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9"/>
  </p:notesMasterIdLst>
  <p:handoutMasterIdLst>
    <p:handoutMasterId r:id="rId40"/>
  </p:handoutMasterIdLst>
  <p:sldIdLst>
    <p:sldId id="462" r:id="rId8"/>
    <p:sldId id="463" r:id="rId9"/>
    <p:sldId id="464" r:id="rId10"/>
    <p:sldId id="466" r:id="rId11"/>
    <p:sldId id="564" r:id="rId12"/>
    <p:sldId id="577" r:id="rId13"/>
    <p:sldId id="578" r:id="rId14"/>
    <p:sldId id="581" r:id="rId15"/>
    <p:sldId id="536" r:id="rId16"/>
    <p:sldId id="532" r:id="rId17"/>
    <p:sldId id="566" r:id="rId18"/>
    <p:sldId id="567" r:id="rId19"/>
    <p:sldId id="579" r:id="rId20"/>
    <p:sldId id="580" r:id="rId21"/>
    <p:sldId id="570" r:id="rId22"/>
    <p:sldId id="571" r:id="rId23"/>
    <p:sldId id="582" r:id="rId24"/>
    <p:sldId id="583" r:id="rId25"/>
    <p:sldId id="584" r:id="rId26"/>
    <p:sldId id="572" r:id="rId27"/>
    <p:sldId id="585" r:id="rId28"/>
    <p:sldId id="586" r:id="rId29"/>
    <p:sldId id="587" r:id="rId30"/>
    <p:sldId id="588" r:id="rId31"/>
    <p:sldId id="589" r:id="rId32"/>
    <p:sldId id="590" r:id="rId33"/>
    <p:sldId id="592" r:id="rId34"/>
    <p:sldId id="593" r:id="rId35"/>
    <p:sldId id="594" r:id="rId36"/>
    <p:sldId id="595" r:id="rId37"/>
    <p:sldId id="26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1940" autoAdjust="0"/>
  </p:normalViewPr>
  <p:slideViewPr>
    <p:cSldViewPr snapToGrid="0">
      <p:cViewPr varScale="1">
        <p:scale>
          <a:sx n="79" d="100"/>
          <a:sy n="79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2021/2/25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0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2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2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6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1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7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3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xmlns="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xmlns="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xmlns="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xmlns="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xmlns="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xmlns="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xmlns="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xmlns="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xmlns="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xmlns="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xmlns="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xmlns="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xmlns="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xmlns="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xmlns="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xmlns="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xmlns="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xmlns="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xmlns="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xmlns="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xmlns="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xmlns="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xmlns="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xmlns="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xmlns="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xmlns="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xmlns="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xmlns="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xmlns="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xmlns="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循环结构（下）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、退出循环的两种方式</a:t>
            </a:r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863281" y="17985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是循环中满足一定条件退出循环的两种不同方式</a:t>
            </a:r>
            <a:endParaRPr lang="zh-CN" altLang="en-US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0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案例：打印</a:t>
            </a:r>
            <a:r>
              <a:rPr lang="en-US" altLang="zh-CN" dirty="0"/>
              <a:t>itheima</a:t>
            </a:r>
            <a:r>
              <a:rPr lang="zh-CN" altLang="en-US" dirty="0"/>
              <a:t>字符串中的每个字符，遇</a:t>
            </a:r>
            <a:r>
              <a:rPr lang="en-US" altLang="zh-CN" dirty="0"/>
              <a:t>'e'</a:t>
            </a:r>
            <a:r>
              <a:rPr lang="zh-CN" altLang="en-US" dirty="0"/>
              <a:t>终止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en-US" altLang="zh-CN" dirty="0" smtClean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31638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str1 = 'itheima'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str1: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'e':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遇到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不打印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break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print(</a:t>
            </a:r>
            <a:r>
              <a:rPr lang="en-US" altLang="zh-CN" sz="16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86803"/>
            <a:ext cx="9799241" cy="22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zh-CN" altLang="en-US" dirty="0"/>
              <a:t>：打印</a:t>
            </a:r>
            <a:r>
              <a:rPr lang="en-US" altLang="zh-CN" dirty="0"/>
              <a:t>itheima</a:t>
            </a:r>
            <a:r>
              <a:rPr lang="zh-CN" altLang="en-US" dirty="0"/>
              <a:t>字符串中的每个字符，遇</a:t>
            </a:r>
            <a:r>
              <a:rPr lang="en-US" altLang="zh-CN" dirty="0"/>
              <a:t>'e</a:t>
            </a:r>
            <a:r>
              <a:rPr lang="en-US" altLang="zh-CN" dirty="0" smtClean="0"/>
              <a:t>'</a:t>
            </a:r>
            <a:r>
              <a:rPr lang="zh-CN" altLang="en-US" dirty="0" smtClean="0"/>
              <a:t>跳过循环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运行结果：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32489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str1 = 'itheima'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str1: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'e':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遇到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不打印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88505"/>
            <a:ext cx="8723215" cy="23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案例：用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zh-CN" altLang="en-US" dirty="0" smtClean="0"/>
              <a:t>实现用户登录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输入</a:t>
            </a:r>
            <a:r>
              <a:rPr lang="zh-CN" altLang="en-US" dirty="0"/>
              <a:t>用户名和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判断</a:t>
            </a:r>
            <a:r>
              <a:rPr lang="zh-CN" altLang="en-US" dirty="0"/>
              <a:t>用户名和密码是否正确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username='admin'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password='admin888'</a:t>
            </a:r>
            <a:r>
              <a:rPr lang="zh-CN" altLang="en-US" dirty="0"/>
              <a:t>）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③ 登录</a:t>
            </a:r>
            <a:r>
              <a:rPr lang="zh-CN" altLang="en-US" dirty="0"/>
              <a:t>仅有三次机会，超过</a:t>
            </a:r>
            <a:r>
              <a:rPr lang="en-US" altLang="zh-CN" dirty="0"/>
              <a:t>3</a:t>
            </a:r>
            <a:r>
              <a:rPr lang="zh-CN" altLang="en-US" dirty="0"/>
              <a:t>次会报错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/>
              <a:t>分析</a:t>
            </a:r>
            <a:r>
              <a:rPr lang="zh-CN" altLang="en-US" dirty="0" smtClean="0"/>
              <a:t>：用户</a:t>
            </a:r>
            <a:r>
              <a:rPr lang="zh-CN" altLang="en-US" dirty="0"/>
              <a:t>登陆情况有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① 用户名</a:t>
            </a:r>
            <a:r>
              <a:rPr lang="zh-CN" altLang="en-US" dirty="0"/>
              <a:t>错误</a:t>
            </a:r>
            <a:r>
              <a:rPr lang="en-US" altLang="zh-CN" dirty="0"/>
              <a:t>(</a:t>
            </a:r>
            <a:r>
              <a:rPr lang="zh-CN" altLang="en-US" dirty="0"/>
              <a:t>此时便无需判断密码是否正确</a:t>
            </a:r>
            <a:r>
              <a:rPr lang="en-US" altLang="zh-CN" dirty="0"/>
              <a:t>) </a:t>
            </a:r>
            <a:r>
              <a:rPr lang="en-US" altLang="zh-CN" dirty="0" smtClean="0"/>
              <a:t> -- </a:t>
            </a:r>
            <a:r>
              <a:rPr lang="zh-CN" altLang="en-US" dirty="0" smtClean="0"/>
              <a:t>登陆</a:t>
            </a:r>
            <a:r>
              <a:rPr lang="zh-CN" altLang="en-US" dirty="0"/>
              <a:t>失败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用户名</a:t>
            </a:r>
            <a:r>
              <a:rPr lang="zh-CN" altLang="en-US" dirty="0"/>
              <a:t>正确 </a:t>
            </a:r>
            <a:r>
              <a:rPr lang="zh-CN" altLang="en-US" dirty="0" smtClean="0"/>
              <a:t>密码</a:t>
            </a:r>
            <a:r>
              <a:rPr lang="zh-CN" altLang="en-US" dirty="0"/>
              <a:t>错误 </a:t>
            </a:r>
            <a:r>
              <a:rPr lang="en-US" altLang="zh-CN" dirty="0" smtClean="0"/>
              <a:t>--</a:t>
            </a:r>
            <a:r>
              <a:rPr lang="zh-CN" altLang="en-US" dirty="0" smtClean="0"/>
              <a:t>登陆</a:t>
            </a:r>
            <a:r>
              <a:rPr lang="zh-CN" altLang="en-US" dirty="0"/>
              <a:t>失败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③ 用户名</a:t>
            </a:r>
            <a:r>
              <a:rPr lang="zh-CN" altLang="en-US" dirty="0"/>
              <a:t>正确 密码正确 </a:t>
            </a:r>
            <a:r>
              <a:rPr lang="en-US" altLang="zh-CN" dirty="0"/>
              <a:t>--</a:t>
            </a:r>
            <a:r>
              <a:rPr lang="zh-CN" altLang="en-US" dirty="0"/>
              <a:t>登陆成功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38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循环案例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1635973"/>
            <a:ext cx="10666853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ea typeface="Alibaba PuHuiTi B"/>
              </a:rPr>
              <a:t># </a:t>
            </a:r>
            <a:r>
              <a:rPr lang="zh-CN" altLang="en-US" sz="1400" dirty="0">
                <a:ea typeface="Alibaba PuHuiTi B"/>
              </a:rPr>
              <a:t>记录尝试登陆次数</a:t>
            </a:r>
            <a:br>
              <a:rPr lang="zh-CN" altLang="en-US" sz="1400" dirty="0">
                <a:ea typeface="Alibaba PuHuiTi B"/>
              </a:rPr>
            </a:br>
            <a:r>
              <a:rPr lang="en-US" altLang="zh-CN" sz="1400" dirty="0" err="1">
                <a:ea typeface="Alibaba PuHuiTi B"/>
              </a:rPr>
              <a:t>trycount</a:t>
            </a:r>
            <a:r>
              <a:rPr lang="en-US" altLang="zh-CN" sz="1400" dirty="0">
                <a:ea typeface="Alibaba PuHuiTi B"/>
              </a:rPr>
              <a:t> = 0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/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for </a:t>
            </a:r>
            <a:r>
              <a:rPr lang="en-US" altLang="zh-CN" sz="1400" dirty="0" err="1">
                <a:ea typeface="Alibaba PuHuiTi B"/>
              </a:rPr>
              <a:t>i</a:t>
            </a:r>
            <a:r>
              <a:rPr lang="en-US" altLang="zh-CN" sz="1400" dirty="0">
                <a:ea typeface="Alibaba PuHuiTi B"/>
              </a:rPr>
              <a:t> in range(3):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# </a:t>
            </a:r>
            <a:r>
              <a:rPr lang="zh-CN" altLang="en-US" sz="1400" dirty="0">
                <a:ea typeface="Alibaba PuHuiTi B"/>
              </a:rPr>
              <a:t>接收用户名与密码信息</a:t>
            </a:r>
            <a:br>
              <a:rPr lang="zh-CN" altLang="en-US" sz="1400" dirty="0">
                <a:ea typeface="Alibaba PuHuiTi B"/>
              </a:rPr>
            </a:br>
            <a:r>
              <a:rPr lang="zh-CN" altLang="en-US" sz="1400" dirty="0">
                <a:ea typeface="Alibaba PuHuiTi B"/>
              </a:rPr>
              <a:t>    </a:t>
            </a:r>
            <a:r>
              <a:rPr lang="en-US" altLang="zh-CN" sz="1400" dirty="0">
                <a:ea typeface="Alibaba PuHuiTi B"/>
              </a:rPr>
              <a:t>username = input('</a:t>
            </a:r>
            <a:r>
              <a:rPr lang="zh-CN" altLang="en-US" sz="1400" dirty="0">
                <a:ea typeface="Alibaba PuHuiTi B"/>
              </a:rPr>
              <a:t>请输入要登陆的用户名：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password = input('</a:t>
            </a:r>
            <a:r>
              <a:rPr lang="zh-CN" altLang="en-US" sz="1400" dirty="0">
                <a:ea typeface="Alibaba PuHuiTi B"/>
              </a:rPr>
              <a:t>请输入要登陆的密码：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# </a:t>
            </a:r>
            <a:r>
              <a:rPr lang="zh-CN" altLang="en-US" sz="1400" dirty="0">
                <a:ea typeface="Alibaba PuHuiTi B"/>
              </a:rPr>
              <a:t>更新登陆次数</a:t>
            </a:r>
            <a:br>
              <a:rPr lang="zh-CN" altLang="en-US" sz="1400" dirty="0">
                <a:ea typeface="Alibaba PuHuiTi B"/>
              </a:rPr>
            </a:br>
            <a:r>
              <a:rPr lang="zh-CN" altLang="en-US" sz="1400" dirty="0">
                <a:ea typeface="Alibaba PuHuiTi B"/>
              </a:rPr>
              <a:t>    </a:t>
            </a:r>
            <a:r>
              <a:rPr lang="en-US" altLang="zh-CN" sz="1400" dirty="0" err="1">
                <a:ea typeface="Alibaba PuHuiTi B"/>
              </a:rPr>
              <a:t>trycount</a:t>
            </a:r>
            <a:r>
              <a:rPr lang="en-US" altLang="zh-CN" sz="1400" dirty="0">
                <a:ea typeface="Alibaba PuHuiTi B"/>
              </a:rPr>
              <a:t> += 1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# </a:t>
            </a:r>
            <a:r>
              <a:rPr lang="zh-CN" altLang="en-US" sz="1400" dirty="0">
                <a:ea typeface="Alibaba PuHuiTi B"/>
              </a:rPr>
              <a:t>判断用户名密码是否正确</a:t>
            </a:r>
            <a:br>
              <a:rPr lang="zh-CN" altLang="en-US" sz="1400" dirty="0">
                <a:ea typeface="Alibaba PuHuiTi B"/>
              </a:rPr>
            </a:br>
            <a:r>
              <a:rPr lang="zh-CN" altLang="en-US" sz="1400" dirty="0">
                <a:ea typeface="Alibaba PuHuiTi B"/>
              </a:rPr>
              <a:t>    </a:t>
            </a:r>
            <a:r>
              <a:rPr lang="en-US" altLang="zh-CN" sz="1400" dirty="0">
                <a:ea typeface="Alibaba PuHuiTi B"/>
              </a:rPr>
              <a:t>if username == 'admin':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if password == 'admin888':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    print('</a:t>
            </a:r>
            <a:r>
              <a:rPr lang="zh-CN" altLang="en-US" sz="1400" dirty="0">
                <a:ea typeface="Alibaba PuHuiTi B"/>
              </a:rPr>
              <a:t>登陆成功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    break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else: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    print('</a:t>
            </a:r>
            <a:r>
              <a:rPr lang="zh-CN" altLang="en-US" sz="1400" dirty="0">
                <a:ea typeface="Alibaba PuHuiTi B"/>
              </a:rPr>
              <a:t>密码错误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    print(f'</a:t>
            </a:r>
            <a:r>
              <a:rPr lang="zh-CN" altLang="en-US" sz="1400" dirty="0">
                <a:ea typeface="Alibaba PuHuiTi B"/>
              </a:rPr>
              <a:t>你还有</a:t>
            </a:r>
            <a:r>
              <a:rPr lang="en-US" altLang="zh-CN" sz="1400" dirty="0">
                <a:ea typeface="Alibaba PuHuiTi B"/>
              </a:rPr>
              <a:t>{3-trycount}</a:t>
            </a:r>
            <a:r>
              <a:rPr lang="zh-CN" altLang="en-US" sz="1400" dirty="0">
                <a:ea typeface="Alibaba PuHuiTi B"/>
              </a:rPr>
              <a:t>次机会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else: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print('</a:t>
            </a:r>
            <a:r>
              <a:rPr lang="zh-CN" altLang="en-US" sz="1400" dirty="0">
                <a:ea typeface="Alibaba PuHuiTi B"/>
              </a:rPr>
              <a:t>用户名错误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print(f'</a:t>
            </a:r>
            <a:r>
              <a:rPr lang="zh-CN" altLang="en-US" sz="1400" dirty="0">
                <a:ea typeface="Alibaba PuHuiTi B"/>
              </a:rPr>
              <a:t>你还有</a:t>
            </a:r>
            <a:r>
              <a:rPr lang="en-US" altLang="zh-CN" sz="1400" dirty="0">
                <a:ea typeface="Alibaba PuHuiTi B"/>
              </a:rPr>
              <a:t>{3-trycount}</a:t>
            </a:r>
            <a:r>
              <a:rPr lang="zh-CN" altLang="en-US" sz="1400" dirty="0">
                <a:ea typeface="Alibaba PuHuiTi B"/>
              </a:rPr>
              <a:t>次机会</a:t>
            </a:r>
            <a:r>
              <a:rPr lang="en-US" altLang="zh-CN" sz="1400" dirty="0" smtClean="0">
                <a:ea typeface="Alibaba PuHuiTi B"/>
              </a:rPr>
              <a:t>')</a:t>
            </a:r>
            <a:endParaRPr lang="en-US" altLang="zh-CN" sz="1400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390213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循环嵌套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471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所谓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zh-CN" altLang="en-US" dirty="0"/>
              <a:t>嵌套，就是一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循环里面嵌套另外一个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循环的写法。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当循环</a:t>
            </a:r>
            <a:r>
              <a:rPr lang="zh-CN" altLang="en-US" dirty="0"/>
              <a:t>结构相互嵌套时，位于外层的循环结构常简称为外层循环或外循环，位于内层的循环结构常简称为内层循环或内循环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① 循环</a:t>
            </a:r>
            <a:r>
              <a:rPr lang="zh-CN" altLang="en-US" dirty="0">
                <a:solidFill>
                  <a:srgbClr val="B60206"/>
                </a:solidFill>
              </a:rPr>
              <a:t>嵌套结构的代码，</a:t>
            </a:r>
            <a:r>
              <a:rPr lang="en-US" altLang="zh-CN" dirty="0">
                <a:solidFill>
                  <a:srgbClr val="B60206"/>
                </a:solidFill>
              </a:rPr>
              <a:t>Python </a:t>
            </a:r>
            <a:r>
              <a:rPr lang="zh-CN" altLang="en-US" dirty="0">
                <a:solidFill>
                  <a:srgbClr val="B60206"/>
                </a:solidFill>
              </a:rPr>
              <a:t>解释器执行的流程为：当外层循环条件为 </a:t>
            </a:r>
            <a:r>
              <a:rPr lang="en-US" altLang="zh-CN" dirty="0">
                <a:solidFill>
                  <a:srgbClr val="B60206"/>
                </a:solidFill>
              </a:rPr>
              <a:t>True </a:t>
            </a:r>
            <a:r>
              <a:rPr lang="zh-CN" altLang="en-US" dirty="0">
                <a:solidFill>
                  <a:srgbClr val="B60206"/>
                </a:solidFill>
              </a:rPr>
              <a:t>时，则执行外层循环结构中的</a:t>
            </a:r>
            <a:r>
              <a:rPr lang="zh-CN" altLang="en-US" dirty="0" smtClean="0">
                <a:solidFill>
                  <a:srgbClr val="B60206"/>
                </a:solidFill>
              </a:rPr>
              <a:t>循环体</a:t>
            </a:r>
            <a:endParaRPr lang="zh-CN" altLang="en-US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② 外层</a:t>
            </a:r>
            <a:r>
              <a:rPr lang="zh-CN" altLang="en-US" dirty="0">
                <a:solidFill>
                  <a:srgbClr val="B60206"/>
                </a:solidFill>
              </a:rPr>
              <a:t>循环体中包含了普通程序和内循环，当内层循环的循环条件为 </a:t>
            </a:r>
            <a:r>
              <a:rPr lang="en-US" altLang="zh-CN" dirty="0">
                <a:solidFill>
                  <a:srgbClr val="B60206"/>
                </a:solidFill>
              </a:rPr>
              <a:t>True </a:t>
            </a:r>
            <a:r>
              <a:rPr lang="zh-CN" altLang="en-US" dirty="0">
                <a:solidFill>
                  <a:srgbClr val="B60206"/>
                </a:solidFill>
              </a:rPr>
              <a:t>时会执行此循环中的循环体，直到内层循环条件为 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  <a:r>
              <a:rPr lang="zh-CN" altLang="en-US" dirty="0">
                <a:solidFill>
                  <a:srgbClr val="B60206"/>
                </a:solidFill>
              </a:rPr>
              <a:t>，跳出内</a:t>
            </a:r>
            <a:r>
              <a:rPr lang="zh-CN" altLang="en-US" dirty="0" smtClean="0">
                <a:solidFill>
                  <a:srgbClr val="B60206"/>
                </a:solidFill>
              </a:rPr>
              <a:t>循环</a:t>
            </a:r>
            <a:endParaRPr lang="zh-CN" altLang="en-US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③ 如果</a:t>
            </a:r>
            <a:r>
              <a:rPr lang="zh-CN" altLang="en-US" dirty="0">
                <a:solidFill>
                  <a:srgbClr val="B60206"/>
                </a:solidFill>
              </a:rPr>
              <a:t>此时外层循环的条件仍为 </a:t>
            </a:r>
            <a:r>
              <a:rPr lang="en-US" altLang="zh-CN" dirty="0">
                <a:solidFill>
                  <a:srgbClr val="B60206"/>
                </a:solidFill>
              </a:rPr>
              <a:t>True</a:t>
            </a:r>
            <a:r>
              <a:rPr lang="zh-CN" altLang="en-US" dirty="0">
                <a:solidFill>
                  <a:srgbClr val="B60206"/>
                </a:solidFill>
              </a:rPr>
              <a:t>，则返回第 </a:t>
            </a:r>
            <a:r>
              <a:rPr lang="en-US" altLang="zh-CN" dirty="0">
                <a:solidFill>
                  <a:srgbClr val="B60206"/>
                </a:solidFill>
              </a:rPr>
              <a:t>2 </a:t>
            </a:r>
            <a:r>
              <a:rPr lang="zh-CN" altLang="en-US" dirty="0">
                <a:solidFill>
                  <a:srgbClr val="B60206"/>
                </a:solidFill>
              </a:rPr>
              <a:t>步，继续执行外层循环体，直到外层循环的循环条件为 </a:t>
            </a:r>
            <a:r>
              <a:rPr lang="en-US" altLang="zh-CN" dirty="0" smtClean="0">
                <a:solidFill>
                  <a:srgbClr val="B60206"/>
                </a:solidFill>
              </a:rPr>
              <a:t>False</a:t>
            </a:r>
            <a:endParaRPr lang="zh-CN" altLang="en-US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④ 当</a:t>
            </a:r>
            <a:r>
              <a:rPr lang="zh-CN" altLang="en-US" dirty="0">
                <a:solidFill>
                  <a:srgbClr val="B60206"/>
                </a:solidFill>
              </a:rPr>
              <a:t>内层循环的循环条件为 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  <a:r>
              <a:rPr lang="zh-CN" altLang="en-US" dirty="0">
                <a:solidFill>
                  <a:srgbClr val="B60206"/>
                </a:solidFill>
              </a:rPr>
              <a:t>，且外层循环的循环条件也为 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  <a:r>
              <a:rPr lang="zh-CN" altLang="en-US" dirty="0">
                <a:solidFill>
                  <a:srgbClr val="B60206"/>
                </a:solidFill>
              </a:rPr>
              <a:t>，则整个嵌套循环才算执行</a:t>
            </a:r>
            <a:r>
              <a:rPr lang="zh-CN" altLang="en-US" dirty="0" smtClean="0">
                <a:solidFill>
                  <a:srgbClr val="B60206"/>
                </a:solidFill>
              </a:rPr>
              <a:t>完毕</a:t>
            </a:r>
            <a:endParaRPr lang="zh-CN" altLang="en-US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、循环嵌套语法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3031636"/>
            <a:ext cx="1066685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ea typeface="Alibaba PuHuiTi B"/>
              </a:rPr>
              <a:t># </a:t>
            </a:r>
            <a:r>
              <a:rPr lang="zh-CN" altLang="en-US" sz="1400" dirty="0">
                <a:ea typeface="Alibaba PuHuiTi B"/>
              </a:rPr>
              <a:t>外层循环</a:t>
            </a:r>
          </a:p>
          <a:p>
            <a:r>
              <a:rPr lang="en-US" altLang="zh-CN" sz="1400" dirty="0">
                <a:ea typeface="Alibaba PuHuiTi B"/>
              </a:rPr>
              <a:t>for </a:t>
            </a:r>
            <a:r>
              <a:rPr lang="en-US" altLang="zh-CN" sz="1400" dirty="0" err="1">
                <a:ea typeface="Alibaba PuHuiTi B"/>
              </a:rPr>
              <a:t>i</a:t>
            </a:r>
            <a:r>
              <a:rPr lang="en-US" altLang="zh-CN" sz="1400" dirty="0">
                <a:ea typeface="Alibaba PuHuiTi B"/>
              </a:rPr>
              <a:t> in </a:t>
            </a:r>
            <a:r>
              <a:rPr lang="zh-CN" altLang="en-US" sz="1400" dirty="0">
                <a:ea typeface="Alibaba PuHuiTi B"/>
              </a:rPr>
              <a:t>序列</a:t>
            </a:r>
            <a:r>
              <a:rPr lang="en-US" altLang="zh-CN" sz="1400" dirty="0">
                <a:ea typeface="Alibaba PuHuiTi B"/>
              </a:rPr>
              <a:t>1:</a:t>
            </a:r>
          </a:p>
          <a:p>
            <a:r>
              <a:rPr lang="en-US" altLang="zh-CN" sz="1400" dirty="0">
                <a:ea typeface="Alibaba PuHuiTi B"/>
              </a:rPr>
              <a:t>    </a:t>
            </a:r>
            <a:r>
              <a:rPr lang="zh-CN" altLang="en-US" sz="1400" dirty="0">
                <a:ea typeface="Alibaba PuHuiTi B"/>
              </a:rPr>
              <a:t>普通程序</a:t>
            </a:r>
            <a:r>
              <a:rPr lang="en-US" altLang="zh-CN" sz="1400" dirty="0">
                <a:ea typeface="Alibaba PuHuiTi B"/>
              </a:rPr>
              <a:t>...</a:t>
            </a:r>
          </a:p>
          <a:p>
            <a:r>
              <a:rPr lang="en-US" altLang="zh-CN" sz="1400" dirty="0">
                <a:ea typeface="Alibaba PuHuiTi B"/>
              </a:rPr>
              <a:t>    # </a:t>
            </a:r>
            <a:r>
              <a:rPr lang="zh-CN" altLang="en-US" sz="1400" dirty="0">
                <a:ea typeface="Alibaba PuHuiTi B"/>
              </a:rPr>
              <a:t>内层循环</a:t>
            </a:r>
          </a:p>
          <a:p>
            <a:r>
              <a:rPr lang="zh-CN" altLang="en-US" sz="1400" dirty="0">
                <a:ea typeface="Alibaba PuHuiTi B"/>
              </a:rPr>
              <a:t>    </a:t>
            </a:r>
            <a:r>
              <a:rPr lang="en-US" altLang="zh-CN" sz="1400" dirty="0">
                <a:ea typeface="Alibaba PuHuiTi B"/>
              </a:rPr>
              <a:t>for j in </a:t>
            </a:r>
            <a:r>
              <a:rPr lang="zh-CN" altLang="en-US" sz="1400" dirty="0">
                <a:ea typeface="Alibaba PuHuiTi B"/>
              </a:rPr>
              <a:t>序列</a:t>
            </a:r>
            <a:r>
              <a:rPr lang="en-US" altLang="zh-CN" sz="1400" dirty="0">
                <a:ea typeface="Alibaba PuHuiTi B"/>
              </a:rPr>
              <a:t>2:</a:t>
            </a:r>
          </a:p>
          <a:p>
            <a:r>
              <a:rPr lang="en-US" altLang="zh-CN" sz="1400" dirty="0">
                <a:ea typeface="Alibaba PuHuiTi B"/>
              </a:rPr>
              <a:t>        </a:t>
            </a:r>
            <a:r>
              <a:rPr lang="zh-CN" altLang="en-US" sz="1400" dirty="0">
                <a:ea typeface="Alibaba PuHuiTi B"/>
              </a:rPr>
              <a:t>普通程序</a:t>
            </a:r>
            <a:r>
              <a:rPr lang="en-US" altLang="zh-CN" sz="1400" dirty="0">
                <a:ea typeface="Alibaba PuHuiTi B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8859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循环嵌套编写</a:t>
            </a:r>
            <a:r>
              <a:rPr lang="en-US" altLang="zh-CN" dirty="0" smtClean="0"/>
              <a:t>9x9</a:t>
            </a:r>
            <a:r>
              <a:rPr lang="zh-CN" altLang="en-US" dirty="0" smtClean="0"/>
              <a:t>乘法表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循环嵌套案例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171672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Alibaba PuHuiTi B"/>
              </a:rPr>
              <a:t>for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 in range(1, 10):</a:t>
            </a:r>
          </a:p>
          <a:p>
            <a:r>
              <a:rPr lang="en-US" altLang="zh-CN" sz="1600" dirty="0">
                <a:ea typeface="Alibaba PuHuiTi B"/>
              </a:rPr>
              <a:t>    for j in range(1, i+1):</a:t>
            </a:r>
          </a:p>
          <a:p>
            <a:r>
              <a:rPr lang="en-US" altLang="zh-CN" sz="1600" dirty="0">
                <a:ea typeface="Alibaba PuHuiTi B"/>
              </a:rPr>
              <a:t>        print(f'{j}*{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}={j*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}', end='\t')</a:t>
            </a:r>
          </a:p>
          <a:p>
            <a:r>
              <a:rPr lang="en-US" altLang="zh-CN" sz="1600" dirty="0">
                <a:ea typeface="Alibaba PuHuiTi B"/>
              </a:rPr>
              <a:t>    print('')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816338"/>
            <a:ext cx="9929714" cy="27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5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循环打印直角三角形（需要手工输入行数）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循环嵌套案例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248674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n =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(input('</a:t>
            </a:r>
            <a:r>
              <a:rPr lang="zh-CN" altLang="en-US" sz="1600" dirty="0"/>
              <a:t>请输入要显示的行数：</a:t>
            </a:r>
            <a:r>
              <a:rPr lang="en-US" altLang="zh-CN" sz="1600" dirty="0"/>
              <a:t>'))</a:t>
            </a:r>
            <a:br>
              <a:rPr lang="en-US" altLang="zh-CN" sz="1600" dirty="0"/>
            </a:br>
            <a:r>
              <a:rPr lang="en-US" altLang="zh-CN" sz="1600" dirty="0"/>
              <a:t>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range(1, n+1):</a:t>
            </a:r>
            <a:br>
              <a:rPr lang="en-US" altLang="zh-CN" sz="1600" dirty="0"/>
            </a:br>
            <a:r>
              <a:rPr lang="en-US" altLang="zh-CN" sz="1600" dirty="0"/>
              <a:t>    for j in range(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):</a:t>
            </a:r>
            <a:br>
              <a:rPr lang="en-US" altLang="zh-CN" sz="1600" dirty="0"/>
            </a:br>
            <a:r>
              <a:rPr lang="en-US" altLang="zh-CN" sz="1600" dirty="0"/>
              <a:t>        print('*', end='\t')</a:t>
            </a:r>
            <a:br>
              <a:rPr lang="en-US" altLang="zh-CN" sz="1600" dirty="0"/>
            </a:br>
            <a:r>
              <a:rPr lang="en-US" altLang="zh-CN" sz="1600" dirty="0"/>
              <a:t>    print</a:t>
            </a:r>
            <a:r>
              <a:rPr lang="en-US" altLang="zh-CN" sz="1600" dirty="0" smtClean="0"/>
              <a:t>('')</a:t>
            </a:r>
            <a:endParaRPr lang="en-US" altLang="zh-CN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74654"/>
            <a:ext cx="8794242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2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循环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结构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6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2B26"/>
                </a:solidFill>
              </a:rPr>
              <a:t>for</a:t>
            </a:r>
            <a:r>
              <a:rPr lang="zh-CN" altLang="en-US" dirty="0" smtClean="0">
                <a:solidFill>
                  <a:srgbClr val="AD2B26"/>
                </a:solidFill>
              </a:rPr>
              <a:t>循环结构</a:t>
            </a:r>
            <a:endParaRPr lang="en-US" altLang="zh-CN" dirty="0" smtClean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B60206"/>
                </a:solidFill>
              </a:rPr>
              <a:t>循环中的两大关键词</a:t>
            </a:r>
            <a:r>
              <a:rPr lang="en-US" altLang="zh-CN" dirty="0">
                <a:solidFill>
                  <a:srgbClr val="B60206"/>
                </a:solidFill>
              </a:rPr>
              <a:t>continue</a:t>
            </a:r>
            <a:r>
              <a:rPr lang="zh-CN" altLang="en-US" dirty="0">
                <a:solidFill>
                  <a:srgbClr val="B60206"/>
                </a:solidFill>
              </a:rPr>
              <a:t>与</a:t>
            </a:r>
            <a:r>
              <a:rPr lang="en-US" altLang="zh-CN" dirty="0" smtClean="0">
                <a:solidFill>
                  <a:srgbClr val="B60206"/>
                </a:solidFill>
              </a:rPr>
              <a:t>break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zh-CN" altLang="en-US" dirty="0"/>
              <a:t>中的</a:t>
            </a:r>
            <a:r>
              <a:rPr lang="en-US" altLang="zh-CN" dirty="0"/>
              <a:t>else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循环中的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B60206"/>
                </a:solidFill>
              </a:rPr>
              <a:t>综合案例：</a:t>
            </a:r>
            <a:r>
              <a:rPr lang="zh-CN" altLang="en-US" dirty="0">
                <a:solidFill>
                  <a:srgbClr val="B60206"/>
                </a:solidFill>
              </a:rPr>
              <a:t>报数字游戏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循环可以和</a:t>
            </a:r>
            <a:r>
              <a:rPr lang="en-US" altLang="zh-CN" dirty="0"/>
              <a:t>else</a:t>
            </a:r>
            <a:r>
              <a:rPr lang="zh-CN" altLang="en-US" dirty="0"/>
              <a:t>配合使用，</a:t>
            </a:r>
            <a:r>
              <a:rPr lang="en-US" altLang="zh-CN" dirty="0"/>
              <a:t>else</a:t>
            </a:r>
            <a:r>
              <a:rPr lang="zh-CN" altLang="en-US" dirty="0"/>
              <a:t>下方缩进的代码指的</a:t>
            </a:r>
            <a:r>
              <a:rPr lang="zh-CN" altLang="en-US" dirty="0" smtClean="0"/>
              <a:t>是当</a:t>
            </a:r>
            <a:r>
              <a:rPr lang="zh-CN" altLang="en-US" dirty="0"/>
              <a:t>循环</a:t>
            </a:r>
            <a:r>
              <a:rPr lang="zh-CN" altLang="en-US" dirty="0">
                <a:solidFill>
                  <a:srgbClr val="B60206"/>
                </a:solidFill>
              </a:rPr>
              <a:t>正常结束</a:t>
            </a:r>
            <a:r>
              <a:rPr lang="zh-CN" altLang="en-US" dirty="0"/>
              <a:t>之后要执行的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需求：女朋友生气了，要惩罚：连续说</a:t>
            </a:r>
            <a:r>
              <a:rPr lang="en-US" altLang="zh-CN" dirty="0"/>
              <a:t>5</a:t>
            </a:r>
            <a:r>
              <a:rPr lang="zh-CN" altLang="en-US" dirty="0"/>
              <a:t>遍“老婆大人，我错了”，如果道歉正常完毕后女朋友就原谅我了，这个程序怎么写？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思考： 这个</a:t>
            </a:r>
            <a:r>
              <a:rPr lang="en-US" altLang="zh-CN" dirty="0"/>
              <a:t>print</a:t>
            </a:r>
            <a:r>
              <a:rPr lang="zh-CN" altLang="en-US" dirty="0"/>
              <a:t>是不是没有循环也能执行？那我们应该如何解决呢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答：使用</a:t>
            </a:r>
            <a:r>
              <a:rPr lang="en-US" altLang="zh-CN" dirty="0"/>
              <a:t>while...else</a:t>
            </a:r>
            <a:r>
              <a:rPr lang="zh-CN" altLang="en-US" dirty="0"/>
              <a:t>结构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、为什么需要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3422958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0</a:t>
            </a:r>
          </a:p>
          <a:p>
            <a:r>
              <a:rPr lang="en-US" altLang="zh-CN" sz="1400" dirty="0"/>
              <a:t>while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老婆大人，我错了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</a:p>
          <a:p>
            <a:r>
              <a:rPr lang="en-US" altLang="zh-CN" sz="1400" dirty="0"/>
              <a:t>print('</a:t>
            </a:r>
            <a:r>
              <a:rPr lang="zh-CN" altLang="en-US" sz="1400" dirty="0"/>
              <a:t>老婆大人原谅我了</a:t>
            </a:r>
            <a:r>
              <a:rPr lang="en-US" altLang="zh-CN" sz="1400" dirty="0"/>
              <a:t>...')</a:t>
            </a:r>
          </a:p>
        </p:txBody>
      </p:sp>
    </p:spTree>
    <p:extLst>
      <p:ext uri="{BB962C8B-B14F-4D97-AF65-F5344CB8AC3E}">
        <p14:creationId xmlns:p14="http://schemas.microsoft.com/office/powerpoint/2010/main" val="1972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2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案例演示：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结构基本语法</a:t>
            </a: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591490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while </a:t>
            </a:r>
            <a:r>
              <a:rPr lang="zh-CN" altLang="en-US" sz="1400" dirty="0"/>
              <a:t>条件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条件成立重复执行的代码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循环正常结束之后要执行的代码</a:t>
            </a:r>
            <a:endParaRPr lang="en-US" altLang="zh-CN" sz="14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3316223"/>
            <a:ext cx="1066685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0</a:t>
            </a:r>
          </a:p>
          <a:p>
            <a:r>
              <a:rPr lang="en-US" altLang="zh-CN" sz="1400" dirty="0"/>
              <a:t>while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老婆大人，我错了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 smtClean="0"/>
              <a:t>    print</a:t>
            </a:r>
            <a:r>
              <a:rPr lang="en-US" altLang="zh-CN" sz="1400" dirty="0"/>
              <a:t>('</a:t>
            </a:r>
            <a:r>
              <a:rPr lang="zh-CN" altLang="en-US" sz="1400" dirty="0"/>
              <a:t>老婆大人原谅我了，真开心，哈哈</a:t>
            </a:r>
            <a:r>
              <a:rPr lang="en-US" altLang="zh-CN" sz="1400" dirty="0"/>
              <a:t>...')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223552"/>
            <a:ext cx="6668180" cy="15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1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0175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需求：女朋友生气，要求道歉</a:t>
            </a:r>
            <a:r>
              <a:rPr lang="en-US" altLang="zh-CN" dirty="0"/>
              <a:t>5</a:t>
            </a:r>
            <a:r>
              <a:rPr lang="zh-CN" altLang="en-US" dirty="0"/>
              <a:t>遍：老婆大人，我错了。道歉到第三遍的时候，媳妇埋怨这一遍说的不真诚，是不是就是要退出循环了？这个退出有两种可能性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更</a:t>
            </a:r>
            <a:r>
              <a:rPr lang="zh-CN" altLang="en-US" dirty="0"/>
              <a:t>生气，不打算原谅，也不需要道歉了，程序如何书写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只</a:t>
            </a:r>
            <a:r>
              <a:rPr lang="zh-CN" altLang="en-US" dirty="0"/>
              <a:t>一遍不真诚，可以忍受，继续下一遍道歉，程序如何书写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代码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所谓</a:t>
            </a:r>
            <a:r>
              <a:rPr lang="en-US" altLang="zh-CN" dirty="0"/>
              <a:t>else</a:t>
            </a:r>
            <a:r>
              <a:rPr lang="zh-CN" altLang="en-US" dirty="0"/>
              <a:t>指的是循环正常结束之后要执行的代码，即如果是</a:t>
            </a:r>
            <a:r>
              <a:rPr lang="en-US" altLang="zh-CN" dirty="0"/>
              <a:t>break</a:t>
            </a:r>
            <a:r>
              <a:rPr lang="zh-CN" altLang="en-US" dirty="0"/>
              <a:t>终止循环的情况，</a:t>
            </a:r>
            <a:r>
              <a:rPr lang="en-US" altLang="zh-CN" dirty="0"/>
              <a:t>else</a:t>
            </a:r>
            <a:r>
              <a:rPr lang="zh-CN" altLang="en-US" dirty="0"/>
              <a:t>下方缩进的代码将不执行。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、退出循环</a:t>
            </a:r>
            <a:r>
              <a:rPr lang="zh-CN" altLang="en-US" dirty="0" smtClean="0"/>
              <a:t>的两种方式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3611541"/>
            <a:ext cx="10666853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0</a:t>
            </a:r>
            <a:br>
              <a:rPr lang="en-US" altLang="zh-CN" sz="1400" dirty="0"/>
            </a:br>
            <a:r>
              <a:rPr lang="en-US" altLang="zh-CN" sz="1400" dirty="0"/>
              <a:t>while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5:</a:t>
            </a:r>
            <a:br>
              <a:rPr lang="en-US" altLang="zh-CN" sz="1400" dirty="0"/>
            </a:br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== 2: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这遍说的不够真诚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    break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老婆大人，我错了</a:t>
            </a:r>
            <a:r>
              <a:rPr lang="en-US" altLang="zh-CN" sz="1400" dirty="0"/>
              <a:t>...')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  <a:br>
              <a:rPr lang="en-US" altLang="zh-CN" sz="1400" dirty="0"/>
            </a:br>
            <a:r>
              <a:rPr lang="en-US" altLang="zh-CN" sz="1400" dirty="0"/>
              <a:t>else: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哈哈，真开森，老婆大人原谅我了</a:t>
            </a:r>
            <a:r>
              <a:rPr lang="en-US" altLang="zh-CN" sz="1400" dirty="0"/>
              <a:t>!')</a:t>
            </a:r>
          </a:p>
        </p:txBody>
      </p:sp>
    </p:spTree>
    <p:extLst>
      <p:ext uri="{BB962C8B-B14F-4D97-AF65-F5344CB8AC3E}">
        <p14:creationId xmlns:p14="http://schemas.microsoft.com/office/powerpoint/2010/main" val="21165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需求：女朋友生气，要求道歉</a:t>
            </a:r>
            <a:r>
              <a:rPr lang="en-US" altLang="zh-CN" dirty="0"/>
              <a:t>5</a:t>
            </a:r>
            <a:r>
              <a:rPr lang="zh-CN" altLang="en-US" dirty="0"/>
              <a:t>遍：老婆大人，我错了。道歉到第三遍的时候，媳妇埋怨这一遍说的不真诚，是不是就是要退出循环了？这个退出有两种可能性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① 更</a:t>
            </a:r>
            <a:r>
              <a:rPr lang="zh-CN" altLang="en-US" dirty="0"/>
              <a:t>生气，不打算原谅，也不需要道歉了，程序如何书写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② 只</a:t>
            </a:r>
            <a:r>
              <a:rPr lang="zh-CN" altLang="en-US" dirty="0"/>
              <a:t>一遍不真诚，可以忍受，继续下一遍道歉，程序如何书写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代码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因为</a:t>
            </a:r>
            <a:r>
              <a:rPr lang="en-US" altLang="zh-CN" dirty="0"/>
              <a:t>continue</a:t>
            </a:r>
            <a:r>
              <a:rPr lang="zh-CN" altLang="en-US" dirty="0"/>
              <a:t>是退出当前一次循环，继续下一次循环，所以该循环在</a:t>
            </a:r>
            <a:r>
              <a:rPr lang="en-US" altLang="zh-CN" dirty="0"/>
              <a:t>continue</a:t>
            </a:r>
            <a:r>
              <a:rPr lang="zh-CN" altLang="en-US" dirty="0"/>
              <a:t>控制下是可以正常结束的，当循环结束后，则执行了</a:t>
            </a:r>
            <a:r>
              <a:rPr lang="en-US" altLang="zh-CN" dirty="0"/>
              <a:t>else</a:t>
            </a:r>
            <a:r>
              <a:rPr lang="zh-CN" altLang="en-US" dirty="0"/>
              <a:t>缩进的代码。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、退出循环</a:t>
            </a:r>
            <a:r>
              <a:rPr lang="zh-CN" altLang="en-US" dirty="0" smtClean="0"/>
              <a:t>的两种方式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567058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0</a:t>
            </a:r>
            <a:br>
              <a:rPr lang="en-US" altLang="zh-CN" sz="1400" dirty="0"/>
            </a:br>
            <a:r>
              <a:rPr lang="en-US" altLang="zh-CN" sz="1400" dirty="0"/>
              <a:t>while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5:</a:t>
            </a:r>
            <a:br>
              <a:rPr lang="en-US" altLang="zh-CN" sz="1400" dirty="0"/>
            </a:br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== 2: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这边说的不够</a:t>
            </a:r>
            <a:r>
              <a:rPr lang="zh-CN" altLang="en-US" sz="1400" dirty="0" smtClean="0"/>
              <a:t>真诚，重新说</a:t>
            </a:r>
            <a:r>
              <a:rPr lang="en-US" altLang="zh-CN" sz="1400" dirty="0" smtClean="0"/>
              <a:t>')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  <a:br>
              <a:rPr lang="en-US" altLang="zh-CN" sz="1400" dirty="0"/>
            </a:br>
            <a:r>
              <a:rPr lang="en-US" altLang="zh-CN" sz="1400" dirty="0"/>
              <a:t>        continue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老婆大人，我错了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  <a:br>
              <a:rPr lang="en-US" altLang="zh-CN" sz="1400" dirty="0"/>
            </a:br>
            <a:r>
              <a:rPr lang="en-US" altLang="zh-CN" sz="1400" dirty="0"/>
              <a:t>else: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哈哈，真开森，老婆大人原谅我了</a:t>
            </a:r>
            <a:r>
              <a:rPr lang="en-US" altLang="zh-CN" sz="1400" dirty="0"/>
              <a:t>!')</a:t>
            </a:r>
          </a:p>
        </p:txBody>
      </p:sp>
    </p:spTree>
    <p:extLst>
      <p:ext uri="{BB962C8B-B14F-4D97-AF65-F5344CB8AC3E}">
        <p14:creationId xmlns:p14="http://schemas.microsoft.com/office/powerpoint/2010/main" val="386228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结构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1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2" y="163597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所谓</a:t>
            </a:r>
            <a:r>
              <a:rPr lang="en-US" altLang="zh-CN" dirty="0"/>
              <a:t>else</a:t>
            </a:r>
            <a:r>
              <a:rPr lang="zh-CN" altLang="en-US" dirty="0"/>
              <a:t>指的是循环正常结束之后要执行的代码，即如果是</a:t>
            </a:r>
            <a:r>
              <a:rPr lang="en-US" altLang="zh-CN" dirty="0"/>
              <a:t>break</a:t>
            </a:r>
            <a:r>
              <a:rPr lang="zh-CN" altLang="en-US" dirty="0"/>
              <a:t>终止循环的情况，</a:t>
            </a:r>
            <a:r>
              <a:rPr lang="en-US" altLang="zh-CN" dirty="0"/>
              <a:t>else</a:t>
            </a:r>
            <a:r>
              <a:rPr lang="zh-CN" altLang="en-US" dirty="0"/>
              <a:t>下方缩进的代码将不执行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、基本语法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for </a:t>
            </a:r>
            <a:r>
              <a:rPr lang="zh-CN" altLang="en-US" sz="1400" dirty="0"/>
              <a:t>临时变量 </a:t>
            </a:r>
            <a:r>
              <a:rPr lang="en-US" altLang="zh-CN" sz="1400" dirty="0"/>
              <a:t>in </a:t>
            </a:r>
            <a:r>
              <a:rPr lang="zh-CN" altLang="en-US" sz="1400" dirty="0"/>
              <a:t>序列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重复执行的代码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...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循环正常结束之后要执行的代码</a:t>
            </a:r>
            <a:endParaRPr lang="en-US" altLang="zh-CN" sz="14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424667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str1 = 'itheima'</a:t>
            </a:r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str1:</a:t>
            </a:r>
          </a:p>
          <a:p>
            <a:r>
              <a:rPr lang="en-US" altLang="zh-CN" sz="1400" dirty="0"/>
              <a:t>    print(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循环正常结束之后执行的代码</a:t>
            </a:r>
            <a:r>
              <a:rPr lang="en-US" altLang="zh-CN" sz="14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54766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831744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、退出循环的两种方式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str1 = 'itheima'</a:t>
            </a:r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str1:</a:t>
            </a:r>
          </a:p>
          <a:p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== 'e':</a:t>
            </a:r>
          </a:p>
          <a:p>
            <a:r>
              <a:rPr lang="en-US" altLang="zh-CN" sz="1400" dirty="0"/>
              <a:t>        print('</a:t>
            </a:r>
            <a:r>
              <a:rPr lang="zh-CN" altLang="en-US" sz="1400" dirty="0"/>
              <a:t>遇到</a:t>
            </a:r>
            <a:r>
              <a:rPr lang="en-US" altLang="zh-CN" sz="1400" dirty="0"/>
              <a:t>e</a:t>
            </a:r>
            <a:r>
              <a:rPr lang="zh-CN" altLang="en-US" sz="1400" dirty="0"/>
              <a:t>不打印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    break</a:t>
            </a:r>
          </a:p>
          <a:p>
            <a:r>
              <a:rPr lang="en-US" altLang="zh-CN" sz="1400" dirty="0"/>
              <a:t>    print(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循环正常结束之后执行的代码</a:t>
            </a:r>
            <a:r>
              <a:rPr lang="en-US" altLang="zh-CN" sz="1400" dirty="0"/>
              <a:t>')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978053"/>
            <a:ext cx="9196545" cy="2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0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831744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、退出循环的两种方式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str1 = 'itheima'</a:t>
            </a:r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str1:</a:t>
            </a:r>
          </a:p>
          <a:p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== 'e':</a:t>
            </a:r>
          </a:p>
          <a:p>
            <a:r>
              <a:rPr lang="en-US" altLang="zh-CN" sz="1400" dirty="0"/>
              <a:t>        print('</a:t>
            </a:r>
            <a:r>
              <a:rPr lang="zh-CN" altLang="en-US" sz="1400" dirty="0"/>
              <a:t>遇到</a:t>
            </a:r>
            <a:r>
              <a:rPr lang="en-US" altLang="zh-CN" sz="1400" dirty="0"/>
              <a:t>e</a:t>
            </a:r>
            <a:r>
              <a:rPr lang="zh-CN" altLang="en-US" sz="1400" dirty="0"/>
              <a:t>不打印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    continue</a:t>
            </a:r>
          </a:p>
          <a:p>
            <a:r>
              <a:rPr lang="en-US" altLang="zh-CN" sz="1400" dirty="0"/>
              <a:t>    print(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循环正常结束之后执行的代码</a:t>
            </a:r>
            <a:r>
              <a:rPr lang="en-US" altLang="zh-CN" sz="1400" dirty="0"/>
              <a:t>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941531"/>
            <a:ext cx="7544454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9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综合案例：报数字游戏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7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831744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一些同学从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开始报数，当需要报出的数字尾数是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或者该数字是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的倍数时，则该同学跳过这个数字，不进行报数。所有同学都参与游戏后，游戏结束。如输入学生数量为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，游戏结束后，报数的同学数量为</a:t>
            </a:r>
            <a:r>
              <a:rPr lang="en-US" altLang="zh-CN" dirty="0" smtClean="0"/>
              <a:t>39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报数</a:t>
            </a:r>
            <a:r>
              <a:rPr kumimoji="1" lang="zh-CN" altLang="en-US" dirty="0" smtClean="0"/>
              <a:t>字游戏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、游戏规则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897" y="1635973"/>
            <a:ext cx="4333426" cy="16725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897" y="4585765"/>
            <a:ext cx="4433734" cy="15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</a:rPr>
              <a:t>掌握</a:t>
            </a:r>
            <a:r>
              <a:rPr lang="en-US" altLang="zh-CN" dirty="0">
                <a:solidFill>
                  <a:srgbClr val="B60206"/>
                </a:solidFill>
              </a:rPr>
              <a:t>for</a:t>
            </a:r>
            <a:r>
              <a:rPr lang="zh-CN" altLang="en-US" dirty="0">
                <a:solidFill>
                  <a:srgbClr val="B60206"/>
                </a:solidFill>
              </a:rPr>
              <a:t>循环结构及其</a:t>
            </a:r>
            <a:r>
              <a:rPr lang="zh-CN" altLang="en-US" dirty="0" smtClean="0">
                <a:solidFill>
                  <a:srgbClr val="B60206"/>
                </a:solidFill>
              </a:rPr>
              <a:t>应用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AD2B26"/>
                </a:solidFill>
              </a:rPr>
              <a:t>能够理解</a:t>
            </a:r>
            <a:r>
              <a:rPr lang="en-US" altLang="zh-CN" dirty="0" smtClean="0">
                <a:solidFill>
                  <a:srgbClr val="AD2B26"/>
                </a:solidFill>
              </a:rPr>
              <a:t>for</a:t>
            </a:r>
            <a:r>
              <a:rPr lang="zh-CN" altLang="en-US" dirty="0" smtClean="0">
                <a:solidFill>
                  <a:srgbClr val="AD2B26"/>
                </a:solidFill>
              </a:rPr>
              <a:t>循环</a:t>
            </a:r>
            <a:r>
              <a:rPr lang="zh-CN" altLang="en-US" dirty="0">
                <a:solidFill>
                  <a:srgbClr val="AD2B26"/>
                </a:solidFill>
              </a:rPr>
              <a:t>中的两大关键词</a:t>
            </a:r>
            <a:r>
              <a:rPr lang="en-US" altLang="zh-CN" dirty="0">
                <a:solidFill>
                  <a:srgbClr val="AD2B26"/>
                </a:solidFill>
              </a:rPr>
              <a:t>break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lang="en-US" altLang="zh-CN" dirty="0">
                <a:solidFill>
                  <a:srgbClr val="AD2B26"/>
                </a:solidFill>
              </a:rPr>
              <a:t>continue【</a:t>
            </a:r>
            <a:r>
              <a:rPr lang="zh-CN" altLang="en-US" dirty="0">
                <a:solidFill>
                  <a:srgbClr val="AD2B26"/>
                </a:solidFill>
              </a:rPr>
              <a:t>重点</a:t>
            </a:r>
            <a:r>
              <a:rPr lang="en-US" altLang="zh-CN" dirty="0" smtClean="0">
                <a:solidFill>
                  <a:srgbClr val="AD2B26"/>
                </a:solidFill>
              </a:rPr>
              <a:t>】</a:t>
            </a:r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循环中的</a:t>
            </a:r>
            <a:r>
              <a:rPr lang="en-US" altLang="zh-CN" dirty="0" smtClean="0"/>
              <a:t>else</a:t>
            </a:r>
            <a:r>
              <a:rPr lang="zh-CN" altLang="en-US" dirty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zh-CN" altLang="en-US" dirty="0"/>
              <a:t>中的</a:t>
            </a:r>
            <a:r>
              <a:rPr lang="en-US" altLang="zh-CN" dirty="0"/>
              <a:t>else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B60206"/>
                </a:solidFill>
              </a:rPr>
              <a:t>综合案例：报数字游戏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报数字游戏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n =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(input('</a:t>
            </a:r>
            <a:r>
              <a:rPr lang="zh-CN" altLang="en-US" sz="1400" dirty="0"/>
              <a:t>请输入学生的数量：</a:t>
            </a:r>
            <a:r>
              <a:rPr lang="en-US" altLang="zh-CN" sz="1400" dirty="0"/>
              <a:t>'))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count = 0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range(1, n+1):</a:t>
            </a:r>
            <a:br>
              <a:rPr lang="en-US" altLang="zh-CN" sz="1400" dirty="0"/>
            </a:br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% 7 == 0:</a:t>
            </a:r>
            <a:br>
              <a:rPr lang="en-US" altLang="zh-CN" sz="1400" dirty="0"/>
            </a:br>
            <a:r>
              <a:rPr lang="en-US" altLang="zh-CN" sz="1400" dirty="0"/>
              <a:t>        continue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% 10 == 7:</a:t>
            </a:r>
            <a:br>
              <a:rPr lang="en-US" altLang="zh-CN" sz="1400" dirty="0"/>
            </a:br>
            <a:r>
              <a:rPr lang="en-US" altLang="zh-CN" sz="1400" dirty="0"/>
              <a:t>        continue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    count += 1</a:t>
            </a:r>
            <a:br>
              <a:rPr lang="en-US" altLang="zh-CN" sz="1400" dirty="0"/>
            </a:br>
            <a:r>
              <a:rPr lang="en-US" altLang="zh-CN" sz="1400" dirty="0"/>
              <a:t>else: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报数同学的数量</a:t>
            </a:r>
            <a:r>
              <a:rPr lang="en-US" altLang="zh-CN" sz="1400" dirty="0"/>
              <a:t>%d' % count</a:t>
            </a:r>
            <a:r>
              <a:rPr lang="en-US" altLang="zh-CN" sz="1400" dirty="0" smtClean="0"/>
              <a:t>)</a:t>
            </a:r>
            <a:endParaRPr lang="en-US" altLang="zh-CN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923218"/>
            <a:ext cx="9160034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38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循环结构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案例演示：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执行结果：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、基本语法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517962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临时变量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重复执行的代码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重复执行的代码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918537"/>
            <a:ext cx="1066685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str1 = 'itheima'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str1: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95129"/>
            <a:ext cx="10023888" cy="24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9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Python2 </a:t>
            </a:r>
            <a:r>
              <a:rPr lang="en-US" altLang="zh-CN" dirty="0" smtClean="0"/>
              <a:t>range() </a:t>
            </a:r>
            <a:r>
              <a:rPr lang="zh-CN" altLang="en-US" dirty="0" smtClean="0"/>
              <a:t>函数返回的</a:t>
            </a:r>
            <a:r>
              <a:rPr lang="zh-CN" altLang="en-US" dirty="0"/>
              <a:t>是</a:t>
            </a:r>
            <a:r>
              <a:rPr lang="zh-CN" altLang="en-US" dirty="0" smtClean="0"/>
              <a:t>列表，而在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中</a:t>
            </a:r>
            <a:r>
              <a:rPr lang="en-US" altLang="zh-CN" dirty="0"/>
              <a:t> </a:t>
            </a:r>
            <a:r>
              <a:rPr lang="en-US" altLang="zh-CN" dirty="0" smtClean="0"/>
              <a:t>range</a:t>
            </a:r>
            <a:r>
              <a:rPr lang="en-US" altLang="zh-CN" dirty="0"/>
              <a:t>() </a:t>
            </a:r>
            <a:r>
              <a:rPr lang="zh-CN" altLang="en-US" dirty="0"/>
              <a:t>函数返回的是一个</a:t>
            </a:r>
            <a:r>
              <a:rPr lang="zh-CN" altLang="en-US" dirty="0">
                <a:solidFill>
                  <a:srgbClr val="AD2B26"/>
                </a:solidFill>
              </a:rPr>
              <a:t>可迭代对象（类型是</a:t>
            </a:r>
            <a:r>
              <a:rPr lang="zh-CN" altLang="en-US" dirty="0" smtClean="0">
                <a:solidFill>
                  <a:srgbClr val="AD2B26"/>
                </a:solidFill>
              </a:rPr>
              <a:t>对象）</a:t>
            </a:r>
            <a:r>
              <a:rPr lang="zh-CN" altLang="en-US" dirty="0" smtClean="0"/>
              <a:t>，</a:t>
            </a:r>
            <a:r>
              <a:rPr lang="zh-CN" altLang="en-US" dirty="0"/>
              <a:t>而不是列表类型， 所以打印的时候不会打印列表</a:t>
            </a:r>
            <a:r>
              <a:rPr lang="zh-CN" altLang="en-US" dirty="0" smtClean="0"/>
              <a:t>。（由于我们还未学习面向对象，</a:t>
            </a:r>
            <a:r>
              <a:rPr lang="zh-CN" altLang="en-US" dirty="0" smtClean="0">
                <a:solidFill>
                  <a:srgbClr val="AD2B26"/>
                </a:solidFill>
              </a:rPr>
              <a:t>为了方便大家理解</a:t>
            </a:r>
            <a:r>
              <a:rPr lang="zh-CN" altLang="en-US" dirty="0">
                <a:solidFill>
                  <a:srgbClr val="AD2B26"/>
                </a:solidFill>
              </a:rPr>
              <a:t>，你</a:t>
            </a:r>
            <a:r>
              <a:rPr lang="zh-CN" altLang="en-US" dirty="0" smtClean="0">
                <a:solidFill>
                  <a:srgbClr val="AD2B26"/>
                </a:solidFill>
              </a:rPr>
              <a:t>可以简单的将其理解</a:t>
            </a:r>
            <a:r>
              <a:rPr lang="zh-CN" altLang="en-US" dirty="0">
                <a:solidFill>
                  <a:srgbClr val="AD2B26"/>
                </a:solidFill>
              </a:rPr>
              <a:t>为一个</a:t>
            </a:r>
            <a:r>
              <a:rPr lang="zh-CN" altLang="en-US" dirty="0" smtClean="0">
                <a:solidFill>
                  <a:srgbClr val="AD2B26"/>
                </a:solidFill>
              </a:rPr>
              <a:t>序列结构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基本语法：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案例演示：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函数基础用法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3755920"/>
            <a:ext cx="1066685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range(stop)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range(start, stop[, step</a:t>
            </a:r>
            <a:r>
              <a:rPr lang="en-US" altLang="zh-CN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/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start: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计数从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开始。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默认是从 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。例如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）等价于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latinLnBrk="1"/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stop: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计数到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stop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结束，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但不包括 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stop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。例如：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 </a:t>
            </a:r>
            <a:r>
              <a:rPr lang="zh-CN" altLang="en-US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 </a:t>
            </a:r>
            <a:r>
              <a:rPr lang="en-US" altLang="zh-CN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0, 1, 2, 3, 4</a:t>
            </a:r>
            <a:r>
              <a:rPr lang="en-US" altLang="zh-CN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  <a:r>
              <a:rPr lang="zh-CN" altLang="en-US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 </a:t>
            </a:r>
            <a:r>
              <a:rPr lang="en-US" altLang="zh-CN" sz="1400" dirty="0" smtClean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en-US" altLang="zh-CN" sz="14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/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step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：步长，默认为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。例如：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 等价于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range(0, 5, 1</a:t>
            </a:r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5" y="5865708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i in range(5):</a:t>
            </a:r>
          </a:p>
          <a:p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print(i)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96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Python3.x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range()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函数返回的结果是一个整数序列的对象，而不是列表。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函数其他用法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list(range(0, 30, 5))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[0, 5, 10, 15, 20, 25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list(range(0, 10, 2))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[0, 2, 4, 6, 8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list(range(0, -10, -1))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[0, -1, -2, -3, -4, -5, -6, -7, -8, -9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list(range(1, 0))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4644761"/>
            <a:ext cx="10666853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</a:t>
            </a:r>
            <a:r>
              <a:rPr lang="en-US" altLang="zh-CN" sz="1400" dirty="0" smtClean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type(range(10))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&lt;class 'range'&gt;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当你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help(range)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时会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看到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an object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/>
              <a:t>所以，不是列表，但是可以利用 </a:t>
            </a:r>
            <a:r>
              <a:rPr lang="en-US" altLang="zh-CN" sz="1400" dirty="0"/>
              <a:t>list </a:t>
            </a:r>
            <a:r>
              <a:rPr lang="zh-CN" altLang="en-US" sz="1400" dirty="0"/>
              <a:t>函数返回列表，即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list(range(10))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[0, 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69626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：求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的和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：求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之间所有偶数的和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循环案例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2266675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Alibaba PuHuiTi B"/>
              </a:rPr>
              <a:t>result = 0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for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 in range(101):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    result +=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/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/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print(f'1-100</a:t>
            </a:r>
            <a:r>
              <a:rPr lang="zh-CN" altLang="en-US" sz="1600" dirty="0">
                <a:ea typeface="Alibaba PuHuiTi B"/>
              </a:rPr>
              <a:t>的和为：</a:t>
            </a:r>
            <a:r>
              <a:rPr lang="en-US" altLang="zh-CN" sz="1600" dirty="0">
                <a:ea typeface="Alibaba PuHuiTi B"/>
              </a:rPr>
              <a:t>{result</a:t>
            </a:r>
            <a:r>
              <a:rPr lang="en-US" altLang="zh-CN" sz="1600" dirty="0" smtClean="0">
                <a:ea typeface="Alibaba PuHuiTi B"/>
              </a:rPr>
              <a:t>}')</a:t>
            </a:r>
            <a:endParaRPr lang="en-US" altLang="zh-CN" sz="1600" dirty="0">
              <a:ea typeface="Alibaba PuHuiTi B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4320980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Alibaba PuHuiTi B"/>
              </a:rPr>
              <a:t>result = 0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for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 in range(101):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    if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 % 2 == 0: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        result +=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/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/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print(f'1-100</a:t>
            </a:r>
            <a:r>
              <a:rPr lang="zh-CN" altLang="en-US" sz="1600" dirty="0">
                <a:ea typeface="Alibaba PuHuiTi B"/>
              </a:rPr>
              <a:t>的所有偶数的和为：</a:t>
            </a:r>
            <a:r>
              <a:rPr lang="en-US" altLang="zh-CN" sz="1600" dirty="0">
                <a:ea typeface="Alibaba PuHuiTi B"/>
              </a:rPr>
              <a:t>{result</a:t>
            </a:r>
            <a:r>
              <a:rPr lang="en-US" altLang="zh-CN" sz="1600" dirty="0" smtClean="0">
                <a:ea typeface="Alibaba PuHuiTi B"/>
              </a:rPr>
              <a:t>}')</a:t>
            </a:r>
            <a:endParaRPr lang="en-US" altLang="zh-CN" sz="1600" dirty="0">
              <a:ea typeface="Alibaba PuHuiTi B"/>
            </a:endParaRPr>
          </a:p>
        </p:txBody>
      </p:sp>
    </p:spTree>
    <p:extLst>
      <p:ext uri="{BB962C8B-B14F-4D97-AF65-F5344CB8AC3E}">
        <p14:creationId xmlns:p14="http://schemas.microsoft.com/office/powerpoint/2010/main" val="273492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循环中的两大关键词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8027</TotalTime>
  <Words>1815</Words>
  <Application>Microsoft Office PowerPoint</Application>
  <PresentationFormat>宽屏</PresentationFormat>
  <Paragraphs>320</Paragraphs>
  <Slides>31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Python循环结构（下）</vt:lpstr>
      <vt:lpstr>PowerPoint 演示文稿</vt:lpstr>
      <vt:lpstr>PowerPoint 演示文稿</vt:lpstr>
      <vt:lpstr>for循环结构</vt:lpstr>
      <vt:lpstr>for循环结构</vt:lpstr>
      <vt:lpstr>for循环结构</vt:lpstr>
      <vt:lpstr>for循环结构</vt:lpstr>
      <vt:lpstr>for循环结构</vt:lpstr>
      <vt:lpstr>循环中的两大关键词</vt:lpstr>
      <vt:lpstr>循环中的两大关键词</vt:lpstr>
      <vt:lpstr>循环中的两大关键词</vt:lpstr>
      <vt:lpstr>循环中的两大关键词</vt:lpstr>
      <vt:lpstr>循环中的两大关键词</vt:lpstr>
      <vt:lpstr>循环中的两大关键词</vt:lpstr>
      <vt:lpstr>for循环嵌套</vt:lpstr>
      <vt:lpstr>for循环嵌套</vt:lpstr>
      <vt:lpstr>for循环嵌套</vt:lpstr>
      <vt:lpstr>for循环嵌套</vt:lpstr>
      <vt:lpstr>while循环else结构</vt:lpstr>
      <vt:lpstr>while循环else结构</vt:lpstr>
      <vt:lpstr>while循环else结构</vt:lpstr>
      <vt:lpstr>while循环else结构</vt:lpstr>
      <vt:lpstr>while循环else结构</vt:lpstr>
      <vt:lpstr>for循环else结构</vt:lpstr>
      <vt:lpstr>for循环else结构</vt:lpstr>
      <vt:lpstr>for循环else结构</vt:lpstr>
      <vt:lpstr>for循环else结构</vt:lpstr>
      <vt:lpstr>综合案例：报数字游戏</vt:lpstr>
      <vt:lpstr>报数字游戏</vt:lpstr>
      <vt:lpstr>报数字游戏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619</cp:revision>
  <dcterms:created xsi:type="dcterms:W3CDTF">2020-03-31T02:23:27Z</dcterms:created>
  <dcterms:modified xsi:type="dcterms:W3CDTF">2021-02-25T06:43:34Z</dcterms:modified>
</cp:coreProperties>
</file>