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83"/>
  </p:notesMasterIdLst>
  <p:handoutMasterIdLst>
    <p:handoutMasterId r:id="rId84"/>
  </p:handoutMasterIdLst>
  <p:sldIdLst>
    <p:sldId id="462" r:id="rId8"/>
    <p:sldId id="463" r:id="rId9"/>
    <p:sldId id="464" r:id="rId10"/>
    <p:sldId id="466" r:id="rId11"/>
    <p:sldId id="577" r:id="rId12"/>
    <p:sldId id="596" r:id="rId13"/>
    <p:sldId id="597" r:id="rId14"/>
    <p:sldId id="598" r:id="rId15"/>
    <p:sldId id="599" r:id="rId16"/>
    <p:sldId id="600" r:id="rId17"/>
    <p:sldId id="601" r:id="rId18"/>
    <p:sldId id="536" r:id="rId19"/>
    <p:sldId id="532" r:id="rId20"/>
    <p:sldId id="602" r:id="rId21"/>
    <p:sldId id="570" r:id="rId22"/>
    <p:sldId id="605" r:id="rId23"/>
    <p:sldId id="603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461" r:id="rId46"/>
    <p:sldId id="626" r:id="rId47"/>
    <p:sldId id="627" r:id="rId48"/>
    <p:sldId id="628" r:id="rId49"/>
    <p:sldId id="630" r:id="rId50"/>
    <p:sldId id="636" r:id="rId51"/>
    <p:sldId id="629" r:id="rId52"/>
    <p:sldId id="631" r:id="rId53"/>
    <p:sldId id="632" r:id="rId54"/>
    <p:sldId id="633" r:id="rId55"/>
    <p:sldId id="634" r:id="rId56"/>
    <p:sldId id="639" r:id="rId57"/>
    <p:sldId id="635" r:id="rId58"/>
    <p:sldId id="637" r:id="rId59"/>
    <p:sldId id="638" r:id="rId60"/>
    <p:sldId id="644" r:id="rId61"/>
    <p:sldId id="640" r:id="rId62"/>
    <p:sldId id="641" r:id="rId63"/>
    <p:sldId id="643" r:id="rId64"/>
    <p:sldId id="642" r:id="rId65"/>
    <p:sldId id="649" r:id="rId66"/>
    <p:sldId id="645" r:id="rId67"/>
    <p:sldId id="646" r:id="rId68"/>
    <p:sldId id="647" r:id="rId69"/>
    <p:sldId id="648" r:id="rId70"/>
    <p:sldId id="650" r:id="rId71"/>
    <p:sldId id="651" r:id="rId72"/>
    <p:sldId id="652" r:id="rId73"/>
    <p:sldId id="653" r:id="rId74"/>
    <p:sldId id="654" r:id="rId75"/>
    <p:sldId id="655" r:id="rId76"/>
    <p:sldId id="656" r:id="rId77"/>
    <p:sldId id="657" r:id="rId78"/>
    <p:sldId id="658" r:id="rId79"/>
    <p:sldId id="659" r:id="rId80"/>
    <p:sldId id="452" r:id="rId81"/>
    <p:sldId id="264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AD2B26"/>
    <a:srgbClr val="49504F"/>
    <a:srgbClr val="B70006"/>
    <a:srgbClr val="FFFFE4"/>
    <a:srgbClr val="919191"/>
    <a:srgbClr val="333333"/>
    <a:srgbClr val="FFFFFF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5" autoAdjust="0"/>
    <p:restoredTop sz="91940" autoAdjust="0"/>
  </p:normalViewPr>
  <p:slideViewPr>
    <p:cSldViewPr snapToGrid="0">
      <p:cViewPr varScale="1">
        <p:scale>
          <a:sx n="83" d="100"/>
          <a:sy n="83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21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96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733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21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5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9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0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99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38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5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7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91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28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73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82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233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07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4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35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95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50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35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5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223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168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26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63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4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1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0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4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86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9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85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Python</a:t>
            </a:r>
            <a:r>
              <a:rPr lang="zh-CN" altLang="en-US"/>
              <a:t>数据序列（上）</a:t>
            </a:r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人生苦短，我学</a:t>
            </a:r>
            <a:r>
              <a:rPr kumimoji="1" lang="en-US" altLang="zh-CN"/>
              <a:t>Python!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7766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在计算机底层，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中的字符串是一段连续的内存地址。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底层存储结构：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注意：索引下标从</a:t>
            </a:r>
            <a:r>
              <a:rPr lang="en-US" altLang="zh-CN">
                <a:solidFill>
                  <a:srgbClr val="B60206"/>
                </a:solidFill>
              </a:rPr>
              <a:t>0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开始。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、字符串的底层存储结构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05958" y="2141090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str1 = 'itheima'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" y="2943824"/>
            <a:ext cx="10654521" cy="30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67766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B60206"/>
                </a:solidFill>
              </a:rPr>
              <a:t>`</a:t>
            </a:r>
            <a:r>
              <a:rPr lang="zh-CN" altLang="en-US">
                <a:solidFill>
                  <a:srgbClr val="B60206"/>
                </a:solidFill>
              </a:rPr>
              <a:t>索引下标</a:t>
            </a:r>
            <a:r>
              <a:rPr lang="en-US" altLang="zh-CN">
                <a:solidFill>
                  <a:srgbClr val="B60206"/>
                </a:solidFill>
              </a:rPr>
              <a:t>`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，就是编号。比如火车座位号，座位号的作用：按照编号快速找到对应的座位。同理，</a:t>
            </a:r>
            <a:r>
              <a:rPr lang="zh-CN" altLang="en-US">
                <a:solidFill>
                  <a:srgbClr val="B60206"/>
                </a:solidFill>
              </a:rPr>
              <a:t>下标的作用即是通过下标快速找到对应的数据。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案例：字符串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`name = "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abcdef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"`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，取到不同下标对应的数据。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、聊聊索引下标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5435935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"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print(name[1])  # 'b'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print(name[0])  # 'a'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print(name[2])  # 'c'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58" y="2467129"/>
            <a:ext cx="5695569" cy="24005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404" y="2467129"/>
            <a:ext cx="4934552" cy="24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字符串切片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02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49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字符串切片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、基本语法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什么是切片？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切片是指</a:t>
            </a:r>
            <a:r>
              <a:rPr lang="zh-CN" altLang="en-US">
                <a:solidFill>
                  <a:srgbClr val="B60206"/>
                </a:solidFill>
              </a:rPr>
              <a:t>对操作的对象截取其中一部分的操作</a:t>
            </a:r>
            <a:r>
              <a:rPr lang="zh-CN" altLang="en-US"/>
              <a:t>。</a:t>
            </a:r>
            <a:r>
              <a:rPr lang="zh-CN" altLang="en-US">
                <a:solidFill>
                  <a:srgbClr val="B60206"/>
                </a:solidFill>
              </a:rPr>
              <a:t>字符串、列表、元组</a:t>
            </a:r>
            <a:r>
              <a:rPr lang="zh-CN" altLang="en-US"/>
              <a:t>都支持切片操作。</a:t>
            </a:r>
            <a:endParaRPr lang="en-US" altLang="zh-CN"/>
          </a:p>
          <a:p>
            <a:pPr marL="0" indent="0">
              <a:buNone/>
            </a:pP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① 不包含结束位置下标对应的数据， 正负整数均可；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② 步长是选取间隔，正负整数均可，默认步长为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还是有点陌生，没关系，给你举个栗子：</a:t>
            </a:r>
            <a:endParaRPr lang="en-US" altLang="zh-CN"/>
          </a:p>
          <a:p>
            <a:pPr marL="0" indent="0">
              <a:buNone/>
            </a:pPr>
            <a:r>
              <a:rPr lang="en-US" altLang="zh-CN" err="1"/>
              <a:t>numstr</a:t>
            </a:r>
            <a:r>
              <a:rPr lang="en-US" altLang="zh-CN"/>
              <a:t> = '0123456789'</a:t>
            </a:r>
          </a:p>
          <a:p>
            <a:pPr marL="0" indent="0">
              <a:buNone/>
            </a:pPr>
            <a:r>
              <a:rPr lang="zh-CN" altLang="en-US"/>
              <a:t>如果想对</a:t>
            </a:r>
            <a:r>
              <a:rPr lang="en-US" altLang="zh-CN" err="1"/>
              <a:t>numstr</a:t>
            </a:r>
            <a:r>
              <a:rPr lang="zh-CN" altLang="en-US"/>
              <a:t>字符串进行切片，如下图所示：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>
              <a:solidFill>
                <a:srgbClr val="B60206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824656"/>
            <a:ext cx="10666853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步长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803" y="3420090"/>
            <a:ext cx="5921141" cy="25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字符串切片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、切片的使用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记口诀：</a:t>
            </a:r>
            <a:r>
              <a:rPr lang="zh-CN" altLang="en-US">
                <a:solidFill>
                  <a:srgbClr val="B60206"/>
                </a:solidFill>
              </a:rPr>
              <a:t>切片其实很简单，只顾头来尾不管，步长为正正向移，步长为负则逆向移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84" y="2493139"/>
            <a:ext cx="10808948" cy="358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字符串常用操作方法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03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279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/>
              <a:t>所谓</a:t>
            </a:r>
            <a:r>
              <a:rPr lang="zh-CN" altLang="en-US" b="0">
                <a:solidFill>
                  <a:srgbClr val="B60206"/>
                </a:solidFill>
              </a:rPr>
              <a:t>字符串查找方法即是查找子串在字符串中的位置或出现的次数。</a:t>
            </a:r>
            <a:endParaRPr lang="en-US" altLang="zh-CN" b="0">
              <a:solidFill>
                <a:srgbClr val="B6020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</p:spTree>
    <p:extLst>
      <p:ext uri="{BB962C8B-B14F-4D97-AF65-F5344CB8AC3E}">
        <p14:creationId xmlns:p14="http://schemas.microsoft.com/office/powerpoint/2010/main" val="3702524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B60206"/>
                </a:solidFill>
              </a:rPr>
              <a:t>find()</a:t>
            </a:r>
            <a:r>
              <a:rPr lang="zh-CN" altLang="en-US">
                <a:solidFill>
                  <a:srgbClr val="B60206"/>
                </a:solidFill>
              </a:rPr>
              <a:t>：检测某个子串是否包含在这个字符串中，如果在返回这个子串开始的位置下标，否则则返回</a:t>
            </a:r>
            <a:r>
              <a:rPr lang="en-US" altLang="zh-CN">
                <a:solidFill>
                  <a:srgbClr val="B60206"/>
                </a:solidFill>
              </a:rPr>
              <a:t>-1</a:t>
            </a:r>
            <a:r>
              <a:rPr lang="zh-CN" altLang="en-US">
                <a:solidFill>
                  <a:srgbClr val="B60206"/>
                </a:solidFill>
              </a:rPr>
              <a:t>。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46384" y="2766905"/>
            <a:ext cx="10666853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.find(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/>
              <a:t>mystr</a:t>
            </a:r>
            <a:r>
              <a:rPr lang="en-US" altLang="zh-CN" sz="1600"/>
              <a:t> = "hello world and hello python"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mystr.find</a:t>
            </a:r>
            <a:r>
              <a:rPr lang="en-US" altLang="zh-CN" sz="1600"/>
              <a:t>('hello'))  # 0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mystr.find</a:t>
            </a:r>
            <a:r>
              <a:rPr lang="en-US" altLang="zh-CN" sz="1600"/>
              <a:t>('hello', 10, 27))  #16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mystr.find</a:t>
            </a:r>
            <a:r>
              <a:rPr lang="en-US" altLang="zh-CN" sz="1600"/>
              <a:t>('</a:t>
            </a:r>
            <a:r>
              <a:rPr lang="en-US" altLang="zh-CN" sz="1600" err="1"/>
              <a:t>heima</a:t>
            </a:r>
            <a:r>
              <a:rPr lang="en-US" altLang="zh-CN" sz="1600"/>
              <a:t>'))  # -1</a:t>
            </a:r>
          </a:p>
        </p:txBody>
      </p:sp>
    </p:spTree>
    <p:extLst>
      <p:ext uri="{BB962C8B-B14F-4D97-AF65-F5344CB8AC3E}">
        <p14:creationId xmlns:p14="http://schemas.microsoft.com/office/powerpoint/2010/main" val="39888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index()</a:t>
            </a:r>
            <a:r>
              <a:rPr lang="zh-CN" altLang="en-US">
                <a:solidFill>
                  <a:srgbClr val="AD2B26"/>
                </a:solidFill>
              </a:rPr>
              <a:t>：检测某个子串是否包含在这个字符串中，如果在返回这个子串开始的位置下标，否则则报异常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.index(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/>
              <a:t>mystr</a:t>
            </a:r>
            <a:r>
              <a:rPr lang="en-US" altLang="zh-CN" sz="1600"/>
              <a:t> = "hello world and hello python"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('hello'))  # 0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('hello', 10, 27))  #16</a:t>
            </a:r>
            <a:br>
              <a:rPr lang="en-US" altLang="zh-CN" sz="1600"/>
            </a:br>
            <a:r>
              <a:rPr lang="en-US" altLang="zh-CN" sz="1600"/>
              <a:t>print(</a:t>
            </a:r>
            <a:r>
              <a:rPr lang="en-US" altLang="zh-CN" sz="1600" err="1"/>
              <a:t>mystr.index</a:t>
            </a:r>
            <a:r>
              <a:rPr lang="en-US" altLang="zh-CN" sz="1600"/>
              <a:t>('</a:t>
            </a:r>
            <a:r>
              <a:rPr lang="en-US" altLang="zh-CN" sz="1600" err="1"/>
              <a:t>heima</a:t>
            </a:r>
            <a:r>
              <a:rPr lang="en-US" altLang="zh-CN" sz="1600"/>
              <a:t>'))  # </a:t>
            </a:r>
            <a:r>
              <a:rPr lang="zh-CN" altLang="en-US" sz="1600"/>
              <a:t>报错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407066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rfind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 和</a:t>
            </a:r>
            <a:r>
              <a:rPr lang="en-US" altLang="zh-CN">
                <a:solidFill>
                  <a:srgbClr val="AD2B26"/>
                </a:solidFill>
              </a:rPr>
              <a:t>find()</a:t>
            </a:r>
            <a:r>
              <a:rPr lang="zh-CN" altLang="en-US">
                <a:solidFill>
                  <a:srgbClr val="AD2B26"/>
                </a:solidFill>
              </a:rPr>
              <a:t>功能相同，但查找方向为右侧开始。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rindex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：和</a:t>
            </a:r>
            <a:r>
              <a:rPr lang="en-US" altLang="zh-CN">
                <a:solidFill>
                  <a:srgbClr val="AD2B26"/>
                </a:solidFill>
              </a:rPr>
              <a:t>index()</a:t>
            </a:r>
            <a:r>
              <a:rPr lang="zh-CN" altLang="en-US">
                <a:solidFill>
                  <a:srgbClr val="AD2B26"/>
                </a:solidFill>
              </a:rPr>
              <a:t>功能相同，但查找方向为右侧开始。</a:t>
            </a:r>
            <a:endParaRPr lang="en-US" altLang="zh-CN">
              <a:solidFill>
                <a:srgbClr val="AD2B26"/>
              </a:solidFill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861439"/>
            <a:ext cx="10666853" cy="264687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rfind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rindex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>
                <a:solidFill>
                  <a:srgbClr val="AD2B26"/>
                </a:solidFill>
              </a:rPr>
              <a:t>mystr</a:t>
            </a:r>
            <a:r>
              <a:rPr lang="en-US" altLang="zh-CN" sz="1600">
                <a:solidFill>
                  <a:srgbClr val="AD2B26"/>
                </a:solidFill>
              </a:rPr>
              <a:t> = "python.png"</a:t>
            </a:r>
          </a:p>
          <a:p>
            <a:endParaRPr lang="en-US" altLang="zh-CN" sz="1600">
              <a:solidFill>
                <a:srgbClr val="AD2B26"/>
              </a:solidFill>
            </a:endParaRPr>
          </a:p>
          <a:p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mystr.rfind</a:t>
            </a:r>
            <a:r>
              <a:rPr lang="en-US" altLang="zh-CN" sz="1600">
                <a:solidFill>
                  <a:srgbClr val="AD2B26"/>
                </a:solidFill>
              </a:rPr>
              <a:t>('.</a:t>
            </a:r>
            <a:r>
              <a:rPr lang="en-US" altLang="zh-CN" sz="1600" err="1">
                <a:solidFill>
                  <a:srgbClr val="AD2B26"/>
                </a:solidFill>
              </a:rPr>
              <a:t>png</a:t>
            </a:r>
            <a:r>
              <a:rPr lang="en-US" altLang="zh-CN" sz="1600">
                <a:solidFill>
                  <a:srgbClr val="AD2B26"/>
                </a:solidFill>
              </a:rPr>
              <a:t>'))</a:t>
            </a:r>
          </a:p>
          <a:p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mystr.rindex</a:t>
            </a:r>
            <a:r>
              <a:rPr lang="en-US" altLang="zh-CN" sz="1600">
                <a:solidFill>
                  <a:srgbClr val="AD2B26"/>
                </a:solidFill>
              </a:rPr>
              <a:t>('.</a:t>
            </a:r>
            <a:r>
              <a:rPr lang="en-US" altLang="zh-CN" sz="1600" err="1">
                <a:solidFill>
                  <a:srgbClr val="AD2B26"/>
                </a:solidFill>
              </a:rPr>
              <a:t>png</a:t>
            </a:r>
            <a:r>
              <a:rPr lang="en-US" altLang="zh-CN" sz="1600">
                <a:solidFill>
                  <a:srgbClr val="AD2B26"/>
                </a:solidFill>
              </a:rPr>
              <a:t>'))</a:t>
            </a:r>
            <a:endParaRPr lang="en-US" altLang="zh-CN" sz="140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44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  <a:endParaRPr lang="en-US" altLang="zh-CN"/>
          </a:p>
          <a:p>
            <a:r>
              <a:rPr lang="zh-CN" altLang="en-US">
                <a:solidFill>
                  <a:srgbClr val="B60206"/>
                </a:solidFill>
              </a:rPr>
              <a:t>字符串切片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字符串常用操作方法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列表及其应用场景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列表的循环遍历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/>
              <a:t>列表嵌套</a:t>
            </a:r>
            <a:endParaRPr lang="en-US" altLang="zh-CN"/>
          </a:p>
          <a:p>
            <a:r>
              <a:rPr lang="zh-CN" altLang="en-US">
                <a:solidFill>
                  <a:srgbClr val="B60206"/>
                </a:solidFill>
              </a:rPr>
              <a:t>元组及其应用场景</a:t>
            </a:r>
            <a:endParaRPr lang="en-US" altLang="zh-CN">
              <a:solidFill>
                <a:srgbClr val="B602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count()</a:t>
            </a:r>
            <a:r>
              <a:rPr lang="zh-CN" altLang="en-US">
                <a:solidFill>
                  <a:srgbClr val="AD2B26"/>
                </a:solidFill>
              </a:rPr>
              <a:t>：返回某个子串在字符串中出现的次数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.count(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结束位置下标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注意：开始和结束位置下标可以省略，表示在整个字符串序列中查找。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"hello world and hello python and hello itheima"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('and'))  # 2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('ands'))  # 0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mystr.count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('and', 0, 20))  # 1</a:t>
            </a:r>
          </a:p>
        </p:txBody>
      </p:sp>
    </p:spTree>
    <p:extLst>
      <p:ext uri="{BB962C8B-B14F-4D97-AF65-F5344CB8AC3E}">
        <p14:creationId xmlns:p14="http://schemas.microsoft.com/office/powerpoint/2010/main" val="398138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、字符串查找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89818"/>
              </p:ext>
            </p:extLst>
          </p:nvPr>
        </p:nvGraphicFramePr>
        <p:xfrm>
          <a:off x="900000" y="1573106"/>
          <a:ext cx="10505439" cy="461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905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find()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检测某个子串是否包含在这个字符串中，如果在返回这个子串开始的位置下标，否则则返回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-1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  <a:endParaRPr lang="zh-CN" altLang="en-US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检测某个子串是否包含在这个字符串中，如果在返回这个子串开始的位置下标，否则则报异常。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rfind()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find()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功能相同，但查找方向为右侧开始。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rindex()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和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功能相同，但查找方向为右侧开始。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056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返回某个子串在字符串中出现的次数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61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/>
              <a:t>所谓修改字符串，指的就是</a:t>
            </a:r>
            <a:r>
              <a:rPr lang="zh-CN" altLang="en-US" b="0">
                <a:solidFill>
                  <a:srgbClr val="B60206"/>
                </a:solidFill>
              </a:rPr>
              <a:t>通过函数的形式修改字符串中的数据。</a:t>
            </a:r>
            <a:endParaRPr lang="en-US" altLang="zh-CN" b="0">
              <a:solidFill>
                <a:srgbClr val="B6020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</p:spTree>
    <p:extLst>
      <p:ext uri="{BB962C8B-B14F-4D97-AF65-F5344CB8AC3E}">
        <p14:creationId xmlns:p14="http://schemas.microsoft.com/office/powerpoint/2010/main" val="145018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replace()</a:t>
            </a:r>
            <a:r>
              <a:rPr lang="zh-CN" altLang="en-US">
                <a:solidFill>
                  <a:srgbClr val="AD2B26"/>
                </a:solidFill>
              </a:rPr>
              <a:t>：返回替换后的字符串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.replace(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旧子串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新子串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替换次数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注意：替换次数如果查出子串出现次数，则替换次数为该子串出现次数。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"hello world and hello python"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 world &amp; hello python</a:t>
            </a:r>
          </a:p>
          <a:p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mystr.replace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('and', '&amp;'))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 world and hi python</a:t>
            </a:r>
          </a:p>
          <a:p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mystr.replace</a:t>
            </a:r>
            <a:r>
              <a:rPr lang="en-US" altLang="zh-CN" sz="140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('hello', 'hi', 2))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结果：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hello world and hello python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mystr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注意：数据按照是否能直接修改分为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可变类型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和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不可变类型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两种。由于字符串属于不可变类型，所以修改的时候不能改变原有字符串。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87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split()</a:t>
            </a:r>
            <a:r>
              <a:rPr lang="zh-CN" altLang="en-US">
                <a:solidFill>
                  <a:srgbClr val="AD2B26"/>
                </a:solidFill>
              </a:rPr>
              <a:t>：按照指定字符分割字符串。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38472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字符串序列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.split(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分割字符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</a:t>
            </a:r>
            <a:r>
              <a:rPr lang="en-US" altLang="zh-CN" sz="1400" err="1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表示的是分割字符出现的次数，即将来返回数据个数为</a:t>
            </a:r>
            <a:r>
              <a:rPr lang="en-US" altLang="zh-CN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num+1</a:t>
            </a:r>
            <a:r>
              <a:rPr lang="zh-CN" altLang="en-US" sz="1400">
                <a:solidFill>
                  <a:srgbClr val="B6020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个。</a:t>
            </a:r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rgbClr val="B6020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案例演示：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err="1"/>
              <a:t>mystr</a:t>
            </a:r>
            <a:r>
              <a:rPr lang="en-US" altLang="zh-CN" sz="1600"/>
              <a:t> = '</a:t>
            </a:r>
            <a:r>
              <a:rPr lang="en-US" altLang="zh-CN" sz="1600" err="1"/>
              <a:t>apple,orange,banana</a:t>
            </a:r>
            <a:r>
              <a:rPr lang="en-US" altLang="zh-CN" sz="1600"/>
              <a:t>'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['apple', 'orange', 'banana']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(','))</a:t>
            </a:r>
          </a:p>
          <a:p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['apple', '</a:t>
            </a:r>
            <a:r>
              <a:rPr lang="en-US" altLang="zh-CN" sz="1600" err="1"/>
              <a:t>orange,banana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(',', 1))</a:t>
            </a:r>
            <a:br>
              <a:rPr lang="en-US" altLang="zh-CN" sz="1600"/>
            </a:br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['</a:t>
            </a:r>
            <a:r>
              <a:rPr lang="en-US" altLang="zh-CN" sz="1600" err="1"/>
              <a:t>apple,orange,banana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mystr.split</a:t>
            </a:r>
            <a:r>
              <a:rPr lang="en-US" altLang="zh-CN" sz="1600">
                <a:solidFill>
                  <a:srgbClr val="B60206"/>
                </a:solidFill>
              </a:rPr>
              <a:t>('*'))</a:t>
            </a:r>
          </a:p>
        </p:txBody>
      </p:sp>
    </p:spTree>
    <p:extLst>
      <p:ext uri="{BB962C8B-B14F-4D97-AF65-F5344CB8AC3E}">
        <p14:creationId xmlns:p14="http://schemas.microsoft.com/office/powerpoint/2010/main" val="10194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join()</a:t>
            </a:r>
            <a:r>
              <a:rPr lang="zh-CN" altLang="en-US">
                <a:solidFill>
                  <a:srgbClr val="AD2B26"/>
                </a:solidFill>
              </a:rPr>
              <a:t>：用一个字符或子串合并字符串，即是将多个字符串合并为一个新的字符串。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list1 = ['it', '</a:t>
            </a:r>
            <a:r>
              <a:rPr lang="en-US" altLang="zh-CN" sz="1600" err="1"/>
              <a:t>heima</a:t>
            </a:r>
            <a:r>
              <a:rPr lang="en-US" altLang="zh-CN" sz="1600"/>
              <a:t>']</a:t>
            </a:r>
            <a:br>
              <a:rPr lang="en-US" altLang="zh-CN" sz="1600"/>
            </a:br>
            <a:r>
              <a:rPr lang="en-US" altLang="zh-CN" sz="1600"/>
              <a:t>tuple1 = ('hello', 'python')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itheima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print(''.join(list1))</a:t>
            </a:r>
          </a:p>
          <a:p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hello-python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print('-'.join(tuple1))</a:t>
            </a:r>
          </a:p>
        </p:txBody>
      </p:sp>
    </p:spTree>
    <p:extLst>
      <p:ext uri="{BB962C8B-B14F-4D97-AF65-F5344CB8AC3E}">
        <p14:creationId xmlns:p14="http://schemas.microsoft.com/office/powerpoint/2010/main" val="406271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capitalize()</a:t>
            </a:r>
            <a:r>
              <a:rPr lang="zh-CN" altLang="en-US">
                <a:solidFill>
                  <a:srgbClr val="AD2B26"/>
                </a:solidFill>
              </a:rPr>
              <a:t>：将字符串第一个字符转换成大写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err="1"/>
              <a:t>mystr</a:t>
            </a:r>
            <a:r>
              <a:rPr lang="en-US" altLang="zh-CN" sz="1600"/>
              <a:t> = 'student'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Student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mystr.capitalize</a:t>
            </a:r>
            <a:r>
              <a:rPr lang="en-US" altLang="zh-CN" sz="1600">
                <a:solidFill>
                  <a:srgbClr val="B60206"/>
                </a:solidFill>
              </a:rPr>
              <a:t>())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607406" y="44815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975357" y="4513048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capitalize()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函数转换后，只字符串第一个字符大写，其他的字符全都小写。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710880" y="4096482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600792" y="41974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367337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AD2B26"/>
                </a:solidFill>
              </a:rPr>
              <a:t> </a:t>
            </a:r>
            <a:r>
              <a:rPr lang="en-US" altLang="zh-CN">
                <a:solidFill>
                  <a:srgbClr val="AD2B26"/>
                </a:solidFill>
              </a:rPr>
              <a:t>title()</a:t>
            </a:r>
            <a:r>
              <a:rPr lang="zh-CN" altLang="en-US">
                <a:solidFill>
                  <a:srgbClr val="AD2B26"/>
                </a:solidFill>
              </a:rPr>
              <a:t>：将字符串每个单词首字母转换成大写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93626" y="2747654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err="1"/>
              <a:t>mystr</a:t>
            </a:r>
            <a:r>
              <a:rPr lang="en-US" altLang="zh-CN" sz="1600"/>
              <a:t> = '</a:t>
            </a:r>
            <a:r>
              <a:rPr lang="en-US" altLang="zh-CN" sz="1600" err="1"/>
              <a:t>i</a:t>
            </a:r>
            <a:r>
              <a:rPr lang="en-US" altLang="zh-CN" sz="1600"/>
              <a:t> love python'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I Love Python</a:t>
            </a:r>
            <a:br>
              <a:rPr lang="en-US" altLang="zh-CN" sz="1600"/>
            </a:br>
            <a:r>
              <a:rPr lang="en-US" altLang="zh-CN" sz="1600">
                <a:solidFill>
                  <a:srgbClr val="B60206"/>
                </a:solidFill>
              </a:rPr>
              <a:t>print(</a:t>
            </a:r>
            <a:r>
              <a:rPr lang="en-US" altLang="zh-CN" sz="1600" err="1">
                <a:solidFill>
                  <a:srgbClr val="B60206"/>
                </a:solidFill>
              </a:rPr>
              <a:t>mystr.title</a:t>
            </a:r>
            <a:r>
              <a:rPr lang="en-US" altLang="zh-CN" sz="1600">
                <a:solidFill>
                  <a:srgbClr val="B60206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8724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upper()</a:t>
            </a:r>
            <a:r>
              <a:rPr lang="zh-CN" altLang="en-US">
                <a:solidFill>
                  <a:srgbClr val="AD2B26"/>
                </a:solidFill>
              </a:rPr>
              <a:t>：将字符串中小写转大写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lower()</a:t>
            </a:r>
            <a:r>
              <a:rPr lang="zh-CN" altLang="en-US">
                <a:solidFill>
                  <a:srgbClr val="AD2B26"/>
                </a:solidFill>
              </a:rPr>
              <a:t>：将字符串中大写转小写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87756" y="3123039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err="1"/>
              <a:t>mystr</a:t>
            </a:r>
            <a:r>
              <a:rPr lang="en-US" altLang="zh-CN" sz="1600"/>
              <a:t> = '</a:t>
            </a:r>
            <a:r>
              <a:rPr lang="en-US" altLang="zh-CN" sz="1600" err="1"/>
              <a:t>i</a:t>
            </a:r>
            <a:r>
              <a:rPr lang="en-US" altLang="zh-CN" sz="1600"/>
              <a:t> love python'</a:t>
            </a:r>
            <a:br>
              <a:rPr lang="en-US" altLang="zh-CN" sz="1600"/>
            </a:br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mystr.upper</a:t>
            </a:r>
            <a:r>
              <a:rPr lang="en-US" altLang="zh-CN" sz="1600">
                <a:solidFill>
                  <a:srgbClr val="AD2B26"/>
                </a:solidFill>
              </a:rPr>
              <a:t>())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print('-' * 10)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 err="1"/>
              <a:t>mystr</a:t>
            </a:r>
            <a:r>
              <a:rPr lang="en-US" altLang="zh-CN" sz="1600"/>
              <a:t> = 'I LOVE PYTHON'</a:t>
            </a:r>
            <a:br>
              <a:rPr lang="en-US" altLang="zh-CN" sz="1600"/>
            </a:br>
            <a:r>
              <a:rPr lang="en-US" altLang="zh-CN" sz="1600">
                <a:solidFill>
                  <a:srgbClr val="AD2B26"/>
                </a:solidFill>
              </a:rPr>
              <a:t>print(</a:t>
            </a:r>
            <a:r>
              <a:rPr lang="en-US" altLang="zh-CN" sz="1600" err="1">
                <a:solidFill>
                  <a:srgbClr val="AD2B26"/>
                </a:solidFill>
              </a:rPr>
              <a:t>mystr.lower</a:t>
            </a:r>
            <a:r>
              <a:rPr lang="en-US" altLang="zh-CN" sz="1600">
                <a:solidFill>
                  <a:srgbClr val="AD2B26"/>
                </a:solidFill>
              </a:rPr>
              <a:t>())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77024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457271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lstrip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：删除字符串左侧空白字符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rstrip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：删除字符串右侧空白字符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strip()</a:t>
            </a:r>
            <a:r>
              <a:rPr lang="zh-CN" altLang="en-US">
                <a:solidFill>
                  <a:srgbClr val="AD2B26"/>
                </a:solidFill>
              </a:rPr>
              <a:t>：删除字符串两侧空白字符。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209667"/>
            <a:ext cx="10666853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/>
              <a:t>username = '   admin'</a:t>
            </a:r>
            <a:br>
              <a:rPr lang="en-US" altLang="zh-CN" sz="1400"/>
            </a:br>
            <a:r>
              <a:rPr lang="en-US" altLang="zh-CN" sz="1400"/>
              <a:t>password = 'admin888  '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(username))</a:t>
            </a:r>
            <a:br>
              <a:rPr lang="en-US" altLang="zh-CN" sz="1400"/>
            </a:br>
            <a:r>
              <a:rPr lang="en-US" altLang="zh-CN" sz="1400"/>
              <a:t># </a:t>
            </a:r>
            <a:r>
              <a:rPr lang="en-US" altLang="zh-CN" sz="1400" err="1"/>
              <a:t>lstrip</a:t>
            </a:r>
            <a:r>
              <a:rPr lang="zh-CN" altLang="en-US" sz="1400"/>
              <a:t>去除左侧空格</a:t>
            </a:r>
            <a:br>
              <a:rPr lang="zh-CN" altLang="en-US" sz="1400"/>
            </a:br>
            <a:r>
              <a:rPr lang="en-US" altLang="zh-CN" sz="1400"/>
              <a:t>print(</a:t>
            </a:r>
            <a:r>
              <a:rPr lang="en-US" altLang="zh-CN" sz="1400" err="1"/>
              <a:t>username.lstrip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</a:t>
            </a:r>
            <a:r>
              <a:rPr lang="en-US" altLang="zh-CN" sz="1400" err="1"/>
              <a:t>username.lstrip</a:t>
            </a:r>
            <a:r>
              <a:rPr lang="en-US" altLang="zh-CN" sz="1400"/>
              <a:t>()))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(password))</a:t>
            </a:r>
            <a:br>
              <a:rPr lang="en-US" altLang="zh-CN" sz="1400"/>
            </a:br>
            <a:r>
              <a:rPr lang="en-US" altLang="zh-CN" sz="1400"/>
              <a:t># </a:t>
            </a:r>
            <a:r>
              <a:rPr lang="en-US" altLang="zh-CN" sz="1400" err="1"/>
              <a:t>rstrip</a:t>
            </a:r>
            <a:r>
              <a:rPr lang="zh-CN" altLang="en-US" sz="1400"/>
              <a:t>去除左侧空格</a:t>
            </a:r>
            <a:br>
              <a:rPr lang="zh-CN" altLang="en-US" sz="1400"/>
            </a:br>
            <a:r>
              <a:rPr lang="en-US" altLang="zh-CN" sz="1400"/>
              <a:t>print(</a:t>
            </a:r>
            <a:r>
              <a:rPr lang="en-US" altLang="zh-CN" sz="1400" err="1"/>
              <a:t>password.rstrip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len</a:t>
            </a:r>
            <a:r>
              <a:rPr lang="en-US" altLang="zh-CN" sz="1400"/>
              <a:t>(</a:t>
            </a:r>
            <a:r>
              <a:rPr lang="en-US" altLang="zh-CN" sz="1400" err="1"/>
              <a:t>password.rstrip</a:t>
            </a:r>
            <a:r>
              <a:rPr lang="en-US" altLang="zh-CN" sz="1400"/>
              <a:t>()))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username.strip</a:t>
            </a:r>
            <a:r>
              <a:rPr lang="en-US" altLang="zh-CN" sz="1400"/>
              <a:t>())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password.strip</a:t>
            </a:r>
            <a:r>
              <a:rPr lang="en-US" altLang="zh-CN" sz="1400"/>
              <a:t>())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678906" y="4485373"/>
            <a:ext cx="4600876" cy="50051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注：</a:t>
            </a:r>
            <a:r>
              <a:rPr lang="en-US" altLang="zh-CN" err="1"/>
              <a:t>len</a:t>
            </a:r>
            <a:r>
              <a:rPr lang="en-US" altLang="zh-CN"/>
              <a:t>()</a:t>
            </a:r>
            <a:r>
              <a:rPr lang="zh-CN" altLang="en-US"/>
              <a:t>方法主要用于获取字符串的长度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3551722" y="4735629"/>
            <a:ext cx="2127183" cy="9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5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了解字符串以及字符串存储结构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掌握字符串下标及其应用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掌握字符串的切片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掌握字符串常用操作方法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rgbClr val="B60206"/>
                </a:solidFill>
              </a:rPr>
              <a:t>掌握列表及其应用场景</a:t>
            </a:r>
            <a:endParaRPr lang="en-US" altLang="zh-CN">
              <a:solidFill>
                <a:srgbClr val="B6020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了解列表的嵌套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掌握元组的定义及其应用场景</a:t>
            </a:r>
            <a:endParaRPr lang="en-US" altLang="zh-CN">
              <a:solidFill>
                <a:srgbClr val="AD2B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09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10881" y="1457271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：返回一个原字符串左对齐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 的新字符串。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rjust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：返回一个原字符串右对齐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 的新字符串，语法和</a:t>
            </a: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相同。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AD2B26"/>
                </a:solidFill>
              </a:rPr>
              <a:t>center()</a:t>
            </a:r>
            <a:r>
              <a:rPr lang="zh-CN" altLang="en-US">
                <a:solidFill>
                  <a:srgbClr val="AD2B26"/>
                </a:solidFill>
              </a:rPr>
              <a:t>：返回一个原字符串居中对齐</a:t>
            </a:r>
            <a:r>
              <a:rPr lang="en-US" altLang="zh-CN">
                <a:solidFill>
                  <a:srgbClr val="AD2B26"/>
                </a:solidFill>
              </a:rPr>
              <a:t>,</a:t>
            </a:r>
            <a:r>
              <a:rPr lang="zh-CN" altLang="en-US">
                <a:solidFill>
                  <a:srgbClr val="AD2B26"/>
                </a:solidFill>
              </a:rPr>
              <a:t>并使用指定字符</a:t>
            </a:r>
            <a:r>
              <a:rPr lang="en-US" altLang="zh-CN">
                <a:solidFill>
                  <a:srgbClr val="AD2B26"/>
                </a:solidFill>
              </a:rPr>
              <a:t>(</a:t>
            </a:r>
            <a:r>
              <a:rPr lang="zh-CN" altLang="en-US">
                <a:solidFill>
                  <a:srgbClr val="AD2B26"/>
                </a:solidFill>
              </a:rPr>
              <a:t>默认空格</a:t>
            </a:r>
            <a:r>
              <a:rPr lang="en-US" altLang="zh-CN">
                <a:solidFill>
                  <a:srgbClr val="AD2B26"/>
                </a:solidFill>
              </a:rPr>
              <a:t>)</a:t>
            </a:r>
            <a:r>
              <a:rPr lang="zh-CN" altLang="en-US">
                <a:solidFill>
                  <a:srgbClr val="AD2B26"/>
                </a:solidFill>
              </a:rPr>
              <a:t>填充至对应长度的新字符串，语法和</a:t>
            </a:r>
            <a:r>
              <a:rPr lang="en-US" altLang="zh-CN" err="1">
                <a:solidFill>
                  <a:srgbClr val="AD2B26"/>
                </a:solidFill>
              </a:rPr>
              <a:t>ljust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相同。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209667"/>
            <a:ext cx="10666853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/>
              <a:t>字符串序列</a:t>
            </a:r>
            <a:r>
              <a:rPr lang="en-US" altLang="zh-CN" sz="1400"/>
              <a:t>.</a:t>
            </a:r>
            <a:r>
              <a:rPr lang="en-US" altLang="zh-CN" sz="1400" err="1"/>
              <a:t>ljust</a:t>
            </a:r>
            <a:r>
              <a:rPr lang="en-US" altLang="zh-CN" sz="1400"/>
              <a:t>(</a:t>
            </a:r>
            <a:r>
              <a:rPr lang="zh-CN" altLang="en-US" sz="1400"/>
              <a:t>长度</a:t>
            </a:r>
            <a:r>
              <a:rPr lang="en-US" altLang="zh-CN" sz="1400"/>
              <a:t>, </a:t>
            </a:r>
            <a:r>
              <a:rPr lang="zh-CN" altLang="en-US" sz="1400"/>
              <a:t>填充字符</a:t>
            </a:r>
            <a:r>
              <a:rPr lang="en-US" altLang="zh-CN" sz="1400"/>
              <a:t>)</a:t>
            </a:r>
          </a:p>
          <a:p>
            <a:endParaRPr lang="en-US" altLang="zh-CN" sz="1400"/>
          </a:p>
          <a:p>
            <a:r>
              <a:rPr lang="zh-CN" altLang="en-US" sz="1400"/>
              <a:t>案例演示：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err="1"/>
              <a:t>mystr</a:t>
            </a:r>
            <a:r>
              <a:rPr lang="en-US" altLang="zh-CN" sz="1400"/>
              <a:t> = "python"</a:t>
            </a: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mystr.ljust</a:t>
            </a:r>
            <a:r>
              <a:rPr lang="en-US" altLang="zh-CN" sz="1400"/>
              <a:t>(10, '.'))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print('-' * 10)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mystr.rjust</a:t>
            </a:r>
            <a:r>
              <a:rPr lang="en-US" altLang="zh-CN" sz="1400"/>
              <a:t>(10, '.'))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print('-' * 10)</a:t>
            </a:r>
            <a:br>
              <a:rPr lang="en-US" altLang="zh-CN" sz="1400"/>
            </a:br>
            <a:br>
              <a:rPr lang="en-US" altLang="zh-CN" sz="1400"/>
            </a:br>
            <a:r>
              <a:rPr lang="en-US" altLang="zh-CN" sz="1400"/>
              <a:t>print(</a:t>
            </a:r>
            <a:r>
              <a:rPr lang="en-US" altLang="zh-CN" sz="1400" err="1"/>
              <a:t>mystr.center</a:t>
            </a:r>
            <a:r>
              <a:rPr lang="en-US" altLang="zh-CN" sz="1400"/>
              <a:t>(10, '.'))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73" y="4067999"/>
            <a:ext cx="7132938" cy="1821338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27697" y="4456497"/>
            <a:ext cx="2030930" cy="154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2616131" y="5066671"/>
            <a:ext cx="2042496" cy="279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96103" y="5371758"/>
            <a:ext cx="1862524" cy="770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、字符串修改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60108"/>
              </p:ext>
            </p:extLst>
          </p:nvPr>
        </p:nvGraphicFramePr>
        <p:xfrm>
          <a:off x="900000" y="1573106"/>
          <a:ext cx="10505439" cy="435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5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replace()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返回替换后的字符串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split()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返回切割后的列表序列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capitalize()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首字母大写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title()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所有单词首字母大写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upper()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lower()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返回全部大写或小写的字符串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lstrip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rstrip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strip()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去除左边、右边以及两边的空白字符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7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ljust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、</a:t>
                      </a:r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rjust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与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center()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返回原字符串左对齐、右对齐以及居中对齐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69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3028763"/>
            <a:ext cx="10749599" cy="517190"/>
          </a:xfrm>
        </p:spPr>
        <p:txBody>
          <a:bodyPr/>
          <a:lstStyle/>
          <a:p>
            <a:pPr algn="ctr"/>
            <a:r>
              <a:rPr lang="zh-CN" altLang="en-US" b="0"/>
              <a:t>所谓判断即是</a:t>
            </a:r>
            <a:r>
              <a:rPr lang="zh-CN" altLang="en-US" b="0">
                <a:solidFill>
                  <a:srgbClr val="AD2B26"/>
                </a:solidFill>
              </a:rPr>
              <a:t>判断真假，返回的结果是布尔型数据类型：</a:t>
            </a:r>
            <a:r>
              <a:rPr lang="en-US" altLang="zh-CN" b="0">
                <a:solidFill>
                  <a:srgbClr val="AD2B26"/>
                </a:solidFill>
              </a:rPr>
              <a:t>True </a:t>
            </a:r>
            <a:r>
              <a:rPr lang="zh-CN" altLang="en-US" b="0">
                <a:solidFill>
                  <a:srgbClr val="AD2B26"/>
                </a:solidFill>
              </a:rPr>
              <a:t>或 </a:t>
            </a:r>
            <a:r>
              <a:rPr lang="en-US" altLang="zh-CN" b="0">
                <a:solidFill>
                  <a:srgbClr val="AD2B26"/>
                </a:solidFill>
              </a:rPr>
              <a:t>False</a:t>
            </a:r>
            <a:r>
              <a:rPr lang="zh-CN" altLang="en-US" b="0">
                <a:solidFill>
                  <a:srgbClr val="AD2B26"/>
                </a:solidFill>
              </a:rPr>
              <a:t>。</a:t>
            </a:r>
            <a:endParaRPr lang="en-US" altLang="zh-CN" b="0">
              <a:solidFill>
                <a:srgbClr val="AD2B26"/>
              </a:solidFill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</p:spTree>
    <p:extLst>
      <p:ext uri="{BB962C8B-B14F-4D97-AF65-F5344CB8AC3E}">
        <p14:creationId xmlns:p14="http://schemas.microsoft.com/office/powerpoint/2010/main" val="281547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startswith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：检查字符串是否是以指定子串开头，是则返回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。如果设置开始和结束位置下标，则在指定范围内检查。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endswith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：：检查字符串是否是以指定子串结尾，是则返回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。如果设置开始和结束位置下标，则在指定范围内检查。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9129" y="4447236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'python program'</a:t>
            </a:r>
            <a:br>
              <a:rPr lang="en-US" altLang="zh-CN" sz="1600"/>
            </a:br>
            <a:r>
              <a:rPr lang="en-US" altLang="zh-CN" sz="1600"/>
              <a:t>print(mystr1.startswith('python'))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print('-' * 10)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mystr2 = 'avater.png'</a:t>
            </a:r>
            <a:br>
              <a:rPr lang="en-US" altLang="zh-CN" sz="1600"/>
            </a:br>
            <a:r>
              <a:rPr lang="en-US" altLang="zh-CN" sz="1600"/>
              <a:t>print(mystr2.endswith('.</a:t>
            </a:r>
            <a:r>
              <a:rPr lang="en-US" altLang="zh-CN" sz="1600" err="1"/>
              <a:t>png</a:t>
            </a:r>
            <a:r>
              <a:rPr lang="en-US" altLang="zh-CN" sz="1600"/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910087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isalpha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：测字符串是否只由字母组成，如果字符串至少有一个字符并且所有字符都是字母则返回 </a:t>
            </a:r>
            <a:r>
              <a:rPr lang="en-US" altLang="zh-CN" dirty="0">
                <a:solidFill>
                  <a:srgbClr val="AD2B26"/>
                </a:solidFill>
              </a:rPr>
              <a:t>True, </a:t>
            </a:r>
            <a:r>
              <a:rPr lang="zh-CN" altLang="en-US" dirty="0">
                <a:solidFill>
                  <a:srgbClr val="AD2B26"/>
                </a:solidFill>
              </a:rPr>
              <a:t>否则返回 </a:t>
            </a:r>
            <a:r>
              <a:rPr lang="en-US" altLang="zh-CN" dirty="0">
                <a:solidFill>
                  <a:srgbClr val="AD2B26"/>
                </a:solidFill>
              </a:rPr>
              <a:t>False</a:t>
            </a:r>
            <a:r>
              <a:rPr lang="zh-CN" altLang="en-US" dirty="0">
                <a:solidFill>
                  <a:srgbClr val="AD2B26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46384" y="3032323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'hello'</a:t>
            </a:r>
          </a:p>
          <a:p>
            <a:r>
              <a:rPr lang="en-US" altLang="zh-CN" sz="1600"/>
              <a:t>mystr2 = 'hello12345'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True</a:t>
            </a:r>
          </a:p>
          <a:p>
            <a:r>
              <a:rPr lang="en-US" altLang="zh-CN" sz="1600"/>
              <a:t>print(mystr1.isalpha())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print(mystr2.isalpha())</a:t>
            </a:r>
          </a:p>
        </p:txBody>
      </p:sp>
    </p:spTree>
    <p:extLst>
      <p:ext uri="{BB962C8B-B14F-4D97-AF65-F5344CB8AC3E}">
        <p14:creationId xmlns:p14="http://schemas.microsoft.com/office/powerpoint/2010/main" val="4199663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isdigit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：如果字符串只包含数字则返回 </a:t>
            </a:r>
            <a:r>
              <a:rPr lang="en-US" altLang="zh-CN">
                <a:solidFill>
                  <a:srgbClr val="AD2B26"/>
                </a:solidFill>
              </a:rPr>
              <a:t>True </a:t>
            </a:r>
            <a:r>
              <a:rPr lang="zh-CN" altLang="en-US">
                <a:solidFill>
                  <a:srgbClr val="AD2B26"/>
                </a:solidFill>
              </a:rPr>
              <a:t>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9129" y="276281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'aaa12345'</a:t>
            </a:r>
          </a:p>
          <a:p>
            <a:r>
              <a:rPr lang="en-US" altLang="zh-CN" sz="1600"/>
              <a:t>mystr2 = '12345'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 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print(mystr1.isdigit())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print(mystr2.isdigit())</a:t>
            </a:r>
          </a:p>
        </p:txBody>
      </p:sp>
    </p:spTree>
    <p:extLst>
      <p:ext uri="{BB962C8B-B14F-4D97-AF65-F5344CB8AC3E}">
        <p14:creationId xmlns:p14="http://schemas.microsoft.com/office/powerpoint/2010/main" val="3678618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err="1">
                <a:solidFill>
                  <a:srgbClr val="AD2B26"/>
                </a:solidFill>
              </a:rPr>
              <a:t>isalnum</a:t>
            </a:r>
            <a:r>
              <a:rPr lang="en-US" altLang="zh-CN" dirty="0">
                <a:solidFill>
                  <a:srgbClr val="AD2B26"/>
                </a:solidFill>
              </a:rPr>
              <a:t>()</a:t>
            </a:r>
            <a:r>
              <a:rPr lang="zh-CN" altLang="en-US" dirty="0">
                <a:solidFill>
                  <a:srgbClr val="AD2B26"/>
                </a:solidFill>
              </a:rPr>
              <a:t>：检测字符串是否由字母和数字组成，如果字符串至少有一个字符并且所有字符都是字母或数字则返 回 </a:t>
            </a:r>
            <a:r>
              <a:rPr lang="en-US" altLang="zh-CN" dirty="0">
                <a:solidFill>
                  <a:srgbClr val="AD2B26"/>
                </a:solidFill>
              </a:rPr>
              <a:t>True,</a:t>
            </a:r>
            <a:r>
              <a:rPr lang="zh-CN" altLang="en-US" dirty="0">
                <a:solidFill>
                  <a:srgbClr val="AD2B26"/>
                </a:solidFill>
              </a:rPr>
              <a:t>否则返回 </a:t>
            </a:r>
            <a:r>
              <a:rPr lang="en-US" altLang="zh-CN" dirty="0">
                <a:solidFill>
                  <a:srgbClr val="AD2B26"/>
                </a:solidFill>
              </a:rPr>
              <a:t>False</a:t>
            </a:r>
            <a:r>
              <a:rPr lang="zh-CN" altLang="en-US" dirty="0">
                <a:solidFill>
                  <a:srgbClr val="AD2B26"/>
                </a:solidFill>
              </a:rPr>
              <a:t>。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9129" y="276281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'aaa12345'</a:t>
            </a:r>
          </a:p>
          <a:p>
            <a:r>
              <a:rPr lang="en-US" altLang="zh-CN" sz="1600"/>
              <a:t>mystr2 = '12345-'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True</a:t>
            </a:r>
          </a:p>
          <a:p>
            <a:r>
              <a:rPr lang="en-US" altLang="zh-CN" sz="1600"/>
              <a:t>print(mystr1.isalnum())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print(mystr2.isalnum())</a:t>
            </a:r>
          </a:p>
        </p:txBody>
      </p:sp>
    </p:spTree>
    <p:extLst>
      <p:ext uri="{BB962C8B-B14F-4D97-AF65-F5344CB8AC3E}">
        <p14:creationId xmlns:p14="http://schemas.microsoft.com/office/powerpoint/2010/main" val="253391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sp>
        <p:nvSpPr>
          <p:cNvPr id="7" name="文本占位符 1"/>
          <p:cNvSpPr txBox="1">
            <a:spLocks/>
          </p:cNvSpPr>
          <p:nvPr/>
        </p:nvSpPr>
        <p:spPr>
          <a:xfrm>
            <a:off x="746384" y="1750407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err="1">
                <a:solidFill>
                  <a:srgbClr val="AD2B26"/>
                </a:solidFill>
              </a:rPr>
              <a:t>isspace</a:t>
            </a:r>
            <a:r>
              <a:rPr lang="en-US" altLang="zh-CN">
                <a:solidFill>
                  <a:srgbClr val="AD2B26"/>
                </a:solidFill>
              </a:rPr>
              <a:t>()</a:t>
            </a:r>
            <a:r>
              <a:rPr lang="zh-CN" altLang="en-US">
                <a:solidFill>
                  <a:srgbClr val="AD2B26"/>
                </a:solidFill>
              </a:rPr>
              <a:t>：如果字符串中只包含空白，则返回 </a:t>
            </a:r>
            <a:r>
              <a:rPr lang="en-US" altLang="zh-CN">
                <a:solidFill>
                  <a:srgbClr val="AD2B26"/>
                </a:solidFill>
              </a:rPr>
              <a:t>True</a:t>
            </a:r>
            <a:r>
              <a:rPr lang="zh-CN" altLang="en-US">
                <a:solidFill>
                  <a:srgbClr val="AD2B26"/>
                </a:solidFill>
              </a:rPr>
              <a:t>，否则返回 </a:t>
            </a:r>
            <a:r>
              <a:rPr lang="en-US" altLang="zh-CN">
                <a:solidFill>
                  <a:srgbClr val="AD2B26"/>
                </a:solidFill>
              </a:rPr>
              <a:t>False</a:t>
            </a:r>
            <a:r>
              <a:rPr lang="zh-CN" altLang="en-US">
                <a:solidFill>
                  <a:srgbClr val="AD2B26"/>
                </a:solidFill>
              </a:rPr>
              <a:t>。</a:t>
            </a:r>
            <a:endParaRPr lang="en-US" altLang="zh-CN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/>
              <a:t>基本语法：</a:t>
            </a:r>
            <a:endParaRPr lang="en-US" altLang="zh-CN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829129" y="276281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/>
              <a:t>mystr1 = '1 2 3 4 5'</a:t>
            </a:r>
          </a:p>
          <a:p>
            <a:r>
              <a:rPr lang="en-US" altLang="zh-CN" sz="1600"/>
              <a:t>mystr2 = '     '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False</a:t>
            </a:r>
          </a:p>
          <a:p>
            <a:r>
              <a:rPr lang="en-US" altLang="zh-CN" sz="1600"/>
              <a:t>print(mystr1.isspace())</a:t>
            </a:r>
          </a:p>
          <a:p>
            <a:endParaRPr lang="en-US" altLang="zh-CN" sz="1600"/>
          </a:p>
          <a:p>
            <a:r>
              <a:rPr lang="en-US" altLang="zh-CN" sz="1600"/>
              <a:t># </a:t>
            </a:r>
            <a:r>
              <a:rPr lang="zh-CN" altLang="en-US" sz="1600"/>
              <a:t>结果：</a:t>
            </a:r>
            <a:r>
              <a:rPr lang="en-US" altLang="zh-CN" sz="1600"/>
              <a:t>True</a:t>
            </a:r>
          </a:p>
          <a:p>
            <a:r>
              <a:rPr lang="en-US" altLang="zh-CN" sz="1600"/>
              <a:t>print(mystr2.isspace())</a:t>
            </a:r>
          </a:p>
        </p:txBody>
      </p:sp>
    </p:spTree>
    <p:extLst>
      <p:ext uri="{BB962C8B-B14F-4D97-AF65-F5344CB8AC3E}">
        <p14:creationId xmlns:p14="http://schemas.microsoft.com/office/powerpoint/2010/main" val="46348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字符串常用操作方法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、字符串判断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61703"/>
              </p:ext>
            </p:extLst>
          </p:nvPr>
        </p:nvGraphicFramePr>
        <p:xfrm>
          <a:off x="900000" y="1573106"/>
          <a:ext cx="10505439" cy="4394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5951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6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startswith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检查字符串是否是以指定子串开头，是则返回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。如果设置开始和结束位置下标，则在指定范围内检查。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endswith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检查字符串是否是以指定子串结尾，是则返回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。如果设置开始和结束位置下标，则在指定范围内检查。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isalpha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如果字符串至少有一个字符并且所有字符都是字母则返回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 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isdigit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如果字符串只包含数字则返回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 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isalnum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Python </a:t>
                      </a:r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isalnum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方法检测字符串是否由字母和数字组成。如果字符串至少有一个字符并且所有字符都是字母或数字则返 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True,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否则返回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。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1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6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isspace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如果字符串中只包含空白，则返回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True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，否则返回 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False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559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上午练习题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字符串练习题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练习题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：输入一个字符串，打印所有奇数位上的字符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下标是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7…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位上的字符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2</a:t>
            </a:r>
            <a:r>
              <a:rPr lang="zh-CN" altLang="en-US" dirty="0">
                <a:ea typeface="Alibaba PuHuiTi R" pitchFamily="18" charset="-122"/>
              </a:rPr>
              <a:t>：输入用户名，判断用户名是否合法</a:t>
            </a:r>
            <a:r>
              <a:rPr lang="en-US" altLang="zh-CN" dirty="0">
                <a:ea typeface="Alibaba PuHuiTi R" pitchFamily="18" charset="-122"/>
              </a:rPr>
              <a:t>(</a:t>
            </a:r>
            <a:r>
              <a:rPr lang="zh-CN" altLang="en-US" dirty="0">
                <a:ea typeface="Alibaba PuHuiTi R" pitchFamily="18" charset="-122"/>
              </a:rPr>
              <a:t>用户名长度</a:t>
            </a:r>
            <a:r>
              <a:rPr lang="en-US" altLang="zh-CN" dirty="0">
                <a:ea typeface="Alibaba PuHuiTi R" pitchFamily="18" charset="-122"/>
              </a:rPr>
              <a:t>6~10</a:t>
            </a:r>
            <a:r>
              <a:rPr lang="zh-CN" altLang="en-US" dirty="0">
                <a:ea typeface="Alibaba PuHuiTi R" pitchFamily="18" charset="-122"/>
              </a:rPr>
              <a:t>位</a:t>
            </a:r>
            <a:r>
              <a:rPr lang="en-US" altLang="zh-CN" dirty="0">
                <a:ea typeface="Alibaba PuHuiTi R" pitchFamily="18" charset="-122"/>
              </a:rPr>
              <a:t>)</a:t>
            </a: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3</a:t>
            </a:r>
            <a:r>
              <a:rPr lang="zh-CN" altLang="en-US" dirty="0">
                <a:ea typeface="Alibaba PuHuiTi R" pitchFamily="18" charset="-122"/>
              </a:rPr>
              <a:t>：给定一个文件名，判断其尾部是否以</a:t>
            </a:r>
            <a:r>
              <a:rPr lang="en-US" altLang="zh-CN" dirty="0">
                <a:ea typeface="Alibaba PuHuiTi R" pitchFamily="18" charset="-122"/>
              </a:rPr>
              <a:t>".</a:t>
            </a:r>
            <a:r>
              <a:rPr lang="en-US" altLang="zh-CN" dirty="0" err="1">
                <a:ea typeface="Alibaba PuHuiTi R" pitchFamily="18" charset="-122"/>
              </a:rPr>
              <a:t>png</a:t>
            </a:r>
            <a:r>
              <a:rPr lang="en-US" altLang="zh-CN" dirty="0">
                <a:ea typeface="Alibaba PuHuiTi R" pitchFamily="18" charset="-122"/>
              </a:rPr>
              <a:t>"</a:t>
            </a:r>
            <a:r>
              <a:rPr lang="zh-CN" altLang="en-US" dirty="0">
                <a:ea typeface="Alibaba PuHuiTi R" pitchFamily="18" charset="-122"/>
              </a:rPr>
              <a:t>结尾</a:t>
            </a:r>
            <a:endParaRPr lang="en-US" altLang="zh-CN" dirty="0">
              <a:ea typeface="Alibaba PuHuiTi R" pitchFamily="18" charset="-122"/>
            </a:endParaRPr>
          </a:p>
          <a:p>
            <a:r>
              <a:rPr lang="zh-CN" altLang="en-US" dirty="0">
                <a:ea typeface="Alibaba PuHuiTi R" pitchFamily="18" charset="-122"/>
              </a:rPr>
              <a:t>练习题</a:t>
            </a:r>
            <a:r>
              <a:rPr lang="en-US" altLang="zh-CN" dirty="0">
                <a:ea typeface="Alibaba PuHuiTi R" pitchFamily="18" charset="-122"/>
              </a:rPr>
              <a:t>4</a:t>
            </a:r>
            <a:r>
              <a:rPr lang="zh-CN" altLang="en-US" dirty="0">
                <a:ea typeface="Alibaba PuHuiTi R" pitchFamily="18" charset="-122"/>
              </a:rPr>
              <a:t>：给定一个字符串，如：</a:t>
            </a:r>
            <a:endParaRPr lang="en-US" altLang="zh-CN" dirty="0"/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mystr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"abcdefghijklmnopqrstuvwxyzABCDEFGHIJKLMNOPQRSTUVWXYZ0123456789"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使用所学的知识，从字符串中随机取出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个字符，生成验证码。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了解字符串</a:t>
            </a:r>
            <a:endParaRPr kumimoji="1"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3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列表及其应用场景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04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43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思考：有一个人的姓名</a:t>
            </a:r>
            <a:r>
              <a:rPr lang="en-US" altLang="zh-CN"/>
              <a:t>(TOM)</a:t>
            </a:r>
            <a:r>
              <a:rPr lang="zh-CN" altLang="en-US"/>
              <a:t>怎么书写存储程序？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答：变量。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思考：如果一个班级</a:t>
            </a:r>
            <a:r>
              <a:rPr lang="en-US" altLang="zh-CN"/>
              <a:t>100</a:t>
            </a:r>
            <a:r>
              <a:rPr lang="zh-CN" altLang="en-US"/>
              <a:t>位学生，每个人的姓名都要存储，应该如何书写程序？声明</a:t>
            </a:r>
            <a:r>
              <a:rPr lang="en-US" altLang="zh-CN"/>
              <a:t>100</a:t>
            </a:r>
            <a:r>
              <a:rPr lang="zh-CN" altLang="en-US"/>
              <a:t>个变量吗？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答：</a:t>
            </a:r>
            <a:r>
              <a:rPr lang="en-US" altLang="zh-CN"/>
              <a:t>No</a:t>
            </a:r>
            <a:r>
              <a:rPr lang="zh-CN" altLang="en-US"/>
              <a:t>，我们使用列表就可以了， 列表一次可以存储多个数据。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、为什么需要列表</a:t>
            </a:r>
          </a:p>
        </p:txBody>
      </p:sp>
    </p:spTree>
    <p:extLst>
      <p:ext uri="{BB962C8B-B14F-4D97-AF65-F5344CB8AC3E}">
        <p14:creationId xmlns:p14="http://schemas.microsoft.com/office/powerpoint/2010/main" val="409820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基本语法：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、列表的定义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1EFFF94-87F6-4F7C-9638-AA7E7B4CE1B2}"/>
              </a:ext>
            </a:extLst>
          </p:cNvPr>
          <p:cNvSpPr txBox="1"/>
          <p:nvPr/>
        </p:nvSpPr>
        <p:spPr>
          <a:xfrm>
            <a:off x="762573" y="2331149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列表名称 </a:t>
            </a:r>
            <a:r>
              <a:rPr lang="en-US" altLang="zh-CN" sz="1600" dirty="0"/>
              <a:t>= [</a:t>
            </a:r>
            <a:r>
              <a:rPr lang="zh-CN" altLang="en-US" sz="1600" dirty="0"/>
              <a:t>数据</a:t>
            </a:r>
            <a:r>
              <a:rPr lang="en-US" altLang="zh-CN" sz="1600" dirty="0"/>
              <a:t>1, </a:t>
            </a:r>
            <a:r>
              <a:rPr lang="zh-CN" altLang="en-US" sz="1600" dirty="0"/>
              <a:t>数据</a:t>
            </a:r>
            <a:r>
              <a:rPr lang="en-US" altLang="zh-CN" sz="1600" dirty="0"/>
              <a:t>2, </a:t>
            </a:r>
            <a:r>
              <a:rPr lang="zh-CN" altLang="en-US" sz="1600" dirty="0"/>
              <a:t>数据</a:t>
            </a:r>
            <a:r>
              <a:rPr lang="en-US" altLang="zh-CN" sz="1600" dirty="0"/>
              <a:t>3, </a:t>
            </a:r>
            <a:r>
              <a:rPr lang="zh-CN" altLang="en-US" sz="1600" dirty="0"/>
              <a:t>数据</a:t>
            </a:r>
            <a:r>
              <a:rPr lang="en-US" altLang="zh-CN" sz="1600" dirty="0"/>
              <a:t>4, ...]</a:t>
            </a:r>
          </a:p>
        </p:txBody>
      </p:sp>
      <p:sp>
        <p:nvSpPr>
          <p:cNvPr id="6" name="三角形 9">
            <a:extLst>
              <a:ext uri="{FF2B5EF4-FFF2-40B4-BE49-F238E27FC236}">
                <a16:creationId xmlns:a16="http://schemas.microsoft.com/office/drawing/2014/main" id="{23197916-4FF1-4C92-AE7A-4520837F4448}"/>
              </a:ext>
            </a:extLst>
          </p:cNvPr>
          <p:cNvSpPr/>
          <p:nvPr/>
        </p:nvSpPr>
        <p:spPr>
          <a:xfrm rot="2651319">
            <a:off x="717495" y="5155007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F3570-2791-42C7-B320-77955401B7FE}"/>
              </a:ext>
            </a:extLst>
          </p:cNvPr>
          <p:cNvSpPr txBox="1"/>
          <p:nvPr/>
        </p:nvSpPr>
        <p:spPr>
          <a:xfrm>
            <a:off x="209747" y="5229350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注意：列表可以一次存储多个数据且可以为不同的数据类型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61BF17-00D8-44F9-BBE1-DC58174FF365}"/>
              </a:ext>
            </a:extLst>
          </p:cNvPr>
          <p:cNvSpPr/>
          <p:nvPr/>
        </p:nvSpPr>
        <p:spPr>
          <a:xfrm>
            <a:off x="820969" y="4769907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21E208-47E6-4A13-99E1-C9CCCAFAB12C}"/>
              </a:ext>
            </a:extLst>
          </p:cNvPr>
          <p:cNvSpPr/>
          <p:nvPr/>
        </p:nvSpPr>
        <p:spPr>
          <a:xfrm>
            <a:off x="710881" y="4870894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62573" y="3579347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'Rose’]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             # ['Tom', 'Lily', 'Rose']</a:t>
            </a:r>
          </a:p>
          <a:p>
            <a:r>
              <a:rPr lang="en-US" altLang="zh-CN" sz="1600" dirty="0"/>
              <a:t>print(type(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))  # &lt;class 'list'&gt;</a:t>
            </a:r>
          </a:p>
        </p:txBody>
      </p:sp>
    </p:spTree>
    <p:extLst>
      <p:ext uri="{BB962C8B-B14F-4D97-AF65-F5344CB8AC3E}">
        <p14:creationId xmlns:p14="http://schemas.microsoft.com/office/powerpoint/2010/main" val="495948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C5E25B5-8E48-45B1-992E-65CB2F40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C60C2-209E-4C21-801A-B5836A205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1880" y="3099081"/>
            <a:ext cx="10749599" cy="517190"/>
          </a:xfrm>
        </p:spPr>
        <p:txBody>
          <a:bodyPr/>
          <a:lstStyle/>
          <a:p>
            <a:r>
              <a:rPr lang="zh-CN" altLang="en-US" b="0" dirty="0"/>
              <a:t>列表的作用是一次性存储多个数据，程序员可以对这些数据进行的操作有：</a:t>
            </a:r>
            <a:r>
              <a:rPr lang="zh-CN" altLang="en-US" b="0" dirty="0">
                <a:solidFill>
                  <a:srgbClr val="B60206"/>
                </a:solidFill>
              </a:rPr>
              <a:t>增、删、改、查。</a:t>
            </a: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DC0C04C-9DEE-4A7A-A1BE-BF279C594DBF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3</a:t>
            </a:r>
            <a:r>
              <a:rPr lang="zh-CN" altLang="en-US"/>
              <a:t>、列表的常用操作</a:t>
            </a:r>
          </a:p>
        </p:txBody>
      </p:sp>
    </p:spTree>
    <p:extLst>
      <p:ext uri="{BB962C8B-B14F-4D97-AF65-F5344CB8AC3E}">
        <p14:creationId xmlns:p14="http://schemas.microsoft.com/office/powerpoint/2010/main" val="3773731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1F16F8-DEBB-4958-8A09-66A0BEEA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列表及其应用场景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A60C08-8B25-4887-BF7B-101B160900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33E5F8D-8CBE-4BFD-AFD6-06A7C572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65049"/>
              </p:ext>
            </p:extLst>
          </p:nvPr>
        </p:nvGraphicFramePr>
        <p:xfrm>
          <a:off x="955040" y="1775237"/>
          <a:ext cx="10505439" cy="2556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872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33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指定数据所在位置的下标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统计指定数据在当前列表中出现的次数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判断指定数据在某个列表序列，如果在返回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，否则返回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832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not in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判断指定数据不在某个列表序列，如果不在返回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，否则返回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False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947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索引下标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看起来是不是特别熟悉，</a:t>
            </a:r>
            <a:r>
              <a:rPr lang="zh-CN" altLang="en-US" dirty="0">
                <a:solidFill>
                  <a:srgbClr val="B60206"/>
                </a:solidFill>
              </a:rPr>
              <a:t>列表的底层存储形式和字符串都是一样的，其也是通过索引下标来对其进行引用的</a:t>
            </a:r>
            <a:r>
              <a:rPr lang="zh-CN" altLang="en-US" dirty="0"/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[0])  # Tom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[1])</a:t>
            </a:r>
            <a:r>
              <a:rPr lang="zh-CN" altLang="en-US" sz="1600" dirty="0"/>
              <a:t>  </a:t>
            </a:r>
            <a:r>
              <a:rPr lang="en-US" altLang="zh-CN" sz="1600" dirty="0"/>
              <a:t># Lily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[2])  # Rose</a:t>
            </a:r>
          </a:p>
        </p:txBody>
      </p:sp>
    </p:spTree>
    <p:extLst>
      <p:ext uri="{BB962C8B-B14F-4D97-AF65-F5344CB8AC3E}">
        <p14:creationId xmlns:p14="http://schemas.microsoft.com/office/powerpoint/2010/main" val="2084097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index()</a:t>
            </a:r>
            <a:r>
              <a:rPr lang="zh-CN" altLang="en-US" dirty="0">
                <a:solidFill>
                  <a:srgbClr val="B60206"/>
                </a:solidFill>
              </a:rPr>
              <a:t>方法：指定数据所在位置的下标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.index(</a:t>
            </a:r>
            <a:r>
              <a:rPr lang="zh-CN" altLang="en-US" sz="1600" dirty="0"/>
              <a:t>数据</a:t>
            </a:r>
            <a:r>
              <a:rPr lang="en-US" altLang="zh-CN" sz="1600" dirty="0"/>
              <a:t>, </a:t>
            </a:r>
            <a:r>
              <a:rPr lang="zh-CN" altLang="en-US" sz="1600" dirty="0"/>
              <a:t>开始位置下标</a:t>
            </a:r>
            <a:r>
              <a:rPr lang="en-US" altLang="zh-CN" sz="1600" dirty="0"/>
              <a:t>, </a:t>
            </a:r>
            <a:r>
              <a:rPr lang="zh-CN" altLang="en-US" sz="1600" dirty="0"/>
              <a:t>结束位置下标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0D4A47-FA33-4497-8B4F-54E96096C4A6}"/>
              </a:ext>
            </a:extLst>
          </p:cNvPr>
          <p:cNvSpPr txBox="1"/>
          <p:nvPr/>
        </p:nvSpPr>
        <p:spPr>
          <a:xfrm>
            <a:off x="710879" y="352959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name_list.index</a:t>
            </a:r>
            <a:r>
              <a:rPr lang="en-US" altLang="zh-CN" sz="1600" dirty="0"/>
              <a:t>('Lily', 0, 2))  # 1</a:t>
            </a:r>
          </a:p>
        </p:txBody>
      </p:sp>
    </p:spTree>
    <p:extLst>
      <p:ext uri="{BB962C8B-B14F-4D97-AF65-F5344CB8AC3E}">
        <p14:creationId xmlns:p14="http://schemas.microsoft.com/office/powerpoint/2010/main" val="3376256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count()</a:t>
            </a:r>
            <a:r>
              <a:rPr lang="zh-CN" altLang="en-US" dirty="0">
                <a:solidFill>
                  <a:srgbClr val="B60206"/>
                </a:solidFill>
              </a:rPr>
              <a:t>方法：统计指定数据在当前列表中出现的次数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30531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.count(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0D4A47-FA33-4497-8B4F-54E96096C4A6}"/>
              </a:ext>
            </a:extLst>
          </p:cNvPr>
          <p:cNvSpPr txBox="1"/>
          <p:nvPr/>
        </p:nvSpPr>
        <p:spPr>
          <a:xfrm>
            <a:off x="710879" y="352959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name_list.count</a:t>
            </a:r>
            <a:r>
              <a:rPr lang="en-US" altLang="zh-CN" sz="1600" dirty="0"/>
              <a:t>('Lily'))  # 1</a:t>
            </a:r>
          </a:p>
        </p:txBody>
      </p:sp>
    </p:spTree>
    <p:extLst>
      <p:ext uri="{BB962C8B-B14F-4D97-AF65-F5344CB8AC3E}">
        <p14:creationId xmlns:p14="http://schemas.microsoft.com/office/powerpoint/2010/main" val="928863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</a:t>
            </a:r>
            <a:r>
              <a:rPr lang="zh-CN" altLang="en-US" dirty="0">
                <a:solidFill>
                  <a:srgbClr val="B60206"/>
                </a:solidFill>
              </a:rPr>
              <a:t>：判断指定数据在某个列表序列，如果在返回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，否则返回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not in</a:t>
            </a:r>
            <a:r>
              <a:rPr lang="zh-CN" altLang="en-US" dirty="0">
                <a:solidFill>
                  <a:srgbClr val="B60206"/>
                </a:solidFill>
              </a:rPr>
              <a:t>：判断指定数据不在某个列表序列，如果不在返回</a:t>
            </a:r>
            <a:r>
              <a:rPr lang="en-US" altLang="zh-CN" dirty="0">
                <a:solidFill>
                  <a:srgbClr val="B60206"/>
                </a:solidFill>
              </a:rPr>
              <a:t>True</a:t>
            </a:r>
            <a:r>
              <a:rPr lang="zh-CN" altLang="en-US" dirty="0">
                <a:solidFill>
                  <a:srgbClr val="B60206"/>
                </a:solidFill>
              </a:rPr>
              <a:t>，否则返回</a:t>
            </a:r>
            <a:r>
              <a:rPr lang="en-US" altLang="zh-CN" dirty="0">
                <a:solidFill>
                  <a:srgbClr val="B60206"/>
                </a:solidFill>
              </a:rPr>
              <a:t>False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print('Lily'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print('</a:t>
            </a:r>
            <a:r>
              <a:rPr lang="en-US" altLang="zh-CN" sz="1600" dirty="0" err="1"/>
              <a:t>Lilys</a:t>
            </a:r>
            <a:r>
              <a:rPr lang="en-US" altLang="zh-CN" sz="1600" dirty="0"/>
              <a:t>'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30D4A47-FA33-4497-8B4F-54E96096C4A6}"/>
              </a:ext>
            </a:extLst>
          </p:cNvPr>
          <p:cNvSpPr txBox="1"/>
          <p:nvPr/>
        </p:nvSpPr>
        <p:spPr>
          <a:xfrm>
            <a:off x="710879" y="4709259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False</a:t>
            </a:r>
          </a:p>
          <a:p>
            <a:r>
              <a:rPr lang="en-US" altLang="zh-CN" sz="1600" dirty="0"/>
              <a:t>print('Lily' not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True</a:t>
            </a:r>
          </a:p>
          <a:p>
            <a:r>
              <a:rPr lang="en-US" altLang="zh-CN" sz="1600" dirty="0"/>
              <a:t>print('</a:t>
            </a:r>
            <a:r>
              <a:rPr lang="en-US" altLang="zh-CN" sz="1600" dirty="0" err="1"/>
              <a:t>Lilys</a:t>
            </a:r>
            <a:r>
              <a:rPr lang="en-US" altLang="zh-CN" sz="1600" dirty="0"/>
              <a:t>' not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8117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综合案例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查询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name = input('</a:t>
            </a:r>
            <a:r>
              <a:rPr lang="zh-CN" altLang="en-US" sz="1600" dirty="0"/>
              <a:t>请输入您要搜索的名字：</a:t>
            </a:r>
            <a:r>
              <a:rPr lang="en-US" altLang="zh-CN" sz="1600" dirty="0"/>
              <a:t>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if name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print(f'</a:t>
            </a:r>
            <a:r>
              <a:rPr lang="zh-CN" altLang="en-US" sz="1600" dirty="0"/>
              <a:t>您输入的名字是</a:t>
            </a:r>
            <a:r>
              <a:rPr lang="en-US" altLang="zh-CN" sz="1600" dirty="0"/>
              <a:t>{name}, </a:t>
            </a:r>
            <a:r>
              <a:rPr lang="zh-CN" altLang="en-US" sz="1600" dirty="0"/>
              <a:t>名字已经存在</a:t>
            </a:r>
            <a:r>
              <a:rPr lang="en-US" altLang="zh-CN" sz="1600" dirty="0"/>
              <a:t>')</a:t>
            </a:r>
          </a:p>
          <a:p>
            <a:r>
              <a:rPr lang="en-US" altLang="zh-CN" sz="1600" dirty="0"/>
              <a:t>else:</a:t>
            </a:r>
          </a:p>
          <a:p>
            <a:r>
              <a:rPr lang="en-US" altLang="zh-CN" sz="1600" dirty="0"/>
              <a:t>    print(f'</a:t>
            </a:r>
            <a:r>
              <a:rPr lang="zh-CN" altLang="en-US" sz="1600" dirty="0"/>
              <a:t>您输入的名字是</a:t>
            </a:r>
            <a:r>
              <a:rPr lang="en-US" altLang="zh-CN" sz="1600" dirty="0"/>
              <a:t>{name}, </a:t>
            </a:r>
            <a:r>
              <a:rPr lang="zh-CN" altLang="en-US" sz="1600" dirty="0"/>
              <a:t>名字不存在</a:t>
            </a:r>
            <a:r>
              <a:rPr lang="en-US" altLang="zh-CN" sz="1600" dirty="0"/>
              <a:t>')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C70E5-9B18-417C-A873-B47D4F89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525662"/>
            <a:ext cx="9624596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字符串是 </a:t>
            </a:r>
            <a:r>
              <a:rPr lang="en-US" altLang="zh-CN"/>
              <a:t>Python </a:t>
            </a:r>
            <a:r>
              <a:rPr lang="zh-CN" altLang="en-US"/>
              <a:t>中最常用的数据类型。我们一般使用引号来创建字符串。创建字符串很简单，只要为变量分配一个值即可。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、字符串的定义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600888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'hello world'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= "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abcdefg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print(type(a))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print(type(b))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6C3710E9-2588-F946-B755-060464DABD9F}"/>
              </a:ext>
            </a:extLst>
          </p:cNvPr>
          <p:cNvSpPr/>
          <p:nvPr/>
        </p:nvSpPr>
        <p:spPr>
          <a:xfrm rot="2651319">
            <a:off x="607406" y="448158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FCCE8B-9629-7E4B-B3A9-E87708BF9B85}"/>
              </a:ext>
            </a:extLst>
          </p:cNvPr>
          <p:cNvSpPr txBox="1"/>
          <p:nvPr/>
        </p:nvSpPr>
        <p:spPr>
          <a:xfrm>
            <a:off x="975357" y="4513048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注意：控制台显示结果为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`&lt;class '</a:t>
            </a:r>
            <a:r>
              <a:rPr lang="en-US" altLang="zh-CN" sz="140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'&gt;`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 即数据类型为</a:t>
            </a:r>
            <a:r>
              <a:rPr lang="en-US" altLang="zh-CN" sz="1400" err="1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str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字符串</a:t>
            </a:r>
            <a:r>
              <a:rPr lang="en-US" altLang="zh-CN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  <a:r>
              <a:rPr lang="zh-CN" altLang="en-US" sz="140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  <a:endParaRPr lang="en-US" altLang="zh-CN" sz="14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4F270-7F30-AE46-96EF-656D6943C707}"/>
              </a:ext>
            </a:extLst>
          </p:cNvPr>
          <p:cNvSpPr/>
          <p:nvPr/>
        </p:nvSpPr>
        <p:spPr>
          <a:xfrm>
            <a:off x="710880" y="4096482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3E04DF-C15D-7146-95A9-19AF703E9900}"/>
              </a:ext>
            </a:extLst>
          </p:cNvPr>
          <p:cNvSpPr/>
          <p:nvPr/>
        </p:nvSpPr>
        <p:spPr>
          <a:xfrm>
            <a:off x="600792" y="4197469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1813967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200294"/>
              </p:ext>
            </p:extLst>
          </p:nvPr>
        </p:nvGraphicFramePr>
        <p:xfrm>
          <a:off x="955040" y="1755987"/>
          <a:ext cx="10505439" cy="249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append()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增加指定数据到列表中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extend()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列表结尾追加数据，如果数据是一个序列，则将这个序列的数据逐一添加到列表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指定位置新增数据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84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append()</a:t>
            </a:r>
            <a:r>
              <a:rPr lang="zh-CN" altLang="en-US" dirty="0">
                <a:solidFill>
                  <a:srgbClr val="B60206"/>
                </a:solidFill>
              </a:rPr>
              <a:t>方法：增加指定数据到列表中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10880" y="2269755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name_list.append</a:t>
            </a:r>
            <a:r>
              <a:rPr lang="en-US" altLang="zh-CN" sz="1600" dirty="0"/>
              <a:t>('Jennifer')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7" name="三角形 9">
            <a:extLst>
              <a:ext uri="{FF2B5EF4-FFF2-40B4-BE49-F238E27FC236}">
                <a16:creationId xmlns:a16="http://schemas.microsoft.com/office/drawing/2014/main" id="{DA63F6F4-B21F-4209-BBB5-6B8EC54920E6}"/>
              </a:ext>
            </a:extLst>
          </p:cNvPr>
          <p:cNvSpPr/>
          <p:nvPr/>
        </p:nvSpPr>
        <p:spPr>
          <a:xfrm rot="2651319">
            <a:off x="717495" y="561206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07B2F9E-8475-47C6-A162-738844A9E869}"/>
              </a:ext>
            </a:extLst>
          </p:cNvPr>
          <p:cNvSpPr txBox="1"/>
          <p:nvPr/>
        </p:nvSpPr>
        <p:spPr>
          <a:xfrm>
            <a:off x="1085446" y="5643527"/>
            <a:ext cx="9773285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注意：列表追加数据的时候，直接在原列表里面追加了指定数据，即修改了原列表，故列表为可变类型数据。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241F6-59E8-43F7-AB26-9783C201B317}"/>
              </a:ext>
            </a:extLst>
          </p:cNvPr>
          <p:cNvSpPr/>
          <p:nvPr/>
        </p:nvSpPr>
        <p:spPr>
          <a:xfrm>
            <a:off x="820969" y="5226961"/>
            <a:ext cx="10302240" cy="95838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8B4D7C-BDDC-4B87-AA8C-89C76088D81A}"/>
              </a:ext>
            </a:extLst>
          </p:cNvPr>
          <p:cNvSpPr/>
          <p:nvPr/>
        </p:nvSpPr>
        <p:spPr>
          <a:xfrm>
            <a:off x="710881" y="532794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919BF7A-953F-4D2E-9E25-A88F9DC3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505730"/>
            <a:ext cx="10679257" cy="13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8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extend()</a:t>
            </a:r>
            <a:r>
              <a:rPr lang="zh-CN" altLang="en-US" dirty="0">
                <a:solidFill>
                  <a:srgbClr val="B60206"/>
                </a:solidFill>
              </a:rPr>
              <a:t>方法：列表结尾追加数据，如果数据是一个序列，则将这个序列的数据逐一添加到列表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单个数据演示：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序列数据演示：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.extend(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B48FA3E-B8FC-42F0-B4FA-EBCC3513A9D9}"/>
              </a:ext>
            </a:extLst>
          </p:cNvPr>
          <p:cNvSpPr txBox="1"/>
          <p:nvPr/>
        </p:nvSpPr>
        <p:spPr>
          <a:xfrm>
            <a:off x="710878" y="296571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name_list.extend</a:t>
            </a:r>
            <a:r>
              <a:rPr lang="en-US" altLang="zh-CN" sz="1600" dirty="0"/>
              <a:t>('Smith')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'Rose', 'S', 'm', '</a:t>
            </a:r>
            <a:r>
              <a:rPr lang="en-US" altLang="zh-CN" sz="1600" dirty="0" err="1"/>
              <a:t>i</a:t>
            </a:r>
            <a:r>
              <a:rPr lang="en-US" altLang="zh-CN" sz="1600" dirty="0"/>
              <a:t>', 't', 'h']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4FF28A0A-8932-4967-A6E6-3BCC610C994A}"/>
              </a:ext>
            </a:extLst>
          </p:cNvPr>
          <p:cNvSpPr txBox="1"/>
          <p:nvPr/>
        </p:nvSpPr>
        <p:spPr>
          <a:xfrm>
            <a:off x="710879" y="5105398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name_list.extend</a:t>
            </a:r>
            <a:r>
              <a:rPr lang="en-US" altLang="zh-CN" sz="1600" dirty="0"/>
              <a:t>(['Smith', 'Jennifer'])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'Rose', 'Smith', 'Jennifer']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9530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insert()</a:t>
            </a:r>
            <a:r>
              <a:rPr lang="zh-CN" altLang="en-US" dirty="0">
                <a:solidFill>
                  <a:srgbClr val="B60206"/>
                </a:solidFill>
              </a:rPr>
              <a:t>方法：指定位置新增数据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增加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5F7C71BB-FB38-43D6-A13F-357E6151A4B1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.insert(</a:t>
            </a:r>
            <a:r>
              <a:rPr lang="zh-CN" altLang="en-US" sz="1600" dirty="0"/>
              <a:t>位置下标</a:t>
            </a:r>
            <a:r>
              <a:rPr lang="en-US" altLang="zh-CN" sz="1600" dirty="0"/>
              <a:t>, 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1B48FA3E-B8FC-42F0-B4FA-EBCC3513A9D9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r>
              <a:rPr lang="en-US" altLang="zh-CN" sz="1600" dirty="0" err="1"/>
              <a:t>name_list.insert</a:t>
            </a:r>
            <a:r>
              <a:rPr lang="en-US" altLang="zh-CN" sz="1600" dirty="0"/>
              <a:t>(1, 'Smith')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'Smith', 'Lily',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1802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515062"/>
              </p:ext>
            </p:extLst>
          </p:nvPr>
        </p:nvGraphicFramePr>
        <p:xfrm>
          <a:off x="955040" y="1755987"/>
          <a:ext cx="10505439" cy="305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del</a:t>
                      </a:r>
                      <a:r>
                        <a:rPr lang="en-US" altLang="zh-CN" sz="18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8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baseline="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删除列表中的某个元素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pop()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删除指定下标的数据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默认为最后一个</a:t>
                      </a:r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，并返回该数据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remove()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移除列表中某个数据的第一个匹配项。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clear()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清空列表，删除列表中的所有元素，返回空列表。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11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del</a:t>
            </a:r>
            <a:r>
              <a:rPr lang="zh-CN" altLang="en-US" dirty="0">
                <a:solidFill>
                  <a:srgbClr val="B60206"/>
                </a:solidFill>
              </a:rPr>
              <a:t>：删除列表中的某个元素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删除列表，案例演示：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del </a:t>
            </a:r>
            <a:r>
              <a:rPr lang="zh-CN" altLang="en-US" sz="1600" dirty="0"/>
              <a:t>目标</a:t>
            </a:r>
            <a:endParaRPr lang="en-US" altLang="zh-CN" sz="1600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del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[0]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22459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pop()</a:t>
            </a:r>
            <a:r>
              <a:rPr lang="zh-CN" altLang="en-US" dirty="0">
                <a:solidFill>
                  <a:srgbClr val="B60206"/>
                </a:solidFill>
              </a:rPr>
              <a:t>方法：删除指定下标的数据</a:t>
            </a:r>
            <a:r>
              <a:rPr lang="en-US" altLang="zh-CN" dirty="0">
                <a:solidFill>
                  <a:srgbClr val="B60206"/>
                </a:solidFill>
              </a:rPr>
              <a:t>(</a:t>
            </a:r>
            <a:r>
              <a:rPr lang="zh-CN" altLang="en-US" dirty="0">
                <a:solidFill>
                  <a:srgbClr val="B60206"/>
                </a:solidFill>
              </a:rPr>
              <a:t>默认为最后一个</a:t>
            </a:r>
            <a:r>
              <a:rPr lang="en-US" altLang="zh-CN" dirty="0">
                <a:solidFill>
                  <a:srgbClr val="B60206"/>
                </a:solidFill>
              </a:rPr>
              <a:t>)</a:t>
            </a:r>
            <a:r>
              <a:rPr lang="zh-CN" altLang="en-US" dirty="0">
                <a:solidFill>
                  <a:srgbClr val="B60206"/>
                </a:solidFill>
              </a:rPr>
              <a:t>，并返回该数据。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.pop(</a:t>
            </a:r>
            <a:r>
              <a:rPr lang="zh-CN" altLang="en-US" sz="1600" dirty="0"/>
              <a:t>下标</a:t>
            </a:r>
            <a:r>
              <a:rPr lang="en-US" altLang="zh-CN" sz="1600" dirty="0"/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del_name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name_list.pop</a:t>
            </a:r>
            <a:r>
              <a:rPr lang="en-US" altLang="zh-CN" sz="1600" dirty="0"/>
              <a:t>(1)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Lily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del_name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76069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remove()</a:t>
            </a:r>
            <a:r>
              <a:rPr lang="zh-CN" altLang="en-US" dirty="0">
                <a:solidFill>
                  <a:srgbClr val="B60206"/>
                </a:solidFill>
              </a:rPr>
              <a:t>方法：移除列表中某个数据的第一个匹配项。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.remove(</a:t>
            </a:r>
            <a:r>
              <a:rPr lang="zh-CN" altLang="en-US" sz="1600" dirty="0"/>
              <a:t>数据</a:t>
            </a:r>
            <a:r>
              <a:rPr lang="en-US" altLang="zh-CN" sz="1600" dirty="0"/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>
              <a:solidFill>
                <a:srgbClr val="AD2B26"/>
              </a:solidFill>
            </a:endParaRPr>
          </a:p>
          <a:p>
            <a:r>
              <a:rPr lang="en-US" altLang="zh-CN" sz="1600" dirty="0" err="1">
                <a:solidFill>
                  <a:srgbClr val="AD2B26"/>
                </a:solidFill>
              </a:rPr>
              <a:t>name_list.remove</a:t>
            </a:r>
            <a:r>
              <a:rPr lang="en-US" altLang="zh-CN" sz="1600" dirty="0">
                <a:solidFill>
                  <a:srgbClr val="AD2B26"/>
                </a:solidFill>
              </a:rPr>
              <a:t>('Rose')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95053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删除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clear()</a:t>
            </a:r>
            <a:r>
              <a:rPr lang="zh-CN" altLang="en-US" dirty="0">
                <a:solidFill>
                  <a:srgbClr val="B60206"/>
                </a:solidFill>
              </a:rPr>
              <a:t>方法：清空列表，删除列表中的所有元素，返回空列表。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.clear()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AD2B26"/>
                </a:solidFill>
              </a:rPr>
              <a:t>name_list.clear</a:t>
            </a:r>
            <a:r>
              <a:rPr lang="en-US" altLang="zh-CN" sz="1600" dirty="0">
                <a:solidFill>
                  <a:srgbClr val="AD2B2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 # </a:t>
            </a:r>
            <a:r>
              <a:rPr lang="zh-CN" altLang="en-US" sz="1600" dirty="0"/>
              <a:t>结果： </a:t>
            </a:r>
            <a:r>
              <a:rPr lang="en-US" altLang="zh-CN" sz="16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0866342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54DDCF8-CC0A-446A-85BE-607D501D3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22102"/>
              </p:ext>
            </p:extLst>
          </p:nvPr>
        </p:nvGraphicFramePr>
        <p:xfrm>
          <a:off x="955040" y="1755987"/>
          <a:ext cx="10505439" cy="305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626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359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列表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 = 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修改后的值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修改列表中的某个元素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reverse()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将数据序列进行倒叙排列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sort()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对列表序列进行排序</a:t>
                      </a:r>
                      <a:endParaRPr lang="en-US" altLang="zh-CN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65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copy()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对列表序列进行拷贝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6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① 一对引号字符串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② 三引号字符串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注意：三引号形式的字符串支持换行。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、字符串的定义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283254"/>
            <a:ext cx="10666853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str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'Tom'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name2 = "Rose"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3443595"/>
            <a:ext cx="10666853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name3 = ''' Tom '''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name4 = """ Rose """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 = '''I am Tom, 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nice to meet you! '''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 = """ I am Rose, 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nice to meet you! """</a:t>
            </a:r>
          </a:p>
        </p:txBody>
      </p:sp>
    </p:spTree>
    <p:extLst>
      <p:ext uri="{BB962C8B-B14F-4D97-AF65-F5344CB8AC3E}">
        <p14:creationId xmlns:p14="http://schemas.microsoft.com/office/powerpoint/2010/main" val="20067564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修改指定的元素值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列表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修改后的值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>
              <a:solidFill>
                <a:srgbClr val="B60206"/>
              </a:solidFill>
            </a:endParaRPr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name_list</a:t>
            </a:r>
            <a:r>
              <a:rPr lang="en-US" altLang="zh-CN" sz="1600" dirty="0">
                <a:solidFill>
                  <a:srgbClr val="B60206"/>
                </a:solidFill>
              </a:rPr>
              <a:t>[0] = 'Smith'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['Smith', 'Lily', 'Rose']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6102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reverse()</a:t>
            </a:r>
            <a:r>
              <a:rPr lang="zh-CN" altLang="en-US" dirty="0">
                <a:solidFill>
                  <a:srgbClr val="B60206"/>
                </a:solidFill>
              </a:rPr>
              <a:t>：将数据序列进行倒叙排列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.reverse()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num_list</a:t>
            </a:r>
            <a:r>
              <a:rPr lang="en-US" altLang="zh-CN" sz="1600" dirty="0"/>
              <a:t> = [1, 5, 2, 3, 6, 8]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num_list.reverse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[8, 6, 3, 2, 5, 1]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num_list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491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sort()</a:t>
            </a:r>
            <a:r>
              <a:rPr lang="zh-CN" altLang="en-US" dirty="0">
                <a:solidFill>
                  <a:srgbClr val="B60206"/>
                </a:solidFill>
              </a:rPr>
              <a:t>方法：对列表序列进行排序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.sort( key=None, reverse=False)</a:t>
            </a:r>
          </a:p>
          <a:p>
            <a:endParaRPr lang="en-US" altLang="zh-CN" sz="1600" dirty="0"/>
          </a:p>
          <a:p>
            <a:r>
              <a:rPr lang="zh-CN" altLang="en-US" sz="1600" dirty="0"/>
              <a:t>注意：</a:t>
            </a:r>
            <a:r>
              <a:rPr lang="en-US" altLang="zh-CN" sz="1600" dirty="0">
                <a:solidFill>
                  <a:srgbClr val="B60206"/>
                </a:solidFill>
              </a:rPr>
              <a:t>reverse</a:t>
            </a:r>
            <a:r>
              <a:rPr lang="zh-CN" altLang="en-US" sz="1600" dirty="0">
                <a:solidFill>
                  <a:srgbClr val="B60206"/>
                </a:solidFill>
              </a:rPr>
              <a:t>表示排序规则，</a:t>
            </a:r>
            <a:r>
              <a:rPr lang="en-US" altLang="zh-CN" sz="1600" dirty="0">
                <a:solidFill>
                  <a:srgbClr val="B60206"/>
                </a:solidFill>
              </a:rPr>
              <a:t>reverse = True</a:t>
            </a:r>
            <a:r>
              <a:rPr lang="zh-CN" altLang="en-US" sz="1600" dirty="0">
                <a:solidFill>
                  <a:srgbClr val="B60206"/>
                </a:solidFill>
              </a:rPr>
              <a:t>降序， </a:t>
            </a:r>
            <a:r>
              <a:rPr lang="en-US" altLang="zh-CN" sz="1600" dirty="0">
                <a:solidFill>
                  <a:srgbClr val="B60206"/>
                </a:solidFill>
              </a:rPr>
              <a:t>reverse = False</a:t>
            </a:r>
            <a:r>
              <a:rPr lang="zh-CN" altLang="en-US" sz="1600" dirty="0">
                <a:solidFill>
                  <a:srgbClr val="B60206"/>
                </a:solidFill>
              </a:rPr>
              <a:t>升序（默认）</a:t>
            </a:r>
            <a:endParaRPr lang="en-US" altLang="zh-CN" sz="1600" dirty="0">
              <a:solidFill>
                <a:srgbClr val="B60206"/>
              </a:solidFill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429000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num_list</a:t>
            </a:r>
            <a:r>
              <a:rPr lang="en-US" altLang="zh-CN" sz="1600" dirty="0"/>
              <a:t> = [1, 5, 2, 3, 6, 8]</a:t>
            </a:r>
          </a:p>
          <a:p>
            <a:endParaRPr lang="en-US" altLang="zh-CN" sz="1600" dirty="0"/>
          </a:p>
          <a:p>
            <a:r>
              <a:rPr lang="en-US" altLang="zh-CN" sz="1600" dirty="0" err="1">
                <a:solidFill>
                  <a:srgbClr val="B60206"/>
                </a:solidFill>
              </a:rPr>
              <a:t>num_list.reverse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[8, 6, 3, 2, 5, 1]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num_list</a:t>
            </a:r>
            <a:r>
              <a:rPr lang="en-US" altLang="zh-C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38006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列表及其应用场景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☆ 修改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B60206"/>
                </a:solidFill>
              </a:rPr>
              <a:t>copy()</a:t>
            </a:r>
            <a:r>
              <a:rPr lang="zh-CN" altLang="en-US" dirty="0">
                <a:solidFill>
                  <a:srgbClr val="B60206"/>
                </a:solidFill>
              </a:rPr>
              <a:t>方法：对列表序列进行拷贝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案例演示：</a:t>
            </a:r>
            <a:endParaRPr lang="en-US" altLang="zh-CN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00321E9-E700-4F2D-A54A-C4962A5E0647}"/>
              </a:ext>
            </a:extLst>
          </p:cNvPr>
          <p:cNvSpPr txBox="1"/>
          <p:nvPr/>
        </p:nvSpPr>
        <p:spPr>
          <a:xfrm>
            <a:off x="731521" y="2163075"/>
            <a:ext cx="10666853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列表序列</a:t>
            </a:r>
            <a:r>
              <a:rPr lang="en-US" altLang="zh-CN" sz="1600" dirty="0"/>
              <a:t>.copy()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345142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>
                <a:solidFill>
                  <a:srgbClr val="B60206"/>
                </a:solidFill>
              </a:rPr>
              <a:t>name_li2 = </a:t>
            </a:r>
            <a:r>
              <a:rPr lang="en-US" altLang="zh-CN" sz="1600" dirty="0" err="1">
                <a:solidFill>
                  <a:srgbClr val="B60206"/>
                </a:solidFill>
              </a:rPr>
              <a:t>name_list.copy</a:t>
            </a:r>
            <a:r>
              <a:rPr lang="en-US" altLang="zh-CN" sz="1600" dirty="0">
                <a:solidFill>
                  <a:srgbClr val="B60206"/>
                </a:solidFill>
              </a:rPr>
              <a:t>()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['Tom', 'Lily', 'Rose']</a:t>
            </a:r>
          </a:p>
          <a:p>
            <a:r>
              <a:rPr lang="en-US" altLang="zh-CN" sz="1600" dirty="0"/>
              <a:t>print(name_li2)</a:t>
            </a:r>
          </a:p>
        </p:txBody>
      </p:sp>
    </p:spTree>
    <p:extLst>
      <p:ext uri="{BB962C8B-B14F-4D97-AF65-F5344CB8AC3E}">
        <p14:creationId xmlns:p14="http://schemas.microsoft.com/office/powerpoint/2010/main" val="27421497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列表的循环遍历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380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列表的循环遍历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循环遍历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执行结果：</a:t>
            </a:r>
            <a:endParaRPr lang="en-US" altLang="zh-C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1656492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 err="1"/>
              <a:t>i</a:t>
            </a:r>
            <a:r>
              <a:rPr lang="en-US" altLang="zh-CN" sz="1600" dirty="0"/>
              <a:t> = 0</a:t>
            </a:r>
          </a:p>
          <a:p>
            <a:r>
              <a:rPr lang="en-US" altLang="zh-CN" sz="1600" dirty="0"/>
              <a:t>while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):</a:t>
            </a:r>
          </a:p>
          <a:p>
            <a:r>
              <a:rPr lang="en-US" altLang="zh-CN" sz="1600" dirty="0"/>
              <a:t>    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1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808330"/>
            <a:ext cx="10674524" cy="21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2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列表的循环遍历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循环遍历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执行结果：</a:t>
            </a:r>
            <a:endParaRPr lang="en-US" altLang="zh-CN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1656492"/>
            <a:ext cx="10666853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name_list</a:t>
            </a:r>
            <a:r>
              <a:rPr lang="en-US" altLang="zh-CN" sz="1600" dirty="0"/>
              <a:t> = ['Tom', 'Lily', 'Rose']</a:t>
            </a:r>
          </a:p>
          <a:p>
            <a:endParaRPr lang="en-US" altLang="zh-CN" sz="1600" dirty="0"/>
          </a:p>
          <a:p>
            <a:r>
              <a:rPr lang="en-US" altLang="zh-CN" sz="1600" dirty="0"/>
              <a:t>for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in 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    print(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3841018"/>
            <a:ext cx="10584462" cy="20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971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列表的嵌套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07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列表的嵌套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所谓列表嵌套指的就是一个列表里面包含了其他的子列表。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应用场景：要存储班级一、二、三三个班级学生姓名，且每个班级的学生姓名在一个列表。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rgbClr val="B60206"/>
                </a:solidFill>
              </a:rPr>
              <a:t>name_list</a:t>
            </a:r>
            <a:r>
              <a:rPr lang="en-US" altLang="zh-CN" dirty="0">
                <a:solidFill>
                  <a:srgbClr val="B60206"/>
                </a:solidFill>
              </a:rPr>
              <a:t> = [['</a:t>
            </a:r>
            <a:r>
              <a:rPr lang="zh-CN" altLang="en-US" dirty="0">
                <a:solidFill>
                  <a:srgbClr val="B60206"/>
                </a:solidFill>
              </a:rPr>
              <a:t>小明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小红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小绿</a:t>
            </a:r>
            <a:r>
              <a:rPr lang="en-US" altLang="zh-CN" dirty="0">
                <a:solidFill>
                  <a:srgbClr val="B60206"/>
                </a:solidFill>
              </a:rPr>
              <a:t>'], ['Tom', 'Lily', 'Rose'], ['</a:t>
            </a:r>
            <a:r>
              <a:rPr lang="zh-CN" altLang="en-US" dirty="0">
                <a:solidFill>
                  <a:srgbClr val="B60206"/>
                </a:solidFill>
              </a:rPr>
              <a:t>张三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李四</a:t>
            </a:r>
            <a:r>
              <a:rPr lang="en-US" altLang="zh-CN" dirty="0">
                <a:solidFill>
                  <a:srgbClr val="B60206"/>
                </a:solidFill>
              </a:rPr>
              <a:t>', '</a:t>
            </a:r>
            <a:r>
              <a:rPr lang="zh-CN" altLang="en-US" dirty="0">
                <a:solidFill>
                  <a:srgbClr val="B60206"/>
                </a:solidFill>
              </a:rPr>
              <a:t>王五</a:t>
            </a:r>
            <a:r>
              <a:rPr lang="en-US" altLang="zh-CN" dirty="0">
                <a:solidFill>
                  <a:srgbClr val="B60206"/>
                </a:solidFill>
              </a:rPr>
              <a:t>']]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思考： 如何查找到数据</a:t>
            </a:r>
            <a:r>
              <a:rPr lang="en-US" altLang="zh-CN" dirty="0"/>
              <a:t>"</a:t>
            </a:r>
            <a:r>
              <a:rPr lang="zh-CN" altLang="en-US" dirty="0"/>
              <a:t>李四</a:t>
            </a:r>
            <a:r>
              <a:rPr lang="en-US" altLang="zh-CN" dirty="0"/>
              <a:t>"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3947305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 </a:t>
            </a:r>
            <a:r>
              <a:rPr lang="zh-CN" altLang="en-US" sz="1600" dirty="0"/>
              <a:t>第一步：按下标查找到李四所在的列表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第二步：从李四所在的列表里面，再按下标找到数据李四</a:t>
            </a:r>
          </a:p>
          <a:p>
            <a:r>
              <a:rPr lang="en-US" altLang="zh-CN" sz="1600" dirty="0"/>
              <a:t>print(</a:t>
            </a:r>
            <a:r>
              <a:rPr lang="en-US" altLang="zh-CN" sz="1600" dirty="0" err="1"/>
              <a:t>name_list</a:t>
            </a:r>
            <a:r>
              <a:rPr lang="en-US" altLang="zh-CN" sz="1600" dirty="0"/>
              <a:t>[2][1])</a:t>
            </a:r>
          </a:p>
        </p:txBody>
      </p:sp>
    </p:spTree>
    <p:extLst>
      <p:ext uri="{BB962C8B-B14F-4D97-AF65-F5344CB8AC3E}">
        <p14:creationId xmlns:p14="http://schemas.microsoft.com/office/powerpoint/2010/main" val="37965236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B60206"/>
                </a:solidFill>
              </a:rPr>
              <a:t>                                                  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60206"/>
                </a:solidFill>
              </a:rPr>
              <a:t>                                           </a:t>
            </a:r>
            <a:r>
              <a:rPr lang="zh-CN" altLang="en-US">
                <a:solidFill>
                  <a:srgbClr val="B60206"/>
                </a:solidFill>
              </a:rPr>
              <a:t>思考：如何创建一个字符串</a:t>
            </a:r>
            <a:r>
              <a:rPr lang="en-US" altLang="zh-CN">
                <a:solidFill>
                  <a:srgbClr val="B60206"/>
                </a:solidFill>
              </a:rPr>
              <a:t>I'm Tom</a:t>
            </a:r>
            <a:r>
              <a:rPr lang="zh-CN" altLang="en-US">
                <a:solidFill>
                  <a:srgbClr val="B60206"/>
                </a:solidFill>
              </a:rPr>
              <a:t>？</a:t>
            </a:r>
            <a:endParaRPr lang="en-US" altLang="zh-CN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B60206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、字符串的定义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5" y="1878994"/>
            <a:ext cx="2270859" cy="22708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80" y="4382714"/>
            <a:ext cx="10681967" cy="18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37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、为什么需要元组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思考：如果想要存储多个数据，但是这些数据是不能修改的数据，怎么做？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答：列表？列表可以一次性存储多个数据，但是列表中的数据允许更改。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那这种情况下，我们想要存储多个数据且数据不允许更改，应该怎么办呢？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答：使用元组，</a:t>
            </a:r>
            <a:r>
              <a:rPr lang="zh-CN" altLang="en-US" dirty="0">
                <a:solidFill>
                  <a:srgbClr val="B60206"/>
                </a:solidFill>
              </a:rPr>
              <a:t>元组可以存储多个数据且元组内的数据是不能修改的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2619019"/>
            <a:ext cx="10666853" cy="58477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600" dirty="0"/>
              <a:t>num_list = [10, 20, 30]</a:t>
            </a:r>
          </a:p>
          <a:p>
            <a:r>
              <a:rPr lang="pt-BR" altLang="zh-CN" sz="1600" dirty="0"/>
              <a:t>num_list[0] = 100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070199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、定义元组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元组特点：定义元组使用</a:t>
            </a:r>
            <a:r>
              <a:rPr lang="zh-CN" altLang="en-US" dirty="0">
                <a:solidFill>
                  <a:srgbClr val="B60206"/>
                </a:solidFill>
              </a:rPr>
              <a:t>小括号</a:t>
            </a:r>
            <a:r>
              <a:rPr lang="zh-CN" altLang="en-US" dirty="0"/>
              <a:t>，且使用</a:t>
            </a:r>
            <a:r>
              <a:rPr lang="zh-CN" altLang="en-US" dirty="0">
                <a:solidFill>
                  <a:srgbClr val="B60206"/>
                </a:solidFill>
              </a:rPr>
              <a:t>逗号</a:t>
            </a:r>
            <a:r>
              <a:rPr lang="zh-CN" altLang="en-US" dirty="0"/>
              <a:t>隔开各个数据，</a:t>
            </a:r>
            <a:r>
              <a:rPr lang="zh-CN" altLang="en-US" dirty="0">
                <a:solidFill>
                  <a:srgbClr val="B60206"/>
                </a:solidFill>
              </a:rPr>
              <a:t>数据可以是不同的数据类型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注意：如果定义的元组只有一个数据，那么这个数据后面也要添加逗号，否则数据类型为唯一的这个数据的数据类型。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52252" y="2262884"/>
            <a:ext cx="10666853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 </a:t>
            </a:r>
            <a:r>
              <a:rPr lang="zh-CN" altLang="en-US" sz="1600" dirty="0"/>
              <a:t>多个数据元组</a:t>
            </a:r>
          </a:p>
          <a:p>
            <a:r>
              <a:rPr lang="en-US" altLang="zh-CN" sz="1600" dirty="0"/>
              <a:t>t1 = (10, 20, 30)</a:t>
            </a:r>
          </a:p>
          <a:p>
            <a:endParaRPr lang="en-US" altLang="zh-CN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单个数据元组</a:t>
            </a:r>
          </a:p>
          <a:p>
            <a:r>
              <a:rPr lang="en-US" altLang="zh-CN" sz="1600" dirty="0"/>
              <a:t>t2 = (10,)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52251" y="4330711"/>
            <a:ext cx="10666853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600" dirty="0"/>
              <a:t>t2 = (10,)</a:t>
            </a:r>
          </a:p>
          <a:p>
            <a:r>
              <a:rPr lang="fr-FR" altLang="zh-CN" sz="1600" dirty="0"/>
              <a:t>print(type(t2))  # tuple</a:t>
            </a:r>
          </a:p>
          <a:p>
            <a:endParaRPr lang="fr-FR" altLang="zh-CN" sz="1600" dirty="0"/>
          </a:p>
          <a:p>
            <a:r>
              <a:rPr lang="fr-FR" altLang="zh-CN" sz="1600" dirty="0"/>
              <a:t>t3 = (20)</a:t>
            </a:r>
          </a:p>
          <a:p>
            <a:r>
              <a:rPr lang="fr-FR" altLang="zh-CN" sz="1600" dirty="0"/>
              <a:t>print(type(t3))  # int</a:t>
            </a:r>
          </a:p>
          <a:p>
            <a:endParaRPr lang="fr-FR" altLang="zh-CN" sz="1600" dirty="0"/>
          </a:p>
          <a:p>
            <a:r>
              <a:rPr lang="fr-FR" altLang="zh-CN" sz="1600" dirty="0"/>
              <a:t>t4 = ('hello')</a:t>
            </a:r>
          </a:p>
          <a:p>
            <a:r>
              <a:rPr lang="fr-FR" altLang="zh-CN" sz="1600" dirty="0"/>
              <a:t>print(type(t4))  # str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6369417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、元组的相关操作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元组内的数据如果直接修改则立即报错，但是如果元组里面有列表，修改列表里面的数据则是支持的，故这个特点非常重要。</a:t>
            </a:r>
            <a:endParaRPr lang="en-US" altLang="zh-CN" dirty="0">
              <a:solidFill>
                <a:srgbClr val="B60206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98067"/>
              </p:ext>
            </p:extLst>
          </p:nvPr>
        </p:nvGraphicFramePr>
        <p:xfrm>
          <a:off x="793626" y="1535860"/>
          <a:ext cx="10505439" cy="2284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443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编号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作用</a:t>
                      </a:r>
                    </a:p>
                  </a:txBody>
                  <a:tcPr anchor="ctr" anchorCtr="1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元组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[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索引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]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根据索引下标查找元素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6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查找某个数据，如果数据存在返回对应的下标，否则报错，语法和列表、字符串的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index</a:t>
                      </a:r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方法相同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324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统计某个数据在当前元组出现的次数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011">
                <a:tc>
                  <a:txBody>
                    <a:bodyPr/>
                    <a:lstStyle/>
                    <a:p>
                      <a:r>
                        <a:rPr lang="en-US" altLang="zh-CN" sz="1800" u="none" strike="noStrike" kern="1200" baseline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4</a:t>
                      </a:r>
                      <a:endParaRPr lang="zh-CN" altLang="en-US" sz="180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len</a:t>
                      </a:r>
                      <a:r>
                        <a:rPr lang="en-US" altLang="zh-CN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()</a:t>
                      </a:r>
                      <a:endParaRPr lang="zh-CN" altLang="en-US" sz="1800" dirty="0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统计元组中数据的个数</a:t>
                      </a:r>
                    </a:p>
                  </a:txBody>
                  <a:tcPr marL="90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93626" y="5044151"/>
            <a:ext cx="10666853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600" dirty="0"/>
              <a:t>tuple2 = (10, 20, ['aa', 'bb', 'cc'], 50, 30)</a:t>
            </a:r>
          </a:p>
          <a:p>
            <a:r>
              <a:rPr lang="fr-FR" altLang="zh-CN" sz="1600" dirty="0"/>
              <a:t>print(tuple2[2])  # </a:t>
            </a:r>
            <a:r>
              <a:rPr lang="zh-CN" altLang="en-US" sz="1600" dirty="0"/>
              <a:t>访问到列表</a:t>
            </a:r>
          </a:p>
          <a:p>
            <a:endParaRPr lang="zh-CN" altLang="en-US" sz="1600" dirty="0"/>
          </a:p>
          <a:p>
            <a:r>
              <a:rPr lang="en-US" altLang="zh-CN" sz="1600" dirty="0"/>
              <a:t># </a:t>
            </a:r>
            <a:r>
              <a:rPr lang="zh-CN" altLang="en-US" sz="1600" dirty="0"/>
              <a:t>结果：</a:t>
            </a:r>
            <a:r>
              <a:rPr lang="en-US" altLang="zh-CN" sz="1600" dirty="0"/>
              <a:t>(10, 20, ['</a:t>
            </a:r>
            <a:r>
              <a:rPr lang="fr-FR" altLang="zh-CN" sz="1600" dirty="0"/>
              <a:t>aaaaa', 'bb', 'cc'], 50, 30)</a:t>
            </a:r>
          </a:p>
          <a:p>
            <a:r>
              <a:rPr lang="fr-FR" altLang="zh-CN" sz="1600" dirty="0"/>
              <a:t>tuple2[2][0] = 'aaaaa'</a:t>
            </a:r>
          </a:p>
          <a:p>
            <a:r>
              <a:rPr lang="fr-FR" altLang="zh-CN" sz="1600" dirty="0"/>
              <a:t>print(tuple2)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8320551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元组的定义及其应用场景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、元组的相关操作演示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0F3F30F-D41C-405F-9A41-B8FB96243F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967678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B60206"/>
                </a:solidFill>
              </a:rPr>
              <a:t>运行结果：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790CCF5-DB4F-4D86-8EA5-41429A9A4D30}"/>
              </a:ext>
            </a:extLst>
          </p:cNvPr>
          <p:cNvSpPr txBox="1"/>
          <p:nvPr/>
        </p:nvSpPr>
        <p:spPr>
          <a:xfrm>
            <a:off x="710880" y="1713810"/>
            <a:ext cx="10666853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tuple1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print(tuple1[0])  # </a:t>
            </a:r>
            <a:r>
              <a:rPr lang="en-US" altLang="zh-CN" sz="1600" dirty="0" err="1"/>
              <a:t>aa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tuple2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print(tuple2.index('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'))  # 0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tuple3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print(tuple3.count('bb'))  # 2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tuple4 = ('</a:t>
            </a:r>
            <a:r>
              <a:rPr lang="en-US" altLang="zh-CN" sz="1600" dirty="0" err="1"/>
              <a:t>aa</a:t>
            </a:r>
            <a:r>
              <a:rPr lang="en-US" altLang="zh-CN" sz="1600" dirty="0"/>
              <a:t>', 'bb', 'cc', 'bb')</a:t>
            </a:r>
            <a:br>
              <a:rPr lang="en-US" altLang="zh-CN" sz="1600" dirty="0"/>
            </a:b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(tuple4))  # 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5042301"/>
            <a:ext cx="8125112" cy="15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66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EC2059-C43B-E74C-9676-118DAF47C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幸运数字</a:t>
            </a:r>
            <a:r>
              <a:rPr lang="en-US" altLang="zh-CN" dirty="0"/>
              <a:t>6</a:t>
            </a:r>
            <a:r>
              <a:rPr lang="zh-CN" altLang="en-US" dirty="0"/>
              <a:t>：输入任意数字，如数字</a:t>
            </a:r>
            <a:r>
              <a:rPr lang="en-US" altLang="zh-CN" dirty="0"/>
              <a:t>8</a:t>
            </a:r>
            <a:r>
              <a:rPr lang="zh-CN" altLang="en-US" dirty="0"/>
              <a:t>，生成</a:t>
            </a:r>
            <a:r>
              <a:rPr lang="en-US" altLang="zh-CN" dirty="0" err="1"/>
              <a:t>nums</a:t>
            </a:r>
            <a:r>
              <a:rPr lang="zh-CN" altLang="en-US" dirty="0"/>
              <a:t>列表，元素值为</a:t>
            </a:r>
            <a:r>
              <a:rPr lang="en-US" altLang="zh-CN" dirty="0"/>
              <a:t>1~8</a:t>
            </a:r>
            <a:r>
              <a:rPr lang="zh-CN" altLang="en-US" dirty="0"/>
              <a:t>，从中选取幸运数字移动到新列表</a:t>
            </a:r>
            <a:r>
              <a:rPr lang="en-US" altLang="zh-CN" dirty="0"/>
              <a:t>lucky</a:t>
            </a:r>
            <a:r>
              <a:rPr lang="zh-CN" altLang="en-US" dirty="0"/>
              <a:t>，打印</a:t>
            </a:r>
            <a:r>
              <a:rPr lang="en-US" altLang="zh-CN" dirty="0" err="1"/>
              <a:t>nums</a:t>
            </a:r>
            <a:r>
              <a:rPr lang="zh-CN" altLang="en-US" dirty="0"/>
              <a:t>与</a:t>
            </a:r>
            <a:r>
              <a:rPr lang="en-US" altLang="zh-CN" dirty="0"/>
              <a:t>lucky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列表嵌套：有</a:t>
            </a:r>
            <a:r>
              <a:rPr lang="en-US" altLang="zh-CN" dirty="0"/>
              <a:t>3</a:t>
            </a:r>
            <a:r>
              <a:rPr lang="zh-CN" altLang="en-US" dirty="0"/>
              <a:t>个教室</a:t>
            </a:r>
            <a:r>
              <a:rPr lang="en-US" altLang="zh-CN" dirty="0"/>
              <a:t>[[],[],[]]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名讲师</a:t>
            </a:r>
            <a:r>
              <a:rPr lang="en-US" altLang="zh-CN" dirty="0"/>
              <a:t>['A','B','C','D','E','F','G','H']</a:t>
            </a:r>
            <a:r>
              <a:rPr lang="zh-CN" altLang="en-US" dirty="0"/>
              <a:t>，将</a:t>
            </a:r>
            <a:r>
              <a:rPr lang="en-US" altLang="zh-CN" dirty="0"/>
              <a:t>8</a:t>
            </a:r>
            <a:r>
              <a:rPr lang="zh-CN" altLang="en-US" dirty="0"/>
              <a:t>名讲师随机分配到</a:t>
            </a:r>
            <a:r>
              <a:rPr lang="en-US" altLang="zh-CN" dirty="0"/>
              <a:t>3</a:t>
            </a:r>
            <a:r>
              <a:rPr lang="zh-CN" altLang="en-US" dirty="0"/>
              <a:t>个教室中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29EDBEC-5E42-F040-B63A-408C1ED4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运算符与条件结构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224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中，使用</a:t>
            </a:r>
            <a:r>
              <a:rPr lang="en-US" altLang="zh-CN">
                <a:solidFill>
                  <a:srgbClr val="AD2B26"/>
                </a:solidFill>
              </a:rPr>
              <a:t>input()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接收用户输入。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、字符串的输入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62471"/>
            <a:ext cx="10666853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username = input('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请输入您的名字：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您输入的名字是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{username}')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print(type(username))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password = input('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请输入您的密码：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您输入的密码是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{password}')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print(type(password))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4682341"/>
            <a:ext cx="8357226" cy="19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中，我们可以使用</a:t>
            </a:r>
            <a:r>
              <a:rPr lang="en-US" altLang="zh-CN">
                <a:solidFill>
                  <a:srgbClr val="AD2B26"/>
                </a:solidFill>
              </a:rPr>
              <a:t>print()</a:t>
            </a:r>
            <a:r>
              <a:rPr lang="zh-CN" altLang="en-US">
                <a:solidFill>
                  <a:srgbClr val="AD2B26"/>
                </a:solidFill>
              </a:rPr>
              <a:t>函数</a:t>
            </a:r>
            <a:r>
              <a:rPr lang="zh-CN" altLang="en-US"/>
              <a:t>进行输出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了解字符串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、字符串的输出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C998B78-AB18-3C47-A1C7-25AE9A3A40B0}"/>
              </a:ext>
            </a:extLst>
          </p:cNvPr>
          <p:cNvSpPr txBox="1"/>
          <p:nvPr/>
        </p:nvSpPr>
        <p:spPr>
          <a:xfrm>
            <a:off x="710880" y="2362471"/>
            <a:ext cx="10666853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print('hello world')</a:t>
            </a:r>
          </a:p>
          <a:p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 = '</a:t>
            </a:r>
            <a:r>
              <a:rPr lang="en-US" altLang="zh-CN" sz="140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heima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%s' % name)</a:t>
            </a:r>
          </a:p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print(f'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我的名字是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{name}')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58" y="4286577"/>
            <a:ext cx="10602656" cy="21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6725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8819</TotalTime>
  <Words>5414</Words>
  <Application>Microsoft Office PowerPoint</Application>
  <PresentationFormat>宽屏</PresentationFormat>
  <Paragraphs>864</Paragraphs>
  <Slides>75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Python数据序列（上）</vt:lpstr>
      <vt:lpstr>PowerPoint 演示文稿</vt:lpstr>
      <vt:lpstr>PowerPoint 演示文稿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了解字符串</vt:lpstr>
      <vt:lpstr>字符串切片</vt:lpstr>
      <vt:lpstr>字符串切片</vt:lpstr>
      <vt:lpstr>字符串切片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字符串常用操作方法</vt:lpstr>
      <vt:lpstr>上午练习题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列表及其应用场景</vt:lpstr>
      <vt:lpstr>列表的循环遍历</vt:lpstr>
      <vt:lpstr>列表的循环遍历</vt:lpstr>
      <vt:lpstr>列表的循环遍历</vt:lpstr>
      <vt:lpstr>列表的嵌套</vt:lpstr>
      <vt:lpstr>列表的嵌套</vt:lpstr>
      <vt:lpstr>元组的定义及其应用场景</vt:lpstr>
      <vt:lpstr>元组的定义及其应用场景</vt:lpstr>
      <vt:lpstr>元组的定义及其应用场景</vt:lpstr>
      <vt:lpstr>元组的定义及其应用场景</vt:lpstr>
      <vt:lpstr>元组的定义及其应用场景</vt:lpstr>
      <vt:lpstr>Python运算符与条件结构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Lee Roy</cp:lastModifiedBy>
  <cp:revision>769</cp:revision>
  <dcterms:created xsi:type="dcterms:W3CDTF">2020-03-31T02:23:27Z</dcterms:created>
  <dcterms:modified xsi:type="dcterms:W3CDTF">2021-03-10T09:24:37Z</dcterms:modified>
</cp:coreProperties>
</file>