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6.xml" ContentType="application/vnd.openxmlformats-officedocument.theme+xml"/>
  <Override PartName="/ppt/slideLayouts/slideLayout21.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53"/>
  </p:notesMasterIdLst>
  <p:handoutMasterIdLst>
    <p:handoutMasterId r:id="rId54"/>
  </p:handoutMasterIdLst>
  <p:sldIdLst>
    <p:sldId id="462" r:id="rId8"/>
    <p:sldId id="463" r:id="rId9"/>
    <p:sldId id="464" r:id="rId10"/>
    <p:sldId id="466" r:id="rId11"/>
    <p:sldId id="564" r:id="rId12"/>
    <p:sldId id="577" r:id="rId13"/>
    <p:sldId id="579" r:id="rId14"/>
    <p:sldId id="580" r:id="rId15"/>
    <p:sldId id="581" r:id="rId16"/>
    <p:sldId id="582" r:id="rId17"/>
    <p:sldId id="583" r:id="rId18"/>
    <p:sldId id="584" r:id="rId19"/>
    <p:sldId id="585" r:id="rId20"/>
    <p:sldId id="586" r:id="rId21"/>
    <p:sldId id="587" r:id="rId22"/>
    <p:sldId id="588" r:id="rId23"/>
    <p:sldId id="589" r:id="rId24"/>
    <p:sldId id="590" r:id="rId25"/>
    <p:sldId id="591" r:id="rId26"/>
    <p:sldId id="592" r:id="rId27"/>
    <p:sldId id="594" r:id="rId28"/>
    <p:sldId id="593" r:id="rId29"/>
    <p:sldId id="595" r:id="rId30"/>
    <p:sldId id="596" r:id="rId31"/>
    <p:sldId id="597" r:id="rId32"/>
    <p:sldId id="598" r:id="rId33"/>
    <p:sldId id="599" r:id="rId34"/>
    <p:sldId id="600" r:id="rId35"/>
    <p:sldId id="601" r:id="rId36"/>
    <p:sldId id="602" r:id="rId37"/>
    <p:sldId id="603" r:id="rId38"/>
    <p:sldId id="604" r:id="rId39"/>
    <p:sldId id="605" r:id="rId40"/>
    <p:sldId id="606" r:id="rId41"/>
    <p:sldId id="607" r:id="rId42"/>
    <p:sldId id="608" r:id="rId43"/>
    <p:sldId id="609" r:id="rId44"/>
    <p:sldId id="610" r:id="rId45"/>
    <p:sldId id="611" r:id="rId46"/>
    <p:sldId id="612" r:id="rId47"/>
    <p:sldId id="613" r:id="rId48"/>
    <p:sldId id="614" r:id="rId49"/>
    <p:sldId id="615" r:id="rId50"/>
    <p:sldId id="616" r:id="rId51"/>
    <p:sldId id="264"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0206"/>
    <a:srgbClr val="49504F"/>
    <a:srgbClr val="B70006"/>
    <a:srgbClr val="AD2B26"/>
    <a:srgbClr val="FFFFE4"/>
    <a:srgbClr val="919191"/>
    <a:srgbClr val="333333"/>
    <a:srgbClr val="FFFFFF"/>
    <a:srgbClr val="D9D9D9"/>
    <a:srgbClr val="5151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45" autoAdjust="0"/>
    <p:restoredTop sz="91940" autoAdjust="0"/>
  </p:normalViewPr>
  <p:slideViewPr>
    <p:cSldViewPr snapToGrid="0">
      <p:cViewPr>
        <p:scale>
          <a:sx n="75" d="100"/>
          <a:sy n="75" d="100"/>
        </p:scale>
        <p:origin x="634" y="134"/>
      </p:cViewPr>
      <p:guideLst/>
    </p:cSldViewPr>
  </p:slideViewPr>
  <p:notesTextViewPr>
    <p:cViewPr>
      <p:scale>
        <a:sx n="1" d="1"/>
        <a:sy n="1" d="1"/>
      </p:scale>
      <p:origin x="0" y="0"/>
    </p:cViewPr>
  </p:notesTextViewPr>
  <p:notesViewPr>
    <p:cSldViewPr snapToGrid="0" showGuides="1">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viewProps" Target="viewProps.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2021/2/26</a:t>
            </a:fld>
            <a:endParaRPr kumimoji="1" lang="zh-CN" altLang="en-US"/>
          </a:p>
        </p:txBody>
      </p:sp>
      <p:sp>
        <p:nvSpPr>
          <p:cNvPr id="4" name="页脚占位符 3">
            <a:extLst>
              <a:ext uri="{FF2B5EF4-FFF2-40B4-BE49-F238E27FC236}">
                <a16:creationId xmlns=""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2021/2/26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6</a:t>
            </a:fld>
            <a:endParaRPr lang="zh-CN" altLang="en-US"/>
          </a:p>
        </p:txBody>
      </p:sp>
    </p:spTree>
    <p:extLst>
      <p:ext uri="{BB962C8B-B14F-4D97-AF65-F5344CB8AC3E}">
        <p14:creationId xmlns:p14="http://schemas.microsoft.com/office/powerpoint/2010/main" val="2128921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16</a:t>
            </a:fld>
            <a:endParaRPr lang="zh-CN" altLang="en-US"/>
          </a:p>
        </p:txBody>
      </p:sp>
    </p:spTree>
    <p:extLst>
      <p:ext uri="{BB962C8B-B14F-4D97-AF65-F5344CB8AC3E}">
        <p14:creationId xmlns:p14="http://schemas.microsoft.com/office/powerpoint/2010/main" val="1393963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17</a:t>
            </a:fld>
            <a:endParaRPr lang="zh-CN" altLang="en-US"/>
          </a:p>
        </p:txBody>
      </p:sp>
    </p:spTree>
    <p:extLst>
      <p:ext uri="{BB962C8B-B14F-4D97-AF65-F5344CB8AC3E}">
        <p14:creationId xmlns:p14="http://schemas.microsoft.com/office/powerpoint/2010/main" val="3201158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19</a:t>
            </a:fld>
            <a:endParaRPr lang="zh-CN" altLang="en-US"/>
          </a:p>
        </p:txBody>
      </p:sp>
    </p:spTree>
    <p:extLst>
      <p:ext uri="{BB962C8B-B14F-4D97-AF65-F5344CB8AC3E}">
        <p14:creationId xmlns:p14="http://schemas.microsoft.com/office/powerpoint/2010/main" val="1933839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20</a:t>
            </a:fld>
            <a:endParaRPr lang="zh-CN" altLang="en-US"/>
          </a:p>
        </p:txBody>
      </p:sp>
    </p:spTree>
    <p:extLst>
      <p:ext uri="{BB962C8B-B14F-4D97-AF65-F5344CB8AC3E}">
        <p14:creationId xmlns:p14="http://schemas.microsoft.com/office/powerpoint/2010/main" val="2993674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22</a:t>
            </a:fld>
            <a:endParaRPr lang="zh-CN" altLang="en-US"/>
          </a:p>
        </p:txBody>
      </p:sp>
    </p:spTree>
    <p:extLst>
      <p:ext uri="{BB962C8B-B14F-4D97-AF65-F5344CB8AC3E}">
        <p14:creationId xmlns:p14="http://schemas.microsoft.com/office/powerpoint/2010/main" val="4262957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23</a:t>
            </a:fld>
            <a:endParaRPr lang="zh-CN" altLang="en-US"/>
          </a:p>
        </p:txBody>
      </p:sp>
    </p:spTree>
    <p:extLst>
      <p:ext uri="{BB962C8B-B14F-4D97-AF65-F5344CB8AC3E}">
        <p14:creationId xmlns:p14="http://schemas.microsoft.com/office/powerpoint/2010/main" val="2232181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25</a:t>
            </a:fld>
            <a:endParaRPr lang="zh-CN" altLang="en-US"/>
          </a:p>
        </p:txBody>
      </p:sp>
    </p:spTree>
    <p:extLst>
      <p:ext uri="{BB962C8B-B14F-4D97-AF65-F5344CB8AC3E}">
        <p14:creationId xmlns:p14="http://schemas.microsoft.com/office/powerpoint/2010/main" val="36733262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26</a:t>
            </a:fld>
            <a:endParaRPr lang="zh-CN" altLang="en-US"/>
          </a:p>
        </p:txBody>
      </p:sp>
    </p:spTree>
    <p:extLst>
      <p:ext uri="{BB962C8B-B14F-4D97-AF65-F5344CB8AC3E}">
        <p14:creationId xmlns:p14="http://schemas.microsoft.com/office/powerpoint/2010/main" val="3862062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27</a:t>
            </a:fld>
            <a:endParaRPr lang="zh-CN" altLang="en-US"/>
          </a:p>
        </p:txBody>
      </p:sp>
    </p:spTree>
    <p:extLst>
      <p:ext uri="{BB962C8B-B14F-4D97-AF65-F5344CB8AC3E}">
        <p14:creationId xmlns:p14="http://schemas.microsoft.com/office/powerpoint/2010/main" val="8662445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28</a:t>
            </a:fld>
            <a:endParaRPr lang="zh-CN" altLang="en-US"/>
          </a:p>
        </p:txBody>
      </p:sp>
    </p:spTree>
    <p:extLst>
      <p:ext uri="{BB962C8B-B14F-4D97-AF65-F5344CB8AC3E}">
        <p14:creationId xmlns:p14="http://schemas.microsoft.com/office/powerpoint/2010/main" val="3415071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7</a:t>
            </a:fld>
            <a:endParaRPr lang="zh-CN" altLang="en-US"/>
          </a:p>
        </p:txBody>
      </p:sp>
    </p:spTree>
    <p:extLst>
      <p:ext uri="{BB962C8B-B14F-4D97-AF65-F5344CB8AC3E}">
        <p14:creationId xmlns:p14="http://schemas.microsoft.com/office/powerpoint/2010/main" val="8503216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29</a:t>
            </a:fld>
            <a:endParaRPr lang="zh-CN" altLang="en-US"/>
          </a:p>
        </p:txBody>
      </p:sp>
    </p:spTree>
    <p:extLst>
      <p:ext uri="{BB962C8B-B14F-4D97-AF65-F5344CB8AC3E}">
        <p14:creationId xmlns:p14="http://schemas.microsoft.com/office/powerpoint/2010/main" val="3481421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31</a:t>
            </a:fld>
            <a:endParaRPr lang="zh-CN" altLang="en-US"/>
          </a:p>
        </p:txBody>
      </p:sp>
    </p:spTree>
    <p:extLst>
      <p:ext uri="{BB962C8B-B14F-4D97-AF65-F5344CB8AC3E}">
        <p14:creationId xmlns:p14="http://schemas.microsoft.com/office/powerpoint/2010/main" val="42556665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32</a:t>
            </a:fld>
            <a:endParaRPr lang="zh-CN" altLang="en-US"/>
          </a:p>
        </p:txBody>
      </p:sp>
    </p:spTree>
    <p:extLst>
      <p:ext uri="{BB962C8B-B14F-4D97-AF65-F5344CB8AC3E}">
        <p14:creationId xmlns:p14="http://schemas.microsoft.com/office/powerpoint/2010/main" val="42594706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33</a:t>
            </a:fld>
            <a:endParaRPr lang="zh-CN" altLang="en-US"/>
          </a:p>
        </p:txBody>
      </p:sp>
    </p:spTree>
    <p:extLst>
      <p:ext uri="{BB962C8B-B14F-4D97-AF65-F5344CB8AC3E}">
        <p14:creationId xmlns:p14="http://schemas.microsoft.com/office/powerpoint/2010/main" val="6840798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34</a:t>
            </a:fld>
            <a:endParaRPr lang="zh-CN" altLang="en-US"/>
          </a:p>
        </p:txBody>
      </p:sp>
    </p:spTree>
    <p:extLst>
      <p:ext uri="{BB962C8B-B14F-4D97-AF65-F5344CB8AC3E}">
        <p14:creationId xmlns:p14="http://schemas.microsoft.com/office/powerpoint/2010/main" val="12260003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35</a:t>
            </a:fld>
            <a:endParaRPr lang="zh-CN" altLang="en-US"/>
          </a:p>
        </p:txBody>
      </p:sp>
    </p:spTree>
    <p:extLst>
      <p:ext uri="{BB962C8B-B14F-4D97-AF65-F5344CB8AC3E}">
        <p14:creationId xmlns:p14="http://schemas.microsoft.com/office/powerpoint/2010/main" val="34923203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36</a:t>
            </a:fld>
            <a:endParaRPr lang="zh-CN" altLang="en-US"/>
          </a:p>
        </p:txBody>
      </p:sp>
    </p:spTree>
    <p:extLst>
      <p:ext uri="{BB962C8B-B14F-4D97-AF65-F5344CB8AC3E}">
        <p14:creationId xmlns:p14="http://schemas.microsoft.com/office/powerpoint/2010/main" val="35966129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38</a:t>
            </a:fld>
            <a:endParaRPr lang="zh-CN" altLang="en-US"/>
          </a:p>
        </p:txBody>
      </p:sp>
    </p:spTree>
    <p:extLst>
      <p:ext uri="{BB962C8B-B14F-4D97-AF65-F5344CB8AC3E}">
        <p14:creationId xmlns:p14="http://schemas.microsoft.com/office/powerpoint/2010/main" val="5472226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39</a:t>
            </a:fld>
            <a:endParaRPr lang="zh-CN" altLang="en-US"/>
          </a:p>
        </p:txBody>
      </p:sp>
    </p:spTree>
    <p:extLst>
      <p:ext uri="{BB962C8B-B14F-4D97-AF65-F5344CB8AC3E}">
        <p14:creationId xmlns:p14="http://schemas.microsoft.com/office/powerpoint/2010/main" val="29238937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41</a:t>
            </a:fld>
            <a:endParaRPr lang="zh-CN" altLang="en-US"/>
          </a:p>
        </p:txBody>
      </p:sp>
    </p:spTree>
    <p:extLst>
      <p:ext uri="{BB962C8B-B14F-4D97-AF65-F5344CB8AC3E}">
        <p14:creationId xmlns:p14="http://schemas.microsoft.com/office/powerpoint/2010/main" val="3759747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8</a:t>
            </a:fld>
            <a:endParaRPr lang="zh-CN" altLang="en-US"/>
          </a:p>
        </p:txBody>
      </p:sp>
    </p:spTree>
    <p:extLst>
      <p:ext uri="{BB962C8B-B14F-4D97-AF65-F5344CB8AC3E}">
        <p14:creationId xmlns:p14="http://schemas.microsoft.com/office/powerpoint/2010/main" val="18198839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42</a:t>
            </a:fld>
            <a:endParaRPr lang="zh-CN" altLang="en-US"/>
          </a:p>
        </p:txBody>
      </p:sp>
    </p:spTree>
    <p:extLst>
      <p:ext uri="{BB962C8B-B14F-4D97-AF65-F5344CB8AC3E}">
        <p14:creationId xmlns:p14="http://schemas.microsoft.com/office/powerpoint/2010/main" val="24099399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43</a:t>
            </a:fld>
            <a:endParaRPr lang="zh-CN" altLang="en-US"/>
          </a:p>
        </p:txBody>
      </p:sp>
    </p:spTree>
    <p:extLst>
      <p:ext uri="{BB962C8B-B14F-4D97-AF65-F5344CB8AC3E}">
        <p14:creationId xmlns:p14="http://schemas.microsoft.com/office/powerpoint/2010/main" val="25728455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44</a:t>
            </a:fld>
            <a:endParaRPr lang="zh-CN" altLang="en-US"/>
          </a:p>
        </p:txBody>
      </p:sp>
    </p:spTree>
    <p:extLst>
      <p:ext uri="{BB962C8B-B14F-4D97-AF65-F5344CB8AC3E}">
        <p14:creationId xmlns:p14="http://schemas.microsoft.com/office/powerpoint/2010/main" val="997085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9</a:t>
            </a:fld>
            <a:endParaRPr lang="zh-CN" altLang="en-US"/>
          </a:p>
        </p:txBody>
      </p:sp>
    </p:spTree>
    <p:extLst>
      <p:ext uri="{BB962C8B-B14F-4D97-AF65-F5344CB8AC3E}">
        <p14:creationId xmlns:p14="http://schemas.microsoft.com/office/powerpoint/2010/main" val="4051000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10</a:t>
            </a:fld>
            <a:endParaRPr lang="zh-CN" altLang="en-US"/>
          </a:p>
        </p:txBody>
      </p:sp>
    </p:spTree>
    <p:extLst>
      <p:ext uri="{BB962C8B-B14F-4D97-AF65-F5344CB8AC3E}">
        <p14:creationId xmlns:p14="http://schemas.microsoft.com/office/powerpoint/2010/main" val="38598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11</a:t>
            </a:fld>
            <a:endParaRPr lang="zh-CN" altLang="en-US"/>
          </a:p>
        </p:txBody>
      </p:sp>
    </p:spTree>
    <p:extLst>
      <p:ext uri="{BB962C8B-B14F-4D97-AF65-F5344CB8AC3E}">
        <p14:creationId xmlns:p14="http://schemas.microsoft.com/office/powerpoint/2010/main" val="3015641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12</a:t>
            </a:fld>
            <a:endParaRPr lang="zh-CN" altLang="en-US"/>
          </a:p>
        </p:txBody>
      </p:sp>
    </p:spTree>
    <p:extLst>
      <p:ext uri="{BB962C8B-B14F-4D97-AF65-F5344CB8AC3E}">
        <p14:creationId xmlns:p14="http://schemas.microsoft.com/office/powerpoint/2010/main" val="2232524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13</a:t>
            </a:fld>
            <a:endParaRPr lang="zh-CN" altLang="en-US"/>
          </a:p>
        </p:txBody>
      </p:sp>
    </p:spTree>
    <p:extLst>
      <p:ext uri="{BB962C8B-B14F-4D97-AF65-F5344CB8AC3E}">
        <p14:creationId xmlns:p14="http://schemas.microsoft.com/office/powerpoint/2010/main" val="831392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14</a:t>
            </a:fld>
            <a:endParaRPr lang="zh-CN" altLang="en-US"/>
          </a:p>
        </p:txBody>
      </p:sp>
    </p:spTree>
    <p:extLst>
      <p:ext uri="{BB962C8B-B14F-4D97-AF65-F5344CB8AC3E}">
        <p14:creationId xmlns:p14="http://schemas.microsoft.com/office/powerpoint/2010/main" val="2414154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 xmlns:a16="http://schemas.microsoft.com/office/drawing/2014/main" id="{0F12D90F-BB49-421D-A9D1-C25C2A378E5A}"/>
              </a:ext>
            </a:extLst>
          </p:cNvPr>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 xmlns:a16="http://schemas.microsoft.com/office/drawing/2014/main" id="{9947CB16-8D08-5242-A2E0-936DC1D438F6}"/>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 xmlns:a16="http://schemas.microsoft.com/office/drawing/2014/main" id="{B678CE99-982F-E747-B6C5-B29DECDE389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 xmlns:a16="http://schemas.microsoft.com/office/drawing/2014/main" id="{88D105DB-24C1-B042-AF5E-89B957331250}"/>
              </a:ext>
            </a:extLst>
          </p:cNvPr>
          <p:cNvSpPr>
            <a:spLocks noGrp="1"/>
          </p:cNvSpPr>
          <p:nvPr>
            <p:ph type="body" sz="quarter" idx="11" hasCustomPrompt="1"/>
          </p:nvPr>
        </p:nvSpPr>
        <p:spPr>
          <a:xfrm>
            <a:off x="710879" y="9349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 xmlns:a16="http://schemas.microsoft.com/office/drawing/2014/main" id="{9C0915B4-3DAF-C444-883E-818CAE39A5B1}"/>
              </a:ext>
            </a:extLst>
          </p:cNvPr>
          <p:cNvSpPr>
            <a:spLocks noGrp="1"/>
          </p:cNvSpPr>
          <p:nvPr>
            <p:ph type="body" sz="quarter" idx="11" hasCustomPrompt="1"/>
          </p:nvPr>
        </p:nvSpPr>
        <p:spPr>
          <a:xfrm>
            <a:off x="710880" y="94509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806330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步骤标题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455844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414583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 xmlns:a16="http://schemas.microsoft.com/office/drawing/2014/main" id="{380B9059-6AA7-9E4F-BC56-F30289A262EA}"/>
              </a:ext>
            </a:extLst>
          </p:cNvPr>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 xmlns:a16="http://schemas.microsoft.com/office/drawing/2014/main" id="{D71D36F9-1B1C-094A-A062-19A46A7AB388}"/>
              </a:ext>
            </a:extLst>
          </p:cNvPr>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 xmlns:a16="http://schemas.microsoft.com/office/drawing/2014/main" id="{EBBF2F2F-D96E-4638-A53F-CD7237FF5C1E}"/>
              </a:ext>
            </a:extLst>
          </p:cNvPr>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0" name="标题 1">
            <a:extLst>
              <a:ext uri="{FF2B5EF4-FFF2-40B4-BE49-F238E27FC236}">
                <a16:creationId xmlns="" xmlns:a16="http://schemas.microsoft.com/office/drawing/2014/main" id="{493FA365-EB18-4C49-B470-79A013EED4C7}"/>
              </a:ext>
            </a:extLst>
          </p:cNvPr>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24" name="六边形 23">
            <a:extLst>
              <a:ext uri="{FF2B5EF4-FFF2-40B4-BE49-F238E27FC236}">
                <a16:creationId xmlns="" xmlns:a16="http://schemas.microsoft.com/office/drawing/2014/main" id="{745B08E3-3066-3844-87E9-46D7426765C6}"/>
              </a:ext>
            </a:extLst>
          </p:cNvPr>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 xmlns:a16="http://schemas.microsoft.com/office/drawing/2014/main" id="{B7A42CA5-7885-7642-B20D-B92B35099CBC}"/>
              </a:ext>
            </a:extLst>
          </p:cNvPr>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 xmlns:a16="http://schemas.microsoft.com/office/drawing/2014/main" id="{DE7B2235-1C6B-6B44-BC4F-1EC9BD8B9D8D}"/>
              </a:ext>
            </a:extLst>
          </p:cNvPr>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 xmlns:a16="http://schemas.microsoft.com/office/drawing/2014/main" id="{5BF818FD-51C6-E54A-9D53-783E1313F19E}"/>
              </a:ext>
            </a:extLst>
          </p:cNvPr>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a:extLst>
              <a:ext uri="{FF2B5EF4-FFF2-40B4-BE49-F238E27FC236}">
                <a16:creationId xmlns=""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41700943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标题 1">
            <a:extLst>
              <a:ext uri="{FF2B5EF4-FFF2-40B4-BE49-F238E27FC236}">
                <a16:creationId xmlns=""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5" name="泪珠形 14">
            <a:extLst>
              <a:ext uri="{FF2B5EF4-FFF2-40B4-BE49-F238E27FC236}">
                <a16:creationId xmlns="" xmlns:a16="http://schemas.microsoft.com/office/drawing/2014/main" id="{0EFAFC56-5B16-1644-BDCA-117D21E2806E}"/>
              </a:ext>
            </a:extLst>
          </p:cNvPr>
          <p:cNvSpPr/>
          <p:nvPr userDrawn="1"/>
        </p:nvSpPr>
        <p:spPr>
          <a:xfrm>
            <a:off x="1013943" y="3264492"/>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 xmlns:a16="http://schemas.microsoft.com/office/drawing/2014/main" id="{02C17FF1-E140-B64F-AF1C-FE17A937E731}"/>
              </a:ext>
            </a:extLst>
          </p:cNvPr>
          <p:cNvSpPr/>
          <p:nvPr userDrawn="1"/>
        </p:nvSpPr>
        <p:spPr>
          <a:xfrm>
            <a:off x="1645363" y="2434299"/>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 xmlns:a16="http://schemas.microsoft.com/office/drawing/2014/main" id="{F639FB5D-6047-3448-A319-F4FD2BA72BB3}"/>
              </a:ext>
            </a:extLst>
          </p:cNvPr>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 xmlns:a16="http://schemas.microsoft.com/office/drawing/2014/main" id="{0C1BFADD-1066-B04B-BD99-C7E20F0FA73E}"/>
              </a:ext>
            </a:extLst>
          </p:cNvPr>
          <p:cNvSpPr/>
          <p:nvPr userDrawn="1"/>
        </p:nvSpPr>
        <p:spPr>
          <a:xfrm>
            <a:off x="3663313" y="4089233"/>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 xmlns:a16="http://schemas.microsoft.com/office/drawing/2014/main" id="{20149FF9-71F5-FB43-A7A0-BB0C90CB4486}"/>
              </a:ext>
            </a:extLst>
          </p:cNvPr>
          <p:cNvSpPr/>
          <p:nvPr userDrawn="1"/>
        </p:nvSpPr>
        <p:spPr>
          <a:xfrm>
            <a:off x="2152487" y="2051117"/>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 xmlns:a16="http://schemas.microsoft.com/office/drawing/2014/main" id="{098F3E8C-7A22-A34B-817A-438DDA0CAC1C}"/>
              </a:ext>
            </a:extLst>
          </p:cNvPr>
          <p:cNvSpPr/>
          <p:nvPr userDrawn="1"/>
        </p:nvSpPr>
        <p:spPr>
          <a:xfrm>
            <a:off x="844996" y="3381144"/>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82068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 xmlns:a16="http://schemas.microsoft.com/office/drawing/2014/main" id="{4AB6E3BD-F819-724D-9482-568CE7A3A1F8}"/>
              </a:ext>
            </a:extLst>
          </p:cNvPr>
          <p:cNvSpPr/>
          <p:nvPr userDrawn="1"/>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 xmlns:a16="http://schemas.microsoft.com/office/drawing/2014/main" id="{19BD6F73-BC4E-714F-81EB-5276C9B1460A}"/>
              </a:ext>
            </a:extLst>
          </p:cNvPr>
          <p:cNvSpPr/>
          <p:nvPr userDrawn="1"/>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 xmlns:a16="http://schemas.microsoft.com/office/drawing/2014/main" id="{93788A09-8D86-D048-B1A9-A02E86D4E252}"/>
              </a:ext>
            </a:extLst>
          </p:cNvPr>
          <p:cNvSpPr/>
          <p:nvPr userDrawn="1"/>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 xmlns:a16="http://schemas.microsoft.com/office/drawing/2014/main" id="{B9328185-789E-DD42-AA27-851035E2E6BA}"/>
              </a:ext>
            </a:extLst>
          </p:cNvPr>
          <p:cNvSpPr/>
          <p:nvPr userDrawn="1"/>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 xmlns:a16="http://schemas.microsoft.com/office/drawing/2014/main" id="{5F2080FE-05C6-2340-B7D7-FCDE4D780420}"/>
              </a:ext>
            </a:extLst>
          </p:cNvPr>
          <p:cNvSpPr/>
          <p:nvPr userDrawn="1"/>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 xmlns:a16="http://schemas.microsoft.com/office/drawing/2014/main" id="{990C36A6-06C1-0647-8725-306AE7D5DB42}"/>
              </a:ext>
            </a:extLst>
          </p:cNvPr>
          <p:cNvSpPr/>
          <p:nvPr userDrawn="1"/>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a:extLst>
              <a:ext uri="{FF2B5EF4-FFF2-40B4-BE49-F238E27FC236}">
                <a16:creationId xmlns=""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3" name="标题占位符 1">
            <a:extLst>
              <a:ext uri="{FF2B5EF4-FFF2-40B4-BE49-F238E27FC236}">
                <a16:creationId xmlns="" xmlns:a16="http://schemas.microsoft.com/office/drawing/2014/main" id="{C9A22D05-8FDB-7546-BB47-01F708903CCD}"/>
              </a:ext>
            </a:extLst>
          </p:cNvPr>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 xmlns:a16="http://schemas.microsoft.com/office/drawing/2014/main" id="{9C7A4DAB-DC8A-9A43-A443-C9AE1D1E2698}"/>
              </a:ext>
            </a:extLst>
          </p:cNvPr>
          <p:cNvSpPr/>
          <p:nvPr userDrawn="1"/>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E6C2551-88ED-4239-96A2-7F3C49A205FD}"/>
              </a:ext>
            </a:extLst>
          </p:cNvPr>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0" name="文本占位符 9">
            <a:extLst>
              <a:ext uri="{FF2B5EF4-FFF2-40B4-BE49-F238E27FC236}">
                <a16:creationId xmlns="" xmlns:a16="http://schemas.microsoft.com/office/drawing/2014/main" id="{1BE760B7-955D-46DB-9CF6-0F5E75ACEF47}"/>
              </a:ext>
            </a:extLst>
          </p:cNvPr>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 xmlns:a16="http://schemas.microsoft.com/office/drawing/2014/main" id="{0F12D90F-BB49-421D-A9D1-C25C2A378E5A}"/>
              </a:ext>
            </a:extLst>
          </p:cNvPr>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 xmlns:a16="http://schemas.microsoft.com/office/drawing/2014/main" id="{052D8D2A-DC76-4246-B7A3-897EC5980424}"/>
              </a:ext>
            </a:extLst>
          </p:cNvPr>
          <p:cNvSpPr>
            <a:spLocks noGrp="1"/>
          </p:cNvSpPr>
          <p:nvPr>
            <p:ph type="body" sz="quarter" idx="11" hasCustomPrompt="1"/>
          </p:nvPr>
        </p:nvSpPr>
        <p:spPr>
          <a:xfrm>
            <a:off x="710879" y="16461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 xmlns:a16="http://schemas.microsoft.com/office/drawing/2014/main" id="{64C54839-92D5-0E4E-B9C2-203FF53C3229}"/>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 xmlns:a16="http://schemas.microsoft.com/office/drawing/2014/main" id="{E5CC542A-FF04-5243-BA82-1AC7B0A112E0}"/>
              </a:ext>
            </a:extLst>
          </p:cNvPr>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E4D92416-D30F-8049-AD27-C955EC07F253}"/>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5" name="文本占位符 9">
            <a:extLst>
              <a:ext uri="{FF2B5EF4-FFF2-40B4-BE49-F238E27FC236}">
                <a16:creationId xmlns="" xmlns:a16="http://schemas.microsoft.com/office/drawing/2014/main" id="{FB933948-E99B-AD48-8B41-DEA66BC8FB53}"/>
              </a:ext>
            </a:extLst>
          </p:cNvPr>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6" name="文本占位符 11">
            <a:extLst>
              <a:ext uri="{FF2B5EF4-FFF2-40B4-BE49-F238E27FC236}">
                <a16:creationId xmlns="" xmlns:a16="http://schemas.microsoft.com/office/drawing/2014/main" id="{D8BA1B0F-468D-0446-AB7E-B23A83414DF2}"/>
              </a:ext>
            </a:extLst>
          </p:cNvPr>
          <p:cNvSpPr>
            <a:spLocks noGrp="1"/>
          </p:cNvSpPr>
          <p:nvPr>
            <p:ph type="body" sz="quarter" idx="11" hasCustomPrompt="1"/>
          </p:nvPr>
        </p:nvSpPr>
        <p:spPr>
          <a:xfrm>
            <a:off x="710880" y="164613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image" Target="../media/image3.png"/><Relationship Id="rId2" Type="http://schemas.openxmlformats.org/officeDocument/2006/relationships/slideLayout" Target="../slideLayouts/slideLayout7.xml"/><Relationship Id="rId16" Type="http://schemas.openxmlformats.org/officeDocument/2006/relationships/theme" Target="../theme/theme6.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7.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a:extLst>
              <a:ext uri="{FF2B5EF4-FFF2-40B4-BE49-F238E27FC236}">
                <a16:creationId xmlns="" xmlns:a16="http://schemas.microsoft.com/office/drawing/2014/main" id="{D359BD9D-8F8C-A44C-91CC-CA8F5146AA4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a:extLst>
              <a:ext uri="{FF2B5EF4-FFF2-40B4-BE49-F238E27FC236}">
                <a16:creationId xmlns=""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a:extLst>
              <a:ext uri="{FF2B5EF4-FFF2-40B4-BE49-F238E27FC236}">
                <a16:creationId xmlns="" xmlns:a16="http://schemas.microsoft.com/office/drawing/2014/main" id="{A7484BB2-BD94-3C49-9EC4-B9A294E2AF24}"/>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a:extLst>
              <a:ext uri="{FF2B5EF4-FFF2-40B4-BE49-F238E27FC236}">
                <a16:creationId xmlns=""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0" name="矩形 22">
            <a:extLst>
              <a:ext uri="{FF2B5EF4-FFF2-40B4-BE49-F238E27FC236}">
                <a16:creationId xmlns=""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cxnSp>
        <p:nvCxnSpPr>
          <p:cNvPr id="11" name="直接连接符 22">
            <a:extLst>
              <a:ext uri="{FF2B5EF4-FFF2-40B4-BE49-F238E27FC236}">
                <a16:creationId xmlns="" xmlns:a16="http://schemas.microsoft.com/office/drawing/2014/main" id="{E3D0AD59-338B-5041-BA54-3D9BB0E399D6}"/>
              </a:ext>
            </a:extLst>
          </p:cNvPr>
          <p:cNvCxnSpPr/>
          <p:nvPr userDrawn="1"/>
        </p:nvCxnSpPr>
        <p:spPr>
          <a:xfrm flipH="1">
            <a:off x="323600" y="763880"/>
            <a:ext cx="11544801"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 xmlns:a16="http://schemas.microsoft.com/office/drawing/2014/main" id="{F2197ADE-85E8-B341-8233-C315893A0BCC}"/>
              </a:ext>
            </a:extLst>
          </p:cNvPr>
          <p:cNvGrpSpPr/>
          <p:nvPr userDrawn="1"/>
        </p:nvGrpSpPr>
        <p:grpSpPr>
          <a:xfrm>
            <a:off x="0" y="420997"/>
            <a:ext cx="224590" cy="220464"/>
            <a:chOff x="0" y="262878"/>
            <a:chExt cx="224590" cy="506266"/>
          </a:xfrm>
        </p:grpSpPr>
        <p:sp>
          <p:nvSpPr>
            <p:cNvPr id="13" name="矩形 12">
              <a:extLst>
                <a:ext uri="{FF2B5EF4-FFF2-40B4-BE49-F238E27FC236}">
                  <a16:creationId xmlns="" xmlns:a16="http://schemas.microsoft.com/office/drawing/2014/main" id="{C3756651-9738-8349-95DA-B0B282B3FAEA}"/>
                </a:ext>
              </a:extLst>
            </p:cNvPr>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 xmlns:a16="http://schemas.microsoft.com/office/drawing/2014/main" id="{5EF63353-41E7-0E43-AFC0-B2282740E9FE}"/>
                </a:ext>
              </a:extLst>
            </p:cNvPr>
            <p:cNvSpPr/>
            <p:nvPr/>
          </p:nvSpPr>
          <p:spPr>
            <a:xfrm>
              <a:off x="142500" y="262878"/>
              <a:ext cx="82090" cy="506266"/>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16" name="图片 15">
            <a:extLst>
              <a:ext uri="{FF2B5EF4-FFF2-40B4-BE49-F238E27FC236}">
                <a16:creationId xmlns="" xmlns:a16="http://schemas.microsoft.com/office/drawing/2014/main" id="{27893006-C6C0-BC4A-8CFB-289F585A2778}"/>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34242" y="283220"/>
            <a:ext cx="1225447" cy="358241"/>
          </a:xfrm>
          <a:prstGeom prst="rect">
            <a:avLst/>
          </a:prstGeom>
        </p:spPr>
      </p:pic>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9" r:id="rId10"/>
    <p:sldLayoutId id="2147483704" r:id="rId11"/>
    <p:sldLayoutId id="2147483681" r:id="rId12"/>
    <p:sldLayoutId id="2147483693" r:id="rId13"/>
    <p:sldLayoutId id="2147483710" r:id="rId14"/>
    <p:sldLayoutId id="2147483706" r:id="rId15"/>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B16EC87-9B0D-CD4B-997D-0A66FE90B29E}"/>
              </a:ext>
            </a:extLst>
          </p:cNvPr>
          <p:cNvSpPr>
            <a:spLocks noGrp="1"/>
          </p:cNvSpPr>
          <p:nvPr>
            <p:ph type="title"/>
          </p:nvPr>
        </p:nvSpPr>
        <p:spPr/>
        <p:txBody>
          <a:bodyPr/>
          <a:lstStyle/>
          <a:p>
            <a:r>
              <a:rPr lang="en-US" altLang="zh-CN" b="1" dirty="0" smtClean="0"/>
              <a:t>Python</a:t>
            </a:r>
            <a:r>
              <a:rPr lang="zh-CN" altLang="en-US" dirty="0" smtClean="0"/>
              <a:t>函数（上）</a:t>
            </a:r>
            <a:endParaRPr kumimoji="1" lang="zh-CN" altLang="en-US" dirty="0"/>
          </a:p>
        </p:txBody>
      </p:sp>
      <p:sp>
        <p:nvSpPr>
          <p:cNvPr id="3" name="文本占位符 2">
            <a:extLst>
              <a:ext uri="{FF2B5EF4-FFF2-40B4-BE49-F238E27FC236}">
                <a16:creationId xmlns="" xmlns:a16="http://schemas.microsoft.com/office/drawing/2014/main" id="{FB6AC0F8-4890-4046-8499-78F7C6973826}"/>
              </a:ext>
            </a:extLst>
          </p:cNvPr>
          <p:cNvSpPr>
            <a:spLocks noGrp="1"/>
          </p:cNvSpPr>
          <p:nvPr>
            <p:ph type="body" sz="quarter" idx="10"/>
          </p:nvPr>
        </p:nvSpPr>
        <p:spPr/>
        <p:txBody>
          <a:bodyPr/>
          <a:lstStyle/>
          <a:p>
            <a:r>
              <a:rPr kumimoji="1" lang="zh-CN" altLang="en-US" dirty="0"/>
              <a:t>人生苦</a:t>
            </a:r>
            <a:r>
              <a:rPr kumimoji="1" lang="zh-CN" altLang="en-US" dirty="0" smtClean="0"/>
              <a:t>短，我学</a:t>
            </a:r>
            <a:r>
              <a:rPr kumimoji="1" lang="en-US" altLang="zh-CN" dirty="0" smtClean="0"/>
              <a:t>Python</a:t>
            </a:r>
            <a:r>
              <a:rPr kumimoji="1" lang="en-US" altLang="zh-CN" dirty="0"/>
              <a:t>!</a:t>
            </a:r>
            <a:endParaRPr kumimoji="1" lang="zh-CN" altLang="en-US" dirty="0"/>
          </a:p>
        </p:txBody>
      </p:sp>
    </p:spTree>
    <p:extLst>
      <p:ext uri="{BB962C8B-B14F-4D97-AF65-F5344CB8AC3E}">
        <p14:creationId xmlns:p14="http://schemas.microsoft.com/office/powerpoint/2010/main" val="38339742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pPr marL="0" indent="0">
              <a:buNone/>
            </a:pPr>
            <a:r>
              <a:rPr lang="zh-CN" altLang="en-US" dirty="0" smtClean="0"/>
              <a:t>案例</a:t>
            </a:r>
            <a:r>
              <a:rPr lang="zh-CN" altLang="en-US" dirty="0"/>
              <a:t>三：升级案例二函数，可以实现向不同的人打不同的招呼</a:t>
            </a:r>
            <a:endParaRPr lang="en-US" altLang="zh-CN" dirty="0" smtClean="0"/>
          </a:p>
        </p:txBody>
      </p:sp>
      <p:sp>
        <p:nvSpPr>
          <p:cNvPr id="3" name="标题 2"/>
          <p:cNvSpPr>
            <a:spLocks noGrp="1"/>
          </p:cNvSpPr>
          <p:nvPr>
            <p:ph type="title"/>
          </p:nvPr>
        </p:nvSpPr>
        <p:spPr/>
        <p:txBody>
          <a:bodyPr/>
          <a:lstStyle/>
          <a:p>
            <a:r>
              <a:rPr lang="zh-CN" altLang="en-US" dirty="0"/>
              <a:t>函数的作用及其使用步骤</a:t>
            </a:r>
          </a:p>
        </p:txBody>
      </p:sp>
      <p:sp>
        <p:nvSpPr>
          <p:cNvPr id="4" name="文本占位符 3"/>
          <p:cNvSpPr>
            <a:spLocks noGrp="1"/>
          </p:cNvSpPr>
          <p:nvPr>
            <p:ph type="body" sz="quarter" idx="10"/>
          </p:nvPr>
        </p:nvSpPr>
        <p:spPr/>
        <p:txBody>
          <a:bodyPr/>
          <a:lstStyle/>
          <a:p>
            <a:r>
              <a:rPr lang="en-US" altLang="zh-CN" dirty="0" smtClean="0"/>
              <a:t>4</a:t>
            </a:r>
            <a:r>
              <a:rPr lang="zh-CN" altLang="en-US" dirty="0" smtClean="0"/>
              <a:t>、函数的参数</a:t>
            </a:r>
            <a:endParaRPr lang="zh-CN" altLang="en-US" dirty="0"/>
          </a:p>
        </p:txBody>
      </p:sp>
      <p:sp>
        <p:nvSpPr>
          <p:cNvPr id="5" name="TextBox 3">
            <a:extLst>
              <a:ext uri="{FF2B5EF4-FFF2-40B4-BE49-F238E27FC236}">
                <a16:creationId xmlns="" xmlns:a16="http://schemas.microsoft.com/office/drawing/2014/main" id="{0C998B78-AB18-3C47-A1C7-25AE9A3A40B0}"/>
              </a:ext>
            </a:extLst>
          </p:cNvPr>
          <p:cNvSpPr txBox="1"/>
          <p:nvPr/>
        </p:nvSpPr>
        <p:spPr>
          <a:xfrm>
            <a:off x="710880" y="2219130"/>
            <a:ext cx="10666853" cy="2677656"/>
          </a:xfrm>
          <a:prstGeom prst="rect">
            <a:avLst/>
          </a:prstGeom>
          <a:solidFill>
            <a:srgbClr val="FFFFE4"/>
          </a:solidFill>
          <a:ln w="3175">
            <a:solidFill>
              <a:srgbClr val="919191"/>
            </a:solidFill>
          </a:ln>
        </p:spPr>
        <p:txBody>
          <a:bodyPr wrap="square">
            <a:spAutoFit/>
          </a:bodyPr>
          <a:lstStyle/>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定义函数，添加参数，用于实现向不同的人打不同的招呼</a:t>
            </a:r>
          </a:p>
          <a:p>
            <a:r>
              <a:rPr lang="en-US" altLang="zh-CN" sz="1400" dirty="0" err="1">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greet(name):</a:t>
            </a:r>
          </a:p>
          <a:p>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print(f'</a:t>
            </a:r>
            <a:r>
              <a:rPr lang="zh-CN" altLang="en-US"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您好，</a:t>
            </a:r>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见到同事老张</a:t>
            </a:r>
          </a:p>
          <a:p>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greet('</a:t>
            </a:r>
            <a:r>
              <a:rPr lang="zh-CN" altLang="en-US"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老张</a:t>
            </a:r>
            <a:r>
              <a:rPr lang="en-US" altLang="zh-CN" sz="1400" dirty="0" smtClean="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见到同事老李</a:t>
            </a:r>
          </a:p>
          <a:p>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greet('</a:t>
            </a:r>
            <a:r>
              <a:rPr lang="zh-CN" altLang="en-US"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老李</a:t>
            </a:r>
            <a:r>
              <a:rPr lang="en-US" altLang="zh-CN" sz="1400" dirty="0" smtClean="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见到同事老王</a:t>
            </a:r>
          </a:p>
          <a:p>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greet('</a:t>
            </a:r>
            <a:r>
              <a:rPr lang="zh-CN" altLang="en-US"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老王</a:t>
            </a:r>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p:txBody>
      </p:sp>
    </p:spTree>
    <p:extLst>
      <p:ext uri="{BB962C8B-B14F-4D97-AF65-F5344CB8AC3E}">
        <p14:creationId xmlns:p14="http://schemas.microsoft.com/office/powerpoint/2010/main" val="3889015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pPr marL="0" indent="0">
              <a:buNone/>
            </a:pPr>
            <a:r>
              <a:rPr lang="zh-CN" altLang="en-US" dirty="0" smtClean="0"/>
              <a:t>案例</a:t>
            </a:r>
            <a:r>
              <a:rPr lang="zh-CN" altLang="en-US" dirty="0"/>
              <a:t>四：函数的设计原则“高内聚、低耦合”，函数执行完毕后，应该主动把数返回给调用处，而不</a:t>
            </a:r>
            <a:r>
              <a:rPr lang="zh-CN" altLang="en-US" dirty="0" smtClean="0"/>
              <a:t>应该都交</a:t>
            </a:r>
            <a:r>
              <a:rPr lang="zh-CN" altLang="en-US" dirty="0"/>
              <a:t>由</a:t>
            </a:r>
            <a:r>
              <a:rPr lang="en-US" altLang="zh-CN" dirty="0"/>
              <a:t>print()</a:t>
            </a:r>
            <a:r>
              <a:rPr lang="zh-CN" altLang="en-US" dirty="0"/>
              <a:t>等函数直接输出。</a:t>
            </a:r>
            <a:endParaRPr lang="en-US" altLang="zh-CN" dirty="0" smtClean="0"/>
          </a:p>
        </p:txBody>
      </p:sp>
      <p:sp>
        <p:nvSpPr>
          <p:cNvPr id="3" name="标题 2"/>
          <p:cNvSpPr>
            <a:spLocks noGrp="1"/>
          </p:cNvSpPr>
          <p:nvPr>
            <p:ph type="title"/>
          </p:nvPr>
        </p:nvSpPr>
        <p:spPr/>
        <p:txBody>
          <a:bodyPr/>
          <a:lstStyle/>
          <a:p>
            <a:r>
              <a:rPr lang="zh-CN" altLang="en-US" dirty="0"/>
              <a:t>函数的作用及其使用步骤</a:t>
            </a:r>
          </a:p>
        </p:txBody>
      </p:sp>
      <p:sp>
        <p:nvSpPr>
          <p:cNvPr id="4" name="文本占位符 3"/>
          <p:cNvSpPr>
            <a:spLocks noGrp="1"/>
          </p:cNvSpPr>
          <p:nvPr>
            <p:ph type="body" sz="quarter" idx="10"/>
          </p:nvPr>
        </p:nvSpPr>
        <p:spPr/>
        <p:txBody>
          <a:bodyPr/>
          <a:lstStyle/>
          <a:p>
            <a:r>
              <a:rPr lang="en-US" altLang="zh-CN" dirty="0" smtClean="0"/>
              <a:t>5</a:t>
            </a:r>
            <a:r>
              <a:rPr lang="zh-CN" altLang="en-US" dirty="0" smtClean="0"/>
              <a:t>、函数的返回值</a:t>
            </a:r>
            <a:endParaRPr lang="zh-CN" altLang="en-US" dirty="0"/>
          </a:p>
        </p:txBody>
      </p:sp>
      <p:sp>
        <p:nvSpPr>
          <p:cNvPr id="5" name="TextBox 3">
            <a:extLst>
              <a:ext uri="{FF2B5EF4-FFF2-40B4-BE49-F238E27FC236}">
                <a16:creationId xmlns="" xmlns:a16="http://schemas.microsoft.com/office/drawing/2014/main" id="{0C998B78-AB18-3C47-A1C7-25AE9A3A40B0}"/>
              </a:ext>
            </a:extLst>
          </p:cNvPr>
          <p:cNvSpPr txBox="1"/>
          <p:nvPr/>
        </p:nvSpPr>
        <p:spPr>
          <a:xfrm>
            <a:off x="752252" y="2575265"/>
            <a:ext cx="10666853" cy="2677656"/>
          </a:xfrm>
          <a:prstGeom prst="rect">
            <a:avLst/>
          </a:prstGeom>
          <a:solidFill>
            <a:srgbClr val="FFFFE4"/>
          </a:solidFill>
          <a:ln w="3175">
            <a:solidFill>
              <a:srgbClr val="919191"/>
            </a:solidFill>
          </a:ln>
        </p:spPr>
        <p:txBody>
          <a:bodyPr wrap="square">
            <a:spAutoFit/>
          </a:bodyPr>
          <a:lstStyle/>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定义函数，添加参数，用于实现向不同的人打不同的招呼</a:t>
            </a:r>
          </a:p>
          <a:p>
            <a:r>
              <a:rPr lang="en-US" altLang="zh-CN" sz="1400" dirty="0" err="1">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greet(name):</a:t>
            </a:r>
          </a:p>
          <a:p>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return '</a:t>
            </a:r>
            <a:r>
              <a:rPr lang="zh-CN" altLang="en-US"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您好，</a:t>
            </a:r>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name</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见到同事老张</a:t>
            </a:r>
          </a:p>
          <a:p>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print(greet('</a:t>
            </a:r>
            <a:r>
              <a:rPr lang="zh-CN" altLang="en-US"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老张</a:t>
            </a:r>
            <a:r>
              <a:rPr lang="en-US" altLang="zh-CN" sz="1400" dirty="0" smtClean="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见到同事老李</a:t>
            </a:r>
          </a:p>
          <a:p>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print("\033[0;31,40m" + greet('</a:t>
            </a:r>
            <a:r>
              <a:rPr lang="zh-CN" altLang="en-US"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老李</a:t>
            </a:r>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"\033[0m</a:t>
            </a:r>
            <a:r>
              <a:rPr lang="en-US" altLang="zh-CN" sz="1400" dirty="0" smtClean="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见到同事老王</a:t>
            </a:r>
          </a:p>
          <a:p>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print("\033[0;35,40m" + greet('</a:t>
            </a:r>
            <a:r>
              <a:rPr lang="zh-CN" altLang="en-US"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老王</a:t>
            </a:r>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"\033[0m")</a:t>
            </a:r>
          </a:p>
        </p:txBody>
      </p:sp>
    </p:spTree>
    <p:extLst>
      <p:ext uri="{BB962C8B-B14F-4D97-AF65-F5344CB8AC3E}">
        <p14:creationId xmlns:p14="http://schemas.microsoft.com/office/powerpoint/2010/main" val="2635058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pPr marL="0" indent="0">
              <a:buNone/>
            </a:pPr>
            <a:r>
              <a:rPr lang="zh-CN" altLang="en-US" dirty="0"/>
              <a:t>思考：如果一个函数如些两个</a:t>
            </a:r>
            <a:r>
              <a:rPr lang="en-US" altLang="zh-CN" dirty="0"/>
              <a:t>return (</a:t>
            </a:r>
            <a:r>
              <a:rPr lang="zh-CN" altLang="en-US" dirty="0"/>
              <a:t>如下所示</a:t>
            </a:r>
            <a:r>
              <a:rPr lang="en-US" altLang="zh-CN" dirty="0"/>
              <a:t>)</a:t>
            </a:r>
            <a:r>
              <a:rPr lang="zh-CN" altLang="en-US" dirty="0"/>
              <a:t>，程序如何执行</a:t>
            </a:r>
            <a:r>
              <a:rPr lang="zh-CN" altLang="en-US" dirty="0" smtClean="0"/>
              <a:t>？</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a:p>
          <a:p>
            <a:pPr marL="0" indent="0">
              <a:buNone/>
            </a:pPr>
            <a:r>
              <a:rPr lang="zh-CN" altLang="en-US" dirty="0">
                <a:solidFill>
                  <a:srgbClr val="B60206"/>
                </a:solidFill>
              </a:rPr>
              <a:t>答：只执行了第一个</a:t>
            </a:r>
            <a:r>
              <a:rPr lang="en-US" altLang="zh-CN" dirty="0">
                <a:solidFill>
                  <a:srgbClr val="B60206"/>
                </a:solidFill>
              </a:rPr>
              <a:t>return</a:t>
            </a:r>
            <a:r>
              <a:rPr lang="zh-CN" altLang="en-US" dirty="0">
                <a:solidFill>
                  <a:srgbClr val="B60206"/>
                </a:solidFill>
              </a:rPr>
              <a:t>，原因是因为</a:t>
            </a:r>
            <a:r>
              <a:rPr lang="en-US" altLang="zh-CN" dirty="0">
                <a:solidFill>
                  <a:srgbClr val="B60206"/>
                </a:solidFill>
              </a:rPr>
              <a:t>return</a:t>
            </a:r>
            <a:r>
              <a:rPr lang="zh-CN" altLang="en-US" dirty="0">
                <a:solidFill>
                  <a:srgbClr val="B60206"/>
                </a:solidFill>
              </a:rPr>
              <a:t>可以退出当前函数，导致</a:t>
            </a:r>
            <a:r>
              <a:rPr lang="en-US" altLang="zh-CN" dirty="0">
                <a:solidFill>
                  <a:srgbClr val="B60206"/>
                </a:solidFill>
              </a:rPr>
              <a:t>return</a:t>
            </a:r>
            <a:r>
              <a:rPr lang="zh-CN" altLang="en-US" dirty="0">
                <a:solidFill>
                  <a:srgbClr val="B60206"/>
                </a:solidFill>
              </a:rPr>
              <a:t>下方的代码不执行</a:t>
            </a:r>
            <a:r>
              <a:rPr lang="zh-CN" altLang="en-US" dirty="0" smtClean="0">
                <a:solidFill>
                  <a:srgbClr val="B60206"/>
                </a:solidFill>
              </a:rPr>
              <a:t>。</a:t>
            </a:r>
            <a:endParaRPr lang="en-US" altLang="zh-CN" dirty="0" smtClean="0">
              <a:solidFill>
                <a:srgbClr val="B60206"/>
              </a:solidFill>
            </a:endParaRPr>
          </a:p>
          <a:p>
            <a:pPr marL="0" indent="0">
              <a:buNone/>
            </a:pPr>
            <a:r>
              <a:rPr lang="zh-CN" altLang="en-US" dirty="0">
                <a:solidFill>
                  <a:srgbClr val="49504F"/>
                </a:solidFill>
              </a:rPr>
              <a:t>思考：如果一个函数要有多个返回值，该如何书写代码？</a:t>
            </a:r>
            <a:endParaRPr lang="en-US" altLang="zh-CN" dirty="0">
              <a:solidFill>
                <a:srgbClr val="49504F"/>
              </a:solidFill>
            </a:endParaRPr>
          </a:p>
        </p:txBody>
      </p:sp>
      <p:sp>
        <p:nvSpPr>
          <p:cNvPr id="3" name="标题 2"/>
          <p:cNvSpPr>
            <a:spLocks noGrp="1"/>
          </p:cNvSpPr>
          <p:nvPr>
            <p:ph type="title"/>
          </p:nvPr>
        </p:nvSpPr>
        <p:spPr/>
        <p:txBody>
          <a:bodyPr/>
          <a:lstStyle/>
          <a:p>
            <a:r>
              <a:rPr lang="zh-CN" altLang="en-US" dirty="0"/>
              <a:t>函数的作用及其使用步骤</a:t>
            </a:r>
          </a:p>
        </p:txBody>
      </p:sp>
      <p:sp>
        <p:nvSpPr>
          <p:cNvPr id="4" name="文本占位符 3"/>
          <p:cNvSpPr>
            <a:spLocks noGrp="1"/>
          </p:cNvSpPr>
          <p:nvPr>
            <p:ph type="body" sz="quarter" idx="10"/>
          </p:nvPr>
        </p:nvSpPr>
        <p:spPr/>
        <p:txBody>
          <a:bodyPr/>
          <a:lstStyle/>
          <a:p>
            <a:r>
              <a:rPr lang="en-US" altLang="zh-CN" dirty="0" smtClean="0"/>
              <a:t>6</a:t>
            </a:r>
            <a:r>
              <a:rPr lang="zh-CN" altLang="en-US" dirty="0" smtClean="0"/>
              <a:t>、聊聊</a:t>
            </a:r>
            <a:r>
              <a:rPr lang="en-US" altLang="zh-CN" dirty="0" smtClean="0"/>
              <a:t>return</a:t>
            </a:r>
          </a:p>
        </p:txBody>
      </p:sp>
      <p:sp>
        <p:nvSpPr>
          <p:cNvPr id="5" name="TextBox 3">
            <a:extLst>
              <a:ext uri="{FF2B5EF4-FFF2-40B4-BE49-F238E27FC236}">
                <a16:creationId xmlns="" xmlns:a16="http://schemas.microsoft.com/office/drawing/2014/main" id="{0C998B78-AB18-3C47-A1C7-25AE9A3A40B0}"/>
              </a:ext>
            </a:extLst>
          </p:cNvPr>
          <p:cNvSpPr txBox="1"/>
          <p:nvPr/>
        </p:nvSpPr>
        <p:spPr>
          <a:xfrm>
            <a:off x="752252" y="2155482"/>
            <a:ext cx="10666853" cy="1600438"/>
          </a:xfrm>
          <a:prstGeom prst="rect">
            <a:avLst/>
          </a:prstGeom>
          <a:solidFill>
            <a:srgbClr val="FFFFE4"/>
          </a:solidFill>
          <a:ln w="3175">
            <a:solidFill>
              <a:srgbClr val="919191"/>
            </a:solidFill>
          </a:ln>
        </p:spPr>
        <p:txBody>
          <a:bodyPr wrap="square">
            <a:spAutoFit/>
          </a:bodyPr>
          <a:lstStyle/>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return_num</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return 1</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return 2</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result =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return_num</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print(result)  # 1</a:t>
            </a:r>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05256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pPr marL="0" indent="0">
              <a:buNone/>
            </a:pPr>
            <a:r>
              <a:rPr lang="zh-CN" altLang="en-US" dirty="0" smtClean="0"/>
              <a:t>案例：一个函数同时返回多个值</a:t>
            </a: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p:txBody>
      </p:sp>
      <p:sp>
        <p:nvSpPr>
          <p:cNvPr id="3" name="标题 2"/>
          <p:cNvSpPr>
            <a:spLocks noGrp="1"/>
          </p:cNvSpPr>
          <p:nvPr>
            <p:ph type="title"/>
          </p:nvPr>
        </p:nvSpPr>
        <p:spPr/>
        <p:txBody>
          <a:bodyPr/>
          <a:lstStyle/>
          <a:p>
            <a:r>
              <a:rPr lang="zh-CN" altLang="en-US" dirty="0"/>
              <a:t>函数的作用及其使用步骤</a:t>
            </a:r>
          </a:p>
        </p:txBody>
      </p:sp>
      <p:sp>
        <p:nvSpPr>
          <p:cNvPr id="4" name="文本占位符 3"/>
          <p:cNvSpPr>
            <a:spLocks noGrp="1"/>
          </p:cNvSpPr>
          <p:nvPr>
            <p:ph type="body" sz="quarter" idx="10"/>
          </p:nvPr>
        </p:nvSpPr>
        <p:spPr/>
        <p:txBody>
          <a:bodyPr/>
          <a:lstStyle/>
          <a:p>
            <a:r>
              <a:rPr lang="en-US" altLang="zh-CN" dirty="0" smtClean="0"/>
              <a:t>6</a:t>
            </a:r>
            <a:r>
              <a:rPr lang="zh-CN" altLang="en-US" dirty="0" smtClean="0"/>
              <a:t>、聊聊</a:t>
            </a:r>
            <a:r>
              <a:rPr lang="en-US" altLang="zh-CN" dirty="0" smtClean="0"/>
              <a:t>return</a:t>
            </a:r>
          </a:p>
        </p:txBody>
      </p:sp>
      <p:sp>
        <p:nvSpPr>
          <p:cNvPr id="5" name="TextBox 3">
            <a:extLst>
              <a:ext uri="{FF2B5EF4-FFF2-40B4-BE49-F238E27FC236}">
                <a16:creationId xmlns="" xmlns:a16="http://schemas.microsoft.com/office/drawing/2014/main" id="{0C998B78-AB18-3C47-A1C7-25AE9A3A40B0}"/>
              </a:ext>
            </a:extLst>
          </p:cNvPr>
          <p:cNvSpPr txBox="1"/>
          <p:nvPr/>
        </p:nvSpPr>
        <p:spPr>
          <a:xfrm>
            <a:off x="752252" y="2155482"/>
            <a:ext cx="10666853" cy="1384995"/>
          </a:xfrm>
          <a:prstGeom prst="rect">
            <a:avLst/>
          </a:prstGeom>
          <a:solidFill>
            <a:srgbClr val="FFFFE4"/>
          </a:solidFill>
          <a:ln w="3175">
            <a:solidFill>
              <a:srgbClr val="919191"/>
            </a:solidFill>
          </a:ln>
        </p:spPr>
        <p:txBody>
          <a:bodyPr wrap="square">
            <a:spAutoFit/>
          </a:bodyPr>
          <a:lstStyle/>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return_num</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return 1, 2</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result =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return_num</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print(result)  # (1, 2)</a:t>
            </a:r>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三角形 9">
            <a:extLst>
              <a:ext uri="{FF2B5EF4-FFF2-40B4-BE49-F238E27FC236}">
                <a16:creationId xmlns="" xmlns:a16="http://schemas.microsoft.com/office/drawing/2014/main" id="{23197916-4FF1-4C92-AE7A-4520837F4448}"/>
              </a:ext>
            </a:extLst>
          </p:cNvPr>
          <p:cNvSpPr/>
          <p:nvPr/>
        </p:nvSpPr>
        <p:spPr>
          <a:xfrm rot="2651319">
            <a:off x="717495" y="4225813"/>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TextBox 6">
            <a:extLst>
              <a:ext uri="{FF2B5EF4-FFF2-40B4-BE49-F238E27FC236}">
                <a16:creationId xmlns="" xmlns:a16="http://schemas.microsoft.com/office/drawing/2014/main" id="{FC8F3570-2791-42C7-B320-77955401B7FE}"/>
              </a:ext>
            </a:extLst>
          </p:cNvPr>
          <p:cNvSpPr txBox="1"/>
          <p:nvPr/>
        </p:nvSpPr>
        <p:spPr>
          <a:xfrm>
            <a:off x="953207" y="4431504"/>
            <a:ext cx="10037763" cy="415498"/>
          </a:xfrm>
          <a:prstGeom prst="rect">
            <a:avLst/>
          </a:prstGeom>
          <a:noFill/>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400" dirty="0">
                <a:solidFill>
                  <a:srgbClr val="AD2B26"/>
                </a:solidFill>
                <a:latin typeface="Alibaba PuHuiTi R" pitchFamily="18" charset="-122"/>
                <a:ea typeface="Alibaba PuHuiTi R" pitchFamily="18" charset="-122"/>
                <a:cs typeface="Alibaba PuHuiTi R" pitchFamily="18" charset="-122"/>
              </a:rPr>
              <a:t>注意：① </a:t>
            </a:r>
            <a:r>
              <a:rPr lang="en-US" altLang="zh-CN" sz="1400" dirty="0">
                <a:solidFill>
                  <a:srgbClr val="AD2B26"/>
                </a:solidFill>
                <a:latin typeface="Alibaba PuHuiTi R" pitchFamily="18" charset="-122"/>
                <a:ea typeface="Alibaba PuHuiTi R" pitchFamily="18" charset="-122"/>
                <a:cs typeface="Alibaba PuHuiTi R" pitchFamily="18" charset="-122"/>
              </a:rPr>
              <a:t>`return a, b`</a:t>
            </a:r>
            <a:r>
              <a:rPr lang="zh-CN" altLang="en-US" sz="1400" dirty="0">
                <a:solidFill>
                  <a:srgbClr val="AD2B26"/>
                </a:solidFill>
                <a:latin typeface="Alibaba PuHuiTi R" pitchFamily="18" charset="-122"/>
                <a:ea typeface="Alibaba PuHuiTi R" pitchFamily="18" charset="-122"/>
                <a:cs typeface="Alibaba PuHuiTi R" pitchFamily="18" charset="-122"/>
              </a:rPr>
              <a:t>写法，返回多个数据的时候，默认是元组类型。② </a:t>
            </a:r>
            <a:r>
              <a:rPr lang="en-US" altLang="zh-CN" sz="1400" dirty="0">
                <a:solidFill>
                  <a:srgbClr val="AD2B26"/>
                </a:solidFill>
                <a:latin typeface="Alibaba PuHuiTi R" pitchFamily="18" charset="-122"/>
                <a:ea typeface="Alibaba PuHuiTi R" pitchFamily="18" charset="-122"/>
                <a:cs typeface="Alibaba PuHuiTi R" pitchFamily="18" charset="-122"/>
              </a:rPr>
              <a:t>return</a:t>
            </a:r>
            <a:r>
              <a:rPr lang="zh-CN" altLang="en-US" sz="1400" dirty="0">
                <a:solidFill>
                  <a:srgbClr val="AD2B26"/>
                </a:solidFill>
                <a:latin typeface="Alibaba PuHuiTi R" pitchFamily="18" charset="-122"/>
                <a:ea typeface="Alibaba PuHuiTi R" pitchFamily="18" charset="-122"/>
                <a:cs typeface="Alibaba PuHuiTi R" pitchFamily="18" charset="-122"/>
              </a:rPr>
              <a:t>后面可以连接列表、元组或字典，以返回多个值。</a:t>
            </a:r>
            <a:endParaRPr lang="en-US" altLang="zh-CN" sz="1400" dirty="0">
              <a:solidFill>
                <a:srgbClr val="262626"/>
              </a:solidFill>
              <a:latin typeface="Alibaba PuHuiTi R" pitchFamily="18" charset="-122"/>
              <a:ea typeface="Alibaba PuHuiTi R" pitchFamily="18" charset="-122"/>
              <a:cs typeface="Alibaba PuHuiTi R" pitchFamily="18" charset="-122"/>
            </a:endParaRPr>
          </a:p>
        </p:txBody>
      </p:sp>
      <p:sp>
        <p:nvSpPr>
          <p:cNvPr id="9" name="矩形 8">
            <a:extLst>
              <a:ext uri="{FF2B5EF4-FFF2-40B4-BE49-F238E27FC236}">
                <a16:creationId xmlns="" xmlns:a16="http://schemas.microsoft.com/office/drawing/2014/main" id="{B561BF17-00D8-44F9-BBE1-DC58174FF365}"/>
              </a:ext>
            </a:extLst>
          </p:cNvPr>
          <p:cNvSpPr/>
          <p:nvPr/>
        </p:nvSpPr>
        <p:spPr>
          <a:xfrm>
            <a:off x="820969" y="3840713"/>
            <a:ext cx="10302240" cy="1380081"/>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a:extLst>
              <a:ext uri="{FF2B5EF4-FFF2-40B4-BE49-F238E27FC236}">
                <a16:creationId xmlns="" xmlns:a16="http://schemas.microsoft.com/office/drawing/2014/main" id="{7521E208-47E6-4A13-99E1-C9CCCAFAB12C}"/>
              </a:ext>
            </a:extLst>
          </p:cNvPr>
          <p:cNvSpPr/>
          <p:nvPr/>
        </p:nvSpPr>
        <p:spPr>
          <a:xfrm>
            <a:off x="710881" y="394170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a:latin typeface="Alibaba PuHuiTi R" pitchFamily="18" charset="-122"/>
                <a:ea typeface="Alibaba PuHuiTi R" pitchFamily="18" charset="-122"/>
                <a:cs typeface="Alibaba PuHuiTi R" pitchFamily="18" charset="-122"/>
              </a:rPr>
              <a:t>注意事项</a:t>
            </a:r>
          </a:p>
        </p:txBody>
      </p:sp>
    </p:spTree>
    <p:extLst>
      <p:ext uri="{BB962C8B-B14F-4D97-AF65-F5344CB8AC3E}">
        <p14:creationId xmlns:p14="http://schemas.microsoft.com/office/powerpoint/2010/main" val="1031639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pPr marL="0" indent="0">
              <a:buNone/>
            </a:pPr>
            <a:r>
              <a:rPr lang="zh-CN" altLang="en-US" dirty="0"/>
              <a:t>案例：制作一个计算器，计算任意两数字之和，并保存结果</a:t>
            </a:r>
            <a:r>
              <a:rPr lang="zh-CN" altLang="en-US" dirty="0" smtClean="0"/>
              <a:t>。</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r>
              <a:rPr lang="zh-CN" altLang="en-US" dirty="0" smtClean="0"/>
              <a:t>运行结果：</a:t>
            </a: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p:txBody>
      </p:sp>
      <p:sp>
        <p:nvSpPr>
          <p:cNvPr id="3" name="标题 2"/>
          <p:cNvSpPr>
            <a:spLocks noGrp="1"/>
          </p:cNvSpPr>
          <p:nvPr>
            <p:ph type="title"/>
          </p:nvPr>
        </p:nvSpPr>
        <p:spPr/>
        <p:txBody>
          <a:bodyPr/>
          <a:lstStyle/>
          <a:p>
            <a:r>
              <a:rPr lang="zh-CN" altLang="en-US" dirty="0"/>
              <a:t>函数的作用及其使用步骤</a:t>
            </a:r>
          </a:p>
        </p:txBody>
      </p:sp>
      <p:sp>
        <p:nvSpPr>
          <p:cNvPr id="4" name="文本占位符 3"/>
          <p:cNvSpPr>
            <a:spLocks noGrp="1"/>
          </p:cNvSpPr>
          <p:nvPr>
            <p:ph type="body" sz="quarter" idx="10"/>
          </p:nvPr>
        </p:nvSpPr>
        <p:spPr/>
        <p:txBody>
          <a:bodyPr/>
          <a:lstStyle/>
          <a:p>
            <a:r>
              <a:rPr lang="en-US" altLang="zh-CN" dirty="0" smtClean="0"/>
              <a:t>7</a:t>
            </a:r>
            <a:r>
              <a:rPr lang="zh-CN" altLang="en-US" dirty="0" smtClean="0"/>
              <a:t>、计算器函数</a:t>
            </a:r>
            <a:endParaRPr lang="en-US" altLang="zh-CN" dirty="0" smtClean="0"/>
          </a:p>
        </p:txBody>
      </p:sp>
      <p:sp>
        <p:nvSpPr>
          <p:cNvPr id="5" name="TextBox 3">
            <a:extLst>
              <a:ext uri="{FF2B5EF4-FFF2-40B4-BE49-F238E27FC236}">
                <a16:creationId xmlns="" xmlns:a16="http://schemas.microsoft.com/office/drawing/2014/main" id="{0C998B78-AB18-3C47-A1C7-25AE9A3A40B0}"/>
              </a:ext>
            </a:extLst>
          </p:cNvPr>
          <p:cNvSpPr txBox="1"/>
          <p:nvPr/>
        </p:nvSpPr>
        <p:spPr>
          <a:xfrm>
            <a:off x="752252" y="2155482"/>
            <a:ext cx="10666853" cy="1169551"/>
          </a:xfrm>
          <a:prstGeom prst="rect">
            <a:avLst/>
          </a:prstGeom>
          <a:solidFill>
            <a:srgbClr val="FFFFE4"/>
          </a:solidFill>
          <a:ln w="3175">
            <a:solidFill>
              <a:srgbClr val="919191"/>
            </a:solidFill>
          </a:ln>
        </p:spPr>
        <p:txBody>
          <a:bodyPr wrap="square">
            <a:spAutoFit/>
          </a:bodyPr>
          <a:lstStyle/>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def sum_num(a, b):</a:t>
            </a: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return a + b</a:t>
            </a:r>
          </a:p>
          <a:p>
            <a:endPar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result = sum_num(10, 20)</a:t>
            </a: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print(result)</a:t>
            </a:r>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6" name="图片 5"/>
          <p:cNvPicPr>
            <a:picLocks noChangeAspect="1"/>
          </p:cNvPicPr>
          <p:nvPr/>
        </p:nvPicPr>
        <p:blipFill>
          <a:blip r:embed="rId3"/>
          <a:stretch>
            <a:fillRect/>
          </a:stretch>
        </p:blipFill>
        <p:spPr>
          <a:xfrm>
            <a:off x="752252" y="3755920"/>
            <a:ext cx="10696002" cy="2202118"/>
          </a:xfrm>
          <a:prstGeom prst="rect">
            <a:avLst/>
          </a:prstGeom>
        </p:spPr>
      </p:pic>
    </p:spTree>
    <p:extLst>
      <p:ext uri="{BB962C8B-B14F-4D97-AF65-F5344CB8AC3E}">
        <p14:creationId xmlns:p14="http://schemas.microsoft.com/office/powerpoint/2010/main" val="311189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6DC7A42-DEB9-4846-9885-EF1F65B29AB4}"/>
              </a:ext>
            </a:extLst>
          </p:cNvPr>
          <p:cNvSpPr>
            <a:spLocks noGrp="1"/>
          </p:cNvSpPr>
          <p:nvPr>
            <p:ph type="title"/>
          </p:nvPr>
        </p:nvSpPr>
        <p:spPr/>
        <p:txBody>
          <a:bodyPr/>
          <a:lstStyle/>
          <a:p>
            <a:r>
              <a:rPr lang="zh-CN" altLang="en-US" dirty="0">
                <a:solidFill>
                  <a:schemeClr val="tx1">
                    <a:lumMod val="65000"/>
                    <a:lumOff val="35000"/>
                  </a:schemeClr>
                </a:solidFill>
              </a:rPr>
              <a:t>函数的说明文档</a:t>
            </a:r>
            <a:endParaRPr lang="en-US" altLang="zh-CN" dirty="0">
              <a:solidFill>
                <a:schemeClr val="tx1">
                  <a:lumMod val="65000"/>
                  <a:lumOff val="35000"/>
                </a:schemeClr>
              </a:solidFill>
            </a:endParaRPr>
          </a:p>
        </p:txBody>
      </p:sp>
      <p:sp>
        <p:nvSpPr>
          <p:cNvPr id="3" name="文本占位符 2">
            <a:extLst>
              <a:ext uri="{FF2B5EF4-FFF2-40B4-BE49-F238E27FC236}">
                <a16:creationId xmlns="" xmlns:a16="http://schemas.microsoft.com/office/drawing/2014/main" id="{DC0D98B5-82FB-804B-8565-7E31DD4B40B6}"/>
              </a:ext>
            </a:extLst>
          </p:cNvPr>
          <p:cNvSpPr>
            <a:spLocks noGrp="1"/>
          </p:cNvSpPr>
          <p:nvPr>
            <p:ph type="body" sz="quarter" idx="10"/>
          </p:nvPr>
        </p:nvSpPr>
        <p:spPr/>
        <p:txBody>
          <a:bodyPr/>
          <a:lstStyle/>
          <a:p>
            <a:r>
              <a:rPr kumimoji="1" lang="en-US" altLang="zh-CN" dirty="0" smtClean="0"/>
              <a:t>02</a:t>
            </a:r>
            <a:endParaRPr kumimoji="1" lang="zh-CN" altLang="en-US" dirty="0"/>
          </a:p>
        </p:txBody>
      </p:sp>
    </p:spTree>
    <p:extLst>
      <p:ext uri="{BB962C8B-B14F-4D97-AF65-F5344CB8AC3E}">
        <p14:creationId xmlns:p14="http://schemas.microsoft.com/office/powerpoint/2010/main" val="4565405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pPr marL="0" indent="0">
              <a:buNone/>
            </a:pPr>
            <a:r>
              <a:rPr lang="zh-CN" altLang="en-US" dirty="0"/>
              <a:t>思考：定义一个函数后，程序员如何书写程序能够快速提示这个函数的作用</a:t>
            </a:r>
            <a:r>
              <a:rPr lang="zh-CN" altLang="en-US" dirty="0" smtClean="0"/>
              <a:t>？</a:t>
            </a:r>
            <a:endParaRPr lang="en-US" altLang="zh-CN" dirty="0" smtClean="0"/>
          </a:p>
          <a:p>
            <a:pPr marL="0" indent="0">
              <a:buNone/>
            </a:pPr>
            <a:r>
              <a:rPr lang="zh-CN" altLang="en-US" dirty="0" smtClean="0">
                <a:solidFill>
                  <a:srgbClr val="B60206"/>
                </a:solidFill>
              </a:rPr>
              <a:t>答</a:t>
            </a:r>
            <a:r>
              <a:rPr lang="zh-CN" altLang="en-US" dirty="0">
                <a:solidFill>
                  <a:srgbClr val="B60206"/>
                </a:solidFill>
              </a:rPr>
              <a:t>：</a:t>
            </a:r>
            <a:r>
              <a:rPr lang="zh-CN" altLang="en-US" dirty="0" smtClean="0">
                <a:solidFill>
                  <a:srgbClr val="B60206"/>
                </a:solidFill>
              </a:rPr>
              <a:t>注释</a:t>
            </a:r>
            <a:endParaRPr lang="en-US" altLang="zh-CN" dirty="0" smtClean="0">
              <a:solidFill>
                <a:srgbClr val="B60206"/>
              </a:solidFill>
            </a:endParaRPr>
          </a:p>
          <a:p>
            <a:pPr marL="0" indent="0">
              <a:buNone/>
            </a:pPr>
            <a:endParaRPr lang="en-US" altLang="zh-CN" dirty="0" smtClean="0"/>
          </a:p>
          <a:p>
            <a:pPr marL="0" indent="0">
              <a:buNone/>
            </a:pPr>
            <a:r>
              <a:rPr lang="zh-CN" altLang="en-US" dirty="0" smtClean="0"/>
              <a:t>思考</a:t>
            </a:r>
            <a:r>
              <a:rPr lang="zh-CN" altLang="en-US" dirty="0"/>
              <a:t>：如果代码多，我们是不是需要在很多代码中找到这个函数定义的位置才能看到注释？如果想更方便的查看函数的作用怎么办</a:t>
            </a:r>
            <a:r>
              <a:rPr lang="zh-CN" altLang="en-US" dirty="0" smtClean="0"/>
              <a:t>？</a:t>
            </a:r>
            <a:endParaRPr lang="en-US" altLang="zh-CN" dirty="0" smtClean="0"/>
          </a:p>
          <a:p>
            <a:pPr marL="0" indent="0">
              <a:buNone/>
            </a:pPr>
            <a:r>
              <a:rPr lang="zh-CN" altLang="en-US" dirty="0" smtClean="0">
                <a:solidFill>
                  <a:srgbClr val="B60206"/>
                </a:solidFill>
              </a:rPr>
              <a:t>答</a:t>
            </a:r>
            <a:r>
              <a:rPr lang="zh-CN" altLang="en-US" dirty="0">
                <a:solidFill>
                  <a:srgbClr val="B60206"/>
                </a:solidFill>
              </a:rPr>
              <a:t>：函数的说明文档（函数的说明文档也叫函数的文档说明）。</a:t>
            </a:r>
            <a:endParaRPr lang="en-US" altLang="zh-CN" dirty="0" smtClean="0">
              <a:solidFill>
                <a:srgbClr val="B60206"/>
              </a:solidFill>
            </a:endParaRPr>
          </a:p>
        </p:txBody>
      </p:sp>
      <p:sp>
        <p:nvSpPr>
          <p:cNvPr id="3" name="标题 2"/>
          <p:cNvSpPr>
            <a:spLocks noGrp="1"/>
          </p:cNvSpPr>
          <p:nvPr>
            <p:ph type="title"/>
          </p:nvPr>
        </p:nvSpPr>
        <p:spPr/>
        <p:txBody>
          <a:bodyPr/>
          <a:lstStyle/>
          <a:p>
            <a:r>
              <a:rPr lang="zh-CN" altLang="en-US" dirty="0"/>
              <a:t>函数的说明文档</a:t>
            </a:r>
          </a:p>
        </p:txBody>
      </p:sp>
      <p:sp>
        <p:nvSpPr>
          <p:cNvPr id="4" name="文本占位符 3"/>
          <p:cNvSpPr>
            <a:spLocks noGrp="1"/>
          </p:cNvSpPr>
          <p:nvPr>
            <p:ph type="body" sz="quarter" idx="10"/>
          </p:nvPr>
        </p:nvSpPr>
        <p:spPr/>
        <p:txBody>
          <a:bodyPr/>
          <a:lstStyle/>
          <a:p>
            <a:r>
              <a:rPr lang="en-US" altLang="zh-CN" dirty="0" smtClean="0"/>
              <a:t>1</a:t>
            </a:r>
            <a:r>
              <a:rPr lang="zh-CN" altLang="en-US" dirty="0" smtClean="0"/>
              <a:t>、什么是函数的说明文档</a:t>
            </a:r>
            <a:endParaRPr lang="en-US" altLang="zh-CN" dirty="0" smtClean="0"/>
          </a:p>
        </p:txBody>
      </p:sp>
    </p:spTree>
    <p:extLst>
      <p:ext uri="{BB962C8B-B14F-4D97-AF65-F5344CB8AC3E}">
        <p14:creationId xmlns:p14="http://schemas.microsoft.com/office/powerpoint/2010/main" val="347100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pPr marL="0" indent="0">
              <a:buNone/>
            </a:pPr>
            <a:r>
              <a:rPr lang="zh-CN" altLang="en-US" dirty="0"/>
              <a:t>☆ 定义函数的说明</a:t>
            </a:r>
            <a:r>
              <a:rPr lang="zh-CN" altLang="en-US" dirty="0" smtClean="0"/>
              <a:t>文档</a:t>
            </a:r>
            <a:endParaRPr lang="en-US" altLang="zh-CN" dirty="0" smtClean="0"/>
          </a:p>
          <a:p>
            <a:pPr marL="0" indent="0">
              <a:buNone/>
            </a:pPr>
            <a:endParaRPr lang="en-US" altLang="zh-CN" dirty="0" smtClean="0"/>
          </a:p>
          <a:p>
            <a:pPr marL="0" indent="0">
              <a:buNone/>
            </a:pPr>
            <a:endParaRPr lang="en-US" altLang="zh-CN" dirty="0">
              <a:solidFill>
                <a:srgbClr val="B60206"/>
              </a:solidFill>
            </a:endParaRPr>
          </a:p>
          <a:p>
            <a:pPr marL="0" indent="0">
              <a:buNone/>
            </a:pPr>
            <a:endParaRPr lang="en-US" altLang="zh-CN" dirty="0" smtClean="0">
              <a:solidFill>
                <a:srgbClr val="B60206"/>
              </a:solidFill>
            </a:endParaRPr>
          </a:p>
          <a:p>
            <a:pPr marL="0" indent="0">
              <a:buNone/>
            </a:pPr>
            <a:r>
              <a:rPr lang="zh-CN" altLang="en-US" dirty="0">
                <a:solidFill>
                  <a:schemeClr val="tx1">
                    <a:lumMod val="75000"/>
                    <a:lumOff val="25000"/>
                  </a:schemeClr>
                </a:solidFill>
              </a:rPr>
              <a:t>☆ 查看函数的说明</a:t>
            </a:r>
            <a:r>
              <a:rPr lang="zh-CN" altLang="en-US" dirty="0" smtClean="0">
                <a:solidFill>
                  <a:schemeClr val="tx1">
                    <a:lumMod val="75000"/>
                    <a:lumOff val="25000"/>
                  </a:schemeClr>
                </a:solidFill>
              </a:rPr>
              <a:t>文档</a:t>
            </a:r>
            <a:endParaRPr lang="en-US" altLang="zh-CN" dirty="0" smtClean="0">
              <a:solidFill>
                <a:schemeClr val="tx1">
                  <a:lumMod val="75000"/>
                  <a:lumOff val="25000"/>
                </a:schemeClr>
              </a:solidFill>
            </a:endParaRPr>
          </a:p>
          <a:p>
            <a:pPr marL="0" indent="0">
              <a:buNone/>
            </a:pPr>
            <a:endParaRPr lang="en-US" altLang="zh-CN" dirty="0">
              <a:solidFill>
                <a:schemeClr val="tx1">
                  <a:lumMod val="75000"/>
                  <a:lumOff val="25000"/>
                </a:schemeClr>
              </a:solidFill>
            </a:endParaRPr>
          </a:p>
          <a:p>
            <a:pPr marL="0" indent="0">
              <a:buNone/>
            </a:pPr>
            <a:r>
              <a:rPr lang="zh-CN" altLang="en-US" dirty="0">
                <a:solidFill>
                  <a:schemeClr val="tx1">
                    <a:lumMod val="75000"/>
                    <a:lumOff val="25000"/>
                  </a:schemeClr>
                </a:solidFill>
              </a:rPr>
              <a:t>案例演示：</a:t>
            </a:r>
            <a:endParaRPr lang="en-US" altLang="zh-CN" dirty="0" smtClean="0">
              <a:solidFill>
                <a:schemeClr val="tx1">
                  <a:lumMod val="75000"/>
                  <a:lumOff val="25000"/>
                </a:schemeClr>
              </a:solidFill>
            </a:endParaRPr>
          </a:p>
        </p:txBody>
      </p:sp>
      <p:sp>
        <p:nvSpPr>
          <p:cNvPr id="3" name="标题 2"/>
          <p:cNvSpPr>
            <a:spLocks noGrp="1"/>
          </p:cNvSpPr>
          <p:nvPr>
            <p:ph type="title"/>
          </p:nvPr>
        </p:nvSpPr>
        <p:spPr/>
        <p:txBody>
          <a:bodyPr/>
          <a:lstStyle/>
          <a:p>
            <a:r>
              <a:rPr lang="zh-CN" altLang="en-US" dirty="0"/>
              <a:t>函数的说明文档</a:t>
            </a:r>
          </a:p>
        </p:txBody>
      </p:sp>
      <p:sp>
        <p:nvSpPr>
          <p:cNvPr id="4" name="文本占位符 3"/>
          <p:cNvSpPr>
            <a:spLocks noGrp="1"/>
          </p:cNvSpPr>
          <p:nvPr>
            <p:ph type="body" sz="quarter" idx="10"/>
          </p:nvPr>
        </p:nvSpPr>
        <p:spPr/>
        <p:txBody>
          <a:bodyPr/>
          <a:lstStyle/>
          <a:p>
            <a:r>
              <a:rPr lang="en-US" altLang="zh-CN" dirty="0" smtClean="0"/>
              <a:t>2</a:t>
            </a:r>
            <a:r>
              <a:rPr lang="zh-CN" altLang="en-US" dirty="0" smtClean="0"/>
              <a:t>、函数的说明文档的定义</a:t>
            </a:r>
            <a:endParaRPr lang="en-US" altLang="zh-CN" dirty="0" smtClean="0"/>
          </a:p>
        </p:txBody>
      </p:sp>
      <p:sp>
        <p:nvSpPr>
          <p:cNvPr id="5" name="TextBox 3">
            <a:extLst>
              <a:ext uri="{FF2B5EF4-FFF2-40B4-BE49-F238E27FC236}">
                <a16:creationId xmlns="" xmlns:a16="http://schemas.microsoft.com/office/drawing/2014/main" id="{0C998B78-AB18-3C47-A1C7-25AE9A3A40B0}"/>
              </a:ext>
            </a:extLst>
          </p:cNvPr>
          <p:cNvSpPr txBox="1"/>
          <p:nvPr/>
        </p:nvSpPr>
        <p:spPr>
          <a:xfrm>
            <a:off x="752252" y="2232484"/>
            <a:ext cx="10666853" cy="954107"/>
          </a:xfrm>
          <a:prstGeom prst="rect">
            <a:avLst/>
          </a:prstGeom>
          <a:solidFill>
            <a:srgbClr val="FFFFE4"/>
          </a:solidFill>
          <a:ln w="3175">
            <a:solidFill>
              <a:srgbClr val="919191"/>
            </a:solidFill>
          </a:ln>
        </p:spPr>
        <p:txBody>
          <a:bodyPr wrap="square">
            <a:spAutoFit/>
          </a:bodyPr>
          <a:lstStyle/>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函数名</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参数</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说明文档的位置 </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代码</a:t>
            </a:r>
          </a:p>
          <a:p>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TextBox 3">
            <a:extLst>
              <a:ext uri="{FF2B5EF4-FFF2-40B4-BE49-F238E27FC236}">
                <a16:creationId xmlns="" xmlns:a16="http://schemas.microsoft.com/office/drawing/2014/main" id="{0C998B78-AB18-3C47-A1C7-25AE9A3A40B0}"/>
              </a:ext>
            </a:extLst>
          </p:cNvPr>
          <p:cNvSpPr txBox="1"/>
          <p:nvPr/>
        </p:nvSpPr>
        <p:spPr>
          <a:xfrm>
            <a:off x="752251" y="3772942"/>
            <a:ext cx="10666853" cy="307777"/>
          </a:xfrm>
          <a:prstGeom prst="rect">
            <a:avLst/>
          </a:prstGeom>
          <a:solidFill>
            <a:srgbClr val="FFFFE4"/>
          </a:solidFill>
          <a:ln w="3175">
            <a:solidFill>
              <a:srgbClr val="919191"/>
            </a:solidFill>
          </a:ln>
        </p:spPr>
        <p:txBody>
          <a:bodyPr wrap="square">
            <a:spAutoFit/>
          </a:bodyPr>
          <a:lstStyle/>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help(</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函数名</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TextBox 3">
            <a:extLst>
              <a:ext uri="{FF2B5EF4-FFF2-40B4-BE49-F238E27FC236}">
                <a16:creationId xmlns="" xmlns:a16="http://schemas.microsoft.com/office/drawing/2014/main" id="{0C998B78-AB18-3C47-A1C7-25AE9A3A40B0}"/>
              </a:ext>
            </a:extLst>
          </p:cNvPr>
          <p:cNvSpPr txBox="1"/>
          <p:nvPr/>
        </p:nvSpPr>
        <p:spPr>
          <a:xfrm>
            <a:off x="710880" y="4727723"/>
            <a:ext cx="10666853" cy="1384995"/>
          </a:xfrm>
          <a:prstGeom prst="rect">
            <a:avLst/>
          </a:prstGeom>
          <a:solidFill>
            <a:srgbClr val="FFFFE4"/>
          </a:solidFill>
          <a:ln w="3175">
            <a:solidFill>
              <a:srgbClr val="919191"/>
            </a:solidFill>
          </a:ln>
        </p:spPr>
        <p:txBody>
          <a:bodyPr wrap="square">
            <a:spAutoFit/>
          </a:bodyPr>
          <a:lstStyle/>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sum_num</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 b):</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求和函数 </a:t>
            </a:r>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return a + b</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help(</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sum_num</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155457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6DC7A42-DEB9-4846-9885-EF1F65B29AB4}"/>
              </a:ext>
            </a:extLst>
          </p:cNvPr>
          <p:cNvSpPr>
            <a:spLocks noGrp="1"/>
          </p:cNvSpPr>
          <p:nvPr>
            <p:ph type="title"/>
          </p:nvPr>
        </p:nvSpPr>
        <p:spPr/>
        <p:txBody>
          <a:bodyPr/>
          <a:lstStyle/>
          <a:p>
            <a:r>
              <a:rPr lang="zh-CN" altLang="en-US">
                <a:solidFill>
                  <a:schemeClr val="tx1">
                    <a:lumMod val="65000"/>
                    <a:lumOff val="35000"/>
                  </a:schemeClr>
                </a:solidFill>
              </a:rPr>
              <a:t>函数</a:t>
            </a:r>
            <a:r>
              <a:rPr lang="zh-CN" altLang="en-US" smtClean="0">
                <a:solidFill>
                  <a:schemeClr val="tx1">
                    <a:lumMod val="65000"/>
                    <a:lumOff val="35000"/>
                  </a:schemeClr>
                </a:solidFill>
              </a:rPr>
              <a:t>的嵌套</a:t>
            </a:r>
            <a:endParaRPr lang="en-US" altLang="zh-CN" dirty="0">
              <a:solidFill>
                <a:schemeClr val="tx1">
                  <a:lumMod val="65000"/>
                  <a:lumOff val="35000"/>
                </a:schemeClr>
              </a:solidFill>
            </a:endParaRPr>
          </a:p>
        </p:txBody>
      </p:sp>
      <p:sp>
        <p:nvSpPr>
          <p:cNvPr id="3" name="文本占位符 2">
            <a:extLst>
              <a:ext uri="{FF2B5EF4-FFF2-40B4-BE49-F238E27FC236}">
                <a16:creationId xmlns="" xmlns:a16="http://schemas.microsoft.com/office/drawing/2014/main" id="{DC0D98B5-82FB-804B-8565-7E31DD4B40B6}"/>
              </a:ext>
            </a:extLst>
          </p:cNvPr>
          <p:cNvSpPr>
            <a:spLocks noGrp="1"/>
          </p:cNvSpPr>
          <p:nvPr>
            <p:ph type="body" sz="quarter" idx="10"/>
          </p:nvPr>
        </p:nvSpPr>
        <p:spPr/>
        <p:txBody>
          <a:bodyPr/>
          <a:lstStyle/>
          <a:p>
            <a:r>
              <a:rPr kumimoji="1" lang="en-US" altLang="zh-CN" dirty="0" smtClean="0"/>
              <a:t>03</a:t>
            </a:r>
            <a:endParaRPr kumimoji="1" lang="zh-CN" altLang="en-US" dirty="0"/>
          </a:p>
        </p:txBody>
      </p:sp>
    </p:spTree>
    <p:extLst>
      <p:ext uri="{BB962C8B-B14F-4D97-AF65-F5344CB8AC3E}">
        <p14:creationId xmlns:p14="http://schemas.microsoft.com/office/powerpoint/2010/main" val="36280303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pPr marL="0" indent="0">
              <a:buNone/>
            </a:pPr>
            <a:r>
              <a:rPr lang="zh-CN" altLang="en-US" dirty="0"/>
              <a:t>所谓函数嵌套调用指的</a:t>
            </a:r>
            <a:r>
              <a:rPr lang="zh-CN" altLang="en-US" dirty="0" smtClean="0"/>
              <a:t>是</a:t>
            </a:r>
            <a:r>
              <a:rPr lang="zh-CN" altLang="en-US" dirty="0" smtClean="0">
                <a:solidFill>
                  <a:srgbClr val="B60206"/>
                </a:solidFill>
              </a:rPr>
              <a:t>一</a:t>
            </a:r>
            <a:r>
              <a:rPr lang="zh-CN" altLang="en-US" dirty="0">
                <a:solidFill>
                  <a:srgbClr val="B60206"/>
                </a:solidFill>
              </a:rPr>
              <a:t>个函数里面又调用了另外一个</a:t>
            </a:r>
            <a:r>
              <a:rPr lang="zh-CN" altLang="en-US" dirty="0" smtClean="0">
                <a:solidFill>
                  <a:srgbClr val="B60206"/>
                </a:solidFill>
              </a:rPr>
              <a:t>函数。</a:t>
            </a:r>
            <a:endParaRPr lang="en-US" altLang="zh-CN" dirty="0" smtClean="0">
              <a:solidFill>
                <a:srgbClr val="B60206"/>
              </a:solidFill>
            </a:endParaRPr>
          </a:p>
          <a:p>
            <a:pPr marL="0" indent="0">
              <a:buNone/>
            </a:pPr>
            <a:endParaRPr lang="en-US" altLang="zh-CN" dirty="0">
              <a:solidFill>
                <a:srgbClr val="B60206"/>
              </a:solidFill>
            </a:endParaRPr>
          </a:p>
          <a:p>
            <a:pPr marL="0" indent="0">
              <a:buNone/>
            </a:pPr>
            <a:endParaRPr lang="en-US" altLang="zh-CN" dirty="0" smtClean="0">
              <a:solidFill>
                <a:srgbClr val="B60206"/>
              </a:solidFill>
            </a:endParaRPr>
          </a:p>
          <a:p>
            <a:pPr marL="0" indent="0">
              <a:buNone/>
            </a:pPr>
            <a:endParaRPr lang="en-US" altLang="zh-CN" dirty="0">
              <a:solidFill>
                <a:srgbClr val="B60206"/>
              </a:solidFill>
            </a:endParaRPr>
          </a:p>
          <a:p>
            <a:pPr marL="0" indent="0">
              <a:buNone/>
            </a:pPr>
            <a:endParaRPr lang="en-US" altLang="zh-CN" dirty="0" smtClean="0">
              <a:solidFill>
                <a:srgbClr val="B60206"/>
              </a:solidFill>
            </a:endParaRPr>
          </a:p>
          <a:p>
            <a:pPr marL="0" indent="0">
              <a:buNone/>
            </a:pPr>
            <a:endParaRPr lang="en-US" altLang="zh-CN" dirty="0">
              <a:solidFill>
                <a:srgbClr val="B60206"/>
              </a:solidFill>
            </a:endParaRPr>
          </a:p>
          <a:p>
            <a:pPr marL="0" indent="0">
              <a:buNone/>
            </a:pPr>
            <a:endParaRPr lang="en-US" altLang="zh-CN" dirty="0" smtClean="0">
              <a:solidFill>
                <a:srgbClr val="B60206"/>
              </a:solidFill>
            </a:endParaRPr>
          </a:p>
          <a:p>
            <a:pPr marL="0" indent="0">
              <a:buNone/>
            </a:pPr>
            <a:r>
              <a:rPr lang="zh-CN" altLang="en-US" dirty="0" smtClean="0">
                <a:solidFill>
                  <a:schemeClr val="tx1">
                    <a:lumMod val="75000"/>
                    <a:lumOff val="25000"/>
                  </a:schemeClr>
                </a:solidFill>
              </a:rPr>
              <a:t>执行效果：</a:t>
            </a:r>
            <a:endParaRPr lang="en-US" altLang="zh-CN" dirty="0" smtClean="0">
              <a:solidFill>
                <a:schemeClr val="tx1">
                  <a:lumMod val="75000"/>
                  <a:lumOff val="25000"/>
                </a:schemeClr>
              </a:solidFill>
            </a:endParaRPr>
          </a:p>
        </p:txBody>
      </p:sp>
      <p:sp>
        <p:nvSpPr>
          <p:cNvPr id="3" name="标题 2"/>
          <p:cNvSpPr>
            <a:spLocks noGrp="1"/>
          </p:cNvSpPr>
          <p:nvPr>
            <p:ph type="title"/>
          </p:nvPr>
        </p:nvSpPr>
        <p:spPr/>
        <p:txBody>
          <a:bodyPr/>
          <a:lstStyle/>
          <a:p>
            <a:r>
              <a:rPr lang="zh-CN" altLang="en-US" dirty="0" smtClean="0"/>
              <a:t>函数的嵌套</a:t>
            </a:r>
            <a:endParaRPr lang="zh-CN" altLang="en-US" dirty="0"/>
          </a:p>
        </p:txBody>
      </p:sp>
      <p:sp>
        <p:nvSpPr>
          <p:cNvPr id="4" name="文本占位符 3"/>
          <p:cNvSpPr>
            <a:spLocks noGrp="1"/>
          </p:cNvSpPr>
          <p:nvPr>
            <p:ph type="body" sz="quarter" idx="10"/>
          </p:nvPr>
        </p:nvSpPr>
        <p:spPr/>
        <p:txBody>
          <a:bodyPr/>
          <a:lstStyle/>
          <a:p>
            <a:r>
              <a:rPr lang="en-US" altLang="zh-CN" dirty="0"/>
              <a:t>1</a:t>
            </a:r>
            <a:r>
              <a:rPr lang="zh-CN" altLang="en-US" dirty="0"/>
              <a:t>、什么是函数的嵌套</a:t>
            </a:r>
            <a:endParaRPr lang="en-US" altLang="zh-CN" dirty="0" smtClean="0"/>
          </a:p>
        </p:txBody>
      </p:sp>
      <p:sp>
        <p:nvSpPr>
          <p:cNvPr id="5" name="TextBox 3">
            <a:extLst>
              <a:ext uri="{FF2B5EF4-FFF2-40B4-BE49-F238E27FC236}">
                <a16:creationId xmlns="" xmlns:a16="http://schemas.microsoft.com/office/drawing/2014/main" id="{0C998B78-AB18-3C47-A1C7-25AE9A3A40B0}"/>
              </a:ext>
            </a:extLst>
          </p:cNvPr>
          <p:cNvSpPr txBox="1"/>
          <p:nvPr/>
        </p:nvSpPr>
        <p:spPr>
          <a:xfrm>
            <a:off x="752252" y="2097730"/>
            <a:ext cx="10666853" cy="2462213"/>
          </a:xfrm>
          <a:prstGeom prst="rect">
            <a:avLst/>
          </a:prstGeom>
          <a:solidFill>
            <a:srgbClr val="FFFFE4"/>
          </a:solidFill>
          <a:ln w="3175">
            <a:solidFill>
              <a:srgbClr val="919191"/>
            </a:solidFill>
          </a:ln>
        </p:spPr>
        <p:txBody>
          <a:bodyPr wrap="square">
            <a:spAutoFit/>
          </a:bodyPr>
          <a:lstStyle/>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testB</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print('----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testB</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start----')</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print('</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这里是</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testB</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函数执行的代码</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省略</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print('----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testB</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end----')</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testA</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print('----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testA</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start----')</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testB</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print('----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testA</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end----')</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testA</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8" name="图片 7"/>
          <p:cNvPicPr>
            <a:picLocks noChangeAspect="1"/>
          </p:cNvPicPr>
          <p:nvPr/>
        </p:nvPicPr>
        <p:blipFill>
          <a:blip r:embed="rId3"/>
          <a:stretch>
            <a:fillRect/>
          </a:stretch>
        </p:blipFill>
        <p:spPr>
          <a:xfrm>
            <a:off x="752252" y="4984731"/>
            <a:ext cx="8141491" cy="1685575"/>
          </a:xfrm>
          <a:prstGeom prst="rect">
            <a:avLst/>
          </a:prstGeom>
        </p:spPr>
      </p:pic>
    </p:spTree>
    <p:extLst>
      <p:ext uri="{BB962C8B-B14F-4D97-AF65-F5344CB8AC3E}">
        <p14:creationId xmlns:p14="http://schemas.microsoft.com/office/powerpoint/2010/main" val="1346653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 xmlns:a16="http://schemas.microsoft.com/office/drawing/2014/main" id="{2691FACA-E1ED-6A48-A1E4-D925AAC03039}"/>
              </a:ext>
            </a:extLst>
          </p:cNvPr>
          <p:cNvSpPr>
            <a:spLocks noGrp="1"/>
          </p:cNvSpPr>
          <p:nvPr>
            <p:ph type="body" sz="quarter" idx="10"/>
          </p:nvPr>
        </p:nvSpPr>
        <p:spPr>
          <a:xfrm>
            <a:off x="4971231" y="756218"/>
            <a:ext cx="5973761" cy="4256405"/>
          </a:xfrm>
        </p:spPr>
        <p:txBody>
          <a:bodyPr/>
          <a:lstStyle/>
          <a:p>
            <a:r>
              <a:rPr lang="zh-CN" altLang="en-US" dirty="0" smtClean="0"/>
              <a:t>函数的作用及其使用步骤</a:t>
            </a:r>
            <a:endParaRPr lang="en-US" altLang="zh-CN" dirty="0" smtClean="0"/>
          </a:p>
          <a:p>
            <a:r>
              <a:rPr lang="zh-CN" altLang="en-US" dirty="0" smtClean="0"/>
              <a:t>函数的说明文档</a:t>
            </a:r>
            <a:endParaRPr lang="en-US" altLang="zh-CN" dirty="0" smtClean="0"/>
          </a:p>
          <a:p>
            <a:r>
              <a:rPr lang="zh-CN" altLang="en-US" dirty="0" smtClean="0">
                <a:solidFill>
                  <a:srgbClr val="B70006"/>
                </a:solidFill>
              </a:rPr>
              <a:t>函数的嵌套</a:t>
            </a:r>
            <a:endParaRPr lang="en-US" altLang="zh-CN" dirty="0" smtClean="0">
              <a:solidFill>
                <a:srgbClr val="B70006"/>
              </a:solidFill>
            </a:endParaRPr>
          </a:p>
          <a:p>
            <a:r>
              <a:rPr lang="zh-CN" altLang="en-US" dirty="0" smtClean="0">
                <a:solidFill>
                  <a:srgbClr val="B70006"/>
                </a:solidFill>
              </a:rPr>
              <a:t>函数的应用案例</a:t>
            </a:r>
            <a:endParaRPr lang="en-US" altLang="zh-CN" dirty="0" smtClean="0">
              <a:solidFill>
                <a:srgbClr val="B70006"/>
              </a:solidFill>
            </a:endParaRPr>
          </a:p>
          <a:p>
            <a:r>
              <a:rPr lang="zh-CN" altLang="en-US" dirty="0" smtClean="0">
                <a:solidFill>
                  <a:srgbClr val="B70006"/>
                </a:solidFill>
              </a:rPr>
              <a:t>变量的作用域</a:t>
            </a:r>
            <a:endParaRPr lang="en-US" altLang="zh-CN" dirty="0" smtClean="0">
              <a:solidFill>
                <a:srgbClr val="B70006"/>
              </a:solidFill>
            </a:endParaRPr>
          </a:p>
          <a:p>
            <a:r>
              <a:rPr lang="zh-CN" altLang="en-US" dirty="0" smtClean="0">
                <a:solidFill>
                  <a:srgbClr val="B70006"/>
                </a:solidFill>
              </a:rPr>
              <a:t>函数参数进阶</a:t>
            </a:r>
            <a:endParaRPr lang="en-US" altLang="zh-CN" dirty="0" smtClean="0">
              <a:solidFill>
                <a:srgbClr val="B70006"/>
              </a:solidFill>
            </a:endParaRPr>
          </a:p>
          <a:p>
            <a:r>
              <a:rPr lang="zh-CN" altLang="en-US" dirty="0"/>
              <a:t>引用变量及可变类型、非可变类型</a:t>
            </a:r>
            <a:endParaRPr lang="en-US" altLang="zh-CN" dirty="0"/>
          </a:p>
        </p:txBody>
      </p:sp>
    </p:spTree>
    <p:extLst>
      <p:ext uri="{BB962C8B-B14F-4D97-AF65-F5344CB8AC3E}">
        <p14:creationId xmlns:p14="http://schemas.microsoft.com/office/powerpoint/2010/main" val="37101851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函数的嵌套</a:t>
            </a:r>
            <a:endParaRPr lang="zh-CN" altLang="en-US" dirty="0"/>
          </a:p>
        </p:txBody>
      </p:sp>
      <p:sp>
        <p:nvSpPr>
          <p:cNvPr id="4" name="文本占位符 3"/>
          <p:cNvSpPr>
            <a:spLocks noGrp="1"/>
          </p:cNvSpPr>
          <p:nvPr>
            <p:ph type="body" sz="quarter" idx="10"/>
          </p:nvPr>
        </p:nvSpPr>
        <p:spPr/>
        <p:txBody>
          <a:bodyPr/>
          <a:lstStyle/>
          <a:p>
            <a:r>
              <a:rPr lang="en-US" altLang="zh-CN" dirty="0" smtClean="0"/>
              <a:t>2</a:t>
            </a:r>
            <a:r>
              <a:rPr lang="zh-CN" altLang="en-US" dirty="0" smtClean="0"/>
              <a:t>、执行过程</a:t>
            </a:r>
            <a:endParaRPr lang="en-US" altLang="zh-CN" dirty="0" smtClean="0"/>
          </a:p>
        </p:txBody>
      </p:sp>
      <p:pic>
        <p:nvPicPr>
          <p:cNvPr id="6" name="图片 5"/>
          <p:cNvPicPr>
            <a:picLocks noChangeAspect="1"/>
          </p:cNvPicPr>
          <p:nvPr/>
        </p:nvPicPr>
        <p:blipFill>
          <a:blip r:embed="rId3"/>
          <a:stretch>
            <a:fillRect/>
          </a:stretch>
        </p:blipFill>
        <p:spPr>
          <a:xfrm>
            <a:off x="1460741" y="1635973"/>
            <a:ext cx="8876792" cy="4476069"/>
          </a:xfrm>
          <a:prstGeom prst="rect">
            <a:avLst/>
          </a:prstGeom>
        </p:spPr>
      </p:pic>
      <p:sp>
        <p:nvSpPr>
          <p:cNvPr id="9" name="文本占位符 1"/>
          <p:cNvSpPr>
            <a:spLocks noGrp="1"/>
          </p:cNvSpPr>
          <p:nvPr>
            <p:ph type="body" sz="quarter" idx="11"/>
          </p:nvPr>
        </p:nvSpPr>
        <p:spPr>
          <a:xfrm>
            <a:off x="710881" y="1646133"/>
            <a:ext cx="10749598" cy="5004924"/>
          </a:xfrm>
        </p:spPr>
        <p:txBody>
          <a:bodyPr/>
          <a:lstStyle/>
          <a:p>
            <a:pPr marL="0" indent="0">
              <a:buNone/>
            </a:pPr>
            <a:endParaRPr lang="en-US" altLang="zh-CN" dirty="0" smtClean="0">
              <a:solidFill>
                <a:schemeClr val="tx1">
                  <a:lumMod val="75000"/>
                  <a:lumOff val="25000"/>
                </a:schemeClr>
              </a:solidFill>
            </a:endParaRPr>
          </a:p>
          <a:p>
            <a:pPr marL="0" indent="0">
              <a:buNone/>
            </a:pPr>
            <a:endParaRPr lang="en-US" altLang="zh-CN" dirty="0">
              <a:solidFill>
                <a:schemeClr val="tx1">
                  <a:lumMod val="75000"/>
                  <a:lumOff val="25000"/>
                </a:schemeClr>
              </a:solidFill>
            </a:endParaRPr>
          </a:p>
          <a:p>
            <a:pPr marL="0" indent="0">
              <a:buNone/>
            </a:pPr>
            <a:endParaRPr lang="en-US" altLang="zh-CN" dirty="0" smtClean="0">
              <a:solidFill>
                <a:schemeClr val="tx1">
                  <a:lumMod val="75000"/>
                  <a:lumOff val="25000"/>
                </a:schemeClr>
              </a:solidFill>
            </a:endParaRPr>
          </a:p>
          <a:p>
            <a:pPr marL="0" indent="0">
              <a:buNone/>
            </a:pPr>
            <a:endParaRPr lang="en-US" altLang="zh-CN" dirty="0">
              <a:solidFill>
                <a:schemeClr val="tx1">
                  <a:lumMod val="75000"/>
                  <a:lumOff val="25000"/>
                </a:schemeClr>
              </a:solidFill>
            </a:endParaRPr>
          </a:p>
          <a:p>
            <a:pPr marL="0" indent="0">
              <a:buNone/>
            </a:pPr>
            <a:endParaRPr lang="en-US" altLang="zh-CN" dirty="0" smtClean="0">
              <a:solidFill>
                <a:schemeClr val="tx1">
                  <a:lumMod val="75000"/>
                  <a:lumOff val="25000"/>
                </a:schemeClr>
              </a:solidFill>
            </a:endParaRPr>
          </a:p>
          <a:p>
            <a:pPr marL="0" indent="0">
              <a:buNone/>
            </a:pPr>
            <a:endParaRPr lang="en-US" altLang="zh-CN" dirty="0">
              <a:solidFill>
                <a:schemeClr val="tx1">
                  <a:lumMod val="75000"/>
                  <a:lumOff val="25000"/>
                </a:schemeClr>
              </a:solidFill>
            </a:endParaRPr>
          </a:p>
          <a:p>
            <a:pPr marL="0" indent="0">
              <a:buNone/>
            </a:pPr>
            <a:endParaRPr lang="en-US" altLang="zh-CN" dirty="0" smtClean="0">
              <a:solidFill>
                <a:schemeClr val="tx1">
                  <a:lumMod val="75000"/>
                  <a:lumOff val="25000"/>
                </a:schemeClr>
              </a:solidFill>
            </a:endParaRPr>
          </a:p>
          <a:p>
            <a:pPr marL="0" indent="0">
              <a:buNone/>
            </a:pPr>
            <a:endParaRPr lang="en-US" altLang="zh-CN" dirty="0">
              <a:solidFill>
                <a:schemeClr val="tx1">
                  <a:lumMod val="75000"/>
                  <a:lumOff val="25000"/>
                </a:schemeClr>
              </a:solidFill>
            </a:endParaRPr>
          </a:p>
          <a:p>
            <a:pPr marL="0" indent="0">
              <a:buNone/>
            </a:pPr>
            <a:endParaRPr lang="en-US" altLang="zh-CN" dirty="0" smtClean="0">
              <a:solidFill>
                <a:schemeClr val="tx1">
                  <a:lumMod val="75000"/>
                  <a:lumOff val="25000"/>
                </a:schemeClr>
              </a:solidFill>
            </a:endParaRPr>
          </a:p>
          <a:p>
            <a:pPr marL="0" indent="0">
              <a:buNone/>
            </a:pPr>
            <a:endParaRPr lang="en-US" altLang="zh-CN" dirty="0">
              <a:solidFill>
                <a:schemeClr val="tx1">
                  <a:lumMod val="75000"/>
                  <a:lumOff val="25000"/>
                </a:schemeClr>
              </a:solidFill>
            </a:endParaRPr>
          </a:p>
          <a:p>
            <a:pPr marL="0" indent="0">
              <a:buNone/>
            </a:pPr>
            <a:endParaRPr lang="en-US" altLang="zh-CN" dirty="0" smtClean="0">
              <a:solidFill>
                <a:schemeClr val="tx1">
                  <a:lumMod val="75000"/>
                  <a:lumOff val="25000"/>
                </a:schemeClr>
              </a:solidFill>
            </a:endParaRPr>
          </a:p>
          <a:p>
            <a:pPr marL="0" indent="0">
              <a:buNone/>
            </a:pPr>
            <a:r>
              <a:rPr lang="zh-CN" altLang="en-US" dirty="0" smtClean="0">
                <a:solidFill>
                  <a:schemeClr val="tx1">
                    <a:lumMod val="75000"/>
                    <a:lumOff val="25000"/>
                  </a:schemeClr>
                </a:solidFill>
              </a:rPr>
              <a:t>如果</a:t>
            </a:r>
            <a:r>
              <a:rPr lang="zh-CN" altLang="en-US" dirty="0">
                <a:solidFill>
                  <a:schemeClr val="tx1">
                    <a:lumMod val="75000"/>
                    <a:lumOff val="25000"/>
                  </a:schemeClr>
                </a:solidFill>
              </a:rPr>
              <a:t>函数</a:t>
            </a:r>
            <a:r>
              <a:rPr lang="en-US" altLang="zh-CN" dirty="0">
                <a:solidFill>
                  <a:schemeClr val="tx1">
                    <a:lumMod val="75000"/>
                    <a:lumOff val="25000"/>
                  </a:schemeClr>
                </a:solidFill>
              </a:rPr>
              <a:t>A</a:t>
            </a:r>
            <a:r>
              <a:rPr lang="zh-CN" altLang="en-US" dirty="0">
                <a:solidFill>
                  <a:schemeClr val="tx1">
                    <a:lumMod val="75000"/>
                    <a:lumOff val="25000"/>
                  </a:schemeClr>
                </a:solidFill>
              </a:rPr>
              <a:t>中，调用了另外一个函数</a:t>
            </a:r>
            <a:r>
              <a:rPr lang="en-US" altLang="zh-CN" dirty="0">
                <a:solidFill>
                  <a:schemeClr val="tx1">
                    <a:lumMod val="75000"/>
                    <a:lumOff val="25000"/>
                  </a:schemeClr>
                </a:solidFill>
              </a:rPr>
              <a:t>B</a:t>
            </a:r>
            <a:r>
              <a:rPr lang="zh-CN" altLang="en-US" dirty="0">
                <a:solidFill>
                  <a:schemeClr val="tx1">
                    <a:lumMod val="75000"/>
                    <a:lumOff val="25000"/>
                  </a:schemeClr>
                </a:solidFill>
              </a:rPr>
              <a:t>，那么</a:t>
            </a:r>
            <a:r>
              <a:rPr lang="zh-CN" altLang="en-US" dirty="0">
                <a:solidFill>
                  <a:srgbClr val="B60206"/>
                </a:solidFill>
              </a:rPr>
              <a:t>先把函数</a:t>
            </a:r>
            <a:r>
              <a:rPr lang="en-US" altLang="zh-CN" dirty="0">
                <a:solidFill>
                  <a:srgbClr val="B60206"/>
                </a:solidFill>
              </a:rPr>
              <a:t>B</a:t>
            </a:r>
            <a:r>
              <a:rPr lang="zh-CN" altLang="en-US" dirty="0">
                <a:solidFill>
                  <a:srgbClr val="B60206"/>
                </a:solidFill>
              </a:rPr>
              <a:t>中的任务都执行完毕之后才会回到上次 函数</a:t>
            </a:r>
            <a:r>
              <a:rPr lang="en-US" altLang="zh-CN" dirty="0">
                <a:solidFill>
                  <a:srgbClr val="B60206"/>
                </a:solidFill>
              </a:rPr>
              <a:t>A</a:t>
            </a:r>
            <a:r>
              <a:rPr lang="zh-CN" altLang="en-US" dirty="0">
                <a:solidFill>
                  <a:srgbClr val="B60206"/>
                </a:solidFill>
              </a:rPr>
              <a:t>执行的位置</a:t>
            </a:r>
            <a:r>
              <a:rPr lang="zh-CN" altLang="en-US" dirty="0">
                <a:solidFill>
                  <a:schemeClr val="tx1">
                    <a:lumMod val="75000"/>
                    <a:lumOff val="25000"/>
                  </a:schemeClr>
                </a:solidFill>
              </a:rPr>
              <a:t>。</a:t>
            </a:r>
            <a:endParaRPr lang="en-US" altLang="zh-CN" dirty="0" smtClean="0">
              <a:solidFill>
                <a:schemeClr val="tx1">
                  <a:lumMod val="75000"/>
                  <a:lumOff val="25000"/>
                </a:schemeClr>
              </a:solidFill>
            </a:endParaRPr>
          </a:p>
        </p:txBody>
      </p:sp>
    </p:spTree>
    <p:extLst>
      <p:ext uri="{BB962C8B-B14F-4D97-AF65-F5344CB8AC3E}">
        <p14:creationId xmlns:p14="http://schemas.microsoft.com/office/powerpoint/2010/main" val="744312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6DC7A42-DEB9-4846-9885-EF1F65B29AB4}"/>
              </a:ext>
            </a:extLst>
          </p:cNvPr>
          <p:cNvSpPr>
            <a:spLocks noGrp="1"/>
          </p:cNvSpPr>
          <p:nvPr>
            <p:ph type="title"/>
          </p:nvPr>
        </p:nvSpPr>
        <p:spPr/>
        <p:txBody>
          <a:bodyPr/>
          <a:lstStyle/>
          <a:p>
            <a:r>
              <a:rPr lang="zh-CN" altLang="en-US" dirty="0" smtClean="0">
                <a:solidFill>
                  <a:schemeClr val="tx1">
                    <a:lumMod val="65000"/>
                    <a:lumOff val="35000"/>
                  </a:schemeClr>
                </a:solidFill>
              </a:rPr>
              <a:t>函数应用案例</a:t>
            </a:r>
            <a:endParaRPr lang="en-US" altLang="zh-CN" dirty="0">
              <a:solidFill>
                <a:schemeClr val="tx1">
                  <a:lumMod val="65000"/>
                  <a:lumOff val="35000"/>
                </a:schemeClr>
              </a:solidFill>
            </a:endParaRPr>
          </a:p>
        </p:txBody>
      </p:sp>
      <p:sp>
        <p:nvSpPr>
          <p:cNvPr id="3" name="文本占位符 2">
            <a:extLst>
              <a:ext uri="{FF2B5EF4-FFF2-40B4-BE49-F238E27FC236}">
                <a16:creationId xmlns="" xmlns:a16="http://schemas.microsoft.com/office/drawing/2014/main" id="{DC0D98B5-82FB-804B-8565-7E31DD4B40B6}"/>
              </a:ext>
            </a:extLst>
          </p:cNvPr>
          <p:cNvSpPr>
            <a:spLocks noGrp="1"/>
          </p:cNvSpPr>
          <p:nvPr>
            <p:ph type="body" sz="quarter" idx="10"/>
          </p:nvPr>
        </p:nvSpPr>
        <p:spPr/>
        <p:txBody>
          <a:bodyPr/>
          <a:lstStyle/>
          <a:p>
            <a:r>
              <a:rPr kumimoji="1" lang="en-US" altLang="zh-CN" dirty="0" smtClean="0"/>
              <a:t>04</a:t>
            </a:r>
            <a:endParaRPr kumimoji="1" lang="zh-CN" altLang="en-US" dirty="0"/>
          </a:p>
        </p:txBody>
      </p:sp>
    </p:spTree>
    <p:extLst>
      <p:ext uri="{BB962C8B-B14F-4D97-AF65-F5344CB8AC3E}">
        <p14:creationId xmlns:p14="http://schemas.microsoft.com/office/powerpoint/2010/main" val="18076996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函数应用案例</a:t>
            </a:r>
            <a:endParaRPr lang="zh-CN" altLang="en-US" dirty="0"/>
          </a:p>
        </p:txBody>
      </p:sp>
      <p:sp>
        <p:nvSpPr>
          <p:cNvPr id="4" name="文本占位符 3"/>
          <p:cNvSpPr>
            <a:spLocks noGrp="1"/>
          </p:cNvSpPr>
          <p:nvPr>
            <p:ph type="body" sz="quarter" idx="10"/>
          </p:nvPr>
        </p:nvSpPr>
        <p:spPr/>
        <p:txBody>
          <a:bodyPr/>
          <a:lstStyle/>
          <a:p>
            <a:r>
              <a:rPr lang="en-US" altLang="zh-CN" dirty="0" smtClean="0"/>
              <a:t>1</a:t>
            </a:r>
            <a:r>
              <a:rPr lang="zh-CN" altLang="en-US" dirty="0" smtClean="0"/>
              <a:t>、打印图形</a:t>
            </a:r>
            <a:endParaRPr lang="en-US" altLang="zh-CN" dirty="0" smtClean="0"/>
          </a:p>
        </p:txBody>
      </p:sp>
      <p:sp>
        <p:nvSpPr>
          <p:cNvPr id="9" name="文本占位符 1"/>
          <p:cNvSpPr>
            <a:spLocks noGrp="1"/>
          </p:cNvSpPr>
          <p:nvPr>
            <p:ph type="body" sz="quarter" idx="11"/>
          </p:nvPr>
        </p:nvSpPr>
        <p:spPr>
          <a:xfrm>
            <a:off x="710881" y="1635973"/>
            <a:ext cx="10749598" cy="5004924"/>
          </a:xfrm>
        </p:spPr>
        <p:txBody>
          <a:bodyPr/>
          <a:lstStyle/>
          <a:p>
            <a:pPr marL="0" indent="0">
              <a:buNone/>
            </a:pPr>
            <a:r>
              <a:rPr lang="zh-CN" altLang="en-US" dirty="0" smtClean="0">
                <a:solidFill>
                  <a:schemeClr val="tx1">
                    <a:lumMod val="75000"/>
                    <a:lumOff val="25000"/>
                  </a:schemeClr>
                </a:solidFill>
              </a:rPr>
              <a:t>☆ 打印一条虚线</a:t>
            </a:r>
            <a:endParaRPr lang="en-US" altLang="zh-CN" dirty="0" smtClean="0">
              <a:solidFill>
                <a:schemeClr val="tx1">
                  <a:lumMod val="75000"/>
                  <a:lumOff val="25000"/>
                </a:schemeClr>
              </a:solidFill>
            </a:endParaRPr>
          </a:p>
          <a:p>
            <a:pPr marL="0" indent="0">
              <a:buNone/>
            </a:pPr>
            <a:endParaRPr lang="en-US" altLang="zh-CN" dirty="0">
              <a:solidFill>
                <a:schemeClr val="tx1">
                  <a:lumMod val="75000"/>
                  <a:lumOff val="25000"/>
                </a:schemeClr>
              </a:solidFill>
            </a:endParaRPr>
          </a:p>
          <a:p>
            <a:pPr marL="0" indent="0">
              <a:buNone/>
            </a:pPr>
            <a:endParaRPr lang="en-US" altLang="zh-CN" dirty="0" smtClean="0">
              <a:solidFill>
                <a:schemeClr val="tx1">
                  <a:lumMod val="75000"/>
                  <a:lumOff val="25000"/>
                </a:schemeClr>
              </a:solidFill>
            </a:endParaRPr>
          </a:p>
          <a:p>
            <a:pPr marL="0" indent="0">
              <a:buNone/>
            </a:pPr>
            <a:endParaRPr lang="en-US" altLang="zh-CN" dirty="0">
              <a:solidFill>
                <a:schemeClr val="tx1">
                  <a:lumMod val="75000"/>
                  <a:lumOff val="25000"/>
                </a:schemeClr>
              </a:solidFill>
            </a:endParaRPr>
          </a:p>
          <a:p>
            <a:pPr marL="0" indent="0">
              <a:buNone/>
            </a:pPr>
            <a:r>
              <a:rPr lang="zh-CN" altLang="en-US" dirty="0">
                <a:solidFill>
                  <a:schemeClr val="tx1">
                    <a:lumMod val="75000"/>
                    <a:lumOff val="25000"/>
                  </a:schemeClr>
                </a:solidFill>
              </a:rPr>
              <a:t>☆ 打印多条横线</a:t>
            </a:r>
            <a:endParaRPr lang="en-US" altLang="zh-CN" dirty="0" smtClean="0">
              <a:solidFill>
                <a:schemeClr val="tx1">
                  <a:lumMod val="75000"/>
                  <a:lumOff val="25000"/>
                </a:schemeClr>
              </a:solidFill>
            </a:endParaRPr>
          </a:p>
          <a:p>
            <a:pPr marL="0" indent="0">
              <a:buNone/>
            </a:pPr>
            <a:endParaRPr lang="en-US" altLang="zh-CN" dirty="0" smtClean="0">
              <a:solidFill>
                <a:schemeClr val="tx1">
                  <a:lumMod val="75000"/>
                  <a:lumOff val="25000"/>
                </a:schemeClr>
              </a:solidFill>
            </a:endParaRPr>
          </a:p>
        </p:txBody>
      </p:sp>
      <p:sp>
        <p:nvSpPr>
          <p:cNvPr id="7" name="TextBox 3">
            <a:extLst>
              <a:ext uri="{FF2B5EF4-FFF2-40B4-BE49-F238E27FC236}">
                <a16:creationId xmlns="" xmlns:a16="http://schemas.microsoft.com/office/drawing/2014/main" id="{0C998B78-AB18-3C47-A1C7-25AE9A3A40B0}"/>
              </a:ext>
            </a:extLst>
          </p:cNvPr>
          <p:cNvSpPr txBox="1"/>
          <p:nvPr/>
        </p:nvSpPr>
        <p:spPr>
          <a:xfrm>
            <a:off x="752252" y="2097730"/>
            <a:ext cx="10666853" cy="1169551"/>
          </a:xfrm>
          <a:prstGeom prst="rect">
            <a:avLst/>
          </a:prstGeom>
          <a:solidFill>
            <a:srgbClr val="FFFFE4"/>
          </a:solidFill>
          <a:ln w="3175">
            <a:solidFill>
              <a:srgbClr val="919191"/>
            </a:solidFill>
          </a:ln>
        </p:spPr>
        <p:txBody>
          <a:bodyPr wrap="square">
            <a:spAutoFit/>
          </a:bodyPr>
          <a:lstStyle/>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print_line</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print('-' * 20)</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print_line</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TextBox 3">
            <a:extLst>
              <a:ext uri="{FF2B5EF4-FFF2-40B4-BE49-F238E27FC236}">
                <a16:creationId xmlns="" xmlns:a16="http://schemas.microsoft.com/office/drawing/2014/main" id="{0C998B78-AB18-3C47-A1C7-25AE9A3A40B0}"/>
              </a:ext>
            </a:extLst>
          </p:cNvPr>
          <p:cNvSpPr txBox="1"/>
          <p:nvPr/>
        </p:nvSpPr>
        <p:spPr>
          <a:xfrm>
            <a:off x="752251" y="3784537"/>
            <a:ext cx="10666853" cy="1815882"/>
          </a:xfrm>
          <a:prstGeom prst="rect">
            <a:avLst/>
          </a:prstGeom>
          <a:solidFill>
            <a:srgbClr val="FFFFE4"/>
          </a:solidFill>
          <a:ln w="3175">
            <a:solidFill>
              <a:srgbClr val="919191"/>
            </a:solidFill>
          </a:ln>
        </p:spPr>
        <p:txBody>
          <a:bodyPr wrap="square">
            <a:spAutoFit/>
          </a:bodyPr>
          <a:lstStyle/>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print_lines</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num</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i</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 0</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while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i</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&lt;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num</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print_line</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i</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 1</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print_lines</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(5)</a:t>
            </a:r>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226071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函数应用案例</a:t>
            </a:r>
            <a:endParaRPr lang="zh-CN" altLang="en-US" dirty="0"/>
          </a:p>
        </p:txBody>
      </p:sp>
      <p:sp>
        <p:nvSpPr>
          <p:cNvPr id="4" name="文本占位符 3"/>
          <p:cNvSpPr>
            <a:spLocks noGrp="1"/>
          </p:cNvSpPr>
          <p:nvPr>
            <p:ph type="body" sz="quarter" idx="10"/>
          </p:nvPr>
        </p:nvSpPr>
        <p:spPr/>
        <p:txBody>
          <a:bodyPr/>
          <a:lstStyle/>
          <a:p>
            <a:r>
              <a:rPr lang="en-US" altLang="zh-CN" dirty="0" smtClean="0"/>
              <a:t>2</a:t>
            </a:r>
            <a:r>
              <a:rPr lang="zh-CN" altLang="en-US" dirty="0" smtClean="0"/>
              <a:t>、函数计算</a:t>
            </a:r>
            <a:endParaRPr lang="en-US" altLang="zh-CN" dirty="0" smtClean="0"/>
          </a:p>
        </p:txBody>
      </p:sp>
      <p:sp>
        <p:nvSpPr>
          <p:cNvPr id="9" name="文本占位符 1"/>
          <p:cNvSpPr>
            <a:spLocks noGrp="1"/>
          </p:cNvSpPr>
          <p:nvPr>
            <p:ph type="body" sz="quarter" idx="11"/>
          </p:nvPr>
        </p:nvSpPr>
        <p:spPr>
          <a:xfrm>
            <a:off x="710881" y="1635973"/>
            <a:ext cx="10749598" cy="5004924"/>
          </a:xfrm>
        </p:spPr>
        <p:txBody>
          <a:bodyPr/>
          <a:lstStyle/>
          <a:p>
            <a:pPr marL="0" indent="0">
              <a:buNone/>
            </a:pPr>
            <a:r>
              <a:rPr lang="zh-CN" altLang="en-US" dirty="0" smtClean="0">
                <a:solidFill>
                  <a:schemeClr val="tx1">
                    <a:lumMod val="75000"/>
                    <a:lumOff val="25000"/>
                  </a:schemeClr>
                </a:solidFill>
              </a:rPr>
              <a:t>☆ 求</a:t>
            </a:r>
            <a:r>
              <a:rPr lang="zh-CN" altLang="en-US" dirty="0">
                <a:solidFill>
                  <a:schemeClr val="tx1">
                    <a:lumMod val="75000"/>
                    <a:lumOff val="25000"/>
                  </a:schemeClr>
                </a:solidFill>
              </a:rPr>
              <a:t>三个数的</a:t>
            </a:r>
            <a:r>
              <a:rPr lang="zh-CN" altLang="en-US" dirty="0" smtClean="0">
                <a:solidFill>
                  <a:schemeClr val="tx1">
                    <a:lumMod val="75000"/>
                    <a:lumOff val="25000"/>
                  </a:schemeClr>
                </a:solidFill>
              </a:rPr>
              <a:t>和</a:t>
            </a:r>
            <a:endParaRPr lang="en-US" altLang="zh-CN" dirty="0" smtClean="0">
              <a:solidFill>
                <a:schemeClr val="tx1">
                  <a:lumMod val="75000"/>
                  <a:lumOff val="25000"/>
                </a:schemeClr>
              </a:solidFill>
            </a:endParaRPr>
          </a:p>
          <a:p>
            <a:pPr marL="0" indent="0">
              <a:buNone/>
            </a:pPr>
            <a:endParaRPr lang="en-US" altLang="zh-CN" dirty="0">
              <a:solidFill>
                <a:schemeClr val="tx1">
                  <a:lumMod val="75000"/>
                  <a:lumOff val="25000"/>
                </a:schemeClr>
              </a:solidFill>
            </a:endParaRPr>
          </a:p>
          <a:p>
            <a:pPr marL="0" indent="0">
              <a:buNone/>
            </a:pPr>
            <a:endParaRPr lang="en-US" altLang="zh-CN" dirty="0" smtClean="0">
              <a:solidFill>
                <a:schemeClr val="tx1">
                  <a:lumMod val="75000"/>
                  <a:lumOff val="25000"/>
                </a:schemeClr>
              </a:solidFill>
            </a:endParaRPr>
          </a:p>
          <a:p>
            <a:pPr marL="0" indent="0">
              <a:buNone/>
            </a:pPr>
            <a:endParaRPr lang="en-US" altLang="zh-CN" dirty="0">
              <a:solidFill>
                <a:schemeClr val="tx1">
                  <a:lumMod val="75000"/>
                  <a:lumOff val="25000"/>
                </a:schemeClr>
              </a:solidFill>
            </a:endParaRPr>
          </a:p>
          <a:p>
            <a:pPr marL="0" indent="0">
              <a:buNone/>
            </a:pPr>
            <a:endParaRPr lang="en-US" altLang="zh-CN" dirty="0" smtClean="0">
              <a:solidFill>
                <a:schemeClr val="tx1">
                  <a:lumMod val="75000"/>
                  <a:lumOff val="25000"/>
                </a:schemeClr>
              </a:solidFill>
            </a:endParaRPr>
          </a:p>
          <a:p>
            <a:pPr marL="0" indent="0">
              <a:buNone/>
            </a:pPr>
            <a:r>
              <a:rPr lang="zh-CN" altLang="en-US" dirty="0" smtClean="0">
                <a:solidFill>
                  <a:schemeClr val="tx1">
                    <a:lumMod val="75000"/>
                    <a:lumOff val="25000"/>
                  </a:schemeClr>
                </a:solidFill>
              </a:rPr>
              <a:t>☆ 求三个数的平均值</a:t>
            </a:r>
            <a:endParaRPr lang="en-US" altLang="zh-CN" dirty="0" smtClean="0">
              <a:solidFill>
                <a:schemeClr val="tx1">
                  <a:lumMod val="75000"/>
                  <a:lumOff val="25000"/>
                </a:schemeClr>
              </a:solidFill>
            </a:endParaRPr>
          </a:p>
        </p:txBody>
      </p:sp>
      <p:sp>
        <p:nvSpPr>
          <p:cNvPr id="5" name="TextBox 3">
            <a:extLst>
              <a:ext uri="{FF2B5EF4-FFF2-40B4-BE49-F238E27FC236}">
                <a16:creationId xmlns="" xmlns:a16="http://schemas.microsoft.com/office/drawing/2014/main" id="{0C998B78-AB18-3C47-A1C7-25AE9A3A40B0}"/>
              </a:ext>
            </a:extLst>
          </p:cNvPr>
          <p:cNvSpPr txBox="1"/>
          <p:nvPr/>
        </p:nvSpPr>
        <p:spPr>
          <a:xfrm>
            <a:off x="752252" y="2097730"/>
            <a:ext cx="10666853" cy="1384995"/>
          </a:xfrm>
          <a:prstGeom prst="rect">
            <a:avLst/>
          </a:prstGeom>
          <a:solidFill>
            <a:srgbClr val="FFFFE4"/>
          </a:solidFill>
          <a:ln w="3175">
            <a:solidFill>
              <a:srgbClr val="919191"/>
            </a:solidFill>
          </a:ln>
        </p:spPr>
        <p:txBody>
          <a:bodyPr wrap="square">
            <a:spAutoFit/>
          </a:bodyPr>
          <a:lstStyle/>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def sum_num(a, b, c):</a:t>
            </a: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return a + b + c</a:t>
            </a:r>
          </a:p>
          <a:p>
            <a:endPar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result = sum_num(1, 2, 3)</a:t>
            </a: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print(result)  # 6</a:t>
            </a:r>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TextBox 3">
            <a:extLst>
              <a:ext uri="{FF2B5EF4-FFF2-40B4-BE49-F238E27FC236}">
                <a16:creationId xmlns="" xmlns:a16="http://schemas.microsoft.com/office/drawing/2014/main" id="{0C998B78-AB18-3C47-A1C7-25AE9A3A40B0}"/>
              </a:ext>
            </a:extLst>
          </p:cNvPr>
          <p:cNvSpPr txBox="1"/>
          <p:nvPr/>
        </p:nvSpPr>
        <p:spPr>
          <a:xfrm>
            <a:off x="710880" y="4138435"/>
            <a:ext cx="10666853" cy="1384995"/>
          </a:xfrm>
          <a:prstGeom prst="rect">
            <a:avLst/>
          </a:prstGeom>
          <a:solidFill>
            <a:srgbClr val="FFFFE4"/>
          </a:solidFill>
          <a:ln w="3175">
            <a:solidFill>
              <a:srgbClr val="919191"/>
            </a:solidFill>
          </a:ln>
        </p:spPr>
        <p:txBody>
          <a:bodyPr wrap="square">
            <a:spAutoFit/>
          </a:bodyPr>
          <a:lstStyle/>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def average_num(a, b, c):</a:t>
            </a: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sumResult = sum_num(a, b, c)</a:t>
            </a: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return sumResult / 3</a:t>
            </a:r>
          </a:p>
          <a:p>
            <a:endPar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result = average_num(1, 2, 3)</a:t>
            </a: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print(result)  # 2.0</a:t>
            </a:r>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576383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6DC7A42-DEB9-4846-9885-EF1F65B29AB4}"/>
              </a:ext>
            </a:extLst>
          </p:cNvPr>
          <p:cNvSpPr>
            <a:spLocks noGrp="1"/>
          </p:cNvSpPr>
          <p:nvPr>
            <p:ph type="title"/>
          </p:nvPr>
        </p:nvSpPr>
        <p:spPr/>
        <p:txBody>
          <a:bodyPr/>
          <a:lstStyle/>
          <a:p>
            <a:r>
              <a:rPr lang="zh-CN" altLang="en-US" dirty="0" smtClean="0">
                <a:solidFill>
                  <a:schemeClr val="tx1">
                    <a:lumMod val="65000"/>
                    <a:lumOff val="35000"/>
                  </a:schemeClr>
                </a:solidFill>
              </a:rPr>
              <a:t>变量的作用域</a:t>
            </a:r>
            <a:endParaRPr lang="en-US" altLang="zh-CN" dirty="0">
              <a:solidFill>
                <a:schemeClr val="tx1">
                  <a:lumMod val="65000"/>
                  <a:lumOff val="35000"/>
                </a:schemeClr>
              </a:solidFill>
            </a:endParaRPr>
          </a:p>
        </p:txBody>
      </p:sp>
      <p:sp>
        <p:nvSpPr>
          <p:cNvPr id="3" name="文本占位符 2">
            <a:extLst>
              <a:ext uri="{FF2B5EF4-FFF2-40B4-BE49-F238E27FC236}">
                <a16:creationId xmlns="" xmlns:a16="http://schemas.microsoft.com/office/drawing/2014/main" id="{DC0D98B5-82FB-804B-8565-7E31DD4B40B6}"/>
              </a:ext>
            </a:extLst>
          </p:cNvPr>
          <p:cNvSpPr>
            <a:spLocks noGrp="1"/>
          </p:cNvSpPr>
          <p:nvPr>
            <p:ph type="body" sz="quarter" idx="10"/>
          </p:nvPr>
        </p:nvSpPr>
        <p:spPr/>
        <p:txBody>
          <a:bodyPr/>
          <a:lstStyle/>
          <a:p>
            <a:r>
              <a:rPr kumimoji="1" lang="en-US" altLang="zh-CN" dirty="0" smtClean="0"/>
              <a:t>05</a:t>
            </a:r>
            <a:endParaRPr kumimoji="1" lang="zh-CN" altLang="en-US" dirty="0"/>
          </a:p>
        </p:txBody>
      </p:sp>
    </p:spTree>
    <p:extLst>
      <p:ext uri="{BB962C8B-B14F-4D97-AF65-F5344CB8AC3E}">
        <p14:creationId xmlns:p14="http://schemas.microsoft.com/office/powerpoint/2010/main" val="20040824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变量作用域</a:t>
            </a:r>
            <a:endParaRPr lang="zh-CN" altLang="en-US" dirty="0"/>
          </a:p>
        </p:txBody>
      </p:sp>
      <p:sp>
        <p:nvSpPr>
          <p:cNvPr id="4" name="文本占位符 3"/>
          <p:cNvSpPr>
            <a:spLocks noGrp="1"/>
          </p:cNvSpPr>
          <p:nvPr>
            <p:ph type="body" sz="quarter" idx="10"/>
          </p:nvPr>
        </p:nvSpPr>
        <p:spPr/>
        <p:txBody>
          <a:bodyPr/>
          <a:lstStyle/>
          <a:p>
            <a:r>
              <a:rPr lang="en-US" altLang="zh-CN" dirty="0" smtClean="0"/>
              <a:t>1</a:t>
            </a:r>
            <a:r>
              <a:rPr lang="zh-CN" altLang="en-US" dirty="0" smtClean="0"/>
              <a:t>、局部变量</a:t>
            </a:r>
            <a:endParaRPr lang="en-US" altLang="zh-CN" dirty="0" smtClean="0"/>
          </a:p>
        </p:txBody>
      </p:sp>
      <p:sp>
        <p:nvSpPr>
          <p:cNvPr id="9" name="文本占位符 1"/>
          <p:cNvSpPr>
            <a:spLocks noGrp="1"/>
          </p:cNvSpPr>
          <p:nvPr>
            <p:ph type="body" sz="quarter" idx="11"/>
          </p:nvPr>
        </p:nvSpPr>
        <p:spPr>
          <a:xfrm>
            <a:off x="710881" y="1635973"/>
            <a:ext cx="10749598" cy="5004924"/>
          </a:xfrm>
        </p:spPr>
        <p:txBody>
          <a:bodyPr/>
          <a:lstStyle/>
          <a:p>
            <a:pPr marL="0" indent="0">
              <a:buNone/>
            </a:pPr>
            <a:r>
              <a:rPr lang="zh-CN" altLang="en-US" dirty="0" smtClean="0">
                <a:solidFill>
                  <a:schemeClr val="tx1">
                    <a:lumMod val="75000"/>
                    <a:lumOff val="25000"/>
                  </a:schemeClr>
                </a:solidFill>
              </a:rPr>
              <a:t>变量</a:t>
            </a:r>
            <a:r>
              <a:rPr lang="zh-CN" altLang="en-US" dirty="0">
                <a:solidFill>
                  <a:schemeClr val="tx1">
                    <a:lumMod val="75000"/>
                    <a:lumOff val="25000"/>
                  </a:schemeClr>
                </a:solidFill>
              </a:rPr>
              <a:t>作用域指的是变量的作用</a:t>
            </a:r>
            <a:r>
              <a:rPr lang="zh-CN" altLang="en-US" dirty="0" smtClean="0">
                <a:solidFill>
                  <a:schemeClr val="tx1">
                    <a:lumMod val="75000"/>
                    <a:lumOff val="25000"/>
                  </a:schemeClr>
                </a:solidFill>
              </a:rPr>
              <a:t>范围（变量在哪里可用，在哪里不可用），</a:t>
            </a:r>
            <a:r>
              <a:rPr lang="zh-CN" altLang="en-US" dirty="0">
                <a:solidFill>
                  <a:schemeClr val="tx1">
                    <a:lumMod val="75000"/>
                    <a:lumOff val="25000"/>
                  </a:schemeClr>
                </a:solidFill>
              </a:rPr>
              <a:t>主要分为两类</a:t>
            </a:r>
            <a:r>
              <a:rPr lang="zh-CN" altLang="en-US" dirty="0" smtClean="0">
                <a:solidFill>
                  <a:schemeClr val="tx1">
                    <a:lumMod val="75000"/>
                    <a:lumOff val="25000"/>
                  </a:schemeClr>
                </a:solidFill>
              </a:rPr>
              <a:t>：</a:t>
            </a:r>
            <a:r>
              <a:rPr lang="zh-CN" altLang="en-US" dirty="0" smtClean="0">
                <a:solidFill>
                  <a:srgbClr val="B60206"/>
                </a:solidFill>
              </a:rPr>
              <a:t>局部变量和全局变量。</a:t>
            </a:r>
            <a:endParaRPr lang="en-US" altLang="zh-CN" dirty="0" smtClean="0">
              <a:solidFill>
                <a:srgbClr val="B60206"/>
              </a:solidFill>
            </a:endParaRPr>
          </a:p>
          <a:p>
            <a:pPr marL="0" indent="0">
              <a:buNone/>
            </a:pPr>
            <a:endParaRPr lang="en-US" altLang="zh-CN" dirty="0">
              <a:solidFill>
                <a:srgbClr val="B60206"/>
              </a:solidFill>
            </a:endParaRPr>
          </a:p>
          <a:p>
            <a:pPr marL="0" indent="0">
              <a:buNone/>
            </a:pPr>
            <a:r>
              <a:rPr lang="zh-CN" altLang="en-US" dirty="0">
                <a:solidFill>
                  <a:schemeClr val="tx1">
                    <a:lumMod val="75000"/>
                    <a:lumOff val="25000"/>
                  </a:schemeClr>
                </a:solidFill>
              </a:rPr>
              <a:t>所谓局部变量是</a:t>
            </a:r>
            <a:r>
              <a:rPr lang="zh-CN" altLang="en-US" dirty="0">
                <a:solidFill>
                  <a:srgbClr val="B60206"/>
                </a:solidFill>
              </a:rPr>
              <a:t>定义在函数体内部的变量，即只在函数体内部生效</a:t>
            </a:r>
            <a:r>
              <a:rPr lang="zh-CN" altLang="en-US" dirty="0" smtClean="0">
                <a:solidFill>
                  <a:schemeClr val="tx1">
                    <a:lumMod val="75000"/>
                    <a:lumOff val="25000"/>
                  </a:schemeClr>
                </a:solidFill>
              </a:rPr>
              <a:t>。</a:t>
            </a:r>
            <a:endParaRPr lang="en-US" altLang="zh-CN" dirty="0" smtClean="0">
              <a:solidFill>
                <a:schemeClr val="tx1">
                  <a:lumMod val="75000"/>
                  <a:lumOff val="25000"/>
                </a:schemeClr>
              </a:solidFill>
            </a:endParaRPr>
          </a:p>
          <a:p>
            <a:pPr marL="0" indent="0">
              <a:buNone/>
            </a:pPr>
            <a:endParaRPr lang="en-US" altLang="zh-CN" dirty="0">
              <a:solidFill>
                <a:schemeClr val="tx1">
                  <a:lumMod val="75000"/>
                  <a:lumOff val="25000"/>
                </a:schemeClr>
              </a:solidFill>
            </a:endParaRPr>
          </a:p>
          <a:p>
            <a:pPr marL="0" indent="0">
              <a:buNone/>
            </a:pPr>
            <a:endParaRPr lang="en-US" altLang="zh-CN" dirty="0" smtClean="0">
              <a:solidFill>
                <a:schemeClr val="tx1">
                  <a:lumMod val="75000"/>
                  <a:lumOff val="25000"/>
                </a:schemeClr>
              </a:solidFill>
            </a:endParaRPr>
          </a:p>
          <a:p>
            <a:pPr marL="0" indent="0">
              <a:buNone/>
            </a:pPr>
            <a:endParaRPr lang="en-US" altLang="zh-CN" dirty="0">
              <a:solidFill>
                <a:schemeClr val="tx1">
                  <a:lumMod val="75000"/>
                  <a:lumOff val="25000"/>
                </a:schemeClr>
              </a:solidFill>
            </a:endParaRPr>
          </a:p>
          <a:p>
            <a:pPr marL="0" indent="0">
              <a:buNone/>
            </a:pPr>
            <a:endParaRPr lang="en-US" altLang="zh-CN" dirty="0" smtClean="0">
              <a:solidFill>
                <a:schemeClr val="tx1">
                  <a:lumMod val="75000"/>
                  <a:lumOff val="25000"/>
                </a:schemeClr>
              </a:solidFill>
            </a:endParaRPr>
          </a:p>
          <a:p>
            <a:pPr marL="0" indent="0">
              <a:buNone/>
            </a:pPr>
            <a:endParaRPr lang="en-US" altLang="zh-CN" dirty="0">
              <a:solidFill>
                <a:schemeClr val="tx1">
                  <a:lumMod val="75000"/>
                  <a:lumOff val="25000"/>
                </a:schemeClr>
              </a:solidFill>
            </a:endParaRPr>
          </a:p>
          <a:p>
            <a:pPr marL="0" indent="0">
              <a:buNone/>
            </a:pPr>
            <a:r>
              <a:rPr lang="zh-CN" altLang="en-US" dirty="0">
                <a:solidFill>
                  <a:srgbClr val="B60206"/>
                </a:solidFill>
              </a:rPr>
              <a:t>变量</a:t>
            </a:r>
            <a:r>
              <a:rPr lang="en-US" altLang="zh-CN" dirty="0">
                <a:solidFill>
                  <a:srgbClr val="B60206"/>
                </a:solidFill>
              </a:rPr>
              <a:t>a</a:t>
            </a:r>
            <a:r>
              <a:rPr lang="zh-CN" altLang="en-US" dirty="0">
                <a:solidFill>
                  <a:srgbClr val="B60206"/>
                </a:solidFill>
              </a:rPr>
              <a:t>是定义在</a:t>
            </a:r>
            <a:r>
              <a:rPr lang="en-US" altLang="zh-CN" dirty="0">
                <a:solidFill>
                  <a:srgbClr val="B60206"/>
                </a:solidFill>
              </a:rPr>
              <a:t>`</a:t>
            </a:r>
            <a:r>
              <a:rPr lang="en-US" altLang="zh-CN" dirty="0" err="1">
                <a:solidFill>
                  <a:srgbClr val="B60206"/>
                </a:solidFill>
              </a:rPr>
              <a:t>testA</a:t>
            </a:r>
            <a:r>
              <a:rPr lang="en-US" altLang="zh-CN" dirty="0">
                <a:solidFill>
                  <a:srgbClr val="B60206"/>
                </a:solidFill>
              </a:rPr>
              <a:t>`</a:t>
            </a:r>
            <a:r>
              <a:rPr lang="zh-CN" altLang="en-US" dirty="0">
                <a:solidFill>
                  <a:srgbClr val="B60206"/>
                </a:solidFill>
              </a:rPr>
              <a:t>函数内部的变量，在函数外部访问则立即报错。局部变量的作用：在函数体内部，临时保存数据，即当函数调用完成后，则销毁局部变量。</a:t>
            </a:r>
            <a:endParaRPr lang="en-US" altLang="zh-CN" dirty="0" smtClean="0">
              <a:solidFill>
                <a:srgbClr val="B60206"/>
              </a:solidFill>
            </a:endParaRPr>
          </a:p>
        </p:txBody>
      </p:sp>
      <p:sp>
        <p:nvSpPr>
          <p:cNvPr id="7" name="TextBox 3">
            <a:extLst>
              <a:ext uri="{FF2B5EF4-FFF2-40B4-BE49-F238E27FC236}">
                <a16:creationId xmlns="" xmlns:a16="http://schemas.microsoft.com/office/drawing/2014/main" id="{0C998B78-AB18-3C47-A1C7-25AE9A3A40B0}"/>
              </a:ext>
            </a:extLst>
          </p:cNvPr>
          <p:cNvSpPr txBox="1"/>
          <p:nvPr/>
        </p:nvSpPr>
        <p:spPr>
          <a:xfrm>
            <a:off x="793626" y="3060257"/>
            <a:ext cx="10666853" cy="1600438"/>
          </a:xfrm>
          <a:prstGeom prst="rect">
            <a:avLst/>
          </a:prstGeom>
          <a:solidFill>
            <a:srgbClr val="FFFFE4"/>
          </a:solidFill>
          <a:ln w="3175">
            <a:solidFill>
              <a:srgbClr val="919191"/>
            </a:solidFill>
          </a:ln>
        </p:spPr>
        <p:txBody>
          <a:bodyPr wrap="square">
            <a:spAutoFit/>
          </a:bodyPr>
          <a:lstStyle/>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def testA():</a:t>
            </a: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 = 100</a:t>
            </a: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print(a)</a:t>
            </a:r>
          </a:p>
          <a:p>
            <a:endPar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testA()   # 100</a:t>
            </a: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print(a)  #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报错：</a:t>
            </a:r>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name 'a' is not defined</a:t>
            </a:r>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603377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变量作用域</a:t>
            </a:r>
            <a:endParaRPr lang="zh-CN" altLang="en-US" dirty="0"/>
          </a:p>
        </p:txBody>
      </p:sp>
      <p:sp>
        <p:nvSpPr>
          <p:cNvPr id="4" name="文本占位符 3"/>
          <p:cNvSpPr>
            <a:spLocks noGrp="1"/>
          </p:cNvSpPr>
          <p:nvPr>
            <p:ph type="body" sz="quarter" idx="10"/>
          </p:nvPr>
        </p:nvSpPr>
        <p:spPr/>
        <p:txBody>
          <a:bodyPr/>
          <a:lstStyle/>
          <a:p>
            <a:r>
              <a:rPr lang="en-US" altLang="zh-CN" dirty="0" smtClean="0"/>
              <a:t>2</a:t>
            </a:r>
            <a:r>
              <a:rPr lang="zh-CN" altLang="en-US" dirty="0" smtClean="0"/>
              <a:t>、全局变量</a:t>
            </a:r>
            <a:endParaRPr lang="en-US" altLang="zh-CN" dirty="0" smtClean="0"/>
          </a:p>
        </p:txBody>
      </p:sp>
      <p:sp>
        <p:nvSpPr>
          <p:cNvPr id="9" name="文本占位符 1"/>
          <p:cNvSpPr>
            <a:spLocks noGrp="1"/>
          </p:cNvSpPr>
          <p:nvPr>
            <p:ph type="body" sz="quarter" idx="11"/>
          </p:nvPr>
        </p:nvSpPr>
        <p:spPr>
          <a:xfrm>
            <a:off x="710881" y="1635973"/>
            <a:ext cx="10749598" cy="5004924"/>
          </a:xfrm>
        </p:spPr>
        <p:txBody>
          <a:bodyPr/>
          <a:lstStyle/>
          <a:p>
            <a:pPr marL="0" indent="0">
              <a:buNone/>
            </a:pPr>
            <a:r>
              <a:rPr lang="zh-CN" altLang="en-US" dirty="0">
                <a:solidFill>
                  <a:schemeClr val="tx1">
                    <a:lumMod val="75000"/>
                    <a:lumOff val="25000"/>
                  </a:schemeClr>
                </a:solidFill>
              </a:rPr>
              <a:t>所谓全局变量，指的是</a:t>
            </a:r>
            <a:r>
              <a:rPr lang="zh-CN" altLang="en-US" dirty="0">
                <a:solidFill>
                  <a:srgbClr val="B60206"/>
                </a:solidFill>
              </a:rPr>
              <a:t>在函数体内、外都能生效的变量</a:t>
            </a:r>
            <a:r>
              <a:rPr lang="zh-CN" altLang="en-US" dirty="0" smtClean="0">
                <a:solidFill>
                  <a:schemeClr val="tx1">
                    <a:lumMod val="75000"/>
                    <a:lumOff val="25000"/>
                  </a:schemeClr>
                </a:solidFill>
              </a:rPr>
              <a:t>。</a:t>
            </a:r>
            <a:endParaRPr lang="en-US" altLang="zh-CN" dirty="0" smtClean="0">
              <a:solidFill>
                <a:schemeClr val="tx1">
                  <a:lumMod val="75000"/>
                  <a:lumOff val="25000"/>
                </a:schemeClr>
              </a:solidFill>
            </a:endParaRPr>
          </a:p>
          <a:p>
            <a:pPr marL="0" indent="0">
              <a:buNone/>
            </a:pPr>
            <a:r>
              <a:rPr lang="zh-CN" altLang="en-US" dirty="0" smtClean="0">
                <a:solidFill>
                  <a:schemeClr val="tx1">
                    <a:lumMod val="75000"/>
                    <a:lumOff val="25000"/>
                  </a:schemeClr>
                </a:solidFill>
              </a:rPr>
              <a:t>思考</a:t>
            </a:r>
            <a:r>
              <a:rPr lang="zh-CN" altLang="en-US" dirty="0">
                <a:solidFill>
                  <a:schemeClr val="tx1">
                    <a:lumMod val="75000"/>
                    <a:lumOff val="25000"/>
                  </a:schemeClr>
                </a:solidFill>
              </a:rPr>
              <a:t>：如果有一个数据，在函数</a:t>
            </a:r>
            <a:r>
              <a:rPr lang="en-US" altLang="zh-CN" dirty="0">
                <a:solidFill>
                  <a:schemeClr val="tx1">
                    <a:lumMod val="75000"/>
                    <a:lumOff val="25000"/>
                  </a:schemeClr>
                </a:solidFill>
              </a:rPr>
              <a:t>A</a:t>
            </a:r>
            <a:r>
              <a:rPr lang="zh-CN" altLang="en-US" dirty="0">
                <a:solidFill>
                  <a:schemeClr val="tx1">
                    <a:lumMod val="75000"/>
                    <a:lumOff val="25000"/>
                  </a:schemeClr>
                </a:solidFill>
              </a:rPr>
              <a:t>和函数</a:t>
            </a:r>
            <a:r>
              <a:rPr lang="en-US" altLang="zh-CN" dirty="0">
                <a:solidFill>
                  <a:schemeClr val="tx1">
                    <a:lumMod val="75000"/>
                    <a:lumOff val="25000"/>
                  </a:schemeClr>
                </a:solidFill>
              </a:rPr>
              <a:t>B</a:t>
            </a:r>
            <a:r>
              <a:rPr lang="zh-CN" altLang="en-US" dirty="0">
                <a:solidFill>
                  <a:schemeClr val="tx1">
                    <a:lumMod val="75000"/>
                    <a:lumOff val="25000"/>
                  </a:schemeClr>
                </a:solidFill>
              </a:rPr>
              <a:t>中都要使用，该怎么办</a:t>
            </a:r>
            <a:r>
              <a:rPr lang="zh-CN" altLang="en-US" dirty="0" smtClean="0">
                <a:solidFill>
                  <a:schemeClr val="tx1">
                    <a:lumMod val="75000"/>
                    <a:lumOff val="25000"/>
                  </a:schemeClr>
                </a:solidFill>
              </a:rPr>
              <a:t>？</a:t>
            </a:r>
            <a:endParaRPr lang="en-US" altLang="zh-CN" dirty="0" smtClean="0">
              <a:solidFill>
                <a:schemeClr val="tx1">
                  <a:lumMod val="75000"/>
                  <a:lumOff val="25000"/>
                </a:schemeClr>
              </a:solidFill>
            </a:endParaRPr>
          </a:p>
          <a:p>
            <a:pPr marL="0" indent="0">
              <a:buNone/>
            </a:pPr>
            <a:r>
              <a:rPr lang="zh-CN" altLang="en-US" dirty="0" smtClean="0">
                <a:solidFill>
                  <a:schemeClr val="tx1">
                    <a:lumMod val="75000"/>
                    <a:lumOff val="25000"/>
                  </a:schemeClr>
                </a:solidFill>
              </a:rPr>
              <a:t>答</a:t>
            </a:r>
            <a:r>
              <a:rPr lang="zh-CN" altLang="en-US" dirty="0">
                <a:solidFill>
                  <a:schemeClr val="tx1">
                    <a:lumMod val="75000"/>
                    <a:lumOff val="25000"/>
                  </a:schemeClr>
                </a:solidFill>
              </a:rPr>
              <a:t>：将这个数据存储在一个全局变量里面</a:t>
            </a:r>
            <a:r>
              <a:rPr lang="zh-CN" altLang="en-US" dirty="0" smtClean="0">
                <a:solidFill>
                  <a:schemeClr val="tx1">
                    <a:lumMod val="75000"/>
                    <a:lumOff val="25000"/>
                  </a:schemeClr>
                </a:solidFill>
              </a:rPr>
              <a:t>。</a:t>
            </a:r>
            <a:endParaRPr lang="en-US" altLang="zh-CN" dirty="0" smtClean="0">
              <a:solidFill>
                <a:schemeClr val="tx1">
                  <a:lumMod val="75000"/>
                  <a:lumOff val="25000"/>
                </a:schemeClr>
              </a:solidFill>
            </a:endParaRPr>
          </a:p>
          <a:p>
            <a:pPr marL="0" indent="0">
              <a:buNone/>
            </a:pPr>
            <a:endParaRPr lang="en-US" altLang="zh-CN" dirty="0">
              <a:solidFill>
                <a:schemeClr val="tx1">
                  <a:lumMod val="75000"/>
                  <a:lumOff val="25000"/>
                </a:schemeClr>
              </a:solidFill>
            </a:endParaRPr>
          </a:p>
          <a:p>
            <a:pPr marL="0" indent="0">
              <a:buNone/>
            </a:pPr>
            <a:endParaRPr lang="en-US" altLang="zh-CN" dirty="0" smtClean="0">
              <a:solidFill>
                <a:schemeClr val="tx1">
                  <a:lumMod val="75000"/>
                  <a:lumOff val="25000"/>
                </a:schemeClr>
              </a:solidFill>
            </a:endParaRPr>
          </a:p>
          <a:p>
            <a:pPr marL="0" indent="0">
              <a:buNone/>
            </a:pPr>
            <a:endParaRPr lang="en-US" altLang="zh-CN" dirty="0">
              <a:solidFill>
                <a:schemeClr val="tx1">
                  <a:lumMod val="75000"/>
                  <a:lumOff val="25000"/>
                </a:schemeClr>
              </a:solidFill>
            </a:endParaRPr>
          </a:p>
          <a:p>
            <a:pPr marL="0" indent="0">
              <a:buNone/>
            </a:pPr>
            <a:endParaRPr lang="en-US" altLang="zh-CN" dirty="0" smtClean="0">
              <a:solidFill>
                <a:schemeClr val="tx1">
                  <a:lumMod val="75000"/>
                  <a:lumOff val="25000"/>
                </a:schemeClr>
              </a:solidFill>
            </a:endParaRPr>
          </a:p>
          <a:p>
            <a:pPr marL="0" indent="0">
              <a:buNone/>
            </a:pPr>
            <a:endParaRPr lang="en-US" altLang="zh-CN" dirty="0">
              <a:solidFill>
                <a:schemeClr val="tx1">
                  <a:lumMod val="75000"/>
                  <a:lumOff val="25000"/>
                </a:schemeClr>
              </a:solidFill>
            </a:endParaRPr>
          </a:p>
          <a:p>
            <a:pPr marL="0" indent="0">
              <a:buNone/>
            </a:pPr>
            <a:endParaRPr lang="en-US" altLang="zh-CN" dirty="0" smtClean="0">
              <a:solidFill>
                <a:schemeClr val="tx1">
                  <a:lumMod val="75000"/>
                  <a:lumOff val="25000"/>
                </a:schemeClr>
              </a:solidFill>
            </a:endParaRPr>
          </a:p>
          <a:p>
            <a:pPr marL="0" indent="0">
              <a:buNone/>
            </a:pPr>
            <a:endParaRPr lang="en-US" altLang="zh-CN" dirty="0">
              <a:solidFill>
                <a:schemeClr val="tx1">
                  <a:lumMod val="75000"/>
                  <a:lumOff val="25000"/>
                </a:schemeClr>
              </a:solidFill>
            </a:endParaRPr>
          </a:p>
          <a:p>
            <a:pPr marL="0" indent="0">
              <a:buNone/>
            </a:pPr>
            <a:endParaRPr lang="en-US" altLang="zh-CN" dirty="0" smtClean="0">
              <a:solidFill>
                <a:schemeClr val="tx1">
                  <a:lumMod val="75000"/>
                  <a:lumOff val="25000"/>
                </a:schemeClr>
              </a:solidFill>
            </a:endParaRPr>
          </a:p>
        </p:txBody>
      </p:sp>
      <p:sp>
        <p:nvSpPr>
          <p:cNvPr id="7" name="TextBox 3">
            <a:extLst>
              <a:ext uri="{FF2B5EF4-FFF2-40B4-BE49-F238E27FC236}">
                <a16:creationId xmlns="" xmlns:a16="http://schemas.microsoft.com/office/drawing/2014/main" id="{0C998B78-AB18-3C47-A1C7-25AE9A3A40B0}"/>
              </a:ext>
            </a:extLst>
          </p:cNvPr>
          <p:cNvSpPr txBox="1"/>
          <p:nvPr/>
        </p:nvSpPr>
        <p:spPr>
          <a:xfrm>
            <a:off x="752252" y="3127634"/>
            <a:ext cx="10666853" cy="3108543"/>
          </a:xfrm>
          <a:prstGeom prst="rect">
            <a:avLst/>
          </a:prstGeom>
          <a:solidFill>
            <a:srgbClr val="FFFFE4"/>
          </a:solidFill>
          <a:ln w="3175">
            <a:solidFill>
              <a:srgbClr val="919191"/>
            </a:solidFill>
          </a:ln>
        </p:spPr>
        <p:txBody>
          <a:bodyPr wrap="square">
            <a:spAutoFit/>
          </a:bodyPr>
          <a:lstStyle/>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定义全局变量</a:t>
            </a:r>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a:t>
            </a: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 = 100</a:t>
            </a:r>
          </a:p>
          <a:p>
            <a:endPar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def testA():</a:t>
            </a: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print(a)  #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访问全局变量</a:t>
            </a:r>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a:t>
            </a:r>
            <a:r>
              <a:rPr lang="zh-CN" altLang="pt-BR"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并打印变量</a:t>
            </a:r>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存储的数据</a:t>
            </a:r>
          </a:p>
          <a:p>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def testB():</a:t>
            </a: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print(a)  #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访问全局变量</a:t>
            </a:r>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a:t>
            </a:r>
            <a:r>
              <a:rPr lang="zh-CN" altLang="pt-BR"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并打印变量</a:t>
            </a:r>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存储的数据</a:t>
            </a:r>
          </a:p>
          <a:p>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testA()  # 100</a:t>
            </a: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testB()  # 100</a:t>
            </a:r>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016798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变量作用域</a:t>
            </a:r>
            <a:endParaRPr lang="zh-CN" altLang="en-US" dirty="0"/>
          </a:p>
        </p:txBody>
      </p:sp>
      <p:sp>
        <p:nvSpPr>
          <p:cNvPr id="4" name="文本占位符 3"/>
          <p:cNvSpPr>
            <a:spLocks noGrp="1"/>
          </p:cNvSpPr>
          <p:nvPr>
            <p:ph type="body" sz="quarter" idx="10"/>
          </p:nvPr>
        </p:nvSpPr>
        <p:spPr/>
        <p:txBody>
          <a:bodyPr/>
          <a:lstStyle/>
          <a:p>
            <a:r>
              <a:rPr lang="en-US" altLang="zh-CN" dirty="0" smtClean="0"/>
              <a:t>3</a:t>
            </a:r>
            <a:r>
              <a:rPr lang="zh-CN" altLang="en-US" dirty="0" smtClean="0"/>
              <a:t>、</a:t>
            </a:r>
            <a:r>
              <a:rPr lang="en-US" altLang="zh-CN" dirty="0" smtClean="0"/>
              <a:t>global</a:t>
            </a:r>
            <a:r>
              <a:rPr lang="zh-CN" altLang="en-US" dirty="0" smtClean="0"/>
              <a:t>关键字</a:t>
            </a:r>
            <a:endParaRPr lang="en-US" altLang="zh-CN" dirty="0" smtClean="0"/>
          </a:p>
        </p:txBody>
      </p:sp>
      <p:sp>
        <p:nvSpPr>
          <p:cNvPr id="9" name="文本占位符 1"/>
          <p:cNvSpPr>
            <a:spLocks noGrp="1"/>
          </p:cNvSpPr>
          <p:nvPr>
            <p:ph type="body" sz="quarter" idx="11"/>
          </p:nvPr>
        </p:nvSpPr>
        <p:spPr>
          <a:xfrm>
            <a:off x="710881" y="1635973"/>
            <a:ext cx="10749598" cy="5004924"/>
          </a:xfrm>
        </p:spPr>
        <p:txBody>
          <a:bodyPr/>
          <a:lstStyle/>
          <a:p>
            <a:pPr marL="0" indent="0">
              <a:buNone/>
            </a:pPr>
            <a:r>
              <a:rPr lang="zh-CN" altLang="en-US" dirty="0">
                <a:solidFill>
                  <a:schemeClr val="tx1">
                    <a:lumMod val="75000"/>
                    <a:lumOff val="25000"/>
                  </a:schemeClr>
                </a:solidFill>
              </a:rPr>
              <a:t>思考：</a:t>
            </a:r>
            <a:r>
              <a:rPr lang="en-US" altLang="zh-CN" dirty="0">
                <a:solidFill>
                  <a:schemeClr val="tx1">
                    <a:lumMod val="75000"/>
                    <a:lumOff val="25000"/>
                  </a:schemeClr>
                </a:solidFill>
              </a:rPr>
              <a:t>`</a:t>
            </a:r>
            <a:r>
              <a:rPr lang="en-US" altLang="zh-CN" dirty="0" err="1">
                <a:solidFill>
                  <a:schemeClr val="tx1">
                    <a:lumMod val="75000"/>
                    <a:lumOff val="25000"/>
                  </a:schemeClr>
                </a:solidFill>
              </a:rPr>
              <a:t>testB</a:t>
            </a:r>
            <a:r>
              <a:rPr lang="en-US" altLang="zh-CN" dirty="0">
                <a:solidFill>
                  <a:schemeClr val="tx1">
                    <a:lumMod val="75000"/>
                    <a:lumOff val="25000"/>
                  </a:schemeClr>
                </a:solidFill>
              </a:rPr>
              <a:t>`</a:t>
            </a:r>
            <a:r>
              <a:rPr lang="zh-CN" altLang="en-US" dirty="0">
                <a:solidFill>
                  <a:schemeClr val="tx1">
                    <a:lumMod val="75000"/>
                    <a:lumOff val="25000"/>
                  </a:schemeClr>
                </a:solidFill>
              </a:rPr>
              <a:t>函数需求修改变量</a:t>
            </a:r>
            <a:r>
              <a:rPr lang="en-US" altLang="zh-CN" dirty="0">
                <a:solidFill>
                  <a:schemeClr val="tx1">
                    <a:lumMod val="75000"/>
                    <a:lumOff val="25000"/>
                  </a:schemeClr>
                </a:solidFill>
              </a:rPr>
              <a:t>a</a:t>
            </a:r>
            <a:r>
              <a:rPr lang="zh-CN" altLang="en-US" dirty="0">
                <a:solidFill>
                  <a:schemeClr val="tx1">
                    <a:lumMod val="75000"/>
                    <a:lumOff val="25000"/>
                  </a:schemeClr>
                </a:solidFill>
              </a:rPr>
              <a:t>的值为</a:t>
            </a:r>
            <a:r>
              <a:rPr lang="en-US" altLang="zh-CN" dirty="0">
                <a:solidFill>
                  <a:schemeClr val="tx1">
                    <a:lumMod val="75000"/>
                    <a:lumOff val="25000"/>
                  </a:schemeClr>
                </a:solidFill>
              </a:rPr>
              <a:t>200</a:t>
            </a:r>
            <a:r>
              <a:rPr lang="zh-CN" altLang="en-US" dirty="0">
                <a:solidFill>
                  <a:schemeClr val="tx1">
                    <a:lumMod val="75000"/>
                    <a:lumOff val="25000"/>
                  </a:schemeClr>
                </a:solidFill>
              </a:rPr>
              <a:t>，如何修改程序？</a:t>
            </a:r>
            <a:endParaRPr lang="en-US" altLang="zh-CN" dirty="0">
              <a:solidFill>
                <a:srgbClr val="B60206"/>
              </a:solidFill>
            </a:endParaRPr>
          </a:p>
          <a:p>
            <a:pPr marL="0" indent="0">
              <a:buNone/>
            </a:pPr>
            <a:endParaRPr lang="en-US" altLang="zh-CN" dirty="0" smtClean="0">
              <a:solidFill>
                <a:srgbClr val="B60206"/>
              </a:solidFill>
            </a:endParaRPr>
          </a:p>
        </p:txBody>
      </p:sp>
      <p:sp>
        <p:nvSpPr>
          <p:cNvPr id="7" name="TextBox 3">
            <a:extLst>
              <a:ext uri="{FF2B5EF4-FFF2-40B4-BE49-F238E27FC236}">
                <a16:creationId xmlns="" xmlns:a16="http://schemas.microsoft.com/office/drawing/2014/main" id="{0C998B78-AB18-3C47-A1C7-25AE9A3A40B0}"/>
              </a:ext>
            </a:extLst>
          </p:cNvPr>
          <p:cNvSpPr txBox="1"/>
          <p:nvPr/>
        </p:nvSpPr>
        <p:spPr>
          <a:xfrm>
            <a:off x="793626" y="2260998"/>
            <a:ext cx="10666853" cy="3754874"/>
          </a:xfrm>
          <a:prstGeom prst="rect">
            <a:avLst/>
          </a:prstGeom>
          <a:solidFill>
            <a:srgbClr val="FFFFE4"/>
          </a:solidFill>
          <a:ln w="3175">
            <a:solidFill>
              <a:srgbClr val="919191"/>
            </a:solidFill>
          </a:ln>
        </p:spPr>
        <p:txBody>
          <a:bodyPr wrap="square">
            <a:spAutoFit/>
          </a:bodyPr>
          <a:lstStyle/>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 = 100</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testA</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print(a)</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testB</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 global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关键字声明</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是全局变量</a:t>
            </a:r>
          </a:p>
          <a:p>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global a</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 = 200</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print(a)</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testA</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 100</a:t>
            </a:r>
          </a:p>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testB</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 200</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print(f'</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全局变量</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 = {a}')  #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全局变量</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 = 200</a:t>
            </a:r>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501109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变量作用域</a:t>
            </a:r>
            <a:endParaRPr lang="zh-CN" altLang="en-US" dirty="0"/>
          </a:p>
        </p:txBody>
      </p:sp>
      <p:sp>
        <p:nvSpPr>
          <p:cNvPr id="4" name="文本占位符 3"/>
          <p:cNvSpPr>
            <a:spLocks noGrp="1"/>
          </p:cNvSpPr>
          <p:nvPr>
            <p:ph type="body" sz="quarter" idx="10"/>
          </p:nvPr>
        </p:nvSpPr>
        <p:spPr/>
        <p:txBody>
          <a:bodyPr/>
          <a:lstStyle/>
          <a:p>
            <a:r>
              <a:rPr lang="en-US" altLang="zh-CN" dirty="0" smtClean="0"/>
              <a:t>4</a:t>
            </a:r>
            <a:r>
              <a:rPr lang="zh-CN" altLang="en-US" dirty="0"/>
              <a:t>、多函数程序执行流程</a:t>
            </a:r>
            <a:endParaRPr lang="en-US" altLang="zh-CN" dirty="0" smtClean="0"/>
          </a:p>
        </p:txBody>
      </p:sp>
      <p:sp>
        <p:nvSpPr>
          <p:cNvPr id="9" name="文本占位符 1"/>
          <p:cNvSpPr>
            <a:spLocks noGrp="1"/>
          </p:cNvSpPr>
          <p:nvPr>
            <p:ph type="body" sz="quarter" idx="11"/>
          </p:nvPr>
        </p:nvSpPr>
        <p:spPr>
          <a:xfrm>
            <a:off x="710881" y="1635973"/>
            <a:ext cx="10749598" cy="5004924"/>
          </a:xfrm>
        </p:spPr>
        <p:txBody>
          <a:bodyPr/>
          <a:lstStyle/>
          <a:p>
            <a:pPr marL="0" indent="0">
              <a:buNone/>
            </a:pPr>
            <a:r>
              <a:rPr lang="en-US" altLang="zh-CN" dirty="0" smtClean="0">
                <a:solidFill>
                  <a:schemeClr val="tx1">
                    <a:lumMod val="75000"/>
                    <a:lumOff val="25000"/>
                  </a:schemeClr>
                </a:solidFill>
              </a:rPr>
              <a:t>☆ </a:t>
            </a:r>
            <a:r>
              <a:rPr lang="zh-CN" altLang="en-US" dirty="0">
                <a:solidFill>
                  <a:schemeClr val="tx1">
                    <a:lumMod val="75000"/>
                    <a:lumOff val="25000"/>
                  </a:schemeClr>
                </a:solidFill>
              </a:rPr>
              <a:t>共享全局变量一般在实际开发过程中，一个程序往往由多个函数（后面知识中会讲解类）组成，并且多个函数共享某些数据，如下所示：</a:t>
            </a:r>
            <a:endParaRPr lang="en-US" altLang="zh-CN" dirty="0" smtClean="0">
              <a:solidFill>
                <a:srgbClr val="B60206"/>
              </a:solidFill>
            </a:endParaRPr>
          </a:p>
        </p:txBody>
      </p:sp>
      <p:sp>
        <p:nvSpPr>
          <p:cNvPr id="7" name="TextBox 3">
            <a:extLst>
              <a:ext uri="{FF2B5EF4-FFF2-40B4-BE49-F238E27FC236}">
                <a16:creationId xmlns="" xmlns:a16="http://schemas.microsoft.com/office/drawing/2014/main" id="{0C998B78-AB18-3C47-A1C7-25AE9A3A40B0}"/>
              </a:ext>
            </a:extLst>
          </p:cNvPr>
          <p:cNvSpPr txBox="1"/>
          <p:nvPr/>
        </p:nvSpPr>
        <p:spPr>
          <a:xfrm>
            <a:off x="752252" y="2455136"/>
            <a:ext cx="10666853" cy="4185761"/>
          </a:xfrm>
          <a:prstGeom prst="rect">
            <a:avLst/>
          </a:prstGeom>
          <a:solidFill>
            <a:srgbClr val="FFFFE4"/>
          </a:solidFill>
          <a:ln w="3175">
            <a:solidFill>
              <a:srgbClr val="919191"/>
            </a:solidFill>
          </a:ln>
        </p:spPr>
        <p:txBody>
          <a:bodyPr wrap="square">
            <a:spAutoFit/>
          </a:bodyPr>
          <a:lstStyle/>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1.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定义全局变量</a:t>
            </a:r>
          </a:p>
          <a:p>
            <a:r>
              <a:rPr lang="en-US" altLang="zh-CN" sz="1400" dirty="0" err="1" smtClean="0">
                <a:latin typeface="阿里巴巴普惠体" panose="00020600040101010101" pitchFamily="18" charset="-122"/>
                <a:ea typeface="阿里巴巴普惠体" panose="00020600040101010101" pitchFamily="18" charset="-122"/>
                <a:cs typeface="阿里巴巴普惠体" panose="00020600040101010101" pitchFamily="18" charset="-122"/>
              </a:rPr>
              <a:t>num</a:t>
            </a:r>
            <a:r>
              <a:rPr lang="en-US" altLang="zh-CN" sz="140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 = </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0</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test1():</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global </a:t>
            </a:r>
            <a:r>
              <a:rPr lang="en-US" altLang="zh-CN" sz="1400" dirty="0" err="1" smtClean="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num</a:t>
            </a:r>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a:t>
            </a:r>
            <a:r>
              <a:rPr lang="zh-CN" altLang="en-US"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修改全局变量</a:t>
            </a:r>
          </a:p>
          <a:p>
            <a:r>
              <a:rPr lang="zh-CN" altLang="en-US"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smtClean="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num</a:t>
            </a:r>
            <a:r>
              <a:rPr lang="en-US" altLang="zh-CN" sz="1400" dirty="0" smtClean="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a:t>
            </a:r>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100</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test2():</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调用</a:t>
            </a:r>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test1</a:t>
            </a:r>
            <a:r>
              <a:rPr lang="zh-CN" altLang="en-US"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函数中修改后的全局变量</a:t>
            </a:r>
          </a:p>
          <a:p>
            <a:r>
              <a:rPr lang="zh-CN" altLang="en-US"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smtClean="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a:t>
            </a:r>
            <a:r>
              <a:rPr lang="en-US" altLang="zh-CN" sz="1400" dirty="0" err="1" smtClean="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num</a:t>
            </a:r>
            <a:r>
              <a:rPr lang="en-US" altLang="zh-CN" sz="1400" dirty="0" smtClean="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2.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调用</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test1</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函数，执行函数内部代码：声明和修改全局变量</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test1()</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3.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调用</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test2</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函数，执行函数内部代码：打印</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test2()  # 100</a:t>
            </a:r>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837121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变量作用域</a:t>
            </a:r>
            <a:endParaRPr lang="zh-CN" altLang="en-US" dirty="0"/>
          </a:p>
        </p:txBody>
      </p:sp>
      <p:sp>
        <p:nvSpPr>
          <p:cNvPr id="4" name="文本占位符 3"/>
          <p:cNvSpPr>
            <a:spLocks noGrp="1"/>
          </p:cNvSpPr>
          <p:nvPr>
            <p:ph type="body" sz="quarter" idx="10"/>
          </p:nvPr>
        </p:nvSpPr>
        <p:spPr/>
        <p:txBody>
          <a:bodyPr/>
          <a:lstStyle/>
          <a:p>
            <a:r>
              <a:rPr lang="en-US" altLang="zh-CN" dirty="0" smtClean="0"/>
              <a:t>4</a:t>
            </a:r>
            <a:r>
              <a:rPr lang="zh-CN" altLang="en-US" dirty="0"/>
              <a:t>、多函数程序执行流程</a:t>
            </a:r>
            <a:endParaRPr lang="en-US" altLang="zh-CN" dirty="0" smtClean="0"/>
          </a:p>
        </p:txBody>
      </p:sp>
      <p:sp>
        <p:nvSpPr>
          <p:cNvPr id="9" name="文本占位符 1"/>
          <p:cNvSpPr>
            <a:spLocks noGrp="1"/>
          </p:cNvSpPr>
          <p:nvPr>
            <p:ph type="body" sz="quarter" idx="11"/>
          </p:nvPr>
        </p:nvSpPr>
        <p:spPr>
          <a:xfrm>
            <a:off x="710881" y="1635973"/>
            <a:ext cx="10749598" cy="5004924"/>
          </a:xfrm>
        </p:spPr>
        <p:txBody>
          <a:bodyPr/>
          <a:lstStyle/>
          <a:p>
            <a:pPr marL="0" indent="0">
              <a:buNone/>
            </a:pPr>
            <a:r>
              <a:rPr lang="en-US" altLang="zh-CN" dirty="0" smtClean="0">
                <a:solidFill>
                  <a:schemeClr val="tx1">
                    <a:lumMod val="75000"/>
                    <a:lumOff val="25000"/>
                  </a:schemeClr>
                </a:solidFill>
              </a:rPr>
              <a:t>☆ </a:t>
            </a:r>
            <a:r>
              <a:rPr lang="zh-CN" altLang="en-US" dirty="0" smtClean="0">
                <a:solidFill>
                  <a:schemeClr val="tx1">
                    <a:lumMod val="75000"/>
                    <a:lumOff val="25000"/>
                  </a:schemeClr>
                </a:solidFill>
              </a:rPr>
              <a:t>把函数返回</a:t>
            </a:r>
            <a:r>
              <a:rPr lang="zh-CN" altLang="en-US" dirty="0">
                <a:solidFill>
                  <a:schemeClr val="tx1">
                    <a:lumMod val="75000"/>
                    <a:lumOff val="25000"/>
                  </a:schemeClr>
                </a:solidFill>
              </a:rPr>
              <a:t>值作为参数传递：</a:t>
            </a:r>
            <a:endParaRPr lang="en-US" altLang="zh-CN" dirty="0" smtClean="0">
              <a:solidFill>
                <a:srgbClr val="B60206"/>
              </a:solidFill>
            </a:endParaRPr>
          </a:p>
        </p:txBody>
      </p:sp>
      <p:sp>
        <p:nvSpPr>
          <p:cNvPr id="7" name="TextBox 3">
            <a:extLst>
              <a:ext uri="{FF2B5EF4-FFF2-40B4-BE49-F238E27FC236}">
                <a16:creationId xmlns="" xmlns:a16="http://schemas.microsoft.com/office/drawing/2014/main" id="{0C998B78-AB18-3C47-A1C7-25AE9A3A40B0}"/>
              </a:ext>
            </a:extLst>
          </p:cNvPr>
          <p:cNvSpPr txBox="1"/>
          <p:nvPr/>
        </p:nvSpPr>
        <p:spPr>
          <a:xfrm>
            <a:off x="752252" y="2233755"/>
            <a:ext cx="10666853" cy="3108543"/>
          </a:xfrm>
          <a:prstGeom prst="rect">
            <a:avLst/>
          </a:prstGeom>
          <a:solidFill>
            <a:srgbClr val="FFFFE4"/>
          </a:solidFill>
          <a:ln w="3175">
            <a:solidFill>
              <a:srgbClr val="919191"/>
            </a:solidFill>
          </a:ln>
        </p:spPr>
        <p:txBody>
          <a:bodyPr wrap="square">
            <a:spAutoFit/>
          </a:bodyPr>
          <a:lstStyle/>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test1():</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return 50</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test2(</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num</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print(</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num</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1.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保存函数</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test1</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的返回值</a:t>
            </a:r>
          </a:p>
          <a:p>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result = test1()</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2.</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将函数返回值所在变量作为参数传递到</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test2</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函数</a:t>
            </a:r>
          </a:p>
          <a:p>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test2(result)  # 50</a:t>
            </a:r>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763080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 xmlns:a16="http://schemas.microsoft.com/office/drawing/2014/main" id="{8F5F2403-DAC9-454A-9779-7331986EC40B}"/>
              </a:ext>
            </a:extLst>
          </p:cNvPr>
          <p:cNvSpPr>
            <a:spLocks noGrp="1"/>
          </p:cNvSpPr>
          <p:nvPr>
            <p:ph type="body" sz="quarter" idx="10"/>
          </p:nvPr>
        </p:nvSpPr>
        <p:spPr>
          <a:xfrm>
            <a:off x="4799581" y="423612"/>
            <a:ext cx="6654482" cy="4855845"/>
          </a:xfrm>
        </p:spPr>
        <p:txBody>
          <a:bodyPr/>
          <a:lstStyle/>
          <a:p>
            <a:r>
              <a:rPr lang="zh-CN" altLang="en-US" dirty="0" smtClean="0">
                <a:solidFill>
                  <a:schemeClr val="tx1">
                    <a:lumMod val="85000"/>
                    <a:lumOff val="15000"/>
                  </a:schemeClr>
                </a:solidFill>
              </a:rPr>
              <a:t>了解</a:t>
            </a:r>
            <a:r>
              <a:rPr lang="zh-CN" altLang="en-US" dirty="0">
                <a:solidFill>
                  <a:schemeClr val="tx1">
                    <a:lumMod val="85000"/>
                    <a:lumOff val="15000"/>
                  </a:schemeClr>
                </a:solidFill>
              </a:rPr>
              <a:t>函数的</a:t>
            </a:r>
            <a:r>
              <a:rPr lang="zh-CN" altLang="en-US" dirty="0" smtClean="0">
                <a:solidFill>
                  <a:schemeClr val="tx1">
                    <a:lumMod val="85000"/>
                    <a:lumOff val="15000"/>
                  </a:schemeClr>
                </a:solidFill>
              </a:rPr>
              <a:t>作用及其使用步骤</a:t>
            </a:r>
            <a:endParaRPr lang="en-US" altLang="zh-CN" dirty="0" smtClean="0">
              <a:solidFill>
                <a:schemeClr val="tx1">
                  <a:lumMod val="85000"/>
                  <a:lumOff val="15000"/>
                </a:schemeClr>
              </a:solidFill>
            </a:endParaRPr>
          </a:p>
          <a:p>
            <a:r>
              <a:rPr lang="zh-CN" altLang="en-US" dirty="0" smtClean="0">
                <a:solidFill>
                  <a:srgbClr val="B60206"/>
                </a:solidFill>
              </a:rPr>
              <a:t>掌握</a:t>
            </a:r>
            <a:r>
              <a:rPr lang="zh-CN" altLang="en-US" dirty="0">
                <a:solidFill>
                  <a:srgbClr val="B60206"/>
                </a:solidFill>
              </a:rPr>
              <a:t>函数参数的作用及其应用</a:t>
            </a:r>
            <a:r>
              <a:rPr lang="zh-CN" altLang="en-US" dirty="0" smtClean="0">
                <a:solidFill>
                  <a:srgbClr val="B60206"/>
                </a:solidFill>
              </a:rPr>
              <a:t>场景</a:t>
            </a:r>
            <a:endParaRPr lang="en-US" altLang="zh-CN" dirty="0" smtClean="0">
              <a:solidFill>
                <a:srgbClr val="B60206"/>
              </a:solidFill>
            </a:endParaRPr>
          </a:p>
          <a:p>
            <a:r>
              <a:rPr lang="zh-CN" altLang="en-US" dirty="0" smtClean="0">
                <a:solidFill>
                  <a:srgbClr val="B60206"/>
                </a:solidFill>
              </a:rPr>
              <a:t>掌握</a:t>
            </a:r>
            <a:r>
              <a:rPr lang="zh-CN" altLang="en-US" dirty="0">
                <a:solidFill>
                  <a:srgbClr val="B60206"/>
                </a:solidFill>
              </a:rPr>
              <a:t>函数返回值的作用及其应用</a:t>
            </a:r>
            <a:r>
              <a:rPr lang="zh-CN" altLang="en-US" dirty="0" smtClean="0">
                <a:solidFill>
                  <a:srgbClr val="B60206"/>
                </a:solidFill>
              </a:rPr>
              <a:t>场景</a:t>
            </a:r>
            <a:endParaRPr lang="en-US" altLang="zh-CN" dirty="0">
              <a:solidFill>
                <a:srgbClr val="B60206"/>
              </a:solidFill>
            </a:endParaRPr>
          </a:p>
          <a:p>
            <a:r>
              <a:rPr lang="zh-CN" altLang="en-US" dirty="0" smtClean="0">
                <a:solidFill>
                  <a:srgbClr val="B60206"/>
                </a:solidFill>
              </a:rPr>
              <a:t>学会</a:t>
            </a:r>
            <a:r>
              <a:rPr lang="zh-CN" altLang="en-US" dirty="0">
                <a:solidFill>
                  <a:srgbClr val="B60206"/>
                </a:solidFill>
              </a:rPr>
              <a:t>阅读函数的说明</a:t>
            </a:r>
            <a:r>
              <a:rPr lang="zh-CN" altLang="en-US" dirty="0" smtClean="0">
                <a:solidFill>
                  <a:srgbClr val="B60206"/>
                </a:solidFill>
              </a:rPr>
              <a:t>文档</a:t>
            </a:r>
            <a:endParaRPr lang="en-US" altLang="zh-CN" dirty="0" smtClean="0">
              <a:solidFill>
                <a:srgbClr val="B60206"/>
              </a:solidFill>
            </a:endParaRPr>
          </a:p>
          <a:p>
            <a:r>
              <a:rPr lang="zh-CN" altLang="en-US" dirty="0" smtClean="0">
                <a:solidFill>
                  <a:schemeClr val="tx1">
                    <a:lumMod val="85000"/>
                    <a:lumOff val="15000"/>
                  </a:schemeClr>
                </a:solidFill>
              </a:rPr>
              <a:t>了解</a:t>
            </a:r>
            <a:r>
              <a:rPr lang="zh-CN" altLang="en-US" dirty="0">
                <a:solidFill>
                  <a:schemeClr val="tx1">
                    <a:lumMod val="85000"/>
                    <a:lumOff val="15000"/>
                  </a:schemeClr>
                </a:solidFill>
              </a:rPr>
              <a:t>函数的嵌套</a:t>
            </a:r>
            <a:endParaRPr lang="en-US" altLang="zh-CN" dirty="0">
              <a:solidFill>
                <a:schemeClr val="tx1">
                  <a:lumMod val="85000"/>
                  <a:lumOff val="15000"/>
                </a:schemeClr>
              </a:solidFill>
            </a:endParaRPr>
          </a:p>
        </p:txBody>
      </p:sp>
    </p:spTree>
    <p:extLst>
      <p:ext uri="{BB962C8B-B14F-4D97-AF65-F5344CB8AC3E}">
        <p14:creationId xmlns:p14="http://schemas.microsoft.com/office/powerpoint/2010/main" val="21962096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6DC7A42-DEB9-4846-9885-EF1F65B29AB4}"/>
              </a:ext>
            </a:extLst>
          </p:cNvPr>
          <p:cNvSpPr>
            <a:spLocks noGrp="1"/>
          </p:cNvSpPr>
          <p:nvPr>
            <p:ph type="title"/>
          </p:nvPr>
        </p:nvSpPr>
        <p:spPr/>
        <p:txBody>
          <a:bodyPr/>
          <a:lstStyle/>
          <a:p>
            <a:r>
              <a:rPr lang="zh-CN" altLang="en-US" dirty="0" smtClean="0">
                <a:solidFill>
                  <a:schemeClr val="tx1">
                    <a:lumMod val="65000"/>
                    <a:lumOff val="35000"/>
                  </a:schemeClr>
                </a:solidFill>
              </a:rPr>
              <a:t>函数参数进阶</a:t>
            </a:r>
            <a:endParaRPr lang="en-US" altLang="zh-CN" dirty="0">
              <a:solidFill>
                <a:schemeClr val="tx1">
                  <a:lumMod val="65000"/>
                  <a:lumOff val="35000"/>
                </a:schemeClr>
              </a:solidFill>
            </a:endParaRPr>
          </a:p>
        </p:txBody>
      </p:sp>
      <p:sp>
        <p:nvSpPr>
          <p:cNvPr id="3" name="文本占位符 2">
            <a:extLst>
              <a:ext uri="{FF2B5EF4-FFF2-40B4-BE49-F238E27FC236}">
                <a16:creationId xmlns="" xmlns:a16="http://schemas.microsoft.com/office/drawing/2014/main" id="{DC0D98B5-82FB-804B-8565-7E31DD4B40B6}"/>
              </a:ext>
            </a:extLst>
          </p:cNvPr>
          <p:cNvSpPr>
            <a:spLocks noGrp="1"/>
          </p:cNvSpPr>
          <p:nvPr>
            <p:ph type="body" sz="quarter" idx="10"/>
          </p:nvPr>
        </p:nvSpPr>
        <p:spPr/>
        <p:txBody>
          <a:bodyPr/>
          <a:lstStyle/>
          <a:p>
            <a:r>
              <a:rPr kumimoji="1" lang="en-US" altLang="zh-CN" dirty="0" smtClean="0"/>
              <a:t>06</a:t>
            </a:r>
            <a:endParaRPr kumimoji="1" lang="zh-CN" altLang="en-US" dirty="0"/>
          </a:p>
        </p:txBody>
      </p:sp>
    </p:spTree>
    <p:extLst>
      <p:ext uri="{BB962C8B-B14F-4D97-AF65-F5344CB8AC3E}">
        <p14:creationId xmlns:p14="http://schemas.microsoft.com/office/powerpoint/2010/main" val="26014787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函数参数进阶</a:t>
            </a:r>
            <a:endParaRPr lang="zh-CN" altLang="en-US" dirty="0"/>
          </a:p>
        </p:txBody>
      </p:sp>
      <p:sp>
        <p:nvSpPr>
          <p:cNvPr id="4" name="文本占位符 3"/>
          <p:cNvSpPr>
            <a:spLocks noGrp="1"/>
          </p:cNvSpPr>
          <p:nvPr>
            <p:ph type="body" sz="quarter" idx="10"/>
          </p:nvPr>
        </p:nvSpPr>
        <p:spPr/>
        <p:txBody>
          <a:bodyPr/>
          <a:lstStyle/>
          <a:p>
            <a:r>
              <a:rPr lang="en-US" altLang="zh-CN" dirty="0" smtClean="0"/>
              <a:t>1</a:t>
            </a:r>
            <a:r>
              <a:rPr lang="zh-CN" altLang="en-US" dirty="0" smtClean="0"/>
              <a:t>、位置参数</a:t>
            </a:r>
            <a:endParaRPr lang="en-US" altLang="zh-CN" dirty="0" smtClean="0"/>
          </a:p>
        </p:txBody>
      </p:sp>
      <p:sp>
        <p:nvSpPr>
          <p:cNvPr id="9" name="文本占位符 1"/>
          <p:cNvSpPr>
            <a:spLocks noGrp="1"/>
          </p:cNvSpPr>
          <p:nvPr>
            <p:ph type="body" sz="quarter" idx="11"/>
          </p:nvPr>
        </p:nvSpPr>
        <p:spPr>
          <a:xfrm>
            <a:off x="710881" y="1635973"/>
            <a:ext cx="10749598" cy="3869678"/>
          </a:xfrm>
        </p:spPr>
        <p:txBody>
          <a:bodyPr/>
          <a:lstStyle/>
          <a:p>
            <a:pPr marL="0" indent="0">
              <a:buNone/>
            </a:pPr>
            <a:r>
              <a:rPr lang="zh-CN" altLang="en-US" dirty="0">
                <a:solidFill>
                  <a:schemeClr val="tx1">
                    <a:lumMod val="75000"/>
                    <a:lumOff val="25000"/>
                  </a:schemeClr>
                </a:solidFill>
              </a:rPr>
              <a:t>位置参数：调用函数时根据函数定义的参数位置来传递参数。</a:t>
            </a:r>
            <a:endParaRPr lang="en-US" altLang="zh-CN" dirty="0" smtClean="0">
              <a:solidFill>
                <a:srgbClr val="B60206"/>
              </a:solidFill>
            </a:endParaRPr>
          </a:p>
        </p:txBody>
      </p:sp>
      <p:sp>
        <p:nvSpPr>
          <p:cNvPr id="7" name="TextBox 3">
            <a:extLst>
              <a:ext uri="{FF2B5EF4-FFF2-40B4-BE49-F238E27FC236}">
                <a16:creationId xmlns="" xmlns:a16="http://schemas.microsoft.com/office/drawing/2014/main" id="{0C998B78-AB18-3C47-A1C7-25AE9A3A40B0}"/>
              </a:ext>
            </a:extLst>
          </p:cNvPr>
          <p:cNvSpPr txBox="1"/>
          <p:nvPr/>
        </p:nvSpPr>
        <p:spPr>
          <a:xfrm>
            <a:off x="752252" y="2233755"/>
            <a:ext cx="10666853" cy="1169551"/>
          </a:xfrm>
          <a:prstGeom prst="rect">
            <a:avLst/>
          </a:prstGeom>
          <a:solidFill>
            <a:srgbClr val="FFFFE4"/>
          </a:solidFill>
          <a:ln w="3175">
            <a:solidFill>
              <a:srgbClr val="919191"/>
            </a:solidFill>
          </a:ln>
        </p:spPr>
        <p:txBody>
          <a:bodyPr wrap="square">
            <a:spAutoFit/>
          </a:bodyPr>
          <a:lstStyle/>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user_info</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(name, age, gender):</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print(f'</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您的名字是</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年龄是</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性别是</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{gender}')</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user_info</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('TOM', 20,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男</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三角形 9">
            <a:extLst>
              <a:ext uri="{FF2B5EF4-FFF2-40B4-BE49-F238E27FC236}">
                <a16:creationId xmlns="" xmlns:a16="http://schemas.microsoft.com/office/drawing/2014/main" id="{23197916-4FF1-4C92-AE7A-4520837F4448}"/>
              </a:ext>
            </a:extLst>
          </p:cNvPr>
          <p:cNvSpPr/>
          <p:nvPr/>
        </p:nvSpPr>
        <p:spPr>
          <a:xfrm rot="2651319">
            <a:off x="717495" y="4225813"/>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TextBox 6">
            <a:extLst>
              <a:ext uri="{FF2B5EF4-FFF2-40B4-BE49-F238E27FC236}">
                <a16:creationId xmlns="" xmlns:a16="http://schemas.microsoft.com/office/drawing/2014/main" id="{FC8F3570-2791-42C7-B320-77955401B7FE}"/>
              </a:ext>
            </a:extLst>
          </p:cNvPr>
          <p:cNvSpPr txBox="1"/>
          <p:nvPr/>
        </p:nvSpPr>
        <p:spPr>
          <a:xfrm>
            <a:off x="953207" y="4431504"/>
            <a:ext cx="10037763" cy="415498"/>
          </a:xfrm>
          <a:prstGeom prst="rect">
            <a:avLst/>
          </a:prstGeom>
          <a:noFill/>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400" dirty="0">
                <a:solidFill>
                  <a:srgbClr val="AD2B26"/>
                </a:solidFill>
                <a:latin typeface="Alibaba PuHuiTi R" pitchFamily="18" charset="-122"/>
                <a:ea typeface="Alibaba PuHuiTi R" pitchFamily="18" charset="-122"/>
                <a:cs typeface="Alibaba PuHuiTi R" pitchFamily="18" charset="-122"/>
              </a:rPr>
              <a:t>注意</a:t>
            </a:r>
            <a:r>
              <a:rPr lang="zh-CN" altLang="en-US" sz="1400" dirty="0">
                <a:solidFill>
                  <a:srgbClr val="AD2B26"/>
                </a:solidFill>
                <a:latin typeface="Alibaba PuHuiTi R" pitchFamily="18" charset="-122"/>
                <a:ea typeface="Alibaba PuHuiTi R" pitchFamily="18" charset="-122"/>
                <a:cs typeface="Alibaba PuHuiTi R" pitchFamily="18" charset="-122"/>
              </a:rPr>
              <a:t>：递和定义参数的顺序及个数必须一致。</a:t>
            </a:r>
            <a:endParaRPr lang="en-US" altLang="zh-CN" sz="1400" dirty="0">
              <a:solidFill>
                <a:srgbClr val="262626"/>
              </a:solidFill>
              <a:latin typeface="Alibaba PuHuiTi R" pitchFamily="18" charset="-122"/>
              <a:ea typeface="Alibaba PuHuiTi R" pitchFamily="18" charset="-122"/>
              <a:cs typeface="Alibaba PuHuiTi R" pitchFamily="18" charset="-122"/>
            </a:endParaRPr>
          </a:p>
        </p:txBody>
      </p:sp>
      <p:sp>
        <p:nvSpPr>
          <p:cNvPr id="10" name="矩形 9">
            <a:extLst>
              <a:ext uri="{FF2B5EF4-FFF2-40B4-BE49-F238E27FC236}">
                <a16:creationId xmlns="" xmlns:a16="http://schemas.microsoft.com/office/drawing/2014/main" id="{B561BF17-00D8-44F9-BBE1-DC58174FF365}"/>
              </a:ext>
            </a:extLst>
          </p:cNvPr>
          <p:cNvSpPr/>
          <p:nvPr/>
        </p:nvSpPr>
        <p:spPr>
          <a:xfrm>
            <a:off x="820969" y="3840713"/>
            <a:ext cx="10302240" cy="1380081"/>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a:extLst>
              <a:ext uri="{FF2B5EF4-FFF2-40B4-BE49-F238E27FC236}">
                <a16:creationId xmlns="" xmlns:a16="http://schemas.microsoft.com/office/drawing/2014/main" id="{7521E208-47E6-4A13-99E1-C9CCCAFAB12C}"/>
              </a:ext>
            </a:extLst>
          </p:cNvPr>
          <p:cNvSpPr/>
          <p:nvPr/>
        </p:nvSpPr>
        <p:spPr>
          <a:xfrm>
            <a:off x="710881" y="394170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a:latin typeface="Alibaba PuHuiTi R" pitchFamily="18" charset="-122"/>
                <a:ea typeface="Alibaba PuHuiTi R" pitchFamily="18" charset="-122"/>
                <a:cs typeface="Alibaba PuHuiTi R" pitchFamily="18" charset="-122"/>
              </a:rPr>
              <a:t>注意事项</a:t>
            </a:r>
          </a:p>
        </p:txBody>
      </p:sp>
    </p:spTree>
    <p:extLst>
      <p:ext uri="{BB962C8B-B14F-4D97-AF65-F5344CB8AC3E}">
        <p14:creationId xmlns:p14="http://schemas.microsoft.com/office/powerpoint/2010/main" val="20772532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函数参数进阶</a:t>
            </a:r>
            <a:endParaRPr lang="zh-CN" altLang="en-US" dirty="0"/>
          </a:p>
        </p:txBody>
      </p:sp>
      <p:sp>
        <p:nvSpPr>
          <p:cNvPr id="4" name="文本占位符 3"/>
          <p:cNvSpPr>
            <a:spLocks noGrp="1"/>
          </p:cNvSpPr>
          <p:nvPr>
            <p:ph type="body" sz="quarter" idx="10"/>
          </p:nvPr>
        </p:nvSpPr>
        <p:spPr/>
        <p:txBody>
          <a:bodyPr/>
          <a:lstStyle/>
          <a:p>
            <a:r>
              <a:rPr lang="en-US" altLang="zh-CN" dirty="0" smtClean="0"/>
              <a:t>2</a:t>
            </a:r>
            <a:r>
              <a:rPr lang="zh-CN" altLang="en-US" dirty="0"/>
              <a:t>、关键字参数</a:t>
            </a:r>
            <a:endParaRPr lang="en-US" altLang="zh-CN" dirty="0" smtClean="0"/>
          </a:p>
        </p:txBody>
      </p:sp>
      <p:sp>
        <p:nvSpPr>
          <p:cNvPr id="9" name="文本占位符 1"/>
          <p:cNvSpPr>
            <a:spLocks noGrp="1"/>
          </p:cNvSpPr>
          <p:nvPr>
            <p:ph type="body" sz="quarter" idx="11"/>
          </p:nvPr>
        </p:nvSpPr>
        <p:spPr>
          <a:xfrm>
            <a:off x="710881" y="1635973"/>
            <a:ext cx="10749598" cy="3869678"/>
          </a:xfrm>
        </p:spPr>
        <p:txBody>
          <a:bodyPr/>
          <a:lstStyle/>
          <a:p>
            <a:pPr marL="0" indent="0">
              <a:buNone/>
            </a:pPr>
            <a:r>
              <a:rPr lang="zh-CN" altLang="en-US" dirty="0">
                <a:solidFill>
                  <a:schemeClr val="tx1">
                    <a:lumMod val="75000"/>
                    <a:lumOff val="25000"/>
                  </a:schemeClr>
                </a:solidFill>
              </a:rPr>
              <a:t>函数调用，通过“键</a:t>
            </a:r>
            <a:r>
              <a:rPr lang="en-US" altLang="zh-CN" dirty="0">
                <a:solidFill>
                  <a:schemeClr val="tx1">
                    <a:lumMod val="75000"/>
                    <a:lumOff val="25000"/>
                  </a:schemeClr>
                </a:solidFill>
              </a:rPr>
              <a:t>=</a:t>
            </a:r>
            <a:r>
              <a:rPr lang="zh-CN" altLang="en-US" dirty="0">
                <a:solidFill>
                  <a:schemeClr val="tx1">
                    <a:lumMod val="75000"/>
                    <a:lumOff val="25000"/>
                  </a:schemeClr>
                </a:solidFill>
              </a:rPr>
              <a:t>值”形式加以指定。可以让函数更加清晰、容易使用，同时也清除了参数的顺序需求。</a:t>
            </a:r>
            <a:endParaRPr lang="en-US" altLang="zh-CN" dirty="0" smtClean="0">
              <a:solidFill>
                <a:srgbClr val="B60206"/>
              </a:solidFill>
            </a:endParaRPr>
          </a:p>
        </p:txBody>
      </p:sp>
      <p:sp>
        <p:nvSpPr>
          <p:cNvPr id="7" name="TextBox 3">
            <a:extLst>
              <a:ext uri="{FF2B5EF4-FFF2-40B4-BE49-F238E27FC236}">
                <a16:creationId xmlns="" xmlns:a16="http://schemas.microsoft.com/office/drawing/2014/main" id="{0C998B78-AB18-3C47-A1C7-25AE9A3A40B0}"/>
              </a:ext>
            </a:extLst>
          </p:cNvPr>
          <p:cNvSpPr txBox="1"/>
          <p:nvPr/>
        </p:nvSpPr>
        <p:spPr>
          <a:xfrm>
            <a:off x="752252" y="2233755"/>
            <a:ext cx="10666853" cy="1384995"/>
          </a:xfrm>
          <a:prstGeom prst="rect">
            <a:avLst/>
          </a:prstGeom>
          <a:solidFill>
            <a:srgbClr val="FFFFE4"/>
          </a:solidFill>
          <a:ln w="3175">
            <a:solidFill>
              <a:srgbClr val="919191"/>
            </a:solidFill>
          </a:ln>
        </p:spPr>
        <p:txBody>
          <a:bodyPr wrap="square">
            <a:spAutoFit/>
          </a:bodyPr>
          <a:lstStyle/>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user_info</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(name, age, gender):</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print(f'</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您的名字是</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年龄是</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性别是</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{gender}')</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user_info</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('Rose', age=20, gender='</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女</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user_info</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小明</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gender='</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男</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age=16)</a:t>
            </a:r>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三角形 9">
            <a:extLst>
              <a:ext uri="{FF2B5EF4-FFF2-40B4-BE49-F238E27FC236}">
                <a16:creationId xmlns="" xmlns:a16="http://schemas.microsoft.com/office/drawing/2014/main" id="{23197916-4FF1-4C92-AE7A-4520837F4448}"/>
              </a:ext>
            </a:extLst>
          </p:cNvPr>
          <p:cNvSpPr/>
          <p:nvPr/>
        </p:nvSpPr>
        <p:spPr>
          <a:xfrm rot="2651319">
            <a:off x="717495" y="4225813"/>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TextBox 6">
            <a:extLst>
              <a:ext uri="{FF2B5EF4-FFF2-40B4-BE49-F238E27FC236}">
                <a16:creationId xmlns="" xmlns:a16="http://schemas.microsoft.com/office/drawing/2014/main" id="{FC8F3570-2791-42C7-B320-77955401B7FE}"/>
              </a:ext>
            </a:extLst>
          </p:cNvPr>
          <p:cNvSpPr txBox="1"/>
          <p:nvPr/>
        </p:nvSpPr>
        <p:spPr>
          <a:xfrm>
            <a:off x="953207" y="4431504"/>
            <a:ext cx="10037763" cy="380938"/>
          </a:xfrm>
          <a:prstGeom prst="rect">
            <a:avLst/>
          </a:prstGeom>
          <a:noFill/>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400" dirty="0" smtClean="0">
                <a:solidFill>
                  <a:srgbClr val="AD2B26"/>
                </a:solidFill>
                <a:latin typeface="Alibaba PuHuiTi R" pitchFamily="18" charset="-122"/>
                <a:ea typeface="Alibaba PuHuiTi R" pitchFamily="18" charset="-122"/>
                <a:cs typeface="Alibaba PuHuiTi R" pitchFamily="18" charset="-122"/>
              </a:rPr>
              <a:t>函数</a:t>
            </a:r>
            <a:r>
              <a:rPr lang="zh-CN" altLang="en-US" sz="1400" dirty="0">
                <a:solidFill>
                  <a:srgbClr val="AD2B26"/>
                </a:solidFill>
                <a:latin typeface="Alibaba PuHuiTi R" pitchFamily="18" charset="-122"/>
                <a:ea typeface="Alibaba PuHuiTi R" pitchFamily="18" charset="-122"/>
                <a:cs typeface="Alibaba PuHuiTi R" pitchFamily="18" charset="-122"/>
              </a:rPr>
              <a:t>调用时，如果有位置参数时，位置参数必须在关键字参数的前面，但关键字参数之间不存在先后顺序</a:t>
            </a:r>
            <a:r>
              <a:rPr lang="zh-CN" altLang="en-US" sz="1400" dirty="0" smtClean="0">
                <a:solidFill>
                  <a:srgbClr val="AD2B26"/>
                </a:solidFill>
                <a:latin typeface="Alibaba PuHuiTi R" pitchFamily="18" charset="-122"/>
                <a:ea typeface="Alibaba PuHuiTi R" pitchFamily="18" charset="-122"/>
                <a:cs typeface="Alibaba PuHuiTi R" pitchFamily="18" charset="-122"/>
              </a:rPr>
              <a:t>。</a:t>
            </a:r>
            <a:endParaRPr lang="en-US" altLang="zh-CN" sz="1400" dirty="0">
              <a:solidFill>
                <a:srgbClr val="262626"/>
              </a:solidFill>
              <a:latin typeface="Alibaba PuHuiTi R" pitchFamily="18" charset="-122"/>
              <a:ea typeface="Alibaba PuHuiTi R" pitchFamily="18" charset="-122"/>
              <a:cs typeface="Alibaba PuHuiTi R" pitchFamily="18" charset="-122"/>
            </a:endParaRPr>
          </a:p>
        </p:txBody>
      </p:sp>
      <p:sp>
        <p:nvSpPr>
          <p:cNvPr id="10" name="矩形 9">
            <a:extLst>
              <a:ext uri="{FF2B5EF4-FFF2-40B4-BE49-F238E27FC236}">
                <a16:creationId xmlns="" xmlns:a16="http://schemas.microsoft.com/office/drawing/2014/main" id="{B561BF17-00D8-44F9-BBE1-DC58174FF365}"/>
              </a:ext>
            </a:extLst>
          </p:cNvPr>
          <p:cNvSpPr/>
          <p:nvPr/>
        </p:nvSpPr>
        <p:spPr>
          <a:xfrm>
            <a:off x="820969" y="3840713"/>
            <a:ext cx="10302240" cy="1251051"/>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a:extLst>
              <a:ext uri="{FF2B5EF4-FFF2-40B4-BE49-F238E27FC236}">
                <a16:creationId xmlns="" xmlns:a16="http://schemas.microsoft.com/office/drawing/2014/main" id="{7521E208-47E6-4A13-99E1-C9CCCAFAB12C}"/>
              </a:ext>
            </a:extLst>
          </p:cNvPr>
          <p:cNvSpPr/>
          <p:nvPr/>
        </p:nvSpPr>
        <p:spPr>
          <a:xfrm>
            <a:off x="710881" y="394170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a:latin typeface="Alibaba PuHuiTi R" pitchFamily="18" charset="-122"/>
                <a:ea typeface="Alibaba PuHuiTi R" pitchFamily="18" charset="-122"/>
                <a:cs typeface="Alibaba PuHuiTi R" pitchFamily="18" charset="-122"/>
              </a:rPr>
              <a:t>注意事项</a:t>
            </a:r>
          </a:p>
        </p:txBody>
      </p:sp>
    </p:spTree>
    <p:extLst>
      <p:ext uri="{BB962C8B-B14F-4D97-AF65-F5344CB8AC3E}">
        <p14:creationId xmlns:p14="http://schemas.microsoft.com/office/powerpoint/2010/main" val="1337963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函数参数进阶</a:t>
            </a:r>
            <a:endParaRPr lang="zh-CN" altLang="en-US" dirty="0"/>
          </a:p>
        </p:txBody>
      </p:sp>
      <p:sp>
        <p:nvSpPr>
          <p:cNvPr id="4" name="文本占位符 3"/>
          <p:cNvSpPr>
            <a:spLocks noGrp="1"/>
          </p:cNvSpPr>
          <p:nvPr>
            <p:ph type="body" sz="quarter" idx="10"/>
          </p:nvPr>
        </p:nvSpPr>
        <p:spPr/>
        <p:txBody>
          <a:bodyPr/>
          <a:lstStyle/>
          <a:p>
            <a:r>
              <a:rPr lang="en-US" altLang="zh-CN" dirty="0" smtClean="0"/>
              <a:t>3</a:t>
            </a:r>
            <a:r>
              <a:rPr lang="zh-CN" altLang="en-US" dirty="0" smtClean="0"/>
              <a:t>、缺省参数（默认值）</a:t>
            </a:r>
            <a:endParaRPr lang="en-US" altLang="zh-CN" dirty="0" smtClean="0"/>
          </a:p>
        </p:txBody>
      </p:sp>
      <p:sp>
        <p:nvSpPr>
          <p:cNvPr id="9" name="文本占位符 1"/>
          <p:cNvSpPr>
            <a:spLocks noGrp="1"/>
          </p:cNvSpPr>
          <p:nvPr>
            <p:ph type="body" sz="quarter" idx="11"/>
          </p:nvPr>
        </p:nvSpPr>
        <p:spPr>
          <a:xfrm>
            <a:off x="710881" y="1635973"/>
            <a:ext cx="10749598" cy="3869678"/>
          </a:xfrm>
        </p:spPr>
        <p:txBody>
          <a:bodyPr/>
          <a:lstStyle/>
          <a:p>
            <a:pPr marL="0" indent="0">
              <a:buNone/>
            </a:pPr>
            <a:r>
              <a:rPr lang="zh-CN" altLang="en-US" dirty="0">
                <a:solidFill>
                  <a:schemeClr val="tx1">
                    <a:lumMod val="75000"/>
                    <a:lumOff val="25000"/>
                  </a:schemeClr>
                </a:solidFill>
              </a:rPr>
              <a:t>缺省参数也叫默认参数，用于定义函数，为参数提供默认值，调用函数时可不传该默认参数的值（注意：所有位置参数必须出现在默认参数前，包括函数定义和调用）。</a:t>
            </a:r>
            <a:endParaRPr lang="en-US" altLang="zh-CN" dirty="0" smtClean="0">
              <a:solidFill>
                <a:srgbClr val="B60206"/>
              </a:solidFill>
            </a:endParaRPr>
          </a:p>
        </p:txBody>
      </p:sp>
      <p:sp>
        <p:nvSpPr>
          <p:cNvPr id="7" name="TextBox 3">
            <a:extLst>
              <a:ext uri="{FF2B5EF4-FFF2-40B4-BE49-F238E27FC236}">
                <a16:creationId xmlns="" xmlns:a16="http://schemas.microsoft.com/office/drawing/2014/main" id="{0C998B78-AB18-3C47-A1C7-25AE9A3A40B0}"/>
              </a:ext>
            </a:extLst>
          </p:cNvPr>
          <p:cNvSpPr txBox="1"/>
          <p:nvPr/>
        </p:nvSpPr>
        <p:spPr>
          <a:xfrm>
            <a:off x="710880" y="2519102"/>
            <a:ext cx="10666853" cy="1384995"/>
          </a:xfrm>
          <a:prstGeom prst="rect">
            <a:avLst/>
          </a:prstGeom>
          <a:solidFill>
            <a:srgbClr val="FFFFE4"/>
          </a:solidFill>
          <a:ln w="3175">
            <a:solidFill>
              <a:srgbClr val="919191"/>
            </a:solidFill>
          </a:ln>
        </p:spPr>
        <p:txBody>
          <a:bodyPr wrap="square">
            <a:spAutoFit/>
          </a:bodyPr>
          <a:lstStyle/>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user_info</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(name, age, gender='</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男</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print(f'</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您的名字是</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年龄是</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性别是</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{gender}')</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user_info</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('TOM', 20)</a:t>
            </a:r>
          </a:p>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user_info</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('Rose', 18,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女</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三角形 9">
            <a:extLst>
              <a:ext uri="{FF2B5EF4-FFF2-40B4-BE49-F238E27FC236}">
                <a16:creationId xmlns="" xmlns:a16="http://schemas.microsoft.com/office/drawing/2014/main" id="{23197916-4FF1-4C92-AE7A-4520837F4448}"/>
              </a:ext>
            </a:extLst>
          </p:cNvPr>
          <p:cNvSpPr/>
          <p:nvPr/>
        </p:nvSpPr>
        <p:spPr>
          <a:xfrm rot="2651319">
            <a:off x="717495" y="4639700"/>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TextBox 6">
            <a:extLst>
              <a:ext uri="{FF2B5EF4-FFF2-40B4-BE49-F238E27FC236}">
                <a16:creationId xmlns="" xmlns:a16="http://schemas.microsoft.com/office/drawing/2014/main" id="{FC8F3570-2791-42C7-B320-77955401B7FE}"/>
              </a:ext>
            </a:extLst>
          </p:cNvPr>
          <p:cNvSpPr txBox="1"/>
          <p:nvPr/>
        </p:nvSpPr>
        <p:spPr>
          <a:xfrm>
            <a:off x="953207" y="4845391"/>
            <a:ext cx="10037763" cy="380938"/>
          </a:xfrm>
          <a:prstGeom prst="rect">
            <a:avLst/>
          </a:prstGeom>
          <a:noFill/>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400" dirty="0">
                <a:solidFill>
                  <a:srgbClr val="AD2B26"/>
                </a:solidFill>
                <a:latin typeface="Alibaba PuHuiTi R" pitchFamily="18" charset="-122"/>
                <a:ea typeface="Alibaba PuHuiTi R" pitchFamily="18" charset="-122"/>
                <a:cs typeface="Alibaba PuHuiTi R" pitchFamily="18" charset="-122"/>
              </a:rPr>
              <a:t>函数调用时，如果为缺省参数传值则修改默认参数值；否则使用这个默认值。</a:t>
            </a:r>
            <a:endParaRPr lang="en-US" altLang="zh-CN" sz="1400" dirty="0">
              <a:solidFill>
                <a:srgbClr val="262626"/>
              </a:solidFill>
              <a:latin typeface="Alibaba PuHuiTi R" pitchFamily="18" charset="-122"/>
              <a:ea typeface="Alibaba PuHuiTi R" pitchFamily="18" charset="-122"/>
              <a:cs typeface="Alibaba PuHuiTi R" pitchFamily="18" charset="-122"/>
            </a:endParaRPr>
          </a:p>
        </p:txBody>
      </p:sp>
      <p:sp>
        <p:nvSpPr>
          <p:cNvPr id="10" name="矩形 9">
            <a:extLst>
              <a:ext uri="{FF2B5EF4-FFF2-40B4-BE49-F238E27FC236}">
                <a16:creationId xmlns="" xmlns:a16="http://schemas.microsoft.com/office/drawing/2014/main" id="{B561BF17-00D8-44F9-BBE1-DC58174FF365}"/>
              </a:ext>
            </a:extLst>
          </p:cNvPr>
          <p:cNvSpPr/>
          <p:nvPr/>
        </p:nvSpPr>
        <p:spPr>
          <a:xfrm>
            <a:off x="820969" y="4254600"/>
            <a:ext cx="10302240" cy="1251051"/>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a:extLst>
              <a:ext uri="{FF2B5EF4-FFF2-40B4-BE49-F238E27FC236}">
                <a16:creationId xmlns="" xmlns:a16="http://schemas.microsoft.com/office/drawing/2014/main" id="{7521E208-47E6-4A13-99E1-C9CCCAFAB12C}"/>
              </a:ext>
            </a:extLst>
          </p:cNvPr>
          <p:cNvSpPr/>
          <p:nvPr/>
        </p:nvSpPr>
        <p:spPr>
          <a:xfrm>
            <a:off x="710881" y="4355587"/>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a:latin typeface="Alibaba PuHuiTi R" pitchFamily="18" charset="-122"/>
                <a:ea typeface="Alibaba PuHuiTi R" pitchFamily="18" charset="-122"/>
                <a:cs typeface="Alibaba PuHuiTi R" pitchFamily="18" charset="-122"/>
              </a:rPr>
              <a:t>注意事项</a:t>
            </a:r>
          </a:p>
        </p:txBody>
      </p:sp>
    </p:spTree>
    <p:extLst>
      <p:ext uri="{BB962C8B-B14F-4D97-AF65-F5344CB8AC3E}">
        <p14:creationId xmlns:p14="http://schemas.microsoft.com/office/powerpoint/2010/main" val="37675469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函数参数进阶</a:t>
            </a:r>
            <a:endParaRPr lang="zh-CN" altLang="en-US" dirty="0"/>
          </a:p>
        </p:txBody>
      </p:sp>
      <p:sp>
        <p:nvSpPr>
          <p:cNvPr id="4" name="文本占位符 3"/>
          <p:cNvSpPr>
            <a:spLocks noGrp="1"/>
          </p:cNvSpPr>
          <p:nvPr>
            <p:ph type="body" sz="quarter" idx="10"/>
          </p:nvPr>
        </p:nvSpPr>
        <p:spPr/>
        <p:txBody>
          <a:bodyPr/>
          <a:lstStyle/>
          <a:p>
            <a:r>
              <a:rPr lang="en-US" altLang="zh-CN" dirty="0" smtClean="0"/>
              <a:t>4</a:t>
            </a:r>
            <a:r>
              <a:rPr lang="zh-CN" altLang="en-US" dirty="0" smtClean="0"/>
              <a:t>、不定长参数</a:t>
            </a:r>
            <a:endParaRPr lang="en-US" altLang="zh-CN" dirty="0" smtClean="0"/>
          </a:p>
        </p:txBody>
      </p:sp>
      <p:sp>
        <p:nvSpPr>
          <p:cNvPr id="9" name="文本占位符 1"/>
          <p:cNvSpPr>
            <a:spLocks noGrp="1"/>
          </p:cNvSpPr>
          <p:nvPr>
            <p:ph type="body" sz="quarter" idx="11"/>
          </p:nvPr>
        </p:nvSpPr>
        <p:spPr>
          <a:xfrm>
            <a:off x="710881" y="1635973"/>
            <a:ext cx="10749598" cy="3869678"/>
          </a:xfrm>
        </p:spPr>
        <p:txBody>
          <a:bodyPr/>
          <a:lstStyle/>
          <a:p>
            <a:pPr marL="0" indent="0">
              <a:buNone/>
            </a:pPr>
            <a:r>
              <a:rPr lang="zh-CN" altLang="en-US" dirty="0">
                <a:solidFill>
                  <a:srgbClr val="B60206"/>
                </a:solidFill>
              </a:rPr>
              <a:t>不定长参数也叫可变参数。用于不确定调用的时候会传递多少个参数</a:t>
            </a:r>
            <a:r>
              <a:rPr lang="en-US" altLang="zh-CN" dirty="0">
                <a:solidFill>
                  <a:srgbClr val="B60206"/>
                </a:solidFill>
              </a:rPr>
              <a:t>(</a:t>
            </a:r>
            <a:r>
              <a:rPr lang="zh-CN" altLang="en-US" dirty="0">
                <a:solidFill>
                  <a:srgbClr val="B60206"/>
                </a:solidFill>
              </a:rPr>
              <a:t>不传参也可以</a:t>
            </a:r>
            <a:r>
              <a:rPr lang="en-US" altLang="zh-CN" dirty="0">
                <a:solidFill>
                  <a:srgbClr val="B60206"/>
                </a:solidFill>
              </a:rPr>
              <a:t>)</a:t>
            </a:r>
            <a:r>
              <a:rPr lang="zh-CN" altLang="en-US" dirty="0">
                <a:solidFill>
                  <a:srgbClr val="B60206"/>
                </a:solidFill>
              </a:rPr>
              <a:t>的场景。</a:t>
            </a:r>
            <a:r>
              <a:rPr lang="zh-CN" altLang="en-US" dirty="0">
                <a:solidFill>
                  <a:schemeClr val="tx1">
                    <a:lumMod val="75000"/>
                    <a:lumOff val="25000"/>
                  </a:schemeClr>
                </a:solidFill>
              </a:rPr>
              <a:t>此时，可用</a:t>
            </a:r>
            <a:r>
              <a:rPr lang="zh-CN" altLang="en-US" dirty="0">
                <a:solidFill>
                  <a:srgbClr val="B60206"/>
                </a:solidFill>
              </a:rPr>
              <a:t>包裹</a:t>
            </a:r>
            <a:r>
              <a:rPr lang="en-US" altLang="zh-CN" dirty="0">
                <a:solidFill>
                  <a:srgbClr val="B60206"/>
                </a:solidFill>
              </a:rPr>
              <a:t>(packing)</a:t>
            </a:r>
            <a:r>
              <a:rPr lang="zh-CN" altLang="en-US" dirty="0">
                <a:solidFill>
                  <a:srgbClr val="B60206"/>
                </a:solidFill>
              </a:rPr>
              <a:t>位置</a:t>
            </a:r>
            <a:r>
              <a:rPr lang="zh-CN" altLang="en-US" dirty="0">
                <a:solidFill>
                  <a:schemeClr val="tx1">
                    <a:lumMod val="75000"/>
                    <a:lumOff val="25000"/>
                  </a:schemeClr>
                </a:solidFill>
              </a:rPr>
              <a:t>参数，或者</a:t>
            </a:r>
            <a:r>
              <a:rPr lang="zh-CN" altLang="en-US" dirty="0">
                <a:solidFill>
                  <a:srgbClr val="B60206"/>
                </a:solidFill>
              </a:rPr>
              <a:t>包裹关键字</a:t>
            </a:r>
            <a:r>
              <a:rPr lang="zh-CN" altLang="en-US" dirty="0">
                <a:solidFill>
                  <a:schemeClr val="tx1">
                    <a:lumMod val="75000"/>
                    <a:lumOff val="25000"/>
                  </a:schemeClr>
                </a:solidFill>
              </a:rPr>
              <a:t>参数，来进行参数传递，会显得非常方便。</a:t>
            </a:r>
            <a:endParaRPr lang="en-US" altLang="zh-CN" dirty="0" smtClean="0">
              <a:solidFill>
                <a:srgbClr val="B60206"/>
              </a:solidFill>
            </a:endParaRPr>
          </a:p>
        </p:txBody>
      </p:sp>
    </p:spTree>
    <p:extLst>
      <p:ext uri="{BB962C8B-B14F-4D97-AF65-F5344CB8AC3E}">
        <p14:creationId xmlns:p14="http://schemas.microsoft.com/office/powerpoint/2010/main" val="15224877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函数参数进阶</a:t>
            </a:r>
            <a:endParaRPr lang="zh-CN" altLang="en-US" dirty="0"/>
          </a:p>
        </p:txBody>
      </p:sp>
      <p:sp>
        <p:nvSpPr>
          <p:cNvPr id="4" name="文本占位符 3"/>
          <p:cNvSpPr>
            <a:spLocks noGrp="1"/>
          </p:cNvSpPr>
          <p:nvPr>
            <p:ph type="body" sz="quarter" idx="10"/>
          </p:nvPr>
        </p:nvSpPr>
        <p:spPr/>
        <p:txBody>
          <a:bodyPr/>
          <a:lstStyle/>
          <a:p>
            <a:r>
              <a:rPr lang="zh-CN" altLang="en-US" dirty="0"/>
              <a:t>☆ 包裹位置传递</a:t>
            </a:r>
            <a:endParaRPr lang="en-US" altLang="zh-CN" dirty="0" smtClean="0"/>
          </a:p>
        </p:txBody>
      </p:sp>
      <p:sp>
        <p:nvSpPr>
          <p:cNvPr id="9" name="文本占位符 1"/>
          <p:cNvSpPr>
            <a:spLocks noGrp="1"/>
          </p:cNvSpPr>
          <p:nvPr>
            <p:ph type="body" sz="quarter" idx="11"/>
          </p:nvPr>
        </p:nvSpPr>
        <p:spPr>
          <a:xfrm>
            <a:off x="710881" y="1635973"/>
            <a:ext cx="10749598" cy="3869678"/>
          </a:xfrm>
        </p:spPr>
        <p:txBody>
          <a:bodyPr/>
          <a:lstStyle/>
          <a:p>
            <a:pPr marL="0" indent="0">
              <a:buNone/>
            </a:pPr>
            <a:r>
              <a:rPr lang="zh-CN" altLang="en-US" dirty="0" smtClean="0">
                <a:solidFill>
                  <a:schemeClr val="tx1">
                    <a:lumMod val="75000"/>
                    <a:lumOff val="25000"/>
                  </a:schemeClr>
                </a:solidFill>
              </a:rPr>
              <a:t>基本语法：</a:t>
            </a:r>
            <a:endParaRPr lang="en-US" altLang="zh-CN" dirty="0" smtClean="0">
              <a:solidFill>
                <a:schemeClr val="tx1">
                  <a:lumMod val="75000"/>
                  <a:lumOff val="25000"/>
                </a:schemeClr>
              </a:solidFill>
            </a:endParaRPr>
          </a:p>
          <a:p>
            <a:pPr marL="0" indent="0">
              <a:buNone/>
            </a:pPr>
            <a:endParaRPr lang="en-US" altLang="zh-CN" dirty="0">
              <a:solidFill>
                <a:srgbClr val="B60206"/>
              </a:solidFill>
            </a:endParaRPr>
          </a:p>
          <a:p>
            <a:pPr marL="0" indent="0">
              <a:buNone/>
            </a:pPr>
            <a:endParaRPr lang="en-US" altLang="zh-CN" dirty="0" smtClean="0">
              <a:solidFill>
                <a:srgbClr val="B60206"/>
              </a:solidFill>
            </a:endParaRPr>
          </a:p>
          <a:p>
            <a:pPr marL="0" indent="0">
              <a:buNone/>
            </a:pPr>
            <a:endParaRPr lang="en-US" altLang="zh-CN" dirty="0">
              <a:solidFill>
                <a:srgbClr val="B60206"/>
              </a:solidFill>
            </a:endParaRPr>
          </a:p>
          <a:p>
            <a:pPr marL="0" indent="0">
              <a:buNone/>
            </a:pPr>
            <a:endParaRPr lang="en-US" altLang="zh-CN" dirty="0" smtClean="0">
              <a:solidFill>
                <a:srgbClr val="B60206"/>
              </a:solidFill>
            </a:endParaRPr>
          </a:p>
          <a:p>
            <a:pPr marL="0" indent="0">
              <a:buNone/>
            </a:pPr>
            <a:endParaRPr lang="en-US" altLang="zh-CN" dirty="0">
              <a:solidFill>
                <a:srgbClr val="B60206"/>
              </a:solidFill>
            </a:endParaRPr>
          </a:p>
          <a:p>
            <a:pPr marL="0" indent="0">
              <a:buNone/>
            </a:pPr>
            <a:r>
              <a:rPr lang="zh-CN" altLang="en-US" dirty="0">
                <a:solidFill>
                  <a:srgbClr val="B60206"/>
                </a:solidFill>
              </a:rPr>
              <a:t>注意：传进的所有参数都会被</a:t>
            </a:r>
            <a:r>
              <a:rPr lang="en-US" altLang="zh-CN" dirty="0" err="1">
                <a:solidFill>
                  <a:srgbClr val="B60206"/>
                </a:solidFill>
              </a:rPr>
              <a:t>args</a:t>
            </a:r>
            <a:r>
              <a:rPr lang="zh-CN" altLang="en-US" dirty="0">
                <a:solidFill>
                  <a:srgbClr val="B60206"/>
                </a:solidFill>
              </a:rPr>
              <a:t>变量收集，它会根据传进参数的位置合并为一个元组</a:t>
            </a:r>
            <a:r>
              <a:rPr lang="en-US" altLang="zh-CN" dirty="0">
                <a:solidFill>
                  <a:srgbClr val="B60206"/>
                </a:solidFill>
              </a:rPr>
              <a:t>(tuple)</a:t>
            </a:r>
            <a:r>
              <a:rPr lang="zh-CN" altLang="en-US" dirty="0">
                <a:solidFill>
                  <a:srgbClr val="B60206"/>
                </a:solidFill>
              </a:rPr>
              <a:t>，</a:t>
            </a:r>
            <a:r>
              <a:rPr lang="en-US" altLang="zh-CN" dirty="0" err="1">
                <a:solidFill>
                  <a:srgbClr val="B60206"/>
                </a:solidFill>
              </a:rPr>
              <a:t>args</a:t>
            </a:r>
            <a:r>
              <a:rPr lang="zh-CN" altLang="en-US" dirty="0">
                <a:solidFill>
                  <a:srgbClr val="B60206"/>
                </a:solidFill>
              </a:rPr>
              <a:t>是元组类型，这就是包裹位置传递。</a:t>
            </a:r>
            <a:endParaRPr lang="en-US" altLang="zh-CN" dirty="0" smtClean="0">
              <a:solidFill>
                <a:srgbClr val="B60206"/>
              </a:solidFill>
            </a:endParaRPr>
          </a:p>
        </p:txBody>
      </p:sp>
      <p:sp>
        <p:nvSpPr>
          <p:cNvPr id="5" name="TextBox 3">
            <a:extLst>
              <a:ext uri="{FF2B5EF4-FFF2-40B4-BE49-F238E27FC236}">
                <a16:creationId xmlns="" xmlns:a16="http://schemas.microsoft.com/office/drawing/2014/main" id="{0C998B78-AB18-3C47-A1C7-25AE9A3A40B0}"/>
              </a:ext>
            </a:extLst>
          </p:cNvPr>
          <p:cNvSpPr txBox="1"/>
          <p:nvPr/>
        </p:nvSpPr>
        <p:spPr>
          <a:xfrm>
            <a:off x="710880" y="2191843"/>
            <a:ext cx="10666853" cy="1815882"/>
          </a:xfrm>
          <a:prstGeom prst="rect">
            <a:avLst/>
          </a:prstGeom>
          <a:solidFill>
            <a:srgbClr val="FFFFE4"/>
          </a:solidFill>
          <a:ln w="3175">
            <a:solidFill>
              <a:srgbClr val="919191"/>
            </a:solidFill>
          </a:ln>
        </p:spPr>
        <p:txBody>
          <a:bodyPr wrap="square">
            <a:spAutoFit/>
          </a:bodyPr>
          <a:lstStyle/>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user_info</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args</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print(</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args</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('TOM',)</a:t>
            </a:r>
          </a:p>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user_info</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('TOM')</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('TOM', 18)</a:t>
            </a:r>
          </a:p>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user_info</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('TOM', 18)</a:t>
            </a:r>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6278124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函数参数进阶</a:t>
            </a:r>
            <a:endParaRPr lang="zh-CN" altLang="en-US" dirty="0"/>
          </a:p>
        </p:txBody>
      </p:sp>
      <p:sp>
        <p:nvSpPr>
          <p:cNvPr id="4" name="文本占位符 3"/>
          <p:cNvSpPr>
            <a:spLocks noGrp="1"/>
          </p:cNvSpPr>
          <p:nvPr>
            <p:ph type="body" sz="quarter" idx="10"/>
          </p:nvPr>
        </p:nvSpPr>
        <p:spPr/>
        <p:txBody>
          <a:bodyPr/>
          <a:lstStyle/>
          <a:p>
            <a:r>
              <a:rPr lang="zh-CN" altLang="en-US" dirty="0"/>
              <a:t>☆ </a:t>
            </a:r>
            <a:r>
              <a:rPr lang="zh-CN" altLang="en-US" dirty="0" smtClean="0"/>
              <a:t>包裹关键字传递</a:t>
            </a:r>
            <a:endParaRPr lang="en-US" altLang="zh-CN" dirty="0" smtClean="0"/>
          </a:p>
        </p:txBody>
      </p:sp>
      <p:sp>
        <p:nvSpPr>
          <p:cNvPr id="9" name="文本占位符 1"/>
          <p:cNvSpPr>
            <a:spLocks noGrp="1"/>
          </p:cNvSpPr>
          <p:nvPr>
            <p:ph type="body" sz="quarter" idx="11"/>
          </p:nvPr>
        </p:nvSpPr>
        <p:spPr>
          <a:xfrm>
            <a:off x="710881" y="1635973"/>
            <a:ext cx="10749598" cy="3869678"/>
          </a:xfrm>
        </p:spPr>
        <p:txBody>
          <a:bodyPr/>
          <a:lstStyle/>
          <a:p>
            <a:pPr marL="0" indent="0">
              <a:buNone/>
            </a:pPr>
            <a:r>
              <a:rPr lang="zh-CN" altLang="en-US" dirty="0" smtClean="0">
                <a:solidFill>
                  <a:schemeClr val="tx1">
                    <a:lumMod val="75000"/>
                    <a:lumOff val="25000"/>
                  </a:schemeClr>
                </a:solidFill>
              </a:rPr>
              <a:t>基本语法：</a:t>
            </a:r>
            <a:endParaRPr lang="en-US" altLang="zh-CN" dirty="0" smtClean="0">
              <a:solidFill>
                <a:schemeClr val="tx1">
                  <a:lumMod val="75000"/>
                  <a:lumOff val="25000"/>
                </a:schemeClr>
              </a:solidFill>
            </a:endParaRPr>
          </a:p>
          <a:p>
            <a:pPr marL="0" indent="0">
              <a:buNone/>
            </a:pPr>
            <a:endParaRPr lang="en-US" altLang="zh-CN" dirty="0">
              <a:solidFill>
                <a:srgbClr val="B60206"/>
              </a:solidFill>
            </a:endParaRPr>
          </a:p>
          <a:p>
            <a:pPr marL="0" indent="0">
              <a:buNone/>
            </a:pPr>
            <a:endParaRPr lang="en-US" altLang="zh-CN" dirty="0" smtClean="0">
              <a:solidFill>
                <a:srgbClr val="B60206"/>
              </a:solidFill>
            </a:endParaRPr>
          </a:p>
          <a:p>
            <a:pPr marL="0" indent="0">
              <a:buNone/>
            </a:pPr>
            <a:endParaRPr lang="en-US" altLang="zh-CN" dirty="0">
              <a:solidFill>
                <a:srgbClr val="B60206"/>
              </a:solidFill>
            </a:endParaRPr>
          </a:p>
          <a:p>
            <a:pPr marL="0" indent="0">
              <a:buNone/>
            </a:pPr>
            <a:endParaRPr lang="en-US" altLang="zh-CN" dirty="0">
              <a:solidFill>
                <a:srgbClr val="B60206"/>
              </a:solidFill>
            </a:endParaRPr>
          </a:p>
          <a:p>
            <a:pPr marL="0" indent="0">
              <a:buNone/>
            </a:pPr>
            <a:r>
              <a:rPr lang="zh-CN" altLang="en-US" dirty="0">
                <a:solidFill>
                  <a:srgbClr val="B60206"/>
                </a:solidFill>
              </a:rPr>
              <a:t>综上：无论是包裹位置传递还是包裹关键字传递，都是一个组包的过程。</a:t>
            </a:r>
            <a:endParaRPr lang="en-US" altLang="zh-CN" dirty="0" smtClean="0">
              <a:solidFill>
                <a:srgbClr val="B60206"/>
              </a:solidFill>
            </a:endParaRPr>
          </a:p>
        </p:txBody>
      </p:sp>
      <p:sp>
        <p:nvSpPr>
          <p:cNvPr id="5" name="TextBox 3">
            <a:extLst>
              <a:ext uri="{FF2B5EF4-FFF2-40B4-BE49-F238E27FC236}">
                <a16:creationId xmlns="" xmlns:a16="http://schemas.microsoft.com/office/drawing/2014/main" id="{0C998B78-AB18-3C47-A1C7-25AE9A3A40B0}"/>
              </a:ext>
            </a:extLst>
          </p:cNvPr>
          <p:cNvSpPr txBox="1"/>
          <p:nvPr/>
        </p:nvSpPr>
        <p:spPr>
          <a:xfrm>
            <a:off x="710880" y="2191843"/>
            <a:ext cx="10666853" cy="1384995"/>
          </a:xfrm>
          <a:prstGeom prst="rect">
            <a:avLst/>
          </a:prstGeom>
          <a:solidFill>
            <a:srgbClr val="FFFFE4"/>
          </a:solidFill>
          <a:ln w="3175">
            <a:solidFill>
              <a:srgbClr val="919191"/>
            </a:solidFill>
          </a:ln>
        </p:spPr>
        <p:txBody>
          <a:bodyPr wrap="square">
            <a:spAutoFit/>
          </a:bodyPr>
          <a:lstStyle/>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user_info</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kwargs</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print(</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kwargs</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{'name': 'TOM', 'age': 18, 'id': 110}</a:t>
            </a:r>
          </a:p>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user_info</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(name='TOM', age=18, id=110)</a:t>
            </a:r>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53526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6DC7A42-DEB9-4846-9885-EF1F65B29AB4}"/>
              </a:ext>
            </a:extLst>
          </p:cNvPr>
          <p:cNvSpPr>
            <a:spLocks noGrp="1"/>
          </p:cNvSpPr>
          <p:nvPr>
            <p:ph type="title"/>
          </p:nvPr>
        </p:nvSpPr>
        <p:spPr/>
        <p:txBody>
          <a:bodyPr/>
          <a:lstStyle/>
          <a:p>
            <a:r>
              <a:rPr lang="en-US" altLang="zh-CN" dirty="0" smtClean="0">
                <a:solidFill>
                  <a:schemeClr val="tx1">
                    <a:lumMod val="65000"/>
                    <a:lumOff val="35000"/>
                  </a:schemeClr>
                </a:solidFill>
              </a:rPr>
              <a:t>Python</a:t>
            </a:r>
            <a:r>
              <a:rPr lang="zh-CN" altLang="en-US" dirty="0" smtClean="0">
                <a:solidFill>
                  <a:schemeClr val="tx1">
                    <a:lumMod val="65000"/>
                    <a:lumOff val="35000"/>
                  </a:schemeClr>
                </a:solidFill>
              </a:rPr>
              <a:t>拆包</a:t>
            </a:r>
            <a:endParaRPr lang="en-US" altLang="zh-CN" dirty="0">
              <a:solidFill>
                <a:schemeClr val="tx1">
                  <a:lumMod val="65000"/>
                  <a:lumOff val="35000"/>
                </a:schemeClr>
              </a:solidFill>
            </a:endParaRPr>
          </a:p>
        </p:txBody>
      </p:sp>
      <p:sp>
        <p:nvSpPr>
          <p:cNvPr id="3" name="文本占位符 2">
            <a:extLst>
              <a:ext uri="{FF2B5EF4-FFF2-40B4-BE49-F238E27FC236}">
                <a16:creationId xmlns="" xmlns:a16="http://schemas.microsoft.com/office/drawing/2014/main" id="{DC0D98B5-82FB-804B-8565-7E31DD4B40B6}"/>
              </a:ext>
            </a:extLst>
          </p:cNvPr>
          <p:cNvSpPr>
            <a:spLocks noGrp="1"/>
          </p:cNvSpPr>
          <p:nvPr>
            <p:ph type="body" sz="quarter" idx="10"/>
          </p:nvPr>
        </p:nvSpPr>
        <p:spPr/>
        <p:txBody>
          <a:bodyPr/>
          <a:lstStyle/>
          <a:p>
            <a:r>
              <a:rPr kumimoji="1" lang="en-US" altLang="zh-CN" dirty="0" smtClean="0"/>
              <a:t>07</a:t>
            </a:r>
            <a:endParaRPr kumimoji="1" lang="zh-CN" altLang="en-US" dirty="0"/>
          </a:p>
        </p:txBody>
      </p:sp>
    </p:spTree>
    <p:extLst>
      <p:ext uri="{BB962C8B-B14F-4D97-AF65-F5344CB8AC3E}">
        <p14:creationId xmlns:p14="http://schemas.microsoft.com/office/powerpoint/2010/main" val="11195174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Python</a:t>
            </a:r>
            <a:r>
              <a:rPr lang="zh-CN" altLang="en-US" dirty="0" smtClean="0"/>
              <a:t>拆包</a:t>
            </a:r>
            <a:endParaRPr lang="zh-CN" altLang="en-US" dirty="0"/>
          </a:p>
        </p:txBody>
      </p:sp>
      <p:sp>
        <p:nvSpPr>
          <p:cNvPr id="4" name="文本占位符 3"/>
          <p:cNvSpPr>
            <a:spLocks noGrp="1"/>
          </p:cNvSpPr>
          <p:nvPr>
            <p:ph type="body" sz="quarter" idx="10"/>
          </p:nvPr>
        </p:nvSpPr>
        <p:spPr/>
        <p:txBody>
          <a:bodyPr/>
          <a:lstStyle/>
          <a:p>
            <a:r>
              <a:rPr lang="en-US" altLang="zh-CN" dirty="0" smtClean="0"/>
              <a:t>1</a:t>
            </a:r>
            <a:r>
              <a:rPr lang="zh-CN" altLang="en-US" dirty="0" smtClean="0"/>
              <a:t>、什么是拆包</a:t>
            </a:r>
            <a:endParaRPr lang="en-US" altLang="zh-CN" dirty="0" smtClean="0"/>
          </a:p>
        </p:txBody>
      </p:sp>
      <p:sp>
        <p:nvSpPr>
          <p:cNvPr id="9" name="文本占位符 1"/>
          <p:cNvSpPr>
            <a:spLocks noGrp="1"/>
          </p:cNvSpPr>
          <p:nvPr>
            <p:ph type="body" sz="quarter" idx="11"/>
          </p:nvPr>
        </p:nvSpPr>
        <p:spPr>
          <a:xfrm>
            <a:off x="710881" y="1635973"/>
            <a:ext cx="10749598" cy="3869678"/>
          </a:xfrm>
        </p:spPr>
        <p:txBody>
          <a:bodyPr/>
          <a:lstStyle/>
          <a:p>
            <a:pPr marL="0" indent="0">
              <a:buNone/>
            </a:pPr>
            <a:r>
              <a:rPr lang="zh-CN" altLang="en-US" dirty="0"/>
              <a:t>拆包</a:t>
            </a:r>
            <a:r>
              <a:rPr lang="en-US" altLang="zh-CN" dirty="0"/>
              <a:t>: </a:t>
            </a:r>
            <a:r>
              <a:rPr lang="zh-CN" altLang="en-US" dirty="0">
                <a:solidFill>
                  <a:srgbClr val="B60206"/>
                </a:solidFill>
              </a:rPr>
              <a:t>对于函数中的多个返回数据</a:t>
            </a:r>
            <a:r>
              <a:rPr lang="en-US" altLang="zh-CN" dirty="0">
                <a:solidFill>
                  <a:srgbClr val="B60206"/>
                </a:solidFill>
              </a:rPr>
              <a:t>, </a:t>
            </a:r>
            <a:r>
              <a:rPr lang="zh-CN" altLang="en-US" dirty="0">
                <a:solidFill>
                  <a:srgbClr val="B60206"/>
                </a:solidFill>
              </a:rPr>
              <a:t>去掉元组</a:t>
            </a:r>
            <a:r>
              <a:rPr lang="en-US" altLang="zh-CN" dirty="0">
                <a:solidFill>
                  <a:srgbClr val="B60206"/>
                </a:solidFill>
              </a:rPr>
              <a:t>, </a:t>
            </a:r>
            <a:r>
              <a:rPr lang="zh-CN" altLang="en-US" dirty="0">
                <a:solidFill>
                  <a:srgbClr val="B60206"/>
                </a:solidFill>
              </a:rPr>
              <a:t>列表 或者</a:t>
            </a:r>
            <a:r>
              <a:rPr lang="zh-CN" altLang="en-US" dirty="0" smtClean="0">
                <a:solidFill>
                  <a:srgbClr val="B60206"/>
                </a:solidFill>
              </a:rPr>
              <a:t>字典直接</a:t>
            </a:r>
            <a:r>
              <a:rPr lang="zh-CN" altLang="en-US" dirty="0">
                <a:solidFill>
                  <a:srgbClr val="B60206"/>
                </a:solidFill>
              </a:rPr>
              <a:t>获取里面数据的</a:t>
            </a:r>
            <a:r>
              <a:rPr lang="zh-CN" altLang="en-US" dirty="0" smtClean="0">
                <a:solidFill>
                  <a:srgbClr val="B60206"/>
                </a:solidFill>
              </a:rPr>
              <a:t>过程</a:t>
            </a:r>
            <a:r>
              <a:rPr lang="zh-CN" altLang="en-US" dirty="0" smtClean="0"/>
              <a:t>。</a:t>
            </a:r>
            <a:endParaRPr lang="en-US" altLang="zh-CN" dirty="0" smtClean="0"/>
          </a:p>
          <a:p>
            <a:pPr marL="0" indent="0">
              <a:buNone/>
            </a:pPr>
            <a:r>
              <a:rPr lang="zh-CN" altLang="en-US" dirty="0" smtClean="0">
                <a:solidFill>
                  <a:srgbClr val="B60206"/>
                </a:solidFill>
              </a:rPr>
              <a:t>☆ 拆包</a:t>
            </a:r>
            <a:r>
              <a:rPr lang="en-US" altLang="zh-CN" dirty="0" smtClean="0">
                <a:solidFill>
                  <a:srgbClr val="B60206"/>
                </a:solidFill>
              </a:rPr>
              <a:t>tuple</a:t>
            </a:r>
            <a:r>
              <a:rPr lang="zh-CN" altLang="en-US" dirty="0" smtClean="0">
                <a:solidFill>
                  <a:srgbClr val="B60206"/>
                </a:solidFill>
              </a:rPr>
              <a:t>元组：</a:t>
            </a:r>
            <a:endParaRPr lang="en-US" altLang="zh-CN" dirty="0" smtClean="0">
              <a:solidFill>
                <a:srgbClr val="B60206"/>
              </a:solidFill>
            </a:endParaRPr>
          </a:p>
          <a:p>
            <a:pPr marL="0" indent="0">
              <a:buNone/>
            </a:pPr>
            <a:endParaRPr lang="en-US" altLang="zh-CN" dirty="0">
              <a:solidFill>
                <a:srgbClr val="B60206"/>
              </a:solidFill>
            </a:endParaRPr>
          </a:p>
          <a:p>
            <a:pPr marL="0" indent="0">
              <a:buNone/>
            </a:pPr>
            <a:endParaRPr lang="en-US" altLang="zh-CN" dirty="0" smtClean="0">
              <a:solidFill>
                <a:srgbClr val="B60206"/>
              </a:solidFill>
            </a:endParaRPr>
          </a:p>
          <a:p>
            <a:pPr marL="0" indent="0">
              <a:buNone/>
            </a:pPr>
            <a:endParaRPr lang="en-US" altLang="zh-CN" dirty="0">
              <a:solidFill>
                <a:srgbClr val="B60206"/>
              </a:solidFill>
            </a:endParaRPr>
          </a:p>
          <a:p>
            <a:pPr marL="0" indent="0">
              <a:buNone/>
            </a:pPr>
            <a:endParaRPr lang="en-US" altLang="zh-CN" dirty="0" smtClean="0">
              <a:solidFill>
                <a:srgbClr val="B60206"/>
              </a:solidFill>
            </a:endParaRPr>
          </a:p>
          <a:p>
            <a:pPr marL="0" indent="0">
              <a:buNone/>
            </a:pPr>
            <a:r>
              <a:rPr lang="zh-CN" altLang="en-US" dirty="0" smtClean="0">
                <a:solidFill>
                  <a:srgbClr val="B60206"/>
                </a:solidFill>
              </a:rPr>
              <a:t>☆ 拆包</a:t>
            </a:r>
            <a:r>
              <a:rPr lang="en-US" altLang="zh-CN" dirty="0" err="1" smtClean="0">
                <a:solidFill>
                  <a:srgbClr val="B60206"/>
                </a:solidFill>
              </a:rPr>
              <a:t>dict</a:t>
            </a:r>
            <a:r>
              <a:rPr lang="zh-CN" altLang="en-US" dirty="0" smtClean="0">
                <a:solidFill>
                  <a:srgbClr val="B60206"/>
                </a:solidFill>
              </a:rPr>
              <a:t>字典</a:t>
            </a:r>
            <a:endParaRPr lang="en-US" altLang="zh-CN" dirty="0" smtClean="0">
              <a:solidFill>
                <a:srgbClr val="B60206"/>
              </a:solidFill>
            </a:endParaRPr>
          </a:p>
        </p:txBody>
      </p:sp>
      <p:sp>
        <p:nvSpPr>
          <p:cNvPr id="5" name="TextBox 3">
            <a:extLst>
              <a:ext uri="{FF2B5EF4-FFF2-40B4-BE49-F238E27FC236}">
                <a16:creationId xmlns="" xmlns:a16="http://schemas.microsoft.com/office/drawing/2014/main" id="{0C998B78-AB18-3C47-A1C7-25AE9A3A40B0}"/>
              </a:ext>
            </a:extLst>
          </p:cNvPr>
          <p:cNvSpPr txBox="1"/>
          <p:nvPr/>
        </p:nvSpPr>
        <p:spPr>
          <a:xfrm>
            <a:off x="710880" y="2576854"/>
            <a:ext cx="10666853" cy="1600438"/>
          </a:xfrm>
          <a:prstGeom prst="rect">
            <a:avLst/>
          </a:prstGeom>
          <a:solidFill>
            <a:srgbClr val="FFFFE4"/>
          </a:solidFill>
          <a:ln w="3175">
            <a:solidFill>
              <a:srgbClr val="919191"/>
            </a:solidFill>
          </a:ln>
        </p:spPr>
        <p:txBody>
          <a:bodyPr wrap="square">
            <a:spAutoFit/>
          </a:bodyPr>
          <a:lstStyle/>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def return_num():</a:t>
            </a: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return 100, 200</a:t>
            </a:r>
          </a:p>
          <a:p>
            <a:endPar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num1, num2 = return_num()</a:t>
            </a: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print(num1)  # 100</a:t>
            </a: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print(num2)  # 200</a:t>
            </a:r>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TextBox 3">
            <a:extLst>
              <a:ext uri="{FF2B5EF4-FFF2-40B4-BE49-F238E27FC236}">
                <a16:creationId xmlns="" xmlns:a16="http://schemas.microsoft.com/office/drawing/2014/main" id="{0C998B78-AB18-3C47-A1C7-25AE9A3A40B0}"/>
              </a:ext>
            </a:extLst>
          </p:cNvPr>
          <p:cNvSpPr txBox="1"/>
          <p:nvPr/>
        </p:nvSpPr>
        <p:spPr>
          <a:xfrm>
            <a:off x="710879" y="4573837"/>
            <a:ext cx="10666853" cy="2031325"/>
          </a:xfrm>
          <a:prstGeom prst="rect">
            <a:avLst/>
          </a:prstGeom>
          <a:solidFill>
            <a:srgbClr val="FFFFE4"/>
          </a:solidFill>
          <a:ln w="3175">
            <a:solidFill>
              <a:srgbClr val="919191"/>
            </a:solidFill>
          </a:ln>
        </p:spPr>
        <p:txBody>
          <a:bodyPr wrap="square">
            <a:spAutoFit/>
          </a:bodyPr>
          <a:lstStyle/>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dict1 = {'name': 'TOM', 'age': 18}</a:t>
            </a: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 b = dict1</a:t>
            </a:r>
          </a:p>
          <a:p>
            <a:endPar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对字典进行拆包，取出来的是字典的</a:t>
            </a:r>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key</a:t>
            </a: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print(a)  # name</a:t>
            </a: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print(b)  # age</a:t>
            </a:r>
          </a:p>
          <a:p>
            <a:endPar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print(dict1[a])  # TOM</a:t>
            </a:r>
          </a:p>
          <a:p>
            <a:r>
              <a:rPr lang="pt-BR"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print(dict1[b])  # 18</a:t>
            </a:r>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1170412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Python</a:t>
            </a:r>
            <a:r>
              <a:rPr lang="zh-CN" altLang="en-US" dirty="0" smtClean="0"/>
              <a:t>拆包</a:t>
            </a:r>
            <a:endParaRPr lang="zh-CN" altLang="en-US" dirty="0"/>
          </a:p>
        </p:txBody>
      </p:sp>
      <p:sp>
        <p:nvSpPr>
          <p:cNvPr id="4" name="文本占位符 3"/>
          <p:cNvSpPr>
            <a:spLocks noGrp="1"/>
          </p:cNvSpPr>
          <p:nvPr>
            <p:ph type="body" sz="quarter" idx="10"/>
          </p:nvPr>
        </p:nvSpPr>
        <p:spPr/>
        <p:txBody>
          <a:bodyPr/>
          <a:lstStyle/>
          <a:p>
            <a:r>
              <a:rPr lang="en-US" altLang="zh-CN" dirty="0" smtClean="0"/>
              <a:t>2</a:t>
            </a:r>
            <a:r>
              <a:rPr lang="zh-CN" altLang="en-US" dirty="0" smtClean="0"/>
              <a:t>、案例：交换两个变量的值</a:t>
            </a:r>
            <a:endParaRPr lang="en-US" altLang="zh-CN" dirty="0" smtClean="0"/>
          </a:p>
        </p:txBody>
      </p:sp>
      <p:sp>
        <p:nvSpPr>
          <p:cNvPr id="9" name="文本占位符 1"/>
          <p:cNvSpPr>
            <a:spLocks noGrp="1"/>
          </p:cNvSpPr>
          <p:nvPr>
            <p:ph type="body" sz="quarter" idx="11"/>
          </p:nvPr>
        </p:nvSpPr>
        <p:spPr>
          <a:xfrm>
            <a:off x="710881" y="1635973"/>
            <a:ext cx="10749598" cy="3869678"/>
          </a:xfrm>
        </p:spPr>
        <p:txBody>
          <a:bodyPr/>
          <a:lstStyle/>
          <a:p>
            <a:pPr marL="0" indent="0">
              <a:buNone/>
            </a:pPr>
            <a:r>
              <a:rPr lang="zh-CN" altLang="en-US" dirty="0" smtClean="0">
                <a:solidFill>
                  <a:srgbClr val="B60206"/>
                </a:solidFill>
              </a:rPr>
              <a:t>方法一：引入临时变量，交换两个变量的值</a:t>
            </a:r>
            <a:endParaRPr lang="en-US" altLang="zh-CN" dirty="0" smtClean="0">
              <a:solidFill>
                <a:srgbClr val="B60206"/>
              </a:solidFill>
            </a:endParaRPr>
          </a:p>
          <a:p>
            <a:pPr marL="0" indent="0">
              <a:buNone/>
            </a:pPr>
            <a:endParaRPr lang="en-US" altLang="zh-CN" dirty="0" smtClean="0">
              <a:solidFill>
                <a:srgbClr val="B60206"/>
              </a:solidFill>
            </a:endParaRPr>
          </a:p>
          <a:p>
            <a:pPr marL="0" indent="0">
              <a:buNone/>
            </a:pPr>
            <a:endParaRPr lang="en-US" altLang="zh-CN" dirty="0">
              <a:solidFill>
                <a:srgbClr val="B60206"/>
              </a:solidFill>
            </a:endParaRPr>
          </a:p>
          <a:p>
            <a:pPr marL="0" indent="0">
              <a:buNone/>
            </a:pPr>
            <a:endParaRPr lang="en-US" altLang="zh-CN" dirty="0" smtClean="0">
              <a:solidFill>
                <a:srgbClr val="B60206"/>
              </a:solidFill>
            </a:endParaRPr>
          </a:p>
          <a:p>
            <a:pPr marL="0" indent="0">
              <a:buNone/>
            </a:pPr>
            <a:endParaRPr lang="en-US" altLang="zh-CN" dirty="0">
              <a:solidFill>
                <a:srgbClr val="B60206"/>
              </a:solidFill>
            </a:endParaRPr>
          </a:p>
          <a:p>
            <a:pPr marL="0" indent="0">
              <a:buNone/>
            </a:pPr>
            <a:endParaRPr lang="en-US" altLang="zh-CN" dirty="0" smtClean="0">
              <a:solidFill>
                <a:srgbClr val="B60206"/>
              </a:solidFill>
            </a:endParaRPr>
          </a:p>
          <a:p>
            <a:pPr marL="0" indent="0">
              <a:buNone/>
            </a:pPr>
            <a:r>
              <a:rPr lang="zh-CN" altLang="en-US" dirty="0" smtClean="0">
                <a:solidFill>
                  <a:srgbClr val="B60206"/>
                </a:solidFill>
              </a:rPr>
              <a:t>方法二：</a:t>
            </a:r>
            <a:r>
              <a:rPr lang="zh-CN" altLang="en-US" dirty="0">
                <a:solidFill>
                  <a:srgbClr val="B60206"/>
                </a:solidFill>
              </a:rPr>
              <a:t>基于</a:t>
            </a:r>
            <a:endParaRPr lang="en-US" altLang="zh-CN" dirty="0" smtClean="0">
              <a:solidFill>
                <a:srgbClr val="B60206"/>
              </a:solidFill>
            </a:endParaRPr>
          </a:p>
        </p:txBody>
      </p:sp>
      <p:sp>
        <p:nvSpPr>
          <p:cNvPr id="5" name="TextBox 3">
            <a:extLst>
              <a:ext uri="{FF2B5EF4-FFF2-40B4-BE49-F238E27FC236}">
                <a16:creationId xmlns="" xmlns:a16="http://schemas.microsoft.com/office/drawing/2014/main" id="{0C998B78-AB18-3C47-A1C7-25AE9A3A40B0}"/>
              </a:ext>
            </a:extLst>
          </p:cNvPr>
          <p:cNvSpPr txBox="1"/>
          <p:nvPr/>
        </p:nvSpPr>
        <p:spPr>
          <a:xfrm>
            <a:off x="710879" y="2089243"/>
            <a:ext cx="10666853" cy="2031325"/>
          </a:xfrm>
          <a:prstGeom prst="rect">
            <a:avLst/>
          </a:prstGeom>
          <a:solidFill>
            <a:srgbClr val="FFFFE4"/>
          </a:solidFill>
          <a:ln w="3175">
            <a:solidFill>
              <a:srgbClr val="919191"/>
            </a:solidFill>
          </a:ln>
        </p:spPr>
        <p:txBody>
          <a:bodyPr wrap="square">
            <a:spAutoFit/>
          </a:bodyPr>
          <a:lstStyle/>
          <a:p>
            <a:r>
              <a:rPr lang="en-US" altLang="zh-CN" sz="1400" dirty="0" smtClean="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num1 = 10</a:t>
            </a:r>
          </a:p>
          <a:p>
            <a:r>
              <a:rPr lang="en-US" altLang="zh-CN" sz="1400" dirty="0" smtClean="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num2 = 20</a:t>
            </a:r>
          </a:p>
          <a:p>
            <a:endParaRPr lang="en-US" altLang="zh-CN" sz="1400" dirty="0" smtClean="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smtClean="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temp = num1</a:t>
            </a:r>
          </a:p>
          <a:p>
            <a:r>
              <a:rPr lang="en-US" altLang="zh-CN" sz="1400" dirty="0" smtClean="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num1 = num2</a:t>
            </a:r>
          </a:p>
          <a:p>
            <a:r>
              <a:rPr lang="en-US" altLang="zh-CN" sz="1400" dirty="0" smtClean="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num2 = temp</a:t>
            </a:r>
          </a:p>
          <a:p>
            <a:endPar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smtClean="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print(num1)</a:t>
            </a:r>
          </a:p>
          <a:p>
            <a:r>
              <a:rPr lang="en-US" altLang="zh-CN" sz="1400" dirty="0" smtClean="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print(num2)</a:t>
            </a:r>
            <a:endPar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TextBox 3">
            <a:extLst>
              <a:ext uri="{FF2B5EF4-FFF2-40B4-BE49-F238E27FC236}">
                <a16:creationId xmlns="" xmlns:a16="http://schemas.microsoft.com/office/drawing/2014/main" id="{0C998B78-AB18-3C47-A1C7-25AE9A3A40B0}"/>
              </a:ext>
            </a:extLst>
          </p:cNvPr>
          <p:cNvSpPr txBox="1"/>
          <p:nvPr/>
        </p:nvSpPr>
        <p:spPr>
          <a:xfrm>
            <a:off x="710879" y="4573837"/>
            <a:ext cx="10666853" cy="1600438"/>
          </a:xfrm>
          <a:prstGeom prst="rect">
            <a:avLst/>
          </a:prstGeom>
          <a:solidFill>
            <a:srgbClr val="FFFFE4"/>
          </a:solidFill>
          <a:ln w="3175">
            <a:solidFill>
              <a:srgbClr val="919191"/>
            </a:solidFill>
          </a:ln>
        </p:spPr>
        <p:txBody>
          <a:bodyPr wrap="square">
            <a:spAutoFit/>
          </a:bodyPr>
          <a:lstStyle/>
          <a:p>
            <a:r>
              <a:rPr lang="en-US" altLang="zh-CN" sz="1400" dirty="0" smtClean="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num1 = 10</a:t>
            </a:r>
          </a:p>
          <a:p>
            <a:r>
              <a:rPr lang="en-US" altLang="zh-CN" sz="1400" dirty="0" smtClean="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num2 = 20</a:t>
            </a:r>
          </a:p>
          <a:p>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smtClean="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num1, num2 = num2, num1</a:t>
            </a:r>
          </a:p>
          <a:p>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print(num1)</a:t>
            </a:r>
          </a:p>
          <a:p>
            <a:r>
              <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print(num2</a:t>
            </a:r>
            <a:r>
              <a:rPr lang="en-US" altLang="zh-CN" sz="1400" dirty="0" smtClean="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147227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6DC7A42-DEB9-4846-9885-EF1F65B29AB4}"/>
              </a:ext>
            </a:extLst>
          </p:cNvPr>
          <p:cNvSpPr>
            <a:spLocks noGrp="1"/>
          </p:cNvSpPr>
          <p:nvPr>
            <p:ph type="title"/>
          </p:nvPr>
        </p:nvSpPr>
        <p:spPr/>
        <p:txBody>
          <a:bodyPr/>
          <a:lstStyle/>
          <a:p>
            <a:r>
              <a:rPr lang="zh-CN" altLang="en-US" dirty="0" smtClean="0">
                <a:solidFill>
                  <a:schemeClr val="tx1">
                    <a:lumMod val="65000"/>
                    <a:lumOff val="35000"/>
                  </a:schemeClr>
                </a:solidFill>
              </a:rPr>
              <a:t>函数的作用及其使用步骤</a:t>
            </a:r>
            <a:endParaRPr lang="en-US" altLang="zh-CN" dirty="0">
              <a:solidFill>
                <a:schemeClr val="tx1">
                  <a:lumMod val="65000"/>
                  <a:lumOff val="35000"/>
                </a:schemeClr>
              </a:solidFill>
            </a:endParaRPr>
          </a:p>
        </p:txBody>
      </p:sp>
      <p:sp>
        <p:nvSpPr>
          <p:cNvPr id="3" name="文本占位符 2">
            <a:extLst>
              <a:ext uri="{FF2B5EF4-FFF2-40B4-BE49-F238E27FC236}">
                <a16:creationId xmlns="" xmlns:a16="http://schemas.microsoft.com/office/drawing/2014/main" id="{DC0D98B5-82FB-804B-8565-7E31DD4B40B6}"/>
              </a:ext>
            </a:extLst>
          </p:cNvPr>
          <p:cNvSpPr>
            <a:spLocks noGrp="1"/>
          </p:cNvSpPr>
          <p:nvPr>
            <p:ph type="body" sz="quarter" idx="10"/>
          </p:nvPr>
        </p:nvSpPr>
        <p:spPr/>
        <p:txBody>
          <a:bodyPr/>
          <a:lstStyle/>
          <a:p>
            <a:r>
              <a:rPr kumimoji="1" lang="en-US" altLang="zh-CN" dirty="0"/>
              <a:t>01</a:t>
            </a:r>
            <a:endParaRPr kumimoji="1" lang="zh-CN" altLang="en-US" dirty="0"/>
          </a:p>
        </p:txBody>
      </p:sp>
    </p:spTree>
    <p:extLst>
      <p:ext uri="{BB962C8B-B14F-4D97-AF65-F5344CB8AC3E}">
        <p14:creationId xmlns:p14="http://schemas.microsoft.com/office/powerpoint/2010/main" val="2513354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6DC7A42-DEB9-4846-9885-EF1F65B29AB4}"/>
              </a:ext>
            </a:extLst>
          </p:cNvPr>
          <p:cNvSpPr>
            <a:spLocks noGrp="1"/>
          </p:cNvSpPr>
          <p:nvPr>
            <p:ph type="title"/>
          </p:nvPr>
        </p:nvSpPr>
        <p:spPr/>
        <p:txBody>
          <a:bodyPr/>
          <a:lstStyle/>
          <a:p>
            <a:r>
              <a:rPr lang="zh-CN" altLang="en-US" dirty="0" smtClean="0">
                <a:solidFill>
                  <a:schemeClr val="tx1">
                    <a:lumMod val="65000"/>
                    <a:lumOff val="35000"/>
                  </a:schemeClr>
                </a:solidFill>
              </a:rPr>
              <a:t>引用变量与可变、非可变类型</a:t>
            </a:r>
            <a:endParaRPr lang="en-US" altLang="zh-CN" dirty="0">
              <a:solidFill>
                <a:schemeClr val="tx1">
                  <a:lumMod val="65000"/>
                  <a:lumOff val="35000"/>
                </a:schemeClr>
              </a:solidFill>
            </a:endParaRPr>
          </a:p>
        </p:txBody>
      </p:sp>
      <p:sp>
        <p:nvSpPr>
          <p:cNvPr id="3" name="文本占位符 2">
            <a:extLst>
              <a:ext uri="{FF2B5EF4-FFF2-40B4-BE49-F238E27FC236}">
                <a16:creationId xmlns="" xmlns:a16="http://schemas.microsoft.com/office/drawing/2014/main" id="{DC0D98B5-82FB-804B-8565-7E31DD4B40B6}"/>
              </a:ext>
            </a:extLst>
          </p:cNvPr>
          <p:cNvSpPr>
            <a:spLocks noGrp="1"/>
          </p:cNvSpPr>
          <p:nvPr>
            <p:ph type="body" sz="quarter" idx="10"/>
          </p:nvPr>
        </p:nvSpPr>
        <p:spPr/>
        <p:txBody>
          <a:bodyPr/>
          <a:lstStyle/>
          <a:p>
            <a:r>
              <a:rPr kumimoji="1" lang="en-US" altLang="zh-CN" dirty="0" smtClean="0"/>
              <a:t>08</a:t>
            </a:r>
            <a:endParaRPr kumimoji="1" lang="zh-CN" altLang="en-US" dirty="0"/>
          </a:p>
        </p:txBody>
      </p:sp>
    </p:spTree>
    <p:extLst>
      <p:ext uri="{BB962C8B-B14F-4D97-AF65-F5344CB8AC3E}">
        <p14:creationId xmlns:p14="http://schemas.microsoft.com/office/powerpoint/2010/main" val="23944191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引用变量与可变、非可变类型</a:t>
            </a:r>
            <a:endParaRPr lang="zh-CN" altLang="en-US" dirty="0"/>
          </a:p>
        </p:txBody>
      </p:sp>
      <p:sp>
        <p:nvSpPr>
          <p:cNvPr id="4" name="文本占位符 3"/>
          <p:cNvSpPr>
            <a:spLocks noGrp="1"/>
          </p:cNvSpPr>
          <p:nvPr>
            <p:ph type="body" sz="quarter" idx="10"/>
          </p:nvPr>
        </p:nvSpPr>
        <p:spPr/>
        <p:txBody>
          <a:bodyPr/>
          <a:lstStyle/>
          <a:p>
            <a:r>
              <a:rPr lang="en-US" altLang="zh-CN" dirty="0"/>
              <a:t>1</a:t>
            </a:r>
            <a:r>
              <a:rPr lang="zh-CN" altLang="en-US" dirty="0"/>
              <a:t>、值传递与引用传递</a:t>
            </a:r>
            <a:endParaRPr lang="en-US" altLang="zh-CN" dirty="0" smtClean="0"/>
          </a:p>
        </p:txBody>
      </p:sp>
      <p:sp>
        <p:nvSpPr>
          <p:cNvPr id="9" name="文本占位符 1"/>
          <p:cNvSpPr>
            <a:spLocks noGrp="1"/>
          </p:cNvSpPr>
          <p:nvPr>
            <p:ph type="body" sz="quarter" idx="11"/>
          </p:nvPr>
        </p:nvSpPr>
        <p:spPr>
          <a:xfrm>
            <a:off x="710881" y="1635973"/>
            <a:ext cx="10749598" cy="3869678"/>
          </a:xfrm>
        </p:spPr>
        <p:txBody>
          <a:bodyPr/>
          <a:lstStyle/>
          <a:p>
            <a:pPr marL="0" indent="0">
              <a:buNone/>
            </a:pPr>
            <a:r>
              <a:rPr lang="zh-CN" altLang="en-US" dirty="0">
                <a:solidFill>
                  <a:schemeClr val="tx1">
                    <a:lumMod val="75000"/>
                    <a:lumOff val="25000"/>
                  </a:schemeClr>
                </a:solidFill>
              </a:rPr>
              <a:t>在</a:t>
            </a:r>
            <a:r>
              <a:rPr lang="en-US" altLang="zh-CN" dirty="0">
                <a:solidFill>
                  <a:schemeClr val="tx1">
                    <a:lumMod val="75000"/>
                    <a:lumOff val="25000"/>
                  </a:schemeClr>
                </a:solidFill>
              </a:rPr>
              <a:t>python</a:t>
            </a:r>
            <a:r>
              <a:rPr lang="zh-CN" altLang="en-US" dirty="0">
                <a:solidFill>
                  <a:schemeClr val="tx1">
                    <a:lumMod val="75000"/>
                    <a:lumOff val="25000"/>
                  </a:schemeClr>
                </a:solidFill>
              </a:rPr>
              <a:t>中，值是靠引用来传递来的</a:t>
            </a:r>
            <a:r>
              <a:rPr lang="zh-CN" altLang="en-US" dirty="0" smtClean="0">
                <a:solidFill>
                  <a:schemeClr val="tx1">
                    <a:lumMod val="75000"/>
                    <a:lumOff val="25000"/>
                  </a:schemeClr>
                </a:solidFill>
              </a:rPr>
              <a:t>。我们</a:t>
            </a:r>
            <a:r>
              <a:rPr lang="zh-CN" altLang="en-US" dirty="0">
                <a:solidFill>
                  <a:schemeClr val="tx1">
                    <a:lumMod val="75000"/>
                    <a:lumOff val="25000"/>
                  </a:schemeClr>
                </a:solidFill>
              </a:rPr>
              <a:t>可以</a:t>
            </a:r>
            <a:r>
              <a:rPr lang="zh-CN" altLang="en-US" dirty="0" smtClean="0">
                <a:solidFill>
                  <a:srgbClr val="B60206"/>
                </a:solidFill>
              </a:rPr>
              <a:t>用</a:t>
            </a:r>
            <a:r>
              <a:rPr lang="en-US" altLang="zh-CN" dirty="0" smtClean="0">
                <a:solidFill>
                  <a:srgbClr val="B60206"/>
                </a:solidFill>
              </a:rPr>
              <a:t>id() </a:t>
            </a:r>
            <a:r>
              <a:rPr lang="zh-CN" altLang="en-US" dirty="0" smtClean="0">
                <a:solidFill>
                  <a:srgbClr val="B60206"/>
                </a:solidFill>
              </a:rPr>
              <a:t>来</a:t>
            </a:r>
            <a:r>
              <a:rPr lang="zh-CN" altLang="en-US" dirty="0">
                <a:solidFill>
                  <a:srgbClr val="B60206"/>
                </a:solidFill>
              </a:rPr>
              <a:t>判断两个变量是否为同一个值的引用</a:t>
            </a:r>
            <a:r>
              <a:rPr lang="zh-CN" altLang="en-US" dirty="0" smtClean="0">
                <a:solidFill>
                  <a:srgbClr val="B60206"/>
                </a:solidFill>
              </a:rPr>
              <a:t>。</a:t>
            </a:r>
            <a:r>
              <a:rPr lang="zh-CN" altLang="en-US" dirty="0" smtClean="0">
                <a:solidFill>
                  <a:schemeClr val="tx1">
                    <a:lumMod val="75000"/>
                    <a:lumOff val="25000"/>
                  </a:schemeClr>
                </a:solidFill>
              </a:rPr>
              <a:t>我们</a:t>
            </a:r>
            <a:r>
              <a:rPr lang="zh-CN" altLang="en-US" dirty="0">
                <a:solidFill>
                  <a:schemeClr val="tx1">
                    <a:lumMod val="75000"/>
                    <a:lumOff val="25000"/>
                  </a:schemeClr>
                </a:solidFill>
              </a:rPr>
              <a:t>可以将</a:t>
            </a:r>
            <a:r>
              <a:rPr lang="en-US" altLang="zh-CN" dirty="0">
                <a:solidFill>
                  <a:schemeClr val="tx1">
                    <a:lumMod val="75000"/>
                    <a:lumOff val="25000"/>
                  </a:schemeClr>
                </a:solidFill>
              </a:rPr>
              <a:t>id</a:t>
            </a:r>
            <a:r>
              <a:rPr lang="zh-CN" altLang="en-US" dirty="0">
                <a:solidFill>
                  <a:schemeClr val="tx1">
                    <a:lumMod val="75000"/>
                    <a:lumOff val="25000"/>
                  </a:schemeClr>
                </a:solidFill>
              </a:rPr>
              <a:t>值理解为那块内存的地址标识</a:t>
            </a:r>
            <a:r>
              <a:rPr lang="zh-CN" altLang="en-US" dirty="0" smtClean="0">
                <a:solidFill>
                  <a:schemeClr val="tx1">
                    <a:lumMod val="75000"/>
                    <a:lumOff val="25000"/>
                  </a:schemeClr>
                </a:solidFill>
              </a:rPr>
              <a:t>。</a:t>
            </a:r>
            <a:endParaRPr lang="en-US" altLang="zh-CN" dirty="0" smtClean="0">
              <a:solidFill>
                <a:schemeClr val="tx1">
                  <a:lumMod val="75000"/>
                  <a:lumOff val="25000"/>
                </a:schemeClr>
              </a:solidFill>
            </a:endParaRPr>
          </a:p>
          <a:p>
            <a:pPr marL="0" indent="0">
              <a:buNone/>
            </a:pPr>
            <a:endParaRPr lang="en-US" altLang="zh-CN" dirty="0">
              <a:solidFill>
                <a:schemeClr val="tx1">
                  <a:lumMod val="75000"/>
                  <a:lumOff val="25000"/>
                </a:schemeClr>
              </a:solidFill>
            </a:endParaRPr>
          </a:p>
          <a:p>
            <a:pPr marL="0" indent="0">
              <a:buNone/>
            </a:pPr>
            <a:r>
              <a:rPr lang="zh-CN" altLang="en-US" dirty="0" smtClean="0">
                <a:solidFill>
                  <a:schemeClr val="tx1">
                    <a:lumMod val="75000"/>
                    <a:lumOff val="25000"/>
                  </a:schemeClr>
                </a:solidFill>
              </a:rPr>
              <a:t>整数类型：</a:t>
            </a:r>
            <a:endParaRPr lang="en-US" altLang="zh-CN" dirty="0" smtClean="0">
              <a:solidFill>
                <a:schemeClr val="tx1">
                  <a:lumMod val="75000"/>
                  <a:lumOff val="25000"/>
                </a:schemeClr>
              </a:solidFill>
            </a:endParaRPr>
          </a:p>
        </p:txBody>
      </p:sp>
      <p:sp>
        <p:nvSpPr>
          <p:cNvPr id="6" name="TextBox 3">
            <a:extLst>
              <a:ext uri="{FF2B5EF4-FFF2-40B4-BE49-F238E27FC236}">
                <a16:creationId xmlns="" xmlns:a16="http://schemas.microsoft.com/office/drawing/2014/main" id="{0C998B78-AB18-3C47-A1C7-25AE9A3A40B0}"/>
              </a:ext>
            </a:extLst>
          </p:cNvPr>
          <p:cNvSpPr txBox="1"/>
          <p:nvPr/>
        </p:nvSpPr>
        <p:spPr>
          <a:xfrm>
            <a:off x="793626" y="3364797"/>
            <a:ext cx="10666853" cy="2893100"/>
          </a:xfrm>
          <a:prstGeom prst="rect">
            <a:avLst/>
          </a:prstGeom>
          <a:solidFill>
            <a:srgbClr val="FFFFE4"/>
          </a:solidFill>
          <a:ln w="3175">
            <a:solidFill>
              <a:srgbClr val="919191"/>
            </a:solidFill>
          </a:ln>
        </p:spPr>
        <p:txBody>
          <a:bodyPr wrap="square">
            <a:spAutoFit/>
          </a:bodyPr>
          <a:lstStyle/>
          <a:p>
            <a:r>
              <a:rPr lang="en-US" altLang="zh-CN" sz="1400" dirty="0" smtClean="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 </a:t>
            </a:r>
            <a:r>
              <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1</a:t>
            </a:r>
          </a:p>
          <a:p>
            <a:r>
              <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 = a</a:t>
            </a:r>
          </a:p>
          <a:p>
            <a:endPar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print(b)  # 1</a:t>
            </a:r>
          </a:p>
          <a:p>
            <a:endPar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print(id(a))  # 140708464157520</a:t>
            </a:r>
          </a:p>
          <a:p>
            <a:r>
              <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print(id(b))  # 140708464157520</a:t>
            </a:r>
          </a:p>
          <a:p>
            <a:endPar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 = 2</a:t>
            </a:r>
          </a:p>
          <a:p>
            <a:r>
              <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print(b)  # 1,</a:t>
            </a:r>
            <a:r>
              <a:rPr lang="zh-CN" altLang="en-US"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说明</a:t>
            </a:r>
            <a:r>
              <a:rPr lang="en-US" altLang="zh-CN" sz="1400" dirty="0" err="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int</a:t>
            </a:r>
            <a:r>
              <a:rPr lang="zh-CN" altLang="en-US"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类型为不可变类型 </a:t>
            </a:r>
          </a:p>
          <a:p>
            <a:endParaRPr lang="zh-CN" altLang="en-US"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print(id(a))  # 140708464157552</a:t>
            </a:r>
            <a:r>
              <a:rPr lang="zh-CN" altLang="en-US"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，此时</a:t>
            </a:r>
            <a:r>
              <a:rPr lang="zh-CN" altLang="en-US" sz="1400" dirty="0" smtClean="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得到的</a:t>
            </a:r>
            <a:r>
              <a:rPr lang="zh-CN" altLang="en-US"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是</a:t>
            </a:r>
            <a:r>
              <a:rPr lang="zh-CN" altLang="en-US" sz="1400" dirty="0" smtClean="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的内存地址</a:t>
            </a:r>
          </a:p>
          <a:p>
            <a:r>
              <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print(id(b))  # </a:t>
            </a:r>
            <a:r>
              <a:rPr lang="en-US" altLang="zh-CN" sz="1400" dirty="0" smtClean="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140708464157520</a:t>
            </a:r>
            <a:endPar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7449092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引用变量与可变、非可变类型</a:t>
            </a:r>
            <a:endParaRPr lang="zh-CN" altLang="en-US" dirty="0"/>
          </a:p>
        </p:txBody>
      </p:sp>
      <p:sp>
        <p:nvSpPr>
          <p:cNvPr id="4" name="文本占位符 3"/>
          <p:cNvSpPr>
            <a:spLocks noGrp="1"/>
          </p:cNvSpPr>
          <p:nvPr>
            <p:ph type="body" sz="quarter" idx="10"/>
          </p:nvPr>
        </p:nvSpPr>
        <p:spPr/>
        <p:txBody>
          <a:bodyPr/>
          <a:lstStyle/>
          <a:p>
            <a:r>
              <a:rPr lang="en-US" altLang="zh-CN" dirty="0"/>
              <a:t>1</a:t>
            </a:r>
            <a:r>
              <a:rPr lang="zh-CN" altLang="en-US" dirty="0"/>
              <a:t>、值传递与引用传递</a:t>
            </a:r>
            <a:endParaRPr lang="en-US" altLang="zh-CN" dirty="0" smtClean="0"/>
          </a:p>
        </p:txBody>
      </p:sp>
      <p:sp>
        <p:nvSpPr>
          <p:cNvPr id="9" name="文本占位符 1"/>
          <p:cNvSpPr>
            <a:spLocks noGrp="1"/>
          </p:cNvSpPr>
          <p:nvPr>
            <p:ph type="body" sz="quarter" idx="11"/>
          </p:nvPr>
        </p:nvSpPr>
        <p:spPr>
          <a:xfrm>
            <a:off x="710881" y="1635972"/>
            <a:ext cx="10749598" cy="4541307"/>
          </a:xfrm>
        </p:spPr>
        <p:txBody>
          <a:bodyPr/>
          <a:lstStyle/>
          <a:p>
            <a:pPr marL="0" indent="0">
              <a:buNone/>
            </a:pPr>
            <a:r>
              <a:rPr lang="zh-CN" altLang="en-US" dirty="0">
                <a:solidFill>
                  <a:schemeClr val="tx1">
                    <a:lumMod val="75000"/>
                    <a:lumOff val="25000"/>
                  </a:schemeClr>
                </a:solidFill>
              </a:rPr>
              <a:t>在</a:t>
            </a:r>
            <a:r>
              <a:rPr lang="en-US" altLang="zh-CN" dirty="0">
                <a:solidFill>
                  <a:schemeClr val="tx1">
                    <a:lumMod val="75000"/>
                    <a:lumOff val="25000"/>
                  </a:schemeClr>
                </a:solidFill>
              </a:rPr>
              <a:t>python</a:t>
            </a:r>
            <a:r>
              <a:rPr lang="zh-CN" altLang="en-US" dirty="0">
                <a:solidFill>
                  <a:schemeClr val="tx1">
                    <a:lumMod val="75000"/>
                    <a:lumOff val="25000"/>
                  </a:schemeClr>
                </a:solidFill>
              </a:rPr>
              <a:t>中，值是靠引用来传递来的</a:t>
            </a:r>
            <a:r>
              <a:rPr lang="zh-CN" altLang="en-US" dirty="0" smtClean="0">
                <a:solidFill>
                  <a:schemeClr val="tx1">
                    <a:lumMod val="75000"/>
                    <a:lumOff val="25000"/>
                  </a:schemeClr>
                </a:solidFill>
              </a:rPr>
              <a:t>。我们</a:t>
            </a:r>
            <a:r>
              <a:rPr lang="zh-CN" altLang="en-US" dirty="0">
                <a:solidFill>
                  <a:schemeClr val="tx1">
                    <a:lumMod val="75000"/>
                    <a:lumOff val="25000"/>
                  </a:schemeClr>
                </a:solidFill>
              </a:rPr>
              <a:t>可以</a:t>
            </a:r>
            <a:r>
              <a:rPr lang="zh-CN" altLang="en-US" dirty="0" smtClean="0">
                <a:solidFill>
                  <a:srgbClr val="B60206"/>
                </a:solidFill>
              </a:rPr>
              <a:t>用</a:t>
            </a:r>
            <a:r>
              <a:rPr lang="en-US" altLang="zh-CN" dirty="0" smtClean="0">
                <a:solidFill>
                  <a:srgbClr val="B60206"/>
                </a:solidFill>
              </a:rPr>
              <a:t>id() </a:t>
            </a:r>
            <a:r>
              <a:rPr lang="zh-CN" altLang="en-US" dirty="0" smtClean="0">
                <a:solidFill>
                  <a:srgbClr val="B60206"/>
                </a:solidFill>
              </a:rPr>
              <a:t>来</a:t>
            </a:r>
            <a:r>
              <a:rPr lang="zh-CN" altLang="en-US" dirty="0">
                <a:solidFill>
                  <a:srgbClr val="B60206"/>
                </a:solidFill>
              </a:rPr>
              <a:t>判断两个变量是否为同一个值的引用</a:t>
            </a:r>
            <a:r>
              <a:rPr lang="zh-CN" altLang="en-US" dirty="0" smtClean="0">
                <a:solidFill>
                  <a:srgbClr val="B60206"/>
                </a:solidFill>
              </a:rPr>
              <a:t>。</a:t>
            </a:r>
            <a:r>
              <a:rPr lang="zh-CN" altLang="en-US" dirty="0" smtClean="0">
                <a:solidFill>
                  <a:schemeClr val="tx1">
                    <a:lumMod val="75000"/>
                    <a:lumOff val="25000"/>
                  </a:schemeClr>
                </a:solidFill>
              </a:rPr>
              <a:t>我们</a:t>
            </a:r>
            <a:r>
              <a:rPr lang="zh-CN" altLang="en-US" dirty="0">
                <a:solidFill>
                  <a:schemeClr val="tx1">
                    <a:lumMod val="75000"/>
                    <a:lumOff val="25000"/>
                  </a:schemeClr>
                </a:solidFill>
              </a:rPr>
              <a:t>可以将</a:t>
            </a:r>
            <a:r>
              <a:rPr lang="en-US" altLang="zh-CN" dirty="0">
                <a:solidFill>
                  <a:schemeClr val="tx1">
                    <a:lumMod val="75000"/>
                    <a:lumOff val="25000"/>
                  </a:schemeClr>
                </a:solidFill>
              </a:rPr>
              <a:t>id</a:t>
            </a:r>
            <a:r>
              <a:rPr lang="zh-CN" altLang="en-US" dirty="0">
                <a:solidFill>
                  <a:schemeClr val="tx1">
                    <a:lumMod val="75000"/>
                    <a:lumOff val="25000"/>
                  </a:schemeClr>
                </a:solidFill>
              </a:rPr>
              <a:t>值理解为那块内存的地址标识</a:t>
            </a:r>
            <a:r>
              <a:rPr lang="zh-CN" altLang="en-US" dirty="0" smtClean="0">
                <a:solidFill>
                  <a:schemeClr val="tx1">
                    <a:lumMod val="75000"/>
                    <a:lumOff val="25000"/>
                  </a:schemeClr>
                </a:solidFill>
              </a:rPr>
              <a:t>。</a:t>
            </a:r>
            <a:endParaRPr lang="en-US" altLang="zh-CN" dirty="0" smtClean="0">
              <a:solidFill>
                <a:schemeClr val="tx1">
                  <a:lumMod val="75000"/>
                  <a:lumOff val="25000"/>
                </a:schemeClr>
              </a:solidFill>
            </a:endParaRPr>
          </a:p>
          <a:p>
            <a:pPr marL="0" indent="0">
              <a:buNone/>
            </a:pPr>
            <a:endParaRPr lang="en-US" altLang="zh-CN" dirty="0">
              <a:solidFill>
                <a:schemeClr val="tx1">
                  <a:lumMod val="75000"/>
                  <a:lumOff val="25000"/>
                </a:schemeClr>
              </a:solidFill>
            </a:endParaRPr>
          </a:p>
          <a:p>
            <a:pPr marL="0" indent="0">
              <a:buNone/>
            </a:pPr>
            <a:r>
              <a:rPr lang="zh-CN" altLang="en-US" dirty="0" smtClean="0">
                <a:solidFill>
                  <a:schemeClr val="tx1">
                    <a:lumMod val="75000"/>
                    <a:lumOff val="25000"/>
                  </a:schemeClr>
                </a:solidFill>
              </a:rPr>
              <a:t>列表序列：</a:t>
            </a:r>
            <a:endParaRPr lang="en-US" altLang="zh-CN" dirty="0" smtClean="0">
              <a:solidFill>
                <a:schemeClr val="tx1">
                  <a:lumMod val="75000"/>
                  <a:lumOff val="25000"/>
                </a:schemeClr>
              </a:solidFill>
            </a:endParaRPr>
          </a:p>
        </p:txBody>
      </p:sp>
      <p:sp>
        <p:nvSpPr>
          <p:cNvPr id="6" name="TextBox 3">
            <a:extLst>
              <a:ext uri="{FF2B5EF4-FFF2-40B4-BE49-F238E27FC236}">
                <a16:creationId xmlns="" xmlns:a16="http://schemas.microsoft.com/office/drawing/2014/main" id="{0C998B78-AB18-3C47-A1C7-25AE9A3A40B0}"/>
              </a:ext>
            </a:extLst>
          </p:cNvPr>
          <p:cNvSpPr txBox="1"/>
          <p:nvPr/>
        </p:nvSpPr>
        <p:spPr>
          <a:xfrm>
            <a:off x="793626" y="3395277"/>
            <a:ext cx="10666853" cy="2677656"/>
          </a:xfrm>
          <a:prstGeom prst="rect">
            <a:avLst/>
          </a:prstGeom>
          <a:solidFill>
            <a:srgbClr val="FFFFE4"/>
          </a:solidFill>
          <a:ln w="3175">
            <a:solidFill>
              <a:srgbClr val="919191"/>
            </a:solidFill>
          </a:ln>
        </p:spPr>
        <p:txBody>
          <a:bodyPr wrap="square">
            <a:spAutoFit/>
          </a:bodyPr>
          <a:lstStyle/>
          <a:p>
            <a:r>
              <a:rPr lang="en-US" altLang="zh-CN" sz="1400" dirty="0" err="1" smtClean="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a:t>
            </a:r>
            <a:r>
              <a:rPr lang="en-US" altLang="zh-CN" sz="1400" dirty="0" smtClean="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[10, 20]</a:t>
            </a:r>
          </a:p>
          <a:p>
            <a:r>
              <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bb = </a:t>
            </a:r>
            <a:r>
              <a:rPr lang="en-US" altLang="zh-CN" sz="1400" dirty="0" err="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a:t>
            </a:r>
            <a:endPar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print(id(</a:t>
            </a:r>
            <a:r>
              <a:rPr lang="en-US" altLang="zh-CN" sz="1400" dirty="0" err="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a:t>
            </a:r>
            <a:r>
              <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2325297783432</a:t>
            </a:r>
          </a:p>
          <a:p>
            <a:r>
              <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print(id(bb))  # 2325297783432</a:t>
            </a:r>
          </a:p>
          <a:p>
            <a:endPar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err="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aa.append</a:t>
            </a:r>
            <a:r>
              <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p>
          <a:p>
            <a:r>
              <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print(bb)  # [10, 20, 30], </a:t>
            </a:r>
            <a:r>
              <a:rPr lang="zh-CN" altLang="en-US"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列表为可变类型</a:t>
            </a:r>
          </a:p>
          <a:p>
            <a:endParaRPr lang="zh-CN" altLang="en-US"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print(id(</a:t>
            </a:r>
            <a:r>
              <a:rPr lang="en-US" altLang="zh-CN" sz="1400" dirty="0" err="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a:t>
            </a:r>
            <a:r>
              <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2325297783432</a:t>
            </a:r>
          </a:p>
          <a:p>
            <a:r>
              <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print(id(bb))  # 2325297783432</a:t>
            </a:r>
            <a:endParaRPr lang="en-US" altLang="zh-CN"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6478324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引用变量与可变、非可变类型</a:t>
            </a:r>
            <a:endParaRPr lang="zh-CN" altLang="en-US" dirty="0"/>
          </a:p>
        </p:txBody>
      </p:sp>
      <p:sp>
        <p:nvSpPr>
          <p:cNvPr id="4" name="文本占位符 3"/>
          <p:cNvSpPr>
            <a:spLocks noGrp="1"/>
          </p:cNvSpPr>
          <p:nvPr>
            <p:ph type="body" sz="quarter" idx="10"/>
          </p:nvPr>
        </p:nvSpPr>
        <p:spPr/>
        <p:txBody>
          <a:bodyPr/>
          <a:lstStyle/>
          <a:p>
            <a:r>
              <a:rPr lang="en-US" altLang="zh-CN" dirty="0" smtClean="0"/>
              <a:t>2</a:t>
            </a:r>
            <a:r>
              <a:rPr lang="zh-CN" altLang="en-US" dirty="0" smtClean="0"/>
              <a:t>、把引用当做实参</a:t>
            </a:r>
            <a:endParaRPr lang="en-US" altLang="zh-CN" dirty="0" smtClean="0"/>
          </a:p>
        </p:txBody>
      </p:sp>
      <p:pic>
        <p:nvPicPr>
          <p:cNvPr id="5" name="图片 4"/>
          <p:cNvPicPr>
            <a:picLocks noChangeAspect="1"/>
          </p:cNvPicPr>
          <p:nvPr/>
        </p:nvPicPr>
        <p:blipFill>
          <a:blip r:embed="rId3"/>
          <a:stretch>
            <a:fillRect/>
          </a:stretch>
        </p:blipFill>
        <p:spPr>
          <a:xfrm>
            <a:off x="710880" y="1635973"/>
            <a:ext cx="9141291" cy="3687867"/>
          </a:xfrm>
          <a:prstGeom prst="rect">
            <a:avLst/>
          </a:prstGeom>
        </p:spPr>
      </p:pic>
      <p:pic>
        <p:nvPicPr>
          <p:cNvPr id="2" name="图片 1"/>
          <p:cNvPicPr>
            <a:picLocks noChangeAspect="1"/>
          </p:cNvPicPr>
          <p:nvPr/>
        </p:nvPicPr>
        <p:blipFill>
          <a:blip r:embed="rId4"/>
          <a:stretch>
            <a:fillRect/>
          </a:stretch>
        </p:blipFill>
        <p:spPr>
          <a:xfrm>
            <a:off x="3891692" y="4110464"/>
            <a:ext cx="8003031" cy="1924576"/>
          </a:xfrm>
          <a:prstGeom prst="rect">
            <a:avLst/>
          </a:prstGeom>
        </p:spPr>
      </p:pic>
      <p:sp>
        <p:nvSpPr>
          <p:cNvPr id="7" name="右箭头 6"/>
          <p:cNvSpPr/>
          <p:nvPr/>
        </p:nvSpPr>
        <p:spPr>
          <a:xfrm rot="1348684">
            <a:off x="2404269" y="3079197"/>
            <a:ext cx="3266079" cy="38917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942954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引用变量与可变、非可变类型</a:t>
            </a:r>
            <a:endParaRPr lang="zh-CN" altLang="en-US" dirty="0"/>
          </a:p>
        </p:txBody>
      </p:sp>
      <p:sp>
        <p:nvSpPr>
          <p:cNvPr id="4" name="文本占位符 3"/>
          <p:cNvSpPr>
            <a:spLocks noGrp="1"/>
          </p:cNvSpPr>
          <p:nvPr>
            <p:ph type="body" sz="quarter" idx="10"/>
          </p:nvPr>
        </p:nvSpPr>
        <p:spPr/>
        <p:txBody>
          <a:bodyPr/>
          <a:lstStyle/>
          <a:p>
            <a:r>
              <a:rPr lang="en-US" altLang="zh-CN" dirty="0" smtClean="0"/>
              <a:t>3</a:t>
            </a:r>
            <a:r>
              <a:rPr lang="zh-CN" altLang="en-US" dirty="0"/>
              <a:t>、可变类型与不可变类型</a:t>
            </a:r>
            <a:endParaRPr lang="en-US" altLang="zh-CN" dirty="0" smtClean="0"/>
          </a:p>
        </p:txBody>
      </p:sp>
      <p:sp>
        <p:nvSpPr>
          <p:cNvPr id="8" name="文本占位符 1"/>
          <p:cNvSpPr>
            <a:spLocks noGrp="1"/>
          </p:cNvSpPr>
          <p:nvPr>
            <p:ph type="body" sz="quarter" idx="11"/>
          </p:nvPr>
        </p:nvSpPr>
        <p:spPr>
          <a:xfrm>
            <a:off x="710881" y="1635972"/>
            <a:ext cx="10749598" cy="4541307"/>
          </a:xfrm>
        </p:spPr>
        <p:txBody>
          <a:bodyPr/>
          <a:lstStyle/>
          <a:p>
            <a:pPr marL="0" indent="0">
              <a:buNone/>
            </a:pPr>
            <a:r>
              <a:rPr lang="zh-CN" altLang="en-US" dirty="0">
                <a:solidFill>
                  <a:schemeClr val="tx1">
                    <a:lumMod val="75000"/>
                    <a:lumOff val="25000"/>
                  </a:schemeClr>
                </a:solidFill>
              </a:rPr>
              <a:t>所谓可变类型与不可变类型是指：数据能够直接进行修改，如果能直接修改那么就是可变，否则是不</a:t>
            </a:r>
            <a:r>
              <a:rPr lang="zh-CN" altLang="en-US" dirty="0" smtClean="0">
                <a:solidFill>
                  <a:schemeClr val="tx1">
                    <a:lumMod val="75000"/>
                    <a:lumOff val="25000"/>
                  </a:schemeClr>
                </a:solidFill>
              </a:rPr>
              <a:t>可变。</a:t>
            </a:r>
            <a:endParaRPr lang="en-US" altLang="zh-CN" dirty="0" smtClean="0">
              <a:solidFill>
                <a:schemeClr val="tx1">
                  <a:lumMod val="75000"/>
                  <a:lumOff val="25000"/>
                </a:schemeClr>
              </a:solidFill>
            </a:endParaRPr>
          </a:p>
          <a:p>
            <a:pPr>
              <a:buFont typeface="Wingdings" panose="05000000000000000000" pitchFamily="2" charset="2"/>
              <a:buChar char="Ø"/>
            </a:pPr>
            <a:r>
              <a:rPr lang="zh-CN" altLang="en-US" dirty="0" smtClean="0">
                <a:solidFill>
                  <a:schemeClr val="tx1">
                    <a:lumMod val="75000"/>
                    <a:lumOff val="25000"/>
                  </a:schemeClr>
                </a:solidFill>
              </a:rPr>
              <a:t>可变</a:t>
            </a:r>
            <a:r>
              <a:rPr lang="zh-CN" altLang="en-US" dirty="0">
                <a:solidFill>
                  <a:schemeClr val="tx1">
                    <a:lumMod val="75000"/>
                    <a:lumOff val="25000"/>
                  </a:schemeClr>
                </a:solidFill>
              </a:rPr>
              <a:t>类型  </a:t>
            </a:r>
            <a:endParaRPr lang="en-US" altLang="zh-CN" dirty="0" smtClean="0">
              <a:solidFill>
                <a:schemeClr val="tx1">
                  <a:lumMod val="75000"/>
                  <a:lumOff val="25000"/>
                </a:schemeClr>
              </a:solidFill>
            </a:endParaRPr>
          </a:p>
          <a:p>
            <a:pPr lvl="1">
              <a:buFont typeface="Wingdings" panose="05000000000000000000" pitchFamily="2" charset="2"/>
              <a:buChar char="p"/>
            </a:pPr>
            <a:r>
              <a:rPr lang="zh-CN" altLang="en-US" dirty="0" smtClean="0">
                <a:solidFill>
                  <a:schemeClr val="tx1">
                    <a:lumMod val="75000"/>
                    <a:lumOff val="25000"/>
                  </a:schemeClr>
                </a:solidFill>
              </a:rPr>
              <a:t>列表  </a:t>
            </a:r>
            <a:endParaRPr lang="en-US" altLang="zh-CN" dirty="0" smtClean="0">
              <a:solidFill>
                <a:schemeClr val="tx1">
                  <a:lumMod val="75000"/>
                  <a:lumOff val="25000"/>
                </a:schemeClr>
              </a:solidFill>
            </a:endParaRPr>
          </a:p>
          <a:p>
            <a:pPr lvl="1">
              <a:buFont typeface="Wingdings" panose="05000000000000000000" pitchFamily="2" charset="2"/>
              <a:buChar char="p"/>
            </a:pPr>
            <a:r>
              <a:rPr lang="zh-CN" altLang="en-US" dirty="0" smtClean="0">
                <a:solidFill>
                  <a:schemeClr val="tx1">
                    <a:lumMod val="75000"/>
                    <a:lumOff val="25000"/>
                  </a:schemeClr>
                </a:solidFill>
              </a:rPr>
              <a:t>字典  </a:t>
            </a:r>
            <a:endParaRPr lang="en-US" altLang="zh-CN" dirty="0" smtClean="0">
              <a:solidFill>
                <a:schemeClr val="tx1">
                  <a:lumMod val="75000"/>
                  <a:lumOff val="25000"/>
                </a:schemeClr>
              </a:solidFill>
            </a:endParaRPr>
          </a:p>
          <a:p>
            <a:pPr lvl="1">
              <a:buFont typeface="Wingdings" panose="05000000000000000000" pitchFamily="2" charset="2"/>
              <a:buChar char="p"/>
            </a:pPr>
            <a:r>
              <a:rPr lang="zh-CN" altLang="en-US" dirty="0" smtClean="0">
                <a:solidFill>
                  <a:schemeClr val="tx1">
                    <a:lumMod val="75000"/>
                    <a:lumOff val="25000"/>
                  </a:schemeClr>
                </a:solidFill>
              </a:rPr>
              <a:t>集合</a:t>
            </a:r>
            <a:endParaRPr lang="en-US" altLang="zh-CN" dirty="0" smtClean="0">
              <a:solidFill>
                <a:schemeClr val="tx1">
                  <a:lumMod val="75000"/>
                  <a:lumOff val="25000"/>
                </a:schemeClr>
              </a:solidFill>
            </a:endParaRPr>
          </a:p>
          <a:p>
            <a:pPr>
              <a:buFont typeface="Wingdings" panose="05000000000000000000" pitchFamily="2" charset="2"/>
              <a:buChar char="Ø"/>
            </a:pPr>
            <a:r>
              <a:rPr lang="zh-CN" altLang="en-US" dirty="0" smtClean="0">
                <a:solidFill>
                  <a:schemeClr val="tx1">
                    <a:lumMod val="75000"/>
                    <a:lumOff val="25000"/>
                  </a:schemeClr>
                </a:solidFill>
              </a:rPr>
              <a:t>不</a:t>
            </a:r>
            <a:r>
              <a:rPr lang="zh-CN" altLang="en-US" dirty="0">
                <a:solidFill>
                  <a:schemeClr val="tx1">
                    <a:lumMod val="75000"/>
                    <a:lumOff val="25000"/>
                  </a:schemeClr>
                </a:solidFill>
              </a:rPr>
              <a:t>可变类型  </a:t>
            </a:r>
            <a:endParaRPr lang="en-US" altLang="zh-CN" dirty="0" smtClean="0">
              <a:solidFill>
                <a:schemeClr val="tx1">
                  <a:lumMod val="75000"/>
                  <a:lumOff val="25000"/>
                </a:schemeClr>
              </a:solidFill>
            </a:endParaRPr>
          </a:p>
          <a:p>
            <a:pPr lvl="1">
              <a:buFont typeface="Wingdings" panose="05000000000000000000" pitchFamily="2" charset="2"/>
              <a:buChar char="p"/>
            </a:pPr>
            <a:r>
              <a:rPr lang="zh-CN" altLang="en-US" dirty="0" smtClean="0">
                <a:solidFill>
                  <a:schemeClr val="tx1">
                    <a:lumMod val="75000"/>
                    <a:lumOff val="25000"/>
                  </a:schemeClr>
                </a:solidFill>
              </a:rPr>
              <a:t>整型  </a:t>
            </a:r>
            <a:endParaRPr lang="en-US" altLang="zh-CN" dirty="0" smtClean="0">
              <a:solidFill>
                <a:schemeClr val="tx1">
                  <a:lumMod val="75000"/>
                  <a:lumOff val="25000"/>
                </a:schemeClr>
              </a:solidFill>
            </a:endParaRPr>
          </a:p>
          <a:p>
            <a:pPr lvl="1">
              <a:buFont typeface="Wingdings" panose="05000000000000000000" pitchFamily="2" charset="2"/>
              <a:buChar char="p"/>
            </a:pPr>
            <a:r>
              <a:rPr lang="zh-CN" altLang="en-US" dirty="0" smtClean="0">
                <a:solidFill>
                  <a:schemeClr val="tx1">
                    <a:lumMod val="75000"/>
                    <a:lumOff val="25000"/>
                  </a:schemeClr>
                </a:solidFill>
              </a:rPr>
              <a:t>浮点</a:t>
            </a:r>
            <a:r>
              <a:rPr lang="zh-CN" altLang="en-US" dirty="0">
                <a:solidFill>
                  <a:schemeClr val="tx1">
                    <a:lumMod val="75000"/>
                    <a:lumOff val="25000"/>
                  </a:schemeClr>
                </a:solidFill>
              </a:rPr>
              <a:t>型  </a:t>
            </a:r>
            <a:endParaRPr lang="en-US" altLang="zh-CN" dirty="0" smtClean="0">
              <a:solidFill>
                <a:schemeClr val="tx1">
                  <a:lumMod val="75000"/>
                  <a:lumOff val="25000"/>
                </a:schemeClr>
              </a:solidFill>
            </a:endParaRPr>
          </a:p>
          <a:p>
            <a:pPr lvl="1">
              <a:buFont typeface="Wingdings" panose="05000000000000000000" pitchFamily="2" charset="2"/>
              <a:buChar char="p"/>
            </a:pPr>
            <a:r>
              <a:rPr lang="zh-CN" altLang="en-US" dirty="0" smtClean="0">
                <a:solidFill>
                  <a:schemeClr val="tx1">
                    <a:lumMod val="75000"/>
                    <a:lumOff val="25000"/>
                  </a:schemeClr>
                </a:solidFill>
              </a:rPr>
              <a:t>字符串  </a:t>
            </a:r>
            <a:endParaRPr lang="en-US" altLang="zh-CN" dirty="0" smtClean="0">
              <a:solidFill>
                <a:schemeClr val="tx1">
                  <a:lumMod val="75000"/>
                  <a:lumOff val="25000"/>
                </a:schemeClr>
              </a:solidFill>
            </a:endParaRPr>
          </a:p>
          <a:p>
            <a:pPr lvl="1">
              <a:buFont typeface="Wingdings" panose="05000000000000000000" pitchFamily="2" charset="2"/>
              <a:buChar char="p"/>
            </a:pPr>
            <a:r>
              <a:rPr lang="zh-CN" altLang="en-US" dirty="0" smtClean="0">
                <a:solidFill>
                  <a:schemeClr val="tx1">
                    <a:lumMod val="75000"/>
                    <a:lumOff val="25000"/>
                  </a:schemeClr>
                </a:solidFill>
              </a:rPr>
              <a:t>元组</a:t>
            </a:r>
            <a:endParaRPr lang="en-US" altLang="zh-CN" dirty="0" smtClean="0">
              <a:solidFill>
                <a:schemeClr val="tx1">
                  <a:lumMod val="75000"/>
                  <a:lumOff val="25000"/>
                </a:schemeClr>
              </a:solidFill>
            </a:endParaRPr>
          </a:p>
        </p:txBody>
      </p:sp>
    </p:spTree>
    <p:extLst>
      <p:ext uri="{BB962C8B-B14F-4D97-AF65-F5344CB8AC3E}">
        <p14:creationId xmlns:p14="http://schemas.microsoft.com/office/powerpoint/2010/main" val="27092628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710880" y="1646133"/>
            <a:ext cx="10964563" cy="4985779"/>
          </a:xfrm>
        </p:spPr>
        <p:txBody>
          <a:bodyPr/>
          <a:lstStyle/>
          <a:p>
            <a:pPr marL="0" indent="0">
              <a:buNone/>
            </a:pPr>
            <a:r>
              <a:rPr lang="zh-CN" altLang="en-US" dirty="0"/>
              <a:t>来看一个典型的应用场景，用户到</a:t>
            </a:r>
            <a:r>
              <a:rPr lang="en-US" altLang="zh-CN" dirty="0"/>
              <a:t>ATM</a:t>
            </a:r>
            <a:r>
              <a:rPr lang="zh-CN" altLang="en-US" dirty="0"/>
              <a:t>机取钱</a:t>
            </a:r>
            <a:r>
              <a:rPr lang="zh-CN" altLang="en-US" dirty="0" smtClean="0"/>
              <a:t>：</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a:p>
          <a:p>
            <a:pPr marL="342900" indent="-342900">
              <a:buAutoNum type="arabicPeriod"/>
            </a:pPr>
            <a:r>
              <a:rPr lang="zh-CN" altLang="en-US" dirty="0" smtClean="0"/>
              <a:t>输入</a:t>
            </a:r>
            <a:r>
              <a:rPr lang="zh-CN" altLang="en-US" dirty="0"/>
              <a:t>密码后显示</a:t>
            </a:r>
            <a:r>
              <a:rPr lang="en-US" altLang="zh-CN" dirty="0"/>
              <a:t>"</a:t>
            </a:r>
            <a:r>
              <a:rPr lang="zh-CN" altLang="en-US" dirty="0"/>
              <a:t>选择功能</a:t>
            </a:r>
            <a:r>
              <a:rPr lang="en-US" altLang="zh-CN" dirty="0"/>
              <a:t>"</a:t>
            </a:r>
            <a:r>
              <a:rPr lang="zh-CN" altLang="en-US" dirty="0" smtClean="0"/>
              <a:t>界面</a:t>
            </a:r>
            <a:endParaRPr lang="en-US" altLang="zh-CN" dirty="0" smtClean="0"/>
          </a:p>
          <a:p>
            <a:pPr marL="342900" indent="-342900">
              <a:buAutoNum type="arabicPeriod"/>
            </a:pPr>
            <a:r>
              <a:rPr lang="zh-CN" altLang="en-US" dirty="0" smtClean="0"/>
              <a:t>查询</a:t>
            </a:r>
            <a:r>
              <a:rPr lang="zh-CN" altLang="en-US" dirty="0"/>
              <a:t>余额后显示</a:t>
            </a:r>
            <a:r>
              <a:rPr lang="en-US" altLang="zh-CN" dirty="0"/>
              <a:t>"</a:t>
            </a:r>
            <a:r>
              <a:rPr lang="zh-CN" altLang="en-US" dirty="0"/>
              <a:t>选择功能</a:t>
            </a:r>
            <a:r>
              <a:rPr lang="en-US" altLang="zh-CN" dirty="0"/>
              <a:t>"</a:t>
            </a:r>
            <a:r>
              <a:rPr lang="zh-CN" altLang="en-US" dirty="0" smtClean="0"/>
              <a:t>界面</a:t>
            </a:r>
            <a:endParaRPr lang="en-US" altLang="zh-CN" dirty="0" smtClean="0"/>
          </a:p>
          <a:p>
            <a:pPr marL="342900" indent="-342900">
              <a:buAutoNum type="arabicPeriod"/>
            </a:pPr>
            <a:r>
              <a:rPr lang="zh-CN" altLang="en-US" dirty="0" smtClean="0"/>
              <a:t>取</a:t>
            </a:r>
            <a:r>
              <a:rPr lang="en-US" altLang="zh-CN" dirty="0"/>
              <a:t>2000</a:t>
            </a:r>
            <a:r>
              <a:rPr lang="zh-CN" altLang="en-US" dirty="0"/>
              <a:t>钱后显示</a:t>
            </a:r>
            <a:r>
              <a:rPr lang="en-US" altLang="zh-CN" dirty="0"/>
              <a:t>"</a:t>
            </a:r>
            <a:r>
              <a:rPr lang="zh-CN" altLang="en-US" dirty="0"/>
              <a:t>选择功能</a:t>
            </a:r>
            <a:r>
              <a:rPr lang="en-US" altLang="zh-CN" dirty="0"/>
              <a:t>"</a:t>
            </a:r>
            <a:r>
              <a:rPr lang="zh-CN" altLang="en-US" dirty="0" smtClean="0"/>
              <a:t>界面</a:t>
            </a:r>
            <a:endParaRPr lang="en-US" altLang="zh-CN" dirty="0" smtClean="0"/>
          </a:p>
          <a:p>
            <a:pPr marL="0" indent="0">
              <a:buNone/>
            </a:pPr>
            <a:r>
              <a:rPr lang="zh-CN" altLang="en-US" dirty="0" smtClean="0"/>
              <a:t>思考</a:t>
            </a:r>
            <a:r>
              <a:rPr lang="zh-CN" altLang="en-US" dirty="0"/>
              <a:t>一个问题：显示“选择功能”界面需要重复输出给用户，要怎么实现呢</a:t>
            </a:r>
            <a:r>
              <a:rPr lang="zh-CN" altLang="en-US" dirty="0" smtClean="0"/>
              <a:t>？答：使用</a:t>
            </a:r>
            <a:r>
              <a:rPr lang="zh-CN" altLang="en-US" dirty="0" smtClean="0">
                <a:solidFill>
                  <a:srgbClr val="B70006"/>
                </a:solidFill>
              </a:rPr>
              <a:t>函数</a:t>
            </a:r>
            <a:endParaRPr lang="en-US" altLang="zh-CN" dirty="0">
              <a:solidFill>
                <a:srgbClr val="B70006"/>
              </a:solidFill>
            </a:endParaRPr>
          </a:p>
        </p:txBody>
      </p:sp>
      <p:sp>
        <p:nvSpPr>
          <p:cNvPr id="3" name="标题 2"/>
          <p:cNvSpPr>
            <a:spLocks noGrp="1"/>
          </p:cNvSpPr>
          <p:nvPr>
            <p:ph type="title"/>
          </p:nvPr>
        </p:nvSpPr>
        <p:spPr/>
        <p:txBody>
          <a:bodyPr/>
          <a:lstStyle/>
          <a:p>
            <a:r>
              <a:rPr lang="zh-CN" altLang="en-US" dirty="0"/>
              <a:t>函数的作用及其使用步骤</a:t>
            </a:r>
          </a:p>
        </p:txBody>
      </p:sp>
      <p:sp>
        <p:nvSpPr>
          <p:cNvPr id="4" name="文本占位符 3"/>
          <p:cNvSpPr>
            <a:spLocks noGrp="1"/>
          </p:cNvSpPr>
          <p:nvPr>
            <p:ph type="body" sz="quarter" idx="10"/>
          </p:nvPr>
        </p:nvSpPr>
        <p:spPr/>
        <p:txBody>
          <a:bodyPr/>
          <a:lstStyle/>
          <a:p>
            <a:r>
              <a:rPr lang="en-US" altLang="zh-CN" dirty="0" smtClean="0"/>
              <a:t>1</a:t>
            </a:r>
            <a:r>
              <a:rPr lang="zh-CN" altLang="en-US" dirty="0" smtClean="0"/>
              <a:t>、</a:t>
            </a:r>
            <a:r>
              <a:rPr lang="zh-CN" altLang="en-US" dirty="0">
                <a:solidFill>
                  <a:schemeClr val="tx1">
                    <a:lumMod val="65000"/>
                    <a:lumOff val="35000"/>
                  </a:schemeClr>
                </a:solidFill>
              </a:rPr>
              <a:t>函数的</a:t>
            </a:r>
            <a:r>
              <a:rPr lang="zh-CN" altLang="en-US" dirty="0" smtClean="0">
                <a:solidFill>
                  <a:schemeClr val="tx1">
                    <a:lumMod val="65000"/>
                    <a:lumOff val="35000"/>
                  </a:schemeClr>
                </a:solidFill>
              </a:rPr>
              <a:t>作用</a:t>
            </a:r>
            <a:endParaRPr lang="zh-CN" altLang="en-US" dirty="0"/>
          </a:p>
        </p:txBody>
      </p:sp>
      <p:pic>
        <p:nvPicPr>
          <p:cNvPr id="5" name="图片 4"/>
          <p:cNvPicPr>
            <a:picLocks noChangeAspect="1"/>
          </p:cNvPicPr>
          <p:nvPr/>
        </p:nvPicPr>
        <p:blipFill>
          <a:blip r:embed="rId2"/>
          <a:stretch>
            <a:fillRect/>
          </a:stretch>
        </p:blipFill>
        <p:spPr>
          <a:xfrm>
            <a:off x="2617814" y="2078323"/>
            <a:ext cx="6054548" cy="2476860"/>
          </a:xfrm>
          <a:prstGeom prst="rect">
            <a:avLst/>
          </a:prstGeom>
        </p:spPr>
      </p:pic>
    </p:spTree>
    <p:extLst>
      <p:ext uri="{BB962C8B-B14F-4D97-AF65-F5344CB8AC3E}">
        <p14:creationId xmlns:p14="http://schemas.microsoft.com/office/powerpoint/2010/main" val="1657198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pPr marL="0" indent="0">
              <a:buNone/>
            </a:pPr>
            <a:r>
              <a:rPr lang="zh-CN" altLang="en-US" dirty="0" smtClean="0"/>
              <a:t>函数是一个</a:t>
            </a:r>
            <a:r>
              <a:rPr lang="zh-CN" altLang="en-US" dirty="0" smtClean="0">
                <a:solidFill>
                  <a:srgbClr val="B70006"/>
                </a:solidFill>
              </a:rPr>
              <a:t>被命名的</a:t>
            </a:r>
            <a:r>
              <a:rPr lang="zh-CN" altLang="en-US" dirty="0" smtClean="0"/>
              <a:t>、</a:t>
            </a:r>
            <a:r>
              <a:rPr lang="zh-CN" altLang="en-US" dirty="0" smtClean="0">
                <a:solidFill>
                  <a:schemeClr val="tx1">
                    <a:lumMod val="75000"/>
                    <a:lumOff val="25000"/>
                  </a:schemeClr>
                </a:solidFill>
              </a:rPr>
              <a:t>独立的</a:t>
            </a:r>
            <a:r>
              <a:rPr lang="zh-CN" altLang="en-US" dirty="0" smtClean="0"/>
              <a:t>、</a:t>
            </a:r>
            <a:r>
              <a:rPr lang="zh-CN" altLang="en-US" dirty="0" smtClean="0">
                <a:solidFill>
                  <a:srgbClr val="B70006"/>
                </a:solidFill>
              </a:rPr>
              <a:t>完成特定功能的代码段</a:t>
            </a:r>
            <a:r>
              <a:rPr lang="zh-CN" altLang="en-US" dirty="0" smtClean="0"/>
              <a:t>，其可能给调用它的程序一个</a:t>
            </a:r>
            <a:r>
              <a:rPr lang="zh-CN" altLang="en-US" dirty="0" smtClean="0">
                <a:solidFill>
                  <a:srgbClr val="B70006"/>
                </a:solidFill>
              </a:rPr>
              <a:t>返回值</a:t>
            </a:r>
            <a:r>
              <a:rPr lang="zh-CN" altLang="en-US" dirty="0" smtClean="0"/>
              <a:t>。</a:t>
            </a:r>
            <a:endParaRPr lang="en-US" altLang="zh-CN" dirty="0" smtClean="0"/>
          </a:p>
          <a:p>
            <a:pPr marL="0" indent="0">
              <a:buNone/>
            </a:pPr>
            <a:endParaRPr lang="en-US" altLang="zh-CN" dirty="0"/>
          </a:p>
          <a:p>
            <a:pPr marL="0" indent="0">
              <a:buNone/>
            </a:pPr>
            <a:r>
              <a:rPr lang="zh-CN" altLang="en-US" dirty="0" smtClean="0"/>
              <a:t>被命名的：在</a:t>
            </a:r>
            <a:r>
              <a:rPr lang="en-US" altLang="zh-CN" dirty="0" smtClean="0"/>
              <a:t>Python</a:t>
            </a:r>
            <a:r>
              <a:rPr lang="zh-CN" altLang="en-US" dirty="0" smtClean="0"/>
              <a:t>中，大部分函数都是有名函数</a:t>
            </a:r>
            <a:endParaRPr lang="en-US" altLang="zh-CN" dirty="0" smtClean="0"/>
          </a:p>
          <a:p>
            <a:pPr marL="0" indent="0">
              <a:buNone/>
            </a:pPr>
            <a:r>
              <a:rPr lang="zh-CN" altLang="en-US" dirty="0" smtClean="0"/>
              <a:t>完成特定功能的代码段：函数的功能要专一，专门为了完成某个功能而定义</a:t>
            </a:r>
            <a:endParaRPr lang="en-US" altLang="zh-CN" dirty="0" smtClean="0"/>
          </a:p>
          <a:p>
            <a:pPr marL="0" indent="0">
              <a:buNone/>
            </a:pPr>
            <a:r>
              <a:rPr lang="zh-CN" altLang="en-US" dirty="0"/>
              <a:t>返回</a:t>
            </a:r>
            <a:r>
              <a:rPr lang="zh-CN" altLang="en-US" dirty="0" smtClean="0"/>
              <a:t>值：当函数执行完毕后，其可能会返回一个值给函数的调用处</a:t>
            </a:r>
            <a:endParaRPr lang="en-US" altLang="zh-CN" dirty="0" smtClean="0"/>
          </a:p>
        </p:txBody>
      </p:sp>
      <p:sp>
        <p:nvSpPr>
          <p:cNvPr id="3" name="标题 2"/>
          <p:cNvSpPr>
            <a:spLocks noGrp="1"/>
          </p:cNvSpPr>
          <p:nvPr>
            <p:ph type="title"/>
          </p:nvPr>
        </p:nvSpPr>
        <p:spPr/>
        <p:txBody>
          <a:bodyPr/>
          <a:lstStyle/>
          <a:p>
            <a:r>
              <a:rPr lang="zh-CN" altLang="en-US" dirty="0"/>
              <a:t>函数的作用及其使用步骤</a:t>
            </a:r>
          </a:p>
        </p:txBody>
      </p:sp>
      <p:sp>
        <p:nvSpPr>
          <p:cNvPr id="4" name="文本占位符 3"/>
          <p:cNvSpPr>
            <a:spLocks noGrp="1"/>
          </p:cNvSpPr>
          <p:nvPr>
            <p:ph type="body" sz="quarter" idx="10"/>
          </p:nvPr>
        </p:nvSpPr>
        <p:spPr/>
        <p:txBody>
          <a:bodyPr/>
          <a:lstStyle/>
          <a:p>
            <a:r>
              <a:rPr lang="en-US" altLang="zh-CN" dirty="0" smtClean="0"/>
              <a:t>2</a:t>
            </a:r>
            <a:r>
              <a:rPr lang="zh-CN" altLang="en-US" dirty="0" smtClean="0"/>
              <a:t>、什么是函数</a:t>
            </a:r>
            <a:endParaRPr lang="zh-CN" altLang="en-US" dirty="0"/>
          </a:p>
        </p:txBody>
      </p:sp>
    </p:spTree>
    <p:extLst>
      <p:ext uri="{BB962C8B-B14F-4D97-AF65-F5344CB8AC3E}">
        <p14:creationId xmlns:p14="http://schemas.microsoft.com/office/powerpoint/2010/main" val="1813967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pPr marL="0" indent="0">
              <a:buNone/>
            </a:pPr>
            <a:r>
              <a:rPr lang="zh-CN" altLang="en-US" dirty="0" smtClean="0"/>
              <a:t>函数的定义：</a:t>
            </a:r>
            <a:endParaRPr lang="en-US" altLang="zh-CN" dirty="0" smtClean="0"/>
          </a:p>
          <a:p>
            <a:pPr marL="0" indent="0">
              <a:buNone/>
            </a:pPr>
            <a:endParaRPr lang="en-US" altLang="zh-CN" dirty="0"/>
          </a:p>
          <a:p>
            <a:pPr marL="0" indent="0">
              <a:buNone/>
            </a:pPr>
            <a:endParaRPr lang="en-US" altLang="zh-CN" dirty="0"/>
          </a:p>
          <a:p>
            <a:pPr marL="0" indent="0">
              <a:buNone/>
            </a:pPr>
            <a:r>
              <a:rPr lang="zh-CN" altLang="en-US" dirty="0" smtClean="0"/>
              <a:t>函数的调用：</a:t>
            </a:r>
            <a:endParaRPr lang="en-US" altLang="zh-CN" dirty="0" smtClean="0"/>
          </a:p>
          <a:p>
            <a:pPr marL="0" indent="0">
              <a:buNone/>
            </a:pPr>
            <a:endParaRPr lang="en-US" altLang="zh-CN" dirty="0" smtClean="0"/>
          </a:p>
        </p:txBody>
      </p:sp>
      <p:sp>
        <p:nvSpPr>
          <p:cNvPr id="3" name="标题 2"/>
          <p:cNvSpPr>
            <a:spLocks noGrp="1"/>
          </p:cNvSpPr>
          <p:nvPr>
            <p:ph type="title"/>
          </p:nvPr>
        </p:nvSpPr>
        <p:spPr/>
        <p:txBody>
          <a:bodyPr/>
          <a:lstStyle/>
          <a:p>
            <a:r>
              <a:rPr lang="zh-CN" altLang="en-US" dirty="0"/>
              <a:t>函数的作用及其使用步骤</a:t>
            </a:r>
          </a:p>
        </p:txBody>
      </p:sp>
      <p:sp>
        <p:nvSpPr>
          <p:cNvPr id="4" name="文本占位符 3"/>
          <p:cNvSpPr>
            <a:spLocks noGrp="1"/>
          </p:cNvSpPr>
          <p:nvPr>
            <p:ph type="body" sz="quarter" idx="10"/>
          </p:nvPr>
        </p:nvSpPr>
        <p:spPr/>
        <p:txBody>
          <a:bodyPr/>
          <a:lstStyle/>
          <a:p>
            <a:r>
              <a:rPr lang="en-US" altLang="zh-CN" dirty="0" smtClean="0"/>
              <a:t>3</a:t>
            </a:r>
            <a:r>
              <a:rPr lang="zh-CN" altLang="en-US" dirty="0" smtClean="0"/>
              <a:t>、函数的定义</a:t>
            </a:r>
            <a:endParaRPr lang="zh-CN" altLang="en-US" dirty="0"/>
          </a:p>
        </p:txBody>
      </p:sp>
      <p:sp>
        <p:nvSpPr>
          <p:cNvPr id="5" name="TextBox 3">
            <a:extLst>
              <a:ext uri="{FF2B5EF4-FFF2-40B4-BE49-F238E27FC236}">
                <a16:creationId xmlns="" xmlns:a16="http://schemas.microsoft.com/office/drawing/2014/main" id="{0C998B78-AB18-3C47-A1C7-25AE9A3A40B0}"/>
              </a:ext>
            </a:extLst>
          </p:cNvPr>
          <p:cNvSpPr txBox="1"/>
          <p:nvPr/>
        </p:nvSpPr>
        <p:spPr>
          <a:xfrm>
            <a:off x="710879" y="2132502"/>
            <a:ext cx="10666853" cy="738664"/>
          </a:xfrm>
          <a:prstGeom prst="rect">
            <a:avLst/>
          </a:prstGeom>
          <a:solidFill>
            <a:srgbClr val="FFFFE4"/>
          </a:solidFill>
          <a:ln w="3175">
            <a:solidFill>
              <a:srgbClr val="919191"/>
            </a:solidFill>
          </a:ln>
        </p:spPr>
        <p:txBody>
          <a:bodyPr wrap="square">
            <a:spAutoFit/>
          </a:bodyPr>
          <a:lstStyle/>
          <a:p>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函数名</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参数</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函数体</a:t>
            </a:r>
            <a:endParaRPr lang="en-US" altLang="zh-CN" sz="140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p:txBody>
      </p:sp>
      <p:sp>
        <p:nvSpPr>
          <p:cNvPr id="6" name="TextBox 3">
            <a:extLst>
              <a:ext uri="{FF2B5EF4-FFF2-40B4-BE49-F238E27FC236}">
                <a16:creationId xmlns="" xmlns:a16="http://schemas.microsoft.com/office/drawing/2014/main" id="{0C998B78-AB18-3C47-A1C7-25AE9A3A40B0}"/>
              </a:ext>
            </a:extLst>
          </p:cNvPr>
          <p:cNvSpPr txBox="1"/>
          <p:nvPr/>
        </p:nvSpPr>
        <p:spPr>
          <a:xfrm>
            <a:off x="710878" y="3414329"/>
            <a:ext cx="10666853" cy="307777"/>
          </a:xfrm>
          <a:prstGeom prst="rect">
            <a:avLst/>
          </a:prstGeom>
          <a:solidFill>
            <a:srgbClr val="FFFFE4"/>
          </a:solidFill>
          <a:ln w="3175">
            <a:solidFill>
              <a:srgbClr val="919191"/>
            </a:solidFill>
          </a:ln>
        </p:spPr>
        <p:txBody>
          <a:bodyPr wrap="square">
            <a:spAutoFit/>
          </a:bodyPr>
          <a:lstStyle/>
          <a:p>
            <a:r>
              <a:rPr lang="zh-CN" altLang="en-US" sz="140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函数名</a:t>
            </a:r>
            <a:r>
              <a:rPr lang="en-US" altLang="zh-CN" sz="140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参数</a:t>
            </a:r>
            <a:r>
              <a:rPr lang="en-US" altLang="zh-CN" sz="140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三角形 9">
            <a:extLst>
              <a:ext uri="{FF2B5EF4-FFF2-40B4-BE49-F238E27FC236}">
                <a16:creationId xmlns="" xmlns:a16="http://schemas.microsoft.com/office/drawing/2014/main" id="{23197916-4FF1-4C92-AE7A-4520837F4448}"/>
              </a:ext>
            </a:extLst>
          </p:cNvPr>
          <p:cNvSpPr/>
          <p:nvPr/>
        </p:nvSpPr>
        <p:spPr>
          <a:xfrm rot="2651319">
            <a:off x="717493" y="4495321"/>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TextBox 6">
            <a:extLst>
              <a:ext uri="{FF2B5EF4-FFF2-40B4-BE49-F238E27FC236}">
                <a16:creationId xmlns="" xmlns:a16="http://schemas.microsoft.com/office/drawing/2014/main" id="{FC8F3570-2791-42C7-B320-77955401B7FE}"/>
              </a:ext>
            </a:extLst>
          </p:cNvPr>
          <p:cNvSpPr txBox="1"/>
          <p:nvPr/>
        </p:nvSpPr>
        <p:spPr>
          <a:xfrm>
            <a:off x="1085444" y="4519327"/>
            <a:ext cx="9773285" cy="704104"/>
          </a:xfrm>
          <a:prstGeom prst="rect">
            <a:avLst/>
          </a:prstGeom>
          <a:noFill/>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400" dirty="0">
                <a:solidFill>
                  <a:srgbClr val="AD2B26"/>
                </a:solidFill>
                <a:latin typeface="Alibaba PuHuiTi R" pitchFamily="18" charset="-122"/>
                <a:ea typeface="Alibaba PuHuiTi R" pitchFamily="18" charset="-122"/>
                <a:cs typeface="Alibaba PuHuiTi R" pitchFamily="18" charset="-122"/>
              </a:rPr>
              <a:t>① 不同的需求，参数可有可无</a:t>
            </a:r>
            <a:r>
              <a:rPr lang="zh-CN" altLang="en-US" sz="1400" dirty="0" smtClean="0">
                <a:solidFill>
                  <a:srgbClr val="AD2B26"/>
                </a:solidFill>
                <a:latin typeface="Alibaba PuHuiTi R" pitchFamily="18" charset="-122"/>
                <a:ea typeface="Alibaba PuHuiTi R" pitchFamily="18" charset="-122"/>
                <a:cs typeface="Alibaba PuHuiTi R" pitchFamily="18" charset="-122"/>
              </a:rPr>
              <a:t>。</a:t>
            </a:r>
            <a:endParaRPr lang="en-US" altLang="zh-CN" sz="1400" dirty="0" smtClean="0">
              <a:solidFill>
                <a:srgbClr val="AD2B26"/>
              </a:solidFill>
              <a:latin typeface="Alibaba PuHuiTi R" pitchFamily="18" charset="-122"/>
              <a:ea typeface="Alibaba PuHuiTi R" pitchFamily="18" charset="-122"/>
              <a:cs typeface="Alibaba PuHuiTi R" pitchFamily="18" charset="-122"/>
            </a:endParaRPr>
          </a:p>
          <a:p>
            <a:pPr>
              <a:lnSpc>
                <a:spcPct val="150000"/>
              </a:lnSpc>
            </a:pPr>
            <a:r>
              <a:rPr lang="zh-CN" altLang="en-US" sz="1400" dirty="0" smtClean="0">
                <a:solidFill>
                  <a:srgbClr val="AD2B26"/>
                </a:solidFill>
                <a:latin typeface="Alibaba PuHuiTi R" pitchFamily="18" charset="-122"/>
                <a:ea typeface="Alibaba PuHuiTi R" pitchFamily="18" charset="-122"/>
                <a:cs typeface="Alibaba PuHuiTi R" pitchFamily="18" charset="-122"/>
              </a:rPr>
              <a:t>② </a:t>
            </a:r>
            <a:r>
              <a:rPr lang="zh-CN" altLang="en-US" sz="1400" dirty="0">
                <a:solidFill>
                  <a:srgbClr val="AD2B26"/>
                </a:solidFill>
                <a:latin typeface="Alibaba PuHuiTi R" pitchFamily="18" charset="-122"/>
                <a:ea typeface="Alibaba PuHuiTi R" pitchFamily="18" charset="-122"/>
                <a:cs typeface="Alibaba PuHuiTi R" pitchFamily="18" charset="-122"/>
              </a:rPr>
              <a:t>在</a:t>
            </a:r>
            <a:r>
              <a:rPr lang="en-US" altLang="zh-CN" sz="1400" dirty="0">
                <a:solidFill>
                  <a:srgbClr val="AD2B26"/>
                </a:solidFill>
                <a:latin typeface="Alibaba PuHuiTi R" pitchFamily="18" charset="-122"/>
                <a:ea typeface="Alibaba PuHuiTi R" pitchFamily="18" charset="-122"/>
                <a:cs typeface="Alibaba PuHuiTi R" pitchFamily="18" charset="-122"/>
              </a:rPr>
              <a:t>Python</a:t>
            </a:r>
            <a:r>
              <a:rPr lang="zh-CN" altLang="en-US" sz="1400" dirty="0">
                <a:solidFill>
                  <a:srgbClr val="AD2B26"/>
                </a:solidFill>
                <a:latin typeface="Alibaba PuHuiTi R" pitchFamily="18" charset="-122"/>
                <a:ea typeface="Alibaba PuHuiTi R" pitchFamily="18" charset="-122"/>
                <a:cs typeface="Alibaba PuHuiTi R" pitchFamily="18" charset="-122"/>
              </a:rPr>
              <a:t>中，函数</a:t>
            </a:r>
            <a:r>
              <a:rPr lang="zh-CN" altLang="en-US" sz="1400" dirty="0" smtClean="0">
                <a:solidFill>
                  <a:srgbClr val="AD2B26"/>
                </a:solidFill>
                <a:latin typeface="Alibaba PuHuiTi R" pitchFamily="18" charset="-122"/>
                <a:ea typeface="Alibaba PuHuiTi R" pitchFamily="18" charset="-122"/>
                <a:cs typeface="Alibaba PuHuiTi R" pitchFamily="18" charset="-122"/>
              </a:rPr>
              <a:t>必须先</a:t>
            </a:r>
            <a:r>
              <a:rPr lang="zh-CN" altLang="en-US" sz="1400" dirty="0">
                <a:solidFill>
                  <a:srgbClr val="AD2B26"/>
                </a:solidFill>
                <a:latin typeface="Alibaba PuHuiTi R" pitchFamily="18" charset="-122"/>
                <a:ea typeface="Alibaba PuHuiTi R" pitchFamily="18" charset="-122"/>
                <a:cs typeface="Alibaba PuHuiTi R" pitchFamily="18" charset="-122"/>
              </a:rPr>
              <a:t>定义后</a:t>
            </a:r>
            <a:r>
              <a:rPr lang="zh-CN" altLang="en-US" sz="1400" dirty="0" smtClean="0">
                <a:solidFill>
                  <a:srgbClr val="AD2B26"/>
                </a:solidFill>
                <a:latin typeface="Alibaba PuHuiTi R" pitchFamily="18" charset="-122"/>
                <a:ea typeface="Alibaba PuHuiTi R" pitchFamily="18" charset="-122"/>
                <a:cs typeface="Alibaba PuHuiTi R" pitchFamily="18" charset="-122"/>
              </a:rPr>
              <a:t>使用。</a:t>
            </a:r>
            <a:endParaRPr lang="en-US" altLang="zh-CN" sz="1400" dirty="0">
              <a:solidFill>
                <a:srgbClr val="262626"/>
              </a:solidFill>
              <a:latin typeface="Alibaba PuHuiTi R" pitchFamily="18" charset="-122"/>
              <a:ea typeface="Alibaba PuHuiTi R" pitchFamily="18" charset="-122"/>
              <a:cs typeface="Alibaba PuHuiTi R" pitchFamily="18" charset="-122"/>
            </a:endParaRPr>
          </a:p>
        </p:txBody>
      </p:sp>
      <p:sp>
        <p:nvSpPr>
          <p:cNvPr id="9" name="矩形 8">
            <a:extLst>
              <a:ext uri="{FF2B5EF4-FFF2-40B4-BE49-F238E27FC236}">
                <a16:creationId xmlns="" xmlns:a16="http://schemas.microsoft.com/office/drawing/2014/main" id="{B561BF17-00D8-44F9-BBE1-DC58174FF365}"/>
              </a:ext>
            </a:extLst>
          </p:cNvPr>
          <p:cNvSpPr/>
          <p:nvPr/>
        </p:nvSpPr>
        <p:spPr>
          <a:xfrm>
            <a:off x="820967" y="4110221"/>
            <a:ext cx="10302240" cy="1380081"/>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a:extLst>
              <a:ext uri="{FF2B5EF4-FFF2-40B4-BE49-F238E27FC236}">
                <a16:creationId xmlns="" xmlns:a16="http://schemas.microsoft.com/office/drawing/2014/main" id="{7521E208-47E6-4A13-99E1-C9CCCAFAB12C}"/>
              </a:ext>
            </a:extLst>
          </p:cNvPr>
          <p:cNvSpPr/>
          <p:nvPr/>
        </p:nvSpPr>
        <p:spPr>
          <a:xfrm>
            <a:off x="710879" y="4211208"/>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a:latin typeface="Alibaba PuHuiTi R" pitchFamily="18" charset="-122"/>
                <a:ea typeface="Alibaba PuHuiTi R" pitchFamily="18" charset="-122"/>
                <a:cs typeface="Alibaba PuHuiTi R" pitchFamily="18" charset="-122"/>
              </a:rPr>
              <a:t>注意事项</a:t>
            </a:r>
          </a:p>
        </p:txBody>
      </p:sp>
    </p:spTree>
    <p:extLst>
      <p:ext uri="{BB962C8B-B14F-4D97-AF65-F5344CB8AC3E}">
        <p14:creationId xmlns:p14="http://schemas.microsoft.com/office/powerpoint/2010/main" val="3271327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pPr marL="0" indent="0">
              <a:buNone/>
            </a:pPr>
            <a:r>
              <a:rPr lang="zh-CN" altLang="en-US" dirty="0"/>
              <a:t>案例一：定义一个打招呼程序，用于实现向同事打招呼的</a:t>
            </a:r>
            <a:r>
              <a:rPr lang="zh-CN" altLang="en-US" dirty="0" smtClean="0"/>
              <a:t>功能</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r>
              <a:rPr lang="zh-CN" altLang="en-US" dirty="0"/>
              <a:t>以上代码虽然可以完成打招呼程序，但是</a:t>
            </a:r>
            <a:r>
              <a:rPr lang="en-US" altLang="zh-CN" dirty="0">
                <a:solidFill>
                  <a:srgbClr val="B60206"/>
                </a:solidFill>
              </a:rPr>
              <a:t>`</a:t>
            </a:r>
            <a:r>
              <a:rPr lang="zh-CN" altLang="en-US" dirty="0">
                <a:solidFill>
                  <a:srgbClr val="B60206"/>
                </a:solidFill>
              </a:rPr>
              <a:t>重复性</a:t>
            </a:r>
            <a:r>
              <a:rPr lang="en-US" altLang="zh-CN" dirty="0">
                <a:solidFill>
                  <a:srgbClr val="B60206"/>
                </a:solidFill>
              </a:rPr>
              <a:t>`</a:t>
            </a:r>
            <a:r>
              <a:rPr lang="zh-CN" altLang="en-US" dirty="0"/>
              <a:t>代码太多。能不能想个办法，将重复性代码分离出来呢</a:t>
            </a:r>
            <a:r>
              <a:rPr lang="zh-CN" altLang="en-US" dirty="0" smtClean="0"/>
              <a:t>？</a:t>
            </a:r>
            <a:endParaRPr lang="en-US" altLang="zh-CN" dirty="0" smtClean="0"/>
          </a:p>
          <a:p>
            <a:pPr marL="0" indent="0">
              <a:buNone/>
            </a:pPr>
            <a:r>
              <a:rPr lang="zh-CN" altLang="en-US" dirty="0" smtClean="0"/>
              <a:t>答</a:t>
            </a:r>
            <a:r>
              <a:rPr lang="zh-CN" altLang="en-US" dirty="0"/>
              <a:t>：可以，使用函数</a:t>
            </a:r>
            <a:endParaRPr lang="en-US" altLang="zh-CN" dirty="0" smtClean="0"/>
          </a:p>
        </p:txBody>
      </p:sp>
      <p:sp>
        <p:nvSpPr>
          <p:cNvPr id="3" name="标题 2"/>
          <p:cNvSpPr>
            <a:spLocks noGrp="1"/>
          </p:cNvSpPr>
          <p:nvPr>
            <p:ph type="title"/>
          </p:nvPr>
        </p:nvSpPr>
        <p:spPr/>
        <p:txBody>
          <a:bodyPr/>
          <a:lstStyle/>
          <a:p>
            <a:r>
              <a:rPr lang="zh-CN" altLang="en-US" dirty="0"/>
              <a:t>函数的作用及其使用步骤</a:t>
            </a:r>
          </a:p>
        </p:txBody>
      </p:sp>
      <p:sp>
        <p:nvSpPr>
          <p:cNvPr id="4" name="文本占位符 3"/>
          <p:cNvSpPr>
            <a:spLocks noGrp="1"/>
          </p:cNvSpPr>
          <p:nvPr>
            <p:ph type="body" sz="quarter" idx="10"/>
          </p:nvPr>
        </p:nvSpPr>
        <p:spPr/>
        <p:txBody>
          <a:bodyPr/>
          <a:lstStyle/>
          <a:p>
            <a:r>
              <a:rPr lang="en-US" altLang="zh-CN" dirty="0" smtClean="0"/>
              <a:t>4</a:t>
            </a:r>
            <a:r>
              <a:rPr lang="zh-CN" altLang="en-US" dirty="0" smtClean="0"/>
              <a:t>、引入函数</a:t>
            </a:r>
            <a:endParaRPr lang="zh-CN" altLang="en-US" dirty="0"/>
          </a:p>
        </p:txBody>
      </p:sp>
      <p:sp>
        <p:nvSpPr>
          <p:cNvPr id="5" name="TextBox 3">
            <a:extLst>
              <a:ext uri="{FF2B5EF4-FFF2-40B4-BE49-F238E27FC236}">
                <a16:creationId xmlns="" xmlns:a16="http://schemas.microsoft.com/office/drawing/2014/main" id="{0C998B78-AB18-3C47-A1C7-25AE9A3A40B0}"/>
              </a:ext>
            </a:extLst>
          </p:cNvPr>
          <p:cNvSpPr txBox="1"/>
          <p:nvPr/>
        </p:nvSpPr>
        <p:spPr>
          <a:xfrm>
            <a:off x="710880" y="2219130"/>
            <a:ext cx="10666853" cy="1815882"/>
          </a:xfrm>
          <a:prstGeom prst="rect">
            <a:avLst/>
          </a:prstGeom>
          <a:solidFill>
            <a:srgbClr val="FFFFE4"/>
          </a:solidFill>
          <a:ln w="3175">
            <a:solidFill>
              <a:srgbClr val="919191"/>
            </a:solidFill>
          </a:ln>
        </p:spPr>
        <p:txBody>
          <a:bodyPr wrap="square">
            <a:spAutoFit/>
          </a:bodyPr>
          <a:lstStyle/>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见到同事老张</a:t>
            </a:r>
          </a:p>
          <a:p>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a:t>
            </a:r>
            <a:r>
              <a:rPr lang="zh-CN" altLang="en-US"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您好</a:t>
            </a:r>
            <a:r>
              <a:rPr lang="en-US" altLang="zh-CN" sz="1400" dirty="0" smtClean="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见到同事老李</a:t>
            </a:r>
          </a:p>
          <a:p>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a:t>
            </a:r>
            <a:r>
              <a:rPr lang="zh-CN" altLang="en-US"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您好</a:t>
            </a:r>
            <a:r>
              <a:rPr lang="en-US" altLang="zh-CN" sz="1400" dirty="0" smtClean="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见到同事老王</a:t>
            </a:r>
          </a:p>
          <a:p>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a:t>
            </a:r>
            <a:r>
              <a:rPr lang="zh-CN" altLang="en-US"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您好</a:t>
            </a:r>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p:txBody>
      </p:sp>
    </p:spTree>
    <p:extLst>
      <p:ext uri="{BB962C8B-B14F-4D97-AF65-F5344CB8AC3E}">
        <p14:creationId xmlns:p14="http://schemas.microsoft.com/office/powerpoint/2010/main" val="58464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pPr marL="0" indent="0">
              <a:buNone/>
            </a:pPr>
            <a:r>
              <a:rPr lang="zh-CN" altLang="en-US" dirty="0"/>
              <a:t>案例二：定义一个打招呼函数，专门用于实现向同事打招呼的功能</a:t>
            </a:r>
            <a:endParaRPr lang="en-US" altLang="zh-CN" dirty="0" smtClean="0"/>
          </a:p>
        </p:txBody>
      </p:sp>
      <p:sp>
        <p:nvSpPr>
          <p:cNvPr id="3" name="标题 2"/>
          <p:cNvSpPr>
            <a:spLocks noGrp="1"/>
          </p:cNvSpPr>
          <p:nvPr>
            <p:ph type="title"/>
          </p:nvPr>
        </p:nvSpPr>
        <p:spPr/>
        <p:txBody>
          <a:bodyPr/>
          <a:lstStyle/>
          <a:p>
            <a:r>
              <a:rPr lang="zh-CN" altLang="en-US" dirty="0"/>
              <a:t>函数的作用及其使用步骤</a:t>
            </a:r>
          </a:p>
        </p:txBody>
      </p:sp>
      <p:sp>
        <p:nvSpPr>
          <p:cNvPr id="4" name="文本占位符 3"/>
          <p:cNvSpPr>
            <a:spLocks noGrp="1"/>
          </p:cNvSpPr>
          <p:nvPr>
            <p:ph type="body" sz="quarter" idx="10"/>
          </p:nvPr>
        </p:nvSpPr>
        <p:spPr/>
        <p:txBody>
          <a:bodyPr/>
          <a:lstStyle/>
          <a:p>
            <a:r>
              <a:rPr lang="en-US" altLang="zh-CN" dirty="0" smtClean="0"/>
              <a:t>4</a:t>
            </a:r>
            <a:r>
              <a:rPr lang="zh-CN" altLang="en-US" dirty="0" smtClean="0"/>
              <a:t>、函数的定义</a:t>
            </a:r>
            <a:endParaRPr lang="zh-CN" altLang="en-US" dirty="0"/>
          </a:p>
        </p:txBody>
      </p:sp>
      <p:sp>
        <p:nvSpPr>
          <p:cNvPr id="5" name="TextBox 3">
            <a:extLst>
              <a:ext uri="{FF2B5EF4-FFF2-40B4-BE49-F238E27FC236}">
                <a16:creationId xmlns="" xmlns:a16="http://schemas.microsoft.com/office/drawing/2014/main" id="{0C998B78-AB18-3C47-A1C7-25AE9A3A40B0}"/>
              </a:ext>
            </a:extLst>
          </p:cNvPr>
          <p:cNvSpPr txBox="1"/>
          <p:nvPr/>
        </p:nvSpPr>
        <p:spPr>
          <a:xfrm>
            <a:off x="710880" y="2219130"/>
            <a:ext cx="10666853" cy="2677656"/>
          </a:xfrm>
          <a:prstGeom prst="rect">
            <a:avLst/>
          </a:prstGeom>
          <a:solidFill>
            <a:srgbClr val="FFFFE4"/>
          </a:solidFill>
          <a:ln w="3175">
            <a:solidFill>
              <a:srgbClr val="919191"/>
            </a:solidFill>
          </a:ln>
        </p:spPr>
        <p:txBody>
          <a:bodyPr wrap="square">
            <a:spAutoFit/>
          </a:bodyPr>
          <a:lstStyle/>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定义函数，用于实现打招呼程序</a:t>
            </a:r>
          </a:p>
          <a:p>
            <a:r>
              <a:rPr lang="en-US" altLang="zh-CN" sz="1400" dirty="0" err="1">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greet():</a:t>
            </a:r>
          </a:p>
          <a:p>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print('</a:t>
            </a:r>
            <a:r>
              <a:rPr lang="zh-CN" altLang="en-US"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您好</a:t>
            </a:r>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见到同事老张</a:t>
            </a:r>
          </a:p>
          <a:p>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greet</a:t>
            </a:r>
            <a:r>
              <a:rPr lang="en-US" altLang="zh-CN" sz="1400" dirty="0" smtClean="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见到同事老李</a:t>
            </a:r>
          </a:p>
          <a:p>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greet</a:t>
            </a:r>
            <a:r>
              <a:rPr lang="en-US" altLang="zh-CN" sz="1400" dirty="0" smtClean="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endPar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见到同事老王</a:t>
            </a:r>
          </a:p>
          <a:p>
            <a:r>
              <a:rPr lang="en-US" altLang="zh-CN" sz="1400" dirty="0">
                <a:solidFill>
                  <a:srgbClr val="B6020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greet()</a:t>
            </a:r>
          </a:p>
        </p:txBody>
      </p:sp>
    </p:spTree>
    <p:extLst>
      <p:ext uri="{BB962C8B-B14F-4D97-AF65-F5344CB8AC3E}">
        <p14:creationId xmlns:p14="http://schemas.microsoft.com/office/powerpoint/2010/main" val="3966194215"/>
      </p:ext>
    </p:extLst>
  </p:cSld>
  <p:clrMapOvr>
    <a:masterClrMapping/>
  </p:clrMapOvr>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8428</TotalTime>
  <Words>2841</Words>
  <Application>Microsoft Office PowerPoint</Application>
  <PresentationFormat>宽屏</PresentationFormat>
  <Paragraphs>570</Paragraphs>
  <Slides>45</Slides>
  <Notes>32</Notes>
  <HiddenSlides>0</HiddenSlides>
  <MMClips>0</MMClips>
  <ScaleCrop>false</ScaleCrop>
  <HeadingPairs>
    <vt:vector size="6" baseType="variant">
      <vt:variant>
        <vt:lpstr>已用的字体</vt:lpstr>
      </vt:variant>
      <vt:variant>
        <vt:i4>13</vt:i4>
      </vt:variant>
      <vt:variant>
        <vt:lpstr>主题</vt:lpstr>
      </vt:variant>
      <vt:variant>
        <vt:i4>7</vt:i4>
      </vt:variant>
      <vt:variant>
        <vt:lpstr>幻灯片标题</vt:lpstr>
      </vt:variant>
      <vt:variant>
        <vt:i4>45</vt:i4>
      </vt:variant>
    </vt:vector>
  </HeadingPairs>
  <TitlesOfParts>
    <vt:vector size="65" baseType="lpstr">
      <vt:lpstr>Alibaba PuHuiTi B</vt:lpstr>
      <vt:lpstr>Alibaba PuHuiTi M</vt:lpstr>
      <vt:lpstr>Alibaba PuHuiTi R</vt:lpstr>
      <vt:lpstr>阿里巴巴普惠体</vt:lpstr>
      <vt:lpstr>等线</vt:lpstr>
      <vt:lpstr>黑体</vt:lpstr>
      <vt:lpstr>宋体</vt:lpstr>
      <vt:lpstr>微软雅黑</vt:lpstr>
      <vt:lpstr>Arial</vt:lpstr>
      <vt:lpstr>Calibri</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Python函数（上）</vt:lpstr>
      <vt:lpstr>PowerPoint 演示文稿</vt:lpstr>
      <vt:lpstr>PowerPoint 演示文稿</vt:lpstr>
      <vt:lpstr>函数的作用及其使用步骤</vt:lpstr>
      <vt:lpstr>函数的作用及其使用步骤</vt:lpstr>
      <vt:lpstr>函数的作用及其使用步骤</vt:lpstr>
      <vt:lpstr>函数的作用及其使用步骤</vt:lpstr>
      <vt:lpstr>函数的作用及其使用步骤</vt:lpstr>
      <vt:lpstr>函数的作用及其使用步骤</vt:lpstr>
      <vt:lpstr>函数的作用及其使用步骤</vt:lpstr>
      <vt:lpstr>函数的作用及其使用步骤</vt:lpstr>
      <vt:lpstr>函数的作用及其使用步骤</vt:lpstr>
      <vt:lpstr>函数的作用及其使用步骤</vt:lpstr>
      <vt:lpstr>函数的作用及其使用步骤</vt:lpstr>
      <vt:lpstr>函数的说明文档</vt:lpstr>
      <vt:lpstr>函数的说明文档</vt:lpstr>
      <vt:lpstr>函数的说明文档</vt:lpstr>
      <vt:lpstr>函数的嵌套</vt:lpstr>
      <vt:lpstr>函数的嵌套</vt:lpstr>
      <vt:lpstr>函数的嵌套</vt:lpstr>
      <vt:lpstr>函数应用案例</vt:lpstr>
      <vt:lpstr>函数应用案例</vt:lpstr>
      <vt:lpstr>函数应用案例</vt:lpstr>
      <vt:lpstr>变量的作用域</vt:lpstr>
      <vt:lpstr>变量作用域</vt:lpstr>
      <vt:lpstr>变量作用域</vt:lpstr>
      <vt:lpstr>变量作用域</vt:lpstr>
      <vt:lpstr>变量作用域</vt:lpstr>
      <vt:lpstr>变量作用域</vt:lpstr>
      <vt:lpstr>函数参数进阶</vt:lpstr>
      <vt:lpstr>函数参数进阶</vt:lpstr>
      <vt:lpstr>函数参数进阶</vt:lpstr>
      <vt:lpstr>函数参数进阶</vt:lpstr>
      <vt:lpstr>函数参数进阶</vt:lpstr>
      <vt:lpstr>函数参数进阶</vt:lpstr>
      <vt:lpstr>函数参数进阶</vt:lpstr>
      <vt:lpstr>Python拆包</vt:lpstr>
      <vt:lpstr>Python拆包</vt:lpstr>
      <vt:lpstr>Python拆包</vt:lpstr>
      <vt:lpstr>引用变量与可变、非可变类型</vt:lpstr>
      <vt:lpstr>引用变量与可变、非可变类型</vt:lpstr>
      <vt:lpstr>引用变量与可变、非可变类型</vt:lpstr>
      <vt:lpstr>引用变量与可变、非可变类型</vt:lpstr>
      <vt:lpstr>引用变量与可变、非可变类型</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itheima</cp:lastModifiedBy>
  <cp:revision>844</cp:revision>
  <dcterms:created xsi:type="dcterms:W3CDTF">2020-03-31T02:23:27Z</dcterms:created>
  <dcterms:modified xsi:type="dcterms:W3CDTF">2021-02-26T03:56:30Z</dcterms:modified>
</cp:coreProperties>
</file>