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4"/>
  </p:notesMasterIdLst>
  <p:handoutMasterIdLst>
    <p:handoutMasterId r:id="rId45"/>
  </p:handoutMasterIdLst>
  <p:sldIdLst>
    <p:sldId id="462" r:id="rId8"/>
    <p:sldId id="463" r:id="rId9"/>
    <p:sldId id="464" r:id="rId10"/>
    <p:sldId id="466" r:id="rId11"/>
    <p:sldId id="577" r:id="rId12"/>
    <p:sldId id="608" r:id="rId13"/>
    <p:sldId id="609" r:id="rId14"/>
    <p:sldId id="610" r:id="rId15"/>
    <p:sldId id="611" r:id="rId16"/>
    <p:sldId id="612" r:id="rId17"/>
    <p:sldId id="613" r:id="rId18"/>
    <p:sldId id="614" r:id="rId19"/>
    <p:sldId id="615" r:id="rId20"/>
    <p:sldId id="616" r:id="rId21"/>
    <p:sldId id="617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25" r:id="rId30"/>
    <p:sldId id="626" r:id="rId31"/>
    <p:sldId id="627" r:id="rId32"/>
    <p:sldId id="628" r:id="rId33"/>
    <p:sldId id="629" r:id="rId34"/>
    <p:sldId id="587" r:id="rId35"/>
    <p:sldId id="631" r:id="rId36"/>
    <p:sldId id="632" r:id="rId37"/>
    <p:sldId id="633" r:id="rId38"/>
    <p:sldId id="634" r:id="rId39"/>
    <p:sldId id="635" r:id="rId40"/>
    <p:sldId id="630" r:id="rId41"/>
    <p:sldId id="636" r:id="rId42"/>
    <p:sldId id="264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FFFFF"/>
    <a:srgbClr val="B60206"/>
    <a:srgbClr val="B70006"/>
    <a:srgbClr val="49504F"/>
    <a:srgbClr val="FFFFE4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1940" autoAdjust="0"/>
  </p:normalViewPr>
  <p:slideViewPr>
    <p:cSldViewPr snapToGrid="0">
      <p:cViewPr varScale="1">
        <p:scale>
          <a:sx n="79" d="100"/>
          <a:sy n="79" d="100"/>
        </p:scale>
        <p:origin x="47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50851B-5C18-4AFA-9601-3D7FBE3092C6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1A878B0B-0EBE-41E8-8647-52937FBB200C}">
      <dgm:prSet phldrT="[文本]"/>
      <dgm:spPr/>
      <dgm:t>
        <a:bodyPr/>
        <a:lstStyle/>
        <a:p>
          <a:r>
            <a:rPr lang="en-US" altLang="zh-CN" dirty="0" smtClean="0"/>
            <a:t>OOA</a:t>
          </a:r>
          <a:endParaRPr lang="zh-CN" altLang="en-US" dirty="0"/>
        </a:p>
      </dgm:t>
    </dgm:pt>
    <dgm:pt modelId="{D4613B1F-23E8-4DB1-8302-49FFE6268CE2}" type="parTrans" cxnId="{46C295FF-E52C-47E6-AEB0-0399E010AAF0}">
      <dgm:prSet/>
      <dgm:spPr/>
      <dgm:t>
        <a:bodyPr/>
        <a:lstStyle/>
        <a:p>
          <a:endParaRPr lang="zh-CN" altLang="en-US"/>
        </a:p>
      </dgm:t>
    </dgm:pt>
    <dgm:pt modelId="{2C2B9DC3-C6E5-4BCD-9EF9-35996C5C39C5}" type="sibTrans" cxnId="{46C295FF-E52C-47E6-AEB0-0399E010AAF0}">
      <dgm:prSet/>
      <dgm:spPr/>
      <dgm:t>
        <a:bodyPr/>
        <a:lstStyle/>
        <a:p>
          <a:endParaRPr lang="zh-CN" altLang="en-US"/>
        </a:p>
      </dgm:t>
    </dgm:pt>
    <dgm:pt modelId="{C16052B6-5877-4CE4-9A04-D6DC796DF16A}">
      <dgm:prSet phldrT="[文本]"/>
      <dgm:spPr/>
      <dgm:t>
        <a:bodyPr/>
        <a:lstStyle/>
        <a:p>
          <a:r>
            <a:rPr lang="en-US" altLang="zh-CN" dirty="0" smtClean="0"/>
            <a:t>OOD</a:t>
          </a:r>
          <a:endParaRPr lang="zh-CN" altLang="en-US" dirty="0"/>
        </a:p>
      </dgm:t>
    </dgm:pt>
    <dgm:pt modelId="{BF56DBB4-BAA4-48FD-82CA-78610F85282B}" type="parTrans" cxnId="{1B736987-A0E1-40CD-BA94-E047E9A71385}">
      <dgm:prSet/>
      <dgm:spPr/>
      <dgm:t>
        <a:bodyPr/>
        <a:lstStyle/>
        <a:p>
          <a:endParaRPr lang="zh-CN" altLang="en-US"/>
        </a:p>
      </dgm:t>
    </dgm:pt>
    <dgm:pt modelId="{63EB4D10-61CF-4DC3-8486-7E162F019BD3}" type="sibTrans" cxnId="{1B736987-A0E1-40CD-BA94-E047E9A71385}">
      <dgm:prSet/>
      <dgm:spPr/>
      <dgm:t>
        <a:bodyPr/>
        <a:lstStyle/>
        <a:p>
          <a:endParaRPr lang="zh-CN" altLang="en-US"/>
        </a:p>
      </dgm:t>
    </dgm:pt>
    <dgm:pt modelId="{67869826-BA69-4D2D-92A8-C26E37B1DDEB}">
      <dgm:prSet phldrT="[文本]"/>
      <dgm:spPr/>
      <dgm:t>
        <a:bodyPr/>
        <a:lstStyle/>
        <a:p>
          <a:r>
            <a:rPr lang="en-US" altLang="zh-CN" dirty="0" smtClean="0"/>
            <a:t>OOP</a:t>
          </a:r>
          <a:endParaRPr lang="zh-CN" altLang="en-US" dirty="0"/>
        </a:p>
      </dgm:t>
    </dgm:pt>
    <dgm:pt modelId="{F82B2C3A-0EBB-44D8-B360-AB1C25D43C77}" type="parTrans" cxnId="{606F2BB6-7EBF-4AC7-A283-E7BEB30FF3BE}">
      <dgm:prSet/>
      <dgm:spPr/>
      <dgm:t>
        <a:bodyPr/>
        <a:lstStyle/>
        <a:p>
          <a:endParaRPr lang="zh-CN" altLang="en-US"/>
        </a:p>
      </dgm:t>
    </dgm:pt>
    <dgm:pt modelId="{D7728F87-4361-4F8A-9D61-1B3DAA6E545B}" type="sibTrans" cxnId="{606F2BB6-7EBF-4AC7-A283-E7BEB30FF3BE}">
      <dgm:prSet/>
      <dgm:spPr/>
      <dgm:t>
        <a:bodyPr/>
        <a:lstStyle/>
        <a:p>
          <a:endParaRPr lang="zh-CN" altLang="en-US"/>
        </a:p>
      </dgm:t>
    </dgm:pt>
    <dgm:pt modelId="{C9005F05-7A8B-4DD6-B545-8058FE611ED0}" type="pres">
      <dgm:prSet presAssocID="{A550851B-5C18-4AFA-9601-3D7FBE3092C6}" presName="Name0" presStyleCnt="0">
        <dgm:presLayoutVars>
          <dgm:dir/>
          <dgm:animLvl val="lvl"/>
          <dgm:resizeHandles val="exact"/>
        </dgm:presLayoutVars>
      </dgm:prSet>
      <dgm:spPr/>
    </dgm:pt>
    <dgm:pt modelId="{F56149A8-75AF-4B4E-9177-A1A710DC63C5}" type="pres">
      <dgm:prSet presAssocID="{1A878B0B-0EBE-41E8-8647-52937FBB200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088208-6D57-4381-9720-FE6C35962EF7}" type="pres">
      <dgm:prSet presAssocID="{2C2B9DC3-C6E5-4BCD-9EF9-35996C5C39C5}" presName="parTxOnlySpace" presStyleCnt="0"/>
      <dgm:spPr/>
    </dgm:pt>
    <dgm:pt modelId="{41D2900F-CF79-4322-8A55-EED747F09445}" type="pres">
      <dgm:prSet presAssocID="{C16052B6-5877-4CE4-9A04-D6DC796DF16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F86FF7-7CB0-4A96-B7F2-703E1005CD69}" type="pres">
      <dgm:prSet presAssocID="{63EB4D10-61CF-4DC3-8486-7E162F019BD3}" presName="parTxOnlySpace" presStyleCnt="0"/>
      <dgm:spPr/>
    </dgm:pt>
    <dgm:pt modelId="{3F95D124-AF79-4228-8F38-2C0E49900662}" type="pres">
      <dgm:prSet presAssocID="{67869826-BA69-4D2D-92A8-C26E37B1DD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B810C8-06E6-44DE-8F2F-273E9E9CBC95}" type="presOf" srcId="{A550851B-5C18-4AFA-9601-3D7FBE3092C6}" destId="{C9005F05-7A8B-4DD6-B545-8058FE611ED0}" srcOrd="0" destOrd="0" presId="urn:microsoft.com/office/officeart/2005/8/layout/chevron1"/>
    <dgm:cxn modelId="{1B736987-A0E1-40CD-BA94-E047E9A71385}" srcId="{A550851B-5C18-4AFA-9601-3D7FBE3092C6}" destId="{C16052B6-5877-4CE4-9A04-D6DC796DF16A}" srcOrd="1" destOrd="0" parTransId="{BF56DBB4-BAA4-48FD-82CA-78610F85282B}" sibTransId="{63EB4D10-61CF-4DC3-8486-7E162F019BD3}"/>
    <dgm:cxn modelId="{8B8A7E0C-C5CF-493A-BEA0-D3B36E071942}" type="presOf" srcId="{1A878B0B-0EBE-41E8-8647-52937FBB200C}" destId="{F56149A8-75AF-4B4E-9177-A1A710DC63C5}" srcOrd="0" destOrd="0" presId="urn:microsoft.com/office/officeart/2005/8/layout/chevron1"/>
    <dgm:cxn modelId="{879BE1FA-BAA7-4B6C-A73C-5894652CB713}" type="presOf" srcId="{C16052B6-5877-4CE4-9A04-D6DC796DF16A}" destId="{41D2900F-CF79-4322-8A55-EED747F09445}" srcOrd="0" destOrd="0" presId="urn:microsoft.com/office/officeart/2005/8/layout/chevron1"/>
    <dgm:cxn modelId="{46C295FF-E52C-47E6-AEB0-0399E010AAF0}" srcId="{A550851B-5C18-4AFA-9601-3D7FBE3092C6}" destId="{1A878B0B-0EBE-41E8-8647-52937FBB200C}" srcOrd="0" destOrd="0" parTransId="{D4613B1F-23E8-4DB1-8302-49FFE6268CE2}" sibTransId="{2C2B9DC3-C6E5-4BCD-9EF9-35996C5C39C5}"/>
    <dgm:cxn modelId="{606F2BB6-7EBF-4AC7-A283-E7BEB30FF3BE}" srcId="{A550851B-5C18-4AFA-9601-3D7FBE3092C6}" destId="{67869826-BA69-4D2D-92A8-C26E37B1DDEB}" srcOrd="2" destOrd="0" parTransId="{F82B2C3A-0EBB-44D8-B360-AB1C25D43C77}" sibTransId="{D7728F87-4361-4F8A-9D61-1B3DAA6E545B}"/>
    <dgm:cxn modelId="{9650F6C8-9403-46EE-8691-A34A6155BF12}" type="presOf" srcId="{67869826-BA69-4D2D-92A8-C26E37B1DDEB}" destId="{3F95D124-AF79-4228-8F38-2C0E49900662}" srcOrd="0" destOrd="0" presId="urn:microsoft.com/office/officeart/2005/8/layout/chevron1"/>
    <dgm:cxn modelId="{0048BBC4-BAC8-4F35-86A7-22DAC5EA448C}" type="presParOf" srcId="{C9005F05-7A8B-4DD6-B545-8058FE611ED0}" destId="{F56149A8-75AF-4B4E-9177-A1A710DC63C5}" srcOrd="0" destOrd="0" presId="urn:microsoft.com/office/officeart/2005/8/layout/chevron1"/>
    <dgm:cxn modelId="{CEB8536A-C55B-4AAC-92F3-BAC8AA88E42E}" type="presParOf" srcId="{C9005F05-7A8B-4DD6-B545-8058FE611ED0}" destId="{CB088208-6D57-4381-9720-FE6C35962EF7}" srcOrd="1" destOrd="0" presId="urn:microsoft.com/office/officeart/2005/8/layout/chevron1"/>
    <dgm:cxn modelId="{3A83F098-23E9-40B6-A010-2D941E93140E}" type="presParOf" srcId="{C9005F05-7A8B-4DD6-B545-8058FE611ED0}" destId="{41D2900F-CF79-4322-8A55-EED747F09445}" srcOrd="2" destOrd="0" presId="urn:microsoft.com/office/officeart/2005/8/layout/chevron1"/>
    <dgm:cxn modelId="{1A33E566-ADD0-455F-ACEE-99BF57354C39}" type="presParOf" srcId="{C9005F05-7A8B-4DD6-B545-8058FE611ED0}" destId="{37F86FF7-7CB0-4A96-B7F2-703E1005CD69}" srcOrd="3" destOrd="0" presId="urn:microsoft.com/office/officeart/2005/8/layout/chevron1"/>
    <dgm:cxn modelId="{6C7438A3-AE6C-49BD-BB11-1383FB044648}" type="presParOf" srcId="{C9005F05-7A8B-4DD6-B545-8058FE611ED0}" destId="{3F95D124-AF79-4228-8F38-2C0E4990066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2021/3/1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21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298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233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761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574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18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29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002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684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51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589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24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16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70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6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9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64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18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18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8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xmlns="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xmlns="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xmlns="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xmlns="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xmlns="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xmlns="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xmlns="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xmlns="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xmlns="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xmlns="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xmlns="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xmlns="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xmlns="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xmlns="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xmlns="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xmlns="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xmlns="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xmlns="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xmlns="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xmlns="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xmlns="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xmlns="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xmlns="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xmlns="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xmlns="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xmlns="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xmlns="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xmlns="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xmlns="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xmlns="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xmlns="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xmlns="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xmlns="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xmlns="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xmlns="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xmlns="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xmlns="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xmlns="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xmlns="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xmlns="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xmlns="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xmlns="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xmlns="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xmlns="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xmlns="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xmlns="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xmlns="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xmlns="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dirty="0" smtClean="0"/>
              <a:t>面向对象基础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人生苦</a:t>
            </a:r>
            <a:r>
              <a:rPr kumimoji="1" lang="zh-CN" altLang="en-US" dirty="0" smtClean="0"/>
              <a:t>短，我学</a:t>
            </a:r>
            <a:r>
              <a:rPr kumimoji="1" lang="en-US" altLang="zh-CN" dirty="0" smtClean="0"/>
              <a:t>Python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面向对象编程思想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举个栗子：面向对象实现报名案例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44" y="1457271"/>
            <a:ext cx="8192116" cy="53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7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52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☆第三步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：让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实体去执行相应的功能或动作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学生</a:t>
            </a:r>
            <a:r>
              <a:rPr lang="zh-CN" altLang="en-US" dirty="0" smtClean="0">
                <a:solidFill>
                  <a:srgbClr val="AD2B26"/>
                </a:solidFill>
              </a:rPr>
              <a:t>提出报名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学生</a:t>
            </a:r>
            <a:r>
              <a:rPr lang="zh-CN" altLang="en-US" dirty="0" smtClean="0">
                <a:solidFill>
                  <a:srgbClr val="AD2B26"/>
                </a:solidFill>
              </a:rPr>
              <a:t>提供</a:t>
            </a:r>
            <a:r>
              <a:rPr lang="zh-CN" altLang="en-US" dirty="0">
                <a:solidFill>
                  <a:srgbClr val="AD2B26"/>
                </a:solidFill>
              </a:rPr>
              <a:t>相关</a:t>
            </a:r>
            <a:r>
              <a:rPr lang="zh-CN" altLang="en-US" dirty="0" smtClean="0">
                <a:solidFill>
                  <a:srgbClr val="AD2B26"/>
                </a:solidFill>
              </a:rPr>
              <a:t>资料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教师</a:t>
            </a:r>
            <a:r>
              <a:rPr lang="zh-CN" altLang="en-US" dirty="0" smtClean="0">
                <a:solidFill>
                  <a:srgbClr val="AD2B26"/>
                </a:solidFill>
              </a:rPr>
              <a:t>登记</a:t>
            </a:r>
            <a:r>
              <a:rPr lang="zh-CN" altLang="en-US" dirty="0">
                <a:solidFill>
                  <a:srgbClr val="AD2B26"/>
                </a:solidFill>
              </a:rPr>
              <a:t>学生</a:t>
            </a:r>
            <a:r>
              <a:rPr lang="zh-CN" altLang="en-US" dirty="0" smtClean="0">
                <a:solidFill>
                  <a:srgbClr val="AD2B26"/>
                </a:solidFill>
              </a:rPr>
              <a:t>信息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学生</a:t>
            </a:r>
            <a:r>
              <a:rPr lang="zh-CN" altLang="en-US" dirty="0" smtClean="0">
                <a:solidFill>
                  <a:srgbClr val="AD2B26"/>
                </a:solidFill>
              </a:rPr>
              <a:t>缴费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机构</a:t>
            </a:r>
            <a:r>
              <a:rPr lang="zh-CN" altLang="en-US" dirty="0" smtClean="0">
                <a:solidFill>
                  <a:srgbClr val="AD2B26"/>
                </a:solidFill>
              </a:rPr>
              <a:t>收费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教师</a:t>
            </a:r>
            <a:r>
              <a:rPr lang="zh-CN" altLang="en-US" dirty="0" smtClean="0">
                <a:solidFill>
                  <a:srgbClr val="AD2B26"/>
                </a:solidFill>
              </a:rPr>
              <a:t>分配教室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班级</a:t>
            </a:r>
            <a:r>
              <a:rPr lang="zh-CN" altLang="en-US" dirty="0" smtClean="0">
                <a:solidFill>
                  <a:srgbClr val="AD2B26"/>
                </a:solidFill>
              </a:rPr>
              <a:t>增加</a:t>
            </a:r>
            <a:r>
              <a:rPr lang="zh-CN" altLang="en-US" dirty="0">
                <a:solidFill>
                  <a:srgbClr val="AD2B26"/>
                </a:solidFill>
              </a:rPr>
              <a:t>学生</a:t>
            </a:r>
            <a:r>
              <a:rPr lang="zh-CN" altLang="en-US" dirty="0" smtClean="0">
                <a:solidFill>
                  <a:srgbClr val="AD2B26"/>
                </a:solidFill>
              </a:rPr>
              <a:t>信息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面向对象编程思想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举个栗子：面向对象实现报名案例</a:t>
            </a:r>
          </a:p>
        </p:txBody>
      </p:sp>
    </p:spTree>
    <p:extLst>
      <p:ext uri="{BB962C8B-B14F-4D97-AF65-F5344CB8AC3E}">
        <p14:creationId xmlns:p14="http://schemas.microsoft.com/office/powerpoint/2010/main" val="38652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52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以前写代码，首先想到的是需要实现什么功能</a:t>
            </a:r>
            <a:r>
              <a:rPr lang="en-US" altLang="zh-CN" dirty="0"/>
              <a:t>——</a:t>
            </a:r>
            <a:r>
              <a:rPr lang="zh-CN" altLang="en-US" dirty="0"/>
              <a:t>调用系统函数，或者自己自定义函数，然后按部就班的执行就行了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以后</a:t>
            </a:r>
            <a:r>
              <a:rPr lang="zh-CN" altLang="en-US" dirty="0"/>
              <a:t>写代码，首先想到的是应该由什么样的主体去实现什么样的功能，再把该主体的属性和功能统一的进行封装，最后才去实现各个实体的功能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注意：</a:t>
            </a:r>
            <a:r>
              <a:rPr lang="zh-CN" altLang="en-US" dirty="0" smtClean="0">
                <a:solidFill>
                  <a:srgbClr val="AD2B26"/>
                </a:solidFill>
              </a:rPr>
              <a:t>面向对象</a:t>
            </a:r>
            <a:r>
              <a:rPr lang="zh-CN" altLang="en-US" dirty="0">
                <a:solidFill>
                  <a:srgbClr val="AD2B26"/>
                </a:solidFill>
              </a:rPr>
              <a:t>并不是一种技术，而是一种思想，是一种解决问题的最基本的思维方式！ 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所以</a:t>
            </a:r>
            <a:r>
              <a:rPr lang="zh-CN" altLang="en-US" dirty="0"/>
              <a:t>，面向对象的核心思想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AD2B26"/>
                </a:solidFill>
              </a:rPr>
              <a:t>：</a:t>
            </a:r>
            <a:r>
              <a:rPr lang="zh-CN" altLang="en-US" dirty="0">
                <a:solidFill>
                  <a:srgbClr val="AD2B26"/>
                </a:solidFill>
              </a:rPr>
              <a:t>不仅仅是简单的将功能进行封装（封装成函数），更是对调用该功能的主体进行封装，实现某个主体拥有多个功能，在使用的过程中，先得到对应的主体，再使用主体去实现相关的功能！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面向对象编程思想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、面向过程向面向对象思想迁移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78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52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</a:t>
            </a:r>
            <a:r>
              <a:rPr lang="zh-CN" altLang="en-US" dirty="0"/>
              <a:t>个面</a:t>
            </a:r>
            <a:r>
              <a:rPr lang="zh-CN" altLang="en-US" dirty="0" smtClean="0"/>
              <a:t>试题：</a:t>
            </a:r>
            <a:r>
              <a:rPr lang="zh-CN" altLang="en-US" dirty="0"/>
              <a:t>面向过程和面向对象</a:t>
            </a:r>
            <a:r>
              <a:rPr lang="zh-CN" altLang="en-US" dirty="0" smtClean="0"/>
              <a:t>的区别？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① </a:t>
            </a:r>
            <a:r>
              <a:rPr lang="zh-CN" altLang="en-US" dirty="0"/>
              <a:t>都可以实现代码重用和模块化编程，面向对象的模块化更深，数据也更封闭和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② </a:t>
            </a:r>
            <a:r>
              <a:rPr lang="zh-CN" altLang="en-US" dirty="0"/>
              <a:t>面向对象的思维方式更加贴近现实生活，更容易解决大型的复杂的业务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③ </a:t>
            </a:r>
            <a:r>
              <a:rPr lang="zh-CN" altLang="en-US" dirty="0"/>
              <a:t>从前期开发的角度来看，面向对象比面向过程要更复杂，但是从维护和扩展的角度来看，面向对象要远比面向过程简单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④ </a:t>
            </a:r>
            <a:r>
              <a:rPr lang="zh-CN" altLang="en-US" dirty="0"/>
              <a:t>面向过程的代码执行效率比面向对象高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面向对象编程思想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、面试题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62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面向对象基本概念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74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525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OOA</a:t>
            </a:r>
            <a:r>
              <a:rPr lang="zh-CN" altLang="en-US" dirty="0"/>
              <a:t>：</a:t>
            </a:r>
            <a:r>
              <a:rPr lang="zh-CN" altLang="en-US" dirty="0" smtClean="0"/>
              <a:t>面向对象分析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OOD</a:t>
            </a:r>
            <a:r>
              <a:rPr lang="zh-CN" altLang="en-US" dirty="0"/>
              <a:t>：</a:t>
            </a:r>
            <a:r>
              <a:rPr lang="zh-CN" altLang="en-US" dirty="0" smtClean="0"/>
              <a:t>面向对象设计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OOP</a:t>
            </a:r>
            <a:r>
              <a:rPr lang="zh-CN" altLang="en-US" dirty="0"/>
              <a:t>：面向对象编程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面向对象基本概念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、面向对象基本概念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696256466"/>
              </p:ext>
            </p:extLst>
          </p:nvPr>
        </p:nvGraphicFramePr>
        <p:xfrm>
          <a:off x="2569945" y="2147832"/>
          <a:ext cx="6001886" cy="3934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61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50723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对象，</a:t>
            </a:r>
            <a:r>
              <a:rPr lang="en-US" altLang="zh-CN" dirty="0"/>
              <a:t>object</a:t>
            </a:r>
            <a:r>
              <a:rPr lang="zh-CN" altLang="en-US" dirty="0"/>
              <a:t>，现实业务逻辑的一个动作实体就对应着</a:t>
            </a:r>
            <a:r>
              <a:rPr lang="en-US" altLang="zh-CN" dirty="0"/>
              <a:t>OOP</a:t>
            </a:r>
            <a:r>
              <a:rPr lang="zh-CN" altLang="en-US" dirty="0"/>
              <a:t>编程中的一个对象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所以</a:t>
            </a:r>
            <a:r>
              <a:rPr lang="zh-CN" altLang="en-US" dirty="0" smtClean="0">
                <a:solidFill>
                  <a:srgbClr val="AD2B26"/>
                </a:solidFill>
              </a:rPr>
              <a:t>：① 对象</a:t>
            </a:r>
            <a:r>
              <a:rPr lang="zh-CN" altLang="en-US" dirty="0">
                <a:solidFill>
                  <a:srgbClr val="AD2B26"/>
                </a:solidFill>
              </a:rPr>
              <a:t>使用属性（</a:t>
            </a:r>
            <a:r>
              <a:rPr lang="en-US" altLang="zh-CN" dirty="0">
                <a:solidFill>
                  <a:srgbClr val="AD2B26"/>
                </a:solidFill>
              </a:rPr>
              <a:t>property</a:t>
            </a:r>
            <a:r>
              <a:rPr lang="zh-CN" altLang="en-US" dirty="0">
                <a:solidFill>
                  <a:srgbClr val="AD2B26"/>
                </a:solidFill>
              </a:rPr>
              <a:t>）保存数据</a:t>
            </a:r>
            <a:r>
              <a:rPr lang="zh-CN" altLang="en-US" dirty="0" smtClean="0">
                <a:solidFill>
                  <a:srgbClr val="AD2B26"/>
                </a:solidFill>
              </a:rPr>
              <a:t>！② 对象</a:t>
            </a:r>
            <a:r>
              <a:rPr lang="zh-CN" altLang="en-US" dirty="0">
                <a:solidFill>
                  <a:srgbClr val="AD2B26"/>
                </a:solidFill>
              </a:rPr>
              <a:t>使用方法（</a:t>
            </a:r>
            <a:r>
              <a:rPr lang="en-US" altLang="zh-CN" dirty="0">
                <a:solidFill>
                  <a:srgbClr val="AD2B26"/>
                </a:solidFill>
              </a:rPr>
              <a:t>method</a:t>
            </a:r>
            <a:r>
              <a:rPr lang="zh-CN" altLang="en-US" dirty="0">
                <a:solidFill>
                  <a:srgbClr val="AD2B26"/>
                </a:solidFill>
              </a:rPr>
              <a:t>）管理</a:t>
            </a:r>
            <a:r>
              <a:rPr lang="zh-CN" altLang="en-US" dirty="0" smtClean="0">
                <a:solidFill>
                  <a:srgbClr val="AD2B26"/>
                </a:solidFill>
              </a:rPr>
              <a:t>数据！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面向对象基本概念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、对象的概念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083" y="2250270"/>
            <a:ext cx="5717406" cy="386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15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对象如何产生？又是如何规定对象的属性和方法呢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答：在</a:t>
            </a:r>
            <a:r>
              <a:rPr lang="en-US" altLang="zh-CN" dirty="0"/>
              <a:t>Python</a:t>
            </a:r>
            <a:r>
              <a:rPr lang="zh-CN" altLang="en-US" dirty="0"/>
              <a:t>中，采用</a:t>
            </a:r>
            <a:r>
              <a:rPr lang="zh-CN" altLang="en-US" dirty="0">
                <a:solidFill>
                  <a:srgbClr val="AD2B26"/>
                </a:solidFill>
              </a:rPr>
              <a:t>类（</a:t>
            </a:r>
            <a:r>
              <a:rPr lang="en-US" altLang="zh-CN" dirty="0">
                <a:solidFill>
                  <a:srgbClr val="AD2B26"/>
                </a:solidFill>
              </a:rPr>
              <a:t>class</a:t>
            </a:r>
            <a:r>
              <a:rPr lang="zh-CN" altLang="en-US" dirty="0">
                <a:solidFill>
                  <a:srgbClr val="AD2B26"/>
                </a:solidFill>
              </a:rPr>
              <a:t>）来生产对象，用类来规定对象的属性和方法！也就是说，在</a:t>
            </a:r>
            <a:r>
              <a:rPr lang="en-US" altLang="zh-CN" dirty="0">
                <a:solidFill>
                  <a:srgbClr val="AD2B26"/>
                </a:solidFill>
              </a:rPr>
              <a:t>Python</a:t>
            </a:r>
            <a:r>
              <a:rPr lang="zh-CN" altLang="en-US" dirty="0">
                <a:solidFill>
                  <a:srgbClr val="AD2B26"/>
                </a:solidFill>
              </a:rPr>
              <a:t>中，要想得到对象，必须先有类</a:t>
            </a:r>
            <a:r>
              <a:rPr lang="zh-CN" altLang="en-US" dirty="0" smtClean="0">
                <a:solidFill>
                  <a:srgbClr val="AD2B26"/>
                </a:solidFill>
              </a:rPr>
              <a:t>！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为什么要引入类的概念？ </a:t>
            </a:r>
            <a:r>
              <a:rPr lang="zh-CN" altLang="en-US" dirty="0">
                <a:solidFill>
                  <a:srgbClr val="AD2B26"/>
                </a:solidFill>
              </a:rPr>
              <a:t>类本来就是对现实世界的一种模拟，在现实生活中，任何一个实体都有一个类别，类就是具有相同或相似属性和动作的一组实体的集合！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所以，在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中，对象是指现实中的一个具体的实体，而既然现实中的实体都有一个类别，所以，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OOP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中的对象也都应该有一个类！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一个对象的所有应该具有特征特性信息，都是由其所属的类来决定的，但是每个对象又可以具有不同的特征特性信息，比如，我自己（人类）这个对象，名字叫老王，性别男，会写代码，会教书；另一个对象（人类）可能叫赵薇，性别女，会演戏，会唱歌！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面向对象基本概念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、类的概念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912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Python3</a:t>
            </a:r>
            <a:r>
              <a:rPr lang="zh-CN" altLang="en-US" dirty="0"/>
              <a:t>中类分为：经典类 和 新式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经典类：不由任意内置类型派生出的类，称之为经典</a:t>
            </a:r>
            <a:r>
              <a:rPr lang="zh-CN" altLang="en-US" dirty="0" smtClean="0">
                <a:solidFill>
                  <a:srgbClr val="AD2B26"/>
                </a:solidFill>
              </a:rPr>
              <a:t>类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新式类：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这就是一个类，只不过里面什么都没有！其中，</a:t>
            </a:r>
            <a:r>
              <a:rPr lang="zh-CN" altLang="en-US" dirty="0">
                <a:solidFill>
                  <a:srgbClr val="AD2B26"/>
                </a:solidFill>
              </a:rPr>
              <a:t>类名不区分大小写，遵守一般的标识符的命名规则（以字母、数字和下划线构成，并且不能以数字开头），一般为了和方法名相区分</a:t>
            </a:r>
            <a:r>
              <a:rPr lang="zh-CN" altLang="en-US" dirty="0" smtClean="0">
                <a:solidFill>
                  <a:srgbClr val="AD2B26"/>
                </a:solidFill>
              </a:rPr>
              <a:t>，类</a:t>
            </a:r>
            <a:r>
              <a:rPr lang="zh-CN" altLang="en-US" dirty="0">
                <a:solidFill>
                  <a:srgbClr val="AD2B26"/>
                </a:solidFill>
              </a:rPr>
              <a:t>名的首字母一般大写！（大驼峰法</a:t>
            </a:r>
            <a:r>
              <a:rPr lang="zh-CN" altLang="en-US" dirty="0" smtClean="0">
                <a:solidFill>
                  <a:srgbClr val="AD2B26"/>
                </a:solidFill>
              </a:rPr>
              <a:t>）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面向对象基本概念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、类的定义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2094" y="2576200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......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2094" y="3773899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326502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举个例子：定义</a:t>
            </a:r>
            <a:r>
              <a:rPr lang="en-US" altLang="zh-CN" dirty="0" smtClean="0"/>
              <a:t>"</a:t>
            </a:r>
            <a:r>
              <a:rPr lang="zh-CN" altLang="en-US" dirty="0" smtClean="0"/>
              <a:t>人</a:t>
            </a:r>
            <a:r>
              <a:rPr lang="en-US" altLang="zh-CN" dirty="0" smtClean="0"/>
              <a:t>"</a:t>
            </a:r>
            <a:r>
              <a:rPr lang="zh-CN" altLang="en-US" dirty="0" smtClean="0"/>
              <a:t>类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面向对象基本概念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、类的定义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248941"/>
            <a:ext cx="10302240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eat(self):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我喜欢吃零食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drink(self):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我喜欢喝果汁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59060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 smtClean="0"/>
              <a:t>面向对象编程思想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面向对象基本概念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B70006"/>
                </a:solidFill>
              </a:rPr>
              <a:t>添加和获取对象</a:t>
            </a:r>
            <a:r>
              <a:rPr lang="zh-CN" altLang="en-US" dirty="0" smtClean="0">
                <a:solidFill>
                  <a:srgbClr val="B70006"/>
                </a:solidFill>
              </a:rPr>
              <a:t>属性</a:t>
            </a:r>
            <a:endParaRPr lang="en-US" altLang="zh-CN" dirty="0" smtClean="0">
              <a:solidFill>
                <a:srgbClr val="B70006"/>
              </a:solidFill>
            </a:endParaRPr>
          </a:p>
          <a:p>
            <a:r>
              <a:rPr lang="zh-CN" altLang="en-US" dirty="0">
                <a:solidFill>
                  <a:srgbClr val="B70006"/>
                </a:solidFill>
              </a:rPr>
              <a:t>魔术</a:t>
            </a:r>
            <a:r>
              <a:rPr lang="zh-CN" altLang="en-US" dirty="0" smtClean="0">
                <a:solidFill>
                  <a:srgbClr val="B70006"/>
                </a:solidFill>
              </a:rPr>
              <a:t>方法</a:t>
            </a:r>
            <a:endParaRPr lang="en-US" altLang="zh-CN" dirty="0" smtClean="0">
              <a:solidFill>
                <a:srgbClr val="B70006"/>
              </a:solidFill>
            </a:endParaRPr>
          </a:p>
          <a:p>
            <a:r>
              <a:rPr lang="zh-CN" altLang="en-US" dirty="0">
                <a:solidFill>
                  <a:srgbClr val="B70006"/>
                </a:solidFill>
              </a:rPr>
              <a:t>面向对象案例</a:t>
            </a:r>
            <a:endParaRPr lang="en-US" altLang="zh-CN" dirty="0">
              <a:solidFill>
                <a:srgbClr val="B7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类的实例化就是通过类得到对象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类</a:t>
            </a:r>
            <a:r>
              <a:rPr lang="zh-CN" altLang="en-US" dirty="0"/>
              <a:t>只是对象的一种规范，类本身基本上什么都做不了，必须利用类得到对象，这个过程就叫作类的实例化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基本</a:t>
            </a:r>
            <a:r>
              <a:rPr lang="zh-CN" altLang="en-US" dirty="0"/>
              <a:t>语法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案例：实例化</a:t>
            </a:r>
            <a:r>
              <a:rPr lang="en-US" altLang="zh-CN" dirty="0" smtClean="0">
                <a:solidFill>
                  <a:srgbClr val="AD2B26"/>
                </a:solidFill>
              </a:rPr>
              <a:t>Person</a:t>
            </a:r>
            <a:r>
              <a:rPr lang="zh-CN" altLang="en-US" dirty="0" smtClean="0">
                <a:solidFill>
                  <a:srgbClr val="AD2B26"/>
                </a:solidFill>
              </a:rPr>
              <a:t>类，生成</a:t>
            </a:r>
            <a:r>
              <a:rPr lang="en-US" altLang="zh-CN" dirty="0" smtClean="0">
                <a:solidFill>
                  <a:srgbClr val="AD2B26"/>
                </a:solidFill>
              </a:rPr>
              <a:t>p1</a:t>
            </a:r>
            <a:r>
              <a:rPr lang="zh-CN" altLang="en-US" dirty="0" smtClean="0">
                <a:solidFill>
                  <a:srgbClr val="AD2B26"/>
                </a:solidFill>
              </a:rPr>
              <a:t>对象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面向对象基本概念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、类的实例化（创建对象）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87883" y="3095965"/>
            <a:ext cx="1030224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87883" y="4268643"/>
            <a:ext cx="10302240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 = Person()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&lt;__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main__.Person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object at 0x1013ecf50&gt;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print(p1)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p1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对象调用实例方法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p1.eat()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p1.drink()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042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在类中，有一个特殊关键字</a:t>
            </a:r>
            <a:r>
              <a:rPr lang="en-US" altLang="zh-CN" dirty="0">
                <a:solidFill>
                  <a:srgbClr val="AD2B26"/>
                </a:solidFill>
              </a:rPr>
              <a:t>self</a:t>
            </a:r>
            <a:r>
              <a:rPr lang="zh-CN" altLang="en-US" dirty="0"/>
              <a:t>，其</a:t>
            </a:r>
            <a:r>
              <a:rPr lang="zh-CN" altLang="en-US" dirty="0" smtClean="0"/>
              <a:t>指向</a:t>
            </a:r>
            <a:r>
              <a:rPr lang="zh-CN" altLang="en-US" dirty="0" smtClean="0"/>
              <a:t>类实例化</a:t>
            </a:r>
            <a:r>
              <a:rPr lang="zh-CN" altLang="en-US" dirty="0" smtClean="0"/>
              <a:t>对象</a:t>
            </a:r>
            <a:r>
              <a:rPr lang="zh-CN" altLang="en-US" dirty="0" smtClean="0"/>
              <a:t>本身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注意：打印对象和</a:t>
            </a:r>
            <a:r>
              <a:rPr lang="en-US" altLang="zh-CN" dirty="0">
                <a:solidFill>
                  <a:srgbClr val="FF0000"/>
                </a:solidFill>
              </a:rPr>
              <a:t>self</a:t>
            </a:r>
            <a:r>
              <a:rPr lang="zh-CN" altLang="en-US" dirty="0">
                <a:solidFill>
                  <a:srgbClr val="FF0000"/>
                </a:solidFill>
              </a:rPr>
              <a:t>得到的结果是一致的，都是当前对象的内存中存储地址。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面向对象基本概念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self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78257" y="2073839"/>
            <a:ext cx="10302240" cy="375487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定义类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eat(self):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我喜欢吃零食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&lt;__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main__.Person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object at 0x1058bced0&gt;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print(self)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 = Person()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&lt;__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main__.Person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object at 0x1058bced0&gt;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print(p1)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p1.eat()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p2 = Person()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&lt;__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main__.Person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object at 0x1058bcf50&gt;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print(p2)</a:t>
            </a:r>
          </a:p>
        </p:txBody>
      </p:sp>
    </p:spTree>
    <p:extLst>
      <p:ext uri="{BB962C8B-B14F-4D97-AF65-F5344CB8AC3E}">
        <p14:creationId xmlns:p14="http://schemas.microsoft.com/office/powerpoint/2010/main" val="3857227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添加和获取对象属性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94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属性即是特征，比如：人的姓名、年龄、身高、体重</a:t>
            </a:r>
            <a:r>
              <a:rPr lang="en-US" altLang="zh-CN" dirty="0"/>
              <a:t>…</a:t>
            </a:r>
            <a:r>
              <a:rPr lang="zh-CN" altLang="en-US" dirty="0"/>
              <a:t>都是对象的属性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对象</a:t>
            </a:r>
            <a:r>
              <a:rPr lang="zh-CN" altLang="en-US" dirty="0"/>
              <a:t>属性既可以在类外面添加和获取，也能在类里面添加和获取。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添加和获取对象属性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、什么是属性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063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基本</a:t>
            </a:r>
            <a:r>
              <a:rPr lang="zh-CN" altLang="en-US" dirty="0">
                <a:solidFill>
                  <a:srgbClr val="AD2B26"/>
                </a:solidFill>
              </a:rPr>
              <a:t>语法</a:t>
            </a:r>
            <a:r>
              <a:rPr lang="zh-CN" altLang="en-US" dirty="0" smtClean="0">
                <a:solidFill>
                  <a:srgbClr val="AD2B26"/>
                </a:solidFill>
              </a:rPr>
              <a:t>：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快速入门：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添加和获取对象属性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/>
              <a:t>、类外部添加对象属性</a:t>
            </a:r>
            <a:endParaRPr lang="zh-CN" alt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151253"/>
            <a:ext cx="1030224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964151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p1.name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p1.age = 18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p1.address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北京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632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基本</a:t>
            </a:r>
            <a:r>
              <a:rPr lang="zh-CN" altLang="en-US" dirty="0">
                <a:solidFill>
                  <a:srgbClr val="AD2B26"/>
                </a:solidFill>
              </a:rPr>
              <a:t>语法</a:t>
            </a:r>
            <a:r>
              <a:rPr lang="zh-CN" altLang="en-US" dirty="0" smtClean="0">
                <a:solidFill>
                  <a:srgbClr val="AD2B26"/>
                </a:solidFill>
              </a:rPr>
              <a:t>：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快速入门：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添加和获取对象属性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/>
              <a:t>、类外面获取对象属性</a:t>
            </a:r>
            <a:endParaRPr lang="zh-CN" alt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151253"/>
            <a:ext cx="1030224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964151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{p1.name}')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{p1.age}')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{p1.address}')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2829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AD2B26"/>
                </a:solidFill>
              </a:rPr>
              <a:t>基本</a:t>
            </a:r>
            <a:r>
              <a:rPr lang="zh-CN" altLang="en-US" dirty="0">
                <a:solidFill>
                  <a:srgbClr val="AD2B26"/>
                </a:solidFill>
              </a:rPr>
              <a:t>语法</a:t>
            </a:r>
            <a:r>
              <a:rPr lang="zh-CN" altLang="en-US" dirty="0" smtClean="0">
                <a:solidFill>
                  <a:srgbClr val="AD2B26"/>
                </a:solidFill>
              </a:rPr>
              <a:t>：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快速入门：</a:t>
            </a:r>
            <a:endParaRPr lang="en-US" altLang="zh-CN" dirty="0" smtClean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添加和获取对象属性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/>
              <a:t>、类里面获取对象属性</a:t>
            </a:r>
            <a:endParaRPr lang="zh-CN" alt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151253"/>
            <a:ext cx="1030224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964151"/>
            <a:ext cx="10302240" cy="375487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定义类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print_info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类里面获取实例属性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{self.name}')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self.address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 = Person()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添加属性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p1.name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p1.age = 18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p1.address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北京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p1.print_info()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03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魔术方法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9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__</a:t>
            </a:r>
            <a:r>
              <a:rPr lang="en-US" altLang="zh-CN" dirty="0">
                <a:solidFill>
                  <a:srgbClr val="C00000"/>
                </a:solidFill>
              </a:rPr>
              <a:t>xxx</a:t>
            </a:r>
            <a:r>
              <a:rPr lang="en-US" altLang="zh-CN" dirty="0" smtClean="0">
                <a:solidFill>
                  <a:srgbClr val="C00000"/>
                </a:solidFill>
              </a:rPr>
              <a:t>__()</a:t>
            </a:r>
            <a:r>
              <a:rPr lang="zh-CN" altLang="en-US" dirty="0" smtClean="0"/>
              <a:t>的</a:t>
            </a:r>
            <a:r>
              <a:rPr lang="zh-CN" altLang="en-US" dirty="0"/>
              <a:t>函数叫做魔法方法，指的是具有特殊功能的函数。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魔术方法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、什么是魔术方法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011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思考：人的姓名、年龄等信息都是</a:t>
            </a:r>
            <a:r>
              <a:rPr lang="zh-CN" altLang="en-US" dirty="0" smtClean="0"/>
              <a:t>与生俱来</a:t>
            </a:r>
            <a:r>
              <a:rPr lang="zh-CN" altLang="en-US" dirty="0"/>
              <a:t>的属性，可不可以在生产过程中就赋予这些属性呢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答：可以，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rgbClr val="C00000"/>
                </a:solidFill>
              </a:rPr>
              <a:t>__</a:t>
            </a:r>
            <a:r>
              <a:rPr lang="en-US" altLang="zh-CN" dirty="0" err="1">
                <a:solidFill>
                  <a:srgbClr val="C00000"/>
                </a:solidFill>
              </a:rPr>
              <a:t>init</a:t>
            </a:r>
            <a:r>
              <a:rPr lang="en-US" altLang="zh-CN" dirty="0" smtClean="0">
                <a:solidFill>
                  <a:srgbClr val="C00000"/>
                </a:solidFill>
              </a:rPr>
              <a:t>__()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，其作用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dirty="0" smtClean="0">
                <a:solidFill>
                  <a:srgbClr val="C00000"/>
                </a:solidFill>
              </a:rPr>
              <a:t>实例化</a:t>
            </a:r>
            <a:r>
              <a:rPr lang="zh-CN" altLang="en-US" dirty="0">
                <a:solidFill>
                  <a:srgbClr val="C00000"/>
                </a:solidFill>
              </a:rPr>
              <a:t>对象时，连带其中的参数，会一并传</a:t>
            </a:r>
            <a:r>
              <a:rPr lang="zh-CN" altLang="en-US" dirty="0" smtClean="0">
                <a:solidFill>
                  <a:srgbClr val="C00000"/>
                </a:solidFill>
              </a:rPr>
              <a:t>给</a:t>
            </a:r>
            <a:r>
              <a:rPr lang="en-US" altLang="zh-CN" dirty="0" smtClean="0">
                <a:solidFill>
                  <a:srgbClr val="C00000"/>
                </a:solidFill>
              </a:rPr>
              <a:t>__</a:t>
            </a:r>
            <a:r>
              <a:rPr lang="en-US" altLang="zh-CN" dirty="0" err="1">
                <a:solidFill>
                  <a:srgbClr val="C00000"/>
                </a:solidFill>
              </a:rPr>
              <a:t>init</a:t>
            </a:r>
            <a:r>
              <a:rPr lang="en-US" altLang="zh-CN" dirty="0" smtClean="0">
                <a:solidFill>
                  <a:srgbClr val="C00000"/>
                </a:solidFill>
              </a:rPr>
              <a:t>__</a:t>
            </a:r>
            <a:r>
              <a:rPr lang="zh-CN" altLang="en-US" dirty="0" smtClean="0">
                <a:solidFill>
                  <a:srgbClr val="C00000"/>
                </a:solidFill>
              </a:rPr>
              <a:t>函数</a:t>
            </a:r>
            <a:r>
              <a:rPr lang="zh-CN" altLang="en-US" dirty="0">
                <a:solidFill>
                  <a:srgbClr val="C00000"/>
                </a:solidFill>
              </a:rPr>
              <a:t>自动并执行</a:t>
            </a:r>
            <a:r>
              <a:rPr lang="zh-CN" altLang="en-US" dirty="0" smtClean="0">
                <a:solidFill>
                  <a:srgbClr val="C00000"/>
                </a:solidFill>
              </a:rPr>
              <a:t>它。</a:t>
            </a:r>
            <a:r>
              <a:rPr lang="en-US" altLang="zh-CN" dirty="0" smtClean="0">
                <a:solidFill>
                  <a:srgbClr val="C00000"/>
                </a:solidFill>
              </a:rPr>
              <a:t>__</a:t>
            </a:r>
            <a:r>
              <a:rPr lang="en-US" altLang="zh-CN" dirty="0" err="1">
                <a:solidFill>
                  <a:srgbClr val="C00000"/>
                </a:solidFill>
              </a:rPr>
              <a:t>init</a:t>
            </a:r>
            <a:r>
              <a:rPr lang="en-US" altLang="zh-CN" dirty="0" smtClean="0">
                <a:solidFill>
                  <a:srgbClr val="C00000"/>
                </a:solidFill>
              </a:rPr>
              <a:t>__()</a:t>
            </a:r>
            <a:r>
              <a:rPr lang="zh-CN" altLang="en-US" dirty="0" smtClean="0">
                <a:solidFill>
                  <a:srgbClr val="C00000"/>
                </a:solidFill>
              </a:rPr>
              <a:t>函数</a:t>
            </a:r>
            <a:r>
              <a:rPr lang="zh-CN" altLang="en-US" dirty="0">
                <a:solidFill>
                  <a:srgbClr val="C00000"/>
                </a:solidFill>
              </a:rPr>
              <a:t>的参数列表会在开头多出一项，它永远指代新建的那个实例</a:t>
            </a:r>
            <a:r>
              <a:rPr lang="zh-CN" altLang="en-US" dirty="0" smtClean="0">
                <a:solidFill>
                  <a:srgbClr val="C00000"/>
                </a:solidFill>
              </a:rPr>
              <a:t>对象，</a:t>
            </a:r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语法要求这个</a:t>
            </a:r>
            <a:r>
              <a:rPr lang="zh-CN" altLang="en-US" dirty="0" smtClean="0">
                <a:solidFill>
                  <a:srgbClr val="C00000"/>
                </a:solidFill>
              </a:rPr>
              <a:t>参数必须</a:t>
            </a:r>
            <a:r>
              <a:rPr lang="zh-CN" altLang="en-US" dirty="0">
                <a:solidFill>
                  <a:srgbClr val="C00000"/>
                </a:solidFill>
              </a:rPr>
              <a:t>要有，名称为</a:t>
            </a:r>
            <a:r>
              <a:rPr lang="en-US" altLang="zh-CN" dirty="0">
                <a:solidFill>
                  <a:srgbClr val="C00000"/>
                </a:solidFill>
              </a:rPr>
              <a:t>self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魔术方法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3365472"/>
            <a:ext cx="10302240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定义初始化功能的函数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添加实例属性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self.name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18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self.address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北京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print_info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类里面调用实例属性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{self.name},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，地址：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self.address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 = Person()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p1.print_info()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三角形 9">
            <a:extLst>
              <a:ext uri="{FF2B5EF4-FFF2-40B4-BE49-F238E27FC236}">
                <a16:creationId xmlns:a16="http://schemas.microsoft.com/office/drawing/2014/main" xmlns="" id="{23197916-4FF1-4C92-AE7A-4520837F4448}"/>
              </a:ext>
            </a:extLst>
          </p:cNvPr>
          <p:cNvSpPr/>
          <p:nvPr/>
        </p:nvSpPr>
        <p:spPr>
          <a:xfrm rot="2651319">
            <a:off x="3455367" y="4439857"/>
            <a:ext cx="145648" cy="934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xmlns="" id="{FC8F3570-2791-42C7-B320-77955401B7FE}"/>
              </a:ext>
            </a:extLst>
          </p:cNvPr>
          <p:cNvSpPr txBox="1"/>
          <p:nvPr/>
        </p:nvSpPr>
        <p:spPr>
          <a:xfrm>
            <a:off x="3828652" y="4473488"/>
            <a:ext cx="6983375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 </a:t>
            </a:r>
            <a:r>
              <a:rPr lang="en-US" altLang="zh-CN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__</a:t>
            </a:r>
            <a:r>
              <a:rPr lang="en-US" altLang="zh-CN" sz="1400" dirty="0" err="1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init</a:t>
            </a:r>
            <a:r>
              <a:rPr lang="en-US" altLang="zh-CN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__()</a:t>
            </a:r>
            <a:r>
              <a:rPr lang="zh-CN" altLang="en-US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，在创建一个对象时默认被调用，不需要手动</a:t>
            </a:r>
            <a:r>
              <a:rPr lang="zh-CN" altLang="en-US" sz="1400" dirty="0" smtClean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调用</a:t>
            </a:r>
            <a:endParaRPr lang="en-US" altLang="zh-CN" sz="1400" dirty="0" smtClean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 </a:t>
            </a:r>
            <a:r>
              <a:rPr lang="en-US" altLang="zh-CN" sz="1400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__</a:t>
            </a:r>
            <a:r>
              <a:rPr lang="en-US" altLang="zh-CN" sz="1400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init</a:t>
            </a:r>
            <a:r>
              <a:rPr lang="en-US" altLang="zh-CN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__(self</a:t>
            </a:r>
            <a:r>
              <a:rPr lang="en-US" altLang="zh-CN" sz="1400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</a:t>
            </a:r>
            <a:r>
              <a:rPr lang="zh-CN" altLang="en-US" sz="1400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</a:t>
            </a: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</a:t>
            </a:r>
            <a:r>
              <a:rPr lang="en-US" altLang="zh-CN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self</a:t>
            </a: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参数，不需要开发者传递，</a:t>
            </a:r>
            <a:r>
              <a:rPr lang="en-US" altLang="zh-CN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python</a:t>
            </a: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解释器会自动把当前的</a:t>
            </a:r>
            <a:r>
              <a:rPr lang="zh-CN" altLang="en-US" sz="1400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对象</a:t>
            </a:r>
            <a:endParaRPr lang="en-US" altLang="zh-CN" sz="1400" dirty="0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引用</a:t>
            </a: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传递过去。</a:t>
            </a:r>
            <a:endParaRPr lang="en-US" altLang="zh-CN" sz="140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B561BF17-00D8-44F9-BBE1-DC58174FF365}"/>
              </a:ext>
            </a:extLst>
          </p:cNvPr>
          <p:cNvSpPr/>
          <p:nvPr/>
        </p:nvSpPr>
        <p:spPr>
          <a:xfrm>
            <a:off x="3564174" y="4056922"/>
            <a:ext cx="7318191" cy="1550058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521E208-47E6-4A13-99E1-C9CCCAFAB12C}"/>
              </a:ext>
            </a:extLst>
          </p:cNvPr>
          <p:cNvSpPr/>
          <p:nvPr/>
        </p:nvSpPr>
        <p:spPr>
          <a:xfrm>
            <a:off x="3454086" y="4157909"/>
            <a:ext cx="1053296" cy="359908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384243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 smtClean="0"/>
              <a:t>理解</a:t>
            </a:r>
            <a:r>
              <a:rPr lang="zh-CN" altLang="en-US" dirty="0"/>
              <a:t>面向对象的编程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掌握</a:t>
            </a:r>
            <a:r>
              <a:rPr lang="zh-CN" altLang="en-US" dirty="0">
                <a:solidFill>
                  <a:srgbClr val="C00000"/>
                </a:solidFill>
              </a:rPr>
              <a:t>面向对象的两大要素：类和</a:t>
            </a: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掌握</a:t>
            </a:r>
            <a:r>
              <a:rPr lang="zh-CN" altLang="en-US" dirty="0">
                <a:solidFill>
                  <a:srgbClr val="C00000"/>
                </a:solidFill>
              </a:rPr>
              <a:t>对象属性的设置（添加和获取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掌握</a:t>
            </a:r>
            <a:r>
              <a:rPr lang="zh-CN" altLang="en-US" dirty="0">
                <a:solidFill>
                  <a:srgbClr val="C00000"/>
                </a:solidFill>
              </a:rPr>
              <a:t>魔术方法的</a:t>
            </a:r>
            <a:r>
              <a:rPr lang="zh-CN" altLang="en-US" dirty="0" smtClean="0">
                <a:solidFill>
                  <a:srgbClr val="C00000"/>
                </a:solidFill>
              </a:rPr>
              <a:t>使用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掌握面向对象案例编写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虽然我们已经可以</a:t>
            </a:r>
            <a:r>
              <a:rPr lang="zh-CN" altLang="en-US" dirty="0" smtClean="0"/>
              <a:t>通过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zh-CN" altLang="en-US" dirty="0" smtClean="0"/>
              <a:t>实现</a:t>
            </a:r>
            <a:r>
              <a:rPr lang="zh-CN" altLang="en-US" dirty="0"/>
              <a:t>类属性的初始化操作，但是以上案例还存在一个问题，所有实例属性都拥有相同的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age</a:t>
            </a:r>
            <a:r>
              <a:rPr lang="zh-CN" altLang="en-US" dirty="0"/>
              <a:t>以及</a:t>
            </a:r>
            <a:r>
              <a:rPr lang="en-US" altLang="zh-CN" dirty="0"/>
              <a:t>address</a:t>
            </a:r>
            <a:r>
              <a:rPr lang="zh-CN" altLang="en-US" dirty="0"/>
              <a:t>，这显然是不对的。应该如何解决呢</a:t>
            </a:r>
            <a:r>
              <a:rPr lang="zh-CN" altLang="en-US" dirty="0" smtClean="0"/>
              <a:t>？答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C00000"/>
                </a:solidFill>
              </a:rPr>
              <a:t>使用带参数</a:t>
            </a:r>
            <a:r>
              <a:rPr lang="zh-CN" altLang="en-US" dirty="0" smtClean="0">
                <a:solidFill>
                  <a:srgbClr val="C00000"/>
                </a:solidFill>
              </a:rPr>
              <a:t>的</a:t>
            </a:r>
            <a:r>
              <a:rPr lang="en-US" altLang="zh-CN" dirty="0" smtClean="0">
                <a:solidFill>
                  <a:srgbClr val="C00000"/>
                </a:solidFill>
              </a:rPr>
              <a:t>__</a:t>
            </a:r>
            <a:r>
              <a:rPr lang="en-US" altLang="zh-CN" dirty="0" err="1">
                <a:solidFill>
                  <a:srgbClr val="C00000"/>
                </a:solidFill>
              </a:rPr>
              <a:t>init</a:t>
            </a:r>
            <a:r>
              <a:rPr lang="en-US" altLang="zh-CN" dirty="0" smtClean="0">
                <a:solidFill>
                  <a:srgbClr val="C00000"/>
                </a:solidFill>
              </a:rPr>
              <a:t>__()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魔术方法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、带参数的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541507"/>
            <a:ext cx="10302240" cy="39703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定义初始化功能的函数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age, address):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添加实例属性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age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self.address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address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print_info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类里面调用实例属性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{self.name},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，地址：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self.address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 = Person('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18,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北京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p1.print_info()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p2 = Person('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20,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深圳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p2.print_info()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233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当使用</a:t>
            </a:r>
            <a:r>
              <a:rPr lang="en-US" altLang="zh-CN" dirty="0"/>
              <a:t>print</a:t>
            </a:r>
            <a:r>
              <a:rPr lang="zh-CN" altLang="en-US" dirty="0"/>
              <a:t>输出对象的时候，默认打印对象的内存地址。如果类定义了</a:t>
            </a:r>
            <a:r>
              <a:rPr lang="en-US" altLang="zh-CN" dirty="0"/>
              <a:t>`__</a:t>
            </a:r>
            <a:r>
              <a:rPr lang="en-US" altLang="zh-CN" dirty="0" err="1"/>
              <a:t>str</a:t>
            </a:r>
            <a:r>
              <a:rPr lang="en-US" altLang="zh-CN" dirty="0"/>
              <a:t>__`</a:t>
            </a:r>
            <a:r>
              <a:rPr lang="zh-CN" altLang="en-US" dirty="0"/>
              <a:t>方法，那么就会打印从在这个方法中 </a:t>
            </a:r>
            <a:r>
              <a:rPr lang="en-US" altLang="zh-CN" dirty="0"/>
              <a:t>return </a:t>
            </a:r>
            <a:r>
              <a:rPr lang="zh-CN" altLang="en-US" dirty="0"/>
              <a:t>的数据。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魔术方法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__()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541507"/>
            <a:ext cx="10302240" cy="35394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定义初始化功能的函数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age, address):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添加实例属性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age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self.address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address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""" 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返回一个对象的描述信息 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"""</a:t>
            </a: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return f'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姓名：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{self.name}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，年龄：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，地址：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self.address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	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 = Person('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18,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北京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print(p1)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334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当删除对象时，</a:t>
            </a:r>
            <a:r>
              <a:rPr lang="en-US" altLang="zh-CN" dirty="0"/>
              <a:t>python</a:t>
            </a:r>
            <a:r>
              <a:rPr lang="zh-CN" altLang="en-US" dirty="0"/>
              <a:t>解释器也会默认</a:t>
            </a:r>
            <a:r>
              <a:rPr lang="zh-CN" altLang="en-US" dirty="0" smtClean="0"/>
              <a:t>调用</a:t>
            </a:r>
            <a:r>
              <a:rPr lang="en-US" altLang="zh-CN" dirty="0" smtClean="0">
                <a:solidFill>
                  <a:srgbClr val="AD2B26"/>
                </a:solidFill>
              </a:rPr>
              <a:t>__</a:t>
            </a:r>
            <a:r>
              <a:rPr lang="en-US" altLang="zh-CN" dirty="0">
                <a:solidFill>
                  <a:srgbClr val="AD2B26"/>
                </a:solidFill>
              </a:rPr>
              <a:t>del</a:t>
            </a:r>
            <a:r>
              <a:rPr lang="en-US" altLang="zh-CN" dirty="0" smtClean="0">
                <a:solidFill>
                  <a:srgbClr val="AD2B26"/>
                </a:solidFill>
              </a:rPr>
              <a:t>__()</a:t>
            </a:r>
            <a:r>
              <a:rPr lang="zh-CN" altLang="en-US" dirty="0" smtClean="0"/>
              <a:t>方法</a:t>
            </a:r>
            <a:r>
              <a:rPr lang="zh-CN" altLang="en-US" dirty="0"/>
              <a:t>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魔术方法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__del__()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541507"/>
            <a:ext cx="10302240" cy="35394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定义初始化功能的函数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age, address):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添加实例属性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age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self.address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address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__del__(self):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print(f'{self}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对象已经被删除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 = Person('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18,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北京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&lt;__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main__.Person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object at 0x101af8f90&gt;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对象已经被删除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 p1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060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面向对象案例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27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437699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需求：定义学员信息类，包含姓名、成绩属性，定义成绩打印方法（</a:t>
            </a:r>
            <a:r>
              <a:rPr lang="en-US" altLang="zh-CN" dirty="0"/>
              <a:t>90</a:t>
            </a:r>
            <a:r>
              <a:rPr lang="zh-CN" altLang="en-US" dirty="0"/>
              <a:t>分及以上显示优秀，</a:t>
            </a:r>
            <a:r>
              <a:rPr lang="en-US" altLang="zh-CN" dirty="0"/>
              <a:t>80</a:t>
            </a:r>
            <a:r>
              <a:rPr lang="zh-CN" altLang="en-US" dirty="0"/>
              <a:t>分及以上显示良好，</a:t>
            </a:r>
            <a:r>
              <a:rPr lang="en-US" altLang="zh-CN" dirty="0"/>
              <a:t>70</a:t>
            </a:r>
            <a:r>
              <a:rPr lang="zh-CN" altLang="en-US" dirty="0"/>
              <a:t>分及以上显示中等，</a:t>
            </a:r>
            <a:r>
              <a:rPr lang="en-US" altLang="zh-CN" dirty="0"/>
              <a:t>60</a:t>
            </a:r>
            <a:r>
              <a:rPr lang="zh-CN" altLang="en-US" dirty="0"/>
              <a:t>分及以上显示合格，</a:t>
            </a:r>
            <a:r>
              <a:rPr lang="en-US" altLang="zh-CN" dirty="0"/>
              <a:t>60</a:t>
            </a:r>
            <a:r>
              <a:rPr lang="zh-CN" altLang="en-US" dirty="0"/>
              <a:t>分以下显示不及格）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面向对象案例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、学员成绩案例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283540"/>
            <a:ext cx="10302240" cy="44012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Student():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score):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score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print_grade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if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&gt;= 90: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print(f'{self.name}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分，成绩优秀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&gt;= 80: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print(f'{self.name}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分，成绩良好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&gt;= 70: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print(f'{self.name}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分，成绩中等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&gt;= 60: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print(f'{self.name}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分，成绩及格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 = Student('Tom', 80)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p1.print_grade()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p2 = Student('Rose', 99)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p2.print_grade()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334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437699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需求：小明体重</a:t>
            </a:r>
            <a:r>
              <a:rPr lang="en-US" altLang="zh-CN" dirty="0"/>
              <a:t>75.0</a:t>
            </a:r>
            <a:r>
              <a:rPr lang="zh-CN" altLang="en-US" dirty="0"/>
              <a:t>公斤，小明每次跑步会减掉</a:t>
            </a:r>
            <a:r>
              <a:rPr lang="en-US" altLang="zh-CN" dirty="0"/>
              <a:t>0.50</a:t>
            </a:r>
            <a:r>
              <a:rPr lang="zh-CN" altLang="en-US" dirty="0"/>
              <a:t>公斤，小明每次吃东西体重增加</a:t>
            </a:r>
            <a:r>
              <a:rPr lang="en-US" altLang="zh-CN" dirty="0"/>
              <a:t>1</a:t>
            </a:r>
            <a:r>
              <a:rPr lang="zh-CN" altLang="en-US" dirty="0"/>
              <a:t>公斤分析：① 对象：小明② 属性：姓名、体重③ 方法：跑步、吃东西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面向对象案例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、小明爱跑步案例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283540"/>
            <a:ext cx="10302240" cy="44012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weight):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self.weight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weight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return 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，体重：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self.weight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run(self):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爱跑步，每次跑步可以减掉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0.5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公斤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self.weight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-= 0.5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eat(self):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是一个小吃货，每次吃东西体重都会增长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公斤，太难了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self.weight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Person('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',75.0)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504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面向对象编程思想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所谓的</a:t>
            </a:r>
            <a:r>
              <a:rPr lang="zh-CN" altLang="en-US" dirty="0">
                <a:solidFill>
                  <a:srgbClr val="C00000"/>
                </a:solidFill>
              </a:rPr>
              <a:t>编程思想</a:t>
            </a:r>
            <a:r>
              <a:rPr lang="zh-CN" altLang="en-US" dirty="0"/>
              <a:t>，就是</a:t>
            </a:r>
            <a:r>
              <a:rPr lang="zh-CN" altLang="en-US" dirty="0">
                <a:solidFill>
                  <a:srgbClr val="C00000"/>
                </a:solidFill>
              </a:rPr>
              <a:t>人们利用计算机来解决实际问题的一种思维方式</a:t>
            </a:r>
            <a:r>
              <a:rPr lang="zh-CN" altLang="en-US" dirty="0"/>
              <a:t>，常见的编程思想有面向过程和面向对象，很多计算机语言的语法各不相同，但是它们基本的编程思想却是差不多的，而</a:t>
            </a:r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是同时支持面向对象和面向过程的编程语言！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面向对象编程思想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、什么是编程思想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96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52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传统的面向过程的编程思想总结起来就八个字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AD2B26"/>
                </a:solidFill>
              </a:rPr>
              <a:t>自顶向下，逐步细化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→ </a:t>
            </a:r>
            <a:r>
              <a:rPr lang="zh-CN" altLang="en-US" dirty="0"/>
              <a:t>将要实现的功能描述为一个从开始到结束按部就班的连续的</a:t>
            </a:r>
            <a:r>
              <a:rPr lang="zh-CN" altLang="en-US" dirty="0" smtClean="0"/>
              <a:t>“步骤”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→ </a:t>
            </a:r>
            <a:r>
              <a:rPr lang="zh-CN" altLang="en-US" dirty="0"/>
              <a:t>依次逐步完成这些步骤，如果某一个步骤的难度较大，又可以将该步骤再次细化为若干个子步骤，以此类推，一直到结尾并得到我们想要的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程序</a:t>
            </a:r>
            <a:r>
              <a:rPr lang="zh-CN" altLang="en-US" dirty="0"/>
              <a:t>的主体是函数，一个函数就是一个封装起来的模块，可以实现特定的功能，程序的各个子步骤也往往就是通过相关的函数来完成的！从而实现代码的重用与模块化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举</a:t>
            </a:r>
            <a:r>
              <a:rPr lang="zh-CN" altLang="en-US" dirty="0"/>
              <a:t>个栗子：大家以来传智教育报名学习这件事情，可以分成哪些步骤？开始 → </a:t>
            </a:r>
            <a:r>
              <a:rPr lang="zh-CN" altLang="en-US" dirty="0" smtClean="0"/>
              <a:t>学员</a:t>
            </a:r>
            <a:r>
              <a:rPr lang="zh-CN" altLang="en-US" b="1" dirty="0" smtClean="0">
                <a:solidFill>
                  <a:srgbClr val="C00000"/>
                </a:solidFill>
              </a:rPr>
              <a:t>提出</a:t>
            </a:r>
            <a:r>
              <a:rPr lang="zh-CN" altLang="en-US" dirty="0" smtClean="0"/>
              <a:t>报名，</a:t>
            </a:r>
            <a:r>
              <a:rPr lang="zh-CN" altLang="en-US" b="1" dirty="0" smtClean="0">
                <a:solidFill>
                  <a:srgbClr val="C00000"/>
                </a:solidFill>
              </a:rPr>
              <a:t>提供</a:t>
            </a:r>
            <a:r>
              <a:rPr lang="zh-CN" altLang="en-US" dirty="0" smtClean="0"/>
              <a:t>相关</a:t>
            </a:r>
            <a:r>
              <a:rPr lang="zh-CN" altLang="en-US" dirty="0"/>
              <a:t>材料  →  </a:t>
            </a:r>
            <a:r>
              <a:rPr lang="zh-CN" altLang="en-US" dirty="0" smtClean="0"/>
              <a:t>学生</a:t>
            </a:r>
            <a:r>
              <a:rPr lang="zh-CN" altLang="en-US" b="1" dirty="0" smtClean="0">
                <a:solidFill>
                  <a:srgbClr val="C00000"/>
                </a:solidFill>
              </a:rPr>
              <a:t>缴纳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学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费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C00000"/>
                </a:solidFill>
              </a:rPr>
              <a:t>获得</a:t>
            </a:r>
            <a:r>
              <a:rPr lang="zh-CN" altLang="en-US" dirty="0" smtClean="0"/>
              <a:t>缴费</a:t>
            </a:r>
            <a:r>
              <a:rPr lang="zh-CN" altLang="en-US" dirty="0"/>
              <a:t>凭证  →  教师凭借学生缴费凭证</a:t>
            </a:r>
            <a:r>
              <a:rPr lang="zh-CN" altLang="en-US" dirty="0" smtClean="0"/>
              <a:t>进行</a:t>
            </a:r>
            <a:r>
              <a:rPr lang="zh-CN" altLang="en-US" b="1" dirty="0">
                <a:solidFill>
                  <a:srgbClr val="C00000"/>
                </a:solidFill>
              </a:rPr>
              <a:t>分配</a:t>
            </a:r>
            <a:r>
              <a:rPr lang="zh-CN" altLang="en-US" dirty="0" smtClean="0"/>
              <a:t>班级 </a:t>
            </a:r>
            <a:r>
              <a:rPr lang="zh-CN" altLang="en-US" dirty="0"/>
              <a:t>→  </a:t>
            </a:r>
            <a:r>
              <a:rPr lang="zh-CN" altLang="en-US" dirty="0" smtClean="0"/>
              <a:t>班级</a:t>
            </a:r>
            <a:r>
              <a:rPr lang="zh-CN" altLang="en-US" b="1" dirty="0">
                <a:solidFill>
                  <a:srgbClr val="C00000"/>
                </a:solidFill>
              </a:rPr>
              <a:t>增加</a:t>
            </a:r>
            <a:r>
              <a:rPr lang="zh-CN" altLang="en-US" dirty="0" smtClean="0"/>
              <a:t>学生</a:t>
            </a:r>
            <a:r>
              <a:rPr lang="zh-CN" altLang="en-US" dirty="0"/>
              <a:t>信息  → 结束所谓的面向过程，</a:t>
            </a:r>
            <a:r>
              <a:rPr lang="zh-CN" altLang="en-US" dirty="0" smtClean="0"/>
              <a:t>就是将</a:t>
            </a:r>
            <a:r>
              <a:rPr lang="zh-CN" altLang="en-US" dirty="0"/>
              <a:t>上面分析好了的步骤，依次执行就行了！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面向对象编程思想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/>
              <a:t>、面向过程的编程思想</a:t>
            </a:r>
          </a:p>
        </p:txBody>
      </p:sp>
    </p:spTree>
    <p:extLst>
      <p:ext uri="{BB962C8B-B14F-4D97-AF65-F5344CB8AC3E}">
        <p14:creationId xmlns:p14="http://schemas.microsoft.com/office/powerpoint/2010/main" val="323335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52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所谓的面向对象，就是在编程的时候尽可能的去模拟现实世界</a:t>
            </a:r>
            <a:r>
              <a:rPr lang="zh-CN" altLang="en-US" dirty="0" smtClean="0"/>
              <a:t>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现实世界中，任何一个操作或者业务逻辑的实现都需要一个实体来完成！实体就是动作的支配者，没有实体，也就没有动作发生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思考：上面的整个报名过程，都有哪些动词</a:t>
            </a:r>
            <a:r>
              <a:rPr lang="zh-CN" altLang="en-US" dirty="0" smtClean="0">
                <a:solidFill>
                  <a:srgbClr val="C00000"/>
                </a:solidFill>
              </a:rPr>
              <a:t>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提出、提供、缴纳、获得、分配、增加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有动词就一定有实现这个动作的实体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谓的模拟现实世界，就是使计算机的编程语言在解决相关业务逻辑的时候，与真实的业务逻辑的发生保持一致，需要使任何一个动作的发生都存在一个支配给该动作的一个实体（主体），因为在现实世界中，任何一个功能的实现都可以看做是一个一个的实体在发挥其各自的“功能”（能力）并在内部进行协调有序的调用过程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面向对象编程思想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、面向</a:t>
            </a:r>
            <a:r>
              <a:rPr lang="zh-CN" altLang="en-US" dirty="0"/>
              <a:t>对象</a:t>
            </a:r>
            <a:r>
              <a:rPr lang="zh-CN" altLang="en-US" dirty="0" smtClean="0"/>
              <a:t>的</a:t>
            </a:r>
            <a:r>
              <a:rPr lang="zh-CN" altLang="en-US" dirty="0"/>
              <a:t>编程思想</a:t>
            </a:r>
          </a:p>
        </p:txBody>
      </p:sp>
    </p:spTree>
    <p:extLst>
      <p:ext uri="{BB962C8B-B14F-4D97-AF65-F5344CB8AC3E}">
        <p14:creationId xmlns:p14="http://schemas.microsoft.com/office/powerpoint/2010/main" val="344009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52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☆ 第一步：分析哪些动作是由哪些实体发出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AD2B26"/>
                </a:solidFill>
              </a:rPr>
              <a:t>学生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提出报名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AD2B26"/>
                </a:solidFill>
              </a:rPr>
              <a:t>学生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提供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相关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资料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AD2B26"/>
                </a:solidFill>
              </a:rPr>
              <a:t>学生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缴费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AD2B26"/>
                </a:solidFill>
              </a:rPr>
              <a:t>机构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收费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AD2B26"/>
                </a:solidFill>
              </a:rPr>
              <a:t>教师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分配教室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AD2B26"/>
                </a:solidFill>
              </a:rPr>
              <a:t>班级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增加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学生信息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于是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，在整个过程中，一共有四个实体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b="1" dirty="0" smtClean="0">
                <a:solidFill>
                  <a:srgbClr val="AD2B26"/>
                </a:solidFill>
              </a:rPr>
              <a:t>学生</a:t>
            </a:r>
            <a:r>
              <a:rPr lang="zh-CN" altLang="en-US" b="1" dirty="0">
                <a:solidFill>
                  <a:srgbClr val="AD2B26"/>
                </a:solidFill>
              </a:rPr>
              <a:t>、机构、教师、班级</a:t>
            </a:r>
            <a:r>
              <a:rPr lang="zh-CN" altLang="en-US" b="1" dirty="0" smtClean="0">
                <a:solidFill>
                  <a:srgbClr val="AD2B26"/>
                </a:solidFill>
              </a:rPr>
              <a:t>！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现实中的一个具体的实体，就是计算机编程中的一个对象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面向对象编程思想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、举个栗子：面向对象实现报名案例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22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52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☆ 第二步：定义这些实体，为其增加相应的属性和</a:t>
            </a:r>
            <a:r>
              <a:rPr lang="zh-CN" altLang="en-US" dirty="0" smtClean="0"/>
              <a:t>功能。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属性</a:t>
            </a:r>
            <a:r>
              <a:rPr lang="zh-CN" altLang="en-US" dirty="0" smtClean="0"/>
              <a:t>就是</a:t>
            </a:r>
            <a:r>
              <a:rPr lang="zh-CN" altLang="en-US" dirty="0"/>
              <a:t>实体固有的某些特征特性信息，在面向对象的术语中，属性就是以前的</a:t>
            </a:r>
            <a:r>
              <a:rPr lang="zh-CN" altLang="en-US" dirty="0" smtClean="0"/>
              <a:t>变量。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比如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一个人</a:t>
            </a:r>
            <a:r>
              <a:rPr lang="zh-CN" altLang="en-US" dirty="0"/>
              <a:t>的属性有：</a:t>
            </a:r>
            <a:r>
              <a:rPr lang="zh-CN" altLang="en-US" dirty="0">
                <a:solidFill>
                  <a:srgbClr val="AD2B26"/>
                </a:solidFill>
              </a:rPr>
              <a:t>身高、体重、三围、姓名、年龄、学历、电话、籍贯、毕业院校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</a:t>
            </a:r>
            <a:r>
              <a:rPr lang="zh-CN" altLang="en-US" dirty="0"/>
              <a:t>个手机的属性有：</a:t>
            </a:r>
            <a:r>
              <a:rPr lang="zh-CN" altLang="en-US" dirty="0">
                <a:solidFill>
                  <a:srgbClr val="AD2B26"/>
                </a:solidFill>
              </a:rPr>
              <a:t>价格、品牌、操作系统、颜色、尺寸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功能</a:t>
            </a:r>
            <a:r>
              <a:rPr lang="zh-CN" altLang="en-US" dirty="0"/>
              <a:t>就是就是实体可以完成的动作，在面向对象的术语中，功能就是封装成了函数或方法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面向对象编程思想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举个栗子：面向对象实现报名案例</a:t>
            </a:r>
          </a:p>
        </p:txBody>
      </p:sp>
    </p:spTree>
    <p:extLst>
      <p:ext uri="{BB962C8B-B14F-4D97-AF65-F5344CB8AC3E}">
        <p14:creationId xmlns:p14="http://schemas.microsoft.com/office/powerpoint/2010/main" val="3289665901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8708</TotalTime>
  <Words>2877</Words>
  <Application>Microsoft Office PowerPoint</Application>
  <PresentationFormat>宽屏</PresentationFormat>
  <Paragraphs>391</Paragraphs>
  <Slides>36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36</vt:i4>
      </vt:variant>
    </vt:vector>
  </HeadingPairs>
  <TitlesOfParts>
    <vt:vector size="56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Python面向对象基础</vt:lpstr>
      <vt:lpstr>PowerPoint 演示文稿</vt:lpstr>
      <vt:lpstr>PowerPoint 演示文稿</vt:lpstr>
      <vt:lpstr>面向对象编程思想</vt:lpstr>
      <vt:lpstr>面向对象编程思想</vt:lpstr>
      <vt:lpstr>面向对象编程思想</vt:lpstr>
      <vt:lpstr>面向对象编程思想</vt:lpstr>
      <vt:lpstr>面向对象编程思想</vt:lpstr>
      <vt:lpstr>面向对象编程思想</vt:lpstr>
      <vt:lpstr>面向对象编程思想</vt:lpstr>
      <vt:lpstr>面向对象编程思想</vt:lpstr>
      <vt:lpstr>面向对象编程思想</vt:lpstr>
      <vt:lpstr>面向对象编程思想</vt:lpstr>
      <vt:lpstr>面向对象基本概念</vt:lpstr>
      <vt:lpstr>面向对象基本概念</vt:lpstr>
      <vt:lpstr>面向对象基本概念</vt:lpstr>
      <vt:lpstr>面向对象基本概念</vt:lpstr>
      <vt:lpstr>面向对象基本概念</vt:lpstr>
      <vt:lpstr>面向对象基本概念</vt:lpstr>
      <vt:lpstr>面向对象基本概念</vt:lpstr>
      <vt:lpstr>面向对象基本概念</vt:lpstr>
      <vt:lpstr>添加和获取对象属性</vt:lpstr>
      <vt:lpstr>添加和获取对象属性</vt:lpstr>
      <vt:lpstr>添加和获取对象属性</vt:lpstr>
      <vt:lpstr>添加和获取对象属性</vt:lpstr>
      <vt:lpstr>添加和获取对象属性</vt:lpstr>
      <vt:lpstr>魔术方法</vt:lpstr>
      <vt:lpstr>魔术方法</vt:lpstr>
      <vt:lpstr>魔术方法</vt:lpstr>
      <vt:lpstr>魔术方法</vt:lpstr>
      <vt:lpstr>魔术方法</vt:lpstr>
      <vt:lpstr>魔术方法</vt:lpstr>
      <vt:lpstr>面向对象案例</vt:lpstr>
      <vt:lpstr>面向对象案例</vt:lpstr>
      <vt:lpstr>面向对象案例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882</cp:revision>
  <dcterms:created xsi:type="dcterms:W3CDTF">2020-03-31T02:23:27Z</dcterms:created>
  <dcterms:modified xsi:type="dcterms:W3CDTF">2021-03-01T02:54:24Z</dcterms:modified>
</cp:coreProperties>
</file>