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slideLayouts/slideLayout2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48"/>
  </p:notesMasterIdLst>
  <p:handoutMasterIdLst>
    <p:handoutMasterId r:id="rId49"/>
  </p:handoutMasterIdLst>
  <p:sldIdLst>
    <p:sldId id="462" r:id="rId8"/>
    <p:sldId id="463" r:id="rId9"/>
    <p:sldId id="464" r:id="rId10"/>
    <p:sldId id="466" r:id="rId11"/>
    <p:sldId id="587" r:id="rId12"/>
    <p:sldId id="589" r:id="rId13"/>
    <p:sldId id="588" r:id="rId14"/>
    <p:sldId id="590" r:id="rId15"/>
    <p:sldId id="592" r:id="rId16"/>
    <p:sldId id="593" r:id="rId17"/>
    <p:sldId id="594" r:id="rId18"/>
    <p:sldId id="595" r:id="rId19"/>
    <p:sldId id="596" r:id="rId20"/>
    <p:sldId id="597" r:id="rId21"/>
    <p:sldId id="598" r:id="rId22"/>
    <p:sldId id="599" r:id="rId23"/>
    <p:sldId id="600" r:id="rId24"/>
    <p:sldId id="591" r:id="rId25"/>
    <p:sldId id="602" r:id="rId26"/>
    <p:sldId id="603" r:id="rId27"/>
    <p:sldId id="604" r:id="rId28"/>
    <p:sldId id="605" r:id="rId29"/>
    <p:sldId id="606" r:id="rId30"/>
    <p:sldId id="601" r:id="rId31"/>
    <p:sldId id="607" r:id="rId32"/>
    <p:sldId id="608" r:id="rId33"/>
    <p:sldId id="609" r:id="rId34"/>
    <p:sldId id="610" r:id="rId35"/>
    <p:sldId id="611" r:id="rId36"/>
    <p:sldId id="612" r:id="rId37"/>
    <p:sldId id="613" r:id="rId38"/>
    <p:sldId id="614" r:id="rId39"/>
    <p:sldId id="615" r:id="rId40"/>
    <p:sldId id="616" r:id="rId41"/>
    <p:sldId id="617" r:id="rId42"/>
    <p:sldId id="618" r:id="rId43"/>
    <p:sldId id="619" r:id="rId44"/>
    <p:sldId id="620" r:id="rId45"/>
    <p:sldId id="621" r:id="rId46"/>
    <p:sldId id="264" r:id="rId4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49504F"/>
    <a:srgbClr val="FFFFFF"/>
    <a:srgbClr val="B60206"/>
    <a:srgbClr val="B70006"/>
    <a:srgbClr val="FFFFE4"/>
    <a:srgbClr val="919191"/>
    <a:srgbClr val="333333"/>
    <a:srgbClr val="D9D9D9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45" autoAdjust="0"/>
    <p:restoredTop sz="92831" autoAdjust="0"/>
  </p:normalViewPr>
  <p:slideViewPr>
    <p:cSldViewPr snapToGrid="0">
      <p:cViewPr varScale="1">
        <p:scale>
          <a:sx n="82" d="100"/>
          <a:sy n="82" d="100"/>
        </p:scale>
        <p:origin x="3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slide" Target="slides/slide3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=""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2021/3/1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Dog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实例对象</a:t>
            </a:r>
          </a:p>
          <a:p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snoopy = Dog('Snoopy', 2, 'male')</a:t>
            </a:r>
          </a:p>
          <a:p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print(snoopy)</a:t>
            </a:r>
          </a:p>
          <a:p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Cat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实例对象</a:t>
            </a:r>
          </a:p>
          <a:p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kitty = Cat('Kitty', 1, 'female')</a:t>
            </a:r>
          </a:p>
          <a:p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print(kitty)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3104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2287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092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5395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7401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919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434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951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类属性的优点：记录的某项数据 始终保持一致时，则定义类属性。</a:t>
            </a:r>
            <a:endParaRPr lang="en-US" altLang="zh-CN" dirty="0" smtClean="0"/>
          </a:p>
          <a:p>
            <a:r>
              <a:rPr lang="zh-CN" altLang="en-US" dirty="0" smtClean="0"/>
              <a:t>实例属性 要求 每个对象为其单独开辟一份内存空间来记录数据，而类属性为全类所共有 ，仅占用一份内存，更加节省内存空间。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11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822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923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458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9007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91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=""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=""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=""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=""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=""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=""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=""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=""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=""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=""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=""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=""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=""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=""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=""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=""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=""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=""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=""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=""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=""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=""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=""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=""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=""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=""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=""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=""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=""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=""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=""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=""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=""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=""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=""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=""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=""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=""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=""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=""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=""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=""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=""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=""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=""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=""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=""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=""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=""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=""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=""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=""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=""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=""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=""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=""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=""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=""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=""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=""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=""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=""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=""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=""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=""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=""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=""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=""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=""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=""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=""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=""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=""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=""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=""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=""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=""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=""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=""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=""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="" xmlns:a16="http://schemas.microsoft.com/office/drawing/2014/main" id="{D359BD9D-8F8C-A44C-91CC-CA8F5146AA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=""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=""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=""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=""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=""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=""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=""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=""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=""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=""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=""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=""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=""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=""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=""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=""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=""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=""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=""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=""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=""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=""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=""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=""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=""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=""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=""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="" xmlns:a16="http://schemas.microsoft.com/office/drawing/2014/main" id="{E3D0AD59-338B-5041-BA54-3D9BB0E399D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="" xmlns:a16="http://schemas.microsoft.com/office/drawing/2014/main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="" xmlns:a16="http://schemas.microsoft.com/office/drawing/2014/main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="" xmlns:a16="http://schemas.microsoft.com/office/drawing/2014/main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="" xmlns:a16="http://schemas.microsoft.com/office/drawing/2014/main" id="{27893006-C6C0-BC4A-8CFB-289F585A2778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Python</a:t>
            </a:r>
            <a:r>
              <a:rPr lang="zh-CN" altLang="en-US" dirty="0" smtClean="0"/>
              <a:t>面向对象高级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FB6AC0F8-4890-4046-8499-78F7C69738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人生苦</a:t>
            </a:r>
            <a:r>
              <a:rPr kumimoji="1" lang="zh-CN" altLang="en-US" dirty="0" smtClean="0"/>
              <a:t>短，我学</a:t>
            </a:r>
            <a:r>
              <a:rPr kumimoji="1" lang="en-US" altLang="zh-CN" dirty="0" smtClean="0"/>
              <a:t>Python</a:t>
            </a:r>
            <a:r>
              <a:rPr kumimoji="1" lang="en-US" altLang="zh-CN" dirty="0"/>
              <a:t>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单继承：一个类只能继承自一个其他的类，不能继承多个类。这个类会有具有父类的属性和</a:t>
            </a:r>
            <a:r>
              <a:rPr lang="zh-CN" altLang="en-US" dirty="0" smtClean="0">
                <a:solidFill>
                  <a:srgbClr val="C00000"/>
                </a:solidFill>
              </a:rPr>
              <a:t>方法。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基本语法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中的继承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中的单继承</a:t>
            </a:r>
            <a:endParaRPr lang="zh-CN" altLang="en-US" dirty="0"/>
          </a:p>
        </p:txBody>
      </p:sp>
      <p:sp>
        <p:nvSpPr>
          <p:cNvPr id="5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2537700"/>
            <a:ext cx="10302240" cy="160043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父类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B(object):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pass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子类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A(B):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pass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8475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案例：猫，狗 都属于动物，它们行为相似性高。都会吃、会睡、会叫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中的继承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中的单继承</a:t>
            </a:r>
            <a:endParaRPr lang="zh-CN" altLang="en-US" dirty="0"/>
          </a:p>
        </p:txBody>
      </p:sp>
      <p:sp>
        <p:nvSpPr>
          <p:cNvPr id="5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2155482"/>
            <a:ext cx="10302240" cy="418576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Animal(object):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eat(self):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print('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吃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...')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sleep(self):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print('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睡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...')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call(self):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print('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叫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...')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Dog(Animal):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pass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Cat(Animal):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pass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…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6898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重写也叫作覆盖，就是当子类成员与父类成员名字相同的时候，从父类继承下来的成员会重新定义</a:t>
            </a:r>
            <a:r>
              <a:rPr lang="zh-CN" altLang="en-US" dirty="0" smtClean="0">
                <a:solidFill>
                  <a:srgbClr val="C00000"/>
                </a:solidFill>
              </a:rPr>
              <a:t>！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此时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，通过子类实例化出来的对象访问相关成员的时候，真正其作用的是子类中定义的成员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！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C00000"/>
                </a:solidFill>
              </a:rPr>
              <a:t>上面</a:t>
            </a:r>
            <a:r>
              <a:rPr lang="zh-CN" altLang="en-US" dirty="0">
                <a:solidFill>
                  <a:srgbClr val="C00000"/>
                </a:solidFill>
              </a:rPr>
              <a:t>单继承例子中 </a:t>
            </a:r>
            <a:r>
              <a:rPr lang="en-US" altLang="zh-CN" dirty="0">
                <a:solidFill>
                  <a:srgbClr val="C00000"/>
                </a:solidFill>
              </a:rPr>
              <a:t>Animal </a:t>
            </a:r>
            <a:r>
              <a:rPr lang="zh-CN" altLang="en-US" dirty="0">
                <a:solidFill>
                  <a:srgbClr val="C00000"/>
                </a:solidFill>
              </a:rPr>
              <a:t>的子类 </a:t>
            </a:r>
            <a:r>
              <a:rPr lang="en-US" altLang="zh-CN" dirty="0">
                <a:solidFill>
                  <a:srgbClr val="C00000"/>
                </a:solidFill>
              </a:rPr>
              <a:t>Cat</a:t>
            </a:r>
            <a:r>
              <a:rPr lang="zh-CN" altLang="en-US" dirty="0">
                <a:solidFill>
                  <a:srgbClr val="C00000"/>
                </a:solidFill>
              </a:rPr>
              <a:t>和</a:t>
            </a:r>
            <a:r>
              <a:rPr lang="en-US" altLang="zh-CN" dirty="0">
                <a:solidFill>
                  <a:srgbClr val="C00000"/>
                </a:solidFill>
              </a:rPr>
              <a:t>Dog </a:t>
            </a:r>
            <a:r>
              <a:rPr lang="zh-CN" altLang="en-US" dirty="0">
                <a:solidFill>
                  <a:srgbClr val="C00000"/>
                </a:solidFill>
              </a:rPr>
              <a:t>继承了父类的属性和方法，但是我们狗类</a:t>
            </a:r>
            <a:r>
              <a:rPr lang="en-US" altLang="zh-CN" dirty="0">
                <a:solidFill>
                  <a:srgbClr val="C00000"/>
                </a:solidFill>
              </a:rPr>
              <a:t>Dog </a:t>
            </a:r>
            <a:r>
              <a:rPr lang="zh-CN" altLang="en-US" dirty="0">
                <a:solidFill>
                  <a:srgbClr val="C00000"/>
                </a:solidFill>
              </a:rPr>
              <a:t>有自己的叫声</a:t>
            </a:r>
            <a:r>
              <a:rPr lang="en-US" altLang="zh-CN" dirty="0">
                <a:solidFill>
                  <a:srgbClr val="C00000"/>
                </a:solidFill>
              </a:rPr>
              <a:t>'</a:t>
            </a:r>
            <a:r>
              <a:rPr lang="zh-CN" altLang="en-US" dirty="0">
                <a:solidFill>
                  <a:srgbClr val="C00000"/>
                </a:solidFill>
              </a:rPr>
              <a:t>汪汪叫</a:t>
            </a:r>
            <a:r>
              <a:rPr lang="en-US" altLang="zh-CN" dirty="0">
                <a:solidFill>
                  <a:srgbClr val="C00000"/>
                </a:solidFill>
              </a:rPr>
              <a:t>'</a:t>
            </a:r>
            <a:r>
              <a:rPr lang="zh-CN" altLang="en-US" dirty="0">
                <a:solidFill>
                  <a:srgbClr val="C00000"/>
                </a:solidFill>
              </a:rPr>
              <a:t>，猫类 </a:t>
            </a:r>
            <a:r>
              <a:rPr lang="en-US" altLang="zh-CN" dirty="0">
                <a:solidFill>
                  <a:srgbClr val="C00000"/>
                </a:solidFill>
              </a:rPr>
              <a:t>Cat </a:t>
            </a:r>
            <a:r>
              <a:rPr lang="zh-CN" altLang="en-US" dirty="0">
                <a:solidFill>
                  <a:srgbClr val="C00000"/>
                </a:solidFill>
              </a:rPr>
              <a:t>有自己的叫声 </a:t>
            </a:r>
            <a:r>
              <a:rPr lang="en-US" altLang="zh-CN" dirty="0">
                <a:solidFill>
                  <a:srgbClr val="C00000"/>
                </a:solidFill>
              </a:rPr>
              <a:t>'</a:t>
            </a:r>
            <a:r>
              <a:rPr lang="zh-CN" altLang="en-US" dirty="0">
                <a:solidFill>
                  <a:srgbClr val="C00000"/>
                </a:solidFill>
              </a:rPr>
              <a:t>喵喵叫</a:t>
            </a:r>
            <a:r>
              <a:rPr lang="en-US" altLang="zh-CN" dirty="0">
                <a:solidFill>
                  <a:srgbClr val="C00000"/>
                </a:solidFill>
              </a:rPr>
              <a:t>' </a:t>
            </a:r>
            <a:r>
              <a:rPr lang="zh-CN" altLang="en-US" dirty="0">
                <a:solidFill>
                  <a:srgbClr val="C00000"/>
                </a:solidFill>
              </a:rPr>
              <a:t>，这时我们需要对父类的 </a:t>
            </a:r>
            <a:r>
              <a:rPr lang="en-US" altLang="zh-CN" dirty="0">
                <a:solidFill>
                  <a:srgbClr val="C00000"/>
                </a:solidFill>
              </a:rPr>
              <a:t>call() </a:t>
            </a:r>
            <a:r>
              <a:rPr lang="zh-CN" altLang="en-US" dirty="0">
                <a:solidFill>
                  <a:srgbClr val="C00000"/>
                </a:solidFill>
              </a:rPr>
              <a:t>方法进行重构。如下：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中的继承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zh-CN" altLang="en-US" dirty="0"/>
              <a:t>、重写父类属性和方法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5854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案例：猫，狗 都属于动物，它们行为相似性高。都会吃、会睡、会叫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中的继承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6</a:t>
            </a:r>
            <a:r>
              <a:rPr lang="zh-CN" altLang="en-US" dirty="0"/>
              <a:t>、重写父类属性和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5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2326276"/>
            <a:ext cx="4948775" cy="418576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Animal(object):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定义属性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age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__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init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__(self, name, age):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self.name = name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self.age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age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eat(self):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print('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吃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...')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sleep(self):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print('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睡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...')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call(self):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print('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叫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...')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5961806" y="2326276"/>
            <a:ext cx="5174623" cy="418576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Dog(Animal):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call(self):</a:t>
            </a:r>
          </a:p>
          <a:p>
            <a:r>
              <a:rPr lang="en-US" altLang="zh-CN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print('</a:t>
            </a:r>
            <a:r>
              <a:rPr lang="zh-CN" altLang="en-US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汪汪叫</a:t>
            </a:r>
            <a:r>
              <a:rPr lang="en-US" altLang="zh-CN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...')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Cat(Animal):</a:t>
            </a:r>
          </a:p>
          <a:p>
            <a:r>
              <a:rPr lang="en-US" altLang="zh-CN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call(self):</a:t>
            </a:r>
          </a:p>
          <a:p>
            <a:r>
              <a:rPr lang="en-US" altLang="zh-CN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print('</a:t>
            </a:r>
            <a:r>
              <a:rPr lang="zh-CN" altLang="en-US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喵喵叫</a:t>
            </a:r>
            <a:r>
              <a:rPr lang="en-US" altLang="zh-CN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...')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Dog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实例对象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dog = Dog()</a:t>
            </a:r>
          </a:p>
          <a:p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dog.eat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  <a:p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dog.call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Cat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实例对象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cat = Cat()</a:t>
            </a:r>
          </a:p>
          <a:p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cat.eat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  <a:p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cat.call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180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rgbClr val="49504F"/>
                </a:solidFill>
              </a:rPr>
              <a:t>思考一个</a:t>
            </a:r>
            <a:r>
              <a:rPr lang="zh-CN" altLang="en-US" dirty="0">
                <a:solidFill>
                  <a:srgbClr val="49504F"/>
                </a:solidFill>
              </a:rPr>
              <a:t>问题：此时父类中的</a:t>
            </a:r>
            <a:r>
              <a:rPr lang="en-US" altLang="zh-CN" dirty="0">
                <a:solidFill>
                  <a:srgbClr val="49504F"/>
                </a:solidFill>
              </a:rPr>
              <a:t>call</a:t>
            </a:r>
            <a:r>
              <a:rPr lang="zh-CN" altLang="en-US" dirty="0">
                <a:solidFill>
                  <a:srgbClr val="49504F"/>
                </a:solidFill>
              </a:rPr>
              <a:t>方法还在不在</a:t>
            </a:r>
            <a:r>
              <a:rPr lang="zh-CN" altLang="en-US" dirty="0" smtClean="0">
                <a:solidFill>
                  <a:srgbClr val="49504F"/>
                </a:solidFill>
              </a:rPr>
              <a:t>？</a:t>
            </a:r>
            <a:endParaRPr lang="en-US" altLang="zh-CN" dirty="0" smtClean="0">
              <a:solidFill>
                <a:srgbClr val="49504F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C00000"/>
                </a:solidFill>
              </a:rPr>
              <a:t>答</a:t>
            </a:r>
            <a:r>
              <a:rPr lang="zh-CN" altLang="en-US" dirty="0">
                <a:solidFill>
                  <a:srgbClr val="C00000"/>
                </a:solidFill>
              </a:rPr>
              <a:t>：还在，只不过是在其子类中找不到</a:t>
            </a:r>
            <a:r>
              <a:rPr lang="zh-CN" altLang="en-US" dirty="0" smtClean="0">
                <a:solidFill>
                  <a:srgbClr val="C00000"/>
                </a:solidFill>
              </a:rPr>
              <a:t>了。</a:t>
            </a:r>
            <a:r>
              <a:rPr lang="zh-CN" altLang="en-US" dirty="0">
                <a:solidFill>
                  <a:srgbClr val="C00000"/>
                </a:solidFill>
              </a:rPr>
              <a:t>类方法的调用顺序，当我们在子类中重构父类的方法后，</a:t>
            </a:r>
            <a:r>
              <a:rPr lang="en-US" altLang="zh-CN" dirty="0">
                <a:solidFill>
                  <a:srgbClr val="C00000"/>
                </a:solidFill>
              </a:rPr>
              <a:t>Cat</a:t>
            </a:r>
            <a:r>
              <a:rPr lang="zh-CN" altLang="en-US" dirty="0">
                <a:solidFill>
                  <a:srgbClr val="C00000"/>
                </a:solidFill>
              </a:rPr>
              <a:t>子类的实例先会在自己的类 </a:t>
            </a:r>
            <a:r>
              <a:rPr lang="en-US" altLang="zh-CN" dirty="0">
                <a:solidFill>
                  <a:srgbClr val="C00000"/>
                </a:solidFill>
              </a:rPr>
              <a:t>Cat </a:t>
            </a:r>
            <a:r>
              <a:rPr lang="zh-CN" altLang="en-US" dirty="0">
                <a:solidFill>
                  <a:srgbClr val="C00000"/>
                </a:solidFill>
              </a:rPr>
              <a:t>中查找该方法，当找不到该方法时才会去父类 </a:t>
            </a:r>
            <a:r>
              <a:rPr lang="en-US" altLang="zh-CN" dirty="0">
                <a:solidFill>
                  <a:srgbClr val="C00000"/>
                </a:solidFill>
              </a:rPr>
              <a:t>Animal </a:t>
            </a:r>
            <a:r>
              <a:rPr lang="zh-CN" altLang="en-US" dirty="0">
                <a:solidFill>
                  <a:srgbClr val="C00000"/>
                </a:solidFill>
              </a:rPr>
              <a:t>中查找对应的方法。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C0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中的继承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思考题：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5026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86590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49504F"/>
                </a:solidFill>
              </a:rPr>
              <a:t>super()</a:t>
            </a:r>
            <a:r>
              <a:rPr lang="zh-CN" altLang="en-US" dirty="0">
                <a:solidFill>
                  <a:srgbClr val="49504F"/>
                </a:solidFill>
              </a:rPr>
              <a:t>：调用父类属性或方法，完整写法：</a:t>
            </a:r>
            <a:r>
              <a:rPr lang="en-US" altLang="zh-CN" dirty="0">
                <a:solidFill>
                  <a:srgbClr val="C00000"/>
                </a:solidFill>
              </a:rPr>
              <a:t>super(</a:t>
            </a:r>
            <a:r>
              <a:rPr lang="zh-CN" altLang="en-US" dirty="0">
                <a:solidFill>
                  <a:srgbClr val="C00000"/>
                </a:solidFill>
              </a:rPr>
              <a:t>当前类名</a:t>
            </a:r>
            <a:r>
              <a:rPr lang="en-US" altLang="zh-CN" dirty="0">
                <a:solidFill>
                  <a:srgbClr val="C00000"/>
                </a:solidFill>
              </a:rPr>
              <a:t>, self).</a:t>
            </a:r>
            <a:r>
              <a:rPr lang="zh-CN" altLang="en-US" dirty="0">
                <a:solidFill>
                  <a:srgbClr val="C00000"/>
                </a:solidFill>
              </a:rPr>
              <a:t>属性或方法</a:t>
            </a:r>
            <a:r>
              <a:rPr lang="en-US" altLang="zh-CN" dirty="0">
                <a:solidFill>
                  <a:srgbClr val="C00000"/>
                </a:solidFill>
              </a:rPr>
              <a:t>()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中的继承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8</a:t>
            </a:r>
            <a:r>
              <a:rPr lang="zh-CN" altLang="en-US" dirty="0" smtClean="0"/>
              <a:t>、调用父类属性和方法</a:t>
            </a:r>
            <a:endParaRPr lang="zh-CN" altLang="en-US" dirty="0"/>
          </a:p>
        </p:txBody>
      </p:sp>
      <p:sp>
        <p:nvSpPr>
          <p:cNvPr id="6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2326276"/>
            <a:ext cx="4948775" cy="418576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Animal():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__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init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__(self, name, age):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self.name = name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self.age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age</a:t>
            </a:r>
          </a:p>
          <a:p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eat(self):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print('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吃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...')</a:t>
            </a:r>
          </a:p>
          <a:p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sleep(self):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print('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睡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...')</a:t>
            </a:r>
          </a:p>
          <a:p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call(self):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print('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叫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...')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…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5961806" y="2326276"/>
            <a:ext cx="5174623" cy="418576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Dog(Animal):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__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init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__(self, name, age, sex):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super().__</a:t>
            </a:r>
            <a:r>
              <a:rPr lang="en-US" altLang="zh-CN" sz="140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init</a:t>
            </a:r>
            <a:r>
              <a:rPr lang="en-US" altLang="zh-CN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__(name, age)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self.sex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sex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__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__(self):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return f'{self.name}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，今年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self.age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岁了，我会汪汪叫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...'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Cat(Animal):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__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init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__(self, name, age, sex):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super().__</a:t>
            </a:r>
            <a:r>
              <a:rPr lang="en-US" altLang="zh-CN" sz="140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init</a:t>
            </a:r>
            <a:r>
              <a:rPr lang="en-US" altLang="zh-CN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__(name, age)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self.sex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sex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__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__(self):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return f'{self.name}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，今年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self.age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岁了，我会喵喵叫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...'</a:t>
            </a:r>
          </a:p>
          <a:p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…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4137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86590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49504F"/>
                </a:solidFill>
              </a:rPr>
              <a:t>多继承：一个类同时继承了多个父类，并且同时具有所有父类的属性和方法例如：孩子会继承父亲 和 母亲的</a:t>
            </a:r>
            <a:r>
              <a:rPr lang="zh-CN" altLang="en-US" dirty="0" smtClean="0">
                <a:solidFill>
                  <a:srgbClr val="49504F"/>
                </a:solidFill>
              </a:rPr>
              <a:t>方法。</a:t>
            </a:r>
            <a:endParaRPr lang="en-US" altLang="zh-CN" dirty="0" smtClean="0">
              <a:solidFill>
                <a:srgbClr val="49504F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49504F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49504F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49504F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49504F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49504F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49504F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注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en-US" altLang="zh-CN" dirty="0" smtClean="0">
                <a:solidFill>
                  <a:srgbClr val="C00000"/>
                </a:solidFill>
              </a:rPr>
              <a:t>MRO(Method </a:t>
            </a:r>
            <a:r>
              <a:rPr lang="en-US" altLang="zh-CN" dirty="0">
                <a:solidFill>
                  <a:srgbClr val="C00000"/>
                </a:solidFill>
              </a:rPr>
              <a:t>Resolution Order)</a:t>
            </a:r>
            <a:r>
              <a:rPr lang="zh-CN" altLang="en-US" dirty="0">
                <a:solidFill>
                  <a:srgbClr val="C00000"/>
                </a:solidFill>
              </a:rPr>
              <a:t>：方法解析顺序</a:t>
            </a:r>
            <a:r>
              <a:rPr lang="zh-CN" altLang="en-US" dirty="0" smtClean="0">
                <a:solidFill>
                  <a:srgbClr val="C00000"/>
                </a:solidFill>
              </a:rPr>
              <a:t>，我们</a:t>
            </a:r>
            <a:r>
              <a:rPr lang="zh-CN" altLang="en-US" dirty="0">
                <a:solidFill>
                  <a:srgbClr val="C00000"/>
                </a:solidFill>
              </a:rPr>
              <a:t>可以</a:t>
            </a:r>
            <a:r>
              <a:rPr lang="zh-CN" altLang="en-US" dirty="0" smtClean="0">
                <a:solidFill>
                  <a:srgbClr val="C00000"/>
                </a:solidFill>
              </a:rPr>
              <a:t>通过类名</a:t>
            </a:r>
            <a:r>
              <a:rPr lang="en-US" altLang="zh-CN" dirty="0" smtClean="0">
                <a:solidFill>
                  <a:srgbClr val="C00000"/>
                </a:solidFill>
              </a:rPr>
              <a:t>.__</a:t>
            </a:r>
            <a:r>
              <a:rPr lang="en-US" altLang="zh-CN" dirty="0" err="1" smtClean="0">
                <a:solidFill>
                  <a:srgbClr val="C00000"/>
                </a:solidFill>
              </a:rPr>
              <a:t>mro</a:t>
            </a:r>
            <a:r>
              <a:rPr lang="en-US" altLang="zh-CN" dirty="0" smtClean="0">
                <a:solidFill>
                  <a:srgbClr val="C00000"/>
                </a:solidFill>
              </a:rPr>
              <a:t>__</a:t>
            </a:r>
            <a:r>
              <a:rPr lang="zh-CN" altLang="en-US" dirty="0" smtClean="0">
                <a:solidFill>
                  <a:srgbClr val="C00000"/>
                </a:solidFill>
              </a:rPr>
              <a:t>或类名</a:t>
            </a:r>
            <a:r>
              <a:rPr lang="en-US" altLang="zh-CN" dirty="0" smtClean="0">
                <a:solidFill>
                  <a:srgbClr val="C00000"/>
                </a:solidFill>
              </a:rPr>
              <a:t>.</a:t>
            </a:r>
            <a:r>
              <a:rPr lang="en-US" altLang="zh-CN" dirty="0" err="1" smtClean="0">
                <a:solidFill>
                  <a:srgbClr val="C00000"/>
                </a:solidFill>
              </a:rPr>
              <a:t>mro</a:t>
            </a:r>
            <a:r>
              <a:rPr lang="en-US" altLang="zh-CN" dirty="0" smtClean="0">
                <a:solidFill>
                  <a:srgbClr val="C00000"/>
                </a:solidFill>
              </a:rPr>
              <a:t>()</a:t>
            </a:r>
            <a:r>
              <a:rPr lang="zh-CN" altLang="en-US" dirty="0" smtClean="0">
                <a:solidFill>
                  <a:srgbClr val="C00000"/>
                </a:solidFill>
              </a:rPr>
              <a:t>获得</a:t>
            </a:r>
            <a:r>
              <a:rPr lang="zh-CN" altLang="en-US" dirty="0">
                <a:solidFill>
                  <a:srgbClr val="C00000"/>
                </a:solidFill>
              </a:rPr>
              <a:t>“类的层次结构”，方法解析顺序也是按照这个“类的层次结构”寻找到。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中的继承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9</a:t>
            </a:r>
            <a:r>
              <a:rPr lang="zh-CN" altLang="en-US" dirty="0" smtClean="0"/>
              <a:t>、</a:t>
            </a:r>
            <a:r>
              <a:rPr lang="en-US" altLang="zh-CN" dirty="0"/>
              <a:t>Python</a:t>
            </a:r>
            <a:r>
              <a:rPr lang="zh-CN" altLang="en-US" dirty="0"/>
              <a:t>中的多继承实现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2191522"/>
            <a:ext cx="10749599" cy="224676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Father(object):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pass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Mother(object):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pass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Child(Father, Mother):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pass</a:t>
            </a:r>
          </a:p>
        </p:txBody>
      </p:sp>
    </p:spTree>
    <p:extLst>
      <p:ext uri="{BB962C8B-B14F-4D97-AF65-F5344CB8AC3E}">
        <p14:creationId xmlns:p14="http://schemas.microsoft.com/office/powerpoint/2010/main" val="3991518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Python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中的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多态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226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多态指的是一类事物有多种形态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定义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C00000"/>
                </a:solidFill>
              </a:rPr>
              <a:t>多态是一种使用对象的方式，子类重写父类方法，调用不同子类对象的相同父类方法，可以产生不同的执行</a:t>
            </a:r>
            <a:r>
              <a:rPr lang="zh-CN" altLang="en-US" dirty="0" smtClean="0">
                <a:solidFill>
                  <a:srgbClr val="C00000"/>
                </a:solidFill>
              </a:rPr>
              <a:t>结果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C00000"/>
                </a:solidFill>
              </a:rPr>
              <a:t>① 多态依赖继承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C00000"/>
                </a:solidFill>
              </a:rPr>
              <a:t>② 子类方法必须要重写父类方法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好处</a:t>
            </a:r>
            <a:r>
              <a:rPr lang="zh-CN" altLang="en-US" dirty="0"/>
              <a:t>：调用灵活，有了多态，更容易编写出通用的代码，做出通用的编程，以适应需求的不断变化！</a:t>
            </a:r>
            <a:endParaRPr lang="en-US" altLang="zh-CN" dirty="0" smtClean="0">
              <a:solidFill>
                <a:srgbClr val="B60206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</a:t>
            </a:r>
            <a:r>
              <a:rPr lang="en-US" altLang="zh-CN" dirty="0" smtClean="0"/>
              <a:t>ython</a:t>
            </a:r>
            <a:r>
              <a:rPr lang="zh-CN" altLang="en-US" dirty="0" smtClean="0"/>
              <a:t>中的多态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、什么是多态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0196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rgbClr val="B60206"/>
                </a:solidFill>
              </a:rPr>
              <a:t>定</a:t>
            </a:r>
            <a:r>
              <a:rPr lang="zh-CN" altLang="en-US" dirty="0">
                <a:solidFill>
                  <a:srgbClr val="B60206"/>
                </a:solidFill>
              </a:rPr>
              <a:t>义父类，并提供公共</a:t>
            </a:r>
            <a:r>
              <a:rPr lang="zh-CN" altLang="en-US" dirty="0" smtClean="0">
                <a:solidFill>
                  <a:srgbClr val="B60206"/>
                </a:solidFill>
              </a:rPr>
              <a:t>方法</a:t>
            </a:r>
            <a:endParaRPr lang="en-US" altLang="zh-CN" dirty="0" smtClean="0">
              <a:solidFill>
                <a:srgbClr val="B60206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rgbClr val="B60206"/>
                </a:solidFill>
              </a:rPr>
              <a:t>定义</a:t>
            </a:r>
            <a:r>
              <a:rPr lang="zh-CN" altLang="en-US" dirty="0">
                <a:solidFill>
                  <a:srgbClr val="B60206"/>
                </a:solidFill>
              </a:rPr>
              <a:t>子类，并重写父类</a:t>
            </a:r>
            <a:r>
              <a:rPr lang="zh-CN" altLang="en-US" dirty="0" smtClean="0">
                <a:solidFill>
                  <a:srgbClr val="B60206"/>
                </a:solidFill>
              </a:rPr>
              <a:t>方法</a:t>
            </a:r>
            <a:endParaRPr lang="en-US" altLang="zh-CN" dirty="0" smtClean="0">
              <a:solidFill>
                <a:srgbClr val="B60206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rgbClr val="B60206"/>
                </a:solidFill>
              </a:rPr>
              <a:t>传递</a:t>
            </a:r>
            <a:r>
              <a:rPr lang="zh-CN" altLang="en-US" dirty="0">
                <a:solidFill>
                  <a:srgbClr val="B60206"/>
                </a:solidFill>
              </a:rPr>
              <a:t>子类对象给调用者，可以看到不同子类执行效果不同</a:t>
            </a:r>
            <a:endParaRPr lang="en-US" altLang="zh-CN" dirty="0" smtClean="0">
              <a:solidFill>
                <a:srgbClr val="B60206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</a:t>
            </a:r>
            <a:r>
              <a:rPr lang="en-US" altLang="zh-CN" dirty="0" smtClean="0"/>
              <a:t>ython</a:t>
            </a:r>
            <a:r>
              <a:rPr lang="zh-CN" altLang="en-US" dirty="0" smtClean="0"/>
              <a:t>中的多态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、多态的实现步骤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2183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=""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71231" y="756218"/>
            <a:ext cx="5973761" cy="4256405"/>
          </a:xfrm>
        </p:spPr>
        <p:txBody>
          <a:bodyPr/>
          <a:lstStyle/>
          <a:p>
            <a:r>
              <a:rPr lang="zh-CN" altLang="en-US" dirty="0" smtClean="0"/>
              <a:t>面向对象的三大特性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B70006"/>
                </a:solidFill>
              </a:rPr>
              <a:t>Python</a:t>
            </a:r>
            <a:r>
              <a:rPr lang="zh-CN" altLang="en-US" dirty="0" smtClean="0">
                <a:solidFill>
                  <a:srgbClr val="B70006"/>
                </a:solidFill>
              </a:rPr>
              <a:t>中的继承</a:t>
            </a:r>
            <a:endParaRPr lang="en-US" altLang="zh-CN" dirty="0" smtClean="0">
              <a:solidFill>
                <a:srgbClr val="B70006"/>
              </a:solidFill>
            </a:endParaRPr>
          </a:p>
          <a:p>
            <a:r>
              <a:rPr lang="en-US" altLang="zh-CN" dirty="0" smtClean="0">
                <a:solidFill>
                  <a:srgbClr val="B70006"/>
                </a:solidFill>
              </a:rPr>
              <a:t>Python</a:t>
            </a:r>
            <a:r>
              <a:rPr lang="zh-CN" altLang="en-US" dirty="0" smtClean="0">
                <a:solidFill>
                  <a:srgbClr val="B70006"/>
                </a:solidFill>
              </a:rPr>
              <a:t>中的多态</a:t>
            </a:r>
            <a:endParaRPr lang="en-US" altLang="zh-CN" dirty="0" smtClean="0">
              <a:solidFill>
                <a:srgbClr val="B70006"/>
              </a:solidFill>
            </a:endParaRPr>
          </a:p>
          <a:p>
            <a:r>
              <a:rPr lang="zh-CN" altLang="en-US" dirty="0" smtClean="0">
                <a:solidFill>
                  <a:srgbClr val="B70006"/>
                </a:solidFill>
              </a:rPr>
              <a:t>面向读写的其他特性</a:t>
            </a:r>
            <a:endParaRPr lang="en-US" altLang="zh-CN" dirty="0" smtClean="0">
              <a:solidFill>
                <a:srgbClr val="B70006"/>
              </a:solidFill>
            </a:endParaRPr>
          </a:p>
          <a:p>
            <a:r>
              <a:rPr lang="zh-CN" altLang="en-US" dirty="0">
                <a:solidFill>
                  <a:srgbClr val="B70006"/>
                </a:solidFill>
              </a:rPr>
              <a:t>单</a:t>
            </a:r>
            <a:r>
              <a:rPr lang="zh-CN" altLang="en-US" dirty="0" smtClean="0">
                <a:solidFill>
                  <a:srgbClr val="B70006"/>
                </a:solidFill>
              </a:rPr>
              <a:t>例设计模式</a:t>
            </a:r>
            <a:endParaRPr lang="en-US" altLang="zh-CN" dirty="0">
              <a:solidFill>
                <a:srgbClr val="B7000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18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类具有继承关系，并且子类类型可以向上转型看做父类类型，如果我们从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Animal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派生出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和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Dog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，并都写了一个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call()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方法，如下示例：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</a:t>
            </a:r>
            <a:r>
              <a:rPr lang="en-US" altLang="zh-CN" dirty="0" smtClean="0"/>
              <a:t>ython</a:t>
            </a:r>
            <a:r>
              <a:rPr lang="zh-CN" altLang="en-US" dirty="0" smtClean="0"/>
              <a:t>中的多态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、多态实现</a:t>
            </a:r>
            <a:endParaRPr lang="zh-CN" altLang="en-US" dirty="0"/>
          </a:p>
        </p:txBody>
      </p:sp>
      <p:sp>
        <p:nvSpPr>
          <p:cNvPr id="5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3188049"/>
            <a:ext cx="3125829" cy="138499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Animal(object):  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__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init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__(self, name, age):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self.name = name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self.age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age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call(self):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print(self.name, 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会叫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5961806" y="2326276"/>
            <a:ext cx="5174623" cy="310854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Cat(Animal):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__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init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__(self, name, age, sex):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super(Cat, self).__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init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__(name, age)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self.sex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sex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call(self):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print(self.name, 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会“喵喵”叫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Dog(Animal):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__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init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__(self, name, age, sex):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super(Dog, self).__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init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__(name, age)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self.sex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sex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call(self):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print(self.name, 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会“汪汪”叫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</p:txBody>
      </p:sp>
      <p:sp>
        <p:nvSpPr>
          <p:cNvPr id="7" name="右箭头 6"/>
          <p:cNvSpPr/>
          <p:nvPr/>
        </p:nvSpPr>
        <p:spPr>
          <a:xfrm>
            <a:off x="4119513" y="3657601"/>
            <a:ext cx="1611983" cy="46191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983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88664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接下来我们定义一个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函数，接收一个变量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'all'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，如下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AD2B26"/>
                </a:solidFill>
              </a:rPr>
              <a:t>这种行为称为多态。也就是说，方法调用将作用在 </a:t>
            </a:r>
            <a:r>
              <a:rPr lang="en-US" altLang="zh-CN" dirty="0">
                <a:solidFill>
                  <a:srgbClr val="AD2B26"/>
                </a:solidFill>
              </a:rPr>
              <a:t>all </a:t>
            </a:r>
            <a:r>
              <a:rPr lang="zh-CN" altLang="en-US" dirty="0">
                <a:solidFill>
                  <a:srgbClr val="AD2B26"/>
                </a:solidFill>
              </a:rPr>
              <a:t>的实际类型上。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是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Cat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类型，它实际上拥有自己的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call()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方法以及从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Animal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继承的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call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方法，但调用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 .call()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总是先查找它自身的定义，如果没有定义，则顺着继承链向上查找，直到在某个父类中找到为止。传递给函数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do(all)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的参数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all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不一定是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Animal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或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Animal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的子类型。任何数据类型的实例都可以，只要它有一个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call()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的方法即可。其他类不继承于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Animal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，具备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call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方法也可以使用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函数。这就是动态语言，动态语言调用实例方法，不检查类型，只要方法存在，参数正确，就可以调用。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</a:t>
            </a:r>
            <a:r>
              <a:rPr lang="en-US" altLang="zh-CN" dirty="0" smtClean="0"/>
              <a:t>ython</a:t>
            </a:r>
            <a:r>
              <a:rPr lang="zh-CN" altLang="en-US" dirty="0" smtClean="0"/>
              <a:t>中的多态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、多态实现</a:t>
            </a:r>
            <a:endParaRPr lang="zh-CN" altLang="en-US" dirty="0"/>
          </a:p>
        </p:txBody>
      </p:sp>
      <p:sp>
        <p:nvSpPr>
          <p:cNvPr id="5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2241298"/>
            <a:ext cx="3125829" cy="203132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do(all):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all.call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 = Animal('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小黑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',4)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 = Cat('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喵喵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', 2, 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男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 = Dog('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旺财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', 5, 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女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 x in (A,C,D):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do(x)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6008676" y="2887628"/>
            <a:ext cx="5174623" cy="73866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小黑 会叫</a:t>
            </a: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喵喵 会“喵喵”叫</a:t>
            </a: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旺财 会“汪汪”叫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4119513" y="3026005"/>
            <a:ext cx="1611983" cy="46191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2353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</a:t>
            </a:r>
            <a:r>
              <a:rPr lang="en-US" altLang="zh-CN" dirty="0" smtClean="0"/>
              <a:t>ython</a:t>
            </a:r>
            <a:r>
              <a:rPr lang="zh-CN" altLang="en-US" dirty="0" smtClean="0"/>
              <a:t>中的多态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、再举个栗子</a:t>
            </a:r>
            <a:endParaRPr lang="zh-CN" altLang="en-US" dirty="0"/>
          </a:p>
        </p:txBody>
      </p:sp>
      <p:sp>
        <p:nvSpPr>
          <p:cNvPr id="5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650515" y="1918133"/>
            <a:ext cx="5080981" cy="289310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Dog(object):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work(self):  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父类提供统一的方法，哪怕是空方法</a:t>
            </a: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指哪打哪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...')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ArmyDog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(Dog):  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继承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Dog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</a:t>
            </a: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work(self):  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子类重写父类同名方法</a:t>
            </a: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追击敌人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...')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DrugDog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(Dog):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work(self):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print('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追查毒品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...')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6688879" y="2133576"/>
            <a:ext cx="3209266" cy="246221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Person(object):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work_with_dog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(self, dog): 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dog.work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ad =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ArmyDog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  <a:p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dd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DrugDog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police = Person()</a:t>
            </a:r>
          </a:p>
          <a:p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police.work_with_dog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(ad)</a:t>
            </a:r>
          </a:p>
          <a:p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police.work_with_dog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dd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</p:txBody>
      </p:sp>
      <p:sp>
        <p:nvSpPr>
          <p:cNvPr id="7" name="右箭头 6"/>
          <p:cNvSpPr/>
          <p:nvPr/>
        </p:nvSpPr>
        <p:spPr>
          <a:xfrm>
            <a:off x="5807191" y="3133725"/>
            <a:ext cx="805992" cy="40132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650515" y="5211506"/>
            <a:ext cx="10749598" cy="509047"/>
          </a:xfrm>
        </p:spPr>
        <p:txBody>
          <a:bodyPr/>
          <a:lstStyle/>
          <a:p>
            <a:pPr marL="0" indent="0"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def work_with_dog(self, dog):  #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传入不同的对象，执行不同的代码，即不同的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work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函数。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9424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面向对象的其他特性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169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在</a:t>
            </a:r>
            <a:r>
              <a:rPr lang="en-US" altLang="zh-CN" dirty="0"/>
              <a:t>Python</a:t>
            </a:r>
            <a:r>
              <a:rPr lang="zh-CN" altLang="en-US" dirty="0"/>
              <a:t>中，可以为实例属性和方法设置私有权限，即设置某个实例属性或实例方法不继承给子类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设置</a:t>
            </a:r>
            <a:r>
              <a:rPr lang="zh-CN" altLang="en-US" dirty="0"/>
              <a:t>私有属性和私有方法的方式非常简单：在属性名和方法名 前面 加上两个下划线 </a:t>
            </a:r>
            <a:r>
              <a:rPr lang="en-US" altLang="zh-CN" dirty="0" smtClean="0"/>
              <a:t>"</a:t>
            </a:r>
            <a:r>
              <a:rPr lang="en-US" altLang="zh-CN" dirty="0"/>
              <a:t>__</a:t>
            </a:r>
            <a:r>
              <a:rPr lang="en-US" altLang="zh-CN" dirty="0" smtClean="0"/>
              <a:t>" </a:t>
            </a:r>
            <a:r>
              <a:rPr lang="zh-CN" altLang="en-US" dirty="0"/>
              <a:t>即可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B60206"/>
                </a:solidFill>
              </a:rPr>
              <a:t>案例</a:t>
            </a:r>
            <a:r>
              <a:rPr lang="en-US" altLang="zh-CN" dirty="0">
                <a:solidFill>
                  <a:srgbClr val="B60206"/>
                </a:solidFill>
              </a:rPr>
              <a:t>1</a:t>
            </a:r>
            <a:r>
              <a:rPr lang="zh-CN" altLang="en-US" dirty="0">
                <a:solidFill>
                  <a:srgbClr val="B60206"/>
                </a:solidFill>
              </a:rPr>
              <a:t>：私有属性和私有方法设置方式</a:t>
            </a:r>
            <a:endParaRPr lang="en-US" altLang="zh-CN" dirty="0" smtClean="0">
              <a:solidFill>
                <a:srgbClr val="B60206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面向对象的其他特性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、私有属性和私有方法</a:t>
            </a:r>
            <a:endParaRPr lang="zh-CN" altLang="en-US" dirty="0"/>
          </a:p>
        </p:txBody>
      </p:sp>
      <p:sp>
        <p:nvSpPr>
          <p:cNvPr id="10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86294" y="3425982"/>
            <a:ext cx="10302240" cy="289310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Girl():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__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init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__(self):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self.name = 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小美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self.__age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18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__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showinfo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(self):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print('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姓名：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%s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，年龄：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%d' % (self.name,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self.__age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girl = Girl()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print(girl.name)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外界不能直接访问私有属性和私有方法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girl.__age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girl.__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showinfo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13094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rgbClr val="B60206"/>
                </a:solidFill>
              </a:rPr>
              <a:t>案例</a:t>
            </a:r>
            <a:r>
              <a:rPr lang="en-US" altLang="zh-CN" dirty="0">
                <a:solidFill>
                  <a:srgbClr val="B60206"/>
                </a:solidFill>
              </a:rPr>
              <a:t>2</a:t>
            </a:r>
            <a:r>
              <a:rPr lang="zh-CN" altLang="en-US" dirty="0">
                <a:solidFill>
                  <a:srgbClr val="B60206"/>
                </a:solidFill>
              </a:rPr>
              <a:t>：私有属性和私有方法也不能被子类继承</a:t>
            </a:r>
            <a:endParaRPr lang="en-US" altLang="zh-CN" dirty="0" smtClean="0">
              <a:solidFill>
                <a:srgbClr val="B60206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面向对象的其他特性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、私有属性和私有方法与继承的关系</a:t>
            </a:r>
            <a:endParaRPr lang="zh-CN" altLang="en-US" dirty="0"/>
          </a:p>
        </p:txBody>
      </p:sp>
      <p:sp>
        <p:nvSpPr>
          <p:cNvPr id="10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2201648"/>
            <a:ext cx="10302240" cy="310854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Cat(object):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__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init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__(self):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self.name = 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猫大师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self.kungfu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闪、展、腾、挪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self.__skill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爬树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Tiger(Cat):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pass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tiger = Tiger()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tiger.name = 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学徒虎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print(f'{tiger.name}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，功夫：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tiger.kungfu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tiger.__skill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}')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5387760"/>
            <a:ext cx="8283658" cy="133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0737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在</a:t>
            </a:r>
            <a:r>
              <a:rPr lang="en-US" altLang="zh-CN" dirty="0"/>
              <a:t>Python</a:t>
            </a:r>
            <a:r>
              <a:rPr lang="zh-CN" altLang="en-US" dirty="0"/>
              <a:t>中，一般定义函数</a:t>
            </a:r>
            <a:r>
              <a:rPr lang="zh-CN" altLang="en-US" dirty="0" smtClean="0"/>
              <a:t>名</a:t>
            </a:r>
            <a:r>
              <a:rPr lang="en-US" altLang="zh-CN" dirty="0" smtClean="0">
                <a:solidFill>
                  <a:srgbClr val="AD2B26"/>
                </a:solidFill>
              </a:rPr>
              <a:t>'</a:t>
            </a:r>
            <a:r>
              <a:rPr lang="en-US" altLang="zh-CN" dirty="0">
                <a:solidFill>
                  <a:srgbClr val="AD2B26"/>
                </a:solidFill>
              </a:rPr>
              <a:t> </a:t>
            </a:r>
            <a:r>
              <a:rPr lang="en-US" altLang="zh-CN" dirty="0" err="1">
                <a:solidFill>
                  <a:srgbClr val="AD2B26"/>
                </a:solidFill>
              </a:rPr>
              <a:t>get_xx</a:t>
            </a:r>
            <a:r>
              <a:rPr lang="en-US" altLang="zh-CN" dirty="0">
                <a:solidFill>
                  <a:srgbClr val="AD2B26"/>
                </a:solidFill>
              </a:rPr>
              <a:t> </a:t>
            </a:r>
            <a:r>
              <a:rPr lang="en-US" altLang="zh-CN" dirty="0" smtClean="0">
                <a:solidFill>
                  <a:srgbClr val="AD2B26"/>
                </a:solidFill>
              </a:rPr>
              <a:t>'</a:t>
            </a:r>
            <a:r>
              <a:rPr lang="zh-CN" altLang="en-US" dirty="0" smtClean="0"/>
              <a:t>用来</a:t>
            </a:r>
            <a:r>
              <a:rPr lang="zh-CN" altLang="en-US" dirty="0"/>
              <a:t>获取私有属性，</a:t>
            </a:r>
            <a:r>
              <a:rPr lang="zh-CN" altLang="en-US" dirty="0" smtClean="0"/>
              <a:t>定义</a:t>
            </a:r>
            <a:r>
              <a:rPr lang="en-US" altLang="zh-CN" dirty="0" smtClean="0">
                <a:solidFill>
                  <a:srgbClr val="AD2B26"/>
                </a:solidFill>
              </a:rPr>
              <a:t>'</a:t>
            </a:r>
            <a:r>
              <a:rPr lang="en-US" altLang="zh-CN" dirty="0">
                <a:solidFill>
                  <a:srgbClr val="AD2B26"/>
                </a:solidFill>
              </a:rPr>
              <a:t> </a:t>
            </a:r>
            <a:r>
              <a:rPr lang="en-US" altLang="zh-CN" dirty="0" err="1">
                <a:solidFill>
                  <a:srgbClr val="AD2B26"/>
                </a:solidFill>
              </a:rPr>
              <a:t>set_xx</a:t>
            </a:r>
            <a:r>
              <a:rPr lang="en-US" altLang="zh-CN" dirty="0">
                <a:solidFill>
                  <a:srgbClr val="AD2B26"/>
                </a:solidFill>
              </a:rPr>
              <a:t> </a:t>
            </a:r>
            <a:r>
              <a:rPr lang="en-US" altLang="zh-CN" dirty="0" smtClean="0">
                <a:solidFill>
                  <a:srgbClr val="AD2B26"/>
                </a:solidFill>
              </a:rPr>
              <a:t>'</a:t>
            </a:r>
            <a:r>
              <a:rPr lang="zh-CN" altLang="en-US" dirty="0" smtClean="0"/>
              <a:t>用来</a:t>
            </a:r>
            <a:r>
              <a:rPr lang="zh-CN" altLang="en-US" dirty="0"/>
              <a:t>修改私有属性值。</a:t>
            </a:r>
            <a:endParaRPr lang="en-US" altLang="zh-CN" dirty="0" smtClean="0">
              <a:solidFill>
                <a:srgbClr val="B60206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面向对象的其他特性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、获取与设置私有属性值</a:t>
            </a:r>
            <a:endParaRPr lang="zh-CN" altLang="en-US" dirty="0"/>
          </a:p>
        </p:txBody>
      </p:sp>
      <p:sp>
        <p:nvSpPr>
          <p:cNvPr id="10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2219351"/>
            <a:ext cx="10302240" cy="332398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Girl():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__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init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__(self):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self.name = 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小美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self.__age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18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</a:p>
          <a:p>
            <a:r>
              <a:rPr lang="en-US" altLang="zh-CN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 err="1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get_age</a:t>
            </a:r>
            <a:r>
              <a:rPr lang="en-US" altLang="zh-CN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(self):</a:t>
            </a:r>
          </a:p>
          <a:p>
            <a:r>
              <a:rPr lang="en-US" altLang="zh-CN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return </a:t>
            </a:r>
            <a:r>
              <a:rPr lang="en-US" altLang="zh-CN" sz="1400" dirty="0" err="1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self.__age</a:t>
            </a:r>
            <a:endParaRPr lang="en-US" altLang="zh-CN" sz="1400" dirty="0">
              <a:solidFill>
                <a:srgbClr val="AD2B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</a:p>
          <a:p>
            <a:r>
              <a:rPr lang="en-US" altLang="zh-CN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 err="1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set_age</a:t>
            </a:r>
            <a:r>
              <a:rPr lang="en-US" altLang="zh-CN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(self, age):</a:t>
            </a:r>
          </a:p>
          <a:p>
            <a:r>
              <a:rPr lang="en-US" altLang="zh-CN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 err="1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self.__age</a:t>
            </a:r>
            <a:r>
              <a:rPr lang="en-US" altLang="zh-CN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age</a:t>
            </a:r>
          </a:p>
          <a:p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girl = Girl()</a:t>
            </a:r>
          </a:p>
          <a:p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girl.set_age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(19)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girl.get_age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())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59059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类属性就是 </a:t>
            </a:r>
            <a:r>
              <a:rPr lang="zh-CN" altLang="en-US" dirty="0" smtClean="0">
                <a:solidFill>
                  <a:srgbClr val="AD2B26"/>
                </a:solidFill>
              </a:rPr>
              <a:t>类对象中</a:t>
            </a:r>
            <a:r>
              <a:rPr lang="zh-CN" altLang="en-US" dirty="0">
                <a:solidFill>
                  <a:srgbClr val="AD2B26"/>
                </a:solidFill>
              </a:rPr>
              <a:t>定义的属性</a:t>
            </a:r>
            <a:r>
              <a:rPr lang="zh-CN" altLang="en-US" dirty="0"/>
              <a:t>，它</a:t>
            </a:r>
            <a:r>
              <a:rPr lang="zh-CN" altLang="en-US" dirty="0" smtClean="0"/>
              <a:t>被</a:t>
            </a:r>
            <a:r>
              <a:rPr lang="zh-CN" altLang="en-US" dirty="0" smtClean="0">
                <a:solidFill>
                  <a:srgbClr val="AD2B26"/>
                </a:solidFill>
              </a:rPr>
              <a:t>该</a:t>
            </a:r>
            <a:r>
              <a:rPr lang="zh-CN" altLang="en-US" dirty="0">
                <a:solidFill>
                  <a:srgbClr val="AD2B26"/>
                </a:solidFill>
              </a:rPr>
              <a:t>类的所有实例</a:t>
            </a:r>
            <a:r>
              <a:rPr lang="zh-CN" altLang="en-US" dirty="0" smtClean="0">
                <a:solidFill>
                  <a:srgbClr val="AD2B26"/>
                </a:solidFill>
              </a:rPr>
              <a:t>对象所共有</a:t>
            </a:r>
            <a:r>
              <a:rPr lang="zh-CN" altLang="en-US" dirty="0" smtClean="0"/>
              <a:t>。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通常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用来记录 </a:t>
            </a:r>
            <a:r>
              <a:rPr lang="zh-CN" altLang="en-US" dirty="0" smtClean="0">
                <a:solidFill>
                  <a:srgbClr val="C00000"/>
                </a:solidFill>
              </a:rPr>
              <a:t>与</a:t>
            </a:r>
            <a:r>
              <a:rPr lang="zh-CN" altLang="en-US" dirty="0">
                <a:solidFill>
                  <a:srgbClr val="C00000"/>
                </a:solidFill>
              </a:rPr>
              <a:t>这类</a:t>
            </a:r>
            <a:r>
              <a:rPr lang="zh-CN" altLang="en-US" dirty="0" smtClean="0">
                <a:solidFill>
                  <a:srgbClr val="C00000"/>
                </a:solidFill>
              </a:rPr>
              <a:t>相关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的特征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类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属性 不会用于记录 </a:t>
            </a:r>
            <a:r>
              <a:rPr lang="zh-CN" altLang="en-US" dirty="0" smtClean="0">
                <a:solidFill>
                  <a:srgbClr val="C00000"/>
                </a:solidFill>
              </a:rPr>
              <a:t>具体</a:t>
            </a:r>
            <a:r>
              <a:rPr lang="zh-CN" altLang="en-US" dirty="0">
                <a:solidFill>
                  <a:srgbClr val="C00000"/>
                </a:solidFill>
              </a:rPr>
              <a:t>对象的</a:t>
            </a:r>
            <a:r>
              <a:rPr lang="zh-CN" altLang="en-US" dirty="0" smtClean="0">
                <a:solidFill>
                  <a:srgbClr val="C00000"/>
                </a:solidFill>
              </a:rPr>
              <a:t>特征。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案例：定义一个工具类， </a:t>
            </a:r>
            <a:r>
              <a:rPr lang="zh-CN" altLang="en-US" dirty="0" smtClean="0">
                <a:solidFill>
                  <a:srgbClr val="C00000"/>
                </a:solidFill>
              </a:rPr>
              <a:t>每</a:t>
            </a:r>
            <a:r>
              <a:rPr lang="zh-CN" altLang="en-US" dirty="0">
                <a:solidFill>
                  <a:srgbClr val="C00000"/>
                </a:solidFill>
              </a:rPr>
              <a:t>件工具都有自己的名称，需求：知道使用这个类，创建了多少个工具对象？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面向对象的其他特性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/>
              <a:t>、类属性和实例属性</a:t>
            </a:r>
            <a:endParaRPr lang="zh-CN" altLang="en-US" dirty="0"/>
          </a:p>
        </p:txBody>
      </p:sp>
      <p:sp>
        <p:nvSpPr>
          <p:cNvPr id="10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2945215"/>
            <a:ext cx="10302240" cy="353943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Tool(object):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定义类属性，用于记录创建了多少个工具对象</a:t>
            </a: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count = 0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__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init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__(self, name):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self.name = name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针对类属性做一个计数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+1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操作</a:t>
            </a: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Tool.count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+= 1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tool1 = Tool('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斧头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tool2 = Tool('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榔头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tool3 = Tool('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铁锹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输出工具对象的总数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Tool.count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2706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类方法就是针对类对象定义的方法，在</a:t>
            </a:r>
            <a:r>
              <a:rPr lang="zh-CN" altLang="en-US" dirty="0">
                <a:solidFill>
                  <a:srgbClr val="C00000"/>
                </a:solidFill>
              </a:rPr>
              <a:t>类方法中可以直接访问类属性或者调用其他类方法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基本</a:t>
            </a:r>
            <a:r>
              <a:rPr lang="zh-CN" altLang="en-US" dirty="0"/>
              <a:t>语法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类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方法需要用修饰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"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@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classmethod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"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来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标识，告诉解释器这是一个类方法类方法的第一个参数应该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是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"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cls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"</a:t>
            </a:r>
          </a:p>
          <a:p>
            <a:pPr marL="0" indent="0">
              <a:buNone/>
            </a:pPr>
            <a:r>
              <a:rPr lang="zh-CN" altLang="en-US" dirty="0" smtClean="0">
                <a:solidFill>
                  <a:srgbClr val="C00000"/>
                </a:solidFill>
              </a:rPr>
              <a:t>① 有</a:t>
            </a:r>
            <a:r>
              <a:rPr lang="zh-CN" altLang="en-US" dirty="0">
                <a:solidFill>
                  <a:srgbClr val="C00000"/>
                </a:solidFill>
              </a:rPr>
              <a:t>哪一个类调用的方法，方法内</a:t>
            </a:r>
            <a:r>
              <a:rPr lang="zh-CN" altLang="en-US" dirty="0" smtClean="0">
                <a:solidFill>
                  <a:srgbClr val="C00000"/>
                </a:solidFill>
              </a:rPr>
              <a:t>的</a:t>
            </a:r>
            <a:r>
              <a:rPr lang="en-US" altLang="zh-CN" dirty="0" smtClean="0">
                <a:solidFill>
                  <a:srgbClr val="C00000"/>
                </a:solidFill>
              </a:rPr>
              <a:t>"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err="1">
                <a:solidFill>
                  <a:srgbClr val="C00000"/>
                </a:solidFill>
              </a:rPr>
              <a:t>cls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"</a:t>
            </a:r>
            <a:r>
              <a:rPr lang="zh-CN" altLang="en-US" dirty="0" smtClean="0">
                <a:solidFill>
                  <a:srgbClr val="C00000"/>
                </a:solidFill>
              </a:rPr>
              <a:t>就是</a:t>
            </a:r>
            <a:r>
              <a:rPr lang="zh-CN" altLang="en-US" dirty="0">
                <a:solidFill>
                  <a:srgbClr val="C00000"/>
                </a:solidFill>
              </a:rPr>
              <a:t>哪一个类的</a:t>
            </a:r>
            <a:r>
              <a:rPr lang="zh-CN" altLang="en-US" dirty="0" smtClean="0">
                <a:solidFill>
                  <a:srgbClr val="C00000"/>
                </a:solidFill>
              </a:rPr>
              <a:t>引用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C00000"/>
                </a:solidFill>
              </a:rPr>
              <a:t>② 这个</a:t>
            </a:r>
            <a:r>
              <a:rPr lang="zh-CN" altLang="en-US" dirty="0">
                <a:solidFill>
                  <a:srgbClr val="C00000"/>
                </a:solidFill>
              </a:rPr>
              <a:t>参数和示例方法的第一个参数</a:t>
            </a:r>
            <a:r>
              <a:rPr lang="zh-CN" altLang="en-US" dirty="0" smtClean="0">
                <a:solidFill>
                  <a:srgbClr val="C00000"/>
                </a:solidFill>
              </a:rPr>
              <a:t>是</a:t>
            </a:r>
            <a:r>
              <a:rPr lang="en-US" altLang="zh-CN" dirty="0" smtClean="0">
                <a:solidFill>
                  <a:srgbClr val="C00000"/>
                </a:solidFill>
              </a:rPr>
              <a:t>"self"</a:t>
            </a:r>
            <a:r>
              <a:rPr lang="zh-CN" altLang="en-US" dirty="0" smtClean="0">
                <a:solidFill>
                  <a:srgbClr val="C00000"/>
                </a:solidFill>
              </a:rPr>
              <a:t>类似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C00000"/>
                </a:solidFill>
              </a:rPr>
              <a:t>③ 提示</a:t>
            </a:r>
            <a:r>
              <a:rPr lang="zh-CN" altLang="en-US" dirty="0">
                <a:solidFill>
                  <a:srgbClr val="C00000"/>
                </a:solidFill>
              </a:rPr>
              <a:t>使用其他名称也可以，不过习惯</a:t>
            </a:r>
            <a:r>
              <a:rPr lang="zh-CN" altLang="en-US" dirty="0" smtClean="0">
                <a:solidFill>
                  <a:srgbClr val="C00000"/>
                </a:solidFill>
              </a:rPr>
              <a:t>使用</a:t>
            </a:r>
            <a:r>
              <a:rPr lang="en-US" altLang="zh-CN" dirty="0" smtClean="0">
                <a:solidFill>
                  <a:srgbClr val="C00000"/>
                </a:solidFill>
              </a:rPr>
              <a:t>"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err="1">
                <a:solidFill>
                  <a:srgbClr val="C00000"/>
                </a:solidFill>
              </a:rPr>
              <a:t>cls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" </a:t>
            </a:r>
            <a:r>
              <a:rPr lang="zh-CN" altLang="en-US" dirty="0" smtClean="0">
                <a:solidFill>
                  <a:srgbClr val="C00000"/>
                </a:solidFill>
              </a:rPr>
              <a:t>通过</a:t>
            </a:r>
            <a:r>
              <a:rPr lang="zh-CN" altLang="en-US" dirty="0">
                <a:solidFill>
                  <a:srgbClr val="C00000"/>
                </a:solidFill>
              </a:rPr>
              <a:t>类名</a:t>
            </a:r>
            <a:r>
              <a:rPr lang="en-US" altLang="zh-CN" dirty="0">
                <a:solidFill>
                  <a:srgbClr val="C00000"/>
                </a:solidFill>
              </a:rPr>
              <a:t>.</a:t>
            </a:r>
            <a:r>
              <a:rPr lang="zh-CN" altLang="en-US" dirty="0">
                <a:solidFill>
                  <a:srgbClr val="C00000"/>
                </a:solidFill>
              </a:rPr>
              <a:t>调用类方法，调用方法时，不需要</a:t>
            </a:r>
            <a:r>
              <a:rPr lang="zh-CN" altLang="en-US" dirty="0" smtClean="0">
                <a:solidFill>
                  <a:srgbClr val="C00000"/>
                </a:solidFill>
              </a:rPr>
              <a:t>传递</a:t>
            </a:r>
            <a:r>
              <a:rPr lang="en-US" altLang="zh-CN" dirty="0" smtClean="0">
                <a:solidFill>
                  <a:srgbClr val="C00000"/>
                </a:solidFill>
              </a:rPr>
              <a:t>"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err="1" smtClean="0">
                <a:solidFill>
                  <a:srgbClr val="C00000"/>
                </a:solidFill>
              </a:rPr>
              <a:t>cls</a:t>
            </a:r>
            <a:r>
              <a:rPr lang="en-US" altLang="zh-CN" dirty="0" smtClean="0">
                <a:solidFill>
                  <a:srgbClr val="C00000"/>
                </a:solidFill>
              </a:rPr>
              <a:t> "</a:t>
            </a:r>
            <a:r>
              <a:rPr lang="zh-CN" altLang="en-US" dirty="0" smtClean="0">
                <a:solidFill>
                  <a:srgbClr val="C00000"/>
                </a:solidFill>
              </a:rPr>
              <a:t>参数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在方法</a:t>
            </a:r>
            <a:r>
              <a:rPr lang="zh-CN" altLang="en-US" dirty="0" smtClean="0">
                <a:solidFill>
                  <a:srgbClr val="C00000"/>
                </a:solidFill>
              </a:rPr>
              <a:t>内部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C00000"/>
                </a:solidFill>
              </a:rPr>
              <a:t>① 可以通过</a:t>
            </a:r>
            <a:r>
              <a:rPr lang="en-US" altLang="zh-CN" dirty="0" smtClean="0">
                <a:solidFill>
                  <a:srgbClr val="C00000"/>
                </a:solidFill>
              </a:rPr>
              <a:t>"</a:t>
            </a:r>
            <a:r>
              <a:rPr lang="en-US" altLang="zh-CN" dirty="0" err="1" smtClean="0">
                <a:solidFill>
                  <a:srgbClr val="C00000"/>
                </a:solidFill>
              </a:rPr>
              <a:t>cls</a:t>
            </a:r>
            <a:r>
              <a:rPr lang="en-US" altLang="zh-CN" dirty="0" smtClean="0">
                <a:solidFill>
                  <a:srgbClr val="C00000"/>
                </a:solidFill>
              </a:rPr>
              <a:t>."</a:t>
            </a:r>
            <a:r>
              <a:rPr lang="zh-CN" altLang="en-US" dirty="0" smtClean="0">
                <a:solidFill>
                  <a:srgbClr val="C00000"/>
                </a:solidFill>
              </a:rPr>
              <a:t>访问</a:t>
            </a:r>
            <a:r>
              <a:rPr lang="zh-CN" altLang="en-US" dirty="0">
                <a:solidFill>
                  <a:srgbClr val="C00000"/>
                </a:solidFill>
              </a:rPr>
              <a:t>类的</a:t>
            </a:r>
            <a:r>
              <a:rPr lang="zh-CN" altLang="en-US" dirty="0" smtClean="0">
                <a:solidFill>
                  <a:srgbClr val="C00000"/>
                </a:solidFill>
              </a:rPr>
              <a:t>属性  ② 也</a:t>
            </a:r>
            <a:r>
              <a:rPr lang="zh-CN" altLang="en-US" dirty="0">
                <a:solidFill>
                  <a:srgbClr val="C00000"/>
                </a:solidFill>
              </a:rPr>
              <a:t>可以</a:t>
            </a:r>
            <a:r>
              <a:rPr lang="zh-CN" altLang="en-US" dirty="0" smtClean="0">
                <a:solidFill>
                  <a:srgbClr val="C00000"/>
                </a:solidFill>
              </a:rPr>
              <a:t>通过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"</a:t>
            </a:r>
            <a:r>
              <a:rPr lang="en-US" altLang="zh-CN" dirty="0" err="1">
                <a:solidFill>
                  <a:srgbClr val="C00000"/>
                </a:solidFill>
              </a:rPr>
              <a:t>cls</a:t>
            </a:r>
            <a:r>
              <a:rPr lang="en-US" altLang="zh-CN" dirty="0" smtClean="0">
                <a:solidFill>
                  <a:srgbClr val="C00000"/>
                </a:solidFill>
              </a:rPr>
              <a:t>." </a:t>
            </a:r>
            <a:r>
              <a:rPr lang="zh-CN" altLang="en-US" dirty="0" smtClean="0">
                <a:solidFill>
                  <a:srgbClr val="C00000"/>
                </a:solidFill>
              </a:rPr>
              <a:t>调用</a:t>
            </a:r>
            <a:r>
              <a:rPr lang="zh-CN" altLang="en-US" dirty="0">
                <a:solidFill>
                  <a:srgbClr val="C00000"/>
                </a:solidFill>
              </a:rPr>
              <a:t>其他的类方法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面向对象的其他特性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zh-CN" altLang="en-US" dirty="0"/>
              <a:t>、类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10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2553329"/>
            <a:ext cx="10302240" cy="73866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classmethod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类名称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cls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pass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19822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rgbClr val="C00000"/>
                </a:solidFill>
              </a:rPr>
              <a:t>案例：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rgbClr val="C00000"/>
                </a:solidFill>
              </a:rPr>
              <a:t>定义一个工具类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rgbClr val="C00000"/>
                </a:solidFill>
              </a:rPr>
              <a:t>每</a:t>
            </a:r>
            <a:r>
              <a:rPr lang="zh-CN" altLang="en-US" dirty="0">
                <a:solidFill>
                  <a:srgbClr val="C00000"/>
                </a:solidFill>
              </a:rPr>
              <a:t>件工具都有自己的</a:t>
            </a:r>
            <a:r>
              <a:rPr lang="zh-CN" altLang="en-US" dirty="0" smtClean="0">
                <a:solidFill>
                  <a:srgbClr val="C00000"/>
                </a:solidFill>
              </a:rPr>
              <a:t>名称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rgbClr val="C00000"/>
                </a:solidFill>
              </a:rPr>
              <a:t>需求 ：在</a:t>
            </a:r>
            <a:r>
              <a:rPr lang="zh-CN" altLang="en-US" dirty="0">
                <a:solidFill>
                  <a:srgbClr val="C00000"/>
                </a:solidFill>
              </a:rPr>
              <a:t>类封装一</a:t>
            </a:r>
            <a:r>
              <a:rPr lang="zh-CN" altLang="en-US" dirty="0" smtClean="0">
                <a:solidFill>
                  <a:srgbClr val="C00000"/>
                </a:solidFill>
              </a:rPr>
              <a:t>个</a:t>
            </a:r>
            <a:r>
              <a:rPr lang="en-US" altLang="zh-CN" dirty="0" smtClean="0">
                <a:solidFill>
                  <a:srgbClr val="C00000"/>
                </a:solidFill>
              </a:rPr>
              <a:t>"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err="1">
                <a:solidFill>
                  <a:srgbClr val="C00000"/>
                </a:solidFill>
              </a:rPr>
              <a:t>show_tool_count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"</a:t>
            </a:r>
            <a:r>
              <a:rPr lang="zh-CN" altLang="en-US" dirty="0" smtClean="0">
                <a:solidFill>
                  <a:srgbClr val="C00000"/>
                </a:solidFill>
              </a:rPr>
              <a:t>的</a:t>
            </a:r>
            <a:r>
              <a:rPr lang="zh-CN" altLang="en-US" dirty="0">
                <a:solidFill>
                  <a:srgbClr val="C00000"/>
                </a:solidFill>
              </a:rPr>
              <a:t>类方法，输出使用当前这个类，创建的对象个数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面向对象的其他特性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、类方法</a:t>
            </a:r>
            <a:endParaRPr lang="zh-CN" altLang="en-US" dirty="0"/>
          </a:p>
        </p:txBody>
      </p:sp>
      <p:sp>
        <p:nvSpPr>
          <p:cNvPr id="10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3522655"/>
            <a:ext cx="4141038" cy="2677656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Tool(object):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定义类属性，用于记录创建了多少个工具对象</a:t>
            </a: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count = 0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@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classmethod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show_tools_count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cls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print(f'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工具对象的数量：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cls.count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__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init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__(self, name):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self.name = name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针对类属性做一个计数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+1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操作</a:t>
            </a: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Tool.count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+= 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083811" y="4168984"/>
            <a:ext cx="4141038" cy="138499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tool1 = Tool('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斧头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tool2 = Tool('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榔头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tool3 = Tool('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铁锹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输出工具对象的总数</a:t>
            </a:r>
          </a:p>
          <a:p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Tool.show_tools_count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5217688" y="4646878"/>
            <a:ext cx="1500353" cy="42920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844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8F5F2403-DAC9-454A-9779-7331986EC4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99581" y="423612"/>
            <a:ext cx="6654482" cy="4855845"/>
          </a:xfrm>
        </p:spPr>
        <p:txBody>
          <a:bodyPr/>
          <a:lstStyle/>
          <a:p>
            <a:r>
              <a:rPr lang="zh-CN" altLang="en-US" dirty="0" smtClean="0"/>
              <a:t>了解面向对象的三大特性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B60206"/>
                </a:solidFill>
              </a:rPr>
              <a:t>掌握</a:t>
            </a:r>
            <a:r>
              <a:rPr lang="en-US" altLang="zh-CN" dirty="0" smtClean="0">
                <a:solidFill>
                  <a:srgbClr val="B60206"/>
                </a:solidFill>
              </a:rPr>
              <a:t>Python</a:t>
            </a:r>
            <a:r>
              <a:rPr lang="zh-CN" altLang="en-US" dirty="0" smtClean="0">
                <a:solidFill>
                  <a:srgbClr val="B60206"/>
                </a:solidFill>
              </a:rPr>
              <a:t>中单继承与多继承</a:t>
            </a:r>
            <a:endParaRPr lang="en-US" altLang="zh-CN" dirty="0" smtClean="0">
              <a:solidFill>
                <a:srgbClr val="B60206"/>
              </a:solidFill>
            </a:endParaRPr>
          </a:p>
          <a:p>
            <a:r>
              <a:rPr lang="zh-CN" altLang="en-US" dirty="0" smtClean="0">
                <a:solidFill>
                  <a:srgbClr val="B60206"/>
                </a:solidFill>
              </a:rPr>
              <a:t>掌握私有属性和私有方法的定义与使用</a:t>
            </a:r>
            <a:endParaRPr lang="en-US" altLang="zh-CN" dirty="0" smtClean="0">
              <a:solidFill>
                <a:srgbClr val="B60206"/>
              </a:solidFill>
            </a:endParaRPr>
          </a:p>
          <a:p>
            <a:r>
              <a:rPr lang="zh-CN" altLang="en-US" dirty="0" smtClean="0">
                <a:solidFill>
                  <a:srgbClr val="B60206"/>
                </a:solidFill>
              </a:rPr>
              <a:t>掌握类方法和静态方法的定义与使用</a:t>
            </a:r>
            <a:endParaRPr lang="en-US" altLang="zh-CN" dirty="0" smtClean="0">
              <a:solidFill>
                <a:srgbClr val="B60206"/>
              </a:solidFill>
            </a:endParaRPr>
          </a:p>
          <a:p>
            <a:r>
              <a:rPr lang="zh-CN" altLang="en-US" dirty="0" smtClean="0">
                <a:solidFill>
                  <a:srgbClr val="B60206"/>
                </a:solidFill>
              </a:rPr>
              <a:t>掌握单例模式的编写与使用</a:t>
            </a:r>
            <a:endParaRPr lang="en-US" altLang="zh-CN" dirty="0">
              <a:solidFill>
                <a:srgbClr val="B6020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20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在开发时，如果需要在类中封装一个方法，这个方法：​    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① 既 </a:t>
            </a:r>
            <a:r>
              <a:rPr lang="zh-CN" altLang="en-US" dirty="0" smtClean="0">
                <a:solidFill>
                  <a:srgbClr val="C00000"/>
                </a:solidFill>
              </a:rPr>
              <a:t>不需要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访问</a:t>
            </a:r>
            <a:r>
              <a:rPr lang="zh-CN" altLang="en-US" dirty="0" smtClean="0">
                <a:solidFill>
                  <a:srgbClr val="C00000"/>
                </a:solidFill>
              </a:rPr>
              <a:t>实例属性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或者调用</a:t>
            </a:r>
            <a:r>
              <a:rPr lang="zh-CN" altLang="en-US" dirty="0" smtClean="0">
                <a:solidFill>
                  <a:srgbClr val="C00000"/>
                </a:solidFill>
              </a:rPr>
              <a:t>实例方法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② 也 </a:t>
            </a:r>
            <a:r>
              <a:rPr lang="zh-CN" altLang="en-US" dirty="0" smtClean="0">
                <a:solidFill>
                  <a:srgbClr val="C00000"/>
                </a:solidFill>
              </a:rPr>
              <a:t>不需要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访问</a:t>
            </a:r>
            <a:r>
              <a:rPr lang="zh-CN" altLang="en-US" dirty="0" smtClean="0">
                <a:solidFill>
                  <a:srgbClr val="C00000"/>
                </a:solidFill>
              </a:rPr>
              <a:t>类属性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或者调用</a:t>
            </a:r>
            <a:r>
              <a:rPr lang="zh-CN" altLang="en-US" dirty="0" smtClean="0">
                <a:solidFill>
                  <a:srgbClr val="C00000"/>
                </a:solidFill>
              </a:rPr>
              <a:t>类方法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这个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时候，可以把这个方法封装成一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个</a:t>
            </a:r>
            <a:r>
              <a:rPr lang="zh-CN" altLang="en-US" dirty="0">
                <a:solidFill>
                  <a:srgbClr val="C00000"/>
                </a:solidFill>
              </a:rPr>
              <a:t>静态</a:t>
            </a:r>
            <a:r>
              <a:rPr lang="zh-CN" altLang="en-US" dirty="0" smtClean="0">
                <a:solidFill>
                  <a:srgbClr val="C00000"/>
                </a:solidFill>
              </a:rPr>
              <a:t>方法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C00000"/>
                </a:solidFill>
              </a:rPr>
              <a:t>基本语法：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面向对象的其他特性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6</a:t>
            </a:r>
            <a:r>
              <a:rPr lang="zh-CN" altLang="en-US" dirty="0" smtClean="0"/>
              <a:t>、静态方法</a:t>
            </a:r>
            <a:endParaRPr lang="zh-CN" altLang="en-US" dirty="0"/>
          </a:p>
        </p:txBody>
      </p:sp>
      <p:sp>
        <p:nvSpPr>
          <p:cNvPr id="10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828755" y="4203789"/>
            <a:ext cx="10513847" cy="73210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</a:t>
            </a: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staticmethod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静态方法名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():    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pass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32755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静态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方法需要用修饰器 </a:t>
            </a:r>
            <a:r>
              <a:rPr lang="en-US" altLang="zh-CN" dirty="0">
                <a:solidFill>
                  <a:srgbClr val="AD2B26"/>
                </a:solidFill>
              </a:rPr>
              <a:t>"@</a:t>
            </a:r>
            <a:r>
              <a:rPr lang="en-US" altLang="zh-CN" dirty="0" err="1">
                <a:solidFill>
                  <a:srgbClr val="AD2B26"/>
                </a:solidFill>
              </a:rPr>
              <a:t>staticmethod</a:t>
            </a:r>
            <a:r>
              <a:rPr lang="en-US" altLang="zh-CN" dirty="0">
                <a:solidFill>
                  <a:srgbClr val="AD2B26"/>
                </a:solidFill>
              </a:rPr>
              <a:t>"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来标识，告诉解释器这是一个静态方法。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通过类名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调用 静态方法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面向对象的其他特性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6</a:t>
            </a:r>
            <a:r>
              <a:rPr lang="zh-CN" altLang="en-US" dirty="0" smtClean="0"/>
              <a:t>、静态方法</a:t>
            </a:r>
            <a:endParaRPr lang="zh-CN" altLang="en-US" dirty="0"/>
          </a:p>
        </p:txBody>
      </p:sp>
      <p:sp>
        <p:nvSpPr>
          <p:cNvPr id="10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2598924"/>
            <a:ext cx="10532508" cy="246221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Game: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@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staticmethod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menu():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print('------')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开始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[1]')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暂停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[2]')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退出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[3]')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</a:p>
          <a:p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Game.menu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818195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综合案例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754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设计一个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`Game`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类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属性：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定义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一个类属性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`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top_score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`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记录游戏的历史最高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分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定义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一个实例属性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`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player_name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`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记录当前游戏的玩家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姓名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方法：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静态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方法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`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show_help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`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显示游戏帮助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信息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类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方法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`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show_top_score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`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显示历史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最高分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实例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方法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`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start_game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`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开始当前玩家的游戏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面向对象的其他特性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、需求分析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13605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① 查看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帮助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信息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② 查看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历史最高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分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③ 创建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游戏对象，开始游戏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面向对象的其他特性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/>
              <a:t>、主程序步骤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341" y="3167994"/>
            <a:ext cx="7712108" cy="269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8508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面向对象的其他特性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、代码实现</a:t>
            </a:r>
            <a:endParaRPr lang="zh-CN" altLang="en-US" dirty="0"/>
          </a:p>
        </p:txBody>
      </p:sp>
      <p:sp>
        <p:nvSpPr>
          <p:cNvPr id="6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1727858"/>
            <a:ext cx="4788273" cy="375487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Game(object):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历史最高分</a:t>
            </a: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top_score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0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__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init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__(self,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player_name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self.player_name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player_name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@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staticmethod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show_help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print('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游戏帮助信息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...')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@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classmethod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show_top_score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cls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print(f'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历史最高分：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cls.top_score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}')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start_game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(self):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print(f'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开始游戏啦，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self.player_name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}')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6946840" y="2805076"/>
            <a:ext cx="4788273" cy="160043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1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、查看游戏帮助</a:t>
            </a:r>
          </a:p>
          <a:p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Game.show_help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2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、显示历史最高分</a:t>
            </a:r>
          </a:p>
          <a:p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Game.show_top_score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3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、开始游戏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game = Game('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heima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game.start_game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</p:txBody>
      </p:sp>
      <p:sp>
        <p:nvSpPr>
          <p:cNvPr id="9" name="右箭头 8"/>
          <p:cNvSpPr/>
          <p:nvPr/>
        </p:nvSpPr>
        <p:spPr>
          <a:xfrm>
            <a:off x="5660727" y="3452326"/>
            <a:ext cx="1124538" cy="47586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9255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单例设计模式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06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624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单例模式是一种常见的设计模式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！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所谓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的设计模式，不是一种新的语法，而是人们在实际的应用中，面对某种特定的情形而设计出来的某种常见的有效的解决方案，所以，设计模式只是经验的总结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！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什么又是单例模式？单例，就是单一实例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！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AD2B26"/>
                </a:solidFill>
              </a:rPr>
              <a:t>在</a:t>
            </a:r>
            <a:r>
              <a:rPr lang="zh-CN" altLang="en-US" dirty="0">
                <a:solidFill>
                  <a:srgbClr val="AD2B26"/>
                </a:solidFill>
              </a:rPr>
              <a:t>实际的运用中，存在一些类，只需要实例化一个对象，就可以完成其所有的功能操作。所以，如果我们能够通过某些技巧，使得一个类只能开辟一个对象空间的话，这样就可以节省相应的对象资源，这种模式就叫作单例模式</a:t>
            </a:r>
            <a:r>
              <a:rPr lang="zh-CN" altLang="en-US" dirty="0" smtClean="0">
                <a:solidFill>
                  <a:srgbClr val="AD2B26"/>
                </a:solidFill>
              </a:rPr>
              <a:t>！</a:t>
            </a:r>
            <a:endParaRPr lang="en-US" altLang="zh-CN" dirty="0" smtClean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AD2B26"/>
                </a:solidFill>
              </a:rPr>
              <a:t>应用场景：音乐</a:t>
            </a:r>
            <a:r>
              <a:rPr lang="zh-CN" altLang="en-US" dirty="0" smtClean="0">
                <a:solidFill>
                  <a:srgbClr val="AD2B26"/>
                </a:solidFill>
              </a:rPr>
              <a:t>播放器对象、回收站对象、打印机对象</a:t>
            </a:r>
            <a:endParaRPr lang="en-US" altLang="zh-CN" dirty="0">
              <a:solidFill>
                <a:srgbClr val="AD2B26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面向对象的其他特性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、什么是单例模式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47147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使用类名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创建对象时，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的解释器首先会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调用</a:t>
            </a:r>
            <a:r>
              <a:rPr lang="en-US" altLang="zh-CN" dirty="0" smtClean="0">
                <a:solidFill>
                  <a:srgbClr val="AD2B26"/>
                </a:solidFill>
              </a:rPr>
              <a:t>__</a:t>
            </a:r>
            <a:r>
              <a:rPr lang="en-US" altLang="zh-CN" dirty="0">
                <a:solidFill>
                  <a:srgbClr val="AD2B26"/>
                </a:solidFill>
              </a:rPr>
              <a:t>new__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方法为对象分配空间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AD2B26"/>
                </a:solidFill>
              </a:rPr>
              <a:t>__</a:t>
            </a:r>
            <a:r>
              <a:rPr lang="en-US" altLang="zh-CN" dirty="0">
                <a:solidFill>
                  <a:srgbClr val="AD2B26"/>
                </a:solidFill>
              </a:rPr>
              <a:t>new__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是一个由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object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积累提供的内置的静态方法，主要作用有两个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AD2B26"/>
                </a:solidFill>
              </a:rPr>
              <a:t>○ </a:t>
            </a:r>
            <a:r>
              <a:rPr lang="zh-CN" altLang="en-US" dirty="0">
                <a:solidFill>
                  <a:srgbClr val="AD2B26"/>
                </a:solidFill>
              </a:rPr>
              <a:t>在内存中为对象分配</a:t>
            </a:r>
            <a:r>
              <a:rPr lang="zh-CN" altLang="en-US" dirty="0" smtClean="0">
                <a:solidFill>
                  <a:srgbClr val="AD2B26"/>
                </a:solidFill>
              </a:rPr>
              <a:t>空间</a:t>
            </a:r>
            <a:endParaRPr lang="en-US" altLang="zh-CN" dirty="0" smtClean="0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AD2B26"/>
                </a:solidFill>
              </a:rPr>
              <a:t>○ </a:t>
            </a:r>
            <a:r>
              <a:rPr lang="zh-CN" altLang="en-US" dirty="0">
                <a:solidFill>
                  <a:srgbClr val="AD2B26"/>
                </a:solidFill>
              </a:rPr>
              <a:t>返回对象的</a:t>
            </a:r>
            <a:r>
              <a:rPr lang="zh-CN" altLang="en-US" dirty="0" smtClean="0">
                <a:solidFill>
                  <a:srgbClr val="AD2B26"/>
                </a:solidFill>
              </a:rPr>
              <a:t>应用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解析器获得对象的引用后，将引用作为第一个参数，传递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给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__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init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__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方法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重写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__new__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方法的代码非常固定，一定要使用</a:t>
            </a:r>
            <a:r>
              <a:rPr lang="en-US" altLang="zh-CN" dirty="0">
                <a:solidFill>
                  <a:srgbClr val="AD2B26"/>
                </a:solidFill>
              </a:rPr>
              <a:t>return super</a:t>
            </a:r>
            <a:r>
              <a:rPr lang="en-US" altLang="zh-CN" dirty="0" smtClean="0">
                <a:solidFill>
                  <a:srgbClr val="AD2B26"/>
                </a:solidFill>
              </a:rPr>
              <a:t>(). __</a:t>
            </a:r>
            <a:r>
              <a:rPr lang="en-US" altLang="zh-CN" dirty="0">
                <a:solidFill>
                  <a:srgbClr val="AD2B26"/>
                </a:solidFill>
              </a:rPr>
              <a:t>new__(</a:t>
            </a:r>
            <a:r>
              <a:rPr lang="en-US" altLang="zh-CN" dirty="0" err="1">
                <a:solidFill>
                  <a:srgbClr val="AD2B26"/>
                </a:solidFill>
              </a:rPr>
              <a:t>cls</a:t>
            </a:r>
            <a:r>
              <a:rPr lang="en-US" altLang="zh-CN" dirty="0">
                <a:solidFill>
                  <a:srgbClr val="AD2B26"/>
                </a:solidFill>
              </a:rPr>
              <a:t>)</a:t>
            </a:r>
            <a:r>
              <a:rPr lang="zh-CN" altLang="en-US" dirty="0">
                <a:solidFill>
                  <a:srgbClr val="AD2B26"/>
                </a:solidFill>
              </a:rPr>
              <a:t>，否则</a:t>
            </a:r>
            <a:r>
              <a:rPr lang="en-US" altLang="zh-CN" dirty="0">
                <a:solidFill>
                  <a:srgbClr val="AD2B26"/>
                </a:solidFill>
              </a:rPr>
              <a:t>Python</a:t>
            </a:r>
            <a:r>
              <a:rPr lang="zh-CN" altLang="en-US" dirty="0">
                <a:solidFill>
                  <a:srgbClr val="AD2B26"/>
                </a:solidFill>
              </a:rPr>
              <a:t>解释器得不到分配了空间的对象引用，就不会调用对象的初始化方法。</a:t>
            </a:r>
            <a:endParaRPr lang="en-US" altLang="zh-CN" dirty="0">
              <a:solidFill>
                <a:srgbClr val="AD2B26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面向对象的其他特性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/>
              <a:t>、</a:t>
            </a:r>
            <a:r>
              <a:rPr lang="zh-CN" altLang="en-US" dirty="0" smtClean="0"/>
              <a:t>重写</a:t>
            </a:r>
            <a:r>
              <a:rPr lang="en-US" altLang="zh-CN" dirty="0" smtClean="0"/>
              <a:t>__</a:t>
            </a:r>
            <a:r>
              <a:rPr lang="en-US" altLang="zh-CN" dirty="0"/>
              <a:t>new__</a:t>
            </a:r>
            <a:r>
              <a:rPr lang="zh-CN" altLang="en-US" dirty="0"/>
              <a:t>方法</a:t>
            </a:r>
            <a:endParaRPr lang="zh-CN" altLang="en-US" dirty="0"/>
          </a:p>
        </p:txBody>
      </p:sp>
      <p:sp>
        <p:nvSpPr>
          <p:cNvPr id="6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410678" y="4573695"/>
            <a:ext cx="3842458" cy="181588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MusicPlayer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(object):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__new__(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cls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*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args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**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kwargs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print('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创建对象，分配空间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instance = super().__new__(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cls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return instance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__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init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__(self):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print('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播放器初始化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</p:txBody>
      </p:sp>
      <p:sp>
        <p:nvSpPr>
          <p:cNvPr id="7" name="右箭头 6"/>
          <p:cNvSpPr/>
          <p:nvPr/>
        </p:nvSpPr>
        <p:spPr>
          <a:xfrm>
            <a:off x="5446124" y="5243705"/>
            <a:ext cx="1124538" cy="47586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6763650" y="5194336"/>
            <a:ext cx="3842458" cy="52322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player =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MusicPlayer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print(player)</a:t>
            </a:r>
          </a:p>
        </p:txBody>
      </p:sp>
    </p:spTree>
    <p:extLst>
      <p:ext uri="{BB962C8B-B14F-4D97-AF65-F5344CB8AC3E}">
        <p14:creationId xmlns:p14="http://schemas.microsoft.com/office/powerpoint/2010/main" val="29879066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单例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——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让类创建的对象，在系统中只有唯一的一个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示例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AD2B26"/>
                </a:solidFill>
              </a:rPr>
              <a:t>① </a:t>
            </a:r>
            <a:r>
              <a:rPr lang="zh-CN" altLang="en-US" dirty="0">
                <a:solidFill>
                  <a:srgbClr val="AD2B26"/>
                </a:solidFill>
              </a:rPr>
              <a:t>定义一个类属性，初始值为</a:t>
            </a:r>
            <a:r>
              <a:rPr lang="en-US" altLang="zh-CN" dirty="0">
                <a:solidFill>
                  <a:srgbClr val="AD2B26"/>
                </a:solidFill>
              </a:rPr>
              <a:t>None</a:t>
            </a:r>
            <a:r>
              <a:rPr lang="zh-CN" altLang="en-US" dirty="0">
                <a:solidFill>
                  <a:srgbClr val="AD2B26"/>
                </a:solidFill>
              </a:rPr>
              <a:t>，用于记录单例对象的</a:t>
            </a:r>
            <a:r>
              <a:rPr lang="zh-CN" altLang="en-US" dirty="0" smtClean="0">
                <a:solidFill>
                  <a:srgbClr val="AD2B26"/>
                </a:solidFill>
              </a:rPr>
              <a:t>应用</a:t>
            </a:r>
            <a:endParaRPr lang="en-US" altLang="zh-CN" dirty="0" smtClean="0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AD2B26"/>
                </a:solidFill>
              </a:rPr>
              <a:t>② 重写</a:t>
            </a:r>
            <a:r>
              <a:rPr lang="en-US" altLang="zh-CN" dirty="0" smtClean="0">
                <a:solidFill>
                  <a:srgbClr val="AD2B26"/>
                </a:solidFill>
              </a:rPr>
              <a:t>__</a:t>
            </a:r>
            <a:r>
              <a:rPr lang="en-US" altLang="zh-CN" dirty="0">
                <a:solidFill>
                  <a:srgbClr val="AD2B26"/>
                </a:solidFill>
              </a:rPr>
              <a:t>new__</a:t>
            </a:r>
            <a:r>
              <a:rPr lang="zh-CN" altLang="en-US" dirty="0" smtClean="0">
                <a:solidFill>
                  <a:srgbClr val="AD2B26"/>
                </a:solidFill>
              </a:rPr>
              <a:t>方法</a:t>
            </a:r>
            <a:endParaRPr lang="en-US" altLang="zh-CN" dirty="0" smtClean="0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AD2B26"/>
                </a:solidFill>
              </a:rPr>
              <a:t>③ </a:t>
            </a:r>
            <a:r>
              <a:rPr lang="zh-CN" altLang="en-US" dirty="0">
                <a:solidFill>
                  <a:srgbClr val="AD2B26"/>
                </a:solidFill>
              </a:rPr>
              <a:t>如果类属性</a:t>
            </a:r>
            <a:r>
              <a:rPr lang="en-US" altLang="zh-CN" dirty="0">
                <a:solidFill>
                  <a:srgbClr val="AD2B26"/>
                </a:solidFill>
              </a:rPr>
              <a:t>is None</a:t>
            </a:r>
            <a:r>
              <a:rPr lang="zh-CN" altLang="en-US" dirty="0">
                <a:solidFill>
                  <a:srgbClr val="AD2B26"/>
                </a:solidFill>
              </a:rPr>
              <a:t>，调用父类方法分配空间，并在类属性中记录</a:t>
            </a:r>
            <a:r>
              <a:rPr lang="zh-CN" altLang="en-US" dirty="0" smtClean="0">
                <a:solidFill>
                  <a:srgbClr val="AD2B26"/>
                </a:solidFill>
              </a:rPr>
              <a:t>结果</a:t>
            </a:r>
            <a:endParaRPr lang="en-US" altLang="zh-CN" dirty="0" smtClean="0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AD2B26"/>
                </a:solidFill>
              </a:rPr>
              <a:t>④ </a:t>
            </a:r>
            <a:r>
              <a:rPr lang="zh-CN" altLang="en-US" dirty="0">
                <a:solidFill>
                  <a:srgbClr val="AD2B26"/>
                </a:solidFill>
              </a:rPr>
              <a:t>返回类属性中记录的对象引用</a:t>
            </a:r>
            <a:endParaRPr lang="en-US" altLang="zh-CN" dirty="0">
              <a:solidFill>
                <a:srgbClr val="AD2B26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面向对象的其他特性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中的单例</a:t>
            </a:r>
            <a:endParaRPr lang="zh-CN" altLang="en-US" dirty="0"/>
          </a:p>
        </p:txBody>
      </p:sp>
      <p:sp>
        <p:nvSpPr>
          <p:cNvPr id="6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79" y="3755920"/>
            <a:ext cx="10749599" cy="289310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MusicPlayer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(object):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instance = None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__new__(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cls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*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args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**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kwargs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if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cls.instance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is None: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cls.instance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super().__new__(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cls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return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cls.instance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player1 =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MusicPlayer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print(player1)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player2 =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MusicPlayer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print(player2)</a:t>
            </a:r>
          </a:p>
        </p:txBody>
      </p:sp>
    </p:spTree>
    <p:extLst>
      <p:ext uri="{BB962C8B-B14F-4D97-AF65-F5344CB8AC3E}">
        <p14:creationId xmlns:p14="http://schemas.microsoft.com/office/powerpoint/2010/main" val="2387265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面向对象三大特性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33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面向对象的三大特性：</a:t>
            </a:r>
            <a:r>
              <a:rPr lang="zh-CN" altLang="en-US" dirty="0" smtClean="0">
                <a:solidFill>
                  <a:srgbClr val="AD2B26"/>
                </a:solidFill>
              </a:rPr>
              <a:t>封装、继承、多态</a:t>
            </a:r>
            <a:endParaRPr lang="en-US" altLang="zh-CN" dirty="0" smtClean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① 封装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AD2B26"/>
                </a:solidFill>
              </a:rPr>
              <a:t>将属性和方法书写到类的里面的操作即为封装</a:t>
            </a:r>
            <a:r>
              <a:rPr lang="zh-CN" altLang="en-US" dirty="0">
                <a:solidFill>
                  <a:srgbClr val="AD2B26"/>
                </a:solidFill>
              </a:rPr>
              <a:t>，</a:t>
            </a:r>
            <a:r>
              <a:rPr lang="zh-CN" altLang="en-US" dirty="0" smtClean="0">
                <a:solidFill>
                  <a:srgbClr val="AD2B26"/>
                </a:solidFill>
              </a:rPr>
              <a:t>封装可以为属性和方法添加私有权限。</a:t>
            </a:r>
            <a:endParaRPr lang="en-US" altLang="zh-CN" dirty="0" smtClean="0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② 继承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AD2B26"/>
                </a:solidFill>
              </a:rPr>
              <a:t>子类默认继承父类的所有属性和方法，与此同时子类也可以重写父类属性和方法。</a:t>
            </a:r>
            <a:endParaRPr lang="en-US" altLang="zh-CN" dirty="0" smtClean="0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③ 多态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AD2B26"/>
                </a:solidFill>
              </a:rPr>
              <a:t>多态是同一类事物具有的多种</a:t>
            </a:r>
            <a:r>
              <a:rPr lang="zh-CN" altLang="en-US" dirty="0" smtClean="0">
                <a:solidFill>
                  <a:srgbClr val="AD2B26"/>
                </a:solidFill>
              </a:rPr>
              <a:t>形态。不同</a:t>
            </a:r>
            <a:r>
              <a:rPr lang="zh-CN" altLang="en-US" dirty="0">
                <a:solidFill>
                  <a:srgbClr val="AD2B26"/>
                </a:solidFill>
              </a:rPr>
              <a:t>的对象调用同一</a:t>
            </a:r>
            <a:r>
              <a:rPr lang="zh-CN" altLang="en-US" dirty="0" smtClean="0">
                <a:solidFill>
                  <a:srgbClr val="AD2B26"/>
                </a:solidFill>
              </a:rPr>
              <a:t>个接口（方法），</a:t>
            </a:r>
            <a:r>
              <a:rPr lang="zh-CN" altLang="en-US" dirty="0">
                <a:solidFill>
                  <a:srgbClr val="AD2B26"/>
                </a:solidFill>
              </a:rPr>
              <a:t>表现出不同的状态，称为多态。</a:t>
            </a:r>
            <a:endParaRPr lang="en-US" altLang="zh-CN" dirty="0">
              <a:solidFill>
                <a:srgbClr val="AD2B26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面向对象的三大特性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、封装、继承、多态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7011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Python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中的继承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85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87017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生活中的继承，一般指的是子女继承父辈的财产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我们接下来来聊聊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代码中的“继承”：</a:t>
            </a:r>
            <a:r>
              <a:rPr lang="zh-CN" altLang="en-US" dirty="0" smtClean="0">
                <a:solidFill>
                  <a:srgbClr val="B60206"/>
                </a:solidFill>
              </a:rPr>
              <a:t>类是用来描述现实世界中同一组事务的共有特性的抽象模型，但是类也有上下级和范围之分，比如：生物 </a:t>
            </a:r>
            <a:r>
              <a:rPr lang="en-US" altLang="zh-CN" dirty="0" smtClean="0">
                <a:solidFill>
                  <a:srgbClr val="B60206"/>
                </a:solidFill>
              </a:rPr>
              <a:t>=&gt; </a:t>
            </a:r>
            <a:r>
              <a:rPr lang="zh-CN" altLang="en-US" dirty="0" smtClean="0">
                <a:solidFill>
                  <a:srgbClr val="B60206"/>
                </a:solidFill>
              </a:rPr>
              <a:t>动物 </a:t>
            </a:r>
            <a:r>
              <a:rPr lang="en-US" altLang="zh-CN" dirty="0" smtClean="0">
                <a:solidFill>
                  <a:srgbClr val="B60206"/>
                </a:solidFill>
              </a:rPr>
              <a:t>=&gt; </a:t>
            </a:r>
            <a:r>
              <a:rPr lang="zh-CN" altLang="en-US" dirty="0" smtClean="0">
                <a:solidFill>
                  <a:srgbClr val="B60206"/>
                </a:solidFill>
              </a:rPr>
              <a:t>哺乳动物 </a:t>
            </a:r>
            <a:r>
              <a:rPr lang="en-US" altLang="zh-CN" dirty="0" smtClean="0">
                <a:solidFill>
                  <a:srgbClr val="B60206"/>
                </a:solidFill>
              </a:rPr>
              <a:t>=&gt; </a:t>
            </a:r>
            <a:r>
              <a:rPr lang="zh-CN" altLang="en-US" dirty="0" smtClean="0">
                <a:solidFill>
                  <a:srgbClr val="B60206"/>
                </a:solidFill>
              </a:rPr>
              <a:t>灵长型动物 </a:t>
            </a:r>
            <a:r>
              <a:rPr lang="en-US" altLang="zh-CN" dirty="0" smtClean="0">
                <a:solidFill>
                  <a:srgbClr val="B60206"/>
                </a:solidFill>
              </a:rPr>
              <a:t>=&gt; </a:t>
            </a:r>
            <a:r>
              <a:rPr lang="zh-CN" altLang="en-US" dirty="0" smtClean="0">
                <a:solidFill>
                  <a:srgbClr val="B60206"/>
                </a:solidFill>
              </a:rPr>
              <a:t>人类 </a:t>
            </a:r>
            <a:r>
              <a:rPr lang="en-US" altLang="zh-CN" dirty="0" smtClean="0">
                <a:solidFill>
                  <a:srgbClr val="B60206"/>
                </a:solidFill>
              </a:rPr>
              <a:t>=&gt; </a:t>
            </a:r>
            <a:r>
              <a:rPr lang="zh-CN" altLang="en-US" dirty="0" smtClean="0">
                <a:solidFill>
                  <a:srgbClr val="B60206"/>
                </a:solidFill>
              </a:rPr>
              <a:t>黄种人</a:t>
            </a:r>
            <a:endParaRPr lang="en-US" altLang="zh-CN" dirty="0" smtClean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zh-CN" altLang="en-US" dirty="0" smtClean="0">
              <a:solidFill>
                <a:srgbClr val="B60206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从哲学上说，就是共性与个性之间的关系，比如：白马和马！所以，我们在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OOP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代码中，也一样要体现出类与类之间的共性与个性关系，这里就需要通过类的继承来体现。简单来说，如果一个类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使用了另一个类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的成员（属性和方法），我们就可以说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类继承了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类，同时这也体现了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OOP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中代码重用的特性！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中的继承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/>
              <a:t>、什么是继承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82" y="2068625"/>
            <a:ext cx="7605419" cy="204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960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基本语法：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中的继承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、继承的基本语法</a:t>
            </a:r>
            <a:endParaRPr lang="zh-CN" altLang="en-US" dirty="0"/>
          </a:p>
        </p:txBody>
      </p:sp>
      <p:sp>
        <p:nvSpPr>
          <p:cNvPr id="9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820970" y="2191190"/>
            <a:ext cx="10302240" cy="160043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父类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B(object):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pass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子类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A(B):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pass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三角形 9">
            <a:extLst>
              <a:ext uri="{FF2B5EF4-FFF2-40B4-BE49-F238E27FC236}">
                <a16:creationId xmlns="" xmlns:a16="http://schemas.microsoft.com/office/drawing/2014/main" id="{23197916-4FF1-4C92-AE7A-4520837F4448}"/>
              </a:ext>
            </a:extLst>
          </p:cNvPr>
          <p:cNvSpPr/>
          <p:nvPr/>
        </p:nvSpPr>
        <p:spPr>
          <a:xfrm rot="2651319">
            <a:off x="717495" y="4531193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TextBox 6">
            <a:extLst>
              <a:ext uri="{FF2B5EF4-FFF2-40B4-BE49-F238E27FC236}">
                <a16:creationId xmlns="" xmlns:a16="http://schemas.microsoft.com/office/drawing/2014/main" id="{FC8F3570-2791-42C7-B320-77955401B7FE}"/>
              </a:ext>
            </a:extLst>
          </p:cNvPr>
          <p:cNvSpPr txBox="1"/>
          <p:nvPr/>
        </p:nvSpPr>
        <p:spPr>
          <a:xfrm>
            <a:off x="1085446" y="4562659"/>
            <a:ext cx="9773285" cy="38093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在</a:t>
            </a:r>
            <a:r>
              <a:rPr lang="en-US" altLang="zh-CN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Python</a:t>
            </a: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中，所有类默认继承</a:t>
            </a:r>
            <a:r>
              <a:rPr lang="en-US" altLang="zh-CN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object</a:t>
            </a: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类，</a:t>
            </a:r>
            <a:r>
              <a:rPr lang="en-US" altLang="zh-CN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object</a:t>
            </a: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类是顶级类或基类；其他子类叫做派生类。</a:t>
            </a:r>
            <a:endParaRPr lang="en-US" altLang="zh-CN" sz="1400" dirty="0">
              <a:solidFill>
                <a:srgbClr val="2626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="" xmlns:a16="http://schemas.microsoft.com/office/drawing/2014/main" id="{B561BF17-00D8-44F9-BBE1-DC58174FF365}"/>
              </a:ext>
            </a:extLst>
          </p:cNvPr>
          <p:cNvSpPr/>
          <p:nvPr/>
        </p:nvSpPr>
        <p:spPr>
          <a:xfrm>
            <a:off x="820969" y="4146093"/>
            <a:ext cx="10302240" cy="1022952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7521E208-47E6-4A13-99E1-C9CCCAFAB12C}"/>
              </a:ext>
            </a:extLst>
          </p:cNvPr>
          <p:cNvSpPr/>
          <p:nvPr/>
        </p:nvSpPr>
        <p:spPr>
          <a:xfrm>
            <a:off x="710881" y="424708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注意事项</a:t>
            </a:r>
          </a:p>
        </p:txBody>
      </p:sp>
    </p:spTree>
    <p:extLst>
      <p:ext uri="{BB962C8B-B14F-4D97-AF65-F5344CB8AC3E}">
        <p14:creationId xmlns:p14="http://schemas.microsoft.com/office/powerpoint/2010/main" val="3864583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继承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：一个类从另一个已有的类获得其成员的相关特性，就叫作继承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！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派生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：从一个已有的类产生一个新的类，称为派生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！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很显然，继承和派生其实就是从不同的方向来描述的相同的概念而已，本质上是一样的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！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C00000"/>
                </a:solidFill>
              </a:rPr>
              <a:t>父类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：也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叫作基类，就是指已有被继承的类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！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子</a:t>
            </a:r>
            <a:r>
              <a:rPr lang="zh-CN" altLang="en-US" dirty="0" smtClean="0">
                <a:solidFill>
                  <a:srgbClr val="C00000"/>
                </a:solidFill>
              </a:rPr>
              <a:t>类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：也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叫作派生类或扩展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类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扩展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：在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子类中增加一些自己特有的特性，就叫作扩展，没有扩展，继承也就没有意义了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！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C00000"/>
                </a:solidFill>
              </a:rPr>
              <a:t>单</a:t>
            </a:r>
            <a:r>
              <a:rPr lang="zh-CN" altLang="en-US" dirty="0">
                <a:solidFill>
                  <a:srgbClr val="C00000"/>
                </a:solidFill>
              </a:rPr>
              <a:t>继承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：一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个类只能继承自一个其他的类，不能继承多个类，单继承也是大多数面向对象语言的特性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！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C00000"/>
                </a:solidFill>
              </a:rPr>
              <a:t>多继承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：一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个类同时继承了多个父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类，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等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语言都支持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多继承）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中的继承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、与继承相关的几个概念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7643620"/>
      </p:ext>
    </p:extLst>
  </p:cSld>
  <p:clrMapOvr>
    <a:masterClrMapping/>
  </p:clrMapOvr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8991</TotalTime>
  <Words>3832</Words>
  <Application>Microsoft Office PowerPoint</Application>
  <PresentationFormat>宽屏</PresentationFormat>
  <Paragraphs>555</Paragraphs>
  <Slides>40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40</vt:i4>
      </vt:variant>
    </vt:vector>
  </HeadingPairs>
  <TitlesOfParts>
    <vt:vector size="60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宋体</vt:lpstr>
      <vt:lpstr>微软雅黑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Python面向对象高级</vt:lpstr>
      <vt:lpstr>PowerPoint 演示文稿</vt:lpstr>
      <vt:lpstr>PowerPoint 演示文稿</vt:lpstr>
      <vt:lpstr>面向对象三大特性</vt:lpstr>
      <vt:lpstr>面向对象的三大特性</vt:lpstr>
      <vt:lpstr>Python中的继承</vt:lpstr>
      <vt:lpstr>Python中的继承</vt:lpstr>
      <vt:lpstr>Python中的继承</vt:lpstr>
      <vt:lpstr>Python中的继承</vt:lpstr>
      <vt:lpstr>Python中的继承</vt:lpstr>
      <vt:lpstr>Python中的继承</vt:lpstr>
      <vt:lpstr>Python中的继承</vt:lpstr>
      <vt:lpstr>Python中的继承</vt:lpstr>
      <vt:lpstr>Python中的继承</vt:lpstr>
      <vt:lpstr>Python中的继承</vt:lpstr>
      <vt:lpstr>Python中的继承</vt:lpstr>
      <vt:lpstr>Python中的多态</vt:lpstr>
      <vt:lpstr>Python中的多态</vt:lpstr>
      <vt:lpstr>Python中的多态</vt:lpstr>
      <vt:lpstr>Python中的多态</vt:lpstr>
      <vt:lpstr>Python中的多态</vt:lpstr>
      <vt:lpstr>Python中的多态</vt:lpstr>
      <vt:lpstr>面向对象的其他特性</vt:lpstr>
      <vt:lpstr>面向对象的其他特性</vt:lpstr>
      <vt:lpstr>面向对象的其他特性</vt:lpstr>
      <vt:lpstr>面向对象的其他特性</vt:lpstr>
      <vt:lpstr>面向对象的其他特性</vt:lpstr>
      <vt:lpstr>面向对象的其他特性</vt:lpstr>
      <vt:lpstr>面向对象的其他特性</vt:lpstr>
      <vt:lpstr>面向对象的其他特性</vt:lpstr>
      <vt:lpstr>面向对象的其他特性</vt:lpstr>
      <vt:lpstr>综合案例</vt:lpstr>
      <vt:lpstr>面向对象的其他特性</vt:lpstr>
      <vt:lpstr>面向对象的其他特性</vt:lpstr>
      <vt:lpstr>面向对象的其他特性</vt:lpstr>
      <vt:lpstr>单例设计模式</vt:lpstr>
      <vt:lpstr>面向对象的其他特性</vt:lpstr>
      <vt:lpstr>面向对象的其他特性</vt:lpstr>
      <vt:lpstr>面向对象的其他特性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itheima</cp:lastModifiedBy>
  <cp:revision>902</cp:revision>
  <dcterms:created xsi:type="dcterms:W3CDTF">2020-03-31T02:23:27Z</dcterms:created>
  <dcterms:modified xsi:type="dcterms:W3CDTF">2021-03-01T10:05:23Z</dcterms:modified>
</cp:coreProperties>
</file>