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4"/>
  </p:notesMasterIdLst>
  <p:handoutMasterIdLst>
    <p:handoutMasterId r:id="rId45"/>
  </p:handoutMasterIdLst>
  <p:sldIdLst>
    <p:sldId id="462" r:id="rId8"/>
    <p:sldId id="463" r:id="rId9"/>
    <p:sldId id="464" r:id="rId10"/>
    <p:sldId id="466" r:id="rId11"/>
    <p:sldId id="587" r:id="rId12"/>
    <p:sldId id="622" r:id="rId13"/>
    <p:sldId id="623" r:id="rId14"/>
    <p:sldId id="590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7" r:id="rId36"/>
    <p:sldId id="646" r:id="rId37"/>
    <p:sldId id="645" r:id="rId38"/>
    <p:sldId id="648" r:id="rId39"/>
    <p:sldId id="649" r:id="rId40"/>
    <p:sldId id="650" r:id="rId41"/>
    <p:sldId id="651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2831" autoAdjust="0"/>
  </p:normalViewPr>
  <p:slideViewPr>
    <p:cSldViewPr snapToGrid="0">
      <p:cViewPr varScale="1">
        <p:scale>
          <a:sx n="79" d="100"/>
          <a:sy n="79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2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1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3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8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11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0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5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0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0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1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6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3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98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7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6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xmlns="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xmlns="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xmlns="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xmlns="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xmlns="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xmlns="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异常、模块与包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当捕获多个异常时，可以把要捕获的异常类型的名字，放到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后，并使用元组的方式进行书写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、捕获多个异常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print(1/0)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69" y="3940683"/>
            <a:ext cx="10302241" cy="19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9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/>
              <a:t>、捕获异常并输出描述信息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print(num)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(NameError, ZeroDivisionError) as e: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0" y="3808212"/>
            <a:ext cx="10289035" cy="16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、捕获所有异常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print(name)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3823453"/>
            <a:ext cx="10303089" cy="17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5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表示的是如果没有异常要执行的代码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、异常</a:t>
            </a:r>
            <a:r>
              <a:rPr lang="en-US" altLang="zh-CN" dirty="0" smtClean="0"/>
              <a:t>else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，是没有异常的时候执行的代码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4252699"/>
            <a:ext cx="10017076" cy="16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2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表示的是无论是否异常都要执行的代码，例如关闭文件。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、异常的</a:t>
            </a:r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'w')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没有异常，真开心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086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异常的综合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2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需求：① 尝试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只读方式打开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文件，如果文件存在则读取文件内容，文件不存在则提示用户即可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读取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内容要求：尝试循环读取内容，读取过程中如果检测到用户意外终止程序，则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`except`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捕获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异常的综合案例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、异常的传递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373856"/>
            <a:ext cx="10302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time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while True: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(content) == 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time.sleep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print(content, end='')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如果在读取文件的过程中，产生了异常，那么就会捕获到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 按下了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ctrl+c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意外终止了读取数据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print("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没有这个文件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41143"/>
          <a:stretch/>
        </p:blipFill>
        <p:spPr>
          <a:xfrm>
            <a:off x="6017639" y="3434136"/>
            <a:ext cx="4839659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1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中，抛出自定义异常的语法为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smtClean="0">
                <a:solidFill>
                  <a:srgbClr val="AD2B26"/>
                </a:solidFill>
              </a:rPr>
              <a:t>raise </a:t>
            </a:r>
            <a:r>
              <a:rPr lang="zh-CN" altLang="en-US" dirty="0">
                <a:solidFill>
                  <a:srgbClr val="AD2B26"/>
                </a:solidFill>
              </a:rPr>
              <a:t>异常类对象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：密码长度不足，则报异常（用户输入密码，如果输入的长度不足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位，则报错，即抛出自定义异常，并捕获该异常）。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异常的综合案例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、抛出自定义异常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87883" y="2302790"/>
            <a:ext cx="10302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ShortInputError</a:t>
            </a:r>
            <a:r>
              <a:rPr lang="en-US" altLang="zh-CN" sz="1400" dirty="0"/>
              <a:t>(Exception):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__(self, length, </a:t>
            </a:r>
            <a:r>
              <a:rPr lang="en-US" altLang="zh-CN" sz="1400" dirty="0" err="1" smtClean="0"/>
              <a:t>min_length</a:t>
            </a:r>
            <a:r>
              <a:rPr lang="en-US" altLang="zh-CN" sz="1400" dirty="0" smtClean="0"/>
              <a:t>):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self.length</a:t>
            </a:r>
            <a:r>
              <a:rPr lang="en-US" altLang="zh-CN" sz="1400" dirty="0"/>
              <a:t> = length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self.min_len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min_len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__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__(self):</a:t>
            </a:r>
            <a:br>
              <a:rPr lang="en-US" altLang="zh-CN" sz="1400" dirty="0"/>
            </a:br>
            <a:r>
              <a:rPr lang="en-US" altLang="zh-CN" sz="1400" dirty="0"/>
              <a:t>        return f'</a:t>
            </a:r>
            <a:r>
              <a:rPr lang="zh-CN" altLang="en-US" sz="1400" dirty="0"/>
              <a:t>您输入</a:t>
            </a:r>
            <a:r>
              <a:rPr lang="zh-CN" altLang="en-US" sz="1400" dirty="0" smtClean="0"/>
              <a:t>的密码长度为</a:t>
            </a:r>
            <a:r>
              <a:rPr lang="en-US" altLang="zh-CN" sz="1400" dirty="0" smtClean="0"/>
              <a:t>{</a:t>
            </a:r>
            <a:r>
              <a:rPr lang="en-US" altLang="zh-CN" sz="1400" dirty="0" err="1"/>
              <a:t>self.length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位，不能</a:t>
            </a:r>
            <a:r>
              <a:rPr lang="zh-CN" altLang="en-US" sz="1400" dirty="0"/>
              <a:t>少于</a:t>
            </a:r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self.min_length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个字符</a:t>
            </a:r>
            <a:r>
              <a:rPr lang="en-US" altLang="zh-CN" sz="1400" dirty="0" smtClean="0"/>
              <a:t>'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err="1"/>
              <a:t>def</a:t>
            </a:r>
            <a:r>
              <a:rPr lang="en-US" altLang="zh-CN" sz="1400" dirty="0"/>
              <a:t> main():</a:t>
            </a:r>
            <a:br>
              <a:rPr lang="en-US" altLang="zh-CN" sz="1400" dirty="0"/>
            </a:br>
            <a:r>
              <a:rPr lang="en-US" altLang="zh-CN" sz="1400" dirty="0"/>
              <a:t>    try:</a:t>
            </a:r>
            <a:br>
              <a:rPr lang="en-US" altLang="zh-CN" sz="1400" dirty="0"/>
            </a:br>
            <a:r>
              <a:rPr lang="en-US" altLang="zh-CN" sz="1400" dirty="0"/>
              <a:t>        password = input('</a:t>
            </a:r>
            <a:r>
              <a:rPr lang="zh-CN" altLang="en-US" sz="1400" dirty="0"/>
              <a:t>请输入您的密码：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    if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(password) &lt; 6:</a:t>
            </a:r>
            <a:br>
              <a:rPr lang="en-US" altLang="zh-CN" sz="1400" dirty="0"/>
            </a:br>
            <a:r>
              <a:rPr lang="en-US" altLang="zh-CN" sz="1400" dirty="0"/>
              <a:t>            raise </a:t>
            </a:r>
            <a:r>
              <a:rPr lang="en-US" altLang="zh-CN" sz="1400" dirty="0" err="1"/>
              <a:t>ShortInputError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(password), 6)</a:t>
            </a:r>
            <a:br>
              <a:rPr lang="en-US" altLang="zh-CN" sz="1400" dirty="0"/>
            </a:br>
            <a:r>
              <a:rPr lang="en-US" altLang="zh-CN" sz="1400" dirty="0"/>
              <a:t>    except Exception as e:</a:t>
            </a:r>
            <a:br>
              <a:rPr lang="en-US" altLang="zh-CN" sz="1400" dirty="0"/>
            </a:br>
            <a:r>
              <a:rPr lang="en-US" altLang="zh-CN" sz="1400" dirty="0"/>
              <a:t>        print(e)</a:t>
            </a:r>
            <a:br>
              <a:rPr lang="en-US" altLang="zh-CN" sz="1400" dirty="0"/>
            </a:br>
            <a:r>
              <a:rPr lang="en-US" altLang="zh-CN" sz="1400" dirty="0"/>
              <a:t>    else: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密码输入完成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main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9604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3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(Module)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文件，以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结尾，包含了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对象定义和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语句。模块能定义函数，类和变量，模块里也能包含可执行的代码。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什么是模块</a:t>
            </a:r>
          </a:p>
        </p:txBody>
      </p:sp>
    </p:spTree>
    <p:extLst>
      <p:ext uri="{BB962C8B-B14F-4D97-AF65-F5344CB8AC3E}">
        <p14:creationId xmlns:p14="http://schemas.microsoft.com/office/powerpoint/2010/main" val="15841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 smtClean="0"/>
              <a:t>了解异常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B70006"/>
                </a:solidFill>
              </a:rPr>
              <a:t>异常的捕获</a:t>
            </a:r>
            <a:r>
              <a:rPr lang="zh-CN" altLang="en-US" dirty="0" smtClean="0">
                <a:solidFill>
                  <a:srgbClr val="B70006"/>
                </a:solidFill>
              </a:rPr>
              <a:t>方法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异常综合</a:t>
            </a:r>
            <a:r>
              <a:rPr lang="zh-CN" altLang="en-US" dirty="0" smtClean="0">
                <a:solidFill>
                  <a:srgbClr val="B70006"/>
                </a:solidFill>
              </a:rPr>
              <a:t>案例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en-US" altLang="zh-CN" dirty="0">
                <a:solidFill>
                  <a:srgbClr val="B70006"/>
                </a:solidFill>
              </a:rPr>
              <a:t>Python</a:t>
            </a:r>
            <a:r>
              <a:rPr lang="zh-CN" altLang="en-US" dirty="0" smtClean="0">
                <a:solidFill>
                  <a:srgbClr val="B70006"/>
                </a:solidFill>
              </a:rPr>
              <a:t>模块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en-US" altLang="zh-CN" dirty="0" smtClean="0">
                <a:solidFill>
                  <a:srgbClr val="B70006"/>
                </a:solidFill>
              </a:rPr>
              <a:t>Python</a:t>
            </a:r>
            <a:r>
              <a:rPr lang="zh-CN" altLang="en-US" dirty="0" smtClean="0">
                <a:solidFill>
                  <a:srgbClr val="B70006"/>
                </a:solidFill>
              </a:rPr>
              <a:t>包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、模块的导入方式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00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模块，求数字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的平方根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模块名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06366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import </a:t>
            </a:r>
            <a:r>
              <a:rPr lang="zh-CN" altLang="en-US" sz="1400" dirty="0"/>
              <a:t>模块名</a:t>
            </a:r>
          </a:p>
          <a:p>
            <a:r>
              <a:rPr lang="en-US" altLang="zh-CN" sz="1400" dirty="0"/>
              <a:t>import </a:t>
            </a:r>
            <a:r>
              <a:rPr lang="zh-CN" altLang="en-US" sz="1400" dirty="0"/>
              <a:t>模块名</a:t>
            </a:r>
            <a:r>
              <a:rPr lang="en-US" altLang="zh-CN" sz="1400" dirty="0"/>
              <a:t>1</a:t>
            </a:r>
            <a:r>
              <a:rPr lang="zh-CN" altLang="en-US" sz="1400" dirty="0"/>
              <a:t>，模块名</a:t>
            </a:r>
            <a:r>
              <a:rPr lang="en-US" altLang="zh-CN" sz="1400" dirty="0"/>
              <a:t>2</a:t>
            </a:r>
          </a:p>
          <a:p>
            <a:endParaRPr lang="en-US" altLang="zh-CN" sz="1400" dirty="0"/>
          </a:p>
          <a:p>
            <a:r>
              <a:rPr lang="zh-CN" altLang="en-US" sz="1400" dirty="0"/>
              <a:t>模块名</a:t>
            </a:r>
            <a:r>
              <a:rPr lang="en-US" altLang="zh-CN" sz="1400" dirty="0"/>
              <a:t>.</a:t>
            </a:r>
            <a:r>
              <a:rPr lang="zh-CN" altLang="en-US" sz="1400" dirty="0"/>
              <a:t>功能名</a:t>
            </a:r>
            <a:r>
              <a:rPr lang="en-US" altLang="zh-CN" sz="1400" dirty="0"/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import math</a:t>
            </a:r>
          </a:p>
          <a:p>
            <a:r>
              <a:rPr lang="en-US" altLang="zh-CN" sz="1400" dirty="0"/>
              <a:t>print(</a:t>
            </a:r>
            <a:r>
              <a:rPr lang="en-US" altLang="zh-CN" sz="1400" dirty="0" err="1"/>
              <a:t>math.sqrt</a:t>
            </a:r>
            <a:r>
              <a:rPr lang="en-US" altLang="zh-CN" sz="1400" dirty="0"/>
              <a:t>(9))  # 3.0</a:t>
            </a:r>
          </a:p>
        </p:txBody>
      </p:sp>
    </p:spTree>
    <p:extLst>
      <p:ext uri="{BB962C8B-B14F-4D97-AF65-F5344CB8AC3E}">
        <p14:creationId xmlns:p14="http://schemas.microsoft.com/office/powerpoint/2010/main" val="171764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模块，新建文件夹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模块名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功能名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78765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os import mkdir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mkdir('images')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80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模块，获取操作系统信息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、</a:t>
            </a:r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*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78765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sys import *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print(platform)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13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定义</a:t>
            </a:r>
            <a:r>
              <a:rPr lang="zh-CN" altLang="en-US" dirty="0" smtClean="0"/>
              <a:t>别名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048500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模块定义别名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功能定义别名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模块别名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time as tt</a:t>
            </a:r>
          </a:p>
          <a:p>
            <a:endParaRPr lang="pt-BR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tt.sleep(2)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print('hello')</a:t>
            </a:r>
          </a:p>
          <a:p>
            <a:endParaRPr lang="pt-BR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功能别名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time import sleep as sl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sl(2)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print('hello')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1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文件都可以作为一个模块，模块的名字就是文件的名字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zh-CN" altLang="en-US" dirty="0" smtClean="0">
                <a:solidFill>
                  <a:srgbClr val="AD2B26"/>
                </a:solidFill>
              </a:rPr>
              <a:t>也就是说</a:t>
            </a:r>
            <a:r>
              <a:rPr lang="zh-CN" altLang="en-US" dirty="0">
                <a:solidFill>
                  <a:srgbClr val="AD2B26"/>
                </a:solidFill>
              </a:rPr>
              <a:t>自定义模块名必须要符合标识符命名规则</a:t>
            </a:r>
            <a:r>
              <a:rPr lang="zh-CN" altLang="en-US" dirty="0" smtClean="0">
                <a:solidFill>
                  <a:srgbClr val="AD2B26"/>
                </a:solidFill>
              </a:rPr>
              <a:t>。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49504F"/>
                </a:solidFill>
              </a:rPr>
              <a:t>案例：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文件，命名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、制作自定义模块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365480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test(a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b):    </a:t>
            </a:r>
            <a:endParaRPr lang="it-IT" altLang="zh-CN" sz="14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b)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9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在实际开中，当一个开发人员编写完一个模块后，为了让模块能够在项目中达到想要的效果，这个开发人员会自行在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文件中添加一些测试信息，例如，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中添加测试代码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此时，无论是当前文件，还是其他已经导入了该模块的文件，在运行的时候都会自动执行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函数的调用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解决方案：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、测试模块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47333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test(a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test(1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4498055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test(a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只在当前文件中调用该函数，其他导入的文件内不符合该条件，则不执行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testA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__name__ == '__main__':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 (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967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调用方式：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事项：如果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rgbClr val="AD2B26"/>
                </a:solidFill>
              </a:rPr>
              <a:t>from </a:t>
            </a:r>
            <a:r>
              <a:rPr lang="en-US" altLang="zh-CN" dirty="0">
                <a:solidFill>
                  <a:srgbClr val="AD2B26"/>
                </a:solidFill>
              </a:rPr>
              <a:t>.. import </a:t>
            </a:r>
            <a:r>
              <a:rPr lang="en-US" altLang="zh-CN" dirty="0" smtClean="0">
                <a:solidFill>
                  <a:srgbClr val="AD2B26"/>
                </a:solidFill>
              </a:rPr>
              <a:t>..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rgbClr val="AD2B26"/>
                </a:solidFill>
              </a:rPr>
              <a:t>from </a:t>
            </a:r>
            <a:r>
              <a:rPr lang="en-US" altLang="zh-CN" dirty="0">
                <a:solidFill>
                  <a:srgbClr val="AD2B26"/>
                </a:solidFill>
              </a:rPr>
              <a:t>.. import </a:t>
            </a:r>
            <a:r>
              <a:rPr lang="en-US" altLang="zh-CN" dirty="0" smtClean="0">
                <a:solidFill>
                  <a:srgbClr val="AD2B26"/>
                </a:solidFill>
              </a:rPr>
              <a:t>*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入多个模块的时候，且模块内有同名功能。当调用这个同名功能的时候，调用到的是后面导入的模块的功能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、测试模块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897836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my_module1</a:t>
            </a:r>
          </a:p>
          <a:p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my_module1.test (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526803"/>
            <a:ext cx="10302240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my_test(a,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my_test(a,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- b)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导入模块和调用功能代码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my_module1 import my_test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my_module2 import my_test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my_test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函数是模块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中的函数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my_test(1, 1)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211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当导入一个模块，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解析器对模块位置的搜索顺序是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AD2B26"/>
                </a:solidFill>
              </a:rPr>
              <a:t>当前目录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AD2B26"/>
                </a:solidFill>
              </a:rPr>
              <a:t>如果</a:t>
            </a:r>
            <a:r>
              <a:rPr lang="zh-CN" altLang="en-US" dirty="0">
                <a:solidFill>
                  <a:srgbClr val="AD2B26"/>
                </a:solidFill>
              </a:rPr>
              <a:t>不在当前目录，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则搜索在</a:t>
            </a:r>
            <a:r>
              <a:rPr lang="en-US" altLang="zh-CN" dirty="0">
                <a:solidFill>
                  <a:srgbClr val="AD2B26"/>
                </a:solidFill>
              </a:rPr>
              <a:t>shell</a:t>
            </a:r>
            <a:r>
              <a:rPr lang="zh-CN" altLang="en-US" dirty="0">
                <a:solidFill>
                  <a:srgbClr val="AD2B26"/>
                </a:solidFill>
              </a:rPr>
              <a:t>变量</a:t>
            </a:r>
            <a:r>
              <a:rPr lang="en-US" altLang="zh-CN" dirty="0">
                <a:solidFill>
                  <a:srgbClr val="AD2B26"/>
                </a:solidFill>
              </a:rPr>
              <a:t>PYTHONPATH</a:t>
            </a:r>
            <a:r>
              <a:rPr lang="zh-CN" altLang="en-US" dirty="0">
                <a:solidFill>
                  <a:srgbClr val="AD2B26"/>
                </a:solidFill>
              </a:rPr>
              <a:t>下的每个目录</a:t>
            </a:r>
            <a:r>
              <a:rPr lang="zh-CN" altLang="en-US" dirty="0" smtClean="0">
                <a:solidFill>
                  <a:srgbClr val="AD2B26"/>
                </a:solidFill>
              </a:rPr>
              <a:t>。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AD2B26"/>
                </a:solidFill>
              </a:rPr>
              <a:t>如果</a:t>
            </a:r>
            <a:r>
              <a:rPr lang="zh-CN" altLang="en-US" dirty="0">
                <a:solidFill>
                  <a:srgbClr val="AD2B26"/>
                </a:solidFill>
              </a:rPr>
              <a:t>都找不到，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会查看默认路径。</a:t>
            </a:r>
            <a:r>
              <a:rPr lang="en-US" altLang="zh-CN" dirty="0">
                <a:solidFill>
                  <a:srgbClr val="AD2B26"/>
                </a:solidFill>
              </a:rPr>
              <a:t>UNIX</a:t>
            </a:r>
            <a:r>
              <a:rPr lang="zh-CN" altLang="en-US" dirty="0">
                <a:solidFill>
                  <a:srgbClr val="AD2B26"/>
                </a:solidFill>
              </a:rPr>
              <a:t>下，默认路径一般为</a:t>
            </a:r>
            <a:r>
              <a:rPr lang="en-US" altLang="zh-CN" dirty="0">
                <a:solidFill>
                  <a:srgbClr val="AD2B26"/>
                </a:solidFill>
              </a:rPr>
              <a:t>/</a:t>
            </a:r>
            <a:r>
              <a:rPr lang="en-US" altLang="zh-CN" dirty="0" err="1" smtClean="0">
                <a:solidFill>
                  <a:srgbClr val="AD2B26"/>
                </a:solidFill>
              </a:rPr>
              <a:t>usr</a:t>
            </a:r>
            <a:r>
              <a:rPr lang="en-US" altLang="zh-CN" dirty="0" smtClean="0">
                <a:solidFill>
                  <a:srgbClr val="AD2B26"/>
                </a:solidFill>
              </a:rPr>
              <a:t>/local/lib/python/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搜索路径存储在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sys.path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变量中。变量里包含当前目录，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PYTHONPATH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和由安装过程决定的默认目录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AD2B26"/>
                </a:solidFill>
              </a:rPr>
              <a:t>自己</a:t>
            </a:r>
            <a:r>
              <a:rPr lang="zh-CN" altLang="en-US" dirty="0">
                <a:solidFill>
                  <a:srgbClr val="AD2B26"/>
                </a:solidFill>
              </a:rPr>
              <a:t>的文件名不要和已有模块名重复，否则导致模块功能无法使用 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AD2B26"/>
                </a:solidFill>
              </a:rPr>
              <a:t>"</a:t>
            </a:r>
            <a:r>
              <a:rPr lang="zh-CN" altLang="en-US" dirty="0" smtClean="0">
                <a:solidFill>
                  <a:srgbClr val="AD2B26"/>
                </a:solidFill>
              </a:rPr>
              <a:t>使用</a:t>
            </a:r>
            <a:r>
              <a:rPr lang="en-US" altLang="zh-CN" dirty="0" smtClean="0">
                <a:solidFill>
                  <a:srgbClr val="AD2B26"/>
                </a:solidFill>
              </a:rPr>
              <a:t>from </a:t>
            </a:r>
            <a:r>
              <a:rPr lang="zh-CN" altLang="en-US" dirty="0" smtClean="0">
                <a:solidFill>
                  <a:srgbClr val="AD2B26"/>
                </a:solidFill>
              </a:rPr>
              <a:t>模块名 </a:t>
            </a:r>
            <a:r>
              <a:rPr lang="en-US" altLang="zh-CN" dirty="0" smtClean="0">
                <a:solidFill>
                  <a:srgbClr val="AD2B26"/>
                </a:solidFill>
              </a:rPr>
              <a:t>import </a:t>
            </a:r>
            <a:r>
              <a:rPr lang="zh-CN" altLang="en-US" dirty="0" smtClean="0">
                <a:solidFill>
                  <a:srgbClr val="AD2B26"/>
                </a:solidFill>
              </a:rPr>
              <a:t>功能</a:t>
            </a:r>
            <a:r>
              <a:rPr lang="en-US" altLang="zh-CN" dirty="0" smtClean="0">
                <a:solidFill>
                  <a:srgbClr val="AD2B26"/>
                </a:solidFill>
              </a:rPr>
              <a:t>"</a:t>
            </a:r>
            <a:r>
              <a:rPr lang="zh-CN" altLang="en-US" dirty="0" smtClean="0">
                <a:solidFill>
                  <a:srgbClr val="AD2B26"/>
                </a:solidFill>
              </a:rPr>
              <a:t>的</a:t>
            </a:r>
            <a:r>
              <a:rPr lang="zh-CN" altLang="en-US" dirty="0">
                <a:solidFill>
                  <a:srgbClr val="AD2B26"/>
                </a:solidFill>
              </a:rPr>
              <a:t>时候，如果功能名字重复，调用到的是最后定义或导入的功能。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、模块的定位顺序</a:t>
            </a:r>
          </a:p>
        </p:txBody>
      </p:sp>
    </p:spTree>
    <p:extLst>
      <p:ext uri="{BB962C8B-B14F-4D97-AF65-F5344CB8AC3E}">
        <p14:creationId xmlns:p14="http://schemas.microsoft.com/office/powerpoint/2010/main" val="122516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如果一个模块文件中有</a:t>
            </a:r>
            <a:r>
              <a:rPr lang="en-US" altLang="zh-CN" dirty="0">
                <a:solidFill>
                  <a:srgbClr val="AD2B26"/>
                </a:solidFill>
              </a:rPr>
              <a:t>`__all__`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变量，当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>
                <a:solidFill>
                  <a:srgbClr val="AD2B26"/>
                </a:solidFill>
              </a:rPr>
              <a:t>`from xxx import *`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导入时，只能导入这个列表中的元素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my_module1</a:t>
            </a:r>
            <a:r>
              <a:rPr lang="zh-CN" altLang="en-US" dirty="0">
                <a:solidFill>
                  <a:srgbClr val="AD2B26"/>
                </a:solidFill>
              </a:rPr>
              <a:t>模块</a:t>
            </a:r>
            <a:r>
              <a:rPr lang="zh-CN" altLang="en-US" dirty="0" smtClean="0">
                <a:solidFill>
                  <a:srgbClr val="AD2B26"/>
                </a:solidFill>
              </a:rPr>
              <a:t>代码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导</a:t>
            </a:r>
            <a:r>
              <a:rPr lang="zh-CN" altLang="en-US" dirty="0">
                <a:solidFill>
                  <a:srgbClr val="AD2B26"/>
                </a:solidFill>
              </a:rPr>
              <a:t>入模块的文件代码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__all__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792986"/>
            <a:ext cx="103022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__all__ = [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'testa']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testa():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print('testA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testb():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print('testB')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5216117"/>
            <a:ext cx="2629086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my_module1 import *</a:t>
            </a:r>
          </a:p>
          <a:p>
            <a:r>
              <a:rPr lang="en-US" altLang="zh-CN" sz="14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testa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testb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79" y="5078675"/>
            <a:ext cx="6469941" cy="101354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513690" y="5400783"/>
            <a:ext cx="85576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3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/>
              <a:t>了解</a:t>
            </a:r>
            <a:r>
              <a:rPr lang="zh-CN" altLang="en-US" dirty="0"/>
              <a:t>异常的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AD2B26"/>
                </a:solidFill>
              </a:rPr>
              <a:t>掌握</a:t>
            </a:r>
            <a:r>
              <a:rPr lang="zh-CN" altLang="en-US" dirty="0">
                <a:solidFill>
                  <a:srgbClr val="AD2B26"/>
                </a:solidFill>
              </a:rPr>
              <a:t>异常的捕获</a:t>
            </a:r>
            <a:r>
              <a:rPr lang="zh-CN" altLang="en-US" dirty="0" smtClean="0">
                <a:solidFill>
                  <a:srgbClr val="AD2B26"/>
                </a:solidFill>
              </a:rPr>
              <a:t>方法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 smtClean="0">
                <a:solidFill>
                  <a:srgbClr val="AD2B26"/>
                </a:solidFill>
              </a:rPr>
              <a:t>掌握</a:t>
            </a:r>
            <a:r>
              <a:rPr lang="zh-CN" altLang="en-US" dirty="0">
                <a:solidFill>
                  <a:srgbClr val="AD2B26"/>
                </a:solidFill>
              </a:rPr>
              <a:t>异常的综合案例</a:t>
            </a:r>
            <a:r>
              <a:rPr lang="zh-CN" altLang="en-US" dirty="0" smtClean="0">
                <a:solidFill>
                  <a:srgbClr val="AD2B26"/>
                </a:solidFill>
              </a:rPr>
              <a:t>编写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 smtClean="0">
                <a:solidFill>
                  <a:srgbClr val="AD2B26"/>
                </a:solidFill>
              </a:rPr>
              <a:t>掌握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模块的</a:t>
            </a:r>
            <a:r>
              <a:rPr lang="zh-CN" altLang="en-US" dirty="0" smtClean="0">
                <a:solidFill>
                  <a:srgbClr val="AD2B26"/>
                </a:solidFill>
              </a:rPr>
              <a:t>使用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 smtClean="0"/>
              <a:t>了解</a:t>
            </a:r>
            <a:r>
              <a:rPr lang="en-US" altLang="zh-CN" dirty="0"/>
              <a:t>Python</a:t>
            </a:r>
            <a:r>
              <a:rPr lang="zh-CN" altLang="en-US" dirty="0"/>
              <a:t>包的应用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包将有联系的模块组织在一起，即放到同一个文件夹下，并且在这个文件夹创建一个名字为</a:t>
            </a:r>
            <a:r>
              <a:rPr lang="en-US" altLang="zh-CN" dirty="0">
                <a:solidFill>
                  <a:srgbClr val="AD2B26"/>
                </a:solidFill>
              </a:rPr>
              <a:t>`__init__.py` </a:t>
            </a:r>
            <a:r>
              <a:rPr lang="zh-CN" altLang="en-US" dirty="0">
                <a:solidFill>
                  <a:srgbClr val="AD2B26"/>
                </a:solidFill>
              </a:rPr>
              <a:t>文件，那么这个文件夹就称之为包。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9515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5900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5899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2534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34965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my_module5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734965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0880" y="2611982"/>
            <a:ext cx="6912328" cy="287795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756269" y="3819630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58686" y="3776336"/>
            <a:ext cx="1567529" cy="45398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__init__.py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826728" y="3776336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83797" y="3747460"/>
            <a:ext cx="1655545" cy="471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Package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45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[New] — [Python Package] — </a:t>
            </a:r>
            <a:r>
              <a:rPr lang="zh-CN" altLang="en-US" dirty="0">
                <a:solidFill>
                  <a:srgbClr val="AD2B26"/>
                </a:solidFill>
              </a:rPr>
              <a:t>输入包名 </a:t>
            </a:r>
            <a:r>
              <a:rPr lang="en-US" altLang="zh-CN" dirty="0">
                <a:solidFill>
                  <a:srgbClr val="AD2B26"/>
                </a:solidFill>
              </a:rPr>
              <a:t>— [OK] — </a:t>
            </a:r>
            <a:r>
              <a:rPr lang="zh-CN" altLang="en-US" dirty="0">
                <a:solidFill>
                  <a:srgbClr val="AD2B26"/>
                </a:solidFill>
              </a:rPr>
              <a:t>新建功能模块</a:t>
            </a:r>
            <a:r>
              <a:rPr lang="en-US" altLang="zh-CN" dirty="0">
                <a:solidFill>
                  <a:srgbClr val="AD2B26"/>
                </a:solidFill>
              </a:rPr>
              <a:t>(</a:t>
            </a:r>
            <a:r>
              <a:rPr lang="zh-CN" altLang="en-US" dirty="0">
                <a:solidFill>
                  <a:srgbClr val="AD2B26"/>
                </a:solidFill>
              </a:rPr>
              <a:t>有联系的模块</a:t>
            </a:r>
            <a:r>
              <a:rPr lang="en-US" altLang="zh-CN" dirty="0">
                <a:solidFill>
                  <a:srgbClr val="AD2B26"/>
                </a:solidFill>
              </a:rPr>
              <a:t>)</a:t>
            </a:r>
            <a:r>
              <a:rPr lang="zh-CN" altLang="en-US" dirty="0">
                <a:solidFill>
                  <a:srgbClr val="AD2B26"/>
                </a:solidFill>
              </a:rPr>
              <a:t>。注意：新建包后，包内部会自动创建</a:t>
            </a:r>
            <a:r>
              <a:rPr lang="en-US" altLang="zh-CN" dirty="0">
                <a:solidFill>
                  <a:srgbClr val="AD2B26"/>
                </a:solidFill>
              </a:rPr>
              <a:t>`__init__.py`</a:t>
            </a:r>
            <a:r>
              <a:rPr lang="zh-CN" altLang="en-US" dirty="0">
                <a:solidFill>
                  <a:srgbClr val="AD2B26"/>
                </a:solidFill>
              </a:rPr>
              <a:t>文件，这个文件控制着包的导入行为。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、制作包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80" y="2466011"/>
            <a:ext cx="10624469" cy="23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① 新建包</a:t>
            </a:r>
            <a:r>
              <a:rPr lang="en-US" altLang="zh-CN" dirty="0">
                <a:solidFill>
                  <a:srgbClr val="AD2B26"/>
                </a:solidFill>
              </a:rPr>
              <a:t>`</a:t>
            </a:r>
            <a:r>
              <a:rPr lang="en-US" altLang="zh-CN" dirty="0" err="1">
                <a:solidFill>
                  <a:srgbClr val="AD2B26"/>
                </a:solidFill>
              </a:rPr>
              <a:t>mypackage</a:t>
            </a:r>
            <a:r>
              <a:rPr lang="en-US" altLang="zh-CN" dirty="0" smtClean="0">
                <a:solidFill>
                  <a:srgbClr val="AD2B26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AD2B26"/>
                </a:solidFill>
              </a:rPr>
              <a:t>② </a:t>
            </a:r>
            <a:r>
              <a:rPr lang="zh-CN" altLang="en-US" dirty="0">
                <a:solidFill>
                  <a:srgbClr val="AD2B26"/>
                </a:solidFill>
              </a:rPr>
              <a:t>新建包内模块：</a:t>
            </a:r>
            <a:r>
              <a:rPr lang="en-US" altLang="zh-CN" dirty="0">
                <a:solidFill>
                  <a:srgbClr val="AD2B26"/>
                </a:solidFill>
              </a:rPr>
              <a:t>`my_module1` </a:t>
            </a:r>
            <a:r>
              <a:rPr lang="zh-CN" altLang="en-US" dirty="0">
                <a:solidFill>
                  <a:srgbClr val="AD2B26"/>
                </a:solidFill>
              </a:rPr>
              <a:t>和 </a:t>
            </a:r>
            <a:r>
              <a:rPr lang="en-US" altLang="zh-CN" dirty="0">
                <a:solidFill>
                  <a:srgbClr val="AD2B26"/>
                </a:solidFill>
              </a:rPr>
              <a:t>`my_module2</a:t>
            </a:r>
            <a:r>
              <a:rPr lang="en-US" altLang="zh-CN" dirty="0" smtClean="0">
                <a:solidFill>
                  <a:srgbClr val="AD2B26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AD2B26"/>
                </a:solidFill>
              </a:rPr>
              <a:t>③ </a:t>
            </a:r>
            <a:r>
              <a:rPr lang="zh-CN" altLang="en-US" dirty="0">
                <a:solidFill>
                  <a:srgbClr val="AD2B26"/>
                </a:solidFill>
              </a:rPr>
              <a:t>模块内代码如下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、快速入门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792986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my_module1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print(1)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info_print1():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print('my_module1')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437955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my_module2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print(2)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info_print2():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print('my_module2')</a:t>
            </a:r>
          </a:p>
        </p:txBody>
      </p:sp>
    </p:spTree>
    <p:extLst>
      <p:ext uri="{BB962C8B-B14F-4D97-AF65-F5344CB8AC3E}">
        <p14:creationId xmlns:p14="http://schemas.microsoft.com/office/powerpoint/2010/main" val="2693778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方法一：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快速入门：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、导入包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051841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681627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my_package.my_module1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my_package.my_module1.info_print1()</a:t>
            </a:r>
          </a:p>
        </p:txBody>
      </p:sp>
    </p:spTree>
    <p:extLst>
      <p:ext uri="{BB962C8B-B14F-4D97-AF65-F5344CB8AC3E}">
        <p14:creationId xmlns:p14="http://schemas.microsoft.com/office/powerpoint/2010/main" val="2613474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方法二：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注意：必须在</a:t>
            </a:r>
            <a:r>
              <a:rPr lang="en-US" altLang="zh-CN" dirty="0">
                <a:solidFill>
                  <a:srgbClr val="C00000"/>
                </a:solidFill>
              </a:rPr>
              <a:t>`__init__.py`</a:t>
            </a:r>
            <a:r>
              <a:rPr lang="zh-CN" altLang="en-US" dirty="0">
                <a:solidFill>
                  <a:srgbClr val="C00000"/>
                </a:solidFill>
              </a:rPr>
              <a:t>文件中添加</a:t>
            </a:r>
            <a:r>
              <a:rPr lang="en-US" altLang="zh-CN" dirty="0">
                <a:solidFill>
                  <a:srgbClr val="C00000"/>
                </a:solidFill>
              </a:rPr>
              <a:t>`__all__ = []`</a:t>
            </a:r>
            <a:r>
              <a:rPr lang="zh-CN" altLang="en-US" dirty="0">
                <a:solidFill>
                  <a:srgbClr val="C00000"/>
                </a:solidFill>
              </a:rPr>
              <a:t>，控制允许导入的模块列表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快速入门：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、导入包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45321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681627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my_package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import *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my_module1.info_print1()</a:t>
            </a:r>
          </a:p>
        </p:txBody>
      </p:sp>
    </p:spTree>
    <p:extLst>
      <p:ext uri="{BB962C8B-B14F-4D97-AF65-F5344CB8AC3E}">
        <p14:creationId xmlns:p14="http://schemas.microsoft.com/office/powerpoint/2010/main" val="2815134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了解异常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当检测到</a:t>
            </a:r>
            <a:r>
              <a:rPr lang="zh-CN" altLang="en-US" dirty="0">
                <a:solidFill>
                  <a:srgbClr val="AD2B26"/>
                </a:solidFill>
              </a:rPr>
              <a:t>一个错误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时，解释器就无法继续执行了，反而出现了一些错误的提示，这就是所谓的</a:t>
            </a:r>
            <a:r>
              <a:rPr lang="en-US" altLang="zh-CN" dirty="0">
                <a:solidFill>
                  <a:srgbClr val="AD2B26"/>
                </a:solidFill>
              </a:rPr>
              <a:t>"</a:t>
            </a:r>
            <a:r>
              <a:rPr lang="zh-CN" altLang="en-US" dirty="0">
                <a:solidFill>
                  <a:srgbClr val="AD2B26"/>
                </a:solidFill>
              </a:rPr>
              <a:t>异常</a:t>
            </a:r>
            <a:r>
              <a:rPr lang="en-US" altLang="zh-CN" dirty="0">
                <a:solidFill>
                  <a:srgbClr val="AD2B26"/>
                </a:solidFill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了解异常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、什么是异常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4" y="2326724"/>
            <a:ext cx="9602032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例如：以</a:t>
            </a:r>
            <a:r>
              <a:rPr lang="en-US" altLang="zh-CN" dirty="0">
                <a:solidFill>
                  <a:srgbClr val="AD2B26"/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方式打开一个不存在的文件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了解异常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、异常演示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91190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open('linux.txt', 'r')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3044023"/>
            <a:ext cx="10299579" cy="25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异常的捕获方法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模式打开文件，如果文件不存在，则以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`w`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、捕获常规异常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发生错误的代码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如果出现异常执行的代码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4689359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'w')</a:t>
            </a:r>
          </a:p>
        </p:txBody>
      </p:sp>
    </p:spTree>
    <p:extLst>
      <p:ext uri="{BB962C8B-B14F-4D97-AF65-F5344CB8AC3E}">
        <p14:creationId xmlns:p14="http://schemas.microsoft.com/office/powerpoint/2010/main" val="38645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、捕获指定异常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变量名称未定义错误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717495" y="39729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1085446" y="4004454"/>
            <a:ext cx="9773285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如果尝试执行的代码的异常类型和要捕获的异常类型不一致，则无法捕获异常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一般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下方只放一行尝试执行的代码。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820969" y="3587888"/>
            <a:ext cx="10302240" cy="127287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710881" y="368887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66205306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9174</TotalTime>
  <Words>1867</Words>
  <Application>Microsoft Office PowerPoint</Application>
  <PresentationFormat>宽屏</PresentationFormat>
  <Paragraphs>372</Paragraphs>
  <Slides>36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Python异常、模块与包</vt:lpstr>
      <vt:lpstr>PowerPoint 演示文稿</vt:lpstr>
      <vt:lpstr>PowerPoint 演示文稿</vt:lpstr>
      <vt:lpstr>了解异常</vt:lpstr>
      <vt:lpstr>了解异常</vt:lpstr>
      <vt:lpstr>了解异常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异常的综合案例</vt:lpstr>
      <vt:lpstr>异常的综合案例</vt:lpstr>
      <vt:lpstr>异常的综合案例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Python包</vt:lpstr>
      <vt:lpstr>Python包</vt:lpstr>
      <vt:lpstr>Python包</vt:lpstr>
      <vt:lpstr>Python包</vt:lpstr>
      <vt:lpstr>Python包</vt:lpstr>
      <vt:lpstr>Python包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1031</cp:revision>
  <dcterms:created xsi:type="dcterms:W3CDTF">2020-03-31T02:23:27Z</dcterms:created>
  <dcterms:modified xsi:type="dcterms:W3CDTF">2021-03-17T16:44:27Z</dcterms:modified>
</cp:coreProperties>
</file>