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m4a" ContentType="audio/mp4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5" r:id="rId1"/>
  </p:sldMasterIdLst>
  <p:notesMasterIdLst>
    <p:notesMasterId r:id="rId41"/>
  </p:notesMasterIdLst>
  <p:handoutMasterIdLst>
    <p:handoutMasterId r:id="rId42"/>
  </p:handoutMasterIdLst>
  <p:sldIdLst>
    <p:sldId id="378" r:id="rId2"/>
    <p:sldId id="715" r:id="rId3"/>
    <p:sldId id="895" r:id="rId4"/>
    <p:sldId id="896" r:id="rId5"/>
    <p:sldId id="897" r:id="rId6"/>
    <p:sldId id="900" r:id="rId7"/>
    <p:sldId id="899" r:id="rId8"/>
    <p:sldId id="901" r:id="rId9"/>
    <p:sldId id="898" r:id="rId10"/>
    <p:sldId id="838" r:id="rId11"/>
    <p:sldId id="873" r:id="rId12"/>
    <p:sldId id="874" r:id="rId13"/>
    <p:sldId id="875" r:id="rId14"/>
    <p:sldId id="925" r:id="rId15"/>
    <p:sldId id="878" r:id="rId16"/>
    <p:sldId id="879" r:id="rId17"/>
    <p:sldId id="904" r:id="rId18"/>
    <p:sldId id="905" r:id="rId19"/>
    <p:sldId id="907" r:id="rId20"/>
    <p:sldId id="908" r:id="rId21"/>
    <p:sldId id="926" r:id="rId22"/>
    <p:sldId id="906" r:id="rId23"/>
    <p:sldId id="880" r:id="rId24"/>
    <p:sldId id="909" r:id="rId25"/>
    <p:sldId id="911" r:id="rId26"/>
    <p:sldId id="910" r:id="rId27"/>
    <p:sldId id="913" r:id="rId28"/>
    <p:sldId id="912" r:id="rId29"/>
    <p:sldId id="915" r:id="rId30"/>
    <p:sldId id="916" r:id="rId31"/>
    <p:sldId id="914" r:id="rId32"/>
    <p:sldId id="917" r:id="rId33"/>
    <p:sldId id="918" r:id="rId34"/>
    <p:sldId id="919" r:id="rId35"/>
    <p:sldId id="920" r:id="rId36"/>
    <p:sldId id="922" r:id="rId37"/>
    <p:sldId id="923" r:id="rId38"/>
    <p:sldId id="924" r:id="rId39"/>
    <p:sldId id="872" r:id="rId4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FF00"/>
    <a:srgbClr val="009900"/>
    <a:srgbClr val="CC0066"/>
    <a:srgbClr val="FF9933"/>
    <a:srgbClr val="000000"/>
    <a:srgbClr val="008080"/>
    <a:srgbClr val="FF9966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01" autoAdjust="0"/>
    <p:restoredTop sz="94651" autoAdjust="0"/>
  </p:normalViewPr>
  <p:slideViewPr>
    <p:cSldViewPr>
      <p:cViewPr varScale="1">
        <p:scale>
          <a:sx n="97" d="100"/>
          <a:sy n="97" d="100"/>
        </p:scale>
        <p:origin x="208" y="9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736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19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4059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20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87980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22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09587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23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0487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1C94B2A-F403-4D41-ABF8-F896105D6251}" type="slidenum">
              <a:rPr lang="zh-CN" altLang="en-US" smtClean="0">
                <a:latin typeface="Times New Roman" pitchFamily="18" charset="0"/>
              </a:rPr>
              <a:pPr eaLnBrk="1" hangingPunct="1"/>
              <a:t>33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1025" y="796925"/>
            <a:ext cx="5695950" cy="3205163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1624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184FD24-9CAB-4DDE-B376-AE2E6C80A765}" type="slidenum">
              <a:rPr lang="zh-CN" altLang="en-US" smtClean="0">
                <a:latin typeface="Times New Roman" pitchFamily="18" charset="0"/>
              </a:rPr>
              <a:pPr eaLnBrk="1" hangingPunct="1"/>
              <a:t>34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1025" y="796925"/>
            <a:ext cx="5695950" cy="3205163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4064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10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1660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11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66058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12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259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14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55460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15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93239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16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7211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17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25962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18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9405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4" y="3911212"/>
            <a:ext cx="1472173" cy="12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0818"/>
            <a:ext cx="7772400" cy="1102519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069687"/>
            <a:ext cx="6100534" cy="1305742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05979"/>
            <a:ext cx="1400156" cy="4455333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758006" cy="445533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10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10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0752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82388"/>
            <a:ext cx="7772400" cy="1125140"/>
          </a:xfrm>
        </p:spPr>
        <p:txBody>
          <a:bodyPr anchor="b"/>
          <a:lstStyle>
            <a:lvl1pPr marL="0" indent="0">
              <a:buNone/>
              <a:defRPr lang="zh-CN" altLang="en-US" sz="2100" smtClean="0">
                <a:effectLst/>
              </a:defRPr>
            </a:lvl1pPr>
            <a:lvl2pPr marL="342900" indent="0">
              <a:buNone/>
              <a:defRPr lang="zh-CN" altLang="en-US" sz="1800" smtClean="0">
                <a:effectLst/>
              </a:defRPr>
            </a:lvl2pPr>
            <a:lvl3pPr marL="685800" indent="0">
              <a:buNone/>
              <a:defRPr lang="zh-CN" altLang="en-US" sz="1500" smtClean="0">
                <a:effectLst/>
              </a:defRPr>
            </a:lvl3pPr>
            <a:lvl4pPr marL="1028700" indent="0">
              <a:buNone/>
              <a:defRPr lang="zh-CN" altLang="en-US" sz="1200" smtClean="0">
                <a:effectLst/>
              </a:defRPr>
            </a:lvl4pPr>
            <a:lvl5pPr marL="1371600" indent="0">
              <a:buNone/>
              <a:defRPr lang="zh-CN" altLang="en-US" sz="1050" dirty="0" smtClean="0">
                <a:effectLst/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1768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10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10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10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10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8" y="4018370"/>
            <a:ext cx="8226225" cy="576021"/>
          </a:xfrm>
        </p:spPr>
        <p:txBody>
          <a:bodyPr anchor="ctr"/>
          <a:lstStyle>
            <a:lvl1pPr algn="ctr">
              <a:defRPr lang="zh-CN" altLang="en-US" sz="2700" b="0" kern="1200" spc="38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321454"/>
            <a:ext cx="5111750" cy="36433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9" y="1017973"/>
            <a:ext cx="3008313" cy="294681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10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133"/>
            <a:ext cx="8229600" cy="353618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10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7760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3300" b="0" kern="1200" spc="38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257175" indent="-257175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557213" indent="-214313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1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857250" indent="-1714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18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200150" indent="-1714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15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1543050" indent="-1714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15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1885950" indent="-171450" algn="l" rtl="0" eaLnBrk="1" latinLnBrk="0" hangingPunct="1">
        <a:spcBef>
          <a:spcPct val="20000"/>
        </a:spcBef>
        <a:buFont typeface="Arial"/>
        <a:buChar char="•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rtl="0" eaLnBrk="1" latinLnBrk="0" hangingPunct="1">
        <a:spcBef>
          <a:spcPct val="20000"/>
        </a:spcBef>
        <a:buFont typeface="Arial"/>
        <a:buChar char="•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rtl="0" eaLnBrk="1" latinLnBrk="0" hangingPunct="1">
        <a:spcBef>
          <a:spcPct val="20000"/>
        </a:spcBef>
        <a:buFont typeface="Arial"/>
        <a:buChar char="•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rtl="0" eaLnBrk="1" latinLnBrk="0" hangingPunct="1">
        <a:spcBef>
          <a:spcPct val="20000"/>
        </a:spcBef>
        <a:buFont typeface="Arial"/>
        <a:buChar char="•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.m4a"/><Relationship Id="rId2" Type="http://schemas.openxmlformats.org/officeDocument/2006/relationships/audio" Target="../media/media1.m4a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程序设计专题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链表</a:t>
            </a:r>
            <a:endParaRPr lang="zh-CN" altLang="en-US" dirty="0"/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刘新国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浙江大学计算机科学与技术学院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CAD&amp;CG</a:t>
            </a:r>
            <a:r>
              <a:rPr lang="zh-CN" altLang="en-US" dirty="0" smtClean="0"/>
              <a:t>国家重点实验室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链表与数组比较</a:t>
            </a:r>
            <a:endParaRPr lang="zh-CN" altLang="en-US" dirty="0" smtClean="0"/>
          </a:p>
        </p:txBody>
      </p:sp>
      <p:sp>
        <p:nvSpPr>
          <p:cNvPr id="5123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数组</a:t>
            </a:r>
          </a:p>
          <a:p>
            <a:pPr lvl="1"/>
            <a:r>
              <a:rPr lang="zh-CN" altLang="en-US" dirty="0"/>
              <a:t>事先定义固定长度的数组</a:t>
            </a:r>
          </a:p>
          <a:p>
            <a:pPr lvl="1"/>
            <a:r>
              <a:rPr lang="zh-CN" altLang="en-US" dirty="0"/>
              <a:t>在数组元素个数不确定时，可能会发生浪费内存空间的情况 </a:t>
            </a:r>
          </a:p>
          <a:p>
            <a:pPr lvl="1"/>
            <a:r>
              <a:rPr lang="zh-CN" altLang="en-US" dirty="0"/>
              <a:t>插入和删除元素需要大量的数据移动</a:t>
            </a:r>
          </a:p>
          <a:p>
            <a:pPr lvl="1"/>
            <a:r>
              <a:rPr lang="zh-CN" altLang="en-US" dirty="0"/>
              <a:t>优点是随机存取：存取任一元素只需要少量时间</a:t>
            </a:r>
          </a:p>
          <a:p>
            <a:endParaRPr lang="zh-CN" altLang="en-US" dirty="0"/>
          </a:p>
          <a:p>
            <a:r>
              <a:rPr lang="zh-CN" altLang="en-US" dirty="0"/>
              <a:t>链表</a:t>
            </a:r>
          </a:p>
          <a:p>
            <a:pPr lvl="1"/>
            <a:r>
              <a:rPr lang="zh-CN" altLang="en-US" dirty="0"/>
              <a:t>动态存储分配的数据结构</a:t>
            </a:r>
          </a:p>
          <a:p>
            <a:pPr lvl="1"/>
            <a:r>
              <a:rPr lang="zh-CN" altLang="en-US" dirty="0"/>
              <a:t>根据需要动态开辟内存空间，比较方便地插入和删除元素（结点）</a:t>
            </a:r>
          </a:p>
          <a:p>
            <a:pPr lvl="1"/>
            <a:r>
              <a:rPr lang="zh-CN" altLang="en-US" dirty="0"/>
              <a:t>使用链表可以节省内存，提高操作效率  </a:t>
            </a:r>
          </a:p>
          <a:p>
            <a:pPr lvl="1"/>
            <a:r>
              <a:rPr lang="zh-CN" altLang="en-US" dirty="0"/>
              <a:t>缺点是不能随机存取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246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</a:t>
            </a:r>
            <a:r>
              <a:rPr lang="zh-CN" altLang="en-US" dirty="0"/>
              <a:t>生信息管理的链表实现</a:t>
            </a:r>
            <a:r>
              <a:rPr lang="en-US" altLang="zh-CN" dirty="0"/>
              <a:t> </a:t>
            </a:r>
            <a:endParaRPr lang="zh-CN" altLang="en-US" dirty="0" smtClean="0"/>
          </a:p>
        </p:txBody>
      </p:sp>
      <p:sp>
        <p:nvSpPr>
          <p:cNvPr id="5123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通过实例，演示链表的创建和使用</a:t>
            </a:r>
            <a:endParaRPr lang="en-US" altLang="zh-CN" dirty="0" smtClean="0"/>
          </a:p>
          <a:p>
            <a:pPr lvl="1"/>
            <a:r>
              <a:rPr lang="zh-CN" altLang="en-US" dirty="0"/>
              <a:t>教材</a:t>
            </a:r>
            <a:r>
              <a:rPr lang="zh-CN" altLang="en-US" dirty="0" smtClean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章，</a:t>
            </a:r>
            <a:r>
              <a:rPr lang="en-US" altLang="zh-CN" dirty="0" smtClean="0"/>
              <a:t>11.3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/>
              <a:t>11.3.1  </a:t>
            </a:r>
            <a:r>
              <a:rPr lang="zh-CN" altLang="en-US" dirty="0"/>
              <a:t>程序解析</a:t>
            </a:r>
          </a:p>
          <a:p>
            <a:r>
              <a:rPr lang="en-US" altLang="zh-CN" dirty="0"/>
              <a:t>11.3.2  </a:t>
            </a:r>
            <a:r>
              <a:rPr lang="zh-CN" altLang="en-US" dirty="0"/>
              <a:t>链表的概念</a:t>
            </a:r>
          </a:p>
          <a:p>
            <a:r>
              <a:rPr lang="en-US" altLang="zh-CN" dirty="0"/>
              <a:t>11.3.3  </a:t>
            </a:r>
            <a:r>
              <a:rPr lang="zh-CN" altLang="en-US" dirty="0"/>
              <a:t>单向链表的常用操作</a:t>
            </a:r>
          </a:p>
          <a:p>
            <a:pPr lvl="1"/>
            <a:endParaRPr lang="zh-CN" altLang="en-US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095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11.3.1  </a:t>
            </a:r>
            <a:r>
              <a:rPr lang="zh-CN" altLang="en-US" dirty="0"/>
              <a:t>程序解析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11-11 </a:t>
            </a:r>
            <a:r>
              <a:rPr lang="zh-CN" altLang="en-US" dirty="0"/>
              <a:t>建立一个学生成绩信</a:t>
            </a:r>
            <a:r>
              <a:rPr lang="zh-CN" altLang="en-US" dirty="0" smtClean="0"/>
              <a:t>息</a:t>
            </a:r>
            <a:r>
              <a:rPr lang="zh-CN" altLang="en-US" dirty="0"/>
              <a:t>单向链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algn="just">
              <a:lnSpc>
                <a:spcPct val="80000"/>
              </a:lnSpc>
            </a:pPr>
            <a:r>
              <a:rPr lang="zh-CN" altLang="en-US" dirty="0" smtClean="0"/>
              <a:t>学生成绩信息包括</a:t>
            </a:r>
            <a:endParaRPr lang="en-US" altLang="zh-CN" dirty="0"/>
          </a:p>
          <a:p>
            <a:pPr lvl="1" algn="just">
              <a:lnSpc>
                <a:spcPct val="80000"/>
              </a:lnSpc>
            </a:pPr>
            <a:r>
              <a:rPr lang="zh-CN" altLang="en-US" dirty="0" smtClean="0"/>
              <a:t>学</a:t>
            </a:r>
            <a:r>
              <a:rPr lang="zh-CN" altLang="en-US" dirty="0"/>
              <a:t>号、姓名、成</a:t>
            </a:r>
            <a:r>
              <a:rPr lang="zh-CN" altLang="en-US" dirty="0" smtClean="0"/>
              <a:t>绩</a:t>
            </a:r>
            <a:endParaRPr lang="en-US" altLang="zh-CN" dirty="0" smtClean="0"/>
          </a:p>
          <a:p>
            <a:pPr algn="just">
              <a:lnSpc>
                <a:spcPct val="80000"/>
              </a:lnSpc>
            </a:pPr>
            <a:endParaRPr lang="en-US" altLang="zh-CN" dirty="0" smtClean="0"/>
          </a:p>
          <a:p>
            <a:pPr algn="just">
              <a:lnSpc>
                <a:spcPct val="80000"/>
              </a:lnSpc>
            </a:pPr>
            <a:endParaRPr lang="en-US" altLang="zh-CN" dirty="0"/>
          </a:p>
          <a:p>
            <a:pPr algn="just">
              <a:lnSpc>
                <a:spcPct val="80000"/>
              </a:lnSpc>
            </a:pPr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lvl="1" algn="just">
              <a:lnSpc>
                <a:spcPct val="80000"/>
              </a:lnSpc>
            </a:pPr>
            <a:r>
              <a:rPr lang="zh-CN" altLang="en-US" dirty="0" smtClean="0"/>
              <a:t>学</a:t>
            </a:r>
            <a:r>
              <a:rPr lang="zh-CN" altLang="en-US" dirty="0"/>
              <a:t>生记录按学号由小到大顺序排</a:t>
            </a:r>
            <a:r>
              <a:rPr lang="zh-CN" altLang="en-US" dirty="0" smtClean="0"/>
              <a:t>列</a:t>
            </a:r>
            <a:endParaRPr lang="en-US" altLang="zh-CN" dirty="0" smtClean="0"/>
          </a:p>
          <a:p>
            <a:pPr lvl="1" algn="just">
              <a:lnSpc>
                <a:spcPct val="80000"/>
              </a:lnSpc>
            </a:pPr>
            <a:r>
              <a:rPr lang="zh-CN" altLang="en-US" dirty="0" smtClean="0"/>
              <a:t>实</a:t>
            </a:r>
            <a:r>
              <a:rPr lang="zh-CN" altLang="en-US" dirty="0"/>
              <a:t>现对成绩信息</a:t>
            </a:r>
            <a:r>
              <a:rPr lang="zh-CN" altLang="en-US" dirty="0" smtClean="0"/>
              <a:t>的操作</a:t>
            </a:r>
            <a:endParaRPr lang="en-US" altLang="zh-CN" dirty="0" smtClean="0"/>
          </a:p>
          <a:p>
            <a:pPr lvl="2" algn="just">
              <a:lnSpc>
                <a:spcPct val="80000"/>
              </a:lnSpc>
            </a:pPr>
            <a:r>
              <a:rPr lang="zh-CN" altLang="en-US" dirty="0"/>
              <a:t>插入、修改、删</a:t>
            </a:r>
            <a:r>
              <a:rPr lang="zh-CN" altLang="en-US" dirty="0" smtClean="0"/>
              <a:t>除、遍</a:t>
            </a:r>
            <a:r>
              <a:rPr lang="zh-CN" altLang="en-US" dirty="0"/>
              <a:t>历</a:t>
            </a:r>
          </a:p>
        </p:txBody>
      </p:sp>
      <p:grpSp>
        <p:nvGrpSpPr>
          <p:cNvPr id="19" name="Group 30"/>
          <p:cNvGrpSpPr>
            <a:grpSpLocks/>
          </p:cNvGrpSpPr>
          <p:nvPr/>
        </p:nvGrpSpPr>
        <p:grpSpPr bwMode="auto">
          <a:xfrm>
            <a:off x="1332310" y="2463742"/>
            <a:ext cx="6479381" cy="328613"/>
            <a:chOff x="68" y="845"/>
            <a:chExt cx="5442" cy="276"/>
          </a:xfrm>
        </p:grpSpPr>
        <p:sp>
          <p:nvSpPr>
            <p:cNvPr id="20" name="Text Box 31"/>
            <p:cNvSpPr txBox="1">
              <a:spLocks noChangeArrowheads="1"/>
            </p:cNvSpPr>
            <p:nvPr/>
          </p:nvSpPr>
          <p:spPr bwMode="auto">
            <a:xfrm>
              <a:off x="68" y="850"/>
              <a:ext cx="51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500" dirty="0"/>
                <a:t>head</a:t>
              </a:r>
              <a:endParaRPr kumimoji="1" lang="en-US" altLang="zh-CN" sz="1500" dirty="0"/>
            </a:p>
          </p:txBody>
        </p:sp>
        <p:grpSp>
          <p:nvGrpSpPr>
            <p:cNvPr id="21" name="Group 32"/>
            <p:cNvGrpSpPr>
              <a:grpSpLocks/>
            </p:cNvGrpSpPr>
            <p:nvPr/>
          </p:nvGrpSpPr>
          <p:grpSpPr bwMode="auto">
            <a:xfrm>
              <a:off x="497" y="845"/>
              <a:ext cx="5013" cy="240"/>
              <a:chOff x="497" y="845"/>
              <a:chExt cx="5013" cy="240"/>
            </a:xfrm>
          </p:grpSpPr>
          <p:sp>
            <p:nvSpPr>
              <p:cNvPr id="22" name="Line 33"/>
              <p:cNvSpPr>
                <a:spLocks noChangeShapeType="1"/>
              </p:cNvSpPr>
              <p:nvPr/>
            </p:nvSpPr>
            <p:spPr bwMode="auto">
              <a:xfrm>
                <a:off x="497" y="981"/>
                <a:ext cx="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7866" tIns="33338" rIns="67866" bIns="33338" anchor="ctr"/>
              <a:lstStyle/>
              <a:p>
                <a:endParaRPr lang="zh-CN" altLang="en-US"/>
              </a:p>
            </p:txBody>
          </p:sp>
          <p:grpSp>
            <p:nvGrpSpPr>
              <p:cNvPr id="23" name="Group 34"/>
              <p:cNvGrpSpPr>
                <a:grpSpLocks/>
              </p:cNvGrpSpPr>
              <p:nvPr/>
            </p:nvGrpSpPr>
            <p:grpSpPr bwMode="auto">
              <a:xfrm>
                <a:off x="3923" y="845"/>
                <a:ext cx="1587" cy="240"/>
                <a:chOff x="3969" y="845"/>
                <a:chExt cx="1587" cy="240"/>
              </a:xfrm>
            </p:grpSpPr>
            <p:sp>
              <p:nvSpPr>
                <p:cNvPr id="36" name="Rectangle 35"/>
                <p:cNvSpPr>
                  <a:spLocks noChangeArrowheads="1"/>
                </p:cNvSpPr>
                <p:nvPr/>
              </p:nvSpPr>
              <p:spPr bwMode="auto">
                <a:xfrm>
                  <a:off x="3969" y="845"/>
                  <a:ext cx="1587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zh-CN" altLang="en-US" sz="1500"/>
                    <a:t>990</a:t>
                  </a:r>
                  <a:r>
                    <a:rPr lang="en-US" altLang="zh-CN" sz="1500"/>
                    <a:t>5  Qian  80 NULL</a:t>
                  </a:r>
                  <a:endParaRPr kumimoji="1" lang="en-US" altLang="zh-CN" sz="1500" b="1"/>
                </a:p>
              </p:txBody>
            </p:sp>
            <p:sp>
              <p:nvSpPr>
                <p:cNvPr id="37" name="Line 36"/>
                <p:cNvSpPr>
                  <a:spLocks noChangeShapeType="1"/>
                </p:cNvSpPr>
                <p:nvPr/>
              </p:nvSpPr>
              <p:spPr bwMode="auto">
                <a:xfrm>
                  <a:off x="4422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9056" tIns="34529" rIns="69056" bIns="34529"/>
                <a:lstStyle/>
                <a:p>
                  <a:endParaRPr lang="zh-CN" altLang="en-US"/>
                </a:p>
              </p:txBody>
            </p:sp>
            <p:sp>
              <p:nvSpPr>
                <p:cNvPr id="38" name="Line 37"/>
                <p:cNvSpPr>
                  <a:spLocks noChangeShapeType="1"/>
                </p:cNvSpPr>
                <p:nvPr/>
              </p:nvSpPr>
              <p:spPr bwMode="auto">
                <a:xfrm>
                  <a:off x="4876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9056" tIns="34529" rIns="69056" bIns="34529"/>
                <a:lstStyle/>
                <a:p>
                  <a:endParaRPr lang="zh-CN" altLang="en-US"/>
                </a:p>
              </p:txBody>
            </p:sp>
            <p:sp>
              <p:nvSpPr>
                <p:cNvPr id="39" name="Line 38"/>
                <p:cNvSpPr>
                  <a:spLocks noChangeShapeType="1"/>
                </p:cNvSpPr>
                <p:nvPr/>
              </p:nvSpPr>
              <p:spPr bwMode="auto">
                <a:xfrm>
                  <a:off x="5103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9056" tIns="34529" rIns="69056" bIns="34529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39"/>
              <p:cNvGrpSpPr>
                <a:grpSpLocks/>
              </p:cNvGrpSpPr>
              <p:nvPr/>
            </p:nvGrpSpPr>
            <p:grpSpPr bwMode="auto">
              <a:xfrm>
                <a:off x="794" y="845"/>
                <a:ext cx="1360" cy="240"/>
                <a:chOff x="794" y="845"/>
                <a:chExt cx="1360" cy="240"/>
              </a:xfrm>
            </p:grpSpPr>
            <p:sp>
              <p:nvSpPr>
                <p:cNvPr id="32" name="Rectangle 40"/>
                <p:cNvSpPr>
                  <a:spLocks noChangeArrowheads="1"/>
                </p:cNvSpPr>
                <p:nvPr/>
              </p:nvSpPr>
              <p:spPr bwMode="auto">
                <a:xfrm>
                  <a:off x="794" y="845"/>
                  <a:ext cx="136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zh-CN" altLang="en-US" sz="1500"/>
                    <a:t>9901 </a:t>
                  </a:r>
                  <a:r>
                    <a:rPr lang="en-US" altLang="zh-CN" sz="1500"/>
                    <a:t>Wang 80</a:t>
                  </a:r>
                  <a:endParaRPr kumimoji="1" lang="en-US" altLang="zh-CN" sz="1500" b="1"/>
                </a:p>
              </p:txBody>
            </p:sp>
            <p:sp>
              <p:nvSpPr>
                <p:cNvPr id="33" name="Line 41"/>
                <p:cNvSpPr>
                  <a:spLocks noChangeShapeType="1"/>
                </p:cNvSpPr>
                <p:nvPr/>
              </p:nvSpPr>
              <p:spPr bwMode="auto">
                <a:xfrm>
                  <a:off x="1247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9056" tIns="34529" rIns="69056" bIns="34529"/>
                <a:lstStyle/>
                <a:p>
                  <a:endParaRPr lang="zh-CN" altLang="en-US"/>
                </a:p>
              </p:txBody>
            </p:sp>
            <p:sp>
              <p:nvSpPr>
                <p:cNvPr id="34" name="Line 42"/>
                <p:cNvSpPr>
                  <a:spLocks noChangeShapeType="1"/>
                </p:cNvSpPr>
                <p:nvPr/>
              </p:nvSpPr>
              <p:spPr bwMode="auto">
                <a:xfrm>
                  <a:off x="1701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9056" tIns="34529" rIns="69056" bIns="34529"/>
                <a:lstStyle/>
                <a:p>
                  <a:endParaRPr lang="zh-CN" altLang="en-US"/>
                </a:p>
              </p:txBody>
            </p:sp>
            <p:sp>
              <p:nvSpPr>
                <p:cNvPr id="35" name="Line 43"/>
                <p:cNvSpPr>
                  <a:spLocks noChangeShapeType="1"/>
                </p:cNvSpPr>
                <p:nvPr/>
              </p:nvSpPr>
              <p:spPr bwMode="auto">
                <a:xfrm>
                  <a:off x="1928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9056" tIns="34529" rIns="69056" bIns="34529"/>
                <a:lstStyle/>
                <a:p>
                  <a:endParaRPr lang="zh-CN" altLang="en-US"/>
                </a:p>
              </p:txBody>
            </p:sp>
          </p:grpSp>
          <p:sp>
            <p:nvSpPr>
              <p:cNvPr id="25" name="Line 44"/>
              <p:cNvSpPr>
                <a:spLocks noChangeShapeType="1"/>
              </p:cNvSpPr>
              <p:nvPr/>
            </p:nvSpPr>
            <p:spPr bwMode="auto">
              <a:xfrm>
                <a:off x="2018" y="981"/>
                <a:ext cx="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7866" tIns="33338" rIns="67866" bIns="33338" anchor="ctr"/>
              <a:lstStyle/>
              <a:p>
                <a:endParaRPr lang="zh-CN" altLang="en-US"/>
              </a:p>
            </p:txBody>
          </p:sp>
          <p:sp>
            <p:nvSpPr>
              <p:cNvPr id="26" name="Line 45"/>
              <p:cNvSpPr>
                <a:spLocks noChangeShapeType="1"/>
              </p:cNvSpPr>
              <p:nvPr/>
            </p:nvSpPr>
            <p:spPr bwMode="auto">
              <a:xfrm>
                <a:off x="3606" y="981"/>
                <a:ext cx="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7866" tIns="33338" rIns="67866" bIns="33338" anchor="ctr"/>
              <a:lstStyle/>
              <a:p>
                <a:endParaRPr lang="zh-CN" altLang="en-US"/>
              </a:p>
            </p:txBody>
          </p:sp>
          <p:grpSp>
            <p:nvGrpSpPr>
              <p:cNvPr id="27" name="Group 46"/>
              <p:cNvGrpSpPr>
                <a:grpSpLocks/>
              </p:cNvGrpSpPr>
              <p:nvPr/>
            </p:nvGrpSpPr>
            <p:grpSpPr bwMode="auto">
              <a:xfrm>
                <a:off x="2336" y="845"/>
                <a:ext cx="1360" cy="240"/>
                <a:chOff x="794" y="845"/>
                <a:chExt cx="1360" cy="240"/>
              </a:xfrm>
            </p:grpSpPr>
            <p:sp>
              <p:nvSpPr>
                <p:cNvPr id="28" name="Rectangle 47"/>
                <p:cNvSpPr>
                  <a:spLocks noChangeArrowheads="1"/>
                </p:cNvSpPr>
                <p:nvPr/>
              </p:nvSpPr>
              <p:spPr bwMode="auto">
                <a:xfrm>
                  <a:off x="794" y="845"/>
                  <a:ext cx="136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zh-CN" altLang="en-US" sz="1500"/>
                    <a:t>990</a:t>
                  </a:r>
                  <a:r>
                    <a:rPr lang="en-US" altLang="zh-CN" sz="1500"/>
                    <a:t>2     Li    90</a:t>
                  </a:r>
                  <a:endParaRPr kumimoji="1" lang="en-US" altLang="zh-CN" sz="1500" b="1"/>
                </a:p>
              </p:txBody>
            </p:sp>
            <p:sp>
              <p:nvSpPr>
                <p:cNvPr id="29" name="Line 48"/>
                <p:cNvSpPr>
                  <a:spLocks noChangeShapeType="1"/>
                </p:cNvSpPr>
                <p:nvPr/>
              </p:nvSpPr>
              <p:spPr bwMode="auto">
                <a:xfrm>
                  <a:off x="1247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9056" tIns="34529" rIns="69056" bIns="34529"/>
                <a:lstStyle/>
                <a:p>
                  <a:endParaRPr lang="zh-CN" altLang="en-US"/>
                </a:p>
              </p:txBody>
            </p:sp>
            <p:sp>
              <p:nvSpPr>
                <p:cNvPr id="30" name="Line 49"/>
                <p:cNvSpPr>
                  <a:spLocks noChangeShapeType="1"/>
                </p:cNvSpPr>
                <p:nvPr/>
              </p:nvSpPr>
              <p:spPr bwMode="auto">
                <a:xfrm>
                  <a:off x="1701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9056" tIns="34529" rIns="69056" bIns="34529"/>
                <a:lstStyle/>
                <a:p>
                  <a:endParaRPr lang="zh-CN" altLang="en-US"/>
                </a:p>
              </p:txBody>
            </p:sp>
            <p:sp>
              <p:nvSpPr>
                <p:cNvPr id="31" name="Line 50"/>
                <p:cNvSpPr>
                  <a:spLocks noChangeShapeType="1"/>
                </p:cNvSpPr>
                <p:nvPr/>
              </p:nvSpPr>
              <p:spPr bwMode="auto">
                <a:xfrm>
                  <a:off x="1928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69056" tIns="34529" rIns="69056" bIns="34529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962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函数调用关系图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EBB5-02B7-4F8C-93FF-D8777F5FF3EA}" type="slidenum">
              <a:rPr lang="zh-CN" altLang="en-US" smtClean="0"/>
              <a:pPr/>
              <a:t>13</a:t>
            </a:fld>
            <a:endParaRPr lang="en-US" altLang="zh-CN"/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888757" y="1707654"/>
            <a:ext cx="6912885" cy="2840620"/>
            <a:chOff x="496" y="2276"/>
            <a:chExt cx="4972" cy="1404"/>
          </a:xfrm>
          <a:noFill/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362" y="2276"/>
              <a:ext cx="1036" cy="23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 dirty="0"/>
                <a:t>main</a:t>
              </a:r>
              <a:endParaRPr lang="zh-CN" altLang="en-US" sz="1500" b="1" dirty="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011" y="2768"/>
              <a:ext cx="3897" cy="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011" y="2768"/>
              <a:ext cx="0" cy="20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264" y="2768"/>
              <a:ext cx="0" cy="20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586" y="2768"/>
              <a:ext cx="1" cy="20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908" y="2768"/>
              <a:ext cx="0" cy="20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880" y="2523"/>
              <a:ext cx="0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011" y="3223"/>
              <a:ext cx="1" cy="20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1791" y="2986"/>
              <a:ext cx="1087" cy="23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69056" tIns="34529" rIns="69056" bIns="34529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 dirty="0" err="1"/>
                <a:t>InsertDoc</a:t>
              </a:r>
              <a:endParaRPr lang="zh-CN" altLang="en-US" sz="1500" b="1" dirty="0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107" y="2986"/>
              <a:ext cx="1087" cy="23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69056" tIns="34529" rIns="69056" bIns="34529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500" b="1" dirty="0" err="1"/>
                <a:t>DeleteDoc</a:t>
              </a:r>
              <a:endParaRPr lang="zh-CN" altLang="en-US" sz="1500" b="1" dirty="0"/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4381" y="2986"/>
              <a:ext cx="1087" cy="23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69056" tIns="34529" rIns="69056" bIns="34529" anchor="ctr" anchorCtr="1">
              <a:spAutoFit/>
            </a:bodyPr>
            <a:lstStyle/>
            <a:p>
              <a:r>
                <a:rPr lang="en-US" altLang="zh-CN" sz="1500" b="1" dirty="0" err="1"/>
                <a:t>Print_Stu_Doc</a:t>
              </a:r>
              <a:r>
                <a:rPr lang="en-US" altLang="zh-CN" sz="1500" b="1" dirty="0"/>
                <a:t> </a:t>
              </a:r>
              <a:endParaRPr lang="zh-CN" altLang="en-US" sz="1500" b="1" dirty="0"/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497" y="2986"/>
              <a:ext cx="1087" cy="23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69056" tIns="34529" rIns="69056" bIns="34529" anchor="ctr" anchorCtr="1">
              <a:spAutoFit/>
            </a:bodyPr>
            <a:lstStyle/>
            <a:p>
              <a:r>
                <a:rPr lang="en-US" altLang="zh-CN" sz="1500" b="1" dirty="0" err="1"/>
                <a:t>Create_Stu_Doc</a:t>
              </a:r>
              <a:endParaRPr lang="en-US" altLang="zh-CN" sz="1500" b="1" dirty="0"/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496" y="3449"/>
              <a:ext cx="1087" cy="23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69056" tIns="34529" rIns="69056" bIns="34529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b="1" dirty="0" err="1"/>
                <a:t>InsertDoc</a:t>
              </a:r>
              <a:endParaRPr lang="zh-CN" alt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93079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11-11 </a:t>
            </a:r>
            <a:r>
              <a:rPr lang="zh-CN" altLang="en-US" smtClean="0"/>
              <a:t>数据定义与函数声明 </a:t>
            </a:r>
            <a:endParaRPr lang="zh-CN" altLang="en-US" dirty="0" smtClean="0"/>
          </a:p>
        </p:txBody>
      </p:sp>
      <p:sp>
        <p:nvSpPr>
          <p:cNvPr id="5123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83568" y="915567"/>
            <a:ext cx="7848872" cy="4086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</a:rPr>
              <a:t>链表结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</a:rPr>
              <a:t>点结构 *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1400" dirty="0" err="1" smtClean="0"/>
              <a:t>struct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stud_node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{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num</a:t>
            </a:r>
            <a:r>
              <a:rPr lang="en-US" altLang="zh-CN" sz="1400" dirty="0" smtClean="0"/>
              <a:t>;            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</a:rPr>
              <a:t>学号</a:t>
            </a:r>
            <a:endParaRPr lang="en-US" altLang="zh-CN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dirty="0" smtClean="0"/>
              <a:t>    char   name[20];       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</a:rPr>
              <a:t>姓名</a:t>
            </a:r>
            <a:endParaRPr lang="en-US" altLang="zh-CN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   score;          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</a:rPr>
              <a:t>成绩</a:t>
            </a:r>
            <a:endParaRPr lang="en-US" altLang="zh-CN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struct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stud_node</a:t>
            </a:r>
            <a:r>
              <a:rPr lang="en-US" altLang="zh-CN" sz="1400" dirty="0" smtClean="0"/>
              <a:t> *next;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</a:rPr>
              <a:t>链表指针</a:t>
            </a:r>
            <a:endParaRPr lang="en-US" altLang="zh-CN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dirty="0" smtClean="0"/>
              <a:t>};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</a:rPr>
              <a:t>/* 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</a:rPr>
              <a:t>函数 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</a:rPr>
              <a:t>建表 *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1400" dirty="0" err="1" smtClean="0"/>
              <a:t>struct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stud_node</a:t>
            </a:r>
            <a:r>
              <a:rPr lang="en-US" altLang="zh-CN" sz="1400" dirty="0" smtClean="0"/>
              <a:t> * </a:t>
            </a:r>
            <a:r>
              <a:rPr lang="en-US" altLang="zh-CN" sz="1400" dirty="0" err="1" smtClean="0"/>
              <a:t>Create_Stu_Doc</a:t>
            </a:r>
            <a:r>
              <a:rPr lang="en-US" altLang="zh-CN" sz="1400" dirty="0" smtClean="0"/>
              <a:t>();  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</a:rPr>
              <a:t>/* 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</a:rPr>
              <a:t>函数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</a:rPr>
              <a:t>插入 *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1400" dirty="0" err="1" smtClean="0"/>
              <a:t>struct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stud_node</a:t>
            </a:r>
            <a:r>
              <a:rPr lang="en-US" altLang="zh-CN" sz="1400" dirty="0" smtClean="0"/>
              <a:t> * </a:t>
            </a:r>
            <a:r>
              <a:rPr lang="en-US" altLang="zh-CN" sz="1400" dirty="0" err="1" smtClean="0"/>
              <a:t>InsertDoc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struct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stud_node</a:t>
            </a:r>
            <a:r>
              <a:rPr lang="en-US" altLang="zh-CN" sz="1400" dirty="0" smtClean="0"/>
              <a:t> * head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struct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stud_node</a:t>
            </a:r>
            <a:r>
              <a:rPr lang="en-US" altLang="zh-CN" sz="1400" dirty="0" smtClean="0"/>
              <a:t> *stud); 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</a:rPr>
              <a:t>* 函数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</a:rPr>
              <a:t>删除 *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1400" dirty="0" err="1" smtClean="0"/>
              <a:t>struct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stud_node</a:t>
            </a:r>
            <a:r>
              <a:rPr lang="en-US" altLang="zh-CN" sz="1400" dirty="0" smtClean="0"/>
              <a:t> * </a:t>
            </a:r>
            <a:r>
              <a:rPr lang="en-US" altLang="zh-CN" sz="1400" dirty="0" err="1" smtClean="0"/>
              <a:t>DeleteDoc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struct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stud_node</a:t>
            </a:r>
            <a:r>
              <a:rPr lang="en-US" altLang="zh-CN" sz="1400" dirty="0" smtClean="0"/>
              <a:t> * head,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num</a:t>
            </a:r>
            <a:r>
              <a:rPr lang="en-US" altLang="zh-CN" sz="1400" dirty="0" smtClean="0"/>
              <a:t>);                                            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</a:rPr>
              <a:t>/* 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</a:rPr>
              <a:t>函数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</a:rPr>
              <a:t>打印 *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1400" dirty="0" smtClean="0"/>
              <a:t>void </a:t>
            </a:r>
            <a:r>
              <a:rPr lang="en-US" altLang="zh-CN" sz="1400" dirty="0" err="1" smtClean="0"/>
              <a:t>Print_Stu_Doc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struct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stud_node</a:t>
            </a:r>
            <a:r>
              <a:rPr lang="en-US" altLang="zh-CN" sz="1400" dirty="0" smtClean="0"/>
              <a:t> * head);</a:t>
            </a:r>
            <a:endParaRPr lang="en-US" altLang="zh-CN" sz="14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79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11.3.2 </a:t>
            </a:r>
            <a:r>
              <a:rPr lang="zh-CN" altLang="en-US" dirty="0" smtClean="0"/>
              <a:t>链</a:t>
            </a:r>
            <a:r>
              <a:rPr lang="zh-CN" altLang="en-US" dirty="0"/>
              <a:t>表的概念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</a:t>
            </a:r>
            <a:r>
              <a:rPr lang="zh-CN" altLang="en-US" dirty="0">
                <a:solidFill>
                  <a:srgbClr val="FFFF00"/>
                </a:solidFill>
              </a:rPr>
              <a:t>动态存</a:t>
            </a:r>
            <a:r>
              <a:rPr lang="zh-CN" altLang="en-US" dirty="0" smtClean="0">
                <a:solidFill>
                  <a:srgbClr val="FFFF00"/>
                </a:solidFill>
              </a:rPr>
              <a:t>储</a:t>
            </a:r>
            <a:r>
              <a:rPr lang="zh-CN" altLang="en-US" dirty="0" smtClean="0"/>
              <a:t>的</a:t>
            </a:r>
            <a:r>
              <a:rPr lang="zh-CN" altLang="en-US" dirty="0"/>
              <a:t>数据结构</a:t>
            </a:r>
          </a:p>
          <a:p>
            <a:r>
              <a:rPr lang="zh-CN" altLang="en-US" dirty="0"/>
              <a:t>若</a:t>
            </a:r>
            <a:r>
              <a:rPr lang="zh-CN" altLang="en-US" dirty="0" smtClean="0"/>
              <a:t>干同一类</a:t>
            </a:r>
            <a:r>
              <a:rPr lang="zh-CN" altLang="en-US" dirty="0"/>
              <a:t>型的“结点”依</a:t>
            </a:r>
            <a:r>
              <a:rPr lang="zh-CN" altLang="en-US" dirty="0" smtClean="0"/>
              <a:t>次链接而</a:t>
            </a:r>
            <a:r>
              <a:rPr lang="zh-CN" altLang="en-US" dirty="0"/>
              <a:t>成</a:t>
            </a:r>
          </a:p>
          <a:p>
            <a:r>
              <a:rPr lang="zh-CN" altLang="en-US" dirty="0"/>
              <a:t>根</a:t>
            </a:r>
            <a:r>
              <a:rPr lang="zh-CN" altLang="en-US" dirty="0" smtClean="0"/>
              <a:t>据链接形式，可以分为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</a:t>
            </a:r>
            <a:r>
              <a:rPr lang="zh-CN" altLang="en-US" dirty="0"/>
              <a:t>向链</a:t>
            </a:r>
            <a:r>
              <a:rPr lang="zh-CN" altLang="en-US" dirty="0" smtClean="0"/>
              <a:t>表、双</a:t>
            </a:r>
            <a:r>
              <a:rPr lang="zh-CN" altLang="en-US" dirty="0"/>
              <a:t>向链表 </a:t>
            </a:r>
            <a:endParaRPr lang="en-US" altLang="zh-CN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1451752" y="3050327"/>
            <a:ext cx="6211490" cy="1515925"/>
            <a:chOff x="395288" y="3787775"/>
            <a:chExt cx="8281987" cy="2021234"/>
          </a:xfrm>
        </p:grpSpPr>
        <p:graphicFrame>
          <p:nvGraphicFramePr>
            <p:cNvPr id="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1052283"/>
                </p:ext>
              </p:extLst>
            </p:nvPr>
          </p:nvGraphicFramePr>
          <p:xfrm>
            <a:off x="468313" y="3787775"/>
            <a:ext cx="8208962" cy="877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" name="位图图像" r:id="rId4" imgW="4686954" imgH="419048" progId="Paint.Picture">
                    <p:embed/>
                  </p:oleObj>
                </mc:Choice>
                <mc:Fallback>
                  <p:oleObj name="位图图像" r:id="rId4" imgW="4686954" imgH="419048" progId="Paint.Picture">
                    <p:embed/>
                    <p:pic>
                      <p:nvPicPr>
                        <p:cNvPr id="48230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3787775"/>
                          <a:ext cx="8208962" cy="877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95288" y="5346701"/>
              <a:ext cx="1109277" cy="462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FFFF00"/>
                  </a:solidFill>
                </a:rPr>
                <a:t>头指针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796795" y="5346698"/>
              <a:ext cx="801501" cy="462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FF00"/>
                  </a:solidFill>
                </a:rPr>
                <a:t>结点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26482" y="5346700"/>
              <a:ext cx="1109277" cy="462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FF00"/>
                  </a:solidFill>
                </a:rPr>
                <a:t>尾结点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827088" y="4508500"/>
              <a:ext cx="0" cy="792163"/>
            </a:xfrm>
            <a:prstGeom prst="line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9056" tIns="34529" rIns="69056" bIns="34529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 flipV="1">
              <a:off x="4284662" y="4651375"/>
              <a:ext cx="666918" cy="586530"/>
            </a:xfrm>
            <a:prstGeom prst="line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9056" tIns="34529" rIns="69056" bIns="34529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7795979" y="4651375"/>
              <a:ext cx="16109" cy="695324"/>
            </a:xfrm>
            <a:prstGeom prst="line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9056" tIns="34529" rIns="69056" bIns="34529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 flipV="1">
              <a:off x="2302279" y="4651375"/>
              <a:ext cx="2366162" cy="695323"/>
            </a:xfrm>
            <a:prstGeom prst="line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9056" tIns="34529" rIns="69056" bIns="34529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5345857" y="4665663"/>
              <a:ext cx="431802" cy="586530"/>
            </a:xfrm>
            <a:prstGeom prst="line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9056" tIns="34529" rIns="69056" bIns="34529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5628996" y="4665663"/>
              <a:ext cx="1697485" cy="716258"/>
            </a:xfrm>
            <a:prstGeom prst="line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9056" tIns="34529" rIns="69056" bIns="34529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1754403" y="5346698"/>
              <a:ext cx="1109277" cy="462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FF00"/>
                  </a:solidFill>
                </a:rPr>
                <a:t>头结点</a:t>
              </a: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 flipV="1">
              <a:off x="2135506" y="4554535"/>
              <a:ext cx="2351" cy="746128"/>
            </a:xfrm>
            <a:prstGeom prst="line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9056" tIns="34529" rIns="69056" bIns="34529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23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  <a:r>
              <a:rPr lang="zh-CN" altLang="en-US" dirty="0" smtClean="0"/>
              <a:t>的结</a:t>
            </a:r>
            <a:r>
              <a:rPr lang="zh-CN" altLang="en-US" dirty="0"/>
              <a:t>点定义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stud_node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</a:t>
            </a:r>
            <a:r>
              <a:rPr lang="en-US" altLang="zh-CN" dirty="0" err="1"/>
              <a:t>num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char   name[20</a:t>
            </a:r>
            <a:r>
              <a:rPr lang="en-US" altLang="zh-CN" dirty="0"/>
              <a:t>];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</a:t>
            </a:r>
            <a:r>
              <a:rPr lang="en-US" altLang="zh-CN" dirty="0"/>
              <a:t>score;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stud_node</a:t>
            </a:r>
            <a:r>
              <a:rPr lang="en-US" altLang="zh-CN" dirty="0"/>
              <a:t> *next;</a:t>
            </a:r>
          </a:p>
          <a:p>
            <a:pPr marL="0" indent="0">
              <a:buNone/>
            </a:pPr>
            <a:r>
              <a:rPr lang="en-US" altLang="zh-CN" dirty="0"/>
              <a:t>}; </a:t>
            </a:r>
            <a:endParaRPr lang="en-US" altLang="zh-CN" dirty="0" smtClean="0"/>
          </a:p>
          <a:p>
            <a:r>
              <a:rPr lang="zh-CN" altLang="en-US" dirty="0"/>
              <a:t>结构的递归定</a:t>
            </a:r>
            <a:r>
              <a:rPr lang="zh-CN" altLang="en-US" dirty="0" smtClean="0"/>
              <a:t>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在定义结构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stud_node</a:t>
            </a:r>
            <a:r>
              <a:rPr lang="zh-CN" altLang="en-US" dirty="0" smtClean="0"/>
              <a:t>的同时，使用它定义了一个指针成员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能且只能使用结构的指针类型进行递归定义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因为指针所占的内存大小是固定的（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个字节）</a:t>
            </a:r>
            <a:endParaRPr lang="en-US" altLang="zh-CN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8423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链表的结点创建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使用内存申请函数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，在</a:t>
            </a:r>
            <a:r>
              <a:rPr lang="zh-CN" altLang="en-US" dirty="0"/>
              <a:t>内存的</a:t>
            </a:r>
            <a:r>
              <a:rPr lang="zh-CN" altLang="en-US" dirty="0">
                <a:solidFill>
                  <a:srgbClr val="FFFF00"/>
                </a:solidFill>
              </a:rPr>
              <a:t>动态存储区</a:t>
            </a:r>
            <a:r>
              <a:rPr lang="zh-CN" altLang="en-US" dirty="0" smtClean="0"/>
              <a:t>中申请一块连续的内存空间，作为链表结点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void * </a:t>
            </a:r>
            <a:r>
              <a:rPr lang="en-US" altLang="zh-CN" dirty="0" err="1" smtClean="0">
                <a:solidFill>
                  <a:srgbClr val="FFFF00"/>
                </a:solidFill>
              </a:rPr>
              <a:t>malloc</a:t>
            </a:r>
            <a:r>
              <a:rPr lang="en-US" altLang="zh-CN" dirty="0" smtClean="0">
                <a:solidFill>
                  <a:srgbClr val="FFFF00"/>
                </a:solidFill>
              </a:rPr>
              <a:t>(unsigned size) 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参</a:t>
            </a:r>
            <a:r>
              <a:rPr lang="zh-CN" altLang="en-US" dirty="0" smtClean="0"/>
              <a:t>数 </a:t>
            </a:r>
            <a:r>
              <a:rPr lang="en-US" altLang="zh-CN" dirty="0" smtClean="0"/>
              <a:t>size </a:t>
            </a:r>
            <a:r>
              <a:rPr lang="zh-CN" altLang="en-US" dirty="0"/>
              <a:t>指</a:t>
            </a:r>
            <a:r>
              <a:rPr lang="zh-CN" altLang="en-US" dirty="0" smtClean="0"/>
              <a:t>定所申请的内存大小（字节数）</a:t>
            </a:r>
            <a:endParaRPr lang="en-US" altLang="zh-CN" dirty="0" smtClean="0"/>
          </a:p>
          <a:p>
            <a:r>
              <a:rPr lang="zh-CN" altLang="en-US" dirty="0"/>
              <a:t>返回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</a:t>
            </a:r>
            <a:r>
              <a:rPr lang="zh-CN" altLang="en-US" dirty="0"/>
              <a:t>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void *</a:t>
            </a:r>
            <a:r>
              <a:rPr lang="zh-CN" altLang="en-US" dirty="0" smtClean="0"/>
              <a:t>，通用指针</a:t>
            </a:r>
            <a:r>
              <a:rPr lang="en-US" altLang="zh-CN" dirty="0"/>
              <a:t> </a:t>
            </a:r>
            <a:r>
              <a:rPr lang="en-US" altLang="zh-CN" dirty="0" smtClean="0"/>
              <a:t>/ </a:t>
            </a:r>
            <a:r>
              <a:rPr lang="zh-CN" altLang="en-US" dirty="0" smtClean="0"/>
              <a:t>无类型指针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内存地址</a:t>
            </a:r>
            <a:endParaRPr lang="en-US" altLang="zh-CN" dirty="0"/>
          </a:p>
          <a:p>
            <a:pPr lvl="1"/>
            <a:r>
              <a:rPr lang="zh-CN" altLang="en-US" dirty="0" smtClean="0"/>
              <a:t>若申请成功，则返回所分配内存的起始地址</a:t>
            </a:r>
            <a:endParaRPr lang="en-US" altLang="zh-CN" dirty="0" smtClean="0"/>
          </a:p>
          <a:p>
            <a:pPr lvl="2"/>
            <a:r>
              <a:rPr lang="zh-CN" altLang="en-US" dirty="0"/>
              <a:t>需</a:t>
            </a:r>
            <a:r>
              <a:rPr lang="zh-CN" altLang="en-US" dirty="0" smtClean="0"/>
              <a:t>要转换到</a:t>
            </a:r>
            <a:r>
              <a:rPr lang="zh-CN" altLang="en-US" dirty="0"/>
              <a:t>特</a:t>
            </a:r>
            <a:r>
              <a:rPr lang="zh-CN" altLang="en-US" dirty="0" smtClean="0"/>
              <a:t>定的指</a:t>
            </a:r>
            <a:r>
              <a:rPr lang="zh-CN" altLang="en-US" dirty="0"/>
              <a:t>针类型</a:t>
            </a:r>
            <a:r>
              <a:rPr lang="zh-CN" altLang="en-US" dirty="0" smtClean="0"/>
              <a:t>，便于使用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若不成功，则返回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（地址值为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的非法指针）</a:t>
            </a:r>
          </a:p>
          <a:p>
            <a:endParaRPr lang="en-US" altLang="zh-CN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586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链表的结点创建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student * p;</a:t>
            </a:r>
          </a:p>
          <a:p>
            <a:pPr marL="0" indent="0">
              <a:buNone/>
            </a:pPr>
            <a:r>
              <a:rPr lang="en-US" altLang="zh-CN" sz="2000" dirty="0" smtClean="0"/>
              <a:t>p = </a:t>
            </a:r>
            <a:r>
              <a:rPr lang="en-US" altLang="zh-CN" sz="2000" dirty="0" smtClean="0">
                <a:solidFill>
                  <a:srgbClr val="FFFF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struct</a:t>
            </a:r>
            <a:r>
              <a:rPr lang="en-US" altLang="zh-CN" sz="2000" dirty="0" smtClean="0">
                <a:solidFill>
                  <a:srgbClr val="FFFF00"/>
                </a:solidFill>
              </a:rPr>
              <a:t> student *) </a:t>
            </a:r>
            <a:r>
              <a:rPr lang="en-US" altLang="zh-CN" sz="2000" dirty="0" err="1" smtClean="0"/>
              <a:t>malloc</a:t>
            </a:r>
            <a:r>
              <a:rPr lang="en-US" altLang="zh-CN" sz="2000" dirty="0" smtClean="0"/>
              <a:t>(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sizeof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student) );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调用</a:t>
            </a:r>
            <a:r>
              <a:rPr lang="en-US" altLang="zh-CN" sz="2000" dirty="0" err="1" smtClean="0"/>
              <a:t>malloc</a:t>
            </a:r>
            <a:r>
              <a:rPr lang="zh-CN" altLang="en-US" sz="2000" dirty="0" smtClean="0"/>
              <a:t>时，用 </a:t>
            </a: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计算存储块大小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注意：虽然内存块是动态分配的，但一旦分配成功后，它的大小也是确定的，不要越界使用 </a:t>
            </a:r>
            <a:endParaRPr lang="en-US" altLang="zh-CN" sz="2000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886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链表的结点创建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判断内存申请是否成功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smtClean="0"/>
              <a:t>if( p==NULL ) {</a:t>
            </a:r>
          </a:p>
          <a:p>
            <a:pPr marL="342900" lvl="1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申请失败了，进行相应处理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smtClean="0"/>
              <a:t>}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418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r>
              <a:rPr lang="en-US" altLang="zh-CN" dirty="0" smtClean="0"/>
              <a:t> 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itchFamily="2" charset="-122"/>
              </a:rPr>
              <a:t>链表是什么？</a:t>
            </a:r>
          </a:p>
          <a:p>
            <a:pPr lvl="1"/>
            <a:r>
              <a:rPr lang="zh-CN" altLang="en-US" dirty="0" smtClean="0">
                <a:latin typeface="宋体" pitchFamily="2" charset="-122"/>
              </a:rPr>
              <a:t>为什么需要链表？</a:t>
            </a:r>
          </a:p>
          <a:p>
            <a:r>
              <a:rPr lang="zh-CN" altLang="en-US" dirty="0" smtClean="0">
                <a:latin typeface="宋体" pitchFamily="2" charset="-122"/>
              </a:rPr>
              <a:t>如何</a:t>
            </a:r>
            <a:r>
              <a:rPr lang="zh-CN" altLang="en-US" dirty="0">
                <a:latin typeface="宋体" pitchFamily="2" charset="-122"/>
              </a:rPr>
              <a:t>建立单向</a:t>
            </a:r>
            <a:r>
              <a:rPr lang="zh-CN" altLang="en-US" dirty="0" smtClean="0">
                <a:latin typeface="宋体" pitchFamily="2" charset="-122"/>
              </a:rPr>
              <a:t>链表</a:t>
            </a:r>
          </a:p>
          <a:p>
            <a:pPr lvl="1"/>
            <a:r>
              <a:rPr lang="zh-CN" altLang="en-US" dirty="0" smtClean="0">
                <a:latin typeface="宋体" pitchFamily="2" charset="-122"/>
              </a:rPr>
              <a:t>并</a:t>
            </a:r>
            <a:r>
              <a:rPr lang="zh-CN" altLang="en-US" dirty="0">
                <a:latin typeface="宋体" pitchFamily="2" charset="-122"/>
              </a:rPr>
              <a:t>实现插入、删除以及查找操作</a:t>
            </a:r>
            <a:r>
              <a:rPr lang="zh-CN" altLang="en-US" dirty="0" smtClean="0">
                <a:latin typeface="宋体" pitchFamily="2" charset="-122"/>
              </a:rPr>
              <a:t>？</a:t>
            </a:r>
            <a:endParaRPr lang="en-US" altLang="zh-CN" dirty="0" smtClean="0">
              <a:latin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</a:rPr>
              <a:t>其他的</a:t>
            </a:r>
            <a:endParaRPr lang="en-US" altLang="zh-CN" dirty="0" smtClean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结构</a:t>
            </a:r>
            <a:r>
              <a:rPr lang="zh-CN" altLang="en-US" dirty="0">
                <a:latin typeface="宋体" pitchFamily="2" charset="-122"/>
              </a:rPr>
              <a:t>的递归</a:t>
            </a:r>
            <a:r>
              <a:rPr lang="zh-CN" altLang="en-US" dirty="0" smtClean="0">
                <a:latin typeface="宋体" pitchFamily="2" charset="-122"/>
              </a:rPr>
              <a:t>定义</a:t>
            </a:r>
            <a:endParaRPr lang="zh-CN" altLang="en-US" dirty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动态</a:t>
            </a:r>
            <a:r>
              <a:rPr lang="zh-CN" altLang="en-US" dirty="0">
                <a:latin typeface="宋体" pitchFamily="2" charset="-122"/>
              </a:rPr>
              <a:t>内存</a:t>
            </a:r>
            <a:r>
              <a:rPr lang="zh-CN" altLang="en-US" dirty="0" smtClean="0">
                <a:latin typeface="宋体" pitchFamily="2" charset="-122"/>
              </a:rPr>
              <a:t>分配和管理</a:t>
            </a:r>
            <a:endParaRPr lang="zh-CN" altLang="en-US" dirty="0">
              <a:latin typeface="宋体" pitchFamily="2" charset="-122"/>
            </a:endParaRPr>
          </a:p>
        </p:txBody>
      </p:sp>
      <p:pic>
        <p:nvPicPr>
          <p:cNvPr id="3" name="录制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34400" y="0"/>
            <a:ext cx="609600" cy="609600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139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5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动态内存的释放（或归还）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当动态申请的内存块不再需要时，要及时释放它。调用内存释放函数：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smtClean="0"/>
              <a:t>void free(void *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释放以</a:t>
            </a:r>
            <a:r>
              <a:rPr lang="en-US" altLang="zh-CN" dirty="0" err="1" smtClean="0"/>
              <a:t>ptr</a:t>
            </a:r>
            <a:r>
              <a:rPr lang="zh-CN" altLang="en-US" dirty="0" smtClean="0"/>
              <a:t>为起始地址的内存块</a:t>
            </a:r>
            <a:endParaRPr lang="en-US" altLang="zh-CN" dirty="0" smtClean="0"/>
          </a:p>
          <a:p>
            <a:r>
              <a:rPr lang="zh-CN" altLang="en-US" dirty="0" smtClean="0"/>
              <a:t>该内存块必须是之前由动态申请得到的</a:t>
            </a:r>
            <a:endParaRPr lang="en-US" altLang="zh-CN" dirty="0" smtClean="0"/>
          </a:p>
          <a:p>
            <a:r>
              <a:rPr lang="zh-CN" altLang="en-US" dirty="0" smtClean="0"/>
              <a:t>要完全释放，不能是申请得到的一部分</a:t>
            </a:r>
            <a:endParaRPr lang="en-US" altLang="zh-CN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293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定义一个宏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/>
              <a:t>#define </a:t>
            </a:r>
            <a:r>
              <a:rPr kumimoji="1" lang="en-US" altLang="zh-CN" dirty="0" smtClean="0"/>
              <a:t>NEW(T)  ((T*) </a:t>
            </a:r>
            <a:r>
              <a:rPr kumimoji="1" lang="en-US" altLang="zh-CN" dirty="0" err="1" smtClean="0"/>
              <a:t>malloc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sizeof</a:t>
            </a:r>
            <a:r>
              <a:rPr kumimoji="1" lang="en-US" altLang="zh-CN" dirty="0" smtClean="0"/>
              <a:t> (T)))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其他的动态内存申请函数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void * </a:t>
            </a:r>
            <a:r>
              <a:rPr lang="en-US" altLang="zh-CN" dirty="0" err="1" smtClean="0"/>
              <a:t>calloc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n, </a:t>
            </a:r>
            <a:r>
              <a:rPr lang="en-US" altLang="zh-CN" dirty="0" err="1"/>
              <a:t>size_t</a:t>
            </a:r>
            <a:r>
              <a:rPr lang="en-US" altLang="zh-CN" dirty="0"/>
              <a:t> size)</a:t>
            </a:r>
            <a:r>
              <a:rPr lang="zh-CN" altLang="en-US" dirty="0"/>
              <a:t>；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功 </a:t>
            </a:r>
            <a:r>
              <a:rPr lang="zh-CN" altLang="en-US" dirty="0"/>
              <a:t>能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zh-CN" altLang="en-US" dirty="0" smtClean="0"/>
              <a:t>申请分配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长度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size </a:t>
            </a:r>
            <a:r>
              <a:rPr lang="zh-CN" altLang="en-US" dirty="0" smtClean="0"/>
              <a:t>的</a:t>
            </a:r>
            <a:r>
              <a:rPr lang="zh-CN" altLang="en-US" dirty="0"/>
              <a:t>连续空</a:t>
            </a:r>
            <a:r>
              <a:rPr lang="zh-CN" altLang="en-US" dirty="0" smtClean="0"/>
              <a:t>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也就是：分配一个长度为 </a:t>
            </a:r>
            <a:r>
              <a:rPr lang="en-US" altLang="zh-CN" dirty="0" smtClean="0"/>
              <a:t>n * size </a:t>
            </a:r>
            <a:r>
              <a:rPr lang="zh-CN" altLang="en-US" dirty="0" smtClean="0"/>
              <a:t>的连续空间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返</a:t>
            </a:r>
            <a:r>
              <a:rPr lang="zh-CN" altLang="en-US" dirty="0"/>
              <a:t>回</a:t>
            </a:r>
            <a:r>
              <a:rPr lang="zh-CN" altLang="en-US" dirty="0" smtClean="0"/>
              <a:t>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如果成功，返回指</a:t>
            </a:r>
            <a:r>
              <a:rPr lang="zh-CN" altLang="en-US" dirty="0"/>
              <a:t>向分配起始地址的指针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如果失败，</a:t>
            </a:r>
            <a:r>
              <a:rPr lang="zh-CN" altLang="en-US" dirty="0"/>
              <a:t>返回</a:t>
            </a:r>
            <a:r>
              <a:rPr lang="en-US" altLang="zh-CN" dirty="0"/>
              <a:t>NULL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466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11.3.3  </a:t>
            </a:r>
            <a:r>
              <a:rPr lang="zh-CN" altLang="en-US" smtClean="0"/>
              <a:t>单向链表的常用操作</a:t>
            </a:r>
            <a:endParaRPr lang="en-US" altLang="zh-CN" dirty="0"/>
          </a:p>
        </p:txBody>
      </p:sp>
      <p:sp>
        <p:nvSpPr>
          <p:cNvPr id="5123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zh-CN" altLang="en-US" dirty="0" smtClean="0"/>
              <a:t>链表的建立</a:t>
            </a:r>
          </a:p>
          <a:p>
            <a:pPr marL="385763" indent="-385763">
              <a:buFont typeface="+mj-lt"/>
              <a:buAutoNum type="arabicPeriod"/>
            </a:pPr>
            <a:r>
              <a:rPr lang="zh-CN" altLang="en-US" dirty="0" smtClean="0"/>
              <a:t>链表的遍历</a:t>
            </a:r>
          </a:p>
          <a:p>
            <a:pPr marL="385763" indent="-385763">
              <a:buFont typeface="+mj-lt"/>
              <a:buAutoNum type="arabicPeriod"/>
            </a:pPr>
            <a:r>
              <a:rPr lang="zh-CN" altLang="en-US" dirty="0" smtClean="0"/>
              <a:t>插入结点</a:t>
            </a:r>
          </a:p>
          <a:p>
            <a:pPr marL="385763" indent="-385763">
              <a:buFont typeface="+mj-lt"/>
              <a:buAutoNum type="arabicPeriod"/>
            </a:pPr>
            <a:r>
              <a:rPr lang="zh-CN" altLang="en-US" dirty="0" smtClean="0"/>
              <a:t>删除结点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686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链表的建立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用一个指针指向链表的第一个结点（头节点）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stud_node</a:t>
            </a:r>
            <a:r>
              <a:rPr lang="en-US" altLang="zh-CN" dirty="0" smtClean="0"/>
              <a:t> *head;</a:t>
            </a:r>
          </a:p>
          <a:p>
            <a:pPr marL="385763" indent="-342900"/>
            <a:r>
              <a:rPr lang="zh-CN" altLang="en-US" dirty="0" smtClean="0"/>
              <a:t>建立一个链表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/>
              <a:t>h</a:t>
            </a:r>
            <a:r>
              <a:rPr lang="en-US" altLang="zh-CN" dirty="0" smtClean="0"/>
              <a:t>ead = NULL</a:t>
            </a:r>
            <a:r>
              <a:rPr lang="zh-CN" altLang="en-US" dirty="0" smtClean="0"/>
              <a:t>；</a:t>
            </a:r>
            <a:r>
              <a:rPr lang="en-US" altLang="zh-CN" dirty="0" smtClean="0">
                <a:solidFill>
                  <a:srgbClr val="00B0F0"/>
                </a:solidFill>
              </a:rPr>
              <a:t>// </a:t>
            </a:r>
            <a:r>
              <a:rPr lang="zh-CN" altLang="en-US" dirty="0" smtClean="0">
                <a:solidFill>
                  <a:srgbClr val="00B0F0"/>
                </a:solidFill>
              </a:rPr>
              <a:t>建了一个空链表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342900" lvl="1" indent="0">
              <a:buNone/>
            </a:pPr>
            <a:endParaRPr lang="en-US" altLang="zh-CN" dirty="0" smtClean="0"/>
          </a:p>
          <a:p>
            <a:pPr marL="42863" indent="0">
              <a:buNone/>
            </a:pPr>
            <a:r>
              <a:rPr lang="zh-CN" altLang="en-US" dirty="0"/>
              <a:t>空链</a:t>
            </a:r>
            <a:r>
              <a:rPr lang="zh-CN" altLang="en-US" dirty="0" smtClean="0"/>
              <a:t>表是最简单的</a:t>
            </a:r>
            <a:r>
              <a:rPr lang="zh-CN" altLang="en-US" dirty="0"/>
              <a:t>合</a:t>
            </a:r>
            <a:r>
              <a:rPr lang="zh-CN" altLang="en-US" dirty="0" smtClean="0"/>
              <a:t>法链表</a:t>
            </a:r>
            <a:endParaRPr lang="en-US" altLang="zh-CN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4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链表的建立</a:t>
            </a:r>
            <a:endParaRPr lang="zh-CN" alt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链表的尾指针，指向链表的末尾节点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stud_node</a:t>
            </a:r>
            <a:r>
              <a:rPr lang="en-US" altLang="zh-CN" sz="2800" dirty="0" smtClean="0"/>
              <a:t> * tail;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当链表为空时：</a:t>
            </a:r>
            <a:r>
              <a:rPr lang="en-US" altLang="zh-CN" dirty="0" smtClean="0"/>
              <a:t>tail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 均为</a:t>
            </a:r>
            <a:r>
              <a:rPr lang="en-US" altLang="zh-CN" dirty="0" smtClean="0"/>
              <a:t> NULL;</a:t>
            </a:r>
          </a:p>
          <a:p>
            <a:pPr lvl="1"/>
            <a:r>
              <a:rPr lang="zh-CN" altLang="en-US" dirty="0" smtClean="0"/>
              <a:t>当链表只有一个结点：</a:t>
            </a:r>
            <a:r>
              <a:rPr lang="en-US" altLang="zh-CN" dirty="0" smtClean="0"/>
              <a:t>tail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head</a:t>
            </a:r>
            <a:r>
              <a:rPr lang="zh-CN" altLang="en-US" dirty="0" smtClean="0"/>
              <a:t> 均指向该节点</a:t>
            </a:r>
            <a:r>
              <a:rPr lang="en-US" altLang="zh-CN" dirty="0" smtClean="0"/>
              <a:t>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25</a:t>
            </a:fld>
            <a:endParaRPr lang="en-US" altLang="zh-CN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907704" y="2050331"/>
            <a:ext cx="5915000" cy="1694111"/>
            <a:chOff x="48" y="623"/>
            <a:chExt cx="4368" cy="1060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400" y="672"/>
              <a:ext cx="2016" cy="240"/>
              <a:chOff x="-336" y="672"/>
              <a:chExt cx="2016" cy="240"/>
            </a:xfrm>
          </p:grpSpPr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200" b="1" smtClean="0"/>
                  <a:t>NULL</a:t>
                </a:r>
                <a:endParaRPr kumimoji="1" lang="zh-CN" altLang="en-US" sz="1200" b="1" dirty="0"/>
              </a:p>
            </p:txBody>
          </p:sp>
          <p:grpSp>
            <p:nvGrpSpPr>
              <p:cNvPr id="24" name="Group 8"/>
              <p:cNvGrpSpPr>
                <a:grpSpLocks/>
              </p:cNvGrpSpPr>
              <p:nvPr/>
            </p:nvGrpSpPr>
            <p:grpSpPr bwMode="auto">
              <a:xfrm>
                <a:off x="-336" y="672"/>
                <a:ext cx="1680" cy="240"/>
                <a:chOff x="-336" y="672"/>
                <a:chExt cx="1680" cy="240"/>
              </a:xfrm>
            </p:grpSpPr>
            <p:sp>
              <p:nvSpPr>
                <p:cNvPr id="25" name="Line 9"/>
                <p:cNvSpPr>
                  <a:spLocks noChangeShapeType="1"/>
                </p:cNvSpPr>
                <p:nvPr/>
              </p:nvSpPr>
              <p:spPr bwMode="auto">
                <a:xfrm>
                  <a:off x="556" y="795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Rectangle 10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100" b="1"/>
                </a:p>
              </p:txBody>
            </p:sp>
            <p:sp>
              <p:nvSpPr>
                <p:cNvPr id="27" name="Line 9"/>
                <p:cNvSpPr>
                  <a:spLocks noChangeShapeType="1"/>
                </p:cNvSpPr>
                <p:nvPr/>
              </p:nvSpPr>
              <p:spPr bwMode="auto">
                <a:xfrm>
                  <a:off x="-336" y="795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48" y="623"/>
              <a:ext cx="683" cy="34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100" b="1" dirty="0"/>
                <a:t>head</a:t>
              </a:r>
              <a:endParaRPr kumimoji="1" lang="en-US" altLang="zh-CN" sz="2100" b="1" dirty="0"/>
            </a:p>
          </p:txBody>
        </p: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3767" y="960"/>
              <a:ext cx="482" cy="723"/>
              <a:chOff x="2920" y="1008"/>
              <a:chExt cx="482" cy="723"/>
            </a:xfrm>
          </p:grpSpPr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 flipV="1">
                <a:off x="3143" y="100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7866" tIns="33338" rIns="67866" bIns="33338" anchor="ctr"/>
              <a:lstStyle/>
              <a:p>
                <a:endParaRPr lang="zh-CN" altLang="en-US"/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2920" y="1382"/>
                <a:ext cx="482" cy="3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 b="1" dirty="0"/>
                  <a:t>tail</a:t>
                </a:r>
                <a:endParaRPr kumimoji="1" lang="en-US" altLang="zh-CN" sz="2100" b="1" dirty="0"/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580" y="672"/>
              <a:ext cx="1100" cy="240"/>
              <a:chOff x="580" y="672"/>
              <a:chExt cx="1100" cy="240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100" b="1"/>
              </a:p>
            </p:txBody>
          </p:sp>
          <p:grpSp>
            <p:nvGrpSpPr>
              <p:cNvPr id="18" name="Group 17"/>
              <p:cNvGrpSpPr>
                <a:grpSpLocks/>
              </p:cNvGrpSpPr>
              <p:nvPr/>
            </p:nvGrpSpPr>
            <p:grpSpPr bwMode="auto">
              <a:xfrm>
                <a:off x="580" y="672"/>
                <a:ext cx="764" cy="240"/>
                <a:chOff x="580" y="672"/>
                <a:chExt cx="764" cy="240"/>
              </a:xfrm>
            </p:grpSpPr>
            <p:sp>
              <p:nvSpPr>
                <p:cNvPr id="19" name="Line 18"/>
                <p:cNvSpPr>
                  <a:spLocks noChangeShapeType="1"/>
                </p:cNvSpPr>
                <p:nvPr/>
              </p:nvSpPr>
              <p:spPr bwMode="auto">
                <a:xfrm>
                  <a:off x="580" y="795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100" b="1"/>
                </a:p>
              </p:txBody>
            </p:sp>
          </p:grp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484" y="672"/>
              <a:ext cx="1108" cy="240"/>
              <a:chOff x="572" y="672"/>
              <a:chExt cx="1108" cy="240"/>
            </a:xfrm>
          </p:grpSpPr>
          <p:sp>
            <p:nvSpPr>
              <p:cNvPr id="13" name="Rectangle 21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100" b="1"/>
              </a:p>
            </p:txBody>
          </p: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572" y="672"/>
                <a:ext cx="772" cy="240"/>
                <a:chOff x="572" y="672"/>
                <a:chExt cx="772" cy="240"/>
              </a:xfrm>
            </p:grpSpPr>
            <p:sp>
              <p:nvSpPr>
                <p:cNvPr id="15" name="Line 23"/>
                <p:cNvSpPr>
                  <a:spLocks noChangeShapeType="1"/>
                </p:cNvSpPr>
                <p:nvPr/>
              </p:nvSpPr>
              <p:spPr bwMode="auto">
                <a:xfrm>
                  <a:off x="572" y="795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Rectangle 24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100" b="1"/>
                </a:p>
              </p:txBody>
            </p:sp>
          </p:grpSp>
        </p:grp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3168" y="67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100" b="1"/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2832" y="67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100" b="1"/>
            </a:p>
          </p:txBody>
        </p:sp>
      </p:grpSp>
    </p:spTree>
    <p:extLst>
      <p:ext uri="{BB962C8B-B14F-4D97-AF65-F5344CB8AC3E}">
        <p14:creationId xmlns:p14="http://schemas.microsoft.com/office/powerpoint/2010/main" val="18945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链表的建立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建</a:t>
            </a:r>
            <a:r>
              <a:rPr lang="zh-CN" altLang="en-US" dirty="0" smtClean="0"/>
              <a:t>立一个具有头指针和尾指针的空链表</a:t>
            </a:r>
            <a:endParaRPr lang="en-US" altLang="zh-CN" dirty="0" smtClean="0"/>
          </a:p>
          <a:p>
            <a:pPr marL="300038" lvl="1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stud_node</a:t>
            </a:r>
            <a:r>
              <a:rPr lang="en-US" altLang="zh-CN" dirty="0" smtClean="0"/>
              <a:t> *head,  *tail;</a:t>
            </a:r>
          </a:p>
          <a:p>
            <a:pPr marL="300038" lvl="1" indent="0">
              <a:buNone/>
            </a:pPr>
            <a:r>
              <a:rPr lang="en-US" altLang="zh-CN" dirty="0" smtClean="0"/>
              <a:t>head = tail = NULL;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5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链表的建立</a:t>
            </a:r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401067"/>
              </p:ext>
            </p:extLst>
          </p:nvPr>
        </p:nvGraphicFramePr>
        <p:xfrm>
          <a:off x="2563747" y="951570"/>
          <a:ext cx="3676307" cy="41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位图图像" r:id="rId3" imgW="3561905" imgH="4610744" progId="Paint.Picture">
                  <p:embed/>
                </p:oleObj>
              </mc:Choice>
              <mc:Fallback>
                <p:oleObj name="位图图像" r:id="rId3" imgW="3561905" imgH="4610744" progId="Paint.Picture">
                  <p:embed/>
                  <p:pic>
                    <p:nvPicPr>
                      <p:cNvPr id="2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747" y="951570"/>
                        <a:ext cx="3676307" cy="412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43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链表的建立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51571"/>
            <a:ext cx="6347048" cy="4066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d%s%d</a:t>
            </a:r>
            <a:r>
              <a:rPr lang="en-US" altLang="zh-CN" dirty="0" smtClean="0"/>
              <a:t>", &amp;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, name, &amp;score);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sz="2475" dirty="0"/>
              <a:t>while( </a:t>
            </a:r>
            <a:r>
              <a:rPr lang="en-US" altLang="zh-CN" sz="2475" dirty="0" err="1"/>
              <a:t>num</a:t>
            </a:r>
            <a:r>
              <a:rPr lang="en-US" altLang="zh-CN" sz="2475" dirty="0"/>
              <a:t> != 0 ) {  </a:t>
            </a:r>
            <a:r>
              <a:rPr lang="en-US" altLang="zh-CN" dirty="0" smtClean="0">
                <a:solidFill>
                  <a:srgbClr val="FFFF00"/>
                </a:solidFill>
              </a:rPr>
              <a:t>// </a:t>
            </a:r>
            <a:r>
              <a:rPr lang="zh-CN" altLang="en-US" dirty="0" smtClean="0">
                <a:solidFill>
                  <a:srgbClr val="FFFF00"/>
                </a:solidFill>
              </a:rPr>
              <a:t>学号为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</a:rPr>
              <a:t>，表示结束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p = 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stud_node</a:t>
            </a:r>
            <a:r>
              <a:rPr lang="en-US" altLang="zh-CN" dirty="0" smtClean="0"/>
              <a:t> *) 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(size); </a:t>
            </a:r>
            <a:r>
              <a:rPr lang="en-US" altLang="zh-CN" dirty="0" smtClean="0">
                <a:solidFill>
                  <a:srgbClr val="FFFF00"/>
                </a:solidFill>
              </a:rPr>
              <a:t>// </a:t>
            </a:r>
            <a:r>
              <a:rPr lang="zh-CN" altLang="en-US" dirty="0" smtClean="0">
                <a:solidFill>
                  <a:srgbClr val="FFFF00"/>
                </a:solidFill>
              </a:rPr>
              <a:t>申请结点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p-&gt;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;    </a:t>
            </a:r>
            <a:r>
              <a:rPr lang="en-US" altLang="zh-CN" dirty="0" smtClean="0">
                <a:solidFill>
                  <a:srgbClr val="FFFF00"/>
                </a:solidFill>
              </a:rPr>
              <a:t>// </a:t>
            </a:r>
            <a:r>
              <a:rPr lang="zh-CN" altLang="en-US" dirty="0" smtClean="0">
                <a:solidFill>
                  <a:srgbClr val="FFFF00"/>
                </a:solidFill>
              </a:rPr>
              <a:t>将学生信息存入结点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(p-&gt;name, name);   </a:t>
            </a:r>
          </a:p>
          <a:p>
            <a:pPr marL="0" indent="0">
              <a:buNone/>
            </a:pPr>
            <a:r>
              <a:rPr lang="en-US" altLang="zh-CN" dirty="0" smtClean="0"/>
              <a:t>        p-&gt;score = score; </a:t>
            </a:r>
          </a:p>
          <a:p>
            <a:pPr marL="0" indent="0">
              <a:buNone/>
            </a:pPr>
            <a:r>
              <a:rPr lang="en-US" altLang="zh-CN" dirty="0" smtClean="0"/>
              <a:t>        p-&gt;next = NULL;  </a:t>
            </a:r>
            <a:r>
              <a:rPr lang="en-US" altLang="zh-CN" dirty="0" smtClean="0">
                <a:solidFill>
                  <a:srgbClr val="FFFF00"/>
                </a:solidFill>
              </a:rPr>
              <a:t>// </a:t>
            </a:r>
            <a:r>
              <a:rPr lang="zh-CN" altLang="en-US" dirty="0" smtClean="0">
                <a:solidFill>
                  <a:srgbClr val="FFFF00"/>
                </a:solidFill>
              </a:rPr>
              <a:t>将该结点链表指针清零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FFFF00"/>
                </a:solidFill>
              </a:rPr>
              <a:t>// </a:t>
            </a:r>
            <a:r>
              <a:rPr lang="zh-CN" altLang="en-US" dirty="0">
                <a:solidFill>
                  <a:srgbClr val="FFFF00"/>
                </a:solidFill>
              </a:rPr>
              <a:t>将结点</a:t>
            </a:r>
            <a:r>
              <a:rPr lang="en-US" altLang="zh-CN" dirty="0">
                <a:solidFill>
                  <a:srgbClr val="FFFF00"/>
                </a:solidFill>
              </a:rPr>
              <a:t>p</a:t>
            </a:r>
            <a:r>
              <a:rPr lang="zh-CN" altLang="en-US" dirty="0">
                <a:solidFill>
                  <a:srgbClr val="FFFF00"/>
                </a:solidFill>
              </a:rPr>
              <a:t>添加到链表末尾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if(head == NULL) </a:t>
            </a:r>
            <a:r>
              <a:rPr lang="en-US" altLang="zh-CN" dirty="0" smtClean="0">
                <a:solidFill>
                  <a:srgbClr val="FFFF00"/>
                </a:solidFill>
              </a:rPr>
              <a:t>// </a:t>
            </a:r>
            <a:r>
              <a:rPr lang="zh-CN" altLang="en-US" dirty="0" smtClean="0">
                <a:solidFill>
                  <a:srgbClr val="FFFF00"/>
                </a:solidFill>
              </a:rPr>
              <a:t>原来是空链表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    head = p;</a:t>
            </a:r>
          </a:p>
          <a:p>
            <a:pPr marL="0" indent="0">
              <a:buNone/>
            </a:pPr>
            <a:r>
              <a:rPr lang="en-US" altLang="zh-CN" dirty="0" smtClean="0"/>
              <a:t>        else  </a:t>
            </a:r>
          </a:p>
          <a:p>
            <a:pPr marL="0" indent="0">
              <a:buNone/>
            </a:pPr>
            <a:r>
              <a:rPr lang="en-US" altLang="zh-CN" dirty="0" smtClean="0"/>
              <a:t>            tail-&gt;next = p; </a:t>
            </a:r>
            <a:r>
              <a:rPr lang="en-US" altLang="zh-CN" dirty="0" smtClean="0">
                <a:solidFill>
                  <a:srgbClr val="FFFF00"/>
                </a:solidFill>
              </a:rPr>
              <a:t>// </a:t>
            </a:r>
            <a:r>
              <a:rPr lang="zh-CN" altLang="en-US" dirty="0" smtClean="0">
                <a:solidFill>
                  <a:srgbClr val="FFFF00"/>
                </a:solidFill>
              </a:rPr>
              <a:t>将结点</a:t>
            </a:r>
            <a:r>
              <a:rPr lang="en-US" altLang="zh-CN" dirty="0" smtClean="0">
                <a:solidFill>
                  <a:srgbClr val="FFFF00"/>
                </a:solidFill>
              </a:rPr>
              <a:t>p</a:t>
            </a:r>
            <a:r>
              <a:rPr lang="zh-CN" altLang="en-US" dirty="0" smtClean="0">
                <a:solidFill>
                  <a:srgbClr val="FFFF00"/>
                </a:solidFill>
              </a:rPr>
              <a:t>添加到链表末尾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tail = p; </a:t>
            </a:r>
            <a:r>
              <a:rPr lang="en-US" altLang="zh-CN" dirty="0" smtClean="0">
                <a:solidFill>
                  <a:srgbClr val="FFFF00"/>
                </a:solidFill>
              </a:rPr>
              <a:t>// </a:t>
            </a:r>
            <a:r>
              <a:rPr lang="zh-CN" altLang="en-US" dirty="0" smtClean="0">
                <a:solidFill>
                  <a:srgbClr val="FFFF00"/>
                </a:solidFill>
              </a:rPr>
              <a:t>更新链表的尾指针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d%s%d</a:t>
            </a:r>
            <a:r>
              <a:rPr lang="en-US" altLang="zh-CN" dirty="0" smtClean="0"/>
              <a:t>", &amp;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, name, &amp;score);</a:t>
            </a:r>
          </a:p>
          <a:p>
            <a:pPr marL="0" indent="0">
              <a:buNone/>
            </a:pPr>
            <a:r>
              <a:rPr lang="en-US" altLang="zh-CN" dirty="0" smtClean="0"/>
              <a:t>  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8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将结点 </a:t>
            </a:r>
            <a:r>
              <a:rPr lang="en-US" altLang="zh-CN" dirty="0" smtClean="0"/>
              <a:t>p </a:t>
            </a:r>
            <a:r>
              <a:rPr lang="zh-CN" altLang="en-US" dirty="0" smtClean="0"/>
              <a:t>添加到链表中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8800" y="2697982"/>
            <a:ext cx="5100600" cy="23554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将结点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添加到链表末尾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sz="1500" dirty="0"/>
              <a:t>if(head == NULL) </a:t>
            </a:r>
            <a:r>
              <a:rPr lang="en-US" altLang="zh-CN" sz="1500" dirty="0">
                <a:solidFill>
                  <a:srgbClr val="FFFF00"/>
                </a:solidFill>
              </a:rPr>
              <a:t>// </a:t>
            </a:r>
            <a:r>
              <a:rPr lang="zh-CN" altLang="en-US" sz="1500" dirty="0">
                <a:solidFill>
                  <a:srgbClr val="FFFF00"/>
                </a:solidFill>
              </a:rPr>
              <a:t>原来是空链表</a:t>
            </a:r>
            <a:endParaRPr lang="en-US" altLang="zh-CN" sz="15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1500" dirty="0"/>
              <a:t>            head = p;</a:t>
            </a:r>
          </a:p>
          <a:p>
            <a:pPr marL="0" indent="0">
              <a:buNone/>
            </a:pPr>
            <a:r>
              <a:rPr lang="en-US" altLang="zh-CN" sz="1500" dirty="0"/>
              <a:t>        else  </a:t>
            </a:r>
          </a:p>
          <a:p>
            <a:pPr marL="0" indent="0">
              <a:buNone/>
            </a:pPr>
            <a:r>
              <a:rPr lang="en-US" altLang="zh-CN" sz="1500" dirty="0"/>
              <a:t>            tail-&gt;next = p; </a:t>
            </a:r>
            <a:r>
              <a:rPr lang="en-US" altLang="zh-CN" sz="1500" dirty="0">
                <a:solidFill>
                  <a:srgbClr val="FFFF00"/>
                </a:solidFill>
              </a:rPr>
              <a:t>// </a:t>
            </a:r>
            <a:r>
              <a:rPr lang="zh-CN" altLang="en-US" sz="1500" dirty="0">
                <a:solidFill>
                  <a:srgbClr val="FFFF00"/>
                </a:solidFill>
              </a:rPr>
              <a:t>添加到链表末尾</a:t>
            </a:r>
            <a:endParaRPr lang="en-US" altLang="zh-CN" sz="15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1500" dirty="0"/>
              <a:t>        tail = p; </a:t>
            </a:r>
            <a:r>
              <a:rPr lang="en-US" altLang="zh-CN" sz="1500" dirty="0">
                <a:solidFill>
                  <a:srgbClr val="FFFF00"/>
                </a:solidFill>
              </a:rPr>
              <a:t>// </a:t>
            </a:r>
            <a:r>
              <a:rPr lang="zh-CN" altLang="en-US" sz="1500" dirty="0">
                <a:solidFill>
                  <a:srgbClr val="FFFF00"/>
                </a:solidFill>
              </a:rPr>
              <a:t>更新链表的尾指针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29</a:t>
            </a:fld>
            <a:endParaRPr lang="en-US" altLang="zh-CN"/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843000" y="1013250"/>
            <a:ext cx="5200650" cy="415529"/>
            <a:chOff x="48" y="623"/>
            <a:chExt cx="4368" cy="349"/>
          </a:xfrm>
        </p:grpSpPr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2400" y="672"/>
              <a:ext cx="2016" cy="240"/>
              <a:chOff x="-336" y="672"/>
              <a:chExt cx="2016" cy="240"/>
            </a:xfrm>
          </p:grpSpPr>
          <p:sp>
            <p:nvSpPr>
              <p:cNvPr id="28" name="Rectangle 7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100" b="1" dirty="0"/>
              </a:p>
            </p:txBody>
          </p:sp>
          <p:grpSp>
            <p:nvGrpSpPr>
              <p:cNvPr id="29" name="Group 8"/>
              <p:cNvGrpSpPr>
                <a:grpSpLocks/>
              </p:cNvGrpSpPr>
              <p:nvPr/>
            </p:nvGrpSpPr>
            <p:grpSpPr bwMode="auto">
              <a:xfrm>
                <a:off x="-336" y="672"/>
                <a:ext cx="1680" cy="240"/>
                <a:chOff x="-336" y="672"/>
                <a:chExt cx="1680" cy="240"/>
              </a:xfrm>
            </p:grpSpPr>
            <p:sp>
              <p:nvSpPr>
                <p:cNvPr id="3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624" y="792"/>
                  <a:ext cx="384" cy="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10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100" b="1"/>
                </a:p>
              </p:txBody>
            </p:sp>
            <p:sp>
              <p:nvSpPr>
                <p:cNvPr id="32" name="Line 9"/>
                <p:cNvSpPr>
                  <a:spLocks noChangeShapeType="1"/>
                </p:cNvSpPr>
                <p:nvPr/>
              </p:nvSpPr>
              <p:spPr bwMode="auto">
                <a:xfrm>
                  <a:off x="-336" y="795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8" y="623"/>
              <a:ext cx="683" cy="34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100" b="1" dirty="0"/>
                <a:t>head</a:t>
              </a:r>
              <a:endParaRPr kumimoji="1" lang="en-US" altLang="zh-CN" sz="2100" b="1" dirty="0"/>
            </a:p>
          </p:txBody>
        </p: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624" y="672"/>
              <a:ext cx="1056" cy="240"/>
              <a:chOff x="624" y="672"/>
              <a:chExt cx="1056" cy="240"/>
            </a:xfrm>
          </p:grpSpPr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100" b="1"/>
              </a:p>
            </p:txBody>
          </p:sp>
          <p:grpSp>
            <p:nvGrpSpPr>
              <p:cNvPr id="23" name="Group 17"/>
              <p:cNvGrpSpPr>
                <a:grpSpLocks/>
              </p:cNvGrpSpPr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2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624" y="792"/>
                  <a:ext cx="384" cy="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Rectangle 19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100" b="1"/>
                </a:p>
              </p:txBody>
            </p:sp>
          </p:grp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1536" y="672"/>
              <a:ext cx="1056" cy="240"/>
              <a:chOff x="624" y="672"/>
              <a:chExt cx="1056" cy="240"/>
            </a:xfrm>
          </p:grpSpPr>
          <p:sp>
            <p:nvSpPr>
              <p:cNvPr id="18" name="Rectangle 21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100" b="1"/>
              </a:p>
            </p:txBody>
          </p:sp>
          <p:grpSp>
            <p:nvGrpSpPr>
              <p:cNvPr id="19" name="Group 22"/>
              <p:cNvGrpSpPr>
                <a:grpSpLocks/>
              </p:cNvGrpSpPr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20" name="Line 23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Rectangle 24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100" b="1"/>
                </a:p>
              </p:txBody>
            </p:sp>
          </p:grpSp>
        </p:grp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3168" y="67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100" b="1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832" y="67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100" b="1"/>
            </a:p>
          </p:txBody>
        </p:sp>
      </p:grp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3186150" y="1767629"/>
            <a:ext cx="400050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100" b="1" dirty="0"/>
              <a:t>0</a:t>
            </a:r>
            <a:endParaRPr kumimoji="1" lang="zh-CN" altLang="en-US" sz="2100" b="1" dirty="0"/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2786100" y="1767629"/>
            <a:ext cx="400050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kumimoji="1" lang="zh-CN" altLang="en-US" sz="2100" b="1"/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 flipV="1">
            <a:off x="2184713" y="1906930"/>
            <a:ext cx="601387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866" tIns="33338" rIns="67866" bIns="33338" anchor="ctr"/>
          <a:lstStyle/>
          <a:p>
            <a:endParaRPr lang="zh-CN" altLang="en-US"/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1859399" y="1710722"/>
            <a:ext cx="349776" cy="4154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100" b="1" dirty="0"/>
              <a:t>p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5643600" y="1071589"/>
            <a:ext cx="400050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100" b="1" dirty="0"/>
              <a:t>0</a:t>
            </a:r>
            <a:endParaRPr kumimoji="1" lang="zh-CN" altLang="en-US" sz="2100" b="1" dirty="0"/>
          </a:p>
        </p:txBody>
      </p:sp>
      <p:grpSp>
        <p:nvGrpSpPr>
          <p:cNvPr id="47" name="组合 46"/>
          <p:cNvGrpSpPr/>
          <p:nvPr/>
        </p:nvGrpSpPr>
        <p:grpSpPr>
          <a:xfrm>
            <a:off x="5270933" y="1414490"/>
            <a:ext cx="574196" cy="860793"/>
            <a:chOff x="6515473" y="5191126"/>
            <a:chExt cx="765595" cy="1147724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 flipV="1">
              <a:off x="6869486" y="5191126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866" tIns="33338" rIns="67866" bIns="33338" anchor="ctr"/>
            <a:lstStyle/>
            <a:p>
              <a:endParaRPr lang="zh-CN" altLang="en-US"/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6515473" y="5784852"/>
              <a:ext cx="765595" cy="5539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100" b="1" dirty="0"/>
                <a:t>tail</a:t>
              </a:r>
              <a:endParaRPr kumimoji="1" lang="en-US" altLang="zh-CN" sz="2100" b="1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677157" y="2053378"/>
            <a:ext cx="574196" cy="650528"/>
            <a:chOff x="3057104" y="6042978"/>
            <a:chExt cx="765595" cy="867371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3408736" y="6042978"/>
              <a:ext cx="0" cy="3721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866" tIns="33338" rIns="67866" bIns="33338" anchor="ctr"/>
            <a:lstStyle/>
            <a:p>
              <a:endParaRPr lang="zh-CN" altLang="en-US"/>
            </a:p>
          </p:txBody>
        </p:sp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3057104" y="6356351"/>
              <a:ext cx="765595" cy="5539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100" b="1" dirty="0"/>
                <a:t>tail</a:t>
              </a:r>
              <a:endParaRPr kumimoji="1" lang="en-US" altLang="zh-CN" sz="2100" b="1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808205" y="1207489"/>
            <a:ext cx="3257550" cy="696040"/>
            <a:chOff x="3591873" y="1593553"/>
            <a:chExt cx="4343400" cy="928053"/>
          </a:xfrm>
        </p:grpSpPr>
        <p:cxnSp>
          <p:nvCxnSpPr>
            <p:cNvPr id="42" name="肘形连接符 41"/>
            <p:cNvCxnSpPr/>
            <p:nvPr/>
          </p:nvCxnSpPr>
          <p:spPr>
            <a:xfrm flipH="1">
              <a:off x="3591873" y="1593553"/>
              <a:ext cx="4343400" cy="928053"/>
            </a:xfrm>
            <a:prstGeom prst="bentConnector5">
              <a:avLst>
                <a:gd name="adj1" fmla="val -5263"/>
                <a:gd name="adj2" fmla="val 50000"/>
                <a:gd name="adj3" fmla="val 105263"/>
              </a:avLst>
            </a:prstGeom>
            <a:ln w="3810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7762013" y="1593553"/>
              <a:ext cx="173260" cy="0"/>
            </a:xfrm>
            <a:prstGeom prst="line">
              <a:avLst/>
            </a:prstGeom>
            <a:ln w="381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4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09703" y="1200152"/>
            <a:ext cx="6172200" cy="384095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铁链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链表</a:t>
            </a:r>
          </a:p>
          <a:p>
            <a:pPr marL="0" indent="0">
              <a:buNone/>
            </a:pP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Node {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is-IS" altLang="zh-CN" dirty="0" smtClean="0"/>
              <a:t>…</a:t>
            </a:r>
            <a:r>
              <a:rPr kumimoji="1" lang="mr-IN" altLang="zh-CN" dirty="0" smtClean="0"/>
              <a:t>………</a:t>
            </a:r>
            <a:r>
              <a:rPr kumimoji="1" lang="en-US" altLang="zh-CN" dirty="0" smtClean="0"/>
              <a:t>           </a:t>
            </a:r>
            <a:r>
              <a:rPr kumimoji="1" lang="is-IS" altLang="zh-CN" dirty="0" smtClean="0"/>
              <a:t> // </a:t>
            </a:r>
            <a:r>
              <a:rPr kumimoji="1" lang="zh-CN" altLang="en-US" dirty="0" smtClean="0"/>
              <a:t>节点的数据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struct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* next;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节点的指针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};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链表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grpSp>
        <p:nvGrpSpPr>
          <p:cNvPr id="41" name="组 40"/>
          <p:cNvGrpSpPr/>
          <p:nvPr/>
        </p:nvGrpSpPr>
        <p:grpSpPr>
          <a:xfrm>
            <a:off x="2840491" y="2247714"/>
            <a:ext cx="4978439" cy="726386"/>
            <a:chOff x="899592" y="4474756"/>
            <a:chExt cx="6637918" cy="968514"/>
          </a:xfrm>
        </p:grpSpPr>
        <p:grpSp>
          <p:nvGrpSpPr>
            <p:cNvPr id="11" name="组 10"/>
            <p:cNvGrpSpPr/>
            <p:nvPr/>
          </p:nvGrpSpPr>
          <p:grpSpPr>
            <a:xfrm>
              <a:off x="899592" y="4474756"/>
              <a:ext cx="1008112" cy="681534"/>
              <a:chOff x="899592" y="4475658"/>
              <a:chExt cx="1008112" cy="681534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899592" y="4475658"/>
                <a:ext cx="720080" cy="68153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619672" y="4475658"/>
                <a:ext cx="288032" cy="68153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2531317" y="4474756"/>
              <a:ext cx="1008112" cy="681534"/>
              <a:chOff x="899592" y="4475658"/>
              <a:chExt cx="1008112" cy="68153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899592" y="4475658"/>
                <a:ext cx="720080" cy="68153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19672" y="4475658"/>
                <a:ext cx="288032" cy="68153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5" name="组 14"/>
            <p:cNvGrpSpPr/>
            <p:nvPr/>
          </p:nvGrpSpPr>
          <p:grpSpPr>
            <a:xfrm>
              <a:off x="4163042" y="4474756"/>
              <a:ext cx="1008112" cy="681534"/>
              <a:chOff x="899592" y="4475658"/>
              <a:chExt cx="1008112" cy="68153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899592" y="4475658"/>
                <a:ext cx="720080" cy="68153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619672" y="4475658"/>
                <a:ext cx="288032" cy="68153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8" name="组 17"/>
            <p:cNvGrpSpPr/>
            <p:nvPr/>
          </p:nvGrpSpPr>
          <p:grpSpPr>
            <a:xfrm>
              <a:off x="5794768" y="4474756"/>
              <a:ext cx="1008112" cy="681534"/>
              <a:chOff x="899592" y="4475658"/>
              <a:chExt cx="1008112" cy="68153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899592" y="4475658"/>
                <a:ext cx="720080" cy="68153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619672" y="4475658"/>
                <a:ext cx="288032" cy="68153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2" name="直线箭头连接符 21"/>
            <p:cNvCxnSpPr>
              <a:stCxn id="10" idx="3"/>
              <a:endCxn id="13" idx="1"/>
            </p:cNvCxnSpPr>
            <p:nvPr/>
          </p:nvCxnSpPr>
          <p:spPr>
            <a:xfrm>
              <a:off x="1907704" y="4815523"/>
              <a:ext cx="623613" cy="0"/>
            </a:xfrm>
            <a:prstGeom prst="straightConnector1">
              <a:avLst/>
            </a:prstGeom>
            <a:ln w="69850" cmpd="sng">
              <a:solidFill>
                <a:srgbClr val="FFFF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>
              <a:stCxn id="14" idx="3"/>
              <a:endCxn id="16" idx="1"/>
            </p:cNvCxnSpPr>
            <p:nvPr/>
          </p:nvCxnSpPr>
          <p:spPr>
            <a:xfrm>
              <a:off x="3539429" y="4815523"/>
              <a:ext cx="623613" cy="0"/>
            </a:xfrm>
            <a:prstGeom prst="straightConnector1">
              <a:avLst/>
            </a:prstGeom>
            <a:ln w="69850" cmpd="sng">
              <a:solidFill>
                <a:srgbClr val="FFFF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线箭头连接符 24"/>
            <p:cNvCxnSpPr/>
            <p:nvPr/>
          </p:nvCxnSpPr>
          <p:spPr>
            <a:xfrm>
              <a:off x="5171155" y="4815523"/>
              <a:ext cx="623613" cy="0"/>
            </a:xfrm>
            <a:prstGeom prst="straightConnector1">
              <a:avLst/>
            </a:prstGeom>
            <a:ln w="69850" cmpd="sng">
              <a:solidFill>
                <a:srgbClr val="FFFF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3" name="组 32"/>
            <p:cNvGrpSpPr/>
            <p:nvPr/>
          </p:nvGrpSpPr>
          <p:grpSpPr>
            <a:xfrm>
              <a:off x="7225703" y="5275179"/>
              <a:ext cx="311807" cy="168091"/>
              <a:chOff x="7114686" y="5517232"/>
              <a:chExt cx="625666" cy="144016"/>
            </a:xfrm>
          </p:grpSpPr>
          <p:cxnSp>
            <p:nvCxnSpPr>
              <p:cNvPr id="28" name="直线连接符 27"/>
              <p:cNvCxnSpPr/>
              <p:nvPr/>
            </p:nvCxnSpPr>
            <p:spPr>
              <a:xfrm>
                <a:off x="7114686" y="5517232"/>
                <a:ext cx="6256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/>
              <p:cNvCxnSpPr/>
              <p:nvPr/>
            </p:nvCxnSpPr>
            <p:spPr>
              <a:xfrm>
                <a:off x="7175491" y="5589240"/>
                <a:ext cx="5040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/>
              <p:cNvCxnSpPr/>
              <p:nvPr/>
            </p:nvCxnSpPr>
            <p:spPr>
              <a:xfrm>
                <a:off x="7204752" y="5661248"/>
                <a:ext cx="4455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肘形连接符 36"/>
            <p:cNvCxnSpPr>
              <a:stCxn id="20" idx="3"/>
            </p:cNvCxnSpPr>
            <p:nvPr/>
          </p:nvCxnSpPr>
          <p:spPr>
            <a:xfrm>
              <a:off x="6802880" y="4815523"/>
              <a:ext cx="578727" cy="390654"/>
            </a:xfrm>
            <a:prstGeom prst="bentConnector3">
              <a:avLst>
                <a:gd name="adj1" fmla="val 100098"/>
              </a:avLst>
            </a:prstGeom>
            <a:ln w="69850" cmpd="sng">
              <a:solidFill>
                <a:srgbClr val="FFFF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066" y="183273"/>
            <a:ext cx="2700840" cy="16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将结点 </a:t>
            </a:r>
            <a:r>
              <a:rPr lang="en-US" altLang="zh-CN" dirty="0" smtClean="0"/>
              <a:t>p </a:t>
            </a:r>
            <a:r>
              <a:rPr lang="zh-CN" altLang="en-US" dirty="0" smtClean="0"/>
              <a:t>添加到链表中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2685658"/>
            <a:ext cx="6172200" cy="23554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如果想将结点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添加到链表的表头位置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sz="1500" dirty="0"/>
              <a:t>if(head == NULL) </a:t>
            </a:r>
            <a:r>
              <a:rPr lang="en-US" altLang="zh-CN" sz="1500" dirty="0">
                <a:solidFill>
                  <a:srgbClr val="FFFF00"/>
                </a:solidFill>
              </a:rPr>
              <a:t>// </a:t>
            </a:r>
            <a:r>
              <a:rPr lang="zh-CN" altLang="en-US" sz="1500" dirty="0">
                <a:solidFill>
                  <a:srgbClr val="FFFF00"/>
                </a:solidFill>
              </a:rPr>
              <a:t>原来是空链表</a:t>
            </a:r>
            <a:endParaRPr lang="en-US" altLang="zh-CN" sz="15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1500" dirty="0"/>
              <a:t>            tail = p;</a:t>
            </a:r>
          </a:p>
          <a:p>
            <a:pPr marL="0" indent="0">
              <a:buNone/>
            </a:pPr>
            <a:r>
              <a:rPr lang="en-US" altLang="zh-CN" sz="1500" dirty="0"/>
              <a:t>        else  </a:t>
            </a:r>
          </a:p>
          <a:p>
            <a:pPr marL="0" indent="0">
              <a:buNone/>
            </a:pPr>
            <a:r>
              <a:rPr lang="en-US" altLang="zh-CN" sz="1500" dirty="0"/>
              <a:t>            p-&gt;next = head; </a:t>
            </a:r>
            <a:r>
              <a:rPr lang="en-US" altLang="zh-CN" sz="1500" dirty="0">
                <a:solidFill>
                  <a:srgbClr val="FFFF00"/>
                </a:solidFill>
              </a:rPr>
              <a:t>// </a:t>
            </a:r>
            <a:r>
              <a:rPr lang="zh-CN" altLang="en-US" sz="1500" dirty="0">
                <a:solidFill>
                  <a:srgbClr val="FFFF00"/>
                </a:solidFill>
              </a:rPr>
              <a:t>将结点</a:t>
            </a:r>
            <a:r>
              <a:rPr lang="en-US" altLang="zh-CN" sz="1500" dirty="0">
                <a:solidFill>
                  <a:srgbClr val="FFFF00"/>
                </a:solidFill>
              </a:rPr>
              <a:t>p</a:t>
            </a:r>
            <a:r>
              <a:rPr lang="zh-CN" altLang="en-US" sz="1500" dirty="0">
                <a:solidFill>
                  <a:srgbClr val="FFFF00"/>
                </a:solidFill>
              </a:rPr>
              <a:t>插入到表头前面</a:t>
            </a:r>
            <a:endParaRPr lang="en-US" altLang="zh-CN" sz="15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1500" dirty="0"/>
              <a:t>        head = p; </a:t>
            </a:r>
            <a:r>
              <a:rPr lang="en-US" altLang="zh-CN" sz="1500" dirty="0">
                <a:solidFill>
                  <a:srgbClr val="FFFF00"/>
                </a:solidFill>
              </a:rPr>
              <a:t>// </a:t>
            </a:r>
            <a:r>
              <a:rPr lang="zh-CN" altLang="en-US" sz="1500" dirty="0">
                <a:solidFill>
                  <a:srgbClr val="FFFF00"/>
                </a:solidFill>
              </a:rPr>
              <a:t>更新链表的头指针</a:t>
            </a:r>
            <a:endParaRPr lang="en-US" altLang="zh-CN" sz="1500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30</a:t>
            </a:fld>
            <a:endParaRPr lang="en-US" altLang="zh-CN"/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026518" y="1059265"/>
            <a:ext cx="4057650" cy="285750"/>
            <a:chOff x="1008" y="672"/>
            <a:chExt cx="3408" cy="240"/>
          </a:xfrm>
        </p:grpSpPr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2400" y="672"/>
              <a:ext cx="2016" cy="240"/>
              <a:chOff x="-336" y="672"/>
              <a:chExt cx="2016" cy="240"/>
            </a:xfrm>
          </p:grpSpPr>
          <p:sp>
            <p:nvSpPr>
              <p:cNvPr id="28" name="Rectangle 7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100" b="1" dirty="0"/>
              </a:p>
            </p:txBody>
          </p:sp>
          <p:grpSp>
            <p:nvGrpSpPr>
              <p:cNvPr id="29" name="Group 8"/>
              <p:cNvGrpSpPr>
                <a:grpSpLocks/>
              </p:cNvGrpSpPr>
              <p:nvPr/>
            </p:nvGrpSpPr>
            <p:grpSpPr bwMode="auto">
              <a:xfrm>
                <a:off x="-336" y="672"/>
                <a:ext cx="1680" cy="240"/>
                <a:chOff x="-336" y="672"/>
                <a:chExt cx="1680" cy="240"/>
              </a:xfrm>
            </p:grpSpPr>
            <p:sp>
              <p:nvSpPr>
                <p:cNvPr id="3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624" y="792"/>
                  <a:ext cx="384" cy="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10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100" b="1"/>
                </a:p>
              </p:txBody>
            </p:sp>
            <p:sp>
              <p:nvSpPr>
                <p:cNvPr id="32" name="Line 9"/>
                <p:cNvSpPr>
                  <a:spLocks noChangeShapeType="1"/>
                </p:cNvSpPr>
                <p:nvPr/>
              </p:nvSpPr>
              <p:spPr bwMode="auto">
                <a:xfrm>
                  <a:off x="-336" y="795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1008" y="672"/>
              <a:ext cx="672" cy="240"/>
              <a:chOff x="1008" y="672"/>
              <a:chExt cx="672" cy="240"/>
            </a:xfrm>
          </p:grpSpPr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100" b="1"/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1008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100" b="1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1536" y="672"/>
              <a:ext cx="1056" cy="240"/>
              <a:chOff x="624" y="672"/>
              <a:chExt cx="1056" cy="240"/>
            </a:xfrm>
          </p:grpSpPr>
          <p:sp>
            <p:nvSpPr>
              <p:cNvPr id="18" name="Rectangle 21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100" b="1"/>
              </a:p>
            </p:txBody>
          </p:sp>
          <p:grpSp>
            <p:nvGrpSpPr>
              <p:cNvPr id="19" name="Group 22"/>
              <p:cNvGrpSpPr>
                <a:grpSpLocks/>
              </p:cNvGrpSpPr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20" name="Line 23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Rectangle 24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100" b="1"/>
                </a:p>
              </p:txBody>
            </p:sp>
          </p:grpSp>
        </p:grp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3168" y="67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100" b="1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832" y="67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100" b="1"/>
            </a:p>
          </p:txBody>
        </p:sp>
      </p:grp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3226668" y="1755305"/>
            <a:ext cx="400050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kumimoji="1" lang="zh-CN" altLang="en-US" sz="2100" b="1" dirty="0"/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2826618" y="1755305"/>
            <a:ext cx="400050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kumimoji="1" lang="zh-CN" altLang="en-US" sz="2100" b="1"/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 flipV="1">
            <a:off x="2225231" y="1894606"/>
            <a:ext cx="601387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866" tIns="33338" rIns="67866" bIns="33338" anchor="ctr"/>
          <a:lstStyle/>
          <a:p>
            <a:endParaRPr lang="zh-CN" altLang="en-US"/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1899917" y="1698398"/>
            <a:ext cx="349776" cy="4154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100" b="1" dirty="0"/>
              <a:t>p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5684118" y="1059265"/>
            <a:ext cx="400050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100" b="1" dirty="0"/>
              <a:t>0</a:t>
            </a:r>
            <a:endParaRPr kumimoji="1" lang="zh-CN" altLang="en-US" sz="2100" b="1" dirty="0"/>
          </a:p>
        </p:txBody>
      </p:sp>
      <p:grpSp>
        <p:nvGrpSpPr>
          <p:cNvPr id="47" name="组合 46"/>
          <p:cNvGrpSpPr/>
          <p:nvPr/>
        </p:nvGrpSpPr>
        <p:grpSpPr>
          <a:xfrm>
            <a:off x="5311451" y="1402166"/>
            <a:ext cx="574196" cy="860793"/>
            <a:chOff x="6515473" y="5191126"/>
            <a:chExt cx="765595" cy="1147724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 flipV="1">
              <a:off x="6869486" y="5191126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866" tIns="33338" rIns="67866" bIns="33338" anchor="ctr"/>
            <a:lstStyle/>
            <a:p>
              <a:endParaRPr lang="zh-CN" altLang="en-US"/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6515473" y="5784852"/>
              <a:ext cx="765595" cy="5539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100" b="1" dirty="0"/>
                <a:t>tail</a:t>
              </a:r>
              <a:endParaRPr kumimoji="1" lang="en-US" altLang="zh-CN" sz="2100" b="1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717677" y="2041054"/>
            <a:ext cx="813043" cy="650528"/>
            <a:chOff x="3057104" y="6042978"/>
            <a:chExt cx="1084058" cy="867371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3408736" y="6042978"/>
              <a:ext cx="0" cy="3721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866" tIns="33338" rIns="67866" bIns="33338" anchor="ctr"/>
            <a:lstStyle/>
            <a:p>
              <a:endParaRPr lang="zh-CN" altLang="en-US"/>
            </a:p>
          </p:txBody>
        </p:sp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3057104" y="6356351"/>
              <a:ext cx="1084058" cy="5539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100" b="1" dirty="0"/>
                <a:t>head</a:t>
              </a:r>
              <a:endParaRPr kumimoji="1" lang="en-US" altLang="zh-CN" sz="2100" b="1" dirty="0"/>
            </a:p>
          </p:txBody>
        </p:sp>
      </p:grpSp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3226668" y="1745940"/>
            <a:ext cx="4000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100" b="1" dirty="0"/>
              <a:t>0</a:t>
            </a:r>
            <a:endParaRPr kumimoji="1" lang="zh-CN" altLang="en-US" sz="21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883518" y="1000925"/>
            <a:ext cx="1143000" cy="415498"/>
            <a:chOff x="971600" y="1334566"/>
            <a:chExt cx="1524000" cy="553996"/>
          </a:xfrm>
        </p:grpSpPr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971600" y="1334566"/>
              <a:ext cx="1084057" cy="5539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100" b="1" dirty="0"/>
                <a:t>head</a:t>
              </a:r>
              <a:endParaRPr kumimoji="1" lang="en-US" altLang="zh-CN" sz="2100" b="1" dirty="0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 flipV="1">
              <a:off x="1886000" y="1602854"/>
              <a:ext cx="609600" cy="4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866" tIns="33338" rIns="67866" bIns="33338" anchor="ctr"/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098526" y="1202140"/>
            <a:ext cx="1600200" cy="686675"/>
            <a:chOff x="5897660" y="641053"/>
            <a:chExt cx="2133592" cy="915566"/>
          </a:xfrm>
        </p:grpSpPr>
        <p:cxnSp>
          <p:nvCxnSpPr>
            <p:cNvPr id="42" name="肘形连接符 41"/>
            <p:cNvCxnSpPr>
              <a:stCxn id="43" idx="3"/>
              <a:endCxn id="25" idx="1"/>
            </p:cNvCxnSpPr>
            <p:nvPr/>
          </p:nvCxnSpPr>
          <p:spPr>
            <a:xfrm flipH="1" flipV="1">
              <a:off x="5897660" y="641053"/>
              <a:ext cx="2133592" cy="915566"/>
            </a:xfrm>
            <a:prstGeom prst="bentConnector5">
              <a:avLst>
                <a:gd name="adj1" fmla="val -14286"/>
                <a:gd name="adj2" fmla="val 50000"/>
                <a:gd name="adj3" fmla="val 114286"/>
              </a:avLst>
            </a:prstGeom>
            <a:ln w="3810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7762013" y="1556619"/>
              <a:ext cx="173260" cy="0"/>
            </a:xfrm>
            <a:prstGeom prst="line">
              <a:avLst/>
            </a:prstGeom>
            <a:ln w="381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矩形 50"/>
          <p:cNvSpPr/>
          <p:nvPr/>
        </p:nvSpPr>
        <p:spPr>
          <a:xfrm>
            <a:off x="2114310" y="3241339"/>
            <a:ext cx="4698522" cy="1458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9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smtClean="0"/>
              <a:t>链表的遍历 </a:t>
            </a:r>
            <a:r>
              <a:rPr lang="en-US" altLang="zh-CN" smtClean="0"/>
              <a:t>– </a:t>
            </a:r>
            <a:r>
              <a:rPr lang="zh-CN" altLang="en-US" smtClean="0"/>
              <a:t>打印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假设指针</a:t>
            </a:r>
            <a:r>
              <a:rPr lang="en-US" altLang="zh-CN" dirty="0" smtClean="0"/>
              <a:t>p</a:t>
            </a:r>
            <a:r>
              <a:rPr lang="zh-CN" altLang="en-US" dirty="0" smtClean="0"/>
              <a:t>指向一个学生结点，那么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学号是：</a:t>
            </a:r>
            <a:r>
              <a:rPr lang="en-US" altLang="zh-CN" dirty="0" smtClean="0"/>
              <a:t>p-&gt;</a:t>
            </a:r>
            <a:r>
              <a:rPr lang="en-US" altLang="zh-CN" dirty="0" err="1" smtClean="0"/>
              <a:t>num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姓名是：</a:t>
            </a:r>
            <a:r>
              <a:rPr lang="en-US" altLang="zh-CN" dirty="0" smtClean="0"/>
              <a:t>p-&gt;name</a:t>
            </a:r>
          </a:p>
          <a:p>
            <a:pPr lvl="1"/>
            <a:r>
              <a:rPr lang="zh-CN" altLang="en-US" dirty="0" smtClean="0"/>
              <a:t>成绩是：</a:t>
            </a:r>
            <a:r>
              <a:rPr lang="en-US" altLang="zh-CN" dirty="0" smtClean="0"/>
              <a:t>p-&gt;score</a:t>
            </a:r>
          </a:p>
          <a:p>
            <a:pPr lvl="1"/>
            <a:r>
              <a:rPr lang="zh-CN" altLang="en-US" dirty="0" smtClean="0"/>
              <a:t>下一个学生是：</a:t>
            </a:r>
            <a:r>
              <a:rPr lang="en-US" altLang="zh-CN" dirty="0" smtClean="0"/>
              <a:t>p-&gt;next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p-&gt;next==NULL,</a:t>
            </a:r>
            <a:r>
              <a:rPr lang="zh-CN" altLang="en-US" dirty="0" smtClean="0"/>
              <a:t>那么：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</a:t>
            </a:r>
            <a:r>
              <a:rPr lang="zh-CN" altLang="en-US" dirty="0" smtClean="0"/>
              <a:t>是最后一个结点，遍历结束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31</a:t>
            </a:fld>
            <a:endParaRPr lang="en-US" altLang="zh-CN"/>
          </a:p>
        </p:txBody>
      </p:sp>
      <p:grpSp>
        <p:nvGrpSpPr>
          <p:cNvPr id="35" name="Group 5"/>
          <p:cNvGrpSpPr>
            <a:grpSpLocks/>
          </p:cNvGrpSpPr>
          <p:nvPr/>
        </p:nvGrpSpPr>
        <p:grpSpPr bwMode="auto">
          <a:xfrm>
            <a:off x="3707904" y="2294930"/>
            <a:ext cx="5200650" cy="1204913"/>
            <a:chOff x="48" y="623"/>
            <a:chExt cx="4368" cy="1012"/>
          </a:xfrm>
        </p:grpSpPr>
        <p:grpSp>
          <p:nvGrpSpPr>
            <p:cNvPr id="36" name="Group 6"/>
            <p:cNvGrpSpPr>
              <a:grpSpLocks/>
            </p:cNvGrpSpPr>
            <p:nvPr/>
          </p:nvGrpSpPr>
          <p:grpSpPr bwMode="auto">
            <a:xfrm>
              <a:off x="2400" y="672"/>
              <a:ext cx="2016" cy="240"/>
              <a:chOff x="-336" y="672"/>
              <a:chExt cx="2016" cy="240"/>
            </a:xfrm>
          </p:grpSpPr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100" b="1" dirty="0"/>
                  <a:t>0</a:t>
                </a:r>
                <a:endParaRPr kumimoji="1" lang="zh-CN" altLang="en-US" sz="2100" b="1" dirty="0"/>
              </a:p>
            </p:txBody>
          </p:sp>
          <p:grpSp>
            <p:nvGrpSpPr>
              <p:cNvPr id="54" name="Group 8"/>
              <p:cNvGrpSpPr>
                <a:grpSpLocks/>
              </p:cNvGrpSpPr>
              <p:nvPr/>
            </p:nvGrpSpPr>
            <p:grpSpPr bwMode="auto">
              <a:xfrm>
                <a:off x="-336" y="672"/>
                <a:ext cx="1680" cy="240"/>
                <a:chOff x="-336" y="672"/>
                <a:chExt cx="1680" cy="240"/>
              </a:xfrm>
            </p:grpSpPr>
            <p:sp>
              <p:nvSpPr>
                <p:cNvPr id="55" name="Line 9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Rectangle 10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100" b="1"/>
                </a:p>
              </p:txBody>
            </p:sp>
            <p:sp>
              <p:nvSpPr>
                <p:cNvPr id="57" name="Line 9"/>
                <p:cNvSpPr>
                  <a:spLocks noChangeShapeType="1"/>
                </p:cNvSpPr>
                <p:nvPr/>
              </p:nvSpPr>
              <p:spPr bwMode="auto">
                <a:xfrm>
                  <a:off x="-336" y="795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48" y="623"/>
              <a:ext cx="683" cy="34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100" b="1" dirty="0"/>
                <a:t>head</a:t>
              </a:r>
              <a:endParaRPr kumimoji="1" lang="en-US" altLang="zh-CN" sz="2100" b="1" dirty="0"/>
            </a:p>
          </p:txBody>
        </p:sp>
        <p:grpSp>
          <p:nvGrpSpPr>
            <p:cNvPr id="38" name="Group 12"/>
            <p:cNvGrpSpPr>
              <a:grpSpLocks/>
            </p:cNvGrpSpPr>
            <p:nvPr/>
          </p:nvGrpSpPr>
          <p:grpSpPr bwMode="auto">
            <a:xfrm>
              <a:off x="2021" y="912"/>
              <a:ext cx="294" cy="723"/>
              <a:chOff x="1174" y="960"/>
              <a:chExt cx="294" cy="723"/>
            </a:xfrm>
          </p:grpSpPr>
          <p:sp>
            <p:nvSpPr>
              <p:cNvPr id="51" name="Line 13"/>
              <p:cNvSpPr>
                <a:spLocks noChangeShapeType="1"/>
              </p:cNvSpPr>
              <p:nvPr/>
            </p:nvSpPr>
            <p:spPr bwMode="auto">
              <a:xfrm flipV="1">
                <a:off x="1260" y="96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7866" tIns="33338" rIns="67866" bIns="33338" anchor="ctr"/>
              <a:lstStyle/>
              <a:p>
                <a:endParaRPr lang="zh-CN" altLang="en-US"/>
              </a:p>
            </p:txBody>
          </p:sp>
          <p:sp>
            <p:nvSpPr>
              <p:cNvPr id="52" name="Text Box 14"/>
              <p:cNvSpPr txBox="1">
                <a:spLocks noChangeArrowheads="1"/>
              </p:cNvSpPr>
              <p:nvPr/>
            </p:nvSpPr>
            <p:spPr bwMode="auto">
              <a:xfrm>
                <a:off x="1174" y="1334"/>
                <a:ext cx="294" cy="3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 b="1" dirty="0"/>
                  <a:t>p</a:t>
                </a:r>
                <a:endParaRPr kumimoji="1" lang="en-US" altLang="zh-CN" sz="2100" b="1" dirty="0"/>
              </a:p>
            </p:txBody>
          </p:sp>
        </p:grpSp>
        <p:grpSp>
          <p:nvGrpSpPr>
            <p:cNvPr id="39" name="Group 15"/>
            <p:cNvGrpSpPr>
              <a:grpSpLocks/>
            </p:cNvGrpSpPr>
            <p:nvPr/>
          </p:nvGrpSpPr>
          <p:grpSpPr bwMode="auto">
            <a:xfrm>
              <a:off x="624" y="672"/>
              <a:ext cx="1056" cy="240"/>
              <a:chOff x="624" y="672"/>
              <a:chExt cx="1056" cy="240"/>
            </a:xfrm>
          </p:grpSpPr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100" b="1"/>
              </a:p>
            </p:txBody>
          </p:sp>
          <p:grpSp>
            <p:nvGrpSpPr>
              <p:cNvPr id="48" name="Group 17"/>
              <p:cNvGrpSpPr>
                <a:grpSpLocks/>
              </p:cNvGrpSpPr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49" name="Line 18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Rectangle 19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100" b="1"/>
                </a:p>
              </p:txBody>
            </p:sp>
          </p:grpSp>
        </p:grpSp>
        <p:grpSp>
          <p:nvGrpSpPr>
            <p:cNvPr id="40" name="Group 20"/>
            <p:cNvGrpSpPr>
              <a:grpSpLocks/>
            </p:cNvGrpSpPr>
            <p:nvPr/>
          </p:nvGrpSpPr>
          <p:grpSpPr bwMode="auto">
            <a:xfrm>
              <a:off x="1536" y="672"/>
              <a:ext cx="1056" cy="240"/>
              <a:chOff x="624" y="672"/>
              <a:chExt cx="1056" cy="240"/>
            </a:xfrm>
          </p:grpSpPr>
          <p:sp>
            <p:nvSpPr>
              <p:cNvPr id="43" name="Rectangle 21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100" b="1"/>
              </a:p>
            </p:txBody>
          </p:sp>
          <p:grpSp>
            <p:nvGrpSpPr>
              <p:cNvPr id="44" name="Group 22"/>
              <p:cNvGrpSpPr>
                <a:grpSpLocks/>
              </p:cNvGrpSpPr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45" name="Line 23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Rectangle 24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100" b="1"/>
                </a:p>
              </p:txBody>
            </p:sp>
          </p:grpSp>
        </p:grpSp>
        <p:sp>
          <p:nvSpPr>
            <p:cNvPr id="41" name="Rectangle 25"/>
            <p:cNvSpPr>
              <a:spLocks noChangeArrowheads="1"/>
            </p:cNvSpPr>
            <p:nvPr/>
          </p:nvSpPr>
          <p:spPr bwMode="auto">
            <a:xfrm>
              <a:off x="3168" y="67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100" b="1"/>
            </a:p>
          </p:txBody>
        </p:sp>
        <p:sp>
          <p:nvSpPr>
            <p:cNvPr id="42" name="Rectangle 26"/>
            <p:cNvSpPr>
              <a:spLocks noChangeArrowheads="1"/>
            </p:cNvSpPr>
            <p:nvPr/>
          </p:nvSpPr>
          <p:spPr bwMode="auto">
            <a:xfrm>
              <a:off x="2832" y="67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100" b="1"/>
            </a:p>
          </p:txBody>
        </p:sp>
      </p:grpSp>
    </p:spTree>
    <p:extLst>
      <p:ext uri="{BB962C8B-B14F-4D97-AF65-F5344CB8AC3E}">
        <p14:creationId xmlns:p14="http://schemas.microsoft.com/office/powerpoint/2010/main" val="5248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smtClean="0"/>
              <a:t>链表的遍历 </a:t>
            </a:r>
            <a:r>
              <a:rPr lang="en-US" altLang="zh-CN" smtClean="0"/>
              <a:t>– </a:t>
            </a:r>
            <a:r>
              <a:rPr lang="zh-CN" altLang="en-US" smtClean="0"/>
              <a:t>打印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Print_Stu_Doc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stud_node</a:t>
            </a:r>
            <a:r>
              <a:rPr lang="en-US" altLang="zh-CN" dirty="0" smtClean="0"/>
              <a:t> * head) </a:t>
            </a:r>
          </a:p>
          <a:p>
            <a:pPr marL="0" indent="0">
              <a:buNone/>
            </a:pPr>
            <a:r>
              <a:rPr lang="en-US" altLang="zh-CN" dirty="0" smtClean="0"/>
              <a:t>{ 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stud_node</a:t>
            </a:r>
            <a:r>
              <a:rPr lang="en-US" altLang="zh-CN" dirty="0" smtClean="0"/>
              <a:t> * p;</a:t>
            </a:r>
          </a:p>
          <a:p>
            <a:pPr marL="0" indent="0">
              <a:buNone/>
            </a:pPr>
            <a:r>
              <a:rPr lang="en-US" altLang="zh-CN" dirty="0" smtClean="0"/>
              <a:t>    if(head == NULL){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>
                <a:solidFill>
                  <a:srgbClr val="FFFF00"/>
                </a:solidFill>
              </a:rPr>
              <a:t>printf</a:t>
            </a:r>
            <a:r>
              <a:rPr lang="en-US" altLang="zh-CN" dirty="0" smtClean="0">
                <a:solidFill>
                  <a:srgbClr val="FFFF00"/>
                </a:solidFill>
              </a:rPr>
              <a:t>("\</a:t>
            </a:r>
            <a:r>
              <a:rPr lang="en-US" altLang="zh-CN" dirty="0" err="1" smtClean="0">
                <a:solidFill>
                  <a:srgbClr val="FFFF00"/>
                </a:solidFill>
              </a:rPr>
              <a:t>nNo</a:t>
            </a:r>
            <a:r>
              <a:rPr lang="en-US" altLang="zh-CN" dirty="0" smtClean="0">
                <a:solidFill>
                  <a:srgbClr val="FFFF00"/>
                </a:solidFill>
              </a:rPr>
              <a:t> Records\n");</a:t>
            </a:r>
          </a:p>
          <a:p>
            <a:pPr marL="0" indent="0">
              <a:buNone/>
            </a:pPr>
            <a:r>
              <a:rPr lang="en-US" altLang="zh-CN" dirty="0" smtClean="0"/>
              <a:t>        return;</a:t>
            </a:r>
          </a:p>
          <a:p>
            <a:pPr marL="0" indent="0">
              <a:buNone/>
            </a:pPr>
            <a:r>
              <a:rPr lang="en-US" altLang="zh-CN" dirty="0" smtClean="0"/>
              <a:t>     }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</a:t>
            </a:r>
            <a:r>
              <a:rPr lang="en-US" altLang="zh-CN" dirty="0" err="1" smtClean="0"/>
              <a:t>nThe</a:t>
            </a:r>
            <a:r>
              <a:rPr lang="en-US" altLang="zh-CN" dirty="0" smtClean="0"/>
              <a:t> Students' Records Are: \n");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  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  Name   Score\n");</a:t>
            </a:r>
          </a:p>
          <a:p>
            <a:pPr marL="0" indent="0">
              <a:buNone/>
            </a:pPr>
            <a:r>
              <a:rPr lang="en-US" altLang="zh-CN" dirty="0" smtClean="0"/>
              <a:t>     for( </a:t>
            </a:r>
            <a:r>
              <a:rPr lang="en-US" altLang="zh-CN" dirty="0" smtClean="0">
                <a:solidFill>
                  <a:srgbClr val="FFFF00"/>
                </a:solidFill>
              </a:rPr>
              <a:t>p = head; p!=NULL; p = p-&gt;next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("%8d %20s  %6d \n", p-&gt;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, p-&gt;name,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	p-&gt;score);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3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5049" y="3181747"/>
            <a:ext cx="3543300" cy="1543050"/>
          </a:xfrm>
          <a:noFill/>
        </p:spPr>
        <p:txBody>
          <a:bodyPr vert="horz" lIns="67866" tIns="33338" rIns="67866" bIns="33338" rtlCol="0">
            <a:normAutofit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/>
              <a:t>s-&gt;next = ptr-&gt;next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/>
              <a:t>ptr-&gt;next = s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CC0066"/>
                </a:solidFill>
              </a:rPr>
              <a:t>先连后断</a:t>
            </a:r>
          </a:p>
        </p:txBody>
      </p:sp>
      <p:sp>
        <p:nvSpPr>
          <p:cNvPr id="492548" name="Line 4"/>
          <p:cNvSpPr>
            <a:spLocks noChangeShapeType="1"/>
          </p:cNvSpPr>
          <p:nvPr/>
        </p:nvSpPr>
        <p:spPr bwMode="auto">
          <a:xfrm>
            <a:off x="3683868" y="1626791"/>
            <a:ext cx="514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866" tIns="33338" rIns="67866" bIns="33338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83518" y="1419622"/>
            <a:ext cx="5200650" cy="978694"/>
            <a:chOff x="48" y="623"/>
            <a:chExt cx="4368" cy="822"/>
          </a:xfrm>
        </p:grpSpPr>
        <p:grpSp>
          <p:nvGrpSpPr>
            <p:cNvPr id="23567" name="Group 6"/>
            <p:cNvGrpSpPr>
              <a:grpSpLocks/>
            </p:cNvGrpSpPr>
            <p:nvPr/>
          </p:nvGrpSpPr>
          <p:grpSpPr bwMode="auto">
            <a:xfrm>
              <a:off x="3360" y="672"/>
              <a:ext cx="1056" cy="240"/>
              <a:chOff x="624" y="672"/>
              <a:chExt cx="1056" cy="240"/>
            </a:xfrm>
          </p:grpSpPr>
          <p:sp>
            <p:nvSpPr>
              <p:cNvPr id="23585" name="Rectangle 7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100" b="1"/>
              </a:p>
            </p:txBody>
          </p:sp>
          <p:grpSp>
            <p:nvGrpSpPr>
              <p:cNvPr id="23586" name="Group 8"/>
              <p:cNvGrpSpPr>
                <a:grpSpLocks/>
              </p:cNvGrpSpPr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23587" name="Line 9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  <p:sp>
              <p:nvSpPr>
                <p:cNvPr id="23588" name="Rectangle 10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100" b="1"/>
                </a:p>
              </p:txBody>
            </p:sp>
          </p:grpSp>
        </p:grpSp>
        <p:sp>
          <p:nvSpPr>
            <p:cNvPr id="23568" name="Text Box 11"/>
            <p:cNvSpPr txBox="1">
              <a:spLocks noChangeArrowheads="1"/>
            </p:cNvSpPr>
            <p:nvPr/>
          </p:nvSpPr>
          <p:spPr bwMode="auto">
            <a:xfrm>
              <a:off x="48" y="623"/>
              <a:ext cx="68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100" b="1" dirty="0"/>
                <a:t>head</a:t>
              </a:r>
              <a:endParaRPr kumimoji="1" lang="en-US" altLang="zh-CN" sz="2100" b="1" dirty="0"/>
            </a:p>
          </p:txBody>
        </p:sp>
        <p:grpSp>
          <p:nvGrpSpPr>
            <p:cNvPr id="23569" name="Group 12"/>
            <p:cNvGrpSpPr>
              <a:grpSpLocks/>
            </p:cNvGrpSpPr>
            <p:nvPr/>
          </p:nvGrpSpPr>
          <p:grpSpPr bwMode="auto">
            <a:xfrm>
              <a:off x="1130" y="912"/>
              <a:ext cx="790" cy="533"/>
              <a:chOff x="283" y="960"/>
              <a:chExt cx="790" cy="533"/>
            </a:xfrm>
          </p:grpSpPr>
          <p:sp>
            <p:nvSpPr>
              <p:cNvPr id="23583" name="Line 13"/>
              <p:cNvSpPr>
                <a:spLocks noChangeShapeType="1"/>
              </p:cNvSpPr>
              <p:nvPr/>
            </p:nvSpPr>
            <p:spPr bwMode="auto">
              <a:xfrm flipV="1">
                <a:off x="737" y="960"/>
                <a:ext cx="336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7866" tIns="33338" rIns="67866" bIns="33338" anchor="ctr"/>
              <a:lstStyle/>
              <a:p>
                <a:endParaRPr lang="zh-CN" altLang="en-US"/>
              </a:p>
            </p:txBody>
          </p:sp>
          <p:sp>
            <p:nvSpPr>
              <p:cNvPr id="23584" name="Text Box 14"/>
              <p:cNvSpPr txBox="1">
                <a:spLocks noChangeArrowheads="1"/>
              </p:cNvSpPr>
              <p:nvPr/>
            </p:nvSpPr>
            <p:spPr bwMode="auto">
              <a:xfrm>
                <a:off x="283" y="1144"/>
                <a:ext cx="457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 b="1" dirty="0" err="1"/>
                  <a:t>ptr</a:t>
                </a:r>
                <a:endParaRPr kumimoji="1" lang="en-US" altLang="zh-CN" sz="2100" b="1" dirty="0"/>
              </a:p>
            </p:txBody>
          </p:sp>
        </p:grpSp>
        <p:grpSp>
          <p:nvGrpSpPr>
            <p:cNvPr id="23570" name="Group 15"/>
            <p:cNvGrpSpPr>
              <a:grpSpLocks/>
            </p:cNvGrpSpPr>
            <p:nvPr/>
          </p:nvGrpSpPr>
          <p:grpSpPr bwMode="auto">
            <a:xfrm>
              <a:off x="624" y="672"/>
              <a:ext cx="1056" cy="240"/>
              <a:chOff x="624" y="672"/>
              <a:chExt cx="1056" cy="240"/>
            </a:xfrm>
          </p:grpSpPr>
          <p:sp>
            <p:nvSpPr>
              <p:cNvPr id="23579" name="Rectangle 1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100" b="1"/>
              </a:p>
            </p:txBody>
          </p:sp>
          <p:grpSp>
            <p:nvGrpSpPr>
              <p:cNvPr id="23580" name="Group 17"/>
              <p:cNvGrpSpPr>
                <a:grpSpLocks/>
              </p:cNvGrpSpPr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23581" name="Line 18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  <p:sp>
              <p:nvSpPr>
                <p:cNvPr id="23582" name="Rectangle 19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100" b="1"/>
                </a:p>
              </p:txBody>
            </p:sp>
          </p:grpSp>
        </p:grpSp>
        <p:grpSp>
          <p:nvGrpSpPr>
            <p:cNvPr id="23571" name="Group 20"/>
            <p:cNvGrpSpPr>
              <a:grpSpLocks/>
            </p:cNvGrpSpPr>
            <p:nvPr/>
          </p:nvGrpSpPr>
          <p:grpSpPr bwMode="auto">
            <a:xfrm>
              <a:off x="1536" y="672"/>
              <a:ext cx="1056" cy="240"/>
              <a:chOff x="624" y="672"/>
              <a:chExt cx="1056" cy="240"/>
            </a:xfrm>
          </p:grpSpPr>
          <p:sp>
            <p:nvSpPr>
              <p:cNvPr id="23575" name="Rectangle 21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100" b="1"/>
              </a:p>
            </p:txBody>
          </p:sp>
          <p:grpSp>
            <p:nvGrpSpPr>
              <p:cNvPr id="23576" name="Group 22"/>
              <p:cNvGrpSpPr>
                <a:grpSpLocks/>
              </p:cNvGrpSpPr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23577" name="Line 23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  <p:sp>
              <p:nvSpPr>
                <p:cNvPr id="23578" name="Rectangle 24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100" b="1"/>
                </a:p>
              </p:txBody>
            </p:sp>
          </p:grpSp>
        </p:grpSp>
        <p:sp>
          <p:nvSpPr>
            <p:cNvPr id="23572" name="Rectangle 25"/>
            <p:cNvSpPr>
              <a:spLocks noChangeArrowheads="1"/>
            </p:cNvSpPr>
            <p:nvPr/>
          </p:nvSpPr>
          <p:spPr bwMode="auto">
            <a:xfrm>
              <a:off x="3168" y="67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100" b="1"/>
            </a:p>
          </p:txBody>
        </p:sp>
        <p:sp>
          <p:nvSpPr>
            <p:cNvPr id="23573" name="Rectangle 26"/>
            <p:cNvSpPr>
              <a:spLocks noChangeArrowheads="1"/>
            </p:cNvSpPr>
            <p:nvPr/>
          </p:nvSpPr>
          <p:spPr bwMode="auto">
            <a:xfrm>
              <a:off x="2832" y="67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100" b="1"/>
            </a:p>
          </p:txBody>
        </p:sp>
        <p:sp>
          <p:nvSpPr>
            <p:cNvPr id="23574" name="Line 27"/>
            <p:cNvSpPr>
              <a:spLocks noChangeShapeType="1"/>
            </p:cNvSpPr>
            <p:nvPr/>
          </p:nvSpPr>
          <p:spPr bwMode="auto">
            <a:xfrm flipV="1">
              <a:off x="4080" y="720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866" tIns="33338" rIns="67866" bIns="33338" anchor="ctr"/>
            <a:lstStyle/>
            <a:p>
              <a:endParaRPr lang="zh-CN" altLang="en-US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813521" y="2597149"/>
            <a:ext cx="1613297" cy="415528"/>
            <a:chOff x="2245" y="1871"/>
            <a:chExt cx="1355" cy="349"/>
          </a:xfrm>
        </p:grpSpPr>
        <p:grpSp>
          <p:nvGrpSpPr>
            <p:cNvPr id="23561" name="Group 29"/>
            <p:cNvGrpSpPr>
              <a:grpSpLocks/>
            </p:cNvGrpSpPr>
            <p:nvPr/>
          </p:nvGrpSpPr>
          <p:grpSpPr bwMode="auto">
            <a:xfrm>
              <a:off x="2498" y="1938"/>
              <a:ext cx="1102" cy="240"/>
              <a:chOff x="578" y="672"/>
              <a:chExt cx="1102" cy="240"/>
            </a:xfrm>
          </p:grpSpPr>
          <p:sp>
            <p:nvSpPr>
              <p:cNvPr id="23563" name="Rectangle 30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100" b="1"/>
              </a:p>
            </p:txBody>
          </p:sp>
          <p:grpSp>
            <p:nvGrpSpPr>
              <p:cNvPr id="23564" name="Group 31"/>
              <p:cNvGrpSpPr>
                <a:grpSpLocks/>
              </p:cNvGrpSpPr>
              <p:nvPr/>
            </p:nvGrpSpPr>
            <p:grpSpPr bwMode="auto">
              <a:xfrm>
                <a:off x="578" y="672"/>
                <a:ext cx="766" cy="240"/>
                <a:chOff x="578" y="672"/>
                <a:chExt cx="766" cy="240"/>
              </a:xfrm>
            </p:grpSpPr>
            <p:sp>
              <p:nvSpPr>
                <p:cNvPr id="23565" name="Line 32"/>
                <p:cNvSpPr>
                  <a:spLocks noChangeShapeType="1"/>
                </p:cNvSpPr>
                <p:nvPr/>
              </p:nvSpPr>
              <p:spPr bwMode="auto">
                <a:xfrm>
                  <a:off x="578" y="795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  <p:sp>
              <p:nvSpPr>
                <p:cNvPr id="23566" name="Rectangle 33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100" b="1"/>
                </a:p>
              </p:txBody>
            </p:sp>
          </p:grpSp>
        </p:grpSp>
        <p:sp>
          <p:nvSpPr>
            <p:cNvPr id="23562" name="Text Box 34"/>
            <p:cNvSpPr txBox="1">
              <a:spLocks noChangeArrowheads="1"/>
            </p:cNvSpPr>
            <p:nvPr/>
          </p:nvSpPr>
          <p:spPr bwMode="auto">
            <a:xfrm>
              <a:off x="2245" y="1871"/>
              <a:ext cx="28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100" b="1"/>
                <a:t>s</a:t>
              </a:r>
              <a:endParaRPr kumimoji="1" lang="en-US" altLang="zh-CN" sz="2100" b="1"/>
            </a:p>
          </p:txBody>
        </p:sp>
      </p:grpSp>
      <p:sp>
        <p:nvSpPr>
          <p:cNvPr id="492579" name="Line 35"/>
          <p:cNvSpPr>
            <a:spLocks noChangeShapeType="1"/>
          </p:cNvSpPr>
          <p:nvPr/>
        </p:nvSpPr>
        <p:spPr bwMode="auto">
          <a:xfrm flipV="1">
            <a:off x="4255368" y="1741090"/>
            <a:ext cx="57150" cy="107275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866" tIns="33338" rIns="67866" bIns="33338" anchor="ctr"/>
          <a:lstStyle/>
          <a:p>
            <a:endParaRPr lang="zh-CN" altLang="en-US"/>
          </a:p>
        </p:txBody>
      </p:sp>
      <p:sp>
        <p:nvSpPr>
          <p:cNvPr id="492580" name="Line 36"/>
          <p:cNvSpPr>
            <a:spLocks noChangeShapeType="1"/>
          </p:cNvSpPr>
          <p:nvPr/>
        </p:nvSpPr>
        <p:spPr bwMode="auto">
          <a:xfrm flipH="1">
            <a:off x="3683868" y="1626791"/>
            <a:ext cx="0" cy="10287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866" tIns="33338" rIns="67866" bIns="33338" anchor="ctr"/>
          <a:lstStyle/>
          <a:p>
            <a:endParaRPr lang="zh-CN" altLang="en-US"/>
          </a:p>
        </p:txBody>
      </p:sp>
      <p:sp>
        <p:nvSpPr>
          <p:cNvPr id="23560" name="Rectangle 40"/>
          <p:cNvSpPr>
            <a:spLocks noGrp="1" noChangeArrowheads="1"/>
          </p:cNvSpPr>
          <p:nvPr>
            <p:ph type="title"/>
          </p:nvPr>
        </p:nvSpPr>
        <p:spPr>
          <a:xfrm>
            <a:off x="467544" y="329988"/>
            <a:ext cx="6172200" cy="554831"/>
          </a:xfrm>
          <a:noFill/>
        </p:spPr>
        <p:txBody>
          <a:bodyPr/>
          <a:lstStyle/>
          <a:p>
            <a:pPr eaLnBrk="1" hangingPunct="1"/>
            <a:r>
              <a:rPr lang="en-US" altLang="zh-CN" sz="3000" dirty="0"/>
              <a:t>3. </a:t>
            </a:r>
            <a:r>
              <a:rPr lang="zh-CN" altLang="en-US" sz="3000" dirty="0"/>
              <a:t>插入结点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1766771" y="1525369"/>
            <a:ext cx="4087368" cy="1410287"/>
          </a:xfrm>
          <a:custGeom>
            <a:avLst/>
            <a:gdLst>
              <a:gd name="connsiteX0" fmla="*/ 0 w 5449824"/>
              <a:gd name="connsiteY0" fmla="*/ 137388 h 1914366"/>
              <a:gd name="connsiteX1" fmla="*/ 2084832 w 5449824"/>
              <a:gd name="connsiteY1" fmla="*/ 155676 h 1914366"/>
              <a:gd name="connsiteX2" fmla="*/ 2615184 w 5449824"/>
              <a:gd name="connsiteY2" fmla="*/ 1710156 h 1914366"/>
              <a:gd name="connsiteX3" fmla="*/ 3438144 w 5449824"/>
              <a:gd name="connsiteY3" fmla="*/ 1728444 h 1914366"/>
              <a:gd name="connsiteX4" fmla="*/ 3547872 w 5449824"/>
              <a:gd name="connsiteY4" fmla="*/ 164820 h 1914366"/>
              <a:gd name="connsiteX5" fmla="*/ 5449824 w 5449824"/>
              <a:gd name="connsiteY5" fmla="*/ 146532 h 1914366"/>
              <a:gd name="connsiteX0" fmla="*/ 0 w 5449824"/>
              <a:gd name="connsiteY0" fmla="*/ 129124 h 1903347"/>
              <a:gd name="connsiteX1" fmla="*/ 2157984 w 5449824"/>
              <a:gd name="connsiteY1" fmla="*/ 193132 h 1903347"/>
              <a:gd name="connsiteX2" fmla="*/ 2615184 w 5449824"/>
              <a:gd name="connsiteY2" fmla="*/ 1701892 h 1903347"/>
              <a:gd name="connsiteX3" fmla="*/ 3438144 w 5449824"/>
              <a:gd name="connsiteY3" fmla="*/ 1720180 h 1903347"/>
              <a:gd name="connsiteX4" fmla="*/ 3547872 w 5449824"/>
              <a:gd name="connsiteY4" fmla="*/ 156556 h 1903347"/>
              <a:gd name="connsiteX5" fmla="*/ 5449824 w 5449824"/>
              <a:gd name="connsiteY5" fmla="*/ 138268 h 1903347"/>
              <a:gd name="connsiteX0" fmla="*/ 0 w 5449824"/>
              <a:gd name="connsiteY0" fmla="*/ 129124 h 1903347"/>
              <a:gd name="connsiteX1" fmla="*/ 2157984 w 5449824"/>
              <a:gd name="connsiteY1" fmla="*/ 193132 h 1903347"/>
              <a:gd name="connsiteX2" fmla="*/ 2615184 w 5449824"/>
              <a:gd name="connsiteY2" fmla="*/ 1701892 h 1903347"/>
              <a:gd name="connsiteX3" fmla="*/ 3438144 w 5449824"/>
              <a:gd name="connsiteY3" fmla="*/ 1720180 h 1903347"/>
              <a:gd name="connsiteX4" fmla="*/ 3547872 w 5449824"/>
              <a:gd name="connsiteY4" fmla="*/ 156556 h 1903347"/>
              <a:gd name="connsiteX5" fmla="*/ 5449824 w 5449824"/>
              <a:gd name="connsiteY5" fmla="*/ 138268 h 1903347"/>
              <a:gd name="connsiteX0" fmla="*/ 0 w 5449824"/>
              <a:gd name="connsiteY0" fmla="*/ 129124 h 1903347"/>
              <a:gd name="connsiteX1" fmla="*/ 2157984 w 5449824"/>
              <a:gd name="connsiteY1" fmla="*/ 193132 h 1903347"/>
              <a:gd name="connsiteX2" fmla="*/ 2615184 w 5449824"/>
              <a:gd name="connsiteY2" fmla="*/ 1701892 h 1903347"/>
              <a:gd name="connsiteX3" fmla="*/ 3438144 w 5449824"/>
              <a:gd name="connsiteY3" fmla="*/ 1720180 h 1903347"/>
              <a:gd name="connsiteX4" fmla="*/ 3547872 w 5449824"/>
              <a:gd name="connsiteY4" fmla="*/ 156556 h 1903347"/>
              <a:gd name="connsiteX5" fmla="*/ 5449824 w 5449824"/>
              <a:gd name="connsiteY5" fmla="*/ 138268 h 1903347"/>
              <a:gd name="connsiteX0" fmla="*/ 0 w 5449824"/>
              <a:gd name="connsiteY0" fmla="*/ 129124 h 1842506"/>
              <a:gd name="connsiteX1" fmla="*/ 2157984 w 5449824"/>
              <a:gd name="connsiteY1" fmla="*/ 193132 h 1842506"/>
              <a:gd name="connsiteX2" fmla="*/ 2615184 w 5449824"/>
              <a:gd name="connsiteY2" fmla="*/ 1701892 h 1842506"/>
              <a:gd name="connsiteX3" fmla="*/ 3438144 w 5449824"/>
              <a:gd name="connsiteY3" fmla="*/ 1720180 h 1842506"/>
              <a:gd name="connsiteX4" fmla="*/ 3547872 w 5449824"/>
              <a:gd name="connsiteY4" fmla="*/ 156556 h 1842506"/>
              <a:gd name="connsiteX5" fmla="*/ 5449824 w 5449824"/>
              <a:gd name="connsiteY5" fmla="*/ 138268 h 1842506"/>
              <a:gd name="connsiteX0" fmla="*/ 0 w 5449824"/>
              <a:gd name="connsiteY0" fmla="*/ 129124 h 1804295"/>
              <a:gd name="connsiteX1" fmla="*/ 2157984 w 5449824"/>
              <a:gd name="connsiteY1" fmla="*/ 193132 h 1804295"/>
              <a:gd name="connsiteX2" fmla="*/ 2615184 w 5449824"/>
              <a:gd name="connsiteY2" fmla="*/ 1701892 h 1804295"/>
              <a:gd name="connsiteX3" fmla="*/ 3438144 w 5449824"/>
              <a:gd name="connsiteY3" fmla="*/ 1720180 h 1804295"/>
              <a:gd name="connsiteX4" fmla="*/ 3547872 w 5449824"/>
              <a:gd name="connsiteY4" fmla="*/ 156556 h 1804295"/>
              <a:gd name="connsiteX5" fmla="*/ 5449824 w 5449824"/>
              <a:gd name="connsiteY5" fmla="*/ 138268 h 1804295"/>
              <a:gd name="connsiteX0" fmla="*/ 0 w 5449824"/>
              <a:gd name="connsiteY0" fmla="*/ 171732 h 1846903"/>
              <a:gd name="connsiteX1" fmla="*/ 2157984 w 5449824"/>
              <a:gd name="connsiteY1" fmla="*/ 235740 h 1846903"/>
              <a:gd name="connsiteX2" fmla="*/ 2615184 w 5449824"/>
              <a:gd name="connsiteY2" fmla="*/ 1744500 h 1846903"/>
              <a:gd name="connsiteX3" fmla="*/ 3438144 w 5449824"/>
              <a:gd name="connsiteY3" fmla="*/ 1762788 h 1846903"/>
              <a:gd name="connsiteX4" fmla="*/ 3547872 w 5449824"/>
              <a:gd name="connsiteY4" fmla="*/ 199164 h 1846903"/>
              <a:gd name="connsiteX5" fmla="*/ 5449824 w 5449824"/>
              <a:gd name="connsiteY5" fmla="*/ 180876 h 1846903"/>
              <a:gd name="connsiteX0" fmla="*/ 0 w 5449824"/>
              <a:gd name="connsiteY0" fmla="*/ 129124 h 1804295"/>
              <a:gd name="connsiteX1" fmla="*/ 2157984 w 5449824"/>
              <a:gd name="connsiteY1" fmla="*/ 193132 h 1804295"/>
              <a:gd name="connsiteX2" fmla="*/ 2615184 w 5449824"/>
              <a:gd name="connsiteY2" fmla="*/ 1701892 h 1804295"/>
              <a:gd name="connsiteX3" fmla="*/ 3438144 w 5449824"/>
              <a:gd name="connsiteY3" fmla="*/ 1720180 h 1804295"/>
              <a:gd name="connsiteX4" fmla="*/ 3547872 w 5449824"/>
              <a:gd name="connsiteY4" fmla="*/ 156556 h 1804295"/>
              <a:gd name="connsiteX5" fmla="*/ 5449824 w 5449824"/>
              <a:gd name="connsiteY5" fmla="*/ 138268 h 1804295"/>
              <a:gd name="connsiteX0" fmla="*/ 0 w 5449824"/>
              <a:gd name="connsiteY0" fmla="*/ 129124 h 1842506"/>
              <a:gd name="connsiteX1" fmla="*/ 2377440 w 5449824"/>
              <a:gd name="connsiteY1" fmla="*/ 193132 h 1842506"/>
              <a:gd name="connsiteX2" fmla="*/ 2615184 w 5449824"/>
              <a:gd name="connsiteY2" fmla="*/ 1701892 h 1842506"/>
              <a:gd name="connsiteX3" fmla="*/ 3438144 w 5449824"/>
              <a:gd name="connsiteY3" fmla="*/ 1720180 h 1842506"/>
              <a:gd name="connsiteX4" fmla="*/ 3547872 w 5449824"/>
              <a:gd name="connsiteY4" fmla="*/ 156556 h 1842506"/>
              <a:gd name="connsiteX5" fmla="*/ 5449824 w 5449824"/>
              <a:gd name="connsiteY5" fmla="*/ 138268 h 1842506"/>
              <a:gd name="connsiteX0" fmla="*/ 0 w 5449824"/>
              <a:gd name="connsiteY0" fmla="*/ 82390 h 1850723"/>
              <a:gd name="connsiteX1" fmla="*/ 2377440 w 5449824"/>
              <a:gd name="connsiteY1" fmla="*/ 146398 h 1850723"/>
              <a:gd name="connsiteX2" fmla="*/ 2615184 w 5449824"/>
              <a:gd name="connsiteY2" fmla="*/ 1655158 h 1850723"/>
              <a:gd name="connsiteX3" fmla="*/ 3438144 w 5449824"/>
              <a:gd name="connsiteY3" fmla="*/ 1673446 h 1850723"/>
              <a:gd name="connsiteX4" fmla="*/ 3520440 w 5449824"/>
              <a:gd name="connsiteY4" fmla="*/ 201262 h 1850723"/>
              <a:gd name="connsiteX5" fmla="*/ 5449824 w 5449824"/>
              <a:gd name="connsiteY5" fmla="*/ 91534 h 1850723"/>
              <a:gd name="connsiteX0" fmla="*/ 0 w 5449824"/>
              <a:gd name="connsiteY0" fmla="*/ 82390 h 1836925"/>
              <a:gd name="connsiteX1" fmla="*/ 2377440 w 5449824"/>
              <a:gd name="connsiteY1" fmla="*/ 146398 h 1836925"/>
              <a:gd name="connsiteX2" fmla="*/ 2615184 w 5449824"/>
              <a:gd name="connsiteY2" fmla="*/ 1655158 h 1836925"/>
              <a:gd name="connsiteX3" fmla="*/ 3438144 w 5449824"/>
              <a:gd name="connsiteY3" fmla="*/ 1673446 h 1836925"/>
              <a:gd name="connsiteX4" fmla="*/ 3520440 w 5449824"/>
              <a:gd name="connsiteY4" fmla="*/ 201262 h 1836925"/>
              <a:gd name="connsiteX5" fmla="*/ 5449824 w 5449824"/>
              <a:gd name="connsiteY5" fmla="*/ 91534 h 1836925"/>
              <a:gd name="connsiteX0" fmla="*/ 0 w 5449824"/>
              <a:gd name="connsiteY0" fmla="*/ 82390 h 1836925"/>
              <a:gd name="connsiteX1" fmla="*/ 2377440 w 5449824"/>
              <a:gd name="connsiteY1" fmla="*/ 146398 h 1836925"/>
              <a:gd name="connsiteX2" fmla="*/ 2615184 w 5449824"/>
              <a:gd name="connsiteY2" fmla="*/ 1655158 h 1836925"/>
              <a:gd name="connsiteX3" fmla="*/ 3319272 w 5449824"/>
              <a:gd name="connsiteY3" fmla="*/ 1673446 h 1836925"/>
              <a:gd name="connsiteX4" fmla="*/ 3520440 w 5449824"/>
              <a:gd name="connsiteY4" fmla="*/ 201262 h 1836925"/>
              <a:gd name="connsiteX5" fmla="*/ 5449824 w 5449824"/>
              <a:gd name="connsiteY5" fmla="*/ 91534 h 1836925"/>
              <a:gd name="connsiteX0" fmla="*/ 0 w 5449824"/>
              <a:gd name="connsiteY0" fmla="*/ 112050 h 1880383"/>
              <a:gd name="connsiteX1" fmla="*/ 2377440 w 5449824"/>
              <a:gd name="connsiteY1" fmla="*/ 176058 h 1880383"/>
              <a:gd name="connsiteX2" fmla="*/ 2679192 w 5449824"/>
              <a:gd name="connsiteY2" fmla="*/ 1684818 h 1880383"/>
              <a:gd name="connsiteX3" fmla="*/ 3319272 w 5449824"/>
              <a:gd name="connsiteY3" fmla="*/ 1703106 h 1880383"/>
              <a:gd name="connsiteX4" fmla="*/ 3520440 w 5449824"/>
              <a:gd name="connsiteY4" fmla="*/ 230922 h 1880383"/>
              <a:gd name="connsiteX5" fmla="*/ 5449824 w 5449824"/>
              <a:gd name="connsiteY5" fmla="*/ 121194 h 188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9824" h="1880383">
                <a:moveTo>
                  <a:pt x="0" y="112050"/>
                </a:moveTo>
                <a:cubicBezTo>
                  <a:pt x="824484" y="-9870"/>
                  <a:pt x="1930908" y="-86070"/>
                  <a:pt x="2377440" y="176058"/>
                </a:cubicBezTo>
                <a:cubicBezTo>
                  <a:pt x="2823972" y="438186"/>
                  <a:pt x="2522220" y="1430310"/>
                  <a:pt x="2679192" y="1684818"/>
                </a:cubicBezTo>
                <a:cubicBezTo>
                  <a:pt x="2836164" y="1939326"/>
                  <a:pt x="3179064" y="1945422"/>
                  <a:pt x="3319272" y="1703106"/>
                </a:cubicBezTo>
                <a:cubicBezTo>
                  <a:pt x="3459480" y="1460790"/>
                  <a:pt x="3165348" y="494574"/>
                  <a:pt x="3520440" y="230922"/>
                </a:cubicBezTo>
                <a:cubicBezTo>
                  <a:pt x="3875532" y="-32730"/>
                  <a:pt x="4666488" y="-1488"/>
                  <a:pt x="5449824" y="12119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842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uiExpand="1" build="p" autoUpdateAnimBg="0"/>
      <p:bldP spid="492548" grpId="1" uiExpand="1" animBg="1"/>
      <p:bldP spid="492579" grpId="0" animBg="1"/>
      <p:bldP spid="492580" grpId="0" uiExpand="1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7906" y="2367110"/>
            <a:ext cx="5416058" cy="2256868"/>
          </a:xfrm>
          <a:noFill/>
        </p:spPr>
        <p:txBody>
          <a:bodyPr vert="horz" lIns="67866" tIns="33338" rIns="67866" bIns="33338" rtlCol="0">
            <a:normAutofit/>
          </a:bodyPr>
          <a:lstStyle/>
          <a:p>
            <a:pPr algn="just">
              <a:buNone/>
            </a:pPr>
            <a:r>
              <a:rPr lang="zh-CN" altLang="en-US" dirty="0"/>
              <a:t>删除</a:t>
            </a:r>
            <a:r>
              <a:rPr lang="en-US" altLang="zh-CN" dirty="0"/>
              <a:t>ptr1</a:t>
            </a:r>
            <a:r>
              <a:rPr lang="zh-CN" altLang="en-US" dirty="0"/>
              <a:t>之后的结点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dirty="0" smtClean="0"/>
              <a:t>del = ptr1-&gt;next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dirty="0" smtClean="0"/>
              <a:t>ptr1-&gt;next = del-&gt;next 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建立新链接</a:t>
            </a:r>
            <a:endParaRPr lang="en-US" altLang="zh-CN" dirty="0">
              <a:solidFill>
                <a:srgbClr val="FF0000"/>
              </a:solidFill>
            </a:endParaRPr>
          </a:p>
          <a:p>
            <a:pPr lvl="1" algn="just">
              <a:buClr>
                <a:schemeClr val="bg2"/>
              </a:buClr>
              <a:buSzPct val="75000"/>
              <a:buNone/>
            </a:pPr>
            <a:r>
              <a:rPr lang="en-US" altLang="zh-CN" b="1" dirty="0"/>
              <a:t>free(del</a:t>
            </a:r>
            <a:r>
              <a:rPr lang="en-US" altLang="zh-CN" b="1" dirty="0" smtClean="0"/>
              <a:t>)   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释</a:t>
            </a:r>
            <a:r>
              <a:rPr lang="zh-CN" altLang="en-US" dirty="0">
                <a:solidFill>
                  <a:srgbClr val="FF0000"/>
                </a:solidFill>
              </a:rPr>
              <a:t>放结点内存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>
              <a:buClr>
                <a:schemeClr val="bg2"/>
              </a:buClr>
              <a:buSzPct val="75000"/>
              <a:buNone/>
            </a:pPr>
            <a:r>
              <a:rPr lang="zh-CN" altLang="en-US" dirty="0" smtClean="0"/>
              <a:t>先连后</a:t>
            </a:r>
            <a:r>
              <a:rPr lang="zh-CN" altLang="en-US" dirty="0"/>
              <a:t>删</a:t>
            </a:r>
          </a:p>
        </p:txBody>
      </p:sp>
      <p:grpSp>
        <p:nvGrpSpPr>
          <p:cNvPr id="24579" name="Group 4"/>
          <p:cNvGrpSpPr>
            <a:grpSpLocks/>
          </p:cNvGrpSpPr>
          <p:nvPr/>
        </p:nvGrpSpPr>
        <p:grpSpPr bwMode="auto">
          <a:xfrm>
            <a:off x="1411406" y="959848"/>
            <a:ext cx="5200650" cy="1212056"/>
            <a:chOff x="48" y="623"/>
            <a:chExt cx="4368" cy="1018"/>
          </a:xfrm>
        </p:grpSpPr>
        <p:grpSp>
          <p:nvGrpSpPr>
            <p:cNvPr id="24616" name="Group 5"/>
            <p:cNvGrpSpPr>
              <a:grpSpLocks/>
            </p:cNvGrpSpPr>
            <p:nvPr/>
          </p:nvGrpSpPr>
          <p:grpSpPr bwMode="auto">
            <a:xfrm>
              <a:off x="3744" y="672"/>
              <a:ext cx="672" cy="240"/>
              <a:chOff x="1008" y="672"/>
              <a:chExt cx="672" cy="240"/>
            </a:xfrm>
          </p:grpSpPr>
          <p:sp>
            <p:nvSpPr>
              <p:cNvPr id="24638" name="Rectangle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100" b="1"/>
              </a:p>
            </p:txBody>
          </p:sp>
          <p:sp>
            <p:nvSpPr>
              <p:cNvPr id="24641" name="Rectangle 9"/>
              <p:cNvSpPr>
                <a:spLocks noChangeArrowheads="1"/>
              </p:cNvSpPr>
              <p:nvPr/>
            </p:nvSpPr>
            <p:spPr bwMode="auto">
              <a:xfrm>
                <a:off x="1008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100" b="1"/>
              </a:p>
            </p:txBody>
          </p:sp>
        </p:grpSp>
        <p:grpSp>
          <p:nvGrpSpPr>
            <p:cNvPr id="24617" name="Group 10"/>
            <p:cNvGrpSpPr>
              <a:grpSpLocks/>
            </p:cNvGrpSpPr>
            <p:nvPr/>
          </p:nvGrpSpPr>
          <p:grpSpPr bwMode="auto">
            <a:xfrm>
              <a:off x="48" y="623"/>
              <a:ext cx="4368" cy="1018"/>
              <a:chOff x="48" y="623"/>
              <a:chExt cx="4368" cy="1018"/>
            </a:xfrm>
          </p:grpSpPr>
          <p:sp>
            <p:nvSpPr>
              <p:cNvPr id="24618" name="Text Box 11"/>
              <p:cNvSpPr txBox="1">
                <a:spLocks noChangeArrowheads="1"/>
              </p:cNvSpPr>
              <p:nvPr/>
            </p:nvSpPr>
            <p:spPr bwMode="auto">
              <a:xfrm>
                <a:off x="48" y="623"/>
                <a:ext cx="683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 b="1" dirty="0"/>
                  <a:t>head</a:t>
                </a:r>
                <a:endParaRPr kumimoji="1" lang="en-US" altLang="zh-CN" sz="2100" b="1" dirty="0"/>
              </a:p>
            </p:txBody>
          </p:sp>
          <p:grpSp>
            <p:nvGrpSpPr>
              <p:cNvPr id="24619" name="Group 12"/>
              <p:cNvGrpSpPr>
                <a:grpSpLocks/>
              </p:cNvGrpSpPr>
              <p:nvPr/>
            </p:nvGrpSpPr>
            <p:grpSpPr bwMode="auto">
              <a:xfrm>
                <a:off x="1697" y="918"/>
                <a:ext cx="582" cy="723"/>
                <a:chOff x="850" y="966"/>
                <a:chExt cx="582" cy="723"/>
              </a:xfrm>
            </p:grpSpPr>
            <p:sp>
              <p:nvSpPr>
                <p:cNvPr id="2463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73" y="966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67866" tIns="33338" rIns="67866" bIns="33338" anchor="ctr"/>
                <a:lstStyle/>
                <a:p>
                  <a:endParaRPr lang="zh-CN" altLang="en-US"/>
                </a:p>
              </p:txBody>
            </p:sp>
            <p:sp>
              <p:nvSpPr>
                <p:cNvPr id="2463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850" y="1340"/>
                  <a:ext cx="582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100" b="1" dirty="0"/>
                    <a:t>ptr1</a:t>
                  </a:r>
                  <a:endParaRPr kumimoji="1" lang="en-US" altLang="zh-CN" sz="2100" b="1" dirty="0"/>
                </a:p>
              </p:txBody>
            </p:sp>
          </p:grpSp>
          <p:grpSp>
            <p:nvGrpSpPr>
              <p:cNvPr id="24620" name="Group 15"/>
              <p:cNvGrpSpPr>
                <a:grpSpLocks/>
              </p:cNvGrpSpPr>
              <p:nvPr/>
            </p:nvGrpSpPr>
            <p:grpSpPr bwMode="auto">
              <a:xfrm>
                <a:off x="624" y="672"/>
                <a:ext cx="1056" cy="240"/>
                <a:chOff x="624" y="672"/>
                <a:chExt cx="1056" cy="240"/>
              </a:xfrm>
            </p:grpSpPr>
            <p:sp>
              <p:nvSpPr>
                <p:cNvPr id="24632" name="Rectangle 16"/>
                <p:cNvSpPr>
                  <a:spLocks noChangeArrowheads="1"/>
                </p:cNvSpPr>
                <p:nvPr/>
              </p:nvSpPr>
              <p:spPr bwMode="auto">
                <a:xfrm>
                  <a:off x="1344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100" b="1"/>
                </a:p>
              </p:txBody>
            </p:sp>
            <p:grpSp>
              <p:nvGrpSpPr>
                <p:cNvPr id="24633" name="Group 17"/>
                <p:cNvGrpSpPr>
                  <a:grpSpLocks/>
                </p:cNvGrpSpPr>
                <p:nvPr/>
              </p:nvGrpSpPr>
              <p:grpSpPr bwMode="auto">
                <a:xfrm>
                  <a:off x="624" y="672"/>
                  <a:ext cx="720" cy="240"/>
                  <a:chOff x="624" y="672"/>
                  <a:chExt cx="720" cy="240"/>
                </a:xfrm>
              </p:grpSpPr>
              <p:sp>
                <p:nvSpPr>
                  <p:cNvPr id="2463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795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67866" tIns="33338" rIns="67866" bIns="33338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672"/>
                    <a:ext cx="33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kumimoji="1" lang="zh-CN" altLang="en-US" sz="2100" b="1"/>
                  </a:p>
                </p:txBody>
              </p:sp>
            </p:grpSp>
          </p:grpSp>
          <p:grpSp>
            <p:nvGrpSpPr>
              <p:cNvPr id="24621" name="Group 20"/>
              <p:cNvGrpSpPr>
                <a:grpSpLocks/>
              </p:cNvGrpSpPr>
              <p:nvPr/>
            </p:nvGrpSpPr>
            <p:grpSpPr bwMode="auto">
              <a:xfrm>
                <a:off x="1536" y="672"/>
                <a:ext cx="1056" cy="240"/>
                <a:chOff x="624" y="672"/>
                <a:chExt cx="1056" cy="240"/>
              </a:xfrm>
            </p:grpSpPr>
            <p:sp>
              <p:nvSpPr>
                <p:cNvPr id="24628" name="Rectangle 21"/>
                <p:cNvSpPr>
                  <a:spLocks noChangeArrowheads="1"/>
                </p:cNvSpPr>
                <p:nvPr/>
              </p:nvSpPr>
              <p:spPr bwMode="auto">
                <a:xfrm>
                  <a:off x="1344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100" b="1"/>
                </a:p>
              </p:txBody>
            </p:sp>
            <p:grpSp>
              <p:nvGrpSpPr>
                <p:cNvPr id="24629" name="Group 22"/>
                <p:cNvGrpSpPr>
                  <a:grpSpLocks/>
                </p:cNvGrpSpPr>
                <p:nvPr/>
              </p:nvGrpSpPr>
              <p:grpSpPr bwMode="auto">
                <a:xfrm>
                  <a:off x="624" y="672"/>
                  <a:ext cx="720" cy="240"/>
                  <a:chOff x="624" y="672"/>
                  <a:chExt cx="720" cy="240"/>
                </a:xfrm>
              </p:grpSpPr>
              <p:sp>
                <p:nvSpPr>
                  <p:cNvPr id="24630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795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67866" tIns="33338" rIns="67866" bIns="33338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1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672"/>
                    <a:ext cx="33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kumimoji="1" lang="zh-CN" altLang="en-US" sz="2100" b="1"/>
                  </a:p>
                </p:txBody>
              </p:sp>
            </p:grpSp>
          </p:grpSp>
          <p:sp>
            <p:nvSpPr>
              <p:cNvPr id="24623" name="Line 30"/>
              <p:cNvSpPr>
                <a:spLocks noChangeShapeType="1"/>
              </p:cNvSpPr>
              <p:nvPr/>
            </p:nvSpPr>
            <p:spPr bwMode="auto">
              <a:xfrm flipV="1">
                <a:off x="4080" y="720"/>
                <a:ext cx="33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67866" tIns="33338" rIns="67866" bIns="33338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4452261" y="1311084"/>
            <a:ext cx="573881" cy="860822"/>
            <a:chOff x="2592" y="912"/>
            <a:chExt cx="482" cy="723"/>
          </a:xfrm>
        </p:grpSpPr>
        <p:sp>
          <p:nvSpPr>
            <p:cNvPr id="24614" name="Text Box 37"/>
            <p:cNvSpPr txBox="1">
              <a:spLocks noChangeArrowheads="1"/>
            </p:cNvSpPr>
            <p:nvPr/>
          </p:nvSpPr>
          <p:spPr bwMode="auto">
            <a:xfrm>
              <a:off x="2592" y="1286"/>
              <a:ext cx="48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100" b="1" dirty="0"/>
                <a:t>del</a:t>
              </a:r>
              <a:endParaRPr kumimoji="1" lang="en-US" altLang="zh-CN" sz="2100" b="1" dirty="0"/>
            </a:p>
          </p:txBody>
        </p:sp>
        <p:sp>
          <p:nvSpPr>
            <p:cNvPr id="24615" name="Line 38"/>
            <p:cNvSpPr>
              <a:spLocks noChangeShapeType="1"/>
            </p:cNvSpPr>
            <p:nvPr/>
          </p:nvSpPr>
          <p:spPr bwMode="auto">
            <a:xfrm flipV="1">
              <a:off x="2815" y="91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866" tIns="33338" rIns="67866" bIns="33338" anchor="ctr"/>
            <a:lstStyle/>
            <a:p>
              <a:endParaRPr lang="zh-CN" altLang="en-US"/>
            </a:p>
          </p:txBody>
        </p:sp>
      </p:grpSp>
      <p:sp>
        <p:nvSpPr>
          <p:cNvPr id="494654" name="Rectangle 62"/>
          <p:cNvSpPr>
            <a:spLocks noChangeArrowheads="1"/>
          </p:cNvSpPr>
          <p:nvPr/>
        </p:nvSpPr>
        <p:spPr bwMode="auto">
          <a:xfrm>
            <a:off x="3997444" y="3506481"/>
            <a:ext cx="189021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/>
          <a:lstStyle/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sz="2400" b="1" dirty="0">
              <a:solidFill>
                <a:srgbClr val="CC0066"/>
              </a:solidFill>
            </a:endParaRPr>
          </a:p>
        </p:txBody>
      </p:sp>
      <p:sp>
        <p:nvSpPr>
          <p:cNvPr id="24582" name="Rectangle 67"/>
          <p:cNvSpPr>
            <a:spLocks noGrp="1" noChangeArrowheads="1"/>
          </p:cNvSpPr>
          <p:nvPr>
            <p:ph type="title"/>
          </p:nvPr>
        </p:nvSpPr>
        <p:spPr>
          <a:xfrm>
            <a:off x="539552" y="342901"/>
            <a:ext cx="6172200" cy="554831"/>
          </a:xfrm>
          <a:noFill/>
        </p:spPr>
        <p:txBody>
          <a:bodyPr/>
          <a:lstStyle/>
          <a:p>
            <a:pPr eaLnBrk="1" hangingPunct="1"/>
            <a:r>
              <a:rPr lang="en-US" altLang="zh-CN" sz="3000" dirty="0"/>
              <a:t>4. </a:t>
            </a:r>
            <a:r>
              <a:rPr lang="zh-CN" altLang="en-US" sz="3000" dirty="0"/>
              <a:t>删除结点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268906" y="1018189"/>
            <a:ext cx="1543050" cy="285750"/>
            <a:chOff x="5429672" y="1357585"/>
            <a:chExt cx="2057400" cy="381000"/>
          </a:xfrm>
        </p:grpSpPr>
        <p:sp>
          <p:nvSpPr>
            <p:cNvPr id="68" name="Line 8"/>
            <p:cNvSpPr>
              <a:spLocks noChangeShapeType="1"/>
            </p:cNvSpPr>
            <p:nvPr/>
          </p:nvSpPr>
          <p:spPr bwMode="auto">
            <a:xfrm>
              <a:off x="6877472" y="1552848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866" tIns="33338" rIns="67866" bIns="33338" anchor="ctr"/>
            <a:lstStyle/>
            <a:p>
              <a:endParaRPr lang="zh-CN" altLang="en-US"/>
            </a:p>
          </p:txBody>
        </p:sp>
        <p:sp>
          <p:nvSpPr>
            <p:cNvPr id="69" name="Rectangle 26"/>
            <p:cNvSpPr>
              <a:spLocks noChangeArrowheads="1"/>
            </p:cNvSpPr>
            <p:nvPr/>
          </p:nvSpPr>
          <p:spPr bwMode="auto">
            <a:xfrm>
              <a:off x="6572672" y="1357585"/>
              <a:ext cx="533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100" b="1"/>
            </a:p>
          </p:txBody>
        </p:sp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5429672" y="1552848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866" tIns="33338" rIns="67866" bIns="33338" anchor="ctr"/>
            <a:lstStyle/>
            <a:p>
              <a:endParaRPr lang="zh-CN" altLang="en-US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6039272" y="1357585"/>
              <a:ext cx="533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100" b="1"/>
            </a:p>
          </p:txBody>
        </p:sp>
      </p:grpSp>
      <p:sp>
        <p:nvSpPr>
          <p:cNvPr id="67" name="Line 94"/>
          <p:cNvSpPr>
            <a:spLocks noChangeShapeType="1"/>
          </p:cNvSpPr>
          <p:nvPr/>
        </p:nvSpPr>
        <p:spPr bwMode="auto">
          <a:xfrm flipV="1">
            <a:off x="4268906" y="1158363"/>
            <a:ext cx="1543050" cy="16431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866" tIns="33338" rIns="67866" bIns="33338" anchor="ctr"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5606852" y="4767264"/>
            <a:ext cx="2133600" cy="273844"/>
          </a:xfrm>
        </p:spPr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421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uiExpand="1" build="p" autoUpdateAnimBg="0"/>
      <p:bldP spid="67" grpId="0" uiExpan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hlink"/>
                </a:solidFill>
                <a:latin typeface="Times New Roman" pitchFamily="18" charset="0"/>
                <a:sym typeface="Wingdings" pitchFamily="2" charset="2"/>
              </a:rPr>
              <a:t> </a:t>
            </a:r>
            <a:r>
              <a:rPr lang="zh-CN" altLang="zh-CN" b="1" dirty="0" smtClean="0">
                <a:latin typeface="Times New Roman" pitchFamily="18" charset="0"/>
              </a:rPr>
              <a:t>线性表的链式存储实现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6851104" cy="3394472"/>
          </a:xfrm>
        </p:spPr>
        <p:txBody>
          <a:bodyPr/>
          <a:lstStyle/>
          <a:p>
            <a:r>
              <a:rPr lang="zh-CN" altLang="en-US" b="1" smtClean="0"/>
              <a:t>它是通过</a:t>
            </a:r>
            <a:r>
              <a:rPr lang="zh-CN" altLang="zh-CN" b="1" smtClean="0">
                <a:solidFill>
                  <a:srgbClr val="FFFF00"/>
                </a:solidFill>
              </a:rPr>
              <a:t>“链”</a:t>
            </a:r>
            <a:r>
              <a:rPr lang="zh-CN" altLang="en-US" b="1" smtClean="0">
                <a:solidFill>
                  <a:srgbClr val="FFFF00"/>
                </a:solidFill>
              </a:rPr>
              <a:t>（指针）</a:t>
            </a:r>
            <a:r>
              <a:rPr lang="zh-CN" altLang="en-US" b="1" smtClean="0"/>
              <a:t>建立起数据元素之间的逻辑关系</a:t>
            </a:r>
            <a:endParaRPr lang="en-US" altLang="zh-CN" b="1" smtClean="0"/>
          </a:p>
          <a:p>
            <a:r>
              <a:rPr lang="zh-CN" altLang="en-US" b="1" smtClean="0"/>
              <a:t>逻辑上相邻的两个数据物理上不一定相邻</a:t>
            </a:r>
            <a:endParaRPr lang="en-US" altLang="zh-CN" b="1" smtClean="0"/>
          </a:p>
          <a:p>
            <a:r>
              <a:rPr lang="zh-CN" altLang="zh-CN" b="1" smtClean="0"/>
              <a:t>因此对线性表的插入、删除</a:t>
            </a:r>
            <a:r>
              <a:rPr lang="zh-CN" altLang="zh-CN" b="1" smtClean="0">
                <a:solidFill>
                  <a:srgbClr val="FFFF00"/>
                </a:solidFill>
              </a:rPr>
              <a:t>不需要移动数据元素</a:t>
            </a:r>
            <a:r>
              <a:rPr lang="zh-CN" altLang="zh-CN" b="1" smtClean="0"/>
              <a:t>，只需要</a:t>
            </a:r>
            <a:r>
              <a:rPr lang="zh-CN" altLang="zh-CN" b="1" smtClean="0">
                <a:solidFill>
                  <a:srgbClr val="FFFF00"/>
                </a:solidFill>
              </a:rPr>
              <a:t>修改“链”</a:t>
            </a:r>
            <a:r>
              <a:rPr lang="zh-CN" altLang="en-US" b="1" smtClean="0">
                <a:solidFill>
                  <a:srgbClr val="FFFF00"/>
                </a:solidFill>
              </a:rPr>
              <a:t>（指针）</a:t>
            </a:r>
            <a:endParaRPr lang="en-US" altLang="zh-CN" b="1" smtClean="0"/>
          </a:p>
          <a:p>
            <a:endParaRPr lang="en-US" altLang="zh-CN" b="1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4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通用链表的实现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4095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维护一个链表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关键在于维护链表的“链”指针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无论实际存储的数据是什么样的，对“链”的操作都是一样的。</a:t>
            </a:r>
            <a:endParaRPr lang="en-US" altLang="zh-CN" dirty="0" smtClean="0"/>
          </a:p>
          <a:p>
            <a:r>
              <a:rPr lang="zh-CN" altLang="en-US" dirty="0" smtClean="0"/>
              <a:t>通用的链表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将实际的数据用一个</a:t>
            </a:r>
            <a:r>
              <a:rPr lang="en-US" altLang="zh-CN" dirty="0" smtClean="0"/>
              <a:t>void*</a:t>
            </a:r>
            <a:r>
              <a:rPr lang="zh-CN" altLang="en-US" dirty="0" smtClean="0"/>
              <a:t>指针记录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在处理数据时，再将</a:t>
            </a:r>
            <a:r>
              <a:rPr lang="en-US" altLang="zh-CN" dirty="0" err="1" smtClean="0"/>
              <a:t>dataptr</a:t>
            </a:r>
            <a:r>
              <a:rPr lang="zh-CN" altLang="en-US" dirty="0" smtClean="0"/>
              <a:t>转换为实际的类型指针（用户自己知道）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36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691680" y="2520463"/>
            <a:ext cx="397925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linkedlistCDT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dataptr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linkedlistCDT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*next;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642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通用链表的实现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200151"/>
            <a:ext cx="6172200" cy="3801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主要功能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函数：</a:t>
            </a:r>
            <a:endParaRPr lang="en-US" altLang="zh-CN" dirty="0" smtClean="0"/>
          </a:p>
          <a:p>
            <a:pPr marL="300038" lvl="1" indent="0">
              <a:buNone/>
            </a:pPr>
            <a:r>
              <a:rPr lang="zh-CN" altLang="en-US" dirty="0" smtClean="0"/>
              <a:t>创建链表、释放链表、查找结点、插入结点、</a:t>
            </a:r>
            <a:endParaRPr lang="en-US" altLang="zh-CN" dirty="0" smtClean="0"/>
          </a:p>
          <a:p>
            <a:pPr marL="300038" lvl="1" indent="0">
              <a:buNone/>
            </a:pPr>
            <a:r>
              <a:rPr lang="zh-CN" altLang="en-US" dirty="0" smtClean="0"/>
              <a:t>删除结点、遍历链表、下一个结点、结点数据</a:t>
            </a:r>
            <a:endParaRPr lang="en-US" altLang="zh-CN" dirty="0" smtClean="0"/>
          </a:p>
          <a:p>
            <a:pPr marL="300038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4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阅读 </a:t>
            </a:r>
            <a:r>
              <a:rPr lang="en-US" altLang="zh-CN" dirty="0" err="1"/>
              <a:t>linkedlist.h</a:t>
            </a:r>
            <a:r>
              <a:rPr lang="en-US" altLang="zh-CN" dirty="0"/>
              <a:t>/c 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 smtClean="0"/>
              <a:t>（从</a:t>
            </a:r>
            <a:r>
              <a:rPr lang="zh-CN" altLang="en-US" dirty="0" smtClean="0">
                <a:solidFill>
                  <a:srgbClr val="FF0000"/>
                </a:solidFill>
              </a:rPr>
              <a:t>学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浙大</a:t>
            </a:r>
            <a:r>
              <a:rPr lang="zh-CN" altLang="en-US" dirty="0" smtClean="0"/>
              <a:t>的课件中下载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编写程序</a:t>
            </a:r>
            <a:r>
              <a:rPr lang="zh-CN" altLang="en-US" dirty="0"/>
              <a:t>：</a:t>
            </a:r>
            <a:r>
              <a:rPr lang="zh-CN" altLang="en-US" dirty="0" smtClean="0"/>
              <a:t>读入两个多项式</a:t>
            </a:r>
            <a:r>
              <a:rPr lang="zh-CN" altLang="en-US" dirty="0" smtClean="0"/>
              <a:t>，计算并</a:t>
            </a:r>
            <a:r>
              <a:rPr lang="zh-CN" altLang="en-US" dirty="0" smtClean="0"/>
              <a:t>输出他们的和、差和乘积。要求基于课件中提到的三个表示方法，分别实现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个方法。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多项式系数为整数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最后的结果中不保留系数为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输出结果按照幂次递减排列。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PTA</a:t>
            </a:r>
            <a:r>
              <a:rPr lang="zh-CN" altLang="en-US" dirty="0" smtClean="0"/>
              <a:t>作业（详见</a:t>
            </a:r>
            <a:r>
              <a:rPr lang="en-US" altLang="zh-CN" dirty="0" smtClean="0"/>
              <a:t>PTA</a:t>
            </a:r>
            <a:r>
              <a:rPr lang="zh-CN" altLang="en-US" dirty="0" smtClean="0"/>
              <a:t>平台）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9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  <a:br>
              <a:rPr lang="zh-CN" altLang="en-US" dirty="0"/>
            </a:b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779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链表的功能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存储</a:t>
            </a:r>
            <a:r>
              <a:rPr kumimoji="1" lang="zh-CN" altLang="en-US" dirty="0"/>
              <a:t>一批</a:t>
            </a:r>
            <a:r>
              <a:rPr kumimoji="1" lang="zh-CN" altLang="en-US" dirty="0" smtClean="0"/>
              <a:t>数据</a:t>
            </a:r>
          </a:p>
          <a:p>
            <a:pPr lvl="1"/>
            <a:r>
              <a:rPr kumimoji="1" lang="zh-CN" altLang="en-US" dirty="0" smtClean="0"/>
              <a:t>类型相同</a:t>
            </a:r>
          </a:p>
          <a:p>
            <a:pPr lvl="1"/>
            <a:r>
              <a:rPr kumimoji="1" lang="zh-CN" altLang="en-US" dirty="0" smtClean="0"/>
              <a:t>数目不固定，可长可短，动态可变</a:t>
            </a:r>
          </a:p>
          <a:p>
            <a:pPr lvl="1"/>
            <a:r>
              <a:rPr kumimoji="1" lang="zh-CN" altLang="en-US" dirty="0" smtClean="0"/>
              <a:t>连续，有次序（逻辑上）</a:t>
            </a:r>
          </a:p>
          <a:p>
            <a:pPr lvl="1"/>
            <a:r>
              <a:rPr kumimoji="1" lang="zh-CN" altLang="en-US" dirty="0" smtClean="0"/>
              <a:t>在内存中的位置可能是混乱的（物理上）</a:t>
            </a:r>
          </a:p>
          <a:p>
            <a:r>
              <a:rPr kumimoji="1" lang="zh-CN" altLang="en-US" dirty="0" smtClean="0"/>
              <a:t>和数组有何不同？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各自都有哪些优缺点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（课后思考）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066" y="183273"/>
            <a:ext cx="2700840" cy="16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一元多项式表示及其运算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is-IS" altLang="zh-CN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主要运算：加、减、</a:t>
                </a:r>
                <a:r>
                  <a:rPr lang="zh-CN" altLang="en-US" dirty="0" smtClean="0"/>
                  <a:t>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关键数据</a:t>
                </a:r>
              </a:p>
              <a:p>
                <a:pPr lvl="1"/>
                <a:r>
                  <a:rPr lang="zh-CN" altLang="en-US" dirty="0" smtClean="0"/>
                  <a:t>多项式的项数 </a:t>
                </a:r>
                <a:r>
                  <a:rPr lang="en-US" altLang="zh-CN" dirty="0" smtClean="0"/>
                  <a:t>n</a:t>
                </a:r>
                <a:endParaRPr lang="zh-CN" altLang="en-US" dirty="0" smtClean="0"/>
              </a:p>
              <a:p>
                <a:pPr lvl="1"/>
                <a:r>
                  <a:rPr lang="zh-CN" altLang="en-US" dirty="0" smtClean="0"/>
                  <a:t>每一项的系数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一元多项式的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种表示方法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方法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直接表示</a:t>
                </a:r>
                <a:r>
                  <a:rPr lang="zh-CN" altLang="en-US" dirty="0"/>
                  <a:t>（用数组）</a:t>
                </a:r>
                <a:endParaRPr lang="zh-CN" altLang="en-US" dirty="0" smtClean="0"/>
              </a:p>
              <a:p>
                <a:r>
                  <a:rPr lang="zh-CN" altLang="en-US" dirty="0" smtClean="0"/>
                  <a:t>例如 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用指数作为下标，将系数保存在数组中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数组长度 </a:t>
                </a:r>
                <a:r>
                  <a:rPr lang="en-US" altLang="zh-CN" dirty="0" smtClean="0"/>
                  <a:t>= </a:t>
                </a:r>
                <a:r>
                  <a:rPr lang="zh-CN" altLang="en-US" dirty="0" smtClean="0"/>
                  <a:t>最高幂次 </a:t>
                </a:r>
                <a:r>
                  <a:rPr lang="en-US" altLang="zh-CN" dirty="0" smtClean="0"/>
                  <a:t>+ 1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6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26477"/>
              </p:ext>
            </p:extLst>
          </p:nvPr>
        </p:nvGraphicFramePr>
        <p:xfrm>
          <a:off x="2573779" y="2571751"/>
          <a:ext cx="4825480" cy="589622"/>
        </p:xfrm>
        <a:graphic>
          <a:graphicData uri="http://schemas.openxmlformats.org/drawingml/2006/table">
            <a:tbl>
              <a:tblPr/>
              <a:tblGrid>
                <a:gridCol w="804121">
                  <a:extLst>
                    <a:ext uri="{9D8B030D-6E8A-4147-A177-3AD203B41FA5}">
                      <a16:colId xmlns="" xmlns:a16="http://schemas.microsoft.com/office/drawing/2014/main" val="44005643"/>
                    </a:ext>
                  </a:extLst>
                </a:gridCol>
                <a:gridCol w="804121">
                  <a:extLst>
                    <a:ext uri="{9D8B030D-6E8A-4147-A177-3AD203B41FA5}">
                      <a16:colId xmlns="" xmlns:a16="http://schemas.microsoft.com/office/drawing/2014/main" val="3225194625"/>
                    </a:ext>
                  </a:extLst>
                </a:gridCol>
                <a:gridCol w="804121">
                  <a:extLst>
                    <a:ext uri="{9D8B030D-6E8A-4147-A177-3AD203B41FA5}">
                      <a16:colId xmlns="" xmlns:a16="http://schemas.microsoft.com/office/drawing/2014/main" val="3470416320"/>
                    </a:ext>
                  </a:extLst>
                </a:gridCol>
                <a:gridCol w="804121">
                  <a:extLst>
                    <a:ext uri="{9D8B030D-6E8A-4147-A177-3AD203B41FA5}">
                      <a16:colId xmlns="" xmlns:a16="http://schemas.microsoft.com/office/drawing/2014/main" val="2986210895"/>
                    </a:ext>
                  </a:extLst>
                </a:gridCol>
                <a:gridCol w="804121">
                  <a:extLst>
                    <a:ext uri="{9D8B030D-6E8A-4147-A177-3AD203B41FA5}">
                      <a16:colId xmlns="" xmlns:a16="http://schemas.microsoft.com/office/drawing/2014/main" val="3550634507"/>
                    </a:ext>
                  </a:extLst>
                </a:gridCol>
                <a:gridCol w="804875">
                  <a:extLst>
                    <a:ext uri="{9D8B030D-6E8A-4147-A177-3AD203B41FA5}">
                      <a16:colId xmlns="" xmlns:a16="http://schemas.microsoft.com/office/drawing/2014/main" val="2220979289"/>
                    </a:ext>
                  </a:extLst>
                </a:gridCol>
              </a:tblGrid>
              <a:tr h="5896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 kern="10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0" i="1" kern="100" dirty="0">
                        <a:solidFill>
                          <a:srgbClr val="FFFF00"/>
                        </a:solidFill>
                        <a:latin typeface="+mn-ea"/>
                        <a:ea typeface="+mn-ea"/>
                      </a:endParaRPr>
                    </a:p>
                  </a:txBody>
                  <a:tcPr marL="51434" marR="51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 kern="10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0" i="1" kern="100" dirty="0">
                        <a:solidFill>
                          <a:srgbClr val="FFFF00"/>
                        </a:solidFill>
                        <a:latin typeface="+mn-ea"/>
                        <a:ea typeface="+mn-ea"/>
                      </a:endParaRPr>
                    </a:p>
                  </a:txBody>
                  <a:tcPr marL="51434" marR="51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 kern="10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–3</a:t>
                      </a:r>
                      <a:endParaRPr lang="zh-CN" sz="2400" b="0" i="1" kern="100" dirty="0">
                        <a:solidFill>
                          <a:srgbClr val="FFFF00"/>
                        </a:solidFill>
                        <a:latin typeface="+mn-ea"/>
                        <a:ea typeface="+mn-ea"/>
                      </a:endParaRPr>
                    </a:p>
                  </a:txBody>
                  <a:tcPr marL="51434" marR="51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 kern="10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0" i="1" kern="100" dirty="0">
                        <a:solidFill>
                          <a:srgbClr val="FFFF00"/>
                        </a:solidFill>
                        <a:latin typeface="+mn-ea"/>
                        <a:ea typeface="+mn-ea"/>
                      </a:endParaRPr>
                    </a:p>
                  </a:txBody>
                  <a:tcPr marL="51434" marR="51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 kern="10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0" i="1" kern="100" dirty="0">
                        <a:solidFill>
                          <a:srgbClr val="FFFF00"/>
                        </a:solidFill>
                        <a:latin typeface="+mn-ea"/>
                        <a:ea typeface="+mn-ea"/>
                      </a:endParaRPr>
                    </a:p>
                  </a:txBody>
                  <a:tcPr marL="51434" marR="51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 kern="10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sz="2400" b="0" i="1" kern="100" dirty="0">
                        <a:solidFill>
                          <a:srgbClr val="FFFF00"/>
                        </a:solidFill>
                        <a:latin typeface="+mn-ea"/>
                        <a:ea typeface="+mn-ea"/>
                      </a:endParaRPr>
                    </a:p>
                  </a:txBody>
                  <a:tcPr marL="51434" marR="51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3896268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735796" y="3298294"/>
            <a:ext cx="467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a[0]   a[1]   a[2]    a[3]   a[4]   a[5]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一元多项式的</a:t>
            </a:r>
            <a:r>
              <a:rPr lang="en-US" altLang="zh-CN" dirty="0"/>
              <a:t>3</a:t>
            </a:r>
            <a:r>
              <a:rPr lang="zh-CN" altLang="en-US" dirty="0"/>
              <a:t>种表示方法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 smtClean="0"/>
                  <a:t>方法</a:t>
                </a:r>
                <a:r>
                  <a:rPr kumimoji="1" lang="en-US" altLang="zh-CN" dirty="0" smtClean="0"/>
                  <a:t>2: </a:t>
                </a:r>
                <a:r>
                  <a:rPr kumimoji="1" lang="zh-CN" altLang="en-US" dirty="0" smtClean="0"/>
                  <a:t>顺序存储多</a:t>
                </a:r>
                <a:r>
                  <a:rPr kumimoji="1" lang="zh-CN" altLang="en-US" dirty="0"/>
                  <a:t>项式的</a:t>
                </a:r>
                <a:r>
                  <a:rPr kumimoji="1" lang="zh-CN" altLang="en-US" dirty="0">
                    <a:solidFill>
                      <a:srgbClr val="FFFF00"/>
                    </a:solidFill>
                  </a:rPr>
                  <a:t>非</a:t>
                </a:r>
                <a:r>
                  <a:rPr kumimoji="1" lang="zh-CN" altLang="en-US" dirty="0" smtClean="0">
                    <a:solidFill>
                      <a:srgbClr val="FFFF00"/>
                    </a:solidFill>
                  </a:rPr>
                  <a:t>零项</a:t>
                </a:r>
                <a:endParaRPr kumimoji="1" lang="en-US" altLang="zh-CN" dirty="0" smtClean="0">
                  <a:solidFill>
                    <a:srgbClr val="FFFF00"/>
                  </a:solidFill>
                </a:endParaRPr>
              </a:p>
              <a:p>
                <a:pPr lvl="1"/>
                <a:r>
                  <a:rPr kumimoji="1" lang="en-US" altLang="zh-CN" dirty="0" smtClean="0">
                    <a:solidFill>
                      <a:srgbClr val="FFFF00"/>
                    </a:solidFill>
                  </a:rPr>
                  <a:t> </a:t>
                </a:r>
                <a:r>
                  <a:rPr kumimoji="1" lang="zh-CN" altLang="en-US" dirty="0" smtClean="0">
                    <a:solidFill>
                      <a:srgbClr val="FFFF00"/>
                    </a:solidFill>
                  </a:rPr>
                  <a:t>二元组</a:t>
                </a:r>
                <a:r>
                  <a:rPr kumimoji="1" lang="en-US" altLang="zh-CN" dirty="0" smtClean="0">
                    <a:solidFill>
                      <a:srgbClr val="FFFF00"/>
                    </a:solidFill>
                  </a:rPr>
                  <a:t> (</a:t>
                </a:r>
                <a:r>
                  <a:rPr kumimoji="1" lang="en-US" altLang="zh-CN" i="1" dirty="0" err="1" smtClean="0">
                    <a:solidFill>
                      <a:srgbClr val="FFFF00"/>
                    </a:solidFill>
                  </a:rPr>
                  <a:t>a</a:t>
                </a:r>
                <a:r>
                  <a:rPr kumimoji="1" lang="en-US" altLang="zh-CN" i="1" baseline="-25000" dirty="0" err="1" smtClean="0">
                    <a:solidFill>
                      <a:srgbClr val="FFFF00"/>
                    </a:solidFill>
                  </a:rPr>
                  <a:t>k</a:t>
                </a:r>
                <a:r>
                  <a:rPr kumimoji="1" lang="en-US" altLang="zh-CN" i="1" dirty="0" err="1" smtClean="0"/>
                  <a:t>,k</a:t>
                </a:r>
                <a:r>
                  <a:rPr kumimoji="1" lang="en-US" altLang="zh-CN" dirty="0" smtClean="0"/>
                  <a:t>)</a:t>
                </a:r>
                <a:r>
                  <a:rPr kumimoji="1" lang="en-US" altLang="zh-CN" dirty="0" smtClean="0">
                    <a:solidFill>
                      <a:srgbClr val="FFFF00"/>
                    </a:solidFill>
                  </a:rPr>
                  <a:t> </a:t>
                </a:r>
                <a:r>
                  <a:rPr kumimoji="1" lang="zh-CN" altLang="en-US" dirty="0" smtClean="0">
                    <a:solidFill>
                      <a:srgbClr val="FFFF00"/>
                    </a:solidFill>
                  </a:rPr>
                  <a:t>的</a:t>
                </a:r>
                <a:r>
                  <a:rPr kumimoji="1" lang="zh-CN" altLang="en-US" dirty="0">
                    <a:solidFill>
                      <a:srgbClr val="FFFF00"/>
                    </a:solidFill>
                  </a:rPr>
                  <a:t>集合</a:t>
                </a:r>
              </a:p>
              <a:p>
                <a:r>
                  <a:rPr kumimoji="1"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9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15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r>
                  <a:rPr kumimoji="1" lang="zh-CN" altLang="en-US" dirty="0"/>
                  <a:t>例如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26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kumimoji="1" lang="en-US" altLang="zh-CN" i="1">
                        <a:latin typeface="Cambria Math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−13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+82</m:t>
                    </m:r>
                  </m:oMath>
                </a14:m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21241"/>
              </p:ext>
            </p:extLst>
          </p:nvPr>
        </p:nvGraphicFramePr>
        <p:xfrm>
          <a:off x="2951821" y="2602576"/>
          <a:ext cx="2412363" cy="589622"/>
        </p:xfrm>
        <a:graphic>
          <a:graphicData uri="http://schemas.openxmlformats.org/drawingml/2006/table">
            <a:tbl>
              <a:tblPr/>
              <a:tblGrid>
                <a:gridCol w="804121">
                  <a:extLst>
                    <a:ext uri="{9D8B030D-6E8A-4147-A177-3AD203B41FA5}">
                      <a16:colId xmlns="" xmlns:a16="http://schemas.microsoft.com/office/drawing/2014/main" val="725294603"/>
                    </a:ext>
                  </a:extLst>
                </a:gridCol>
                <a:gridCol w="804121">
                  <a:extLst>
                    <a:ext uri="{9D8B030D-6E8A-4147-A177-3AD203B41FA5}">
                      <a16:colId xmlns="" xmlns:a16="http://schemas.microsoft.com/office/drawing/2014/main" val="3795265886"/>
                    </a:ext>
                  </a:extLst>
                </a:gridCol>
                <a:gridCol w="804121">
                  <a:extLst>
                    <a:ext uri="{9D8B030D-6E8A-4147-A177-3AD203B41FA5}">
                      <a16:colId xmlns="" xmlns:a16="http://schemas.microsoft.com/office/drawing/2014/main" val="3755321044"/>
                    </a:ext>
                  </a:extLst>
                </a:gridCol>
              </a:tblGrid>
              <a:tr h="5896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zh-CN" sz="2100" b="0" i="1" kern="100" dirty="0" smtClean="0">
                          <a:solidFill>
                            <a:srgbClr val="FFFF00"/>
                          </a:solidFill>
                          <a:latin typeface="+mj-ea"/>
                          <a:ea typeface="+mj-ea"/>
                          <a:cs typeface="+mn-cs"/>
                        </a:rPr>
                        <a:t>9,12</a:t>
                      </a:r>
                      <a:endParaRPr kumimoji="0" lang="zh-CN" sz="2100" b="0" i="1" kern="100" dirty="0">
                        <a:solidFill>
                          <a:srgbClr val="FFFF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1434" marR="51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zh-CN" sz="2100" b="0" i="1" kern="100" dirty="0" smtClean="0">
                          <a:solidFill>
                            <a:srgbClr val="FFFF00"/>
                          </a:solidFill>
                          <a:latin typeface="+mj-ea"/>
                          <a:ea typeface="+mj-ea"/>
                          <a:cs typeface="+mn-cs"/>
                        </a:rPr>
                        <a:t>-15,8</a:t>
                      </a:r>
                      <a:endParaRPr kumimoji="0" lang="zh-CN" sz="2100" b="0" i="1" kern="100" dirty="0">
                        <a:solidFill>
                          <a:srgbClr val="FFFF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1434" marR="51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zh-CN" sz="2100" b="0" i="1" kern="100" dirty="0" smtClean="0">
                          <a:solidFill>
                            <a:srgbClr val="FFFF00"/>
                          </a:solidFill>
                          <a:latin typeface="+mj-ea"/>
                          <a:ea typeface="+mn-ea"/>
                          <a:cs typeface="+mn-cs"/>
                        </a:rPr>
                        <a:t>3,2</a:t>
                      </a:r>
                      <a:endParaRPr kumimoji="0" lang="zh-CN" altLang="zh-CN" sz="2100" b="0" i="1" kern="100" dirty="0">
                        <a:solidFill>
                          <a:srgbClr val="FFFF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51434" marR="51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2541856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11486"/>
              </p:ext>
            </p:extLst>
          </p:nvPr>
        </p:nvGraphicFramePr>
        <p:xfrm>
          <a:off x="2976708" y="3921901"/>
          <a:ext cx="3216484" cy="589622"/>
        </p:xfrm>
        <a:graphic>
          <a:graphicData uri="http://schemas.openxmlformats.org/drawingml/2006/table">
            <a:tbl>
              <a:tblPr/>
              <a:tblGrid>
                <a:gridCol w="804121">
                  <a:extLst>
                    <a:ext uri="{9D8B030D-6E8A-4147-A177-3AD203B41FA5}">
                      <a16:colId xmlns="" xmlns:a16="http://schemas.microsoft.com/office/drawing/2014/main" val="3437557550"/>
                    </a:ext>
                  </a:extLst>
                </a:gridCol>
                <a:gridCol w="804121">
                  <a:extLst>
                    <a:ext uri="{9D8B030D-6E8A-4147-A177-3AD203B41FA5}">
                      <a16:colId xmlns="" xmlns:a16="http://schemas.microsoft.com/office/drawing/2014/main" val="980134244"/>
                    </a:ext>
                  </a:extLst>
                </a:gridCol>
                <a:gridCol w="804121">
                  <a:extLst>
                    <a:ext uri="{9D8B030D-6E8A-4147-A177-3AD203B41FA5}">
                      <a16:colId xmlns="" xmlns:a16="http://schemas.microsoft.com/office/drawing/2014/main" val="993862853"/>
                    </a:ext>
                  </a:extLst>
                </a:gridCol>
                <a:gridCol w="804121">
                  <a:extLst>
                    <a:ext uri="{9D8B030D-6E8A-4147-A177-3AD203B41FA5}">
                      <a16:colId xmlns="" xmlns:a16="http://schemas.microsoft.com/office/drawing/2014/main" val="2443697855"/>
                    </a:ext>
                  </a:extLst>
                </a:gridCol>
              </a:tblGrid>
              <a:tr h="5896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b="0" i="1" kern="10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26,19</a:t>
                      </a:r>
                      <a:endParaRPr lang="zh-CN" sz="2100" b="0" i="1" kern="100" dirty="0">
                        <a:solidFill>
                          <a:srgbClr val="FFFF00"/>
                        </a:solidFill>
                        <a:latin typeface="+mn-ea"/>
                        <a:ea typeface="+mn-ea"/>
                      </a:endParaRPr>
                    </a:p>
                  </a:txBody>
                  <a:tcPr marL="51434" marR="51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b="0" i="1" kern="10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-4,18</a:t>
                      </a:r>
                      <a:endParaRPr lang="zh-CN" sz="2100" b="0" i="1" kern="100" dirty="0">
                        <a:solidFill>
                          <a:srgbClr val="FFFF00"/>
                        </a:solidFill>
                        <a:latin typeface="+mn-ea"/>
                        <a:ea typeface="+mn-ea"/>
                      </a:endParaRPr>
                    </a:p>
                  </a:txBody>
                  <a:tcPr marL="51434" marR="51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b="0" i="1" kern="10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-13,6</a:t>
                      </a:r>
                      <a:endParaRPr lang="zh-CN" sz="2100" b="0" i="1" kern="100" dirty="0">
                        <a:solidFill>
                          <a:srgbClr val="FFFF00"/>
                        </a:solidFill>
                        <a:latin typeface="+mn-ea"/>
                        <a:ea typeface="+mn-ea"/>
                      </a:endParaRPr>
                    </a:p>
                  </a:txBody>
                  <a:tcPr marL="51434" marR="51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b="0" i="1" kern="10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82,0</a:t>
                      </a:r>
                      <a:endParaRPr lang="zh-CN" sz="2100" b="0" i="1" kern="100" dirty="0">
                        <a:solidFill>
                          <a:srgbClr val="FFFF00"/>
                        </a:solidFill>
                        <a:latin typeface="+mn-ea"/>
                        <a:ea typeface="+mn-ea"/>
                      </a:endParaRPr>
                    </a:p>
                  </a:txBody>
                  <a:tcPr marL="51434" marR="514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338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一元多项式的</a:t>
            </a:r>
            <a:r>
              <a:rPr lang="en-US" altLang="zh-CN" dirty="0"/>
              <a:t>3</a:t>
            </a:r>
            <a:r>
              <a:rPr lang="zh-CN" altLang="en-US" dirty="0"/>
              <a:t>种表示方法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2: </a:t>
            </a:r>
            <a:r>
              <a:rPr lang="zh-CN" altLang="en-US" dirty="0" smtClean="0"/>
              <a:t>顺序存储多项式的非零项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二元组</a:t>
            </a:r>
            <a:r>
              <a:rPr lang="en-US" altLang="zh-CN" dirty="0" smtClean="0"/>
              <a:t> (</a:t>
            </a:r>
            <a:r>
              <a:rPr kumimoji="1" lang="en-US" altLang="zh-CN" i="1" dirty="0" err="1"/>
              <a:t>a</a:t>
            </a:r>
            <a:r>
              <a:rPr kumimoji="1" lang="en-US" altLang="zh-CN" i="1" baseline="-25000" dirty="0" err="1"/>
              <a:t>k</a:t>
            </a:r>
            <a:r>
              <a:rPr kumimoji="1" lang="en-US" altLang="zh-CN" i="1" dirty="0" err="1"/>
              <a:t>,k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的集合</a:t>
            </a:r>
            <a:endParaRPr lang="en-US" altLang="zh-CN" dirty="0" smtClean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简洁，特别是在幂次高，项数少（稀疏）</a:t>
            </a:r>
            <a:endParaRPr lang="en-US" altLang="zh-CN" dirty="0" smtClean="0"/>
          </a:p>
          <a:p>
            <a:r>
              <a:rPr lang="zh-CN" altLang="en-US" dirty="0" smtClean="0"/>
              <a:t>如何进行多项式的运算？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相加、相减、相乘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一元多项式的</a:t>
            </a:r>
            <a:r>
              <a:rPr lang="en-US" altLang="zh-CN" smtClean="0"/>
              <a:t>3</a:t>
            </a:r>
            <a:r>
              <a:rPr lang="zh-CN" altLang="en-US" smtClean="0"/>
              <a:t>种表示方法</a:t>
            </a:r>
            <a:endParaRPr lang="zh-CN" altLang="en-US" dirty="0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3077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方法</a:t>
            </a:r>
            <a:r>
              <a:rPr lang="en-US" altLang="zh-CN" sz="2000" dirty="0" smtClean="0"/>
              <a:t>3 – </a:t>
            </a:r>
            <a:r>
              <a:rPr lang="zh-CN" altLang="en-US" sz="2000" dirty="0" smtClean="0"/>
              <a:t>用链表存储多项式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PolyNode</a:t>
            </a: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r>
              <a:rPr lang="en-US" altLang="zh-CN" sz="2000" dirty="0" smtClean="0"/>
              <a:t>{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coef</a:t>
            </a:r>
            <a:r>
              <a:rPr lang="en-US" altLang="zh-CN" sz="2000" dirty="0" smtClean="0"/>
              <a:t>;              // </a:t>
            </a:r>
            <a:r>
              <a:rPr lang="zh-CN" altLang="en-US" sz="2000" dirty="0" smtClean="0"/>
              <a:t>系数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expon</a:t>
            </a:r>
            <a:r>
              <a:rPr lang="en-US" altLang="zh-CN" sz="2000" dirty="0" smtClean="0"/>
              <a:t>;             // </a:t>
            </a:r>
            <a:r>
              <a:rPr lang="zh-CN" altLang="en-US" sz="2000" dirty="0" smtClean="0"/>
              <a:t>指数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PolyNode</a:t>
            </a:r>
            <a:r>
              <a:rPr lang="en-US" altLang="zh-CN" sz="2000" dirty="0" smtClean="0"/>
              <a:t> * link; // </a:t>
            </a:r>
            <a:r>
              <a:rPr lang="zh-CN" altLang="en-US" sz="2000" dirty="0" smtClean="0"/>
              <a:t>链表指针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r>
              <a:rPr lang="zh-CN" altLang="en-US" sz="2000" dirty="0" smtClean="0"/>
              <a:t>；</a:t>
            </a:r>
            <a:endParaRPr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9</a:t>
            </a:fld>
            <a:endParaRPr lang="en-US" altLang="zh-CN"/>
          </a:p>
        </p:txBody>
      </p:sp>
      <p:grpSp>
        <p:nvGrpSpPr>
          <p:cNvPr id="41" name="Group 110"/>
          <p:cNvGrpSpPr>
            <a:grpSpLocks/>
          </p:cNvGrpSpPr>
          <p:nvPr/>
        </p:nvGrpSpPr>
        <p:grpSpPr bwMode="auto">
          <a:xfrm>
            <a:off x="1403648" y="3910014"/>
            <a:ext cx="7056784" cy="857250"/>
            <a:chOff x="2340" y="1596"/>
            <a:chExt cx="7740" cy="936"/>
          </a:xfrm>
          <a:noFill/>
        </p:grpSpPr>
        <p:sp>
          <p:nvSpPr>
            <p:cNvPr id="42" name="Text Box 111"/>
            <p:cNvSpPr txBox="1">
              <a:spLocks noChangeArrowheads="1"/>
            </p:cNvSpPr>
            <p:nvPr/>
          </p:nvSpPr>
          <p:spPr bwMode="auto">
            <a:xfrm>
              <a:off x="3465" y="1596"/>
              <a:ext cx="1260" cy="31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8100" bIns="810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Calibri" pitchFamily="34" charset="0"/>
                </a:rPr>
                <a:t> </a:t>
              </a:r>
              <a:r>
                <a:rPr lang="en-US" altLang="zh-CN" sz="1600" dirty="0" smtClean="0">
                  <a:latin typeface="Calibri" pitchFamily="34" charset="0"/>
                </a:rPr>
                <a:t>9</a:t>
              </a:r>
              <a:r>
                <a:rPr lang="zh-CN" altLang="en-US" sz="1600" dirty="0" smtClean="0">
                  <a:latin typeface="Calibri" pitchFamily="34" charset="0"/>
                </a:rPr>
                <a:t> </a:t>
              </a:r>
              <a:r>
                <a:rPr lang="en-US" altLang="zh-CN" sz="1600" dirty="0" smtClean="0">
                  <a:latin typeface="Calibri" pitchFamily="34" charset="0"/>
                </a:rPr>
                <a:t> </a:t>
              </a:r>
              <a:r>
                <a:rPr lang="zh-CN" altLang="en-US" sz="1600" dirty="0" smtClean="0">
                  <a:latin typeface="Calibri" pitchFamily="34" charset="0"/>
                </a:rPr>
                <a:t> </a:t>
              </a:r>
              <a:r>
                <a:rPr lang="en-US" altLang="zh-CN" sz="1600" dirty="0" smtClean="0">
                  <a:latin typeface="Calibri" pitchFamily="34" charset="0"/>
                </a:rPr>
                <a:t>   </a:t>
              </a:r>
              <a:r>
                <a:rPr lang="en-US" altLang="zh-CN" sz="1600" dirty="0">
                  <a:latin typeface="Calibri" pitchFamily="34" charset="0"/>
                </a:rPr>
                <a:t>12      </a:t>
              </a:r>
              <a:endParaRPr lang="zh-CN" altLang="zh-CN" sz="1600" dirty="0"/>
            </a:p>
          </p:txBody>
        </p:sp>
        <p:sp>
          <p:nvSpPr>
            <p:cNvPr id="43" name="Line 112"/>
            <p:cNvSpPr>
              <a:spLocks noChangeShapeType="1"/>
            </p:cNvSpPr>
            <p:nvPr/>
          </p:nvSpPr>
          <p:spPr bwMode="auto">
            <a:xfrm flipV="1">
              <a:off x="3915" y="1596"/>
              <a:ext cx="0" cy="3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4" name="Line 113"/>
            <p:cNvSpPr>
              <a:spLocks noChangeShapeType="1"/>
            </p:cNvSpPr>
            <p:nvPr/>
          </p:nvSpPr>
          <p:spPr bwMode="auto">
            <a:xfrm flipV="1">
              <a:off x="4395" y="1596"/>
              <a:ext cx="0" cy="3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5" name="Line 114"/>
            <p:cNvSpPr>
              <a:spLocks noChangeShapeType="1"/>
            </p:cNvSpPr>
            <p:nvPr/>
          </p:nvSpPr>
          <p:spPr bwMode="auto">
            <a:xfrm>
              <a:off x="4545" y="1752"/>
              <a:ext cx="540" cy="0"/>
            </a:xfrm>
            <a:prstGeom prst="line">
              <a:avLst/>
            </a:prstGeom>
            <a:grpFill/>
            <a:ln w="38100">
              <a:solidFill>
                <a:srgbClr val="FFFF00"/>
              </a:solidFill>
              <a:round/>
              <a:headEnd/>
              <a:tailEnd type="arrow" w="sm" len="med"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6" name="Text Box 115"/>
            <p:cNvSpPr txBox="1">
              <a:spLocks noChangeArrowheads="1"/>
            </p:cNvSpPr>
            <p:nvPr/>
          </p:nvSpPr>
          <p:spPr bwMode="auto">
            <a:xfrm>
              <a:off x="2340" y="1596"/>
              <a:ext cx="720" cy="312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tIns="8100" bIns="810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/>
                <a:t>P1</a:t>
              </a:r>
              <a:endParaRPr lang="zh-CN" altLang="zh-CN" sz="1600" dirty="0"/>
            </a:p>
          </p:txBody>
        </p:sp>
        <p:sp>
          <p:nvSpPr>
            <p:cNvPr id="47" name="Line 116"/>
            <p:cNvSpPr>
              <a:spLocks noChangeShapeType="1"/>
            </p:cNvSpPr>
            <p:nvPr/>
          </p:nvSpPr>
          <p:spPr bwMode="auto">
            <a:xfrm>
              <a:off x="2925" y="1752"/>
              <a:ext cx="540" cy="0"/>
            </a:xfrm>
            <a:prstGeom prst="line">
              <a:avLst/>
            </a:prstGeom>
            <a:grpFill/>
            <a:ln w="38100">
              <a:solidFill>
                <a:srgbClr val="FFFF00"/>
              </a:solidFill>
              <a:round/>
              <a:headEnd/>
              <a:tailEnd type="arrow" w="sm" len="med"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8" name="Text Box 117"/>
            <p:cNvSpPr txBox="1">
              <a:spLocks noChangeArrowheads="1"/>
            </p:cNvSpPr>
            <p:nvPr/>
          </p:nvSpPr>
          <p:spPr bwMode="auto">
            <a:xfrm>
              <a:off x="2340" y="2220"/>
              <a:ext cx="720" cy="312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tIns="8100" bIns="810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P2</a:t>
              </a:r>
              <a:endParaRPr lang="zh-CN" altLang="zh-CN" sz="1600"/>
            </a:p>
          </p:txBody>
        </p:sp>
        <p:sp>
          <p:nvSpPr>
            <p:cNvPr id="49" name="Line 118"/>
            <p:cNvSpPr>
              <a:spLocks noChangeShapeType="1"/>
            </p:cNvSpPr>
            <p:nvPr/>
          </p:nvSpPr>
          <p:spPr bwMode="auto">
            <a:xfrm>
              <a:off x="2925" y="2376"/>
              <a:ext cx="540" cy="0"/>
            </a:xfrm>
            <a:prstGeom prst="line">
              <a:avLst/>
            </a:prstGeom>
            <a:grpFill/>
            <a:ln w="38100">
              <a:solidFill>
                <a:srgbClr val="FFFF00"/>
              </a:solidFill>
              <a:round/>
              <a:headEnd/>
              <a:tailEnd type="arrow" w="sm" len="med"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0" name="Text Box 119"/>
            <p:cNvSpPr txBox="1">
              <a:spLocks noChangeArrowheads="1"/>
            </p:cNvSpPr>
            <p:nvPr/>
          </p:nvSpPr>
          <p:spPr bwMode="auto">
            <a:xfrm>
              <a:off x="5085" y="1596"/>
              <a:ext cx="1260" cy="31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8100" bIns="810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latin typeface="Calibri" pitchFamily="34" charset="0"/>
                </a:rPr>
                <a:t>15    8      </a:t>
              </a:r>
              <a:endParaRPr lang="zh-CN" altLang="zh-CN" sz="1600"/>
            </a:p>
          </p:txBody>
        </p:sp>
        <p:sp>
          <p:nvSpPr>
            <p:cNvPr id="51" name="Line 120"/>
            <p:cNvSpPr>
              <a:spLocks noChangeShapeType="1"/>
            </p:cNvSpPr>
            <p:nvPr/>
          </p:nvSpPr>
          <p:spPr bwMode="auto">
            <a:xfrm flipV="1">
              <a:off x="5535" y="1596"/>
              <a:ext cx="0" cy="3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2" name="Line 121"/>
            <p:cNvSpPr>
              <a:spLocks noChangeShapeType="1"/>
            </p:cNvSpPr>
            <p:nvPr/>
          </p:nvSpPr>
          <p:spPr bwMode="auto">
            <a:xfrm flipV="1">
              <a:off x="6015" y="1596"/>
              <a:ext cx="0" cy="3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3" name="Line 122"/>
            <p:cNvSpPr>
              <a:spLocks noChangeShapeType="1"/>
            </p:cNvSpPr>
            <p:nvPr/>
          </p:nvSpPr>
          <p:spPr bwMode="auto">
            <a:xfrm>
              <a:off x="6165" y="1752"/>
              <a:ext cx="540" cy="0"/>
            </a:xfrm>
            <a:prstGeom prst="line">
              <a:avLst/>
            </a:prstGeom>
            <a:grpFill/>
            <a:ln w="38100">
              <a:solidFill>
                <a:srgbClr val="FFFF00"/>
              </a:solidFill>
              <a:round/>
              <a:headEnd/>
              <a:tailEnd type="arrow" w="sm" len="med"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4" name="Text Box 123"/>
            <p:cNvSpPr txBox="1">
              <a:spLocks noChangeArrowheads="1"/>
            </p:cNvSpPr>
            <p:nvPr/>
          </p:nvSpPr>
          <p:spPr bwMode="auto">
            <a:xfrm>
              <a:off x="6705" y="1596"/>
              <a:ext cx="1755" cy="31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8100" bIns="810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latin typeface="Calibri" pitchFamily="34" charset="0"/>
                </a:rPr>
                <a:t>3 </a:t>
              </a:r>
              <a:r>
                <a:rPr lang="zh-CN" altLang="en-US" sz="1600" dirty="0" smtClean="0">
                  <a:latin typeface="Calibri" pitchFamily="34" charset="0"/>
                </a:rPr>
                <a:t>  </a:t>
              </a:r>
              <a:r>
                <a:rPr lang="en-US" altLang="zh-CN" sz="1600" dirty="0" smtClean="0">
                  <a:latin typeface="Calibri" pitchFamily="34" charset="0"/>
                </a:rPr>
                <a:t>     </a:t>
              </a:r>
              <a:r>
                <a:rPr lang="en-US" altLang="zh-CN" sz="1600" dirty="0">
                  <a:latin typeface="Calibri" pitchFamily="34" charset="0"/>
                </a:rPr>
                <a:t>2      NULL</a:t>
              </a:r>
              <a:endParaRPr lang="zh-CN" altLang="zh-CN" sz="1600" dirty="0"/>
            </a:p>
          </p:txBody>
        </p:sp>
        <p:sp>
          <p:nvSpPr>
            <p:cNvPr id="55" name="Line 124"/>
            <p:cNvSpPr>
              <a:spLocks noChangeShapeType="1"/>
            </p:cNvSpPr>
            <p:nvPr/>
          </p:nvSpPr>
          <p:spPr bwMode="auto">
            <a:xfrm flipV="1">
              <a:off x="7155" y="1596"/>
              <a:ext cx="0" cy="3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6" name="Line 125"/>
            <p:cNvSpPr>
              <a:spLocks noChangeShapeType="1"/>
            </p:cNvSpPr>
            <p:nvPr/>
          </p:nvSpPr>
          <p:spPr bwMode="auto">
            <a:xfrm flipV="1">
              <a:off x="7635" y="1596"/>
              <a:ext cx="0" cy="3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7" name="Text Box 126"/>
            <p:cNvSpPr txBox="1">
              <a:spLocks noChangeArrowheads="1"/>
            </p:cNvSpPr>
            <p:nvPr/>
          </p:nvSpPr>
          <p:spPr bwMode="auto">
            <a:xfrm>
              <a:off x="3465" y="2220"/>
              <a:ext cx="1260" cy="31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8100" bIns="810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 smtClean="0">
                  <a:latin typeface="Calibri" pitchFamily="34" charset="0"/>
                </a:rPr>
                <a:t>26</a:t>
              </a:r>
              <a:r>
                <a:rPr lang="zh-CN" altLang="en-US" sz="1600" dirty="0" smtClean="0">
                  <a:latin typeface="Calibri" pitchFamily="34" charset="0"/>
                </a:rPr>
                <a:t> </a:t>
              </a:r>
              <a:r>
                <a:rPr lang="en-US" altLang="zh-CN" sz="1600" dirty="0" smtClean="0">
                  <a:latin typeface="Calibri" pitchFamily="34" charset="0"/>
                </a:rPr>
                <a:t>   </a:t>
              </a:r>
              <a:r>
                <a:rPr lang="en-US" altLang="zh-CN" sz="1600" dirty="0">
                  <a:latin typeface="Calibri" pitchFamily="34" charset="0"/>
                </a:rPr>
                <a:t>19      </a:t>
              </a:r>
              <a:endParaRPr lang="zh-CN" altLang="zh-CN" sz="1600" dirty="0"/>
            </a:p>
          </p:txBody>
        </p:sp>
        <p:sp>
          <p:nvSpPr>
            <p:cNvPr id="58" name="Line 127"/>
            <p:cNvSpPr>
              <a:spLocks noChangeShapeType="1"/>
            </p:cNvSpPr>
            <p:nvPr/>
          </p:nvSpPr>
          <p:spPr bwMode="auto">
            <a:xfrm flipV="1">
              <a:off x="3915" y="2220"/>
              <a:ext cx="0" cy="3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9" name="Line 128"/>
            <p:cNvSpPr>
              <a:spLocks noChangeShapeType="1"/>
            </p:cNvSpPr>
            <p:nvPr/>
          </p:nvSpPr>
          <p:spPr bwMode="auto">
            <a:xfrm flipV="1">
              <a:off x="4395" y="2220"/>
              <a:ext cx="0" cy="3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0" name="Line 129"/>
            <p:cNvSpPr>
              <a:spLocks noChangeShapeType="1"/>
            </p:cNvSpPr>
            <p:nvPr/>
          </p:nvSpPr>
          <p:spPr bwMode="auto">
            <a:xfrm>
              <a:off x="4545" y="2376"/>
              <a:ext cx="540" cy="0"/>
            </a:xfrm>
            <a:prstGeom prst="line">
              <a:avLst/>
            </a:prstGeom>
            <a:grpFill/>
            <a:ln w="38100">
              <a:solidFill>
                <a:srgbClr val="FFFF00"/>
              </a:solidFill>
              <a:round/>
              <a:headEnd/>
              <a:tailEnd type="arrow" w="sm" len="med"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1" name="Text Box 130"/>
            <p:cNvSpPr txBox="1">
              <a:spLocks noChangeArrowheads="1"/>
            </p:cNvSpPr>
            <p:nvPr/>
          </p:nvSpPr>
          <p:spPr bwMode="auto">
            <a:xfrm>
              <a:off x="5085" y="2220"/>
              <a:ext cx="1260" cy="31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8100" bIns="810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latin typeface="Calibri" pitchFamily="34" charset="0"/>
                </a:rPr>
                <a:t>–4    8 </a:t>
              </a:r>
              <a:endParaRPr lang="zh-CN" altLang="zh-CN" sz="1600"/>
            </a:p>
          </p:txBody>
        </p:sp>
        <p:sp>
          <p:nvSpPr>
            <p:cNvPr id="62" name="Line 131"/>
            <p:cNvSpPr>
              <a:spLocks noChangeShapeType="1"/>
            </p:cNvSpPr>
            <p:nvPr/>
          </p:nvSpPr>
          <p:spPr bwMode="auto">
            <a:xfrm flipV="1">
              <a:off x="5535" y="2220"/>
              <a:ext cx="0" cy="3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3" name="Line 132"/>
            <p:cNvSpPr>
              <a:spLocks noChangeShapeType="1"/>
            </p:cNvSpPr>
            <p:nvPr/>
          </p:nvSpPr>
          <p:spPr bwMode="auto">
            <a:xfrm flipV="1">
              <a:off x="6015" y="2220"/>
              <a:ext cx="0" cy="3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4" name="Line 133"/>
            <p:cNvSpPr>
              <a:spLocks noChangeShapeType="1"/>
            </p:cNvSpPr>
            <p:nvPr/>
          </p:nvSpPr>
          <p:spPr bwMode="auto">
            <a:xfrm>
              <a:off x="6165" y="2376"/>
              <a:ext cx="540" cy="0"/>
            </a:xfrm>
            <a:prstGeom prst="line">
              <a:avLst/>
            </a:prstGeom>
            <a:grpFill/>
            <a:ln w="38100">
              <a:solidFill>
                <a:srgbClr val="FFFF00"/>
              </a:solidFill>
              <a:round/>
              <a:headEnd/>
              <a:tailEnd type="arrow" w="sm" len="med"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5" name="Text Box 134"/>
            <p:cNvSpPr txBox="1">
              <a:spLocks noChangeArrowheads="1"/>
            </p:cNvSpPr>
            <p:nvPr/>
          </p:nvSpPr>
          <p:spPr bwMode="auto">
            <a:xfrm>
              <a:off x="6684" y="2220"/>
              <a:ext cx="1260" cy="31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8100" bIns="810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latin typeface="Calibri" pitchFamily="34" charset="0"/>
                </a:rPr>
                <a:t>–</a:t>
              </a:r>
              <a:r>
                <a:rPr lang="en-US" altLang="zh-CN" sz="1600" dirty="0" smtClean="0">
                  <a:latin typeface="Calibri" pitchFamily="34" charset="0"/>
                </a:rPr>
                <a:t>13</a:t>
              </a:r>
              <a:r>
                <a:rPr lang="zh-CN" altLang="en-US" sz="1600" dirty="0" smtClean="0">
                  <a:latin typeface="Calibri" pitchFamily="34" charset="0"/>
                </a:rPr>
                <a:t>  </a:t>
              </a:r>
              <a:r>
                <a:rPr lang="en-US" altLang="zh-CN" sz="1600" dirty="0" smtClean="0">
                  <a:latin typeface="Calibri" pitchFamily="34" charset="0"/>
                </a:rPr>
                <a:t>   </a:t>
              </a:r>
              <a:r>
                <a:rPr lang="en-US" altLang="zh-CN" sz="1600" dirty="0">
                  <a:latin typeface="Calibri" pitchFamily="34" charset="0"/>
                </a:rPr>
                <a:t>6</a:t>
              </a:r>
              <a:endParaRPr lang="zh-CN" altLang="zh-CN" sz="1600" dirty="0"/>
            </a:p>
          </p:txBody>
        </p:sp>
        <p:sp>
          <p:nvSpPr>
            <p:cNvPr id="66" name="Line 135"/>
            <p:cNvSpPr>
              <a:spLocks noChangeShapeType="1"/>
            </p:cNvSpPr>
            <p:nvPr/>
          </p:nvSpPr>
          <p:spPr bwMode="auto">
            <a:xfrm flipV="1">
              <a:off x="7237" y="2220"/>
              <a:ext cx="0" cy="3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7" name="Line 136"/>
            <p:cNvSpPr>
              <a:spLocks noChangeShapeType="1"/>
            </p:cNvSpPr>
            <p:nvPr/>
          </p:nvSpPr>
          <p:spPr bwMode="auto">
            <a:xfrm flipV="1">
              <a:off x="7635" y="2220"/>
              <a:ext cx="0" cy="3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8" name="Line 137"/>
            <p:cNvSpPr>
              <a:spLocks noChangeShapeType="1"/>
            </p:cNvSpPr>
            <p:nvPr/>
          </p:nvSpPr>
          <p:spPr bwMode="auto">
            <a:xfrm>
              <a:off x="7785" y="2376"/>
              <a:ext cx="540" cy="0"/>
            </a:xfrm>
            <a:prstGeom prst="line">
              <a:avLst/>
            </a:prstGeom>
            <a:grpFill/>
            <a:ln w="38100">
              <a:solidFill>
                <a:srgbClr val="FFFF00"/>
              </a:solidFill>
              <a:round/>
              <a:headEnd/>
              <a:tailEnd type="arrow" w="sm" len="med"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9" name="Text Box 138"/>
            <p:cNvSpPr txBox="1">
              <a:spLocks noChangeArrowheads="1"/>
            </p:cNvSpPr>
            <p:nvPr/>
          </p:nvSpPr>
          <p:spPr bwMode="auto">
            <a:xfrm>
              <a:off x="8325" y="2220"/>
              <a:ext cx="1755" cy="312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8100" bIns="810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latin typeface="Calibri" pitchFamily="34" charset="0"/>
                </a:rPr>
                <a:t>82    </a:t>
              </a:r>
              <a:r>
                <a:rPr lang="zh-CN" altLang="en-US" sz="1600" dirty="0" smtClean="0">
                  <a:latin typeface="Calibri" pitchFamily="34" charset="0"/>
                </a:rPr>
                <a:t>  </a:t>
              </a:r>
              <a:r>
                <a:rPr lang="en-US" altLang="zh-CN" sz="1600" dirty="0" smtClean="0">
                  <a:latin typeface="Times New Roman" pitchFamily="18" charset="0"/>
                </a:rPr>
                <a:t>0</a:t>
              </a:r>
              <a:r>
                <a:rPr lang="en-US" altLang="zh-CN" sz="1600" dirty="0" smtClean="0">
                  <a:latin typeface="Calibri" pitchFamily="34" charset="0"/>
                </a:rPr>
                <a:t>       </a:t>
              </a:r>
              <a:r>
                <a:rPr lang="en-US" altLang="zh-CN" sz="1600" dirty="0">
                  <a:latin typeface="Calibri" pitchFamily="34" charset="0"/>
                </a:rPr>
                <a:t>NULL</a:t>
              </a:r>
              <a:endParaRPr lang="zh-CN" altLang="zh-CN" sz="1600" dirty="0"/>
            </a:p>
          </p:txBody>
        </p:sp>
        <p:sp>
          <p:nvSpPr>
            <p:cNvPr id="70" name="Line 139"/>
            <p:cNvSpPr>
              <a:spLocks noChangeShapeType="1"/>
            </p:cNvSpPr>
            <p:nvPr/>
          </p:nvSpPr>
          <p:spPr bwMode="auto">
            <a:xfrm flipV="1">
              <a:off x="8775" y="2220"/>
              <a:ext cx="0" cy="3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1" name="Line 140"/>
            <p:cNvSpPr>
              <a:spLocks noChangeShapeType="1"/>
            </p:cNvSpPr>
            <p:nvPr/>
          </p:nvSpPr>
          <p:spPr bwMode="auto">
            <a:xfrm flipV="1">
              <a:off x="9255" y="2220"/>
              <a:ext cx="0" cy="3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728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9509</TotalTime>
  <Words>2172</Words>
  <Application>Microsoft Macintosh PowerPoint</Application>
  <PresentationFormat>全屏显示(16:9)</PresentationFormat>
  <Paragraphs>411</Paragraphs>
  <Slides>39</Slides>
  <Notes>15</Notes>
  <HiddenSlides>0</HiddenSlides>
  <MMClips>1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Calibri</vt:lpstr>
      <vt:lpstr>Cambria Math</vt:lpstr>
      <vt:lpstr>Footlight MT Light</vt:lpstr>
      <vt:lpstr>Goudy Old Style</vt:lpstr>
      <vt:lpstr>Mangal</vt:lpstr>
      <vt:lpstr>Times New Roman</vt:lpstr>
      <vt:lpstr>Wingdings</vt:lpstr>
      <vt:lpstr>Wingdings 2</vt:lpstr>
      <vt:lpstr>华文新魏</vt:lpstr>
      <vt:lpstr>楷体</vt:lpstr>
      <vt:lpstr>宋体</vt:lpstr>
      <vt:lpstr>新宋体</vt:lpstr>
      <vt:lpstr>Arial</vt:lpstr>
      <vt:lpstr>凤舞九天</vt:lpstr>
      <vt:lpstr>位图图像</vt:lpstr>
      <vt:lpstr>程序设计专题  --- 链表</vt:lpstr>
      <vt:lpstr>链表 </vt:lpstr>
      <vt:lpstr>链表</vt:lpstr>
      <vt:lpstr>链表的功能</vt:lpstr>
      <vt:lpstr>一元多项式表示及其运算</vt:lpstr>
      <vt:lpstr>一元多项式的3种表示方法</vt:lpstr>
      <vt:lpstr>一元多项式的3种表示方法</vt:lpstr>
      <vt:lpstr>一元多项式的3种表示方法</vt:lpstr>
      <vt:lpstr>一元多项式的3种表示方法</vt:lpstr>
      <vt:lpstr>链表与数组比较</vt:lpstr>
      <vt:lpstr>学生信息管理的链表实现 </vt:lpstr>
      <vt:lpstr>11.3.1  程序解析</vt:lpstr>
      <vt:lpstr>函数调用关系图</vt:lpstr>
      <vt:lpstr>例11-11 数据定义与函数声明 </vt:lpstr>
      <vt:lpstr>11.3.2 链表的概念</vt:lpstr>
      <vt:lpstr>链表的结点定义</vt:lpstr>
      <vt:lpstr>链表的结点创建</vt:lpstr>
      <vt:lpstr>链表的结点创建</vt:lpstr>
      <vt:lpstr>链表的结点创建</vt:lpstr>
      <vt:lpstr>动态内存的释放（或归还）</vt:lpstr>
      <vt:lpstr>定义一个宏</vt:lpstr>
      <vt:lpstr>其他的动态内存申请函数</vt:lpstr>
      <vt:lpstr>11.3.3  单向链表的常用操作</vt:lpstr>
      <vt:lpstr>1.链表的建立</vt:lpstr>
      <vt:lpstr>1.链表的建立</vt:lpstr>
      <vt:lpstr>1.链表的建立</vt:lpstr>
      <vt:lpstr>1.链表的建立</vt:lpstr>
      <vt:lpstr>1.链表的建立</vt:lpstr>
      <vt:lpstr>将结点 p 添加到链表中</vt:lpstr>
      <vt:lpstr>将结点 p 添加到链表中</vt:lpstr>
      <vt:lpstr>2. 链表的遍历 – 打印</vt:lpstr>
      <vt:lpstr>2. 链表的遍历 – 打印</vt:lpstr>
      <vt:lpstr>3. 插入结点</vt:lpstr>
      <vt:lpstr>4. 删除结点 </vt:lpstr>
      <vt:lpstr> 线性表的链式存储实现</vt:lpstr>
      <vt:lpstr>通用链表的实现</vt:lpstr>
      <vt:lpstr>通用链表的实现</vt:lpstr>
      <vt:lpstr>课后作业</vt:lpstr>
      <vt:lpstr>结束 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max</cp:lastModifiedBy>
  <cp:revision>1440</cp:revision>
  <dcterms:created xsi:type="dcterms:W3CDTF">1998-02-11T08:33:02Z</dcterms:created>
  <dcterms:modified xsi:type="dcterms:W3CDTF">2020-02-23T08:47:43Z</dcterms:modified>
</cp:coreProperties>
</file>