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58"/>
  </p:notesMasterIdLst>
  <p:handoutMasterIdLst>
    <p:handoutMasterId r:id="rId59"/>
  </p:handoutMasterIdLst>
  <p:sldIdLst>
    <p:sldId id="601" r:id="rId2"/>
    <p:sldId id="649" r:id="rId3"/>
    <p:sldId id="651" r:id="rId4"/>
    <p:sldId id="664" r:id="rId5"/>
    <p:sldId id="659" r:id="rId6"/>
    <p:sldId id="733" r:id="rId7"/>
    <p:sldId id="662" r:id="rId8"/>
    <p:sldId id="663" r:id="rId9"/>
    <p:sldId id="665" r:id="rId10"/>
    <p:sldId id="666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65" r:id="rId26"/>
    <p:sldId id="702" r:id="rId27"/>
    <p:sldId id="703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12" r:id="rId37"/>
    <p:sldId id="713" r:id="rId38"/>
    <p:sldId id="714" r:id="rId39"/>
    <p:sldId id="715" r:id="rId40"/>
    <p:sldId id="716" r:id="rId41"/>
    <p:sldId id="717" r:id="rId42"/>
    <p:sldId id="718" r:id="rId43"/>
    <p:sldId id="719" r:id="rId44"/>
    <p:sldId id="720" r:id="rId45"/>
    <p:sldId id="721" r:id="rId46"/>
    <p:sldId id="722" r:id="rId47"/>
    <p:sldId id="723" r:id="rId48"/>
    <p:sldId id="724" r:id="rId49"/>
    <p:sldId id="725" r:id="rId50"/>
    <p:sldId id="752" r:id="rId51"/>
    <p:sldId id="753" r:id="rId52"/>
    <p:sldId id="754" r:id="rId53"/>
    <p:sldId id="755" r:id="rId54"/>
    <p:sldId id="756" r:id="rId55"/>
    <p:sldId id="757" r:id="rId56"/>
    <p:sldId id="75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3300"/>
    <a:srgbClr val="FF9966"/>
    <a:srgbClr val="009900"/>
    <a:srgbClr val="FF9933"/>
    <a:srgbClr val="CC0066"/>
    <a:srgbClr val="000000"/>
    <a:srgbClr val="00808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9" autoAdjust="0"/>
    <p:restoredTop sz="94606" autoAdjust="0"/>
  </p:normalViewPr>
  <p:slideViewPr>
    <p:cSldViewPr>
      <p:cViewPr varScale="1">
        <p:scale>
          <a:sx n="100" d="100"/>
          <a:sy n="100" d="100"/>
        </p:scale>
        <p:origin x="8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n.bing.com/search?q=c%E7%BC%96%E7%A0%81+%E8%A7%84%E8%8C%83&amp;FORM=AWR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      </a:t>
            </a:r>
            <a:r>
              <a:rPr lang="zh-CN" altLang="en-US" dirty="0" smtClean="0"/>
              <a:t>结构化程序设</a:t>
            </a:r>
            <a:r>
              <a:rPr lang="zh-CN" altLang="en-US" dirty="0" smtClean="0"/>
              <a:t>计</a:t>
            </a:r>
            <a:endParaRPr lang="en-US" altLang="zh-CN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1732" y="3212976"/>
            <a:ext cx="6434643" cy="2088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主讲教师： 刘新国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91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包含（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）头文件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头文件可以嵌套包含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A.h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B.h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B.h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C.h</a:t>
            </a:r>
            <a:r>
              <a:rPr lang="zh-CN" altLang="en-US" dirty="0" smtClean="0"/>
              <a:t>，。。。</a:t>
            </a:r>
            <a:endParaRPr lang="en-US" altLang="zh-CN" dirty="0" smtClean="0"/>
          </a:p>
          <a:p>
            <a:r>
              <a:rPr lang="zh-CN" altLang="en-US" dirty="0" smtClean="0"/>
              <a:t>避免循环包含（</a:t>
            </a:r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r>
              <a:rPr lang="zh-CN" altLang="en-US" dirty="0" smtClean="0"/>
              <a:t>），避免头文件</a:t>
            </a:r>
            <a:r>
              <a:rPr lang="zh-CN" altLang="en-US" dirty="0"/>
              <a:t>被多重复包含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虽然</a:t>
            </a:r>
            <a:r>
              <a:rPr lang="zh-CN" altLang="en-US" dirty="0"/>
              <a:t>函数、变量的声明都可以重复</a:t>
            </a:r>
            <a:r>
              <a:rPr lang="zh-CN" altLang="en-US" dirty="0" smtClean="0"/>
              <a:t>，不会影响程序编译和运行，但会</a:t>
            </a:r>
            <a:r>
              <a:rPr lang="zh-CN" altLang="en-US" dirty="0"/>
              <a:t>增加</a:t>
            </a:r>
            <a:r>
              <a:rPr lang="zh-CN" altLang="en-US" dirty="0" smtClean="0"/>
              <a:t>编译处理的时间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当</a:t>
            </a:r>
            <a:r>
              <a:rPr lang="zh-CN" altLang="en-US" dirty="0"/>
              <a:t>头文件中包含结构的定义、枚举定义等一些定义时，这些定义是不可以重复的，必须通过一定措施</a:t>
            </a:r>
            <a:r>
              <a:rPr lang="zh-CN" altLang="en-US" dirty="0" smtClean="0"/>
              <a:t>防止发生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BB5-02B7-4F8C-93FF-D8777F5FF3E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5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404018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</a:t>
            </a:r>
            <a:r>
              <a:rPr lang="en-US" altLang="zh-CN" dirty="0" smtClean="0"/>
              <a:t>HEADERNAME_H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#define _HEADERNAME_H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zh-CN" altLang="en-US" dirty="0" smtClean="0"/>
              <a:t>头文件内容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zh-CN" altLang="en-US" dirty="0" smtClean="0"/>
              <a:t>宏定义</a:t>
            </a:r>
            <a:r>
              <a:rPr lang="en-US" altLang="zh-CN" dirty="0" smtClean="0"/>
              <a:t>_HEADERNAME_H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en-US" dirty="0"/>
              <a:t>必须</a:t>
            </a:r>
            <a:r>
              <a:rPr lang="zh-CN" altLang="en-US" dirty="0" smtClean="0"/>
              <a:t>是唯一的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不要重复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vecmat.h</a:t>
            </a:r>
            <a:endParaRPr lang="zh-CN" altLang="en-US" dirty="0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_VEC_MAT_H</a:t>
            </a:r>
          </a:p>
          <a:p>
            <a:pPr marL="0" indent="0">
              <a:buNone/>
            </a:pPr>
            <a:r>
              <a:rPr lang="en-US" altLang="zh-CN" dirty="0" smtClean="0"/>
              <a:t>#define _VEC_MAT_H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float x, y, z;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vec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float m[3][3];</a:t>
            </a:r>
          </a:p>
          <a:p>
            <a:pPr marL="0" indent="0">
              <a:buNone/>
            </a:pPr>
            <a:r>
              <a:rPr lang="en-US" altLang="zh-CN" dirty="0"/>
              <a:t>} mat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// 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</a:t>
            </a:r>
            <a:r>
              <a:rPr lang="en-US" altLang="zh-CN" dirty="0"/>
              <a:t>_VEC_MAT_H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DBEC-7D28-4E5E-8157-BFFB55974D52}" type="slidenum">
              <a:rPr lang="zh-CN" altLang="en-US" smtClean="0"/>
              <a:pPr/>
              <a:t>11</a:t>
            </a:fld>
            <a:endParaRPr lang="en-US" altLang="zh-CN"/>
          </a:p>
        </p:txBody>
      </p:sp>
      <p:cxnSp>
        <p:nvCxnSpPr>
          <p:cNvPr id="36" name="直接连接符 35"/>
          <p:cNvCxnSpPr/>
          <p:nvPr/>
        </p:nvCxnSpPr>
        <p:spPr>
          <a:xfrm>
            <a:off x="4067944" y="1340768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编译预处理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编译器对源代码开始编译之前，首先对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文件进行</a:t>
            </a:r>
            <a:r>
              <a:rPr lang="zh-CN" altLang="en-US" dirty="0" smtClean="0">
                <a:solidFill>
                  <a:srgbClr val="FF0000"/>
                </a:solidFill>
              </a:rPr>
              <a:t>预处理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读取</a:t>
            </a:r>
            <a:r>
              <a:rPr lang="en-US" altLang="zh-CN" dirty="0"/>
              <a:t>c</a:t>
            </a:r>
            <a:r>
              <a:rPr lang="zh-CN" altLang="en-US" dirty="0"/>
              <a:t>源程序，对其中</a:t>
            </a:r>
            <a:r>
              <a:rPr lang="zh-CN" altLang="en-US" dirty="0" smtClean="0"/>
              <a:t>的预处理指令</a:t>
            </a:r>
            <a:r>
              <a:rPr lang="zh-CN" altLang="en-US" dirty="0"/>
              <a:t>（以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开头的指令</a:t>
            </a:r>
            <a:r>
              <a:rPr lang="zh-CN" altLang="en-US" dirty="0"/>
              <a:t>）和特殊符号进行处理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或者说，扫描</a:t>
            </a:r>
            <a:r>
              <a:rPr lang="zh-CN" altLang="en-US" dirty="0"/>
              <a:t>源代码，对其进行初步的转换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生成新</a:t>
            </a:r>
            <a:r>
              <a:rPr lang="zh-CN" altLang="en-US" dirty="0">
                <a:solidFill>
                  <a:srgbClr val="FF0000"/>
                </a:solidFill>
              </a:rPr>
              <a:t>的源代码</a:t>
            </a:r>
            <a:r>
              <a:rPr lang="zh-CN" altLang="en-US" dirty="0"/>
              <a:t>提供给编译器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预处理指令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/>
              <a:t>#</a:t>
            </a:r>
            <a:r>
              <a:rPr lang="zh-CN" altLang="en-US" dirty="0"/>
              <a:t>号开头的代码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/>
              <a:t>号必须是该行</a:t>
            </a:r>
            <a:r>
              <a:rPr lang="zh-CN" altLang="en-US" dirty="0" smtClean="0"/>
              <a:t>除了空白字符</a:t>
            </a:r>
            <a:r>
              <a:rPr lang="zh-CN" altLang="en-US" dirty="0"/>
              <a:t>外的第一个字符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号后</a:t>
            </a:r>
            <a:r>
              <a:rPr lang="zh-CN" altLang="en-US" dirty="0"/>
              <a:t>是指令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关键字和</a:t>
            </a:r>
            <a:r>
              <a:rPr lang="en-US" altLang="zh-CN" dirty="0"/>
              <a:t>#</a:t>
            </a:r>
            <a:r>
              <a:rPr lang="zh-CN" altLang="en-US" dirty="0"/>
              <a:t>号之间允许存在任意个数的空白字符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</a:t>
            </a:r>
            <a:r>
              <a:rPr lang="zh-CN" altLang="en-US" dirty="0"/>
              <a:t>行语句构成了一条预处理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/>
              <a:t>编译器</a:t>
            </a:r>
            <a:r>
              <a:rPr lang="zh-CN" altLang="en-US" dirty="0" smtClean="0"/>
              <a:t>通过预处理指令，对</a:t>
            </a:r>
            <a:r>
              <a:rPr lang="zh-CN" altLang="en-US" dirty="0" smtClean="0">
                <a:solidFill>
                  <a:srgbClr val="FF0000"/>
                </a:solidFill>
              </a:rPr>
              <a:t>源代码做相应转换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6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常用的预处理</a:t>
            </a:r>
            <a:r>
              <a:rPr lang="zh-CN" altLang="en-US" dirty="0"/>
              <a:t>指令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#include </a:t>
            </a:r>
            <a:r>
              <a:rPr lang="zh-CN" altLang="en-US" dirty="0"/>
              <a:t>文件包含指令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define </a:t>
            </a:r>
            <a:r>
              <a:rPr lang="zh-CN" altLang="en-US" dirty="0" smtClean="0"/>
              <a:t>宏定义</a:t>
            </a:r>
            <a:r>
              <a:rPr lang="zh-CN" altLang="en-US" dirty="0"/>
              <a:t>指令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undef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宏定义取消指令</a:t>
            </a:r>
            <a:endParaRPr lang="en-US" altLang="zh-CN" dirty="0" smtClean="0"/>
          </a:p>
          <a:p>
            <a:r>
              <a:rPr lang="zh-CN" altLang="en-US" dirty="0" smtClean="0"/>
              <a:t>条件编译指令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 smtClean="0">
                <a:solidFill>
                  <a:srgbClr val="FF0000"/>
                </a:solidFill>
              </a:rPr>
              <a:t>ifdef</a:t>
            </a:r>
            <a:r>
              <a:rPr lang="en-US" altLang="zh-CN" dirty="0" smtClean="0">
                <a:solidFill>
                  <a:srgbClr val="FF0000"/>
                </a:solidFill>
              </a:rPr>
              <a:t>/#</a:t>
            </a:r>
            <a:r>
              <a:rPr lang="en-US" altLang="zh-CN" dirty="0" err="1" smtClean="0">
                <a:solidFill>
                  <a:srgbClr val="FF0000"/>
                </a:solidFill>
              </a:rPr>
              <a:t>ifndef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条件对应的代码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endif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条件编译指令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#if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zh-CN" altLang="en-US" dirty="0" smtClean="0"/>
              <a:t>表达式</a:t>
            </a:r>
            <a:r>
              <a:rPr lang="zh-CN" altLang="en-US" dirty="0"/>
              <a:t>非</a:t>
            </a:r>
            <a:r>
              <a:rPr lang="zh-CN" altLang="en-US" dirty="0" smtClean="0"/>
              <a:t>零时编译的代码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#else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否则编译</a:t>
            </a:r>
            <a:r>
              <a:rPr lang="zh-CN" altLang="en-US" dirty="0"/>
              <a:t>的代码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 smtClean="0">
                <a:solidFill>
                  <a:srgbClr val="FF0000"/>
                </a:solidFill>
              </a:rPr>
              <a:t>elif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#error </a:t>
            </a:r>
            <a:r>
              <a:rPr lang="zh-CN" altLang="en-US" dirty="0" smtClean="0"/>
              <a:t>停止编译预处理并输出错误信息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004048" y="1600201"/>
            <a:ext cx="4139952" cy="49251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#define _LIB_VERSION 2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M_PI</a:t>
            </a:r>
          </a:p>
          <a:p>
            <a:pPr marL="0" indent="0">
              <a:buNone/>
            </a:pPr>
            <a:r>
              <a:rPr lang="en-US" altLang="zh-CN" dirty="0" smtClean="0"/>
              <a:t>#define M_PI 3.1415926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#if _LIB_VERSION ==2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适合版本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的代码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#else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适合其他版本的代码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5004048" y="148478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04048" y="4941168"/>
            <a:ext cx="27462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#error "Only support V 2"</a:t>
            </a:r>
          </a:p>
        </p:txBody>
      </p:sp>
    </p:spTree>
    <p:extLst>
      <p:ext uri="{BB962C8B-B14F-4D97-AF65-F5344CB8AC3E}">
        <p14:creationId xmlns:p14="http://schemas.microsoft.com/office/powerpoint/2010/main" val="1345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uiExpand="1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_VEC_MAT_H</a:t>
            </a:r>
          </a:p>
          <a:p>
            <a:pPr marL="0" indent="0">
              <a:buNone/>
            </a:pPr>
            <a:r>
              <a:rPr lang="en-US" altLang="zh-CN" dirty="0"/>
              <a:t>#define _VEC_MAT_H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float x, y, z;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vec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float m[3][3];</a:t>
            </a:r>
          </a:p>
          <a:p>
            <a:pPr marL="0" indent="0">
              <a:buNone/>
            </a:pPr>
            <a:r>
              <a:rPr lang="en-US" altLang="zh-CN" dirty="0"/>
              <a:t>} mat;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// </a:t>
            </a:r>
            <a:r>
              <a:rPr lang="en-US" altLang="zh-CN" dirty="0" err="1"/>
              <a:t>ifndef</a:t>
            </a:r>
            <a:r>
              <a:rPr lang="en-US" altLang="zh-CN" dirty="0"/>
              <a:t> _VEC_MAT_H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DBEC-7D28-4E5E-8157-BFFB55974D52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995936" y="2420888"/>
            <a:ext cx="51480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</a:rPr>
              <a:t>通过</a:t>
            </a:r>
            <a:r>
              <a:rPr lang="en-US" altLang="zh-CN" sz="2800" dirty="0" smtClean="0">
                <a:solidFill>
                  <a:srgbClr val="FFFF00"/>
                </a:solidFill>
              </a:rPr>
              <a:t>#define</a:t>
            </a:r>
            <a:r>
              <a:rPr lang="zh-CN" altLang="en-US" sz="2800" dirty="0" smtClean="0">
                <a:solidFill>
                  <a:srgbClr val="FFFF00"/>
                </a:solidFill>
              </a:rPr>
              <a:t>保护，当头文件被重复</a:t>
            </a:r>
            <a:r>
              <a:rPr lang="en-US" altLang="zh-CN" sz="2800" dirty="0" smtClean="0">
                <a:solidFill>
                  <a:srgbClr val="FFFF00"/>
                </a:solidFill>
              </a:rPr>
              <a:t>include</a:t>
            </a:r>
            <a:r>
              <a:rPr lang="zh-CN" altLang="en-US" sz="2800" dirty="0" smtClean="0">
                <a:solidFill>
                  <a:srgbClr val="FFFF00"/>
                </a:solidFill>
              </a:rPr>
              <a:t>的时候，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</a:rPr>
              <a:t>内容不会被重复</a:t>
            </a:r>
            <a:r>
              <a:rPr lang="en-US" altLang="zh-CN" sz="2800" dirty="0" smtClean="0">
                <a:solidFill>
                  <a:srgbClr val="FFFF00"/>
                </a:solidFill>
              </a:rPr>
              <a:t>include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&lt;</a:t>
            </a:r>
            <a:r>
              <a:rPr lang="zh-CN" altLang="en-US" sz="2800" dirty="0" smtClean="0">
                <a:solidFill>
                  <a:srgbClr val="FF0000"/>
                </a:solidFill>
              </a:rPr>
              <a:t>在同一个程序模块中不重复</a:t>
            </a:r>
            <a:r>
              <a:rPr lang="en-US" altLang="zh-CN" sz="2800" dirty="0" smtClean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44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保证了在编译一个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文件时，头文件的不被重复编译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在编译其他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文件时，该头文件任然会被编译</a:t>
            </a:r>
            <a:endParaRPr lang="en-US" altLang="zh-CN" dirty="0" smtClean="0"/>
          </a:p>
          <a:p>
            <a:pPr marL="1257300" lvl="2" indent="-457200"/>
            <a:r>
              <a:rPr lang="zh-CN" altLang="en-US" dirty="0" smtClean="0"/>
              <a:t>记住：编译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文件是独立进行的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因此，一般地，头文件中不能出现函数定义和变量的定义。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否则如果有多个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文件包含它时，仍然会编译生成</a:t>
            </a:r>
            <a:r>
              <a:rPr lang="zh-CN" altLang="en-US" dirty="0" smtClean="0">
                <a:solidFill>
                  <a:srgbClr val="FF0000"/>
                </a:solidFill>
              </a:rPr>
              <a:t>重复的变量和函数定义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57300" lvl="2" indent="-457200"/>
            <a:r>
              <a:rPr lang="zh-CN" altLang="en-US" dirty="0" smtClean="0"/>
              <a:t>重复的变量或函数定义会导致</a:t>
            </a:r>
            <a:r>
              <a:rPr lang="en-US" altLang="zh-CN" dirty="0" smtClean="0">
                <a:solidFill>
                  <a:srgbClr val="FF0000"/>
                </a:solidFill>
              </a:rPr>
              <a:t>Link</a:t>
            </a:r>
            <a:r>
              <a:rPr lang="zh-CN" altLang="en-US" dirty="0" smtClean="0">
                <a:solidFill>
                  <a:srgbClr val="FF0000"/>
                </a:solidFill>
              </a:rPr>
              <a:t>错误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DBEC-7D28-4E5E-8157-BFFB55974D5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举例：不规范的头文件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 in </a:t>
            </a:r>
            <a:r>
              <a:rPr lang="en-US" altLang="zh-CN" dirty="0" err="1" smtClean="0"/>
              <a:t>header.h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_HEADER_H</a:t>
            </a:r>
          </a:p>
          <a:p>
            <a:pPr marL="0" indent="0">
              <a:buNone/>
            </a:pPr>
            <a:r>
              <a:rPr lang="en-US" altLang="zh-CN" dirty="0"/>
              <a:t>#define _HEADER_H</a:t>
            </a:r>
          </a:p>
          <a:p>
            <a:pPr marL="0" indent="0">
              <a:buNone/>
            </a:pPr>
            <a:r>
              <a:rPr lang="en-US" altLang="zh-CN" dirty="0"/>
              <a:t>extern void Foo1();    /*</a:t>
            </a:r>
            <a:r>
              <a:rPr lang="zh-CN" altLang="en-US" dirty="0"/>
              <a:t>函数</a:t>
            </a:r>
            <a:r>
              <a:rPr lang="zh-CN" altLang="en-US" dirty="0" smtClean="0"/>
              <a:t>声明     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extern </a:t>
            </a:r>
            <a:r>
              <a:rPr lang="en-US" altLang="zh-CN" dirty="0" err="1"/>
              <a:t>int</a:t>
            </a:r>
            <a:r>
              <a:rPr lang="en-US" altLang="zh-CN" dirty="0"/>
              <a:t> a1;      </a:t>
            </a:r>
            <a:r>
              <a:rPr lang="en-US" altLang="zh-CN" dirty="0" smtClean="0"/>
              <a:t>   </a:t>
            </a:r>
            <a:r>
              <a:rPr lang="en-US" altLang="zh-CN" dirty="0"/>
              <a:t>/*</a:t>
            </a:r>
            <a:r>
              <a:rPr lang="zh-CN" altLang="en-US" dirty="0"/>
              <a:t>外部变量</a:t>
            </a:r>
            <a:r>
              <a:rPr lang="zh-CN" altLang="en-US" dirty="0" smtClean="0"/>
              <a:t>声明 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A;           </a:t>
            </a:r>
            <a:r>
              <a:rPr lang="en-US" altLang="zh-CN" dirty="0" smtClean="0"/>
              <a:t>   </a:t>
            </a:r>
            <a:r>
              <a:rPr lang="en-US" altLang="zh-CN" dirty="0"/>
              <a:t>/*</a:t>
            </a:r>
            <a:r>
              <a:rPr lang="zh-CN" altLang="en-US" dirty="0"/>
              <a:t>前置</a:t>
            </a:r>
            <a:r>
              <a:rPr lang="zh-CN" altLang="en-US" dirty="0" smtClean="0"/>
              <a:t>声明结构</a:t>
            </a:r>
            <a:r>
              <a:rPr lang="en-US" altLang="zh-CN" dirty="0" smtClean="0"/>
              <a:t>A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a2</a:t>
            </a:r>
            <a:r>
              <a:rPr lang="en-US" altLang="zh-CN" dirty="0"/>
              <a:t>;               //</a:t>
            </a:r>
            <a:r>
              <a:rPr lang="zh-CN" altLang="en-US" dirty="0"/>
              <a:t>全局变量定义，应当避免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void Foo2</a:t>
            </a:r>
            <a:r>
              <a:rPr lang="en-US" altLang="zh-CN" dirty="0"/>
              <a:t>()           //</a:t>
            </a:r>
            <a:r>
              <a:rPr lang="zh-CN" altLang="en-US" dirty="0"/>
              <a:t>函数定义，应当避免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       /</a:t>
            </a:r>
            <a:r>
              <a:rPr lang="zh-CN" altLang="en-US" dirty="0"/>
              <a:t>* 结构</a:t>
            </a:r>
            <a:r>
              <a:rPr lang="en-US" altLang="zh-CN" dirty="0"/>
              <a:t>B</a:t>
            </a:r>
            <a:r>
              <a:rPr lang="zh-CN" altLang="en-US" dirty="0" smtClean="0"/>
              <a:t>定义   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i;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 A m;</a:t>
            </a:r>
          </a:p>
          <a:p>
            <a:pPr marL="0" indent="0">
              <a:buNone/>
            </a:pPr>
            <a:r>
              <a:rPr lang="en-US" altLang="zh-CN" dirty="0"/>
              <a:t>}B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203848" y="4869160"/>
            <a:ext cx="42484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如果有多个程序模块文件，例如</a:t>
            </a:r>
            <a:r>
              <a:rPr lang="en-US" altLang="zh-CN" dirty="0" err="1" smtClean="0">
                <a:solidFill>
                  <a:srgbClr val="FF0000"/>
                </a:solidFill>
              </a:rPr>
              <a:t>A.c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B.c</a:t>
            </a:r>
            <a:r>
              <a:rPr lang="zh-CN" altLang="en-US" dirty="0" smtClean="0">
                <a:solidFill>
                  <a:srgbClr val="FFFF00"/>
                </a:solidFill>
              </a:rPr>
              <a:t>，他们都</a:t>
            </a:r>
            <a:r>
              <a:rPr lang="en-US" altLang="zh-CN" dirty="0" smtClean="0">
                <a:solidFill>
                  <a:srgbClr val="FFFF00"/>
                </a:solidFill>
              </a:rPr>
              <a:t>include</a:t>
            </a:r>
            <a:r>
              <a:rPr lang="zh-CN" altLang="en-US" dirty="0" smtClean="0">
                <a:solidFill>
                  <a:srgbClr val="FFFF00"/>
                </a:solidFill>
              </a:rPr>
              <a:t>了该头文件。那么当他们被分别编译的，都生成了一份全局变量</a:t>
            </a:r>
            <a:r>
              <a:rPr lang="en-US" altLang="zh-CN" dirty="0" smtClean="0">
                <a:solidFill>
                  <a:srgbClr val="FFFF00"/>
                </a:solidFill>
              </a:rPr>
              <a:t>a2</a:t>
            </a:r>
            <a:r>
              <a:rPr lang="zh-CN" altLang="en-US" dirty="0" smtClean="0">
                <a:solidFill>
                  <a:srgbClr val="FFFF00"/>
                </a:solidFill>
              </a:rPr>
              <a:t>和函数</a:t>
            </a:r>
            <a:r>
              <a:rPr lang="en-US" altLang="zh-CN" dirty="0" smtClean="0">
                <a:solidFill>
                  <a:srgbClr val="FFFF00"/>
                </a:solidFill>
              </a:rPr>
              <a:t>Foo2</a:t>
            </a:r>
            <a:r>
              <a:rPr lang="zh-CN" altLang="en-US" dirty="0" smtClean="0">
                <a:solidFill>
                  <a:srgbClr val="FFFF00"/>
                </a:solidFill>
              </a:rPr>
              <a:t>。编译</a:t>
            </a:r>
            <a:r>
              <a:rPr lang="zh-CN" altLang="en-US" dirty="0">
                <a:solidFill>
                  <a:srgbClr val="FFFF00"/>
                </a:solidFill>
              </a:rPr>
              <a:t>是</a:t>
            </a:r>
            <a:r>
              <a:rPr lang="en-US" altLang="zh-CN" dirty="0" smtClean="0">
                <a:solidFill>
                  <a:srgbClr val="FFFF00"/>
                </a:solidFill>
              </a:rPr>
              <a:t>ok</a:t>
            </a:r>
            <a:r>
              <a:rPr lang="zh-CN" altLang="en-US" dirty="0" smtClean="0">
                <a:solidFill>
                  <a:srgbClr val="FFFF00"/>
                </a:solidFill>
              </a:rPr>
              <a:t>的，但是在</a:t>
            </a:r>
            <a:r>
              <a:rPr lang="en-US" altLang="zh-CN" dirty="0" smtClean="0">
                <a:solidFill>
                  <a:srgbClr val="FFFF00"/>
                </a:solidFill>
              </a:rPr>
              <a:t>Link</a:t>
            </a:r>
            <a:r>
              <a:rPr lang="zh-CN" altLang="en-US" dirty="0" smtClean="0">
                <a:solidFill>
                  <a:srgbClr val="FFFF00"/>
                </a:solidFill>
              </a:rPr>
              <a:t>阶段，会出现</a:t>
            </a:r>
            <a:r>
              <a:rPr lang="zh-CN" altLang="en-US" dirty="0" smtClean="0">
                <a:solidFill>
                  <a:srgbClr val="FF0000"/>
                </a:solidFill>
              </a:rPr>
              <a:t>重复定义</a:t>
            </a:r>
            <a:r>
              <a:rPr lang="zh-CN" altLang="en-US" dirty="0" smtClean="0">
                <a:solidFill>
                  <a:srgbClr val="FFFF00"/>
                </a:solidFill>
              </a:rPr>
              <a:t>的冲突，导致失败。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通过头文件了解函数功能</a:t>
            </a:r>
            <a:endParaRPr lang="en-US" altLang="zh-CN" dirty="0"/>
          </a:p>
          <a:p>
            <a:pPr lvl="1"/>
            <a:r>
              <a:rPr lang="zh-CN" altLang="en-US" dirty="0" smtClean="0"/>
              <a:t>用户经常不能拿到源代码（涉密），但是可以拿到头文件和库文件（编译后的二进制文件）。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用户可以按照</a:t>
            </a:r>
            <a:r>
              <a:rPr lang="zh-CN" altLang="en-US" dirty="0"/>
              <a:t>头文件中</a:t>
            </a:r>
            <a:r>
              <a:rPr lang="zh-CN" altLang="en-US" dirty="0" smtClean="0"/>
              <a:t>的（接口）函数声明，调用库函数，</a:t>
            </a:r>
            <a:r>
              <a:rPr lang="zh-CN" altLang="en-US" dirty="0"/>
              <a:t>而不必关心接口怎么实现的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</a:t>
            </a:r>
            <a:r>
              <a:rPr lang="zh-CN" altLang="en-US" dirty="0"/>
              <a:t>会从库中提取相应</a:t>
            </a:r>
            <a:r>
              <a:rPr lang="zh-CN" altLang="en-US" dirty="0" smtClean="0"/>
              <a:t>的二进制代码。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例如我们使用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printf,scanf</a:t>
            </a:r>
            <a:r>
              <a:rPr lang="zh-CN" altLang="en-US" dirty="0" smtClean="0">
                <a:solidFill>
                  <a:srgbClr val="FF0000"/>
                </a:solidFill>
              </a:rPr>
              <a:t>标准库函数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通过头文件</a:t>
            </a:r>
            <a:r>
              <a:rPr lang="zh-CN" altLang="en-US" dirty="0"/>
              <a:t>能加强类型</a:t>
            </a:r>
            <a:r>
              <a:rPr lang="zh-CN" altLang="en-US" dirty="0" smtClean="0"/>
              <a:t>安全检查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某个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函数被</a:t>
            </a:r>
            <a:r>
              <a:rPr lang="zh-CN" altLang="en-US" dirty="0"/>
              <a:t>实现或被使用时，其方式与头文件中的声明不一致，编译器就</a:t>
            </a:r>
            <a:r>
              <a:rPr lang="zh-CN" altLang="en-US" dirty="0" smtClean="0"/>
              <a:t>会报错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该简单规则</a:t>
            </a:r>
            <a:r>
              <a:rPr lang="zh-CN" altLang="en-US" dirty="0"/>
              <a:t>能大大减轻程序员</a:t>
            </a:r>
            <a:r>
              <a:rPr lang="zh-CN" altLang="en-US" dirty="0" smtClean="0"/>
              <a:t>调试和改错负担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1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命令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#</a:t>
            </a:r>
            <a:r>
              <a:rPr lang="en-US" altLang="zh-CN" dirty="0" smtClean="0"/>
              <a:t>define </a:t>
            </a:r>
            <a:r>
              <a:rPr lang="zh-CN" altLang="en-US" dirty="0" smtClean="0"/>
              <a:t>宏名标识符  宏定义字符串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PI 3.14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编译时，把程序中所有与宏名相同的标识符，用宏定义字符串替代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说明:</a:t>
            </a:r>
          </a:p>
          <a:p>
            <a:pPr lvl="1"/>
            <a:r>
              <a:rPr lang="zh-CN" altLang="en-US" dirty="0" smtClean="0"/>
              <a:t>宏名一般用大写字母，以与变量名区别</a:t>
            </a:r>
          </a:p>
          <a:p>
            <a:pPr lvl="1"/>
            <a:r>
              <a:rPr lang="zh-CN" altLang="en-US" dirty="0" smtClean="0"/>
              <a:t>宏定义不是Ｃ语句，后面不得跟分号</a:t>
            </a:r>
          </a:p>
          <a:p>
            <a:pPr lvl="1"/>
            <a:r>
              <a:rPr lang="zh-CN" altLang="en-US" dirty="0" smtClean="0"/>
              <a:t>宏定义可以嵌套使用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多用于符号常量、简单的操作和函数等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#define MAX(a, b)  ((a)&gt;(b) ? (a) : (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b)</a:t>
            </a:r>
            <a:r>
              <a:rPr lang="en-US" altLang="zh-CN" dirty="0" smtClean="0">
                <a:solidFill>
                  <a:srgbClr val="FFC000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9566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宏基本定义</a:t>
            </a:r>
            <a:endParaRPr lang="zh-CN" altLang="en-US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宏定义可以写在程序中任何位置，它的作用范围从定义书写处到文件尾。</a:t>
            </a:r>
          </a:p>
          <a:p>
            <a:r>
              <a:rPr lang="zh-CN" altLang="en-US" smtClean="0"/>
              <a:t>可以通过“#</a:t>
            </a:r>
            <a:r>
              <a:rPr lang="en-US" altLang="zh-CN" smtClean="0"/>
              <a:t>undef”</a:t>
            </a:r>
            <a:r>
              <a:rPr lang="zh-CN" altLang="en-US" smtClean="0"/>
              <a:t>强制指定宏的结束范围。</a:t>
            </a:r>
          </a:p>
        </p:txBody>
      </p:sp>
    </p:spTree>
    <p:extLst>
      <p:ext uri="{BB962C8B-B14F-4D97-AF65-F5344CB8AC3E}">
        <p14:creationId xmlns:p14="http://schemas.microsoft.com/office/powerpoint/2010/main" val="20452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362950" cy="11715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专题要点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859713" cy="38242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结构化程序设计的思想</a:t>
            </a:r>
            <a:r>
              <a:rPr lang="zh-CN" altLang="en-US" dirty="0" smtClean="0"/>
              <a:t>解决问题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将多个函数组织起来，将多个源程序文件组织起来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理解程序设计规范及其重要性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函数嵌套求解复杂的问题</a:t>
            </a:r>
          </a:p>
          <a:p>
            <a:pPr eaLnBrk="1" hangingPunct="1"/>
            <a:r>
              <a:rPr lang="zh-CN" altLang="en-US" smtClean="0"/>
              <a:t>类</a:t>
            </a:r>
            <a:r>
              <a:rPr lang="zh-CN" altLang="en-US" dirty="0" smtClean="0"/>
              <a:t>型定义与宏定义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编译预处理</a:t>
            </a:r>
          </a:p>
        </p:txBody>
      </p:sp>
    </p:spTree>
    <p:extLst>
      <p:ext uri="{BB962C8B-B14F-4D97-AF65-F5344CB8AC3E}">
        <p14:creationId xmlns:p14="http://schemas.microsoft.com/office/powerpoint/2010/main" val="25239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宏的作用范围</a:t>
            </a:r>
            <a:endParaRPr lang="zh-CN" alt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507288" cy="5976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</a:t>
            </a:r>
            <a:r>
              <a:rPr lang="en-US" altLang="zh-CN" dirty="0" smtClean="0">
                <a:solidFill>
                  <a:srgbClr val="FFFF00"/>
                </a:solidFill>
              </a:rPr>
              <a:t> A  </a:t>
            </a:r>
            <a:r>
              <a:rPr lang="en-US" altLang="zh-CN" dirty="0" smtClean="0"/>
              <a:t>“This is the first macro”</a:t>
            </a:r>
          </a:p>
          <a:p>
            <a:pPr marL="0" indent="0">
              <a:buNone/>
            </a:pPr>
            <a:r>
              <a:rPr lang="en-US" altLang="zh-CN" dirty="0" smtClean="0"/>
              <a:t>void  f1()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“A\n” 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(“%s\n”, A);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#define  </a:t>
            </a:r>
            <a:r>
              <a:rPr lang="en-US" altLang="zh-CN" dirty="0" smtClean="0">
                <a:solidFill>
                  <a:srgbClr val="FFFF00"/>
                </a:solidFill>
              </a:rPr>
              <a:t>B</a:t>
            </a:r>
            <a:r>
              <a:rPr lang="en-US" altLang="zh-CN" dirty="0" smtClean="0"/>
              <a:t>  “This is the second macro”	A </a:t>
            </a:r>
            <a:r>
              <a:rPr lang="zh-CN" altLang="en-US" dirty="0" smtClean="0"/>
              <a:t>的有效范围</a:t>
            </a:r>
          </a:p>
          <a:p>
            <a:pPr marL="0" indent="0">
              <a:buNone/>
            </a:pPr>
            <a:r>
              <a:rPr lang="en-US" altLang="zh-CN" dirty="0" smtClean="0"/>
              <a:t>void  f2(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B ) ;		        B </a:t>
            </a:r>
            <a:r>
              <a:rPr lang="zh-CN" altLang="en-US" dirty="0" smtClean="0"/>
              <a:t>的有效范围</a:t>
            </a:r>
          </a:p>
          <a:p>
            <a:pPr marL="0" indent="0">
              <a:buNone/>
            </a:pPr>
            <a:r>
              <a:rPr lang="zh-CN" altLang="en-US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FF00"/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f1( );</a:t>
            </a:r>
          </a:p>
          <a:p>
            <a:pPr marL="0" indent="0">
              <a:buNone/>
            </a:pPr>
            <a:r>
              <a:rPr lang="en-US" altLang="zh-CN" dirty="0" smtClean="0"/>
              <a:t>    f2( );</a:t>
            </a:r>
          </a:p>
          <a:p>
            <a:pPr marL="0" indent="0">
              <a:buNone/>
            </a:pPr>
            <a:r>
              <a:rPr lang="en-US" altLang="zh-CN" dirty="0" smtClean="0"/>
              <a:t> 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 flipV="1">
            <a:off x="5364088" y="3132377"/>
            <a:ext cx="0" cy="4953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11"/>
          <p:cNvSpPr>
            <a:spLocks noChangeShapeType="1"/>
          </p:cNvSpPr>
          <p:nvPr/>
        </p:nvSpPr>
        <p:spPr bwMode="auto">
          <a:xfrm>
            <a:off x="5364088" y="4208065"/>
            <a:ext cx="0" cy="3730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12"/>
          <p:cNvSpPr>
            <a:spLocks noChangeShapeType="1"/>
          </p:cNvSpPr>
          <p:nvPr/>
        </p:nvSpPr>
        <p:spPr bwMode="auto">
          <a:xfrm flipV="1">
            <a:off x="7164388" y="1268413"/>
            <a:ext cx="0" cy="13144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13"/>
          <p:cNvSpPr>
            <a:spLocks noChangeShapeType="1"/>
          </p:cNvSpPr>
          <p:nvPr/>
        </p:nvSpPr>
        <p:spPr bwMode="auto">
          <a:xfrm>
            <a:off x="7164388" y="3232150"/>
            <a:ext cx="0" cy="343721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10.3.2  </a:t>
            </a:r>
            <a:r>
              <a:rPr lang="zh-CN" altLang="en-US" smtClean="0"/>
              <a:t>带参数的宏定义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FFC000"/>
                </a:solidFill>
              </a:rPr>
              <a:t>a&gt;b ? a : b</a:t>
            </a:r>
          </a:p>
          <a:p>
            <a:pPr marL="0" indent="0">
              <a:buNone/>
            </a:pPr>
            <a:r>
              <a:rPr lang="en-US" altLang="zh-CN" dirty="0" smtClean="0"/>
              <a:t>#define SQR(x)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x*x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    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 y, z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x = 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y = SQR(x);</a:t>
            </a:r>
          </a:p>
          <a:p>
            <a:pPr marL="0" indent="0">
              <a:buNone/>
            </a:pPr>
            <a:r>
              <a:rPr lang="en-US" altLang="zh-CN" dirty="0" smtClean="0"/>
              <a:t>y = SQR(</a:t>
            </a:r>
            <a:r>
              <a:rPr lang="en-US" altLang="zh-CN" dirty="0" err="1" smtClean="0"/>
              <a:t>z+x</a:t>
            </a:r>
            <a:r>
              <a:rPr lang="en-US" altLang="zh-CN" dirty="0" smtClean="0"/>
              <a:t>);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3383360" y="2684034"/>
            <a:ext cx="5760640" cy="1152128"/>
          </a:xfrm>
          <a:prstGeom prst="wedgeEllipseCallout">
            <a:avLst>
              <a:gd name="adj1" fmla="val -54101"/>
              <a:gd name="adj2" fmla="val 9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x&gt;y </a:t>
            </a:r>
            <a:r>
              <a:rPr lang="en-US" altLang="zh-CN" sz="48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 x : </a:t>
            </a:r>
            <a:r>
              <a:rPr lang="en-US" altLang="zh-CN" sz="4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en-US" altLang="zh-CN" sz="48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148064" y="4077072"/>
            <a:ext cx="3691697" cy="1152128"/>
          </a:xfrm>
          <a:prstGeom prst="wedgeEllipseCallout">
            <a:avLst>
              <a:gd name="adj1" fmla="val -115236"/>
              <a:gd name="adj2" fmla="val 40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x*x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902291" y="5589240"/>
            <a:ext cx="5782277" cy="1152128"/>
          </a:xfrm>
          <a:prstGeom prst="wedgeEllipseCallout">
            <a:avLst>
              <a:gd name="adj1" fmla="val -62820"/>
              <a:gd name="adj2" fmla="val -3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2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10.3.2  </a:t>
            </a:r>
            <a:r>
              <a:rPr lang="zh-CN" altLang="en-US" dirty="0" smtClean="0"/>
              <a:t>带参数的宏定义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建议使用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，减少麻烦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a)&gt;(b) ? (a) : (b)</a:t>
            </a:r>
          </a:p>
          <a:p>
            <a:pPr marL="0" indent="0">
              <a:buNone/>
            </a:pPr>
            <a:r>
              <a:rPr lang="en-US" altLang="zh-CN" dirty="0" smtClean="0"/>
              <a:t>#define SQR(x)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(x)*(x)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    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 y, z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x = 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y = SQR(x);</a:t>
            </a:r>
          </a:p>
          <a:p>
            <a:pPr marL="0" indent="0">
              <a:buNone/>
            </a:pPr>
            <a:r>
              <a:rPr lang="en-US" altLang="zh-CN" dirty="0" smtClean="0"/>
              <a:t>y = SQR(</a:t>
            </a:r>
            <a:r>
              <a:rPr lang="en-US" altLang="zh-CN" dirty="0" err="1" smtClean="0"/>
              <a:t>z+x</a:t>
            </a:r>
            <a:r>
              <a:rPr lang="en-US" altLang="zh-CN" dirty="0" smtClean="0"/>
              <a:t>);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2699792" y="2684034"/>
            <a:ext cx="7200800" cy="1152128"/>
          </a:xfrm>
          <a:prstGeom prst="wedgeEllipseCallout">
            <a:avLst>
              <a:gd name="adj1" fmla="val -46482"/>
              <a:gd name="adj2" fmla="val 9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(x)&gt;(y) </a:t>
            </a:r>
            <a:r>
              <a:rPr lang="en-US" altLang="zh-CN" sz="4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 </a:t>
            </a:r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(x) </a:t>
            </a:r>
            <a:r>
              <a:rPr lang="en-US" altLang="zh-CN" sz="4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(y)</a:t>
            </a:r>
            <a:endParaRPr lang="en-US" altLang="zh-CN" sz="40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148064" y="4077072"/>
            <a:ext cx="3691697" cy="1152128"/>
          </a:xfrm>
          <a:prstGeom prst="wedgeEllipseCallout">
            <a:avLst>
              <a:gd name="adj1" fmla="val -115236"/>
              <a:gd name="adj2" fmla="val 40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(x)*(x)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902291" y="5589240"/>
            <a:ext cx="5782277" cy="1152128"/>
          </a:xfrm>
          <a:prstGeom prst="wedgeEllipseCallout">
            <a:avLst>
              <a:gd name="adj1" fmla="val -62820"/>
              <a:gd name="adj2" fmla="val -3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(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)*(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1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用宏实现两个变量的交换</a:t>
            </a:r>
            <a:endParaRPr lang="zh-CN" altLang="en-US" dirty="0" smtClean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 </a:t>
            </a:r>
            <a:r>
              <a:rPr lang="en-US" altLang="zh-CN" dirty="0" smtClean="0">
                <a:solidFill>
                  <a:srgbClr val="FFFF00"/>
                </a:solidFill>
              </a:rPr>
              <a:t>f(a, b, t</a:t>
            </a:r>
            <a:r>
              <a:rPr lang="zh-CN" altLang="en-US" dirty="0" smtClean="0">
                <a:solidFill>
                  <a:srgbClr val="FFFF00"/>
                </a:solidFill>
              </a:rPr>
              <a:t>) </a:t>
            </a:r>
            <a:r>
              <a:rPr lang="en-US" altLang="zh-CN" dirty="0" smtClean="0"/>
              <a:t>(t)=(a),(a)=(b),(b)=(t)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void</a:t>
            </a:r>
            <a:r>
              <a:rPr lang="en-US" altLang="zh-CN" dirty="0" smtClean="0"/>
              <a:t> main( </a:t>
            </a:r>
            <a:r>
              <a:rPr lang="en-US" altLang="zh-CN" dirty="0" smtClean="0">
                <a:solidFill>
                  <a:srgbClr val="FFFF00"/>
                </a:solidFill>
              </a:rPr>
              <a:t>void</a:t>
            </a:r>
            <a:r>
              <a:rPr lang="en-US" altLang="zh-CN" dirty="0" smtClean="0"/>
              <a:t> 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x,y,t</a:t>
            </a:r>
            <a:r>
              <a:rPr lang="en-US" altLang="zh-CN" dirty="0" smtClean="0"/>
              <a:t> 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d%d</a:t>
            </a:r>
            <a:r>
              <a:rPr lang="en-US" altLang="zh-CN" dirty="0" smtClean="0"/>
              <a:t>”, &amp;x, &amp;y);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f(</a:t>
            </a:r>
            <a:r>
              <a:rPr lang="en-US" altLang="zh-CN" dirty="0" err="1" smtClean="0">
                <a:solidFill>
                  <a:srgbClr val="FF0000"/>
                </a:solidFill>
              </a:rPr>
              <a:t>x,y,t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3300"/>
                </a:solidFill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使用宏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  %d\n”, x, y)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99592" y="4365104"/>
            <a:ext cx="4532010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(t)=(x),(x)=(y),(y)=(</a:t>
            </a:r>
            <a:r>
              <a:rPr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);</a:t>
            </a:r>
            <a:endParaRPr lang="en-US" altLang="zh-CN" sz="2800" b="1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9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嵌套的宏定义与调用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define F(x)  x - 2</a:t>
            </a:r>
          </a:p>
          <a:p>
            <a:pPr marL="0" indent="0">
              <a:buNone/>
            </a:pPr>
            <a:r>
              <a:rPr lang="en-US" altLang="zh-CN" sz="2400" dirty="0" smtClean="0"/>
              <a:t>#define D(x)  x*F(x)</a:t>
            </a:r>
          </a:p>
          <a:p>
            <a:pPr marL="0" indent="0">
              <a:buNone/>
            </a:pPr>
            <a:r>
              <a:rPr lang="en-US" altLang="zh-CN" sz="2400" dirty="0" smtClean="0"/>
              <a:t>void main()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d,%d</a:t>
            </a:r>
            <a:r>
              <a:rPr lang="en-US" altLang="zh-CN" sz="2400" dirty="0" smtClean="0"/>
              <a:t>", </a:t>
            </a:r>
            <a:r>
              <a:rPr lang="en-US" altLang="zh-CN" sz="2400" dirty="0" smtClean="0">
                <a:solidFill>
                  <a:srgbClr val="FFC000"/>
                </a:solidFill>
              </a:rPr>
              <a:t>D(3), D(D(3))</a:t>
            </a:r>
            <a:r>
              <a:rPr lang="en-US" altLang="zh-CN" sz="2400" dirty="0" smtClean="0"/>
              <a:t>) 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002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嵌套的宏定义与调用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define F(x)  x - 2</a:t>
            </a:r>
          </a:p>
          <a:p>
            <a:pPr marL="0" indent="0">
              <a:buNone/>
            </a:pPr>
            <a:r>
              <a:rPr lang="en-US" altLang="zh-CN" sz="2400" dirty="0" smtClean="0"/>
              <a:t>#define D(x)  x*F(x)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计算 </a:t>
            </a:r>
            <a:r>
              <a:rPr lang="en-US" altLang="zh-CN" sz="2400" dirty="0" smtClean="0">
                <a:solidFill>
                  <a:srgbClr val="FFC000"/>
                </a:solidFill>
              </a:rPr>
              <a:t>D(3), D(D(3))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先全部替换好，最后再统一计算</a:t>
            </a:r>
          </a:p>
          <a:p>
            <a:r>
              <a:rPr lang="zh-CN" altLang="en-US" sz="2400" dirty="0">
                <a:solidFill>
                  <a:srgbClr val="FFC000"/>
                </a:solidFill>
              </a:rPr>
              <a:t>不可一边替换一边计算，更不可以人为添加括号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10000"/>
              </a:lnSpc>
              <a:buNone/>
            </a:pPr>
            <a:r>
              <a:rPr lang="en-US" altLang="zh-CN" dirty="0"/>
              <a:t>D(3) = 3*F(3)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	 	  = </a:t>
            </a:r>
            <a:r>
              <a:rPr lang="en-US" altLang="zh-CN" dirty="0"/>
              <a:t>3*3-2</a:t>
            </a:r>
            <a:endParaRPr lang="zh-CN" altLang="en-US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dirty="0"/>
              <a:t>	   = 7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dirty="0"/>
              <a:t>D(D(3)) = D(3)*F(D(3))</a:t>
            </a:r>
            <a:endParaRPr lang="zh-CN" altLang="en-US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dirty="0"/>
              <a:t>		     = </a:t>
            </a:r>
            <a:r>
              <a:rPr lang="en-US" altLang="zh-CN" dirty="0"/>
              <a:t>3*F(3)*D(3)-2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dirty="0"/>
              <a:t>		     = </a:t>
            </a:r>
            <a:r>
              <a:rPr lang="en-US" altLang="zh-CN" dirty="0"/>
              <a:t>3*3-2*3*F(3)-2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dirty="0"/>
              <a:t>	      = 3*3-2*3*3-2-2</a:t>
            </a:r>
            <a:endParaRPr lang="en-US" altLang="zh-CN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 = -</a:t>
            </a:r>
            <a:r>
              <a:rPr lang="zh-CN" altLang="en-US" dirty="0" smtClean="0"/>
              <a:t>13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7552" y="1196752"/>
            <a:ext cx="0" cy="57568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宏定义应用示例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判断字符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是否为小写字母。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 LOWCASE(c)  (((c) &gt;= 'a') &amp;&amp; ((c) &lt;= 'z') )</a:t>
            </a:r>
          </a:p>
          <a:p>
            <a:r>
              <a:rPr lang="zh-CN" altLang="en-US" dirty="0" smtClean="0"/>
              <a:t>将数字字符（</a:t>
            </a:r>
            <a:r>
              <a:rPr lang="en-US" altLang="zh-CN" dirty="0" smtClean="0"/>
              <a:t>‘0’</a:t>
            </a:r>
            <a:r>
              <a:rPr lang="zh-CN" altLang="en-US" dirty="0" smtClean="0"/>
              <a:t>～</a:t>
            </a:r>
            <a:r>
              <a:rPr lang="en-US" altLang="zh-CN" dirty="0" smtClean="0"/>
              <a:t>‘9’</a:t>
            </a:r>
            <a:r>
              <a:rPr lang="zh-CN" altLang="en-US" dirty="0" smtClean="0"/>
              <a:t>）转换为相应的十进制整数，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表示出错。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 CTOD(c)  (((c) &gt;= '0') &amp;&amp; ((c) &lt;= '9') ? c - '0' : -1) </a:t>
            </a:r>
          </a:p>
          <a:p>
            <a:r>
              <a:rPr lang="zh-CN" altLang="en-US" dirty="0" smtClean="0"/>
              <a:t>最大值、最小值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#define 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((a) &gt;= (b) ?  (a) : (b))</a:t>
            </a:r>
          </a:p>
          <a:p>
            <a:pPr marL="457200" lvl="1" indent="0">
              <a:buNone/>
            </a:pPr>
            <a:r>
              <a:rPr lang="en-US" altLang="zh-CN" dirty="0" smtClean="0"/>
              <a:t>#define  MIN(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((a) &lt;= (b) ?  (a) : (b))</a:t>
            </a:r>
          </a:p>
          <a:p>
            <a:pPr marL="457200" lvl="1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文件包含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命令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为了避免一个文件过长，可以把程序组织为多个文件。</a:t>
            </a:r>
          </a:p>
          <a:p>
            <a:pPr lvl="1"/>
            <a:r>
              <a:rPr lang="zh-CN" altLang="en-US" dirty="0" smtClean="0"/>
              <a:t>每一个文件包含若干个函数。</a:t>
            </a:r>
          </a:p>
          <a:p>
            <a:r>
              <a:rPr lang="zh-CN" altLang="en-US" dirty="0" smtClean="0"/>
              <a:t>程序文件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/>
              <a:t>程序文件模块。</a:t>
            </a:r>
          </a:p>
          <a:p>
            <a:pPr lvl="1"/>
            <a:r>
              <a:rPr lang="zh-CN" altLang="en-US" dirty="0" smtClean="0"/>
              <a:t>程序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文件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各程序文件模块分别编译，再连接</a:t>
            </a:r>
          </a:p>
          <a:p>
            <a:r>
              <a:rPr lang="zh-CN" altLang="en-US" dirty="0" smtClean="0"/>
              <a:t>整个程序只允许有一个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函数</a:t>
            </a:r>
            <a:endParaRPr lang="zh-CN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8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文件包含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600201"/>
            <a:ext cx="4495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格式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include &lt;</a:t>
            </a:r>
            <a:r>
              <a:rPr lang="zh-CN" altLang="en-US" dirty="0" smtClean="0"/>
              <a:t>需包含的文件名&gt;  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include "</a:t>
            </a:r>
            <a:r>
              <a:rPr lang="zh-CN" altLang="en-US" dirty="0" smtClean="0"/>
              <a:t>需包含的文件名</a:t>
            </a:r>
            <a:r>
              <a:rPr lang="en-US" altLang="zh-CN" dirty="0" smtClean="0"/>
              <a:t>"</a:t>
            </a:r>
          </a:p>
          <a:p>
            <a:pPr marL="57150" indent="0">
              <a:buNone/>
            </a:pPr>
            <a:r>
              <a:rPr lang="zh-CN" altLang="en-US" dirty="0" smtClean="0"/>
              <a:t>  例如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457200" lvl="1" indent="0">
              <a:buNone/>
            </a:pPr>
            <a:r>
              <a:rPr lang="zh-CN" altLang="en-US" dirty="0"/>
              <a:t>#</a:t>
            </a:r>
            <a:r>
              <a:rPr lang="en-US" altLang="zh-CN" dirty="0"/>
              <a:t>include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myfunc.h</a:t>
            </a:r>
            <a:r>
              <a:rPr lang="en-US" altLang="zh-CN" dirty="0" smtClean="0"/>
              <a:t>"</a:t>
            </a:r>
          </a:p>
          <a:p>
            <a:pPr lvl="1"/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被</a:t>
            </a:r>
            <a:r>
              <a:rPr lang="zh-CN" altLang="en-US" dirty="0" smtClean="0"/>
              <a:t>包含的文件内容</a:t>
            </a:r>
            <a:r>
              <a:rPr lang="zh-CN" altLang="en-US" dirty="0"/>
              <a:t>插入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>
                <a:solidFill>
                  <a:srgbClr val="FF0000"/>
                </a:solidFill>
              </a:rPr>
              <a:t>include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所在位置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注意</a:t>
            </a:r>
            <a:endParaRPr lang="zh-CN" altLang="en-US" dirty="0"/>
          </a:p>
          <a:p>
            <a:pPr lvl="1"/>
            <a:r>
              <a:rPr lang="zh-CN" altLang="en-US" dirty="0"/>
              <a:t>编译预处理命令，以#开头。</a:t>
            </a:r>
          </a:p>
          <a:p>
            <a:pPr lvl="1"/>
            <a:r>
              <a:rPr lang="zh-CN" altLang="en-US" dirty="0" smtClean="0"/>
              <a:t>行</a:t>
            </a:r>
            <a:r>
              <a:rPr lang="zh-CN" altLang="en-US" dirty="0"/>
              <a:t>尾没有分号。</a:t>
            </a:r>
            <a:endParaRPr lang="zh-CN" altLang="zh-CN" dirty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484784"/>
            <a:ext cx="0" cy="39604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10-7] </a:t>
            </a:r>
            <a:r>
              <a:rPr lang="zh-CN" altLang="en-US" smtClean="0"/>
              <a:t>文件包含举例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err="1" smtClean="0"/>
              <a:t>length.h</a:t>
            </a:r>
            <a:endParaRPr lang="en-US" altLang="zh-CN" dirty="0" smtClean="0"/>
          </a:p>
          <a:p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英里</a:t>
            </a:r>
            <a:r>
              <a:rPr lang="en-US" altLang="zh-CN" dirty="0" smtClean="0">
                <a:solidFill>
                  <a:srgbClr val="00B050"/>
                </a:solidFill>
              </a:rPr>
              <a:t>=1609</a:t>
            </a:r>
            <a:r>
              <a:rPr lang="zh-CN" altLang="en-US" dirty="0" smtClean="0">
                <a:solidFill>
                  <a:srgbClr val="00B050"/>
                </a:solidFill>
              </a:rPr>
              <a:t>米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mile_to_meter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1609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英尺</a:t>
            </a:r>
            <a:r>
              <a:rPr lang="en-US" altLang="zh-CN" dirty="0" smtClean="0">
                <a:solidFill>
                  <a:srgbClr val="00B050"/>
                </a:solidFill>
              </a:rPr>
              <a:t>=30.48</a:t>
            </a:r>
            <a:r>
              <a:rPr lang="zh-CN" altLang="en-US" dirty="0" smtClean="0">
                <a:solidFill>
                  <a:srgbClr val="00B050"/>
                </a:solidFill>
              </a:rPr>
              <a:t>厘米 </a:t>
            </a:r>
            <a:r>
              <a:rPr lang="zh-CN" altLang="en-US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foot_to_centimeter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30.48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英寸</a:t>
            </a:r>
            <a:r>
              <a:rPr lang="en-US" altLang="zh-CN" dirty="0" smtClean="0">
                <a:solidFill>
                  <a:srgbClr val="00B050"/>
                </a:solidFill>
              </a:rPr>
              <a:t>=2.54</a:t>
            </a:r>
            <a:r>
              <a:rPr lang="zh-CN" altLang="en-US" dirty="0" smtClean="0">
                <a:solidFill>
                  <a:srgbClr val="00B050"/>
                </a:solidFill>
              </a:rPr>
              <a:t>厘米 </a:t>
            </a:r>
            <a:r>
              <a:rPr lang="zh-CN" altLang="en-US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inch_to_centimeter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2.54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890365" y="2319370"/>
            <a:ext cx="6905625" cy="3076575"/>
            <a:chOff x="2086" y="2836"/>
            <a:chExt cx="6450" cy="2169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flipH="1">
              <a:off x="3431" y="3197"/>
              <a:ext cx="157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H="1">
              <a:off x="4696" y="3202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5571" y="3257"/>
              <a:ext cx="105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691" y="2836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/>
                <a:t>main( )</a:t>
              </a:r>
              <a:endParaRPr lang="en-US" altLang="zh-CN" sz="2800" b="1" dirty="0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801" y="3601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endParaRPr lang="zh-CN" altLang="en-US" sz="2800" b="1"/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166" y="3601"/>
              <a:ext cx="94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函数2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252" y="3581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6161" y="3601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</a:t>
              </a:r>
              <a:endParaRPr lang="en-US" altLang="zh-CN" sz="28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086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_1</a:t>
              </a:r>
              <a:endParaRPr lang="en-US" altLang="zh-CN" sz="2800" b="1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262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_2</a:t>
              </a:r>
              <a:endParaRPr lang="en-US" altLang="zh-CN" sz="28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559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m_1</a:t>
              </a:r>
              <a:endParaRPr lang="en-US" altLang="zh-CN" sz="2800" b="1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48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m_n</a:t>
              </a:r>
              <a:endParaRPr lang="en-US" altLang="zh-CN" sz="2800" b="1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702" y="4382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H="1">
              <a:off x="2637" y="3983"/>
              <a:ext cx="63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3372" y="3983"/>
              <a:ext cx="42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H="1">
              <a:off x="6152" y="3978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082" y="3998"/>
              <a:ext cx="94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512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36128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10-7] </a:t>
            </a:r>
            <a:r>
              <a:rPr lang="zh-CN" altLang="en-US" smtClean="0"/>
              <a:t>文件包含举例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文件 </a:t>
            </a:r>
            <a:r>
              <a:rPr lang="en-US" altLang="zh-CN" dirty="0" err="1" smtClean="0"/>
              <a:t>prog.c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#include &lt;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stdio.h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#include "</a:t>
            </a:r>
            <a:r>
              <a:rPr lang="en-US" altLang="zh-CN" dirty="0" err="1" smtClean="0">
                <a:solidFill>
                  <a:srgbClr val="FFC000"/>
                </a:solidFill>
              </a:rPr>
              <a:t>length.h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void main()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float foot, inch, mile;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("%f miles = %f\n",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    mile, mile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mile_to_meter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 …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9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.h</a:t>
            </a:r>
            <a:r>
              <a:rPr lang="zh-CN" altLang="en-US" dirty="0" smtClean="0"/>
              <a:t>头文件常规用法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统一的定义和声明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函数申明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外部变量</a:t>
            </a:r>
            <a:r>
              <a:rPr lang="zh-CN" altLang="en-US" dirty="0"/>
              <a:t>申明</a:t>
            </a:r>
            <a:endParaRPr lang="en-US" altLang="zh-CN" dirty="0"/>
          </a:p>
          <a:p>
            <a:pPr lvl="1"/>
            <a:r>
              <a:rPr lang="zh-CN" altLang="en-US" dirty="0"/>
              <a:t>自定义的数据类型（结构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避免多次重复定义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方便维护和修改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6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常用标准头文件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1"/>
            <a:ext cx="9145016" cy="4061047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ctype.h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字符处理	</a:t>
            </a:r>
          </a:p>
          <a:p>
            <a:r>
              <a:rPr lang="en-US" altLang="zh-CN" dirty="0" err="1" smtClean="0"/>
              <a:t>math.h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与数学处理函数有关的说明与定义</a:t>
            </a:r>
          </a:p>
          <a:p>
            <a:r>
              <a:rPr lang="en-US" altLang="zh-CN" dirty="0" err="1" smtClean="0"/>
              <a:t>stdio.h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输入输出函数中使用的有关说明和定义</a:t>
            </a:r>
          </a:p>
          <a:p>
            <a:r>
              <a:rPr lang="en-US" altLang="zh-CN" dirty="0" err="1" smtClean="0"/>
              <a:t>string.h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字符串函数的有关说明和定义	</a:t>
            </a:r>
          </a:p>
          <a:p>
            <a:r>
              <a:rPr lang="en-US" altLang="zh-CN" dirty="0" err="1" smtClean="0"/>
              <a:t>stddef.h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定义某些常用内容	</a:t>
            </a:r>
          </a:p>
          <a:p>
            <a:r>
              <a:rPr lang="en-US" altLang="zh-CN" dirty="0" err="1" smtClean="0"/>
              <a:t>stdlib.h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杂项说明	</a:t>
            </a:r>
          </a:p>
          <a:p>
            <a:r>
              <a:rPr lang="en-US" altLang="zh-CN" dirty="0" err="1" smtClean="0"/>
              <a:t>time.h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支持系统时间函数	</a:t>
            </a:r>
          </a:p>
        </p:txBody>
      </p:sp>
    </p:spTree>
    <p:extLst>
      <p:ext uri="{BB962C8B-B14F-4D97-AF65-F5344CB8AC3E}">
        <p14:creationId xmlns:p14="http://schemas.microsoft.com/office/powerpoint/2010/main" val="24918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10.3.5  </a:t>
            </a:r>
            <a:r>
              <a:rPr lang="zh-CN" altLang="en-US" smtClean="0"/>
              <a:t>编译预处理</a:t>
            </a:r>
            <a:endParaRPr lang="zh-CN" altLang="en-US" dirty="0" smtClean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编译预处理</a:t>
            </a:r>
            <a:r>
              <a:rPr lang="zh-CN" altLang="en-US" dirty="0" smtClean="0"/>
              <a:t>是Ｃ语言</a:t>
            </a:r>
            <a:r>
              <a:rPr lang="zh-CN" altLang="en-US" dirty="0" smtClean="0">
                <a:solidFill>
                  <a:srgbClr val="FFC000"/>
                </a:solidFill>
              </a:rPr>
              <a:t>编译程序的组成部分</a:t>
            </a:r>
            <a:r>
              <a:rPr lang="zh-CN" altLang="en-US" dirty="0" smtClean="0"/>
              <a:t>，它用于解释处理Ｃ语言源程序中的</a:t>
            </a:r>
            <a:r>
              <a:rPr lang="zh-CN" altLang="en-US" dirty="0" smtClean="0">
                <a:solidFill>
                  <a:srgbClr val="FFC000"/>
                </a:solidFill>
              </a:rPr>
              <a:t>各种预处理指令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文件包含</a:t>
            </a:r>
            <a:r>
              <a:rPr lang="en-US" altLang="zh-CN" dirty="0" smtClean="0"/>
              <a:t>(</a:t>
            </a:r>
            <a:r>
              <a:rPr lang="zh-CN" altLang="en-US" dirty="0" smtClean="0"/>
              <a:t>#</a:t>
            </a:r>
            <a:r>
              <a:rPr lang="en-US" altLang="zh-CN" dirty="0" smtClean="0"/>
              <a:t>include)</a:t>
            </a:r>
            <a:r>
              <a:rPr lang="zh-CN" altLang="en-US" dirty="0" smtClean="0"/>
              <a:t>和宏定义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#</a:t>
            </a:r>
            <a:r>
              <a:rPr lang="en-US" altLang="zh-CN" dirty="0" smtClean="0"/>
              <a:t>define)</a:t>
            </a:r>
            <a:r>
              <a:rPr lang="zh-CN" altLang="en-US" dirty="0" smtClean="0"/>
              <a:t>都是编译预处理指令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在形式上都以“#”开头，不属于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语言中真正的语句</a:t>
            </a:r>
          </a:p>
          <a:p>
            <a:pPr lvl="1"/>
            <a:r>
              <a:rPr lang="zh-CN" altLang="en-US" dirty="0" smtClean="0"/>
              <a:t>增强了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语言的编程功能，改进Ｃ语言程序设计环境，提高编程效率</a:t>
            </a:r>
          </a:p>
        </p:txBody>
      </p:sp>
    </p:spTree>
    <p:extLst>
      <p:ext uri="{BB962C8B-B14F-4D97-AF65-F5344CB8AC3E}">
        <p14:creationId xmlns:p14="http://schemas.microsoft.com/office/powerpoint/2010/main" val="1420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49672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由于#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等编译预处理指令不是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语句，不能被编译程序翻译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需要在真正编译之前作一个预处理，解释完成编译预处理指令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从而把预处理指令转换成相应的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程序段，最终成为由纯粹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语句构成的程序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经编译最后得到目标代码。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75612" cy="71913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编译预处理</a:t>
            </a:r>
          </a:p>
        </p:txBody>
      </p:sp>
    </p:spTree>
    <p:extLst>
      <p:ext uri="{BB962C8B-B14F-4D97-AF65-F5344CB8AC3E}">
        <p14:creationId xmlns:p14="http://schemas.microsoft.com/office/powerpoint/2010/main" val="40678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编译预处理功能</a:t>
            </a:r>
            <a:endParaRPr lang="en-US" altLang="zh-CN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编译预处理的主要功能：</a:t>
            </a:r>
          </a:p>
          <a:p>
            <a:pPr lvl="1"/>
            <a:r>
              <a:rPr lang="zh-CN" altLang="en-US" dirty="0" smtClean="0"/>
              <a:t> 文件包含（#</a:t>
            </a:r>
            <a:r>
              <a:rPr lang="en-US" altLang="zh-CN" dirty="0" smtClean="0"/>
              <a:t>include）</a:t>
            </a:r>
          </a:p>
          <a:p>
            <a:pPr lvl="1"/>
            <a:r>
              <a:rPr lang="zh-CN" altLang="en-US" dirty="0" smtClean="0"/>
              <a:t> 宏定义（#</a:t>
            </a:r>
            <a:r>
              <a:rPr lang="en-US" altLang="zh-CN" dirty="0" smtClean="0"/>
              <a:t>define）</a:t>
            </a:r>
          </a:p>
          <a:p>
            <a:pPr lvl="1"/>
            <a:r>
              <a:rPr lang="zh-CN" altLang="en-US" dirty="0" smtClean="0"/>
              <a:t> 条件编译</a:t>
            </a:r>
          </a:p>
          <a:p>
            <a:pPr lvl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07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编译预处理功能</a:t>
            </a:r>
            <a:endParaRPr lang="en-US" altLang="zh-CN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编译预处理的主要功能：</a:t>
            </a:r>
          </a:p>
          <a:p>
            <a:pPr lvl="1"/>
            <a:r>
              <a:rPr lang="zh-CN" altLang="en-US" dirty="0" smtClean="0"/>
              <a:t> 文件包含（#</a:t>
            </a:r>
            <a:r>
              <a:rPr lang="en-US" altLang="zh-CN" dirty="0" smtClean="0"/>
              <a:t>include）</a:t>
            </a:r>
          </a:p>
          <a:p>
            <a:pPr lvl="1"/>
            <a:r>
              <a:rPr lang="zh-CN" altLang="en-US" dirty="0" smtClean="0"/>
              <a:t> 宏定义（#</a:t>
            </a:r>
            <a:r>
              <a:rPr lang="en-US" altLang="zh-CN" dirty="0" smtClean="0"/>
              <a:t>define）</a:t>
            </a:r>
          </a:p>
          <a:p>
            <a:pPr lvl="1"/>
            <a:r>
              <a:rPr lang="zh-CN" altLang="en-US" dirty="0" smtClean="0"/>
              <a:t> 条件编译</a:t>
            </a:r>
          </a:p>
          <a:p>
            <a:pPr lvl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9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endParaRPr lang="en-US" altLang="zh-CN" dirty="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#define _flag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#define _flag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#if _flag</a:t>
            </a:r>
          </a:p>
          <a:p>
            <a:pPr marL="0" indent="0">
              <a:buNone/>
            </a:pPr>
            <a:r>
              <a:rPr lang="zh-CN" altLang="en-US" dirty="0" smtClean="0"/>
              <a:t>程序段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程序段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endParaRPr lang="en-US" altLang="zh-CN" dirty="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#define _</a:t>
            </a:r>
            <a:r>
              <a:rPr lang="en-US" altLang="zh-CN" dirty="0" err="1" smtClean="0">
                <a:solidFill>
                  <a:srgbClr val="FFC000"/>
                </a:solidFill>
              </a:rPr>
              <a:t>zhongwen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ifdef</a:t>
            </a:r>
            <a:r>
              <a:rPr lang="en-US" altLang="zh-CN" dirty="0" smtClean="0">
                <a:solidFill>
                  <a:srgbClr val="FFFF00"/>
                </a:solidFill>
              </a:rPr>
              <a:t> _</a:t>
            </a:r>
            <a:r>
              <a:rPr lang="en-US" altLang="zh-CN" dirty="0" err="1" smtClean="0">
                <a:solidFill>
                  <a:srgbClr val="FFFF00"/>
                </a:solidFill>
              </a:rPr>
              <a:t>zhongwen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zh-CN" altLang="en-US" dirty="0" smtClean="0"/>
              <a:t>早上好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en-US" altLang="zh-CN" dirty="0" smtClean="0"/>
              <a:t>Good morning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5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用于调试）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600201"/>
            <a:ext cx="38884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mydebug</a:t>
            </a:r>
            <a:r>
              <a:rPr lang="en-US" altLang="zh-CN" dirty="0" smtClean="0"/>
              <a:t> 0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#if _</a:t>
            </a:r>
            <a:r>
              <a:rPr lang="en-US" altLang="zh-CN" dirty="0" err="1" smtClean="0"/>
              <a:t>mydebug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(x) (x)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067944" y="1600201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923928" y="1412776"/>
            <a:ext cx="0" cy="48965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好的函数名字：描述函数所做的所有事情。如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checkOrderInfo</a:t>
            </a:r>
            <a:r>
              <a:rPr lang="en-US" altLang="zh-CN" dirty="0" smtClean="0"/>
              <a:t>(...)</a:t>
            </a:r>
          </a:p>
          <a:p>
            <a:pPr lvl="1"/>
            <a:r>
              <a:rPr lang="en-US" altLang="zh-CN" dirty="0" err="1" smtClean="0"/>
              <a:t>calcMonthlyRevenues</a:t>
            </a:r>
            <a:r>
              <a:rPr lang="en-US" altLang="zh-CN" dirty="0"/>
              <a:t>(...)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个函数只实现一个功能</a:t>
            </a:r>
          </a:p>
          <a:p>
            <a:r>
              <a:rPr lang="zh-CN" altLang="en-US" dirty="0"/>
              <a:t>函数参数：</a:t>
            </a:r>
          </a:p>
          <a:p>
            <a:pPr lvl="1"/>
            <a:r>
              <a:rPr lang="zh-CN" altLang="en-US" dirty="0"/>
              <a:t>按照输入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</a:t>
            </a:r>
            <a:r>
              <a:rPr lang="zh-CN" altLang="en-US" dirty="0"/>
              <a:t>输出的顺序排列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对参数采用某种表示输入、修改、输出的命名规则</a:t>
            </a:r>
          </a:p>
          <a:p>
            <a:pPr lvl="1"/>
            <a:r>
              <a:rPr lang="zh-CN" altLang="en-US" dirty="0"/>
              <a:t>使用所有的参数</a:t>
            </a:r>
          </a:p>
          <a:p>
            <a:pPr lvl="1"/>
            <a:r>
              <a:rPr lang="zh-CN" altLang="en-US" dirty="0"/>
              <a:t>把状态或出错变量放在最后</a:t>
            </a:r>
          </a:p>
          <a:p>
            <a:pPr lvl="1"/>
            <a:r>
              <a:rPr lang="zh-CN" altLang="en-US" dirty="0"/>
              <a:t>不要把函数的参数用作工作变量</a:t>
            </a:r>
          </a:p>
          <a:p>
            <a:pPr lvl="1"/>
            <a:r>
              <a:rPr lang="zh-CN" altLang="en-US" dirty="0"/>
              <a:t>在接口中对参数的假定加以说明</a:t>
            </a:r>
          </a:p>
          <a:p>
            <a:pPr lvl="1"/>
            <a:r>
              <a:rPr lang="zh-CN" altLang="en-US" dirty="0" smtClean="0"/>
              <a:t>尽可能少的参数（限制</a:t>
            </a:r>
            <a:r>
              <a:rPr lang="zh-CN" altLang="en-US" dirty="0"/>
              <a:t>在大约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zh-CN" altLang="en-US" dirty="0" smtClean="0"/>
              <a:t>以内）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大程序构成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多文件模块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学生信息库系统</a:t>
            </a:r>
            <a:endParaRPr lang="en-US" altLang="zh-CN" b="1" dirty="0"/>
          </a:p>
          <a:p>
            <a:pPr lvl="1"/>
            <a:r>
              <a:rPr lang="zh-CN" altLang="en-US" b="1" dirty="0"/>
              <a:t>建立 </a:t>
            </a:r>
            <a:r>
              <a:rPr lang="en-US" altLang="zh-CN" b="1" dirty="0" err="1"/>
              <a:t>new_student</a:t>
            </a:r>
            <a:r>
              <a:rPr lang="en-US" altLang="zh-CN" b="1" dirty="0"/>
              <a:t>()</a:t>
            </a:r>
          </a:p>
          <a:p>
            <a:pPr lvl="1"/>
            <a:r>
              <a:rPr lang="zh-CN" altLang="en-US" b="1" dirty="0"/>
              <a:t>输出 </a:t>
            </a:r>
            <a:r>
              <a:rPr lang="en-US" altLang="zh-CN" b="1" dirty="0" err="1"/>
              <a:t>output_student</a:t>
            </a:r>
            <a:r>
              <a:rPr lang="en-US" altLang="zh-CN" b="1" dirty="0"/>
              <a:t>()</a:t>
            </a:r>
          </a:p>
          <a:p>
            <a:pPr lvl="1"/>
            <a:r>
              <a:rPr lang="zh-CN" altLang="en-US" b="1" dirty="0"/>
              <a:t>计算平均成绩 </a:t>
            </a:r>
            <a:r>
              <a:rPr lang="en-US" altLang="zh-CN" b="1" dirty="0"/>
              <a:t>average()</a:t>
            </a:r>
          </a:p>
          <a:p>
            <a:pPr lvl="1"/>
            <a:r>
              <a:rPr lang="zh-CN" altLang="en-US" b="1" dirty="0"/>
              <a:t>平均成绩排序 </a:t>
            </a:r>
            <a:r>
              <a:rPr lang="en-US" altLang="zh-CN" b="1" dirty="0"/>
              <a:t>sort()</a:t>
            </a:r>
          </a:p>
          <a:p>
            <a:pPr lvl="1"/>
            <a:r>
              <a:rPr lang="zh-CN" altLang="en-US" b="1" dirty="0"/>
              <a:t>修改 </a:t>
            </a:r>
            <a:r>
              <a:rPr lang="en-US" altLang="zh-CN" b="1" dirty="0"/>
              <a:t>modify()</a:t>
            </a:r>
          </a:p>
          <a:p>
            <a:pPr lvl="1"/>
            <a:r>
              <a:rPr lang="zh-CN" altLang="en-US" b="1" dirty="0"/>
              <a:t>查询 </a:t>
            </a:r>
            <a:r>
              <a:rPr lang="en-US" altLang="zh-CN" b="1" dirty="0" err="1"/>
              <a:t>search_student</a:t>
            </a:r>
            <a:r>
              <a:rPr lang="en-US" altLang="zh-CN" b="1" dirty="0"/>
              <a:t>()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endParaRPr lang="en-US" altLang="zh-CN" b="1" dirty="0"/>
          </a:p>
          <a:p>
            <a:pPr lvl="1"/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95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文件模块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student.h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input_output.c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aver_sort.c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modify.c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student_system.c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用户头文件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student.h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宏定义，数据类型定义（结构）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50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student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char  name[10];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float average;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用户头文件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student.h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续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/>
              <a:t>外部</a:t>
            </a:r>
            <a:r>
              <a:rPr lang="zh-CN" altLang="en-US" dirty="0" smtClean="0"/>
              <a:t>变量，外部函数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extern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count;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new_student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output_student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</a:p>
          <a:p>
            <a:pPr marL="0" indent="0">
              <a:buNone/>
            </a:pPr>
            <a:r>
              <a:rPr lang="en-US" altLang="zh-CN" dirty="0"/>
              <a:t>void average(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sort(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</a:p>
          <a:p>
            <a:pPr marL="0" indent="0">
              <a:buNone/>
            </a:pPr>
            <a:r>
              <a:rPr lang="en-US" altLang="zh-CN" dirty="0"/>
              <a:t>void modify(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search_student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students[],</a:t>
            </a:r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出程序文件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input_output.c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en-US" altLang="zh-CN" dirty="0" err="1" smtClean="0"/>
              <a:t>student.h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new_student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output_student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9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计算平均成绩及排序文件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aver_sort.c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en-US" altLang="zh-CN" dirty="0" err="1" smtClean="0"/>
              <a:t>student.h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void average(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sort(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查询和修改文件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modify.c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en-US" altLang="zh-CN" dirty="0" err="1" smtClean="0"/>
              <a:t>student.h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void modify(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search_student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主函数程序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student_system.c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r>
              <a:rPr lang="en-US" altLang="zh-CN" dirty="0" err="1" smtClean="0"/>
              <a:t>student.h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"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dirty="0" smtClean="0">
                <a:solidFill>
                  <a:srgbClr val="FFC000"/>
                </a:solidFill>
              </a:rPr>
              <a:t> student students[</a:t>
            </a:r>
            <a:r>
              <a:rPr lang="en-US" altLang="zh-CN" dirty="0" err="1" smtClean="0">
                <a:solidFill>
                  <a:srgbClr val="FFC000"/>
                </a:solidFill>
              </a:rPr>
              <a:t>MaxSize</a:t>
            </a:r>
            <a:r>
              <a:rPr lang="en-US" altLang="zh-CN" dirty="0" smtClean="0">
                <a:solidFill>
                  <a:srgbClr val="FFC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…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调用函数，实现功能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9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外部变量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中使用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中定义的</a:t>
            </a:r>
            <a:r>
              <a:rPr lang="zh-CN" altLang="en-US" dirty="0" smtClean="0">
                <a:solidFill>
                  <a:srgbClr val="FF0000"/>
                </a:solidFill>
              </a:rPr>
              <a:t>全局变量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的时候，需要在使用之前进行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声明格式如下：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extern </a:t>
            </a:r>
            <a:r>
              <a:rPr lang="zh-CN" altLang="en-US" dirty="0" smtClean="0">
                <a:solidFill>
                  <a:srgbClr val="FFC000"/>
                </a:solidFill>
              </a:rPr>
              <a:t>类型名 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  例如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 smtClean="0"/>
              <a:t>如果不希望其他文件使用某个全局变量，那么需要将其定义为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zh-CN" altLang="en-US" dirty="0" smtClean="0">
                <a:solidFill>
                  <a:srgbClr val="FF0000"/>
                </a:solidFill>
              </a:rPr>
              <a:t>类型的全局变量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外部函数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中使用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中定义的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的时候，需要在使用之前进行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声明格式如下：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extern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zh-CN" altLang="en-US" dirty="0">
                <a:solidFill>
                  <a:srgbClr val="FFC000"/>
                </a:solidFill>
              </a:rPr>
              <a:t>函数</a:t>
            </a:r>
            <a:r>
              <a:rPr lang="zh-CN" altLang="en-US" dirty="0" smtClean="0">
                <a:solidFill>
                  <a:srgbClr val="FFC000"/>
                </a:solidFill>
              </a:rPr>
              <a:t>名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参数类型表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00B050"/>
                </a:solidFill>
              </a:rPr>
              <a:t>关键字 </a:t>
            </a:r>
            <a:r>
              <a:rPr lang="en-US" altLang="zh-CN" dirty="0" smtClean="0">
                <a:solidFill>
                  <a:srgbClr val="00B050"/>
                </a:solidFill>
              </a:rPr>
              <a:t>extern</a:t>
            </a:r>
            <a:r>
              <a:rPr lang="zh-CN" altLang="en-US" dirty="0" smtClean="0">
                <a:solidFill>
                  <a:srgbClr val="00B050"/>
                </a:solidFill>
              </a:rPr>
              <a:t>可以省略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例如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new_student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students[]);</a:t>
            </a:r>
          </a:p>
          <a:p>
            <a:pPr marL="0" indent="0">
              <a:buNone/>
            </a:pPr>
            <a:r>
              <a:rPr lang="en-US" altLang="zh-CN" dirty="0" smtClean="0"/>
              <a:t>  void </a:t>
            </a:r>
            <a:r>
              <a:rPr lang="en-US" altLang="zh-CN" dirty="0" err="1"/>
              <a:t>output_student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student          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students[]);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6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静态函数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如果不希望文件中的某个函数在其他的文件中调用，那么可以将其定义为静态的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也称作：</a:t>
            </a:r>
            <a:r>
              <a:rPr lang="zh-CN" altLang="en-US" dirty="0" smtClean="0">
                <a:solidFill>
                  <a:srgbClr val="FFC000"/>
                </a:solidFill>
              </a:rPr>
              <a:t>内部函数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声明格式如下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参数类型表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336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源程序文件组织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.c</a:t>
            </a:r>
            <a:r>
              <a:rPr lang="zh-CN" altLang="en-US" dirty="0"/>
              <a:t>文件：实现文件</a:t>
            </a:r>
            <a:endParaRPr lang="en-US" altLang="zh-CN" dirty="0"/>
          </a:p>
          <a:p>
            <a:pPr lvl="1"/>
            <a:r>
              <a:rPr lang="zh-CN" altLang="en-US" dirty="0" smtClean="0"/>
              <a:t>函数实现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全局变量定义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/>
              <a:t>h</a:t>
            </a:r>
            <a:r>
              <a:rPr lang="zh-CN" altLang="en-US" dirty="0"/>
              <a:t>文件</a:t>
            </a:r>
            <a:r>
              <a:rPr lang="zh-CN" altLang="en-US" dirty="0" smtClean="0"/>
              <a:t>：</a:t>
            </a:r>
            <a:r>
              <a:rPr lang="zh-CN" altLang="en-US" dirty="0"/>
              <a:t>自定义的</a:t>
            </a:r>
            <a:r>
              <a:rPr lang="zh-CN" altLang="en-US" dirty="0" smtClean="0"/>
              <a:t>头文件</a:t>
            </a:r>
            <a:endParaRPr lang="en-US" altLang="zh-CN" dirty="0"/>
          </a:p>
          <a:p>
            <a:pPr lvl="1"/>
            <a:r>
              <a:rPr lang="zh-CN" altLang="en-US" dirty="0" smtClean="0"/>
              <a:t>类型定义，函数说明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个程序通常包含多个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几</a:t>
            </a:r>
            <a:r>
              <a:rPr lang="zh-CN" altLang="en-US" dirty="0">
                <a:solidFill>
                  <a:srgbClr val="FF0000"/>
                </a:solidFill>
              </a:rPr>
              <a:t>个到几千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系统越大越复杂，文件越多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6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高质量</a:t>
            </a:r>
            <a:r>
              <a:rPr lang="zh-CN" altLang="en-US" dirty="0"/>
              <a:t>的程序</a:t>
            </a:r>
          </a:p>
          <a:p>
            <a:pPr lvl="1"/>
            <a:r>
              <a:rPr lang="zh-CN" altLang="en-US" dirty="0"/>
              <a:t>正确性：语法正确、功能正确。使之可行</a:t>
            </a:r>
          </a:p>
          <a:p>
            <a:pPr lvl="1"/>
            <a:r>
              <a:rPr lang="zh-CN" altLang="en-US" dirty="0"/>
              <a:t>可读性：通用的、必需的习惯用语和模式可以使代码更加容易理解。使之优雅</a:t>
            </a:r>
          </a:p>
          <a:p>
            <a:pPr lvl="1"/>
            <a:r>
              <a:rPr lang="zh-CN" altLang="en-US" dirty="0"/>
              <a:t>可维护性：程序应对变化的能力。使之优化</a:t>
            </a:r>
          </a:p>
          <a:p>
            <a:pPr lvl="1"/>
            <a:r>
              <a:rPr lang="en-US" altLang="zh-CN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阅读附件（课程主页下载）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《C</a:t>
            </a:r>
            <a:r>
              <a:rPr lang="zh-CN" altLang="en-US" dirty="0" smtClean="0"/>
              <a:t>编码规范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smtClean="0"/>
              <a:t>《C</a:t>
            </a:r>
            <a:r>
              <a:rPr lang="zh-CN" altLang="en-US" dirty="0" smtClean="0"/>
              <a:t>本学期作业代码自检规范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网上搜索</a:t>
            </a:r>
            <a:r>
              <a:rPr lang="zh-CN" altLang="en-US" dirty="0" smtClean="0"/>
              <a:t>资料（</a:t>
            </a:r>
            <a:r>
              <a:rPr lang="en-US" altLang="zh-CN" dirty="0" err="1" smtClean="0"/>
              <a:t>bing</a:t>
            </a:r>
            <a:r>
              <a:rPr lang="zh-CN" altLang="en-US" dirty="0" smtClean="0"/>
              <a:t>或者百度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编码规范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http://cn.bing.com/search?q=c%E7%BC%96%E7%A0%81+%</a:t>
            </a:r>
            <a:r>
              <a:rPr lang="en-US" altLang="zh-CN" dirty="0" smtClean="0">
                <a:hlinkClick r:id="rId2"/>
              </a:rPr>
              <a:t>E8%A7%84%E8%8C%83&amp;FORM=AWRE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仅供参考（标准不唯一，无需全盘接受）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</a:t>
            </a:r>
            <a:r>
              <a:rPr lang="en-US" altLang="zh-CN" dirty="0"/>
              <a:t>C</a:t>
            </a:r>
            <a:r>
              <a:rPr lang="zh-CN" altLang="en-US" dirty="0"/>
              <a:t>代码规范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不直接使用基础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重新定义，大小</a:t>
            </a:r>
            <a:r>
              <a:rPr lang="zh-CN" altLang="en-US" dirty="0"/>
              <a:t>和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代替</a:t>
            </a:r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若干</a:t>
            </a:r>
            <a:r>
              <a:rPr lang="en-US" altLang="zh-CN" smtClean="0"/>
              <a:t>C</a:t>
            </a:r>
            <a:r>
              <a:rPr lang="zh-CN" altLang="en-US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《MISRA—C-2008</a:t>
            </a:r>
            <a:r>
              <a:rPr lang="zh-CN" altLang="en-US" dirty="0" smtClean="0"/>
              <a:t>工业标准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建议为所有基本数值类型和字符类型使用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重新定义。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位计算机，它们是：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7" y="3811289"/>
            <a:ext cx="4193926" cy="2785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char </a:t>
            </a: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char_t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signed char  int8_t;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signed short int16_t;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signed </a:t>
            </a: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int32_t;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signed long  int64_t;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unsigned char  uint8_t; </a:t>
            </a:r>
            <a:endParaRPr lang="zh-CN" altLang="en-US" sz="20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9463" y="3811289"/>
            <a:ext cx="4451610" cy="2785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unsigned short uint16_t;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unsigned </a:t>
            </a: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uint32_t;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unsigned long  uint64_t;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float  float32_t;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double float64_t; </a:t>
            </a:r>
          </a:p>
          <a:p>
            <a:pPr eaLnBrk="1" hangingPunct="1">
              <a:lnSpc>
                <a:spcPts val="3500"/>
              </a:lnSpc>
              <a:defRPr/>
            </a:pPr>
            <a:r>
              <a:rPr lang="en-US" altLang="zh-CN" sz="20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long double float128_t;  </a:t>
            </a:r>
            <a:endParaRPr lang="zh-CN" altLang="en-US" sz="20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若干</a:t>
            </a:r>
            <a:r>
              <a:rPr lang="en-US" altLang="zh-CN" smtClean="0"/>
              <a:t>C</a:t>
            </a:r>
            <a:r>
              <a:rPr lang="zh-CN" altLang="en-US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变量、函数的命名符合编码规范</a:t>
            </a:r>
            <a:endParaRPr lang="en-US" altLang="zh-CN" dirty="0" smtClean="0"/>
          </a:p>
          <a:p>
            <a:r>
              <a:rPr lang="en-US" altLang="zh-CN" dirty="0" smtClean="0"/>
              <a:t>Pascal</a:t>
            </a:r>
            <a:r>
              <a:rPr lang="zh-CN" altLang="en-US" dirty="0" smtClean="0"/>
              <a:t>命名规则：当变量名和函数名称是由二个或二个以上单字连结在一起，而构成的唯一识别字时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第一个单字首字母采用大写字母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后续单字的首字母亦用大写字母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FirstName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LastName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9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若干</a:t>
            </a:r>
            <a:r>
              <a:rPr lang="en-US" altLang="zh-CN" smtClean="0"/>
              <a:t>C</a:t>
            </a:r>
            <a:r>
              <a:rPr lang="zh-CN" altLang="en-US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小心使用全局变量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用访问器子程序来取代全局数据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GetValue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SetValue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把数据隐藏到模块里面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关键字来定义该数据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写子程序读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</a:t>
            </a:r>
            <a:r>
              <a:rPr lang="zh-CN" altLang="en-US" dirty="0" smtClean="0"/>
              <a:t>初始化该数据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要求模块外部的代码使用该访问器子程序来访问该数据，而不直接（</a:t>
            </a:r>
            <a:r>
              <a:rPr lang="zh-CN" altLang="en-US" dirty="0" smtClean="0">
                <a:solidFill>
                  <a:srgbClr val="FF0000"/>
                </a:solidFill>
              </a:rPr>
              <a:t>使用变量名字</a:t>
            </a:r>
            <a:r>
              <a:rPr lang="zh-CN" altLang="en-US" dirty="0" smtClean="0"/>
              <a:t>）操作它。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2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模块化开发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应用自顶向下的设计</a:t>
            </a:r>
            <a:endParaRPr lang="en-US" altLang="zh-CN" dirty="0"/>
          </a:p>
          <a:p>
            <a:pPr lvl="1"/>
            <a:r>
              <a:rPr lang="zh-CN" altLang="en-US" dirty="0" smtClean="0"/>
              <a:t>把一个相对复杂的功能，划分成相对独立的子功能，直到每个子功能相对简单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每个子功能用一个函数来实现</a:t>
            </a:r>
            <a:endParaRPr lang="en-US" altLang="zh-CN" dirty="0" smtClean="0"/>
          </a:p>
          <a:p>
            <a:r>
              <a:rPr lang="zh-CN" altLang="en-US" dirty="0" smtClean="0"/>
              <a:t>一个函数实现一个简单的功能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如果一个函数的代码很多（比如</a:t>
            </a:r>
            <a:r>
              <a:rPr lang="en-US" altLang="zh-CN" dirty="0" smtClean="0"/>
              <a:t>150</a:t>
            </a:r>
            <a:r>
              <a:rPr lang="zh-CN" altLang="en-US" dirty="0" smtClean="0"/>
              <a:t>行以上），最好把它分成可以调用的小函数来完成</a:t>
            </a:r>
            <a:endParaRPr lang="en-US" altLang="zh-CN" dirty="0" smtClean="0"/>
          </a:p>
          <a:p>
            <a:r>
              <a:rPr lang="zh-CN" altLang="en-US" dirty="0" smtClean="0"/>
              <a:t>一个源文件包含功能相对集中的若干函数定义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如果一个源文件中包含很多个函数（比如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个以上），最好再分成几个更小的源文件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每个源文件都包含一组功能相关的函数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8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头文件（</a:t>
            </a:r>
            <a:r>
              <a:rPr lang="en-US" altLang="zh-CN" dirty="0"/>
              <a:t> .h </a:t>
            </a:r>
            <a:r>
              <a:rPr lang="zh-CN" altLang="en-US" dirty="0"/>
              <a:t>文件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为了方便模块函数被其他模块调用，编写头文件，保存：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外部变量声明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函数声明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函数原型要求）</a:t>
            </a:r>
            <a:endParaRPr lang="en-US" altLang="zh-CN" dirty="0" smtClean="0"/>
          </a:p>
          <a:p>
            <a:r>
              <a:rPr lang="zh-CN" altLang="en-US" dirty="0" smtClean="0"/>
              <a:t>正确使用头文件可提高代码的可读性、可维护性、以及开发效率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文件中通过命令包含</a:t>
            </a:r>
            <a:r>
              <a:rPr lang="en-US" altLang="zh-CN" dirty="0" smtClean="0"/>
              <a:t>.h</a:t>
            </a:r>
            <a:r>
              <a:rPr lang="zh-CN" altLang="en-US" dirty="0" smtClean="0"/>
              <a:t>头文件。例如：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457200" lvl="1" indent="0">
              <a:buNone/>
            </a:pPr>
            <a:r>
              <a:rPr lang="en-US" altLang="zh-CN" dirty="0" smtClean="0"/>
              <a:t>#include "</a:t>
            </a:r>
            <a:r>
              <a:rPr lang="en-US" altLang="zh-CN" dirty="0" err="1" smtClean="0"/>
              <a:t>mydata.h</a:t>
            </a:r>
            <a:r>
              <a:rPr lang="en-US" altLang="zh-CN" dirty="0" smtClean="0"/>
              <a:t>"</a:t>
            </a:r>
          </a:p>
          <a:p>
            <a:pPr marL="514350" indent="-457200"/>
            <a:r>
              <a:rPr lang="zh-CN" altLang="en-US" dirty="0" smtClean="0"/>
              <a:t>包含自定义的头文件时，一般用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 "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文件模块（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编译单元</a:t>
            </a:r>
            <a:endParaRPr lang="en-US" altLang="zh-CN" dirty="0"/>
          </a:p>
          <a:p>
            <a:pPr lvl="1"/>
            <a:r>
              <a:rPr lang="zh-CN" altLang="en-US" dirty="0" smtClean="0"/>
              <a:t>在编译一个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文件时</a:t>
            </a:r>
            <a:r>
              <a:rPr lang="zh-CN" altLang="en-US" dirty="0"/>
              <a:t>，预处理器首先递归包含头文件，形成一个含有</a:t>
            </a:r>
            <a:r>
              <a:rPr lang="zh-CN" altLang="en-US" dirty="0" smtClean="0"/>
              <a:t>所有必要</a:t>
            </a:r>
            <a:r>
              <a:rPr lang="zh-CN" altLang="en-US" dirty="0"/>
              <a:t>信息的单个源文件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文件都对应一个</a:t>
            </a:r>
            <a:r>
              <a:rPr lang="zh-CN" altLang="en-US" dirty="0" smtClean="0">
                <a:solidFill>
                  <a:srgbClr val="FF0000"/>
                </a:solidFill>
              </a:rPr>
              <a:t>编译单元</a:t>
            </a:r>
            <a:r>
              <a:rPr lang="zh-CN" altLang="en-US" dirty="0" smtClean="0"/>
              <a:t>，生成一个目标文件</a:t>
            </a:r>
            <a:endParaRPr lang="en-US" altLang="zh-CN" dirty="0" smtClean="0"/>
          </a:p>
          <a:p>
            <a:r>
              <a:rPr lang="zh-CN" altLang="en-US" dirty="0" smtClean="0"/>
              <a:t>连接程序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把各个目标程序中</a:t>
            </a:r>
            <a:r>
              <a:rPr lang="zh-CN" altLang="en-US" dirty="0"/>
              <a:t>产生的符号联系起来，构成一个可执行程序。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1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7236296" y="1818354"/>
            <a:ext cx="1601926" cy="4176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472603" y="1850520"/>
            <a:ext cx="1601926" cy="4176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44814" y="1844824"/>
            <a:ext cx="2519274" cy="4176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3568" y="1844824"/>
            <a:ext cx="2016224" cy="4176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模块编译链接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8</a:t>
            </a:fld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827584" y="2420888"/>
            <a:ext cx="1656184" cy="3024336"/>
            <a:chOff x="827584" y="2420888"/>
            <a:chExt cx="1656184" cy="3024336"/>
          </a:xfrm>
        </p:grpSpPr>
        <p:sp>
          <p:nvSpPr>
            <p:cNvPr id="9" name="矩形 8"/>
            <p:cNvSpPr/>
            <p:nvPr/>
          </p:nvSpPr>
          <p:spPr>
            <a:xfrm>
              <a:off x="827584" y="2420888"/>
              <a:ext cx="165618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prog1.c</a:t>
              </a:r>
            </a:p>
            <a:p>
              <a:pPr algn="ctr"/>
              <a:r>
                <a:rPr lang="en-US" altLang="zh-CN" dirty="0" smtClean="0"/>
                <a:t>a1.h, …, b1.h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27584" y="3429000"/>
              <a:ext cx="165618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prog2.c</a:t>
              </a:r>
            </a:p>
            <a:p>
              <a:pPr algn="ctr"/>
              <a:r>
                <a:rPr lang="en-US" altLang="zh-CN" dirty="0" smtClean="0"/>
                <a:t>a2.h, …, c2.h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4725144"/>
              <a:ext cx="165618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progM.c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a.h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b.h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c.h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1600" y="4293096"/>
              <a:ext cx="129614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83768" y="2276872"/>
            <a:ext cx="2592288" cy="864096"/>
            <a:chOff x="2483768" y="2276872"/>
            <a:chExt cx="2592288" cy="864096"/>
          </a:xfrm>
        </p:grpSpPr>
        <p:sp>
          <p:nvSpPr>
            <p:cNvPr id="13" name="矩形 12"/>
            <p:cNvSpPr/>
            <p:nvPr/>
          </p:nvSpPr>
          <p:spPr>
            <a:xfrm>
              <a:off x="3779912" y="2420888"/>
              <a:ext cx="129614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prog1.o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9" idx="3"/>
              <a:endCxn id="13" idx="1"/>
            </p:cNvCxnSpPr>
            <p:nvPr/>
          </p:nvCxnSpPr>
          <p:spPr>
            <a:xfrm>
              <a:off x="2483768" y="2780928"/>
              <a:ext cx="1296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807804" y="2276872"/>
              <a:ext cx="64807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</a:rPr>
                <a:t>编译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3768" y="3278821"/>
            <a:ext cx="2592288" cy="865968"/>
            <a:chOff x="2483768" y="3278821"/>
            <a:chExt cx="2592288" cy="865968"/>
          </a:xfrm>
        </p:grpSpPr>
        <p:sp>
          <p:nvSpPr>
            <p:cNvPr id="14" name="矩形 13"/>
            <p:cNvSpPr/>
            <p:nvPr/>
          </p:nvSpPr>
          <p:spPr>
            <a:xfrm>
              <a:off x="3779912" y="3424709"/>
              <a:ext cx="129614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prog2.o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483768" y="3789040"/>
              <a:ext cx="1296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807804" y="3278821"/>
              <a:ext cx="64807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</a:rPr>
                <a:t>编译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500619" y="4288805"/>
            <a:ext cx="2575437" cy="1152128"/>
            <a:chOff x="2500619" y="4288805"/>
            <a:chExt cx="2575437" cy="1152128"/>
          </a:xfrm>
        </p:grpSpPr>
        <p:sp>
          <p:nvSpPr>
            <p:cNvPr id="15" name="矩形 14"/>
            <p:cNvSpPr/>
            <p:nvPr/>
          </p:nvSpPr>
          <p:spPr>
            <a:xfrm>
              <a:off x="3779912" y="4720853"/>
              <a:ext cx="129614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progM.o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864" y="4288805"/>
              <a:ext cx="129614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500619" y="5085184"/>
              <a:ext cx="1296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807804" y="4584085"/>
              <a:ext cx="64807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</a:rPr>
                <a:t>编译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76056" y="2780928"/>
            <a:ext cx="1656184" cy="2294613"/>
            <a:chOff x="5076056" y="2780928"/>
            <a:chExt cx="1656184" cy="2294613"/>
          </a:xfrm>
        </p:grpSpPr>
        <p:sp>
          <p:nvSpPr>
            <p:cNvPr id="17" name="矩形 16"/>
            <p:cNvSpPr/>
            <p:nvPr/>
          </p:nvSpPr>
          <p:spPr>
            <a:xfrm>
              <a:off x="5652120" y="3422837"/>
              <a:ext cx="108012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</a:rPr>
                <a:t>链接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6056" y="2780928"/>
              <a:ext cx="576064" cy="6437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7" idx="1"/>
            </p:cNvCxnSpPr>
            <p:nvPr/>
          </p:nvCxnSpPr>
          <p:spPr>
            <a:xfrm>
              <a:off x="5076056" y="3782877"/>
              <a:ext cx="57606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5076056" y="4142917"/>
              <a:ext cx="576064" cy="9326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732240" y="3429000"/>
            <a:ext cx="1728192" cy="713917"/>
            <a:chOff x="6732240" y="3429000"/>
            <a:chExt cx="1728192" cy="713917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6732240" y="3782877"/>
              <a:ext cx="720080" cy="61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7452320" y="3429000"/>
              <a:ext cx="1008112" cy="71391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可执行文件</a:t>
              </a:r>
              <a:endParaRPr lang="en-US" altLang="zh-CN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44" grpId="0" animBg="1"/>
      <p:bldP spid="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头文件编写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头文件由三部分内容组成：</a:t>
            </a:r>
          </a:p>
          <a:p>
            <a:pPr lvl="1"/>
            <a:r>
              <a:rPr lang="zh-CN" altLang="en-US" dirty="0" smtClean="0"/>
              <a:t>版权声明和版本信息（起始处）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定义和申明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结构</a:t>
            </a:r>
            <a:r>
              <a:rPr lang="zh-CN" altLang="en-US" dirty="0"/>
              <a:t>和枚举</a:t>
            </a:r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pPr lvl="2"/>
            <a:r>
              <a:rPr lang="en-US" altLang="zh-CN" dirty="0" err="1"/>
              <a:t>typedef</a:t>
            </a:r>
            <a:r>
              <a:rPr lang="zh-CN" altLang="en-US" dirty="0"/>
              <a:t>定义和宏定义</a:t>
            </a:r>
            <a:endParaRPr lang="en-US" altLang="zh-CN" dirty="0"/>
          </a:p>
          <a:p>
            <a:pPr lvl="2"/>
            <a:r>
              <a:rPr lang="zh-CN" altLang="en-US" dirty="0"/>
              <a:t>具名常量定义</a:t>
            </a:r>
            <a:endParaRPr lang="en-US" altLang="zh-CN" dirty="0"/>
          </a:p>
          <a:p>
            <a:pPr lvl="2"/>
            <a:r>
              <a:rPr lang="zh-CN" altLang="en-US" dirty="0" smtClean="0"/>
              <a:t>外部</a:t>
            </a:r>
            <a:r>
              <a:rPr lang="zh-CN" altLang="en-US" dirty="0"/>
              <a:t>变量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函数申明</a:t>
            </a:r>
            <a:endParaRPr lang="zh-CN" altLang="en-US" dirty="0"/>
          </a:p>
          <a:p>
            <a:r>
              <a:rPr lang="zh-CN" altLang="en-US" dirty="0"/>
              <a:t>头文件应该只用于</a:t>
            </a:r>
            <a:r>
              <a:rPr lang="zh-CN" altLang="en-US" dirty="0" smtClean="0"/>
              <a:t>声明，不</a:t>
            </a:r>
            <a:r>
              <a:rPr lang="zh-CN" altLang="en-US" dirty="0"/>
              <a:t>应该</a:t>
            </a:r>
            <a:r>
              <a:rPr lang="zh-CN" altLang="en-US" dirty="0" smtClean="0"/>
              <a:t>包含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“占据</a:t>
            </a:r>
            <a:r>
              <a:rPr lang="zh-CN" altLang="en-US" dirty="0"/>
              <a:t>存储空间的变量或</a:t>
            </a:r>
            <a:r>
              <a:rPr lang="zh-CN" altLang="en-US" dirty="0" smtClean="0"/>
              <a:t>函数”的定义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BB5-02B7-4F8C-93FF-D8777F5FF3E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5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8222</TotalTime>
  <Words>4852</Words>
  <Application>Microsoft Office PowerPoint</Application>
  <PresentationFormat>全屏显示(4:3)</PresentationFormat>
  <Paragraphs>611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 Unicode MS</vt:lpstr>
      <vt:lpstr>Footlight MT Light</vt:lpstr>
      <vt:lpstr>Goudy Old Style</vt:lpstr>
      <vt:lpstr>黑体</vt:lpstr>
      <vt:lpstr>华文新魏</vt:lpstr>
      <vt:lpstr>楷体</vt:lpstr>
      <vt:lpstr>宋体</vt:lpstr>
      <vt:lpstr>Arial</vt:lpstr>
      <vt:lpstr>Times New Roman</vt:lpstr>
      <vt:lpstr>Wingdings</vt:lpstr>
      <vt:lpstr>Wingdings 2</vt:lpstr>
      <vt:lpstr>凤舞九天</vt:lpstr>
      <vt:lpstr>      结构化程序设计</vt:lpstr>
      <vt:lpstr>专题要点</vt:lpstr>
      <vt:lpstr>程序结构</vt:lpstr>
      <vt:lpstr>函数定义</vt:lpstr>
      <vt:lpstr>2. 源程序文件组织</vt:lpstr>
      <vt:lpstr>头文件（ .h 文件）</vt:lpstr>
      <vt:lpstr>文件模块（.c文件）</vt:lpstr>
      <vt:lpstr>模块编译链接</vt:lpstr>
      <vt:lpstr>头文件编写</vt:lpstr>
      <vt:lpstr>包含（#include）头文件</vt:lpstr>
      <vt:lpstr>#define保护</vt:lpstr>
      <vt:lpstr>编译预处理</vt:lpstr>
      <vt:lpstr>常用的预处理指令</vt:lpstr>
      <vt:lpstr>#define保护</vt:lpstr>
      <vt:lpstr>#define保护</vt:lpstr>
      <vt:lpstr>举例：不规范的头文件</vt:lpstr>
      <vt:lpstr>头文件的作用</vt:lpstr>
      <vt:lpstr>宏定义#define命令</vt:lpstr>
      <vt:lpstr>宏基本定义</vt:lpstr>
      <vt:lpstr>宏的作用范围</vt:lpstr>
      <vt:lpstr>10.3.2  带参数的宏定义</vt:lpstr>
      <vt:lpstr>10.3.2  带参数的宏定义              建议使用()，减少麻烦</vt:lpstr>
      <vt:lpstr>用宏实现两个变量的交换</vt:lpstr>
      <vt:lpstr>嵌套的宏定义与调用</vt:lpstr>
      <vt:lpstr>嵌套的宏定义与调用</vt:lpstr>
      <vt:lpstr>宏定义应用示例</vt:lpstr>
      <vt:lpstr>文件包含#include命令</vt:lpstr>
      <vt:lpstr>文件包含</vt:lpstr>
      <vt:lpstr>[例10-7] 文件包含举例</vt:lpstr>
      <vt:lpstr>[例10-7] 文件包含举例</vt:lpstr>
      <vt:lpstr>.h头文件常规用法</vt:lpstr>
      <vt:lpstr>常用标准头文件</vt:lpstr>
      <vt:lpstr>10.3.5  编译预处理</vt:lpstr>
      <vt:lpstr>编译预处理</vt:lpstr>
      <vt:lpstr>编译预处理功能</vt:lpstr>
      <vt:lpstr>编译预处理功能</vt:lpstr>
      <vt:lpstr>条件编译</vt:lpstr>
      <vt:lpstr>条件编译</vt:lpstr>
      <vt:lpstr>条件编译(用于调试）</vt:lpstr>
      <vt:lpstr>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10.4.3  文件模块之间的沟通</vt:lpstr>
      <vt:lpstr>10.4.3  文件模块之间的沟通</vt:lpstr>
      <vt:lpstr>10.4.3  文件模块之间的沟通</vt:lpstr>
      <vt:lpstr>1. 编码规范</vt:lpstr>
      <vt:lpstr>1. 编码规范</vt:lpstr>
      <vt:lpstr>若干C代码规范</vt:lpstr>
      <vt:lpstr>若干C代码规范</vt:lpstr>
      <vt:lpstr>若干C代码规范</vt:lpstr>
      <vt:lpstr>若干C代码规范</vt:lpstr>
      <vt:lpstr>模块化开发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 Xinguo</cp:lastModifiedBy>
  <cp:revision>1096</cp:revision>
  <dcterms:created xsi:type="dcterms:W3CDTF">1998-02-11T08:33:02Z</dcterms:created>
  <dcterms:modified xsi:type="dcterms:W3CDTF">2019-03-16T06:44:00Z</dcterms:modified>
</cp:coreProperties>
</file>