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33"/>
  </p:notesMasterIdLst>
  <p:handoutMasterIdLst>
    <p:handoutMasterId r:id="rId34"/>
  </p:handoutMasterIdLst>
  <p:sldIdLst>
    <p:sldId id="601" r:id="rId2"/>
    <p:sldId id="649" r:id="rId3"/>
    <p:sldId id="650" r:id="rId4"/>
    <p:sldId id="651" r:id="rId5"/>
    <p:sldId id="664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59" r:id="rId20"/>
    <p:sldId id="760" r:id="rId21"/>
    <p:sldId id="747" r:id="rId22"/>
    <p:sldId id="748" r:id="rId23"/>
    <p:sldId id="749" r:id="rId24"/>
    <p:sldId id="750" r:id="rId25"/>
    <p:sldId id="751" r:id="rId26"/>
    <p:sldId id="765" r:id="rId27"/>
    <p:sldId id="761" r:id="rId28"/>
    <p:sldId id="762" r:id="rId29"/>
    <p:sldId id="764" r:id="rId30"/>
    <p:sldId id="768" r:id="rId31"/>
    <p:sldId id="76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9966"/>
    <a:srgbClr val="FFFF00"/>
    <a:srgbClr val="009900"/>
    <a:srgbClr val="FF9933"/>
    <a:srgbClr val="CC0066"/>
    <a:srgbClr val="000000"/>
    <a:srgbClr val="00808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100" d="100"/>
          <a:sy n="100" d="100"/>
        </p:scale>
        <p:origin x="86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222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1732" y="3212976"/>
            <a:ext cx="6434643" cy="2088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主讲教师： 刘新国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91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球体体积</a:t>
            </a:r>
            <a:r>
              <a:rPr lang="zh-CN" altLang="en-US" dirty="0" smtClean="0"/>
              <a:t>函数</a:t>
            </a:r>
            <a:r>
              <a:rPr lang="en-US" altLang="zh-CN" dirty="0" err="1"/>
              <a:t>vol_ball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 )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 smtClean="0"/>
              <a:t>     double r 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请输入球的半径：");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lf",&amp;r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return(4.0/3.0*PI*r*r*r);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7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圆柱</a:t>
            </a:r>
            <a:r>
              <a:rPr lang="zh-CN" altLang="en-US" dirty="0" smtClean="0"/>
              <a:t>体积函数</a:t>
            </a:r>
            <a:r>
              <a:rPr lang="en-US" altLang="zh-CN" dirty="0" err="1" smtClean="0"/>
              <a:t>vol_cylind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double </a:t>
            </a:r>
            <a:r>
              <a:rPr lang="en-US" altLang="zh-CN" sz="2800" dirty="0" err="1" smtClean="0"/>
              <a:t>vol_cylind</a:t>
            </a:r>
            <a:r>
              <a:rPr lang="en-US" altLang="zh-CN" sz="2800" dirty="0" smtClean="0"/>
              <a:t>( )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 smtClean="0"/>
              <a:t>    double r , h 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</a:t>
            </a:r>
            <a:r>
              <a:rPr lang="zh-CN" altLang="en-US" sz="2800" dirty="0" smtClean="0"/>
              <a:t>请输入圆柱的底圆半径和高：");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lf%lf</a:t>
            </a:r>
            <a:r>
              <a:rPr lang="en-US" altLang="zh-CN" sz="2800" dirty="0" smtClean="0"/>
              <a:t>",&amp;</a:t>
            </a:r>
            <a:r>
              <a:rPr lang="en-US" altLang="zh-CN" sz="2800" dirty="0" err="1" smtClean="0"/>
              <a:t>r,&amp;h</a:t>
            </a:r>
            <a:r>
              <a:rPr lang="en-US" altLang="zh-CN" sz="2800" dirty="0" smtClean="0"/>
              <a:t>);  </a:t>
            </a:r>
          </a:p>
          <a:p>
            <a:pPr marL="0" indent="0">
              <a:buNone/>
            </a:pPr>
            <a:r>
              <a:rPr lang="en-US" altLang="zh-CN" sz="2800" dirty="0" smtClean="0"/>
              <a:t>    return(PI*r*r*h);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464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圆锥</a:t>
            </a:r>
            <a:r>
              <a:rPr lang="zh-CN" altLang="en-US" dirty="0" smtClean="0"/>
              <a:t>体积函数</a:t>
            </a:r>
            <a:r>
              <a:rPr lang="en-US" altLang="zh-CN" dirty="0" err="1"/>
              <a:t>vol_cone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double </a:t>
            </a:r>
            <a:r>
              <a:rPr lang="en-US" altLang="zh-CN" sz="2800" dirty="0" err="1" smtClean="0"/>
              <a:t>vol_cone</a:t>
            </a:r>
            <a:r>
              <a:rPr lang="en-US" altLang="zh-CN" sz="2800" dirty="0" smtClean="0"/>
              <a:t>( )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 smtClean="0"/>
              <a:t>    double r , h 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</a:t>
            </a:r>
            <a:r>
              <a:rPr lang="zh-CN" altLang="en-US" sz="2800" dirty="0" smtClean="0"/>
              <a:t>请输入圆锥的底圆半径和高：");</a:t>
            </a:r>
          </a:p>
          <a:p>
            <a:pPr marL="0" indent="0">
              <a:buNone/>
            </a:pPr>
            <a:r>
              <a:rPr lang="zh-CN" altLang="zh-CN" sz="2800" dirty="0" smtClean="0"/>
              <a:t>   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lf%lf</a:t>
            </a:r>
            <a:r>
              <a:rPr lang="en-US" altLang="zh-CN" sz="2800" dirty="0" smtClean="0"/>
              <a:t>",&amp;</a:t>
            </a:r>
            <a:r>
              <a:rPr lang="en-US" altLang="zh-CN" sz="2800" dirty="0" err="1" smtClean="0"/>
              <a:t>r,&amp;h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    return(PI*r*r*h/3.0);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668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10.1.2 </a:t>
            </a:r>
            <a:r>
              <a:rPr lang="zh-CN" altLang="en-US" dirty="0" smtClean="0"/>
              <a:t>函数的嵌套调用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4330824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……</a:t>
            </a:r>
          </a:p>
          <a:p>
            <a:pPr marL="0" indent="0">
              <a:buNone/>
            </a:pPr>
            <a:r>
              <a:rPr lang="en-US" altLang="zh-CN" dirty="0" smtClean="0"/>
              <a:t>    y = fact(3);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    z = </a:t>
            </a:r>
            <a:r>
              <a:rPr lang="en-US" altLang="zh-CN" dirty="0" err="1" smtClean="0"/>
              <a:t>mypow</a:t>
            </a:r>
            <a:r>
              <a:rPr lang="en-US" altLang="zh-CN" dirty="0" smtClean="0"/>
              <a:t>(3.5, 2);</a:t>
            </a:r>
            <a:br>
              <a:rPr lang="en-US" altLang="zh-CN" dirty="0" smtClean="0"/>
            </a:b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double fact(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mypow</a:t>
            </a:r>
            <a:r>
              <a:rPr lang="en-US" altLang="zh-CN" dirty="0" smtClean="0"/>
              <a:t>(double x, in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grpSp>
        <p:nvGrpSpPr>
          <p:cNvPr id="462852" name="Group 4"/>
          <p:cNvGrpSpPr>
            <a:grpSpLocks/>
          </p:cNvGrpSpPr>
          <p:nvPr/>
        </p:nvGrpSpPr>
        <p:grpSpPr bwMode="auto">
          <a:xfrm>
            <a:off x="5795963" y="1484313"/>
            <a:ext cx="2514600" cy="1616075"/>
            <a:chOff x="3792" y="672"/>
            <a:chExt cx="1584" cy="1018"/>
          </a:xfrm>
        </p:grpSpPr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4224" y="672"/>
              <a:ext cx="62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osmicTwo" pitchFamily="34" charset="0"/>
                </a:rPr>
                <a:t>main</a:t>
              </a:r>
            </a:p>
          </p:txBody>
        </p:sp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3792" y="1440"/>
              <a:ext cx="43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smicTwo" pitchFamily="34" charset="0"/>
                </a:rPr>
                <a:t>fact</a:t>
              </a:r>
            </a:p>
          </p:txBody>
        </p:sp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4560" y="1440"/>
              <a:ext cx="8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>
                      <a:lumMod val="40000"/>
                      <a:lumOff val="60000"/>
                    </a:schemeClr>
                  </a:solidFill>
                  <a:latin typeface="CosmicTwo" pitchFamily="34" charset="0"/>
                </a:rPr>
                <a:t>mypow</a:t>
              </a:r>
            </a:p>
          </p:txBody>
        </p:sp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 flipH="1">
              <a:off x="4032" y="960"/>
              <a:ext cx="288" cy="432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9"/>
            <p:cNvSpPr>
              <a:spLocks noChangeShapeType="1"/>
            </p:cNvSpPr>
            <p:nvPr/>
          </p:nvSpPr>
          <p:spPr bwMode="auto">
            <a:xfrm>
              <a:off x="4608" y="960"/>
              <a:ext cx="336" cy="432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6248400" y="3810000"/>
            <a:ext cx="0" cy="5334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 flipV="1">
            <a:off x="6248400" y="3886200"/>
            <a:ext cx="609600" cy="4572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>
            <a:off x="6858000" y="3962400"/>
            <a:ext cx="0" cy="685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 flipH="1" flipV="1">
            <a:off x="6248400" y="4419600"/>
            <a:ext cx="609600" cy="228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>
            <a:off x="6248400" y="44196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 flipV="1">
            <a:off x="6248400" y="4876800"/>
            <a:ext cx="609600" cy="4572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4" name="Line 16"/>
          <p:cNvSpPr>
            <a:spLocks noChangeShapeType="1"/>
          </p:cNvSpPr>
          <p:nvPr/>
        </p:nvSpPr>
        <p:spPr bwMode="auto">
          <a:xfrm>
            <a:off x="6858000" y="4953000"/>
            <a:ext cx="0" cy="685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 flipH="1" flipV="1">
            <a:off x="6248400" y="5410200"/>
            <a:ext cx="609600" cy="228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6" name="Line 18"/>
          <p:cNvSpPr>
            <a:spLocks noChangeShapeType="1"/>
          </p:cNvSpPr>
          <p:nvPr/>
        </p:nvSpPr>
        <p:spPr bwMode="auto">
          <a:xfrm>
            <a:off x="6248400" y="54102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Text Box 20"/>
          <p:cNvSpPr txBox="1">
            <a:spLocks noChangeArrowheads="1"/>
          </p:cNvSpPr>
          <p:nvPr/>
        </p:nvSpPr>
        <p:spPr bwMode="auto">
          <a:xfrm>
            <a:off x="5943600" y="3429000"/>
            <a:ext cx="9906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CosmicTwo" pitchFamily="34" charset="0"/>
              </a:rPr>
              <a:t>main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7086600" y="3962400"/>
            <a:ext cx="6858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rPr>
              <a:t>fact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7086600" y="4953000"/>
            <a:ext cx="12192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rPr>
              <a:t>mypow</a:t>
            </a:r>
          </a:p>
        </p:txBody>
      </p:sp>
    </p:spTree>
    <p:extLst>
      <p:ext uri="{BB962C8B-B14F-4D97-AF65-F5344CB8AC3E}">
        <p14:creationId xmlns:p14="http://schemas.microsoft.com/office/powerpoint/2010/main" val="6305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8" grpId="0" animBg="1"/>
      <p:bldP spid="462859" grpId="0" animBg="1"/>
      <p:bldP spid="462860" grpId="0" animBg="1"/>
      <p:bldP spid="462861" grpId="0" animBg="1"/>
      <p:bldP spid="462862" grpId="0" animBg="1"/>
      <p:bldP spid="462863" grpId="0" animBg="1"/>
      <p:bldP spid="462864" grpId="0" animBg="1"/>
      <p:bldP spid="462865" grpId="0" animBg="1"/>
      <p:bldP spid="462866" grpId="0" animBg="1"/>
      <p:bldP spid="11279" grpId="0" animBg="1"/>
      <p:bldP spid="11280" grpId="0" animBg="1"/>
      <p:bldP spid="112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函数的嵌套调用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3898776" cy="51411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   ……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); 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	……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 )</a:t>
            </a:r>
          </a:p>
          <a:p>
            <a:pPr marL="0" indent="0">
              <a:buNone/>
            </a:pPr>
            <a:r>
              <a:rPr lang="en-US" altLang="zh-CN" dirty="0" smtClean="0"/>
              <a:t>{	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5715000" y="3969892"/>
            <a:ext cx="0" cy="88324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7" name="Line 5"/>
          <p:cNvSpPr>
            <a:spLocks noChangeShapeType="1"/>
          </p:cNvSpPr>
          <p:nvPr/>
        </p:nvSpPr>
        <p:spPr bwMode="auto">
          <a:xfrm flipV="1">
            <a:off x="5724128" y="4473581"/>
            <a:ext cx="369168" cy="43241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>
            <a:off x="6073874" y="4601939"/>
            <a:ext cx="0" cy="685056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5720680" y="5097760"/>
            <a:ext cx="402704" cy="60540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>
            <a:off x="5720680" y="5139605"/>
            <a:ext cx="0" cy="1169715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V="1">
            <a:off x="6100936" y="4869160"/>
            <a:ext cx="609600" cy="4572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6728792" y="4904333"/>
            <a:ext cx="0" cy="685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H="1" flipV="1">
            <a:off x="6123384" y="5398368"/>
            <a:ext cx="609600" cy="228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Text Box 13"/>
          <p:cNvSpPr txBox="1">
            <a:spLocks noChangeArrowheads="1"/>
          </p:cNvSpPr>
          <p:nvPr/>
        </p:nvSpPr>
        <p:spPr bwMode="auto">
          <a:xfrm>
            <a:off x="5334000" y="3573016"/>
            <a:ext cx="990600" cy="396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CosmicTwo" pitchFamily="34" charset="0"/>
              </a:rPr>
              <a:t>main</a:t>
            </a:r>
          </a:p>
        </p:txBody>
      </p:sp>
      <p:sp>
        <p:nvSpPr>
          <p:cNvPr id="12309" name="Text Box 14"/>
          <p:cNvSpPr txBox="1">
            <a:spLocks noChangeArrowheads="1"/>
          </p:cNvSpPr>
          <p:nvPr/>
        </p:nvSpPr>
        <p:spPr bwMode="auto">
          <a:xfrm>
            <a:off x="6280276" y="4293096"/>
            <a:ext cx="609600" cy="396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rPr>
              <a:t>cal</a:t>
            </a:r>
            <a:endParaRPr lang="en-US" altLang="zh-CN" sz="2000" b="1" dirty="0">
              <a:solidFill>
                <a:schemeClr val="bg2">
                  <a:lumMod val="40000"/>
                  <a:lumOff val="60000"/>
                </a:schemeClr>
              </a:solidFill>
              <a:latin typeface="CosmicTwo" pitchFamily="34" charset="0"/>
            </a:endParaRPr>
          </a:p>
        </p:txBody>
      </p:sp>
      <p:sp>
        <p:nvSpPr>
          <p:cNvPr id="12310" name="Text Box 15"/>
          <p:cNvSpPr txBox="1">
            <a:spLocks noChangeArrowheads="1"/>
          </p:cNvSpPr>
          <p:nvPr/>
        </p:nvSpPr>
        <p:spPr bwMode="auto">
          <a:xfrm>
            <a:off x="6872808" y="5083522"/>
            <a:ext cx="1371600" cy="396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CC0066"/>
                </a:solidFill>
                <a:latin typeface="CosmicTwo" pitchFamily="34" charset="0"/>
              </a:rPr>
              <a:t>vol_ball</a:t>
            </a:r>
            <a:endParaRPr lang="en-US" altLang="zh-CN" sz="2000" b="1" dirty="0">
              <a:solidFill>
                <a:srgbClr val="CC0066"/>
              </a:solidFill>
              <a:latin typeface="CosmicTwo" pitchFamily="34" charset="0"/>
            </a:endParaRPr>
          </a:p>
        </p:txBody>
      </p:sp>
      <p:grpSp>
        <p:nvGrpSpPr>
          <p:cNvPr id="463888" name="Group 16"/>
          <p:cNvGrpSpPr>
            <a:grpSpLocks/>
          </p:cNvGrpSpPr>
          <p:nvPr/>
        </p:nvGrpSpPr>
        <p:grpSpPr bwMode="auto">
          <a:xfrm>
            <a:off x="6949008" y="914400"/>
            <a:ext cx="1295400" cy="2225675"/>
            <a:chOff x="3360" y="576"/>
            <a:chExt cx="816" cy="1402"/>
          </a:xfrm>
        </p:grpSpPr>
        <p:sp>
          <p:nvSpPr>
            <p:cNvPr id="12303" name="Text Box 17"/>
            <p:cNvSpPr txBox="1">
              <a:spLocks noChangeArrowheads="1"/>
            </p:cNvSpPr>
            <p:nvPr/>
          </p:nvSpPr>
          <p:spPr bwMode="auto">
            <a:xfrm>
              <a:off x="3552" y="576"/>
              <a:ext cx="624" cy="2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CosmicTwo" pitchFamily="34" charset="0"/>
                </a:rPr>
                <a:t>main</a:t>
              </a:r>
            </a:p>
          </p:txBody>
        </p:sp>
        <p:sp>
          <p:nvSpPr>
            <p:cNvPr id="12304" name="Text Box 18"/>
            <p:cNvSpPr txBox="1">
              <a:spLocks noChangeArrowheads="1"/>
            </p:cNvSpPr>
            <p:nvPr/>
          </p:nvSpPr>
          <p:spPr bwMode="auto">
            <a:xfrm>
              <a:off x="3648" y="1152"/>
              <a:ext cx="384" cy="2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bg2">
                      <a:lumMod val="40000"/>
                      <a:lumOff val="60000"/>
                    </a:schemeClr>
                  </a:solidFill>
                  <a:latin typeface="CosmicTwo" pitchFamily="34" charset="0"/>
                </a:rPr>
                <a:t>cal</a:t>
              </a:r>
              <a:endPara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endParaRPr>
            </a:p>
          </p:txBody>
        </p:sp>
        <p:sp>
          <p:nvSpPr>
            <p:cNvPr id="12305" name="Text Box 19"/>
            <p:cNvSpPr txBox="1">
              <a:spLocks noChangeArrowheads="1"/>
            </p:cNvSpPr>
            <p:nvPr/>
          </p:nvSpPr>
          <p:spPr bwMode="auto">
            <a:xfrm>
              <a:off x="3360" y="1728"/>
              <a:ext cx="816" cy="2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latin typeface="CosmicTwo" pitchFamily="34" charset="0"/>
                </a:rPr>
                <a:t>vol_ball</a:t>
              </a:r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 flipH="1">
              <a:off x="3792" y="816"/>
              <a:ext cx="0" cy="33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21"/>
            <p:cNvSpPr>
              <a:spLocks noChangeShapeType="1"/>
            </p:cNvSpPr>
            <p:nvPr/>
          </p:nvSpPr>
          <p:spPr bwMode="auto">
            <a:xfrm flipH="1">
              <a:off x="3792" y="1392"/>
              <a:ext cx="0" cy="33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3894" name="Line 22"/>
          <p:cNvSpPr>
            <a:spLocks noChangeShapeType="1"/>
          </p:cNvSpPr>
          <p:nvPr/>
        </p:nvSpPr>
        <p:spPr bwMode="auto">
          <a:xfrm>
            <a:off x="6123384" y="5398368"/>
            <a:ext cx="0" cy="304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  <p:bldP spid="463878" grpId="0" animBg="1"/>
      <p:bldP spid="463879" grpId="0" animBg="1"/>
      <p:bldP spid="463880" grpId="0" animBg="1"/>
      <p:bldP spid="463881" grpId="0" animBg="1"/>
      <p:bldP spid="463882" grpId="0" animBg="1"/>
      <p:bldP spid="463883" grpId="0" animBg="1"/>
      <p:bldP spid="12308" grpId="0" animBg="1"/>
      <p:bldP spid="12309" grpId="0" animBg="1"/>
      <p:bldP spid="12310" grpId="0" animBg="1"/>
      <p:bldP spid="4638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函数的嵌套调用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在一个函数中再调用其它函数的情况称为函数的</a:t>
            </a:r>
            <a:r>
              <a:rPr lang="zh-CN" altLang="en-US" dirty="0" smtClean="0">
                <a:solidFill>
                  <a:srgbClr val="FFC000"/>
                </a:solidFill>
              </a:rPr>
              <a:t>嵌套调用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如果函数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调用函数</a:t>
            </a:r>
            <a:r>
              <a:rPr lang="en-US" altLang="zh-CN" dirty="0" smtClean="0"/>
              <a:t>B，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再调用函数</a:t>
            </a:r>
            <a:r>
              <a:rPr lang="en-US" altLang="zh-CN" dirty="0" smtClean="0"/>
              <a:t>C，</a:t>
            </a:r>
            <a:r>
              <a:rPr lang="zh-CN" altLang="en-US" dirty="0" smtClean="0"/>
              <a:t>一个调用一个地嵌套下去，构成了函数的嵌套调用。</a:t>
            </a:r>
          </a:p>
          <a:p>
            <a:r>
              <a:rPr lang="zh-CN" altLang="en-US" dirty="0" smtClean="0"/>
              <a:t>具有嵌套调用函数的程序，需要分别定义多个</a:t>
            </a:r>
            <a:r>
              <a:rPr lang="zh-CN" altLang="en-US" dirty="0" smtClean="0">
                <a:solidFill>
                  <a:srgbClr val="FFC000"/>
                </a:solidFill>
              </a:rPr>
              <a:t>不同的函数体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完成不同的功能</a:t>
            </a:r>
            <a:r>
              <a:rPr lang="zh-CN" altLang="en-US" dirty="0" smtClean="0"/>
              <a:t>，它们合起来解决复杂的问题。</a:t>
            </a:r>
            <a:endParaRPr lang="en-US" altLang="zh-CN" dirty="0" smtClean="0"/>
          </a:p>
          <a:p>
            <a:r>
              <a:rPr lang="zh-CN" altLang="en-US" dirty="0" smtClean="0"/>
              <a:t>循环嵌套调用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递归函数，递归调用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递归函数基本概念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阶乘的</a:t>
            </a:r>
            <a:r>
              <a:rPr lang="zh-CN" altLang="en-US" dirty="0"/>
              <a:t>递归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n! = n * (n-1)!,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n&gt;1</a:t>
            </a:r>
            <a:r>
              <a:rPr lang="zh-CN" altLang="en-US" dirty="0" smtClean="0"/>
              <a:t>时；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n! = 1</a:t>
            </a:r>
            <a:r>
              <a:rPr lang="zh-CN" altLang="en-US" dirty="0" smtClean="0"/>
              <a:t>， 当</a:t>
            </a:r>
            <a:r>
              <a:rPr lang="en-US" altLang="zh-CN" dirty="0" smtClean="0"/>
              <a:t>n=0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n=1</a:t>
            </a:r>
            <a:r>
              <a:rPr lang="zh-CN" altLang="en-US" dirty="0" smtClean="0"/>
              <a:t>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756628" y="2276872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zh-CN" altLang="en-US" sz="2400" dirty="0" smtClean="0">
                <a:solidFill>
                  <a:srgbClr val="FF0000"/>
                </a:solidFill>
              </a:rPr>
              <a:t>递归</a:t>
            </a:r>
            <a:r>
              <a:rPr lang="zh-CN" altLang="en-US" sz="2400" dirty="0">
                <a:solidFill>
                  <a:srgbClr val="FF0000"/>
                </a:solidFill>
              </a:rPr>
              <a:t>通式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274521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zh-CN" altLang="en-US" sz="2400" dirty="0" smtClean="0">
                <a:solidFill>
                  <a:srgbClr val="FF0000"/>
                </a:solidFill>
              </a:rPr>
              <a:t>递归</a:t>
            </a:r>
            <a:r>
              <a:rPr lang="zh-CN" altLang="en-US" sz="2400" dirty="0">
                <a:solidFill>
                  <a:srgbClr val="FF0000"/>
                </a:solidFill>
              </a:rPr>
              <a:t>出口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3356992"/>
            <a:ext cx="5832648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double  fact( 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n )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{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double result;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if( n&lt;=1 ) 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    result = 1.0;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else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    </a:t>
            </a:r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result = n * fact(n-1);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return result;</a:t>
            </a:r>
            <a:b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</a:b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}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048" y="5229200"/>
            <a:ext cx="349696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不能写成：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fact(n) = n*fact(n-1);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9660" y="4265054"/>
            <a:ext cx="349696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函数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fact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自己调用自己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r>
              <a:rPr lang="en-US" altLang="zh-CN" sz="24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称作：递归调用</a:t>
            </a:r>
            <a:endParaRPr lang="en-US" altLang="zh-CN" sz="24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4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递归函数基本概念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02632" cy="639763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直接</a:t>
            </a:r>
            <a:r>
              <a:rPr lang="zh-CN" altLang="en-US" dirty="0"/>
              <a:t>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02632" cy="3951288"/>
          </a:xfrm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y = f(x-1)</a:t>
            </a:r>
          </a:p>
          <a:p>
            <a:pPr marL="0" indent="0">
              <a:buNone/>
            </a:pP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y;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3491881" y="1535113"/>
            <a:ext cx="5184575" cy="639763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zh-CN" altLang="en-US" dirty="0" smtClean="0"/>
              <a:t>间接接</a:t>
            </a:r>
            <a:r>
              <a:rPr lang="zh-CN" altLang="en-US" dirty="0"/>
              <a:t>递归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3491881" y="2174875"/>
            <a:ext cx="2592287" cy="3951288"/>
          </a:xfrm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f(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y = </a:t>
            </a:r>
            <a:r>
              <a:rPr lang="en-US" altLang="zh-CN" dirty="0" smtClean="0"/>
              <a:t>g(x-1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return y;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084168" y="2172028"/>
            <a:ext cx="2592288" cy="395128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1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16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16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z </a:t>
            </a:r>
            <a:r>
              <a:rPr lang="en-US" altLang="zh-CN" dirty="0"/>
              <a:t>= </a:t>
            </a:r>
            <a:r>
              <a:rPr lang="en-US" altLang="zh-CN" dirty="0" smtClean="0"/>
              <a:t>f(x-1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return </a:t>
            </a:r>
            <a:r>
              <a:rPr lang="en-US" altLang="zh-CN" dirty="0" smtClean="0"/>
              <a:t>z;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6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996961" y="4725144"/>
            <a:ext cx="2125903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fact(2)</a:t>
            </a:r>
          </a:p>
          <a:p>
            <a:r>
              <a:rPr kumimoji="1" lang="en-US" altLang="zh-CN" sz="2400" b="1" dirty="0" smtClean="0"/>
              <a:t>{   </a:t>
            </a:r>
            <a:r>
              <a:rPr kumimoji="1" lang="en-US" altLang="zh-CN" sz="2400" b="1" dirty="0"/>
              <a:t>....    </a:t>
            </a:r>
          </a:p>
          <a:p>
            <a:r>
              <a:rPr kumimoji="1" lang="en-US" altLang="zh-CN" sz="2400" b="1" dirty="0" smtClean="0"/>
              <a:t>    f=2*fact(1);</a:t>
            </a:r>
          </a:p>
          <a:p>
            <a:r>
              <a:rPr kumimoji="1" lang="en-US" altLang="zh-CN" sz="2400" b="1" dirty="0" smtClean="0"/>
              <a:t>    </a:t>
            </a:r>
            <a:endParaRPr lang="zh-CN" altLang="en-US" sz="2400" b="1" dirty="0"/>
          </a:p>
        </p:txBody>
      </p:sp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611560" y="4746575"/>
            <a:ext cx="2457724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/>
              <a:t>main</a:t>
            </a:r>
            <a:r>
              <a:rPr kumimoji="1" lang="en-US" altLang="zh-CN" sz="2400" b="1" dirty="0" smtClean="0"/>
              <a:t>()</a:t>
            </a:r>
          </a:p>
          <a:p>
            <a:r>
              <a:rPr kumimoji="1" lang="en-US" altLang="zh-CN" sz="2400" b="1" dirty="0" smtClean="0"/>
              <a:t>{  ....    </a:t>
            </a:r>
          </a:p>
          <a:p>
            <a:r>
              <a:rPr kumimoji="1" lang="en-US" altLang="zh-CN" sz="2400" b="1" dirty="0" smtClean="0"/>
              <a:t>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(fact(3));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 </a:t>
            </a:r>
            <a:endParaRPr lang="zh-CN" altLang="en-US" sz="24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993063" cy="7207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递归函数 </a:t>
            </a:r>
            <a:r>
              <a:rPr lang="en-US" altLang="zh-CN" sz="4000" smtClean="0"/>
              <a:t>fact( n )</a:t>
            </a:r>
            <a:r>
              <a:rPr lang="zh-CN" altLang="en-US" sz="4000" smtClean="0"/>
              <a:t>的实现过程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054553" cy="3095625"/>
          </a:xfrm>
          <a:noFill/>
          <a:ln w="38100">
            <a:noFill/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fact(3)= 3*fact(2)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2*fact(1)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fact(1) =1</a:t>
            </a:r>
            <a:endParaRPr lang="zh-CN" altLang="en-US" sz="2800" dirty="0" smtClean="0"/>
          </a:p>
        </p:txBody>
      </p:sp>
      <p:sp>
        <p:nvSpPr>
          <p:cNvPr id="406533" name="Freeform 5"/>
          <p:cNvSpPr>
            <a:spLocks/>
          </p:cNvSpPr>
          <p:nvPr/>
        </p:nvSpPr>
        <p:spPr bwMode="auto">
          <a:xfrm>
            <a:off x="3061072" y="1917601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757238 h 432"/>
              <a:gd name="T4" fmla="*/ 533400 w 336"/>
              <a:gd name="T5" fmla="*/ 757238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4" name="Freeform 6"/>
          <p:cNvSpPr>
            <a:spLocks/>
          </p:cNvSpPr>
          <p:nvPr/>
        </p:nvSpPr>
        <p:spPr bwMode="auto">
          <a:xfrm>
            <a:off x="4572372" y="2997101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757238 h 432"/>
              <a:gd name="T4" fmla="*/ 533400 w 336"/>
              <a:gd name="T5" fmla="*/ 757238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5" name="Line 7"/>
          <p:cNvSpPr>
            <a:spLocks noChangeShapeType="1"/>
          </p:cNvSpPr>
          <p:nvPr/>
        </p:nvSpPr>
        <p:spPr bwMode="auto">
          <a:xfrm flipH="1" flipV="1">
            <a:off x="5081960" y="2984401"/>
            <a:ext cx="1219200" cy="5889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6" name="Line 8"/>
          <p:cNvSpPr>
            <a:spLocks noChangeShapeType="1"/>
          </p:cNvSpPr>
          <p:nvPr/>
        </p:nvSpPr>
        <p:spPr bwMode="auto">
          <a:xfrm flipH="1" flipV="1">
            <a:off x="3564310" y="1844576"/>
            <a:ext cx="2438400" cy="5889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5292576" y="2468464"/>
            <a:ext cx="173565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/>
              <a:t>=</a:t>
            </a:r>
            <a:r>
              <a:rPr kumimoji="1" lang="zh-CN" altLang="en-US" sz="2800" b="1" dirty="0" smtClean="0"/>
              <a:t>2</a:t>
            </a:r>
            <a:r>
              <a:rPr kumimoji="1" lang="zh-CN" altLang="en-US" sz="2800" b="1" dirty="0"/>
              <a:t>*1=2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3996432" y="1435001"/>
            <a:ext cx="1543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/>
              <a:t>=</a:t>
            </a:r>
            <a:r>
              <a:rPr kumimoji="1" lang="zh-CN" altLang="en-US" sz="2800" b="1" dirty="0" smtClean="0"/>
              <a:t>3</a:t>
            </a:r>
            <a:r>
              <a:rPr kumimoji="1" lang="zh-CN" altLang="en-US" sz="2800" b="1" dirty="0"/>
              <a:t>*2=6</a:t>
            </a:r>
          </a:p>
        </p:txBody>
      </p:sp>
      <p:sp>
        <p:nvSpPr>
          <p:cNvPr id="406539" name="Line 11"/>
          <p:cNvSpPr>
            <a:spLocks noChangeShapeType="1"/>
          </p:cNvSpPr>
          <p:nvPr/>
        </p:nvSpPr>
        <p:spPr bwMode="auto">
          <a:xfrm flipV="1">
            <a:off x="2162533" y="5140642"/>
            <a:ext cx="826425" cy="504825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0" name="Line 12"/>
          <p:cNvSpPr>
            <a:spLocks noChangeShapeType="1"/>
          </p:cNvSpPr>
          <p:nvPr/>
        </p:nvSpPr>
        <p:spPr bwMode="auto">
          <a:xfrm flipV="1">
            <a:off x="4139952" y="4962474"/>
            <a:ext cx="906016" cy="576262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1" name="Line 13"/>
          <p:cNvSpPr>
            <a:spLocks noChangeShapeType="1"/>
          </p:cNvSpPr>
          <p:nvPr/>
        </p:nvSpPr>
        <p:spPr bwMode="auto">
          <a:xfrm flipV="1">
            <a:off x="6444208" y="5015652"/>
            <a:ext cx="844065" cy="52308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2" name="Line 14"/>
          <p:cNvSpPr>
            <a:spLocks noChangeShapeType="1"/>
          </p:cNvSpPr>
          <p:nvPr/>
        </p:nvSpPr>
        <p:spPr bwMode="auto">
          <a:xfrm flipH="1" flipV="1">
            <a:off x="6444208" y="5890738"/>
            <a:ext cx="1152128" cy="26632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3" name="Line 15"/>
          <p:cNvSpPr>
            <a:spLocks noChangeShapeType="1"/>
          </p:cNvSpPr>
          <p:nvPr/>
        </p:nvSpPr>
        <p:spPr bwMode="auto">
          <a:xfrm flipH="1" flipV="1">
            <a:off x="4211960" y="5877271"/>
            <a:ext cx="1130672" cy="27979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4" name="Line 16"/>
          <p:cNvSpPr>
            <a:spLocks noChangeShapeType="1"/>
          </p:cNvSpPr>
          <p:nvPr/>
        </p:nvSpPr>
        <p:spPr bwMode="auto">
          <a:xfrm flipH="1" flipV="1">
            <a:off x="2088516" y="5899097"/>
            <a:ext cx="1259347" cy="25796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66909" y="3915578"/>
            <a:ext cx="2843213" cy="83099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ea typeface="仿宋_GB2312" pitchFamily="49" charset="-122"/>
              </a:rPr>
              <a:t>同时有4个函数在运行，且都未完成</a:t>
            </a:r>
            <a:endParaRPr kumimoji="1" lang="zh-CN" altLang="en-US" sz="24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915816" y="4730368"/>
            <a:ext cx="2173993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fact(3)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{   ....               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    f=3*fact(2);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    </a:t>
            </a:r>
            <a:endParaRPr lang="zh-CN" altLang="en-US" sz="2400" b="1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261920" y="4725144"/>
            <a:ext cx="1239442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fact(1)</a:t>
            </a:r>
          </a:p>
          <a:p>
            <a:r>
              <a:rPr kumimoji="1" lang="en-US" altLang="zh-CN" sz="2400" b="1" dirty="0" smtClean="0"/>
              <a:t>{   ....    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035494" y="5910371"/>
            <a:ext cx="18245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  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return(f);</a:t>
            </a: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123726" y="5905147"/>
            <a:ext cx="1739579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 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return(f);</a:t>
            </a: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7368925" y="5517232"/>
            <a:ext cx="173957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 f=1; </a:t>
            </a:r>
          </a:p>
          <a:p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return(f);</a:t>
            </a: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83568" y="5890739"/>
            <a:ext cx="970137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……</a:t>
            </a:r>
            <a:endParaRPr kumimoji="1" lang="en-US" altLang="zh-CN" sz="2400" b="1" dirty="0" smtClean="0">
              <a:solidFill>
                <a:srgbClr val="C00000"/>
              </a:solidFill>
            </a:endParaRP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593649" y="2984401"/>
            <a:ext cx="3137768" cy="707886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个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f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是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不一样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的变量：</a:t>
            </a:r>
            <a:endParaRPr lang="en-US" altLang="zh-CN" sz="20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名字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都是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f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， 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值不相同</a:t>
            </a:r>
          </a:p>
        </p:txBody>
      </p:sp>
    </p:spTree>
    <p:extLst>
      <p:ext uri="{BB962C8B-B14F-4D97-AF65-F5344CB8AC3E}">
        <p14:creationId xmlns:p14="http://schemas.microsoft.com/office/powerpoint/2010/main" val="42152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6530" grpId="0"/>
      <p:bldP spid="406533" grpId="0" animBg="1"/>
      <p:bldP spid="406534" grpId="0" animBg="1"/>
      <p:bldP spid="406535" grpId="0" animBg="1"/>
      <p:bldP spid="406536" grpId="0" animBg="1"/>
      <p:bldP spid="406537" grpId="0" autoUpdateAnimBg="0"/>
      <p:bldP spid="406538" grpId="0" autoUpdateAnimBg="0"/>
      <p:bldP spid="406539" grpId="0" animBg="1"/>
      <p:bldP spid="406540" grpId="0" animBg="1"/>
      <p:bldP spid="406541" grpId="0" animBg="1"/>
      <p:bldP spid="406542" grpId="0" animBg="1"/>
      <p:bldP spid="406543" grpId="0" animBg="1"/>
      <p:bldP spid="406544" grpId="0" animBg="1"/>
      <p:bldP spid="406545" grpId="0" animBg="1"/>
      <p:bldP spid="18" grpId="0"/>
      <p:bldP spid="20" grpId="0"/>
      <p:bldP spid="21" grpId="0"/>
      <p:bldP spid="22" grpId="0"/>
      <p:bldP spid="23" grpId="0"/>
      <p:bldP spid="24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993063" cy="7207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递归函数 </a:t>
            </a:r>
            <a:r>
              <a:rPr lang="en-US" altLang="zh-CN" sz="4000" smtClean="0"/>
              <a:t>fact( n )</a:t>
            </a:r>
            <a:r>
              <a:rPr lang="zh-CN" altLang="en-US" sz="4000" smtClean="0"/>
              <a:t>的实现过程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1420181"/>
            <a:ext cx="5410944" cy="54652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nResult</a:t>
            </a:r>
            <a:r>
              <a:rPr lang="en-US" altLang="zh-CN" dirty="0"/>
              <a:t> = factorial(3);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nResult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double  fact( </a:t>
            </a:r>
            <a:r>
              <a:rPr lang="en-US" altLang="zh-CN" dirty="0" err="1">
                <a:sym typeface="Wingdings" pitchFamily="2" charset="2"/>
              </a:rPr>
              <a:t>int</a:t>
            </a:r>
            <a:r>
              <a:rPr lang="en-US" altLang="zh-CN" dirty="0">
                <a:sym typeface="Wingdings" pitchFamily="2" charset="2"/>
              </a:rPr>
              <a:t> n )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 double result;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 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if( n&lt;=1 )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     result = 1.0;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 else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    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result = n * fact(n-1);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 return result;</a:t>
            </a:r>
            <a:br>
              <a:rPr lang="en-US" altLang="zh-CN" dirty="0">
                <a:sym typeface="Wingdings" pitchFamily="2" charset="2"/>
              </a:rPr>
            </a:br>
            <a:r>
              <a:rPr lang="en-US" altLang="zh-CN" dirty="0">
                <a:sym typeface="Wingdings" pitchFamily="2" charset="2"/>
              </a:rPr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73338" y="3013566"/>
            <a:ext cx="1368425" cy="400050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nResult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506850" y="3004234"/>
            <a:ext cx="1466849" cy="369887"/>
          </a:xfrm>
          <a:prstGeom prst="rect">
            <a:avLst/>
          </a:prstGeom>
          <a:noFill/>
          <a:ln w="28575"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dirty="0">
                <a:cs typeface="Arial" charset="0"/>
              </a:rPr>
              <a:t>main()</a:t>
            </a:r>
            <a:endParaRPr lang="zh-CN" altLang="en-US" sz="1800" dirty="0"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073338" y="3448153"/>
            <a:ext cx="1368425" cy="707886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n: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/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nResult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06850" y="3397279"/>
            <a:ext cx="1466849" cy="369332"/>
          </a:xfrm>
          <a:prstGeom prst="rect">
            <a:avLst/>
          </a:prstGeom>
          <a:noFill/>
          <a:ln w="28575"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dirty="0" smtClean="0">
                <a:cs typeface="Arial" charset="0"/>
              </a:rPr>
              <a:t>factorial(3</a:t>
            </a:r>
            <a:r>
              <a:rPr lang="en-US" altLang="zh-CN" sz="1800" dirty="0">
                <a:cs typeface="Arial" charset="0"/>
              </a:rPr>
              <a:t>)</a:t>
            </a:r>
            <a:endParaRPr lang="zh-CN" altLang="en-US" sz="1800" dirty="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073339" y="4168233"/>
            <a:ext cx="1368424" cy="707886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n: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nResult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13920" y="4105165"/>
            <a:ext cx="1466849" cy="369332"/>
          </a:xfrm>
          <a:prstGeom prst="rect">
            <a:avLst/>
          </a:prstGeom>
          <a:noFill/>
          <a:ln w="28575"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dirty="0" smtClean="0">
                <a:cs typeface="Arial" charset="0"/>
              </a:rPr>
              <a:t>factorial(2</a:t>
            </a:r>
            <a:r>
              <a:rPr lang="en-US" altLang="zh-CN" sz="1800" dirty="0">
                <a:cs typeface="Arial" charset="0"/>
              </a:rPr>
              <a:t>)</a:t>
            </a:r>
            <a:endParaRPr lang="zh-CN" altLang="en-US" sz="1800" dirty="0">
              <a:cs typeface="Arial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073337" y="4860497"/>
            <a:ext cx="1368425" cy="707886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n: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nResult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06849" y="4845556"/>
            <a:ext cx="1466850" cy="369332"/>
          </a:xfrm>
          <a:prstGeom prst="rect">
            <a:avLst/>
          </a:prstGeom>
          <a:noFill/>
          <a:ln w="28575"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dirty="0" smtClean="0">
                <a:cs typeface="Arial" charset="0"/>
              </a:rPr>
              <a:t>factorial(1</a:t>
            </a:r>
            <a:r>
              <a:rPr lang="en-US" altLang="zh-CN" sz="1800" dirty="0">
                <a:cs typeface="Arial" charset="0"/>
              </a:rPr>
              <a:t>)</a:t>
            </a:r>
            <a:endParaRPr lang="zh-CN" altLang="en-US" sz="1800" dirty="0">
              <a:cs typeface="Arial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061408" y="5168273"/>
            <a:ext cx="35370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57944" y="4454594"/>
            <a:ext cx="35370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038712" y="3755929"/>
            <a:ext cx="35370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57944" y="3048043"/>
            <a:ext cx="35370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6" grpId="0"/>
      <p:bldP spid="36" grpId="1"/>
      <p:bldP spid="37" grpId="0"/>
      <p:bldP spid="37" grpId="1"/>
      <p:bldP spid="38" grpId="0"/>
      <p:bldP spid="38" grpId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8362950" cy="11715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专题要点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859713" cy="38242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函</a:t>
            </a:r>
            <a:r>
              <a:rPr lang="zh-CN" altLang="en-US" dirty="0" smtClean="0"/>
              <a:t>数嵌套求解复杂的问题</a:t>
            </a:r>
          </a:p>
          <a:p>
            <a:pPr eaLnBrk="1" hangingPunct="1"/>
            <a:r>
              <a:rPr lang="zh-CN" altLang="en-US" dirty="0" smtClean="0"/>
              <a:t>理解和使用函数递</a:t>
            </a:r>
            <a:r>
              <a:rPr lang="zh-CN" altLang="en-US" dirty="0" smtClean="0"/>
              <a:t>归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9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函数递归</a:t>
            </a:r>
            <a:r>
              <a:rPr lang="zh-CN" altLang="en-US" dirty="0"/>
              <a:t>调用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调用有着相同名字和相同代码的函数。</a:t>
            </a:r>
            <a:endParaRPr lang="en-US" altLang="zh-CN" dirty="0" smtClean="0"/>
          </a:p>
          <a:p>
            <a:r>
              <a:rPr lang="zh-CN" altLang="en-US" dirty="0" smtClean="0"/>
              <a:t>调用时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分配参数和局部变量的存储空间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退出时释放。</a:t>
            </a:r>
          </a:p>
          <a:p>
            <a:r>
              <a:rPr lang="zh-CN" altLang="en-US" dirty="0" smtClean="0"/>
              <a:t>随着递归</a:t>
            </a:r>
            <a:r>
              <a:rPr lang="zh-CN" altLang="en-US" dirty="0"/>
              <a:t>调用</a:t>
            </a:r>
            <a:r>
              <a:rPr lang="zh-CN" altLang="en-US" dirty="0" smtClean="0"/>
              <a:t>的层层深入，存储空间的一端逐渐增加，然后随着函数调用的层层返回，存储空间的这一端又逐渐缩短。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函数堆栈</a:t>
            </a:r>
            <a:endParaRPr lang="en-US" altLang="zh-CN" dirty="0" smtClean="0"/>
          </a:p>
          <a:p>
            <a:r>
              <a:rPr lang="zh-CN" altLang="en-US" dirty="0" smtClean="0"/>
              <a:t>递归存在着可用堆栈空间过度使用的危险。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7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例程</a:t>
            </a:r>
            <a:r>
              <a:rPr lang="en-US" altLang="zh-CN" dirty="0" smtClean="0"/>
              <a:t>10-3 </a:t>
            </a:r>
            <a:r>
              <a:rPr lang="zh-CN" altLang="en-US" dirty="0" smtClean="0"/>
              <a:t>将整数按照逆序输出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600201"/>
            <a:ext cx="4896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reverse(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(“%d”, </a:t>
            </a:r>
            <a:r>
              <a:rPr lang="en-US" altLang="zh-CN" dirty="0" smtClean="0"/>
              <a:t>num%10);</a:t>
            </a:r>
          </a:p>
          <a:p>
            <a:pPr marL="0" indent="0">
              <a:buNone/>
            </a:pPr>
            <a:r>
              <a:rPr lang="en-US" altLang="zh-CN" dirty="0" smtClean="0"/>
              <a:t>   if(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&gt;9 )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reverse( </a:t>
            </a:r>
            <a:r>
              <a:rPr lang="en-US" altLang="zh-CN" dirty="0" err="1" smtClean="0">
                <a:solidFill>
                  <a:srgbClr val="FFFF00"/>
                </a:solidFill>
              </a:rPr>
              <a:t>num</a:t>
            </a:r>
            <a:r>
              <a:rPr lang="en-US" altLang="zh-CN" dirty="0" smtClean="0">
                <a:solidFill>
                  <a:srgbClr val="FFFF00"/>
                </a:solidFill>
              </a:rPr>
              <a:t>/10 );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32040" y="1600201"/>
            <a:ext cx="4104456" cy="506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</a:t>
            </a:r>
            <a:r>
              <a:rPr lang="en-US" altLang="zh-CN" dirty="0" smtClean="0"/>
              <a:t>reverse(12345)</a:t>
            </a:r>
          </a:p>
          <a:p>
            <a:pPr marL="400050" lvl="1" indent="0">
              <a:buNone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5</a:t>
            </a:r>
          </a:p>
          <a:p>
            <a:pPr marL="400050" lvl="1" indent="0">
              <a:buNone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reverse(1234)</a:t>
            </a:r>
          </a:p>
          <a:p>
            <a:pPr marL="400050" lvl="1" indent="0">
              <a:buNone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4</a:t>
            </a:r>
          </a:p>
          <a:p>
            <a:pPr marL="400050" lvl="1" indent="0">
              <a:buNone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reverse(123)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执行</a:t>
            </a:r>
            <a:r>
              <a:rPr lang="en-US" altLang="zh-CN" dirty="0" smtClean="0"/>
              <a:t>reverse(12)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</a:p>
          <a:p>
            <a:pPr marL="400050" lvl="1" indent="0">
              <a:buNone/>
            </a:pPr>
            <a:r>
              <a:rPr lang="zh-CN" altLang="en-US" dirty="0"/>
              <a:t>执行</a:t>
            </a:r>
            <a:r>
              <a:rPr lang="en-US" altLang="zh-CN" dirty="0" smtClean="0"/>
              <a:t>reverse(1)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因此，最终输出为 </a:t>
            </a:r>
            <a:r>
              <a:rPr lang="en-US" altLang="zh-CN" dirty="0" smtClean="0">
                <a:solidFill>
                  <a:srgbClr val="FFC000"/>
                </a:solidFill>
              </a:rPr>
              <a:t>54321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860032" y="1268760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递归程序设计</a:t>
            </a:r>
            <a:endParaRPr lang="zh-CN" altLang="en-US" b="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用递归实现的问题，满足两个条件：</a:t>
            </a:r>
            <a:endParaRPr lang="zh-CN" altLang="en-US" sz="2400" dirty="0" smtClean="0"/>
          </a:p>
          <a:p>
            <a:pPr eaLnBrk="1" hangingPunct="1"/>
            <a:r>
              <a:rPr lang="zh-CN" altLang="en-US" sz="2800" dirty="0" smtClean="0"/>
              <a:t>问题可以逐步简化成自身较简单的形式（</a:t>
            </a:r>
            <a:r>
              <a:rPr lang="zh-CN" altLang="en-US" sz="2800" dirty="0" smtClean="0">
                <a:solidFill>
                  <a:srgbClr val="FFFF00"/>
                </a:solidFill>
              </a:rPr>
              <a:t>递归式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参数逐渐减小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zh-CN" altLang="en-US" sz="2800" dirty="0" smtClean="0"/>
              <a:t>递归最终能结束(</a:t>
            </a:r>
            <a:r>
              <a:rPr lang="zh-CN" altLang="en-US" sz="2800" dirty="0" smtClean="0">
                <a:solidFill>
                  <a:srgbClr val="FFFF00"/>
                </a:solidFill>
              </a:rPr>
              <a:t>递归出口</a:t>
            </a:r>
            <a:r>
              <a:rPr lang="zh-CN" altLang="en-US" sz="2800" dirty="0" smtClean="0"/>
              <a:t>)</a:t>
            </a:r>
            <a:endParaRPr lang="zh-CN" altLang="en-US" sz="2400" dirty="0" smtClean="0"/>
          </a:p>
          <a:p>
            <a:pPr lvl="1" eaLnBrk="1" hangingPunct="1"/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  <a:ea typeface="隶书" pitchFamily="49" charset="-122"/>
              </a:rPr>
              <a:t>两个条件缺一不可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  <a:ea typeface="隶书" pitchFamily="49" charset="-122"/>
              </a:rPr>
              <a:t>解决递归问题的两个着眼点</a:t>
            </a:r>
            <a:endParaRPr lang="zh-CN" altLang="zh-C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10-5  </a:t>
            </a:r>
            <a:r>
              <a:rPr lang="zh-CN" altLang="en-US" dirty="0" smtClean="0"/>
              <a:t>汉诺(</a:t>
            </a:r>
            <a:r>
              <a:rPr lang="en-US" altLang="zh-CN" dirty="0" smtClean="0"/>
              <a:t>Hanoi)</a:t>
            </a:r>
            <a:r>
              <a:rPr lang="zh-CN" altLang="en-US" dirty="0" smtClean="0"/>
              <a:t>塔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4235450"/>
            <a:ext cx="5943600" cy="2362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smtClean="0"/>
              <a:t>将64 个盘从座</a:t>
            </a:r>
            <a:r>
              <a:rPr lang="en-US" altLang="zh-CN" sz="2800" smtClean="0"/>
              <a:t>A</a:t>
            </a:r>
            <a:r>
              <a:rPr lang="zh-CN" altLang="en-US" sz="2800" smtClean="0"/>
              <a:t>搬到座</a:t>
            </a:r>
            <a:r>
              <a:rPr lang="en-US" altLang="zh-CN" sz="2800" smtClean="0"/>
              <a:t>B</a:t>
            </a:r>
            <a:endParaRPr lang="zh-CN" altLang="en-US" sz="2800" smtClean="0"/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/>
              <a:t>(1) 一次只能搬一个盘子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/>
              <a:t>(2) 盘子只能插在</a:t>
            </a:r>
            <a:r>
              <a:rPr lang="en-US" altLang="zh-CN" sz="2400" smtClean="0"/>
              <a:t>A、B、C</a:t>
            </a:r>
            <a:r>
              <a:rPr lang="zh-CN" altLang="en-US" sz="2400" smtClean="0"/>
              <a:t>三个杆中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/>
              <a:t>(3) 大盘不能压在小盘上</a:t>
            </a:r>
            <a:endParaRPr lang="zh-CN" altLang="zh-CN" sz="2400" smtClean="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962400" y="31686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4953000" y="13398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604000" y="32194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7747000" y="15430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1066800" y="3168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209800" y="14922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295400" y="354965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         </a:t>
            </a:r>
            <a:r>
              <a:rPr kumimoji="1" lang="en-US" altLang="zh-CN" sz="2400" b="1"/>
              <a:t>A		        B	                               C</a:t>
            </a:r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>
            <a:off x="3200400" y="22542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71600" y="1916832"/>
            <a:ext cx="1676400" cy="1240904"/>
            <a:chOff x="1371600" y="1916832"/>
            <a:chExt cx="1676400" cy="1240904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371600" y="2929136"/>
              <a:ext cx="16764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562100" y="1916832"/>
              <a:ext cx="1295400" cy="1012304"/>
              <a:chOff x="1562100" y="1712640"/>
              <a:chExt cx="1295400" cy="1012304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562100" y="2496344"/>
                <a:ext cx="12954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917700" y="1865040"/>
                <a:ext cx="609600" cy="174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2049780" y="1712640"/>
                <a:ext cx="304800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1705744" y="2267744"/>
                <a:ext cx="1008112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1848408" y="2039144"/>
                <a:ext cx="722784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139952" y="1916832"/>
            <a:ext cx="1676400" cy="1240904"/>
            <a:chOff x="4139952" y="1916832"/>
            <a:chExt cx="1676400" cy="1240904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4139952" y="2929136"/>
              <a:ext cx="16764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30452" y="1916832"/>
              <a:ext cx="1295400" cy="1012304"/>
              <a:chOff x="1562100" y="1712640"/>
              <a:chExt cx="1295400" cy="1012304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562100" y="2496344"/>
                <a:ext cx="12954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917700" y="1865040"/>
                <a:ext cx="609600" cy="174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2049780" y="1712640"/>
                <a:ext cx="304800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1705744" y="2267744"/>
                <a:ext cx="1008112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1848408" y="2039144"/>
                <a:ext cx="722784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1763712" cy="9731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分析 </a:t>
            </a:r>
            <a:endParaRPr lang="zh-CN" altLang="en-US" dirty="0" smtClean="0">
              <a:solidFill>
                <a:srgbClr val="FFFFCC"/>
              </a:solidFill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950672" y="4165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V="1">
            <a:off x="1941272" y="2336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3795472" y="416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4938472" y="2489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6665672" y="4140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7656272" y="231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1331672" y="42418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      </a:t>
            </a:r>
            <a:r>
              <a:rPr kumimoji="1" lang="en-US" altLang="zh-CN" sz="2400" b="1"/>
              <a:t>A			         B		         C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5672" y="2917076"/>
            <a:ext cx="939800" cy="867524"/>
            <a:chOff x="3124200" y="4771276"/>
            <a:chExt cx="939800" cy="867524"/>
          </a:xfrm>
        </p:grpSpPr>
        <p:sp>
          <p:nvSpPr>
            <p:cNvPr id="37912" name="AutoShape 24"/>
            <p:cNvSpPr>
              <a:spLocks/>
            </p:cNvSpPr>
            <p:nvPr/>
          </p:nvSpPr>
          <p:spPr bwMode="auto">
            <a:xfrm>
              <a:off x="3124200" y="4771276"/>
              <a:ext cx="228600" cy="867524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3375288" y="4973935"/>
              <a:ext cx="688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/>
                <a:t>n-1</a:t>
              </a:r>
            </a:p>
          </p:txBody>
        </p:sp>
      </p:grpSp>
      <p:sp>
        <p:nvSpPr>
          <p:cNvPr id="477219" name="Freeform 35"/>
          <p:cNvSpPr>
            <a:spLocks/>
          </p:cNvSpPr>
          <p:nvPr/>
        </p:nvSpPr>
        <p:spPr bwMode="auto">
          <a:xfrm>
            <a:off x="2258772" y="2336800"/>
            <a:ext cx="5237480" cy="580276"/>
          </a:xfrm>
          <a:custGeom>
            <a:avLst/>
            <a:gdLst>
              <a:gd name="T0" fmla="*/ 0 w 2256"/>
              <a:gd name="T1" fmla="*/ 762000 h 480"/>
              <a:gd name="T2" fmla="*/ 1752600 w 2256"/>
              <a:gd name="T3" fmla="*/ 0 h 480"/>
              <a:gd name="T4" fmla="*/ 3581400 w 2256"/>
              <a:gd name="T5" fmla="*/ 76200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480">
                <a:moveTo>
                  <a:pt x="0" y="480"/>
                </a:moveTo>
                <a:cubicBezTo>
                  <a:pt x="364" y="240"/>
                  <a:pt x="728" y="0"/>
                  <a:pt x="1104" y="0"/>
                </a:cubicBezTo>
                <a:cubicBezTo>
                  <a:pt x="1480" y="0"/>
                  <a:pt x="1868" y="240"/>
                  <a:pt x="2256" y="48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008572" y="3109575"/>
            <a:ext cx="1295400" cy="1012304"/>
            <a:chOff x="1562100" y="4771276"/>
            <a:chExt cx="1295400" cy="1012304"/>
          </a:xfrm>
          <a:solidFill>
            <a:srgbClr val="008080"/>
          </a:solidFill>
        </p:grpSpPr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1562100" y="5554980"/>
              <a:ext cx="12954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1917700" y="4923676"/>
              <a:ext cx="609600" cy="174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2049780" y="4771276"/>
              <a:ext cx="304800" cy="152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705744" y="5326380"/>
              <a:ext cx="1008112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848408" y="5097780"/>
              <a:ext cx="722784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1095452" y="39370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00272" y="39370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293572" y="2927236"/>
            <a:ext cx="1295400" cy="1012304"/>
            <a:chOff x="1562100" y="1712640"/>
            <a:chExt cx="1295400" cy="1012304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562100" y="2496344"/>
              <a:ext cx="12954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917700" y="1865040"/>
              <a:ext cx="609600" cy="174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2049780" y="1712640"/>
              <a:ext cx="3048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1705744" y="2267744"/>
              <a:ext cx="1008112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1848408" y="2039144"/>
              <a:ext cx="722784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93572" y="2929927"/>
            <a:ext cx="1295400" cy="1012304"/>
            <a:chOff x="1562100" y="4771276"/>
            <a:chExt cx="1295400" cy="1012304"/>
          </a:xfrm>
          <a:solidFill>
            <a:srgbClr val="008080"/>
          </a:solidFill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562100" y="5554980"/>
              <a:ext cx="12954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17700" y="4923676"/>
              <a:ext cx="609600" cy="174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049780" y="4771276"/>
              <a:ext cx="304800" cy="152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705744" y="5326380"/>
              <a:ext cx="1008112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1848408" y="5097780"/>
              <a:ext cx="722784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90772" y="2927236"/>
            <a:ext cx="1295400" cy="1012304"/>
            <a:chOff x="1562100" y="4771276"/>
            <a:chExt cx="1295400" cy="1012304"/>
          </a:xfrm>
          <a:solidFill>
            <a:srgbClr val="008080"/>
          </a:solidFill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1562100" y="5554980"/>
              <a:ext cx="12954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917700" y="4923676"/>
              <a:ext cx="609600" cy="174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049780" y="4771276"/>
              <a:ext cx="304800" cy="152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1705744" y="5326380"/>
              <a:ext cx="1008112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1848408" y="5097780"/>
              <a:ext cx="722784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2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9" grpId="0" animBg="1"/>
      <p:bldP spid="53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汉诺(</a:t>
            </a:r>
            <a:r>
              <a:rPr lang="en-US" altLang="zh-CN" dirty="0"/>
              <a:t>Hanoi)</a:t>
            </a:r>
            <a:r>
              <a:rPr lang="zh-CN" altLang="en-US" dirty="0"/>
              <a:t>塔 </a:t>
            </a:r>
            <a:r>
              <a:rPr lang="zh-CN" altLang="en-US" dirty="0" smtClean="0"/>
              <a:t>问题求解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07504" y="1493093"/>
            <a:ext cx="4245868" cy="6397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伪代码描述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79513" y="2174874"/>
            <a:ext cx="4248471" cy="43504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hanoi</a:t>
            </a:r>
            <a:r>
              <a:rPr lang="en-US" altLang="zh-CN" dirty="0"/>
              <a:t> (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个盘，</a:t>
            </a:r>
            <a:r>
              <a:rPr lang="en-US" altLang="zh-CN" dirty="0" smtClean="0"/>
              <a:t>A→B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为过渡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if (n == 1)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直接搬运盘子：</a:t>
            </a:r>
            <a:r>
              <a:rPr lang="en-US" altLang="zh-CN" dirty="0" smtClean="0">
                <a:solidFill>
                  <a:srgbClr val="FF0000"/>
                </a:solidFill>
              </a:rPr>
              <a:t>A→B</a:t>
            </a:r>
          </a:p>
          <a:p>
            <a:pPr marL="0" indent="0">
              <a:buNone/>
            </a:pPr>
            <a:r>
              <a:rPr lang="en-US" altLang="zh-CN" dirty="0" smtClean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    </a:t>
            </a:r>
            <a:r>
              <a:rPr lang="en-US" altLang="zh-CN" dirty="0" err="1" smtClean="0">
                <a:solidFill>
                  <a:srgbClr val="FFC000"/>
                </a:solidFill>
              </a:rPr>
              <a:t>hanoi</a:t>
            </a:r>
            <a:r>
              <a:rPr lang="en-US" altLang="zh-CN" dirty="0" smtClean="0">
                <a:solidFill>
                  <a:srgbClr val="FFC000"/>
                </a:solidFill>
              </a:rPr>
              <a:t>(n-1</a:t>
            </a:r>
            <a:r>
              <a:rPr lang="zh-CN" altLang="en-US" dirty="0" smtClean="0">
                <a:solidFill>
                  <a:srgbClr val="FFC000"/>
                </a:solidFill>
              </a:rPr>
              <a:t>个盘，</a:t>
            </a:r>
            <a:r>
              <a:rPr lang="en-US" altLang="zh-CN" dirty="0" smtClean="0">
                <a:solidFill>
                  <a:srgbClr val="FFC000"/>
                </a:solidFill>
              </a:rPr>
              <a:t>A→C,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     B</a:t>
            </a:r>
            <a:r>
              <a:rPr lang="zh-CN" altLang="en-US" dirty="0" smtClean="0">
                <a:solidFill>
                  <a:srgbClr val="FFC000"/>
                </a:solidFill>
              </a:rPr>
              <a:t>为过渡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搬运第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个盘子：</a:t>
            </a:r>
            <a:r>
              <a:rPr lang="en-US" altLang="zh-CN" dirty="0" smtClean="0"/>
              <a:t>A→B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C000"/>
                </a:solidFill>
              </a:rPr>
              <a:t>hanoi</a:t>
            </a:r>
            <a:r>
              <a:rPr lang="en-US" altLang="zh-CN" dirty="0" smtClean="0">
                <a:solidFill>
                  <a:srgbClr val="FFC000"/>
                </a:solidFill>
              </a:rPr>
              <a:t>(n-1</a:t>
            </a:r>
            <a:r>
              <a:rPr lang="zh-CN" altLang="en-US" dirty="0" smtClean="0">
                <a:solidFill>
                  <a:srgbClr val="FFC000"/>
                </a:solidFill>
              </a:rPr>
              <a:t>个盘，</a:t>
            </a:r>
            <a:r>
              <a:rPr lang="en-US" altLang="zh-CN" dirty="0" smtClean="0">
                <a:solidFill>
                  <a:srgbClr val="FFC000"/>
                </a:solidFill>
              </a:rPr>
              <a:t>C→B,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     A</a:t>
            </a:r>
            <a:r>
              <a:rPr lang="zh-CN" altLang="en-US" dirty="0" smtClean="0">
                <a:solidFill>
                  <a:srgbClr val="FFC000"/>
                </a:solidFill>
              </a:rPr>
              <a:t>为过渡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355977" y="1493093"/>
            <a:ext cx="4330826" cy="6397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C</a:t>
            </a:r>
            <a:r>
              <a:rPr lang="zh-CN" altLang="en-US" sz="3200" dirty="0" smtClean="0">
                <a:solidFill>
                  <a:srgbClr val="C00000"/>
                </a:solidFill>
              </a:rPr>
              <a:t>语言代码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4427985" y="2174874"/>
            <a:ext cx="4716016" cy="43504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hanoi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n, char </a:t>
            </a:r>
            <a:r>
              <a:rPr lang="en-US" altLang="zh-CN" dirty="0" smtClean="0"/>
              <a:t>A, </a:t>
            </a:r>
            <a:r>
              <a:rPr lang="en-US" altLang="zh-CN" dirty="0"/>
              <a:t>char </a:t>
            </a:r>
            <a:r>
              <a:rPr lang="en-US" altLang="zh-CN" dirty="0" smtClean="0"/>
              <a:t>B, char C)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(n == 1)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("%c--&gt;%c\n", </a:t>
            </a:r>
            <a:r>
              <a:rPr lang="en-US" altLang="zh-CN" dirty="0" smtClean="0">
                <a:solidFill>
                  <a:srgbClr val="FF0000"/>
                </a:solidFill>
              </a:rPr>
              <a:t>A, B);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else </a:t>
            </a:r>
          </a:p>
          <a:p>
            <a:pPr marL="0" indent="0">
              <a:buNone/>
            </a:pPr>
            <a:r>
              <a:rPr lang="en-US" altLang="zh-CN" dirty="0"/>
              <a:t> 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 smtClean="0">
                <a:solidFill>
                  <a:srgbClr val="FFFF00"/>
                </a:solidFill>
              </a:rPr>
              <a:t>hanoi</a:t>
            </a:r>
            <a:r>
              <a:rPr lang="en-US" altLang="zh-CN" dirty="0" smtClean="0">
                <a:solidFill>
                  <a:srgbClr val="FFFF00"/>
                </a:solidFill>
              </a:rPr>
              <a:t>(n-1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en-US" altLang="zh-CN" dirty="0" smtClean="0">
                <a:solidFill>
                  <a:srgbClr val="FFFF00"/>
                </a:solidFill>
              </a:rPr>
              <a:t>A, C,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B);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("%c--&gt;%c\n", </a:t>
            </a:r>
            <a:r>
              <a:rPr lang="en-US" altLang="zh-CN" dirty="0" smtClean="0"/>
              <a:t>A, B);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FFFF00"/>
                </a:solidFill>
              </a:rPr>
              <a:t>hanoi</a:t>
            </a:r>
            <a:r>
              <a:rPr lang="en-US" altLang="zh-CN" dirty="0" smtClean="0">
                <a:solidFill>
                  <a:srgbClr val="FFFF00"/>
                </a:solidFill>
              </a:rPr>
              <a:t>(n-1</a:t>
            </a:r>
            <a:r>
              <a:rPr lang="en-US" altLang="zh-CN" dirty="0">
                <a:solidFill>
                  <a:srgbClr val="FFFF00"/>
                </a:solidFill>
              </a:rPr>
              <a:t>, C</a:t>
            </a:r>
            <a:r>
              <a:rPr lang="en-US" altLang="zh-CN" dirty="0" smtClean="0">
                <a:solidFill>
                  <a:srgbClr val="FFFF00"/>
                </a:solidFill>
              </a:rPr>
              <a:t>, B,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A);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067944" y="1340768"/>
            <a:ext cx="0" cy="5400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763687" y="2204865"/>
            <a:ext cx="5832649" cy="2304255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问题思考</a:t>
            </a:r>
            <a:endParaRPr lang="zh-CN" altLang="en-US" sz="66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用递归求解迷宫问题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搜</a:t>
            </a:r>
            <a:r>
              <a:rPr lang="zh-CN" altLang="en-US" dirty="0" smtClean="0">
                <a:solidFill>
                  <a:srgbClr val="FFC000"/>
                </a:solidFill>
              </a:rPr>
              <a:t>索一条从入口到达出口的可行路径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r>
              <a:rPr lang="zh-CN" altLang="en-US" dirty="0" smtClean="0"/>
              <a:t>为围墙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蓝色</a:t>
            </a:r>
            <a:r>
              <a:rPr lang="zh-CN" altLang="en-US" dirty="0" smtClean="0"/>
              <a:t>为可行通道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91" y="2924944"/>
            <a:ext cx="4798584" cy="340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8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用递归求解迷宫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要求运用</a:t>
            </a:r>
            <a:r>
              <a:rPr lang="zh-CN" altLang="en-US" dirty="0">
                <a:solidFill>
                  <a:srgbClr val="FF0000"/>
                </a:solidFill>
              </a:rPr>
              <a:t>递归函数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迷宫</a:t>
            </a:r>
            <a:r>
              <a:rPr lang="zh-CN" altLang="en-US" dirty="0"/>
              <a:t>路径算法的基本思路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若当前</a:t>
            </a:r>
            <a:r>
              <a:rPr lang="en-US" altLang="zh-CN" dirty="0"/>
              <a:t>path</a:t>
            </a:r>
            <a:r>
              <a:rPr lang="zh-CN" altLang="en-US" dirty="0"/>
              <a:t>的终点 </a:t>
            </a:r>
            <a:r>
              <a:rPr lang="en-US" altLang="zh-CN" dirty="0"/>
              <a:t>p </a:t>
            </a:r>
            <a:r>
              <a:rPr lang="zh-CN" altLang="en-US" dirty="0"/>
              <a:t>是出口，则完成。</a:t>
            </a:r>
          </a:p>
          <a:p>
            <a:pPr lvl="1"/>
            <a:r>
              <a:rPr lang="zh-CN" altLang="en-US" dirty="0"/>
              <a:t>否则，探索</a:t>
            </a:r>
            <a:r>
              <a:rPr lang="en-US" altLang="zh-CN" dirty="0"/>
              <a:t>p</a:t>
            </a:r>
            <a:r>
              <a:rPr lang="zh-CN" altLang="en-US" dirty="0"/>
              <a:t>的上、下、左、右</a:t>
            </a:r>
            <a:r>
              <a:rPr lang="en-US" altLang="zh-CN" dirty="0"/>
              <a:t>4</a:t>
            </a:r>
            <a:r>
              <a:rPr lang="zh-CN" altLang="en-US" dirty="0"/>
              <a:t>个相邻点，将他们加入路径，并继续寻找出口。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注意：对</a:t>
            </a:r>
            <a:r>
              <a:rPr lang="zh-CN" altLang="en-US" dirty="0"/>
              <a:t>测试过的点</a:t>
            </a:r>
            <a:r>
              <a:rPr lang="zh-CN" altLang="en-US" dirty="0" smtClean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适当</a:t>
            </a:r>
            <a:r>
              <a:rPr lang="zh-CN" altLang="en-US" dirty="0" smtClean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，避免重复测试导致无限</a:t>
            </a:r>
            <a:r>
              <a:rPr lang="zh-CN" altLang="en-US" dirty="0" smtClean="0"/>
              <a:t>递归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3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</a:t>
            </a:r>
            <a:r>
              <a:rPr lang="zh-CN" altLang="en-US" dirty="0" smtClean="0"/>
              <a:t>数划分问题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编写递归程序，求正</a:t>
            </a:r>
            <a:r>
              <a:rPr lang="zh-CN" altLang="en-US" dirty="0"/>
              <a:t>整数的</a:t>
            </a:r>
            <a:r>
              <a:rPr lang="zh-CN" altLang="en-US" dirty="0" smtClean="0"/>
              <a:t>所有不同的划分组合。例如</a:t>
            </a:r>
            <a:r>
              <a:rPr lang="zh-CN" altLang="en-US" dirty="0"/>
              <a:t>输入</a:t>
            </a:r>
            <a:r>
              <a:rPr lang="en-US" altLang="zh-CN" dirty="0"/>
              <a:t>6</a:t>
            </a:r>
            <a:r>
              <a:rPr lang="zh-CN" altLang="en-US" dirty="0"/>
              <a:t>，则输出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6 = 5+1</a:t>
            </a:r>
          </a:p>
          <a:p>
            <a:pPr marL="514350" lvl="1" indent="0">
              <a:buNone/>
            </a:pPr>
            <a:r>
              <a:rPr lang="en-US" altLang="zh-CN" dirty="0" smtClean="0"/>
              <a:t>6 </a:t>
            </a:r>
            <a:r>
              <a:rPr lang="en-US" altLang="zh-CN" dirty="0"/>
              <a:t>= 4+2</a:t>
            </a:r>
          </a:p>
          <a:p>
            <a:pPr marL="514350" lvl="1" indent="0">
              <a:buNone/>
            </a:pPr>
            <a:r>
              <a:rPr lang="en-US" altLang="zh-CN" dirty="0"/>
              <a:t>6 = 4+1+1</a:t>
            </a:r>
          </a:p>
          <a:p>
            <a:pPr marL="514350" lvl="1" indent="0">
              <a:buNone/>
            </a:pPr>
            <a:r>
              <a:rPr lang="en-US" altLang="zh-CN" dirty="0"/>
              <a:t>6 = 3+3</a:t>
            </a:r>
          </a:p>
          <a:p>
            <a:pPr marL="514350" lvl="1" indent="0">
              <a:buNone/>
            </a:pPr>
            <a:r>
              <a:rPr lang="en-US" altLang="zh-CN" dirty="0"/>
              <a:t>6 = 3+2+1</a:t>
            </a:r>
          </a:p>
          <a:p>
            <a:pPr marL="514350" lvl="1" indent="0">
              <a:buNone/>
            </a:pPr>
            <a:r>
              <a:rPr lang="en-US" altLang="zh-CN" dirty="0"/>
              <a:t>6 = 3+1+1+1</a:t>
            </a:r>
          </a:p>
          <a:p>
            <a:pPr marL="514350" lvl="1" indent="0">
              <a:buNone/>
            </a:pPr>
            <a:r>
              <a:rPr lang="en-US" altLang="zh-CN" dirty="0"/>
              <a:t>6 = 2+2+2</a:t>
            </a:r>
          </a:p>
          <a:p>
            <a:pPr marL="514350" lvl="1" indent="0">
              <a:buNone/>
            </a:pPr>
            <a:r>
              <a:rPr lang="en-US" altLang="zh-CN" dirty="0"/>
              <a:t>6 = 2+2+1+1</a:t>
            </a:r>
          </a:p>
          <a:p>
            <a:pPr marL="514350" lvl="1" indent="0">
              <a:buNone/>
            </a:pPr>
            <a:r>
              <a:rPr lang="en-US" altLang="zh-CN" dirty="0"/>
              <a:t>6 = 2+1+1+1+1</a:t>
            </a:r>
          </a:p>
          <a:p>
            <a:pPr marL="514350" lvl="1" indent="0">
              <a:buNone/>
            </a:pPr>
            <a:r>
              <a:rPr lang="en-US" altLang="zh-CN" dirty="0"/>
              <a:t>6 = </a:t>
            </a:r>
            <a:r>
              <a:rPr lang="en-US" altLang="zh-CN" dirty="0" smtClean="0"/>
              <a:t>1+1+1+1+1+1</a:t>
            </a:r>
          </a:p>
          <a:p>
            <a:pPr marL="514350" lvl="1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6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结构化程序设计</a:t>
            </a:r>
            <a:endParaRPr lang="zh-CN" altLang="en-US" dirty="0" smtClean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使用结构化程序设计方法解决复杂的问题</a:t>
            </a:r>
          </a:p>
          <a:p>
            <a:pPr lvl="1"/>
            <a:r>
              <a:rPr lang="zh-CN" altLang="en-US" dirty="0" smtClean="0"/>
              <a:t>把大问题分解成若干小问题，小问题再进一步分解成若干更小的问题</a:t>
            </a:r>
          </a:p>
          <a:p>
            <a:pPr lvl="1"/>
            <a:r>
              <a:rPr lang="zh-CN" altLang="en-US" dirty="0" smtClean="0"/>
              <a:t>写程序时，用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解决整个问题，它调用解决小问题的函数</a:t>
            </a:r>
          </a:p>
          <a:p>
            <a:pPr lvl="1"/>
            <a:r>
              <a:rPr lang="zh-CN" altLang="en-US" dirty="0" smtClean="0"/>
              <a:t>这些函数又进一步调用解决更小问题的函数，从而形成函数的嵌套调用</a:t>
            </a:r>
          </a:p>
        </p:txBody>
      </p:sp>
    </p:spTree>
    <p:extLst>
      <p:ext uri="{BB962C8B-B14F-4D97-AF65-F5344CB8AC3E}">
        <p14:creationId xmlns:p14="http://schemas.microsoft.com/office/powerpoint/2010/main" val="16722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整数划分问题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要求划分组合不能重复（注意是组合，不是排列，</a:t>
            </a:r>
            <a:r>
              <a:rPr lang="en-US" altLang="zh-CN" dirty="0" smtClean="0">
                <a:solidFill>
                  <a:srgbClr val="FF0000"/>
                </a:solidFill>
              </a:rPr>
              <a:t>2+4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4+2</a:t>
            </a:r>
            <a:r>
              <a:rPr lang="zh-CN" altLang="en-US" dirty="0" smtClean="0">
                <a:solidFill>
                  <a:srgbClr val="FF0000"/>
                </a:solidFill>
              </a:rPr>
              <a:t>视为重复的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zh-CN" altLang="en-US" smtClean="0"/>
              <a:t>递归公式，实现</a:t>
            </a:r>
            <a:r>
              <a:rPr lang="zh-CN" altLang="en-US" dirty="0" smtClean="0"/>
              <a:t>递归算法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514350" lvl="1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0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汉诺塔图形程序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编写图形应用程序界面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输入盘子的个数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用动画的方式，展示汉诺塔问题解法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以加速、减速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2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890365" y="2319370"/>
            <a:ext cx="6905625" cy="3076575"/>
            <a:chOff x="2086" y="2836"/>
            <a:chExt cx="6450" cy="2169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 flipH="1">
              <a:off x="3431" y="3197"/>
              <a:ext cx="1575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flipH="1">
              <a:off x="4696" y="3202"/>
              <a:ext cx="42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5571" y="3257"/>
              <a:ext cx="105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4691" y="2836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/>
                <a:t>main( )</a:t>
              </a:r>
              <a:endParaRPr lang="en-US" altLang="zh-CN" sz="2800" b="1" dirty="0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801" y="3601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endParaRPr lang="zh-CN" altLang="en-US" sz="2800" b="1"/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166" y="3601"/>
              <a:ext cx="94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函数2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252" y="3581"/>
              <a:ext cx="73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……</a:t>
              </a:r>
              <a:endParaRPr lang="zh-CN" altLang="en-US" sz="2800" b="1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6161" y="3601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</a:t>
              </a:r>
              <a:endParaRPr lang="en-US" altLang="zh-CN" sz="28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086" y="4537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r>
                <a:rPr lang="en-US" altLang="zh-CN" sz="2400" b="1"/>
                <a:t>_1</a:t>
              </a:r>
              <a:endParaRPr lang="en-US" altLang="zh-CN" sz="2800" b="1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262" y="4537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r>
                <a:rPr lang="en-US" altLang="zh-CN" sz="2400" b="1"/>
                <a:t>_2</a:t>
              </a:r>
              <a:endParaRPr lang="en-US" altLang="zh-CN" sz="28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5596" y="4392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m_1</a:t>
              </a:r>
              <a:endParaRPr lang="en-US" altLang="zh-CN" sz="2800" b="1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7486" y="4392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m_n</a:t>
              </a:r>
              <a:endParaRPr lang="en-US" altLang="zh-CN" sz="2800" b="1"/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6702" y="4382"/>
              <a:ext cx="73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……</a:t>
              </a:r>
              <a:endParaRPr lang="zh-CN" altLang="en-US" sz="28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H="1">
              <a:off x="2637" y="3983"/>
              <a:ext cx="630" cy="6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3372" y="3983"/>
              <a:ext cx="420" cy="6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H="1">
              <a:off x="6152" y="3978"/>
              <a:ext cx="42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7082" y="3998"/>
              <a:ext cx="945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2512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36128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好的函数名字：描述函数所做的所有事情。如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checkOrderInfo</a:t>
            </a:r>
            <a:r>
              <a:rPr lang="en-US" altLang="zh-CN" dirty="0" smtClean="0"/>
              <a:t>(...)</a:t>
            </a:r>
          </a:p>
          <a:p>
            <a:pPr lvl="1"/>
            <a:r>
              <a:rPr lang="en-US" altLang="zh-CN" dirty="0" err="1" smtClean="0"/>
              <a:t>calcMonthlyRevenues</a:t>
            </a:r>
            <a:r>
              <a:rPr lang="en-US" altLang="zh-CN" dirty="0"/>
              <a:t>(...)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个函数只实现一个功能</a:t>
            </a:r>
          </a:p>
          <a:p>
            <a:r>
              <a:rPr lang="zh-CN" altLang="en-US" dirty="0"/>
              <a:t>函数参数：</a:t>
            </a:r>
          </a:p>
          <a:p>
            <a:pPr lvl="1"/>
            <a:r>
              <a:rPr lang="zh-CN" altLang="en-US" dirty="0"/>
              <a:t>按照输入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-</a:t>
            </a:r>
            <a:r>
              <a:rPr lang="zh-CN" altLang="en-US" dirty="0"/>
              <a:t>输出的顺序排列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zh-CN" altLang="en-US" dirty="0"/>
              <a:t>对参数采用某种表示输入、修改、输出的命名规则</a:t>
            </a:r>
          </a:p>
          <a:p>
            <a:pPr lvl="1"/>
            <a:r>
              <a:rPr lang="zh-CN" altLang="en-US" dirty="0"/>
              <a:t>使用所有的参数</a:t>
            </a:r>
          </a:p>
          <a:p>
            <a:pPr lvl="1"/>
            <a:r>
              <a:rPr lang="zh-CN" altLang="en-US" dirty="0"/>
              <a:t>把状态或出错变量放在最后</a:t>
            </a:r>
          </a:p>
          <a:p>
            <a:pPr lvl="1"/>
            <a:r>
              <a:rPr lang="zh-CN" altLang="en-US" dirty="0"/>
              <a:t>不要把函数的参数用作工作变量</a:t>
            </a:r>
          </a:p>
          <a:p>
            <a:pPr lvl="1"/>
            <a:r>
              <a:rPr lang="zh-CN" altLang="en-US" dirty="0"/>
              <a:t>在接口中对参数的假定加以说明</a:t>
            </a:r>
          </a:p>
          <a:p>
            <a:pPr lvl="1"/>
            <a:r>
              <a:rPr lang="zh-CN" altLang="en-US" dirty="0" smtClean="0"/>
              <a:t>尽可能少的参数（限制</a:t>
            </a:r>
            <a:r>
              <a:rPr lang="zh-CN" altLang="en-US" dirty="0"/>
              <a:t>在大约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zh-CN" altLang="en-US" dirty="0" smtClean="0"/>
              <a:t>以内）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[</a:t>
            </a:r>
            <a:r>
              <a:rPr lang="zh-CN" altLang="en-US" smtClean="0"/>
              <a:t>例程</a:t>
            </a:r>
            <a:r>
              <a:rPr lang="en-US" altLang="zh-CN" smtClean="0"/>
              <a:t>10-1]</a:t>
            </a:r>
            <a:r>
              <a:rPr lang="zh-CN" altLang="en-US" smtClean="0"/>
              <a:t> 计算常用圆形体体积</a:t>
            </a:r>
            <a:endParaRPr lang="zh-CN" altLang="en-US" dirty="0" smtClean="0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设计一个常用圆形体体积计算器，采用命令方式输入1、2、3，分别选择计算</a:t>
            </a:r>
            <a:r>
              <a:rPr lang="zh-CN" altLang="en-US" dirty="0" smtClean="0">
                <a:solidFill>
                  <a:srgbClr val="FF0000"/>
                </a:solidFill>
              </a:rPr>
              <a:t>球体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圆柱体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圆锥体</a:t>
            </a:r>
            <a:r>
              <a:rPr lang="zh-CN" altLang="en-US" dirty="0" smtClean="0"/>
              <a:t>的体积，并输入计算所需相应参数。</a:t>
            </a:r>
          </a:p>
          <a:p>
            <a:r>
              <a:rPr lang="zh-CN" altLang="en-US" dirty="0" smtClean="0"/>
              <a:t>分析：</a:t>
            </a:r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1、2、3</a:t>
            </a:r>
            <a:r>
              <a:rPr lang="zh-CN" altLang="en-US" dirty="0" smtClean="0"/>
              <a:t>选择计算3种体积，其他输入结束计算</a:t>
            </a:r>
          </a:p>
          <a:p>
            <a:pPr lvl="1"/>
            <a:r>
              <a:rPr lang="zh-CN" altLang="en-US" dirty="0" smtClean="0"/>
              <a:t>设计一个</a:t>
            </a:r>
            <a:r>
              <a:rPr lang="zh-CN" altLang="en-US" dirty="0" smtClean="0">
                <a:solidFill>
                  <a:srgbClr val="FF0000"/>
                </a:solidFill>
              </a:rPr>
              <a:t>控制函数</a:t>
            </a:r>
            <a:r>
              <a:rPr lang="en-US" altLang="zh-CN" dirty="0" err="1" smtClean="0">
                <a:solidFill>
                  <a:srgbClr val="FF0000"/>
                </a:solidFill>
              </a:rPr>
              <a:t>cal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，</a:t>
            </a:r>
            <a:r>
              <a:rPr lang="zh-CN" altLang="en-US" dirty="0" smtClean="0"/>
              <a:t>经它辨别圆形体的类型再调用计算球体、圆柱体、圆锥体体积的函数</a:t>
            </a:r>
          </a:p>
          <a:p>
            <a:pPr lvl="1"/>
            <a:r>
              <a:rPr lang="zh-CN" altLang="en-US" dirty="0" smtClean="0"/>
              <a:t>设计单独的函数计算不同圆形体的体积</a:t>
            </a:r>
          </a:p>
        </p:txBody>
      </p:sp>
    </p:spTree>
    <p:extLst>
      <p:ext uri="{BB962C8B-B14F-4D97-AF65-F5344CB8AC3E}">
        <p14:creationId xmlns:p14="http://schemas.microsoft.com/office/powerpoint/2010/main" val="22405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149080"/>
            <a:ext cx="8229600" cy="1977084"/>
          </a:xfrm>
        </p:spPr>
        <p:txBody>
          <a:bodyPr/>
          <a:lstStyle/>
          <a:p>
            <a:r>
              <a:rPr lang="zh-CN" altLang="en-US" dirty="0" smtClean="0"/>
              <a:t>3层结构，5个函数</a:t>
            </a:r>
          </a:p>
          <a:p>
            <a:r>
              <a:rPr lang="zh-CN" altLang="en-US" dirty="0" smtClean="0"/>
              <a:t>降低程序的构思、编写、调试的复杂度</a:t>
            </a:r>
          </a:p>
          <a:p>
            <a:r>
              <a:rPr lang="zh-CN" altLang="en-US" dirty="0" smtClean="0"/>
              <a:t>可读性好</a:t>
            </a:r>
            <a:endParaRPr lang="zh-CN" altLang="zh-CN" dirty="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411413" y="1196975"/>
            <a:ext cx="6191250" cy="2827338"/>
            <a:chOff x="295" y="2148"/>
            <a:chExt cx="3900" cy="1781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1637" y="2148"/>
              <a:ext cx="1051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/>
                <a:t>main( )</a:t>
              </a:r>
              <a:endParaRPr lang="en-US" altLang="zh-CN" sz="2800" b="1" dirty="0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1610" y="2829"/>
              <a:ext cx="1051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2"/>
                  </a:solidFill>
                </a:rPr>
                <a:t>cal ( )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295" y="3554"/>
              <a:ext cx="1225" cy="3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CC0066"/>
                  </a:solidFill>
                </a:rPr>
                <a:t>vol_ball ( )</a:t>
              </a:r>
              <a:endParaRPr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1482" y="3545"/>
              <a:ext cx="1307" cy="3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CC0066"/>
                  </a:solidFill>
                </a:rPr>
                <a:t>vol_cylind ( )</a:t>
              </a:r>
              <a:endParaRPr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28" y="3554"/>
              <a:ext cx="1367" cy="3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CC0066"/>
                  </a:solidFill>
                </a:rPr>
                <a:t>vol_cone ( )</a:t>
              </a:r>
              <a:endParaRPr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138" y="2387"/>
              <a:ext cx="0" cy="4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>
              <a:off x="1020" y="3113"/>
              <a:ext cx="861" cy="46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109" y="3115"/>
              <a:ext cx="0" cy="451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426" y="3113"/>
              <a:ext cx="860" cy="46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10-1</a:t>
            </a:r>
            <a:r>
              <a:rPr lang="zh-CN" altLang="en-US" smtClean="0"/>
              <a:t>源程序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268760"/>
            <a:ext cx="5544616" cy="52565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#define  PI  3.14159265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 );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;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while( 1 ){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1-</a:t>
            </a:r>
            <a:r>
              <a:rPr lang="zh-CN" altLang="en-US" dirty="0" smtClean="0"/>
              <a:t>计算球体体积\</a:t>
            </a:r>
            <a:r>
              <a:rPr lang="en-US" altLang="zh-CN" dirty="0" smtClean="0"/>
              <a:t>n");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2-</a:t>
            </a:r>
            <a:r>
              <a:rPr lang="zh-CN" altLang="en-US" dirty="0" smtClean="0"/>
              <a:t>计算圆柱体积\</a:t>
            </a:r>
            <a:r>
              <a:rPr lang="en-US" altLang="zh-CN" dirty="0" smtClean="0"/>
              <a:t>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3-</a:t>
            </a:r>
            <a:r>
              <a:rPr lang="zh-CN" altLang="en-US" dirty="0" smtClean="0"/>
              <a:t>计算圆锥体积\</a:t>
            </a:r>
            <a:r>
              <a:rPr lang="en-US" altLang="zh-CN" dirty="0" smtClean="0"/>
              <a:t>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</a:t>
            </a:r>
            <a:r>
              <a:rPr lang="zh-CN" altLang="en-US" dirty="0" smtClean="0"/>
              <a:t>其他 -退出运行\</a:t>
            </a:r>
            <a:r>
              <a:rPr lang="en-US" altLang="zh-CN" dirty="0" smtClean="0"/>
              <a:t>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请输入计算命令：”); 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24128" y="1268761"/>
            <a:ext cx="3312368" cy="4857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if </a:t>
            </a:r>
            <a:r>
              <a:rPr lang="en-US" altLang="zh-CN" dirty="0"/>
              <a:t>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&lt;1 </a:t>
            </a:r>
            <a:r>
              <a:rPr lang="en-US" altLang="zh-CN" dirty="0"/>
              <a:t>||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&gt;3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break</a:t>
            </a:r>
          </a:p>
          <a:p>
            <a:pPr marL="0" indent="0">
              <a:buNone/>
            </a:pPr>
            <a:r>
              <a:rPr lang="en-US" altLang="zh-CN" dirty="0" smtClean="0"/>
              <a:t>  else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  return </a:t>
            </a:r>
            <a:r>
              <a:rPr lang="en-US" altLang="zh-CN" dirty="0"/>
              <a:t>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580112" y="1340768"/>
            <a:ext cx="0" cy="5256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zh-CN" altLang="en-US" dirty="0"/>
              <a:t>控</a:t>
            </a:r>
            <a:r>
              <a:rPr lang="zh-CN" altLang="en-US" dirty="0" smtClean="0"/>
              <a:t>函数 </a:t>
            </a:r>
            <a:r>
              <a:rPr lang="en-US" altLang="zh-CN" dirty="0" err="1" smtClean="0"/>
              <a:t>cal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723312" cy="5328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double 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(void );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double  </a:t>
            </a:r>
            <a:r>
              <a:rPr lang="en-US" altLang="zh-CN" dirty="0" err="1" smtClean="0"/>
              <a:t>vol_cylind</a:t>
            </a:r>
            <a:r>
              <a:rPr lang="en-US" altLang="zh-CN" dirty="0" smtClean="0"/>
              <a:t>(void );</a:t>
            </a:r>
          </a:p>
          <a:p>
            <a:pPr marL="0" indent="0">
              <a:buNone/>
            </a:pPr>
            <a:r>
              <a:rPr lang="en-US" altLang="zh-CN" dirty="0" smtClean="0"/>
              <a:t>   double  </a:t>
            </a:r>
            <a:r>
              <a:rPr lang="en-US" altLang="zh-CN" dirty="0" err="1" smtClean="0"/>
              <a:t>vol_cone</a:t>
            </a:r>
            <a:r>
              <a:rPr lang="en-US" altLang="zh-CN" dirty="0" smtClean="0"/>
              <a:t>(void 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switch 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  case 1: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球体积为：%.2</a:t>
            </a:r>
            <a:r>
              <a:rPr lang="en-US" altLang="zh-CN" dirty="0" smtClean="0"/>
              <a:t>f\n",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 ));</a:t>
            </a:r>
          </a:p>
          <a:p>
            <a:pPr marL="0" indent="0">
              <a:buNone/>
            </a:pPr>
            <a:r>
              <a:rPr lang="en-US" altLang="zh-CN" dirty="0" smtClean="0"/>
              <a:t>              break;</a:t>
            </a:r>
          </a:p>
          <a:p>
            <a:pPr marL="0" indent="0">
              <a:buNone/>
            </a:pPr>
            <a:r>
              <a:rPr lang="en-US" altLang="zh-CN" dirty="0" smtClean="0"/>
              <a:t>      case 2: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圆柱体积为：%.2</a:t>
            </a:r>
            <a:r>
              <a:rPr lang="en-US" altLang="zh-CN" dirty="0" smtClean="0"/>
              <a:t>f\n", </a:t>
            </a:r>
            <a:r>
              <a:rPr lang="en-US" altLang="zh-CN" dirty="0" err="1" smtClean="0"/>
              <a:t>vol_cylind</a:t>
            </a:r>
            <a:r>
              <a:rPr lang="en-US" altLang="zh-CN" dirty="0" smtClean="0"/>
              <a:t>( ) );</a:t>
            </a:r>
          </a:p>
          <a:p>
            <a:pPr marL="0" indent="0">
              <a:buNone/>
            </a:pPr>
            <a:r>
              <a:rPr lang="en-US" altLang="zh-CN" dirty="0" smtClean="0"/>
              <a:t>              break;</a:t>
            </a:r>
          </a:p>
          <a:p>
            <a:pPr marL="0" indent="0">
              <a:buNone/>
            </a:pPr>
            <a:r>
              <a:rPr lang="en-US" altLang="zh-CN" dirty="0" smtClean="0"/>
              <a:t>      case 3: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圆锥体积为：%.2</a:t>
            </a:r>
            <a:r>
              <a:rPr lang="en-US" altLang="zh-CN" dirty="0" smtClean="0"/>
              <a:t>f\n", </a:t>
            </a:r>
            <a:r>
              <a:rPr lang="en-US" altLang="zh-CN" dirty="0" err="1" smtClean="0"/>
              <a:t>vol_cone</a:t>
            </a:r>
            <a:r>
              <a:rPr lang="en-US" altLang="zh-CN" dirty="0" smtClean="0"/>
              <a:t>( ) );</a:t>
            </a:r>
          </a:p>
          <a:p>
            <a:pPr marL="0" indent="0">
              <a:buNone/>
            </a:pPr>
            <a:r>
              <a:rPr lang="en-US" altLang="zh-CN" dirty="0" smtClean="0"/>
              <a:t>              break;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5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8201</TotalTime>
  <Words>2352</Words>
  <Application>Microsoft Office PowerPoint</Application>
  <PresentationFormat>全屏显示(4:3)</PresentationFormat>
  <Paragraphs>386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CosmicTwo</vt:lpstr>
      <vt:lpstr>Footlight MT Light</vt:lpstr>
      <vt:lpstr>仿宋_GB2312</vt:lpstr>
      <vt:lpstr>华文新魏</vt:lpstr>
      <vt:lpstr>楷体</vt:lpstr>
      <vt:lpstr>隶书</vt:lpstr>
      <vt:lpstr>宋体</vt:lpstr>
      <vt:lpstr>Arial</vt:lpstr>
      <vt:lpstr>Times New Roman</vt:lpstr>
      <vt:lpstr>Wingdings</vt:lpstr>
      <vt:lpstr>Wingdings 2</vt:lpstr>
      <vt:lpstr>凤舞九天</vt:lpstr>
      <vt:lpstr>递归</vt:lpstr>
      <vt:lpstr>专题要点</vt:lpstr>
      <vt:lpstr>结构化程序设计</vt:lpstr>
      <vt:lpstr>程序结构</vt:lpstr>
      <vt:lpstr>函数定义</vt:lpstr>
      <vt:lpstr>[例程10-1] 计算常用圆形体体积</vt:lpstr>
      <vt:lpstr>程序结构</vt:lpstr>
      <vt:lpstr>例10-1源程序</vt:lpstr>
      <vt:lpstr>主控函数 cal</vt:lpstr>
      <vt:lpstr>球体体积函数vol_ball</vt:lpstr>
      <vt:lpstr>圆柱体积函数vol_cylind( )</vt:lpstr>
      <vt:lpstr>圆锥体积函数vol_cone</vt:lpstr>
      <vt:lpstr>10.1.2 函数的嵌套调用</vt:lpstr>
      <vt:lpstr>函数的嵌套调用</vt:lpstr>
      <vt:lpstr>函数的嵌套调用</vt:lpstr>
      <vt:lpstr>递归函数基本概念</vt:lpstr>
      <vt:lpstr>递归函数基本概念</vt:lpstr>
      <vt:lpstr>递归函数 fact( n )的实现过程</vt:lpstr>
      <vt:lpstr>递归函数 fact( n )的实现过程</vt:lpstr>
      <vt:lpstr>函数递归调用</vt:lpstr>
      <vt:lpstr>例程10-3 将整数按照逆序输出</vt:lpstr>
      <vt:lpstr>递归程序设计</vt:lpstr>
      <vt:lpstr>例10-5  汉诺(Hanoi)塔 </vt:lpstr>
      <vt:lpstr>分析 </vt:lpstr>
      <vt:lpstr>汉诺(Hanoi)塔 问题求解</vt:lpstr>
      <vt:lpstr>问题思考</vt:lpstr>
      <vt:lpstr>用递归求解迷宫问题</vt:lpstr>
      <vt:lpstr>用递归求解迷宫问题</vt:lpstr>
      <vt:lpstr>整数划分问题</vt:lpstr>
      <vt:lpstr>整数划分问题</vt:lpstr>
      <vt:lpstr>汉诺塔图形程序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 Xinguo</cp:lastModifiedBy>
  <cp:revision>1090</cp:revision>
  <dcterms:created xsi:type="dcterms:W3CDTF">1998-02-11T08:33:02Z</dcterms:created>
  <dcterms:modified xsi:type="dcterms:W3CDTF">2019-03-16T06:51:24Z</dcterms:modified>
</cp:coreProperties>
</file>