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6"/>
  </p:notesMasterIdLst>
  <p:handoutMasterIdLst>
    <p:handoutMasterId r:id="rId47"/>
  </p:handoutMasterIdLst>
  <p:sldIdLst>
    <p:sldId id="378" r:id="rId2"/>
    <p:sldId id="447" r:id="rId3"/>
    <p:sldId id="489" r:id="rId4"/>
    <p:sldId id="502" r:id="rId5"/>
    <p:sldId id="494" r:id="rId6"/>
    <p:sldId id="503" r:id="rId7"/>
    <p:sldId id="504" r:id="rId8"/>
    <p:sldId id="493" r:id="rId9"/>
    <p:sldId id="495" r:id="rId10"/>
    <p:sldId id="506" r:id="rId11"/>
    <p:sldId id="498" r:id="rId12"/>
    <p:sldId id="497" r:id="rId13"/>
    <p:sldId id="499" r:id="rId14"/>
    <p:sldId id="501" r:id="rId15"/>
    <p:sldId id="448" r:id="rId16"/>
    <p:sldId id="450" r:id="rId17"/>
    <p:sldId id="508" r:id="rId18"/>
    <p:sldId id="454" r:id="rId19"/>
    <p:sldId id="465" r:id="rId20"/>
    <p:sldId id="466" r:id="rId21"/>
    <p:sldId id="468" r:id="rId22"/>
    <p:sldId id="476" r:id="rId23"/>
    <p:sldId id="512" r:id="rId24"/>
    <p:sldId id="509" r:id="rId25"/>
    <p:sldId id="513" r:id="rId26"/>
    <p:sldId id="474" r:id="rId27"/>
    <p:sldId id="475" r:id="rId28"/>
    <p:sldId id="471" r:id="rId29"/>
    <p:sldId id="514" r:id="rId30"/>
    <p:sldId id="515" r:id="rId31"/>
    <p:sldId id="516" r:id="rId32"/>
    <p:sldId id="517" r:id="rId33"/>
    <p:sldId id="472" r:id="rId34"/>
    <p:sldId id="518" r:id="rId35"/>
    <p:sldId id="519" r:id="rId36"/>
    <p:sldId id="522" r:id="rId37"/>
    <p:sldId id="523" r:id="rId38"/>
    <p:sldId id="525" r:id="rId39"/>
    <p:sldId id="527" r:id="rId40"/>
    <p:sldId id="530" r:id="rId41"/>
    <p:sldId id="484" r:id="rId42"/>
    <p:sldId id="572" r:id="rId43"/>
    <p:sldId id="528" r:id="rId44"/>
    <p:sldId id="529"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CC0066"/>
    <a:srgbClr val="CCECFF"/>
    <a:srgbClr val="FFFFCC"/>
    <a:srgbClr val="FFFFE1"/>
    <a:srgbClr val="008080"/>
    <a:srgbClr val="FF9966"/>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3890" autoAdjust="0"/>
  </p:normalViewPr>
  <p:slideViewPr>
    <p:cSldViewPr>
      <p:cViewPr varScale="1">
        <p:scale>
          <a:sx n="110" d="100"/>
          <a:sy n="110" d="100"/>
        </p:scale>
        <p:origin x="235"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1DE90681-1F98-4D64-8AFD-642C47139FAC}" type="slidenum">
              <a:rPr lang="zh-CN" altLang="en-US"/>
              <a:pPr>
                <a:defRPr/>
              </a:pPr>
              <a:t>‹#›</a:t>
            </a:fld>
            <a:endParaRPr lang="en-US" altLang="zh-CN"/>
          </a:p>
        </p:txBody>
      </p:sp>
    </p:spTree>
    <p:extLst>
      <p:ext uri="{BB962C8B-B14F-4D97-AF65-F5344CB8AC3E}">
        <p14:creationId xmlns:p14="http://schemas.microsoft.com/office/powerpoint/2010/main" val="3714562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40964"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96627B26-85D0-450B-BF3C-B79C192B7351}" type="slidenum">
              <a:rPr lang="zh-CN" altLang="en-US"/>
              <a:pPr>
                <a:defRPr/>
              </a:pPr>
              <a:t>‹#›</a:t>
            </a:fld>
            <a:endParaRPr lang="en-US" altLang="zh-CN"/>
          </a:p>
        </p:txBody>
      </p:sp>
    </p:spTree>
    <p:extLst>
      <p:ext uri="{BB962C8B-B14F-4D97-AF65-F5344CB8AC3E}">
        <p14:creationId xmlns:p14="http://schemas.microsoft.com/office/powerpoint/2010/main" val="2961389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3173D3-7FF7-46F7-93A5-3CF6865433E9}" type="slidenum">
              <a:rPr lang="zh-CN" altLang="en-US" smtClean="0">
                <a:latin typeface="Times New Roman" pitchFamily="18" charset="0"/>
              </a:rPr>
              <a:pPr eaLnBrk="1" hangingPunct="1"/>
              <a:t>3</a:t>
            </a:fld>
            <a:endParaRPr lang="en-US" altLang="zh-CN"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lgn="just">
              <a:defRPr/>
            </a:pPr>
            <a:endParaRPr lang="zh-CN" altLang="en-US" sz="2000" dirty="0" smtClean="0">
              <a:latin typeface="+mn-ea"/>
            </a:endParaRPr>
          </a:p>
        </p:txBody>
      </p:sp>
      <p:sp>
        <p:nvSpPr>
          <p:cNvPr id="460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B818F25-07DC-4CA8-8315-4463F44C1714}" type="slidenum">
              <a:rPr lang="zh-CN" altLang="en-US" smtClean="0">
                <a:latin typeface="Times New Roman" pitchFamily="18" charset="0"/>
              </a:rPr>
              <a:pPr eaLnBrk="1" hangingPunct="1"/>
              <a:t>12</a:t>
            </a:fld>
            <a:endParaRPr lang="en-US" altLang="zh-CN"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endParaRPr lang="zh-CN" altLang="en-US" sz="2000" dirty="0" smtClean="0">
              <a:latin typeface="+mn-ea"/>
            </a:endParaRPr>
          </a:p>
        </p:txBody>
      </p:sp>
      <p:sp>
        <p:nvSpPr>
          <p:cNvPr id="481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DF868F-F05D-4A35-890D-9F280B17403B}" type="slidenum">
              <a:rPr lang="zh-CN" altLang="en-US" smtClean="0">
                <a:latin typeface="Times New Roman" pitchFamily="18" charset="0"/>
              </a:rPr>
              <a:pPr eaLnBrk="1" hangingPunct="1"/>
              <a:t>13</a:t>
            </a:fld>
            <a:endParaRPr lang="en-US"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endParaRPr lang="zh-CN" altLang="en-US" sz="2000" dirty="0" smtClean="0">
              <a:latin typeface="+mn-ea"/>
            </a:endParaRPr>
          </a:p>
        </p:txBody>
      </p:sp>
      <p:sp>
        <p:nvSpPr>
          <p:cNvPr id="491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5A9577-7A07-4956-9012-BBB0B792F08D}" type="slidenum">
              <a:rPr lang="zh-CN" altLang="en-US" smtClean="0">
                <a:latin typeface="Times New Roman" pitchFamily="18" charset="0"/>
              </a:rPr>
              <a:pPr eaLnBrk="1" hangingPunct="1"/>
              <a:t>14</a:t>
            </a:fld>
            <a:endParaRPr lang="en-US"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668C5D-C1E6-4643-855B-F0933A09E937}" type="slidenum">
              <a:rPr lang="zh-CN" altLang="en-US" smtClean="0">
                <a:latin typeface="Times New Roman" pitchFamily="18" charset="0"/>
              </a:rPr>
              <a:pPr eaLnBrk="1" hangingPunct="1"/>
              <a:t>22</a:t>
            </a:fld>
            <a:endParaRPr lang="en-US" altLang="zh-CN"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668C5D-C1E6-4643-855B-F0933A09E937}" type="slidenum">
              <a:rPr lang="zh-CN" altLang="en-US" smtClean="0">
                <a:latin typeface="Times New Roman" pitchFamily="18" charset="0"/>
              </a:rPr>
              <a:pPr eaLnBrk="1" hangingPunct="1"/>
              <a:t>23</a:t>
            </a:fld>
            <a:endParaRPr lang="en-US"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668C5D-C1E6-4643-855B-F0933A09E937}" type="slidenum">
              <a:rPr lang="zh-CN" altLang="en-US" smtClean="0">
                <a:latin typeface="Times New Roman" pitchFamily="18" charset="0"/>
              </a:rPr>
              <a:pPr eaLnBrk="1" hangingPunct="1"/>
              <a:t>24</a:t>
            </a:fld>
            <a:endParaRPr lang="en-US"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668C5D-C1E6-4643-855B-F0933A09E937}" type="slidenum">
              <a:rPr lang="zh-CN" altLang="en-US" smtClean="0">
                <a:latin typeface="Times New Roman" pitchFamily="18" charset="0"/>
              </a:rPr>
              <a:pPr eaLnBrk="1" hangingPunct="1"/>
              <a:t>25</a:t>
            </a:fld>
            <a:endParaRPr lang="en-US" altLang="zh-CN"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72AB33-3110-4702-93E2-00A4FF98F9AE}" type="slidenum">
              <a:rPr lang="zh-CN" altLang="en-US" smtClean="0">
                <a:latin typeface="Times New Roman" pitchFamily="18" charset="0"/>
              </a:rPr>
              <a:pPr eaLnBrk="1" hangingPunct="1"/>
              <a:t>26</a:t>
            </a:fld>
            <a:endParaRPr lang="en-US" altLang="zh-CN"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22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14E0B87-3177-46D8-9996-DB4C67980A82}" type="slidenum">
              <a:rPr lang="zh-CN" altLang="en-US" smtClean="0">
                <a:latin typeface="Times New Roman" pitchFamily="18" charset="0"/>
              </a:rPr>
              <a:pPr eaLnBrk="1" hangingPunct="1"/>
              <a:t>27</a:t>
            </a:fld>
            <a:endParaRPr lang="en-US"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2000" smtClean="0">
              <a:latin typeface="宋体" pitchFamily="2" charset="-122"/>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E65D2C-2E78-4787-ACFE-682A9A51BB68}" type="slidenum">
              <a:rPr lang="zh-CN" altLang="en-US" smtClean="0">
                <a:latin typeface="Times New Roman" pitchFamily="18" charset="0"/>
              </a:rPr>
              <a:pPr eaLnBrk="1" hangingPunct="1"/>
              <a:t>4</a:t>
            </a:fld>
            <a:endParaRPr lang="en-US"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2000" smtClean="0">
              <a:latin typeface="宋体" pitchFamily="2" charset="-122"/>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E65D2C-2E78-4787-ACFE-682A9A51BB68}" type="slidenum">
              <a:rPr lang="zh-CN" altLang="en-US" smtClean="0">
                <a:latin typeface="Times New Roman" pitchFamily="18" charset="0"/>
              </a:rPr>
              <a:pPr eaLnBrk="1" hangingPunct="1"/>
              <a:t>5</a:t>
            </a:fld>
            <a:endParaRPr lang="en-US"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2000" smtClean="0">
              <a:latin typeface="宋体" pitchFamily="2" charset="-122"/>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E65D2C-2E78-4787-ACFE-682A9A51BB68}" type="slidenum">
              <a:rPr lang="zh-CN" altLang="en-US" smtClean="0">
                <a:latin typeface="Times New Roman" pitchFamily="18" charset="0"/>
              </a:rPr>
              <a:pPr eaLnBrk="1" hangingPunct="1"/>
              <a:t>6</a:t>
            </a:fld>
            <a:endParaRPr lang="en-US"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2000" smtClean="0">
              <a:latin typeface="宋体" pitchFamily="2" charset="-122"/>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E65D2C-2E78-4787-ACFE-682A9A51BB68}" type="slidenum">
              <a:rPr lang="zh-CN" altLang="en-US" smtClean="0">
                <a:latin typeface="Times New Roman" pitchFamily="18" charset="0"/>
              </a:rPr>
              <a:pPr eaLnBrk="1" hangingPunct="1"/>
              <a:t>7</a:t>
            </a:fld>
            <a:endParaRPr lang="en-US"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2000" smtClean="0">
              <a:latin typeface="宋体" pitchFamily="2" charset="-122"/>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CE0AB6-075B-4498-A032-BE6CFACFF06B}" type="slidenum">
              <a:rPr lang="zh-CN" altLang="en-US" smtClean="0">
                <a:latin typeface="Times New Roman" pitchFamily="18" charset="0"/>
              </a:rPr>
              <a:pPr eaLnBrk="1" hangingPunct="1"/>
              <a:t>8</a:t>
            </a:fld>
            <a:endParaRPr lang="en-US"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lgn="just">
              <a:defRPr/>
            </a:pPr>
            <a:endParaRPr lang="zh-CN" altLang="en-US" sz="2000" dirty="0" smtClean="0">
              <a:latin typeface="+mn-ea"/>
            </a:endParaRPr>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22F8E1-66C4-45E2-82B4-F2FC407756D5}" type="slidenum">
              <a:rPr lang="zh-CN" altLang="en-US" smtClean="0">
                <a:latin typeface="Times New Roman" pitchFamily="18" charset="0"/>
              </a:rPr>
              <a:pPr eaLnBrk="1" hangingPunct="1"/>
              <a:t>9</a:t>
            </a:fld>
            <a:endParaRPr lang="en-US"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lgn="just">
              <a:defRPr/>
            </a:pPr>
            <a:endParaRPr lang="zh-CN" altLang="en-US" sz="2000" dirty="0" smtClean="0">
              <a:latin typeface="+mn-ea"/>
            </a:endParaRPr>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22F8E1-66C4-45E2-82B4-F2FC407756D5}" type="slidenum">
              <a:rPr lang="zh-CN" altLang="en-US" smtClean="0">
                <a:latin typeface="Times New Roman" pitchFamily="18" charset="0"/>
              </a:rPr>
              <a:pPr eaLnBrk="1" hangingPunct="1"/>
              <a:t>10</a:t>
            </a:fld>
            <a:endParaRPr lang="en-US"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lgn="just">
              <a:defRPr/>
            </a:pPr>
            <a:endParaRPr lang="zh-CN" altLang="en-US" sz="2000" dirty="0" smtClean="0">
              <a:latin typeface="+mn-ea"/>
            </a:endParaRPr>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2EF4880-C52F-4FA8-BC7C-D105943C7B05}" type="slidenum">
              <a:rPr lang="zh-CN" altLang="en-US" smtClean="0">
                <a:latin typeface="Times New Roman" pitchFamily="18" charset="0"/>
              </a:rPr>
              <a:pPr eaLnBrk="1" hangingPunct="1"/>
              <a:t>11</a:t>
            </a:fld>
            <a:endParaRPr lang="en-US"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C0ABE0C8-D0E9-4376-A42D-E8F3EE2ED0B1}" type="slidenum">
              <a:rPr lang="zh-CN" altLang="en-US"/>
              <a:pPr>
                <a:defRPr/>
              </a:pPr>
              <a:t>‹#›</a:t>
            </a:fld>
            <a:endParaRPr lang="en-US" altLang="zh-CN"/>
          </a:p>
        </p:txBody>
      </p:sp>
    </p:spTree>
    <p:extLst>
      <p:ext uri="{BB962C8B-B14F-4D97-AF65-F5344CB8AC3E}">
        <p14:creationId xmlns:p14="http://schemas.microsoft.com/office/powerpoint/2010/main" val="263530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0134506A-A885-4787-9022-FF1931D673E6}"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6949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62D6D85-4275-4617-AA3B-AD0C898B038C}"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03364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7388" y="609600"/>
            <a:ext cx="7769225"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8975" y="1677988"/>
            <a:ext cx="7769225" cy="4114800"/>
          </a:xfrm>
        </p:spPr>
        <p:txBody>
          <a:bodyPr/>
          <a:lstStyle/>
          <a:p>
            <a:pPr lvl="0"/>
            <a:endParaRPr lang="zh-CN" altLang="en-US" noProof="0"/>
          </a:p>
        </p:txBody>
      </p:sp>
      <p:sp>
        <p:nvSpPr>
          <p:cNvPr id="4" name="日期占位符 3"/>
          <p:cNvSpPr>
            <a:spLocks noGrp="1"/>
          </p:cNvSpPr>
          <p:nvPr>
            <p:ph type="dt" sz="half" idx="10"/>
          </p:nvPr>
        </p:nvSpPr>
        <p:spPr>
          <a:xfrm>
            <a:off x="687388" y="6248400"/>
            <a:ext cx="1903412"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8400"/>
            <a:ext cx="1903413" cy="457200"/>
          </a:xfrm>
        </p:spPr>
        <p:txBody>
          <a:bodyPr/>
          <a:lstStyle>
            <a:lvl1pPr>
              <a:defRPr/>
            </a:lvl1pPr>
          </a:lstStyle>
          <a:p>
            <a:pPr>
              <a:defRPr/>
            </a:pPr>
            <a:fld id="{6F6A4324-B863-4E88-A7FD-FF2FE7A7DB94}" type="slidenum">
              <a:rPr lang="en-US" altLang="zh-CN"/>
              <a:pPr>
                <a:defRPr/>
              </a:pPr>
              <a:t>‹#›</a:t>
            </a:fld>
            <a:endParaRPr lang="en-US" altLang="zh-CN"/>
          </a:p>
        </p:txBody>
      </p:sp>
    </p:spTree>
    <p:extLst>
      <p:ext uri="{BB962C8B-B14F-4D97-AF65-F5344CB8AC3E}">
        <p14:creationId xmlns:p14="http://schemas.microsoft.com/office/powerpoint/2010/main" val="372318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7EF5298-371A-4B89-9FF9-D4D0485AF693}"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5861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0801CE5-0311-435A-A74E-56A4386D5ECD}"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5118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04BAB5A-7CD9-4E6C-AB57-17CAE889A2B2}"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5067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61837847-1DC4-4C13-8B5F-F263805252BB}"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335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BC09533D-1B96-4B12-B568-C027EAB088B8}"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9309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6327FA8E-5253-46E9-A7F8-280517E9292C}"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1114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AC47396-1A7B-4CCB-8440-F480DD87A425}"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8924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0A014734-D8EB-4BA3-92A3-3AA4903CD061}"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7815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latin typeface="Arial" charset="0"/>
                <a:ea typeface="宋体" pitchFamily="2" charset="-122"/>
              </a:defRPr>
            </a:lvl1pPr>
          </a:lstStyle>
          <a:p>
            <a:pPr>
              <a:defRPr/>
            </a:pPr>
            <a:endParaRPr lang="en-US" altLang="zh-CN"/>
          </a:p>
        </p:txBody>
      </p:sp>
      <p:sp>
        <p:nvSpPr>
          <p:cNvPr id="274435"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宋体" pitchFamily="2" charset="-122"/>
              </a:defRPr>
            </a:lvl1pPr>
          </a:lstStyle>
          <a:p>
            <a:pPr>
              <a:defRPr/>
            </a:pPr>
            <a:fld id="{406C130A-A2C1-467C-9F8B-FF8DF5C849FC}" type="slidenum">
              <a:rPr lang="zh-CN" altLang="en-US"/>
              <a:pPr>
                <a:defRPr/>
              </a:pPr>
              <a:t>‹#›</a:t>
            </a:fld>
            <a:endParaRPr lang="en-US" altLang="zh-CN"/>
          </a:p>
        </p:txBody>
      </p:sp>
      <p:grpSp>
        <p:nvGrpSpPr>
          <p:cNvPr id="4100"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en-US">
                <a:solidFill>
                  <a:schemeClr val="hlink"/>
                </a:solidFill>
                <a:latin typeface="Arial"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en-US">
                <a:solidFill>
                  <a:schemeClr val="hlink"/>
                </a:solidFill>
                <a:latin typeface="Arial"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en-US">
                <a:solidFill>
                  <a:schemeClr val="accent2"/>
                </a:solidFill>
                <a:latin typeface="Arial"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en-US">
                <a:solidFill>
                  <a:schemeClr val="hlink"/>
                </a:solidFill>
                <a:latin typeface="Arial"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en-US">
                <a:solidFill>
                  <a:schemeClr val="accent2"/>
                </a:solidFill>
                <a:latin typeface="Arial"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en-US">
                <a:solidFill>
                  <a:schemeClr val="accent2"/>
                </a:solidFill>
                <a:latin typeface="Arial" pitchFamily="34" charset="0"/>
              </a:endParaRPr>
            </a:p>
          </p:txBody>
        </p:sp>
      </p:gr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4448"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02"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3" r:id="rId12"/>
  </p:sldLayoutIdLst>
  <p:txStyles>
    <p:titleStyle>
      <a:lvl1pPr algn="l" rtl="0" eaLnBrk="0" fontAlgn="base" hangingPunct="0">
        <a:spcBef>
          <a:spcPct val="0"/>
        </a:spcBef>
        <a:spcAft>
          <a:spcPct val="0"/>
        </a:spcAft>
        <a:defRPr sz="4400" b="1">
          <a:solidFill>
            <a:schemeClr val="hlink"/>
          </a:solidFill>
          <a:latin typeface="+mj-lt"/>
          <a:ea typeface="+mj-ea"/>
          <a:cs typeface="+mj-cs"/>
        </a:defRPr>
      </a:lvl1pPr>
      <a:lvl2pPr algn="l" rtl="0" eaLnBrk="0" fontAlgn="base" hangingPunct="0">
        <a:spcBef>
          <a:spcPct val="0"/>
        </a:spcBef>
        <a:spcAft>
          <a:spcPct val="0"/>
        </a:spcAft>
        <a:defRPr sz="4400" b="1">
          <a:solidFill>
            <a:schemeClr val="hlink"/>
          </a:solidFill>
          <a:latin typeface="Arial" charset="0"/>
          <a:ea typeface="宋体" pitchFamily="2" charset="-122"/>
        </a:defRPr>
      </a:lvl2pPr>
      <a:lvl3pPr algn="l" rtl="0" eaLnBrk="0" fontAlgn="base" hangingPunct="0">
        <a:spcBef>
          <a:spcPct val="0"/>
        </a:spcBef>
        <a:spcAft>
          <a:spcPct val="0"/>
        </a:spcAft>
        <a:defRPr sz="4400" b="1">
          <a:solidFill>
            <a:schemeClr val="hlink"/>
          </a:solidFill>
          <a:latin typeface="Arial" charset="0"/>
          <a:ea typeface="宋体" pitchFamily="2" charset="-122"/>
        </a:defRPr>
      </a:lvl3pPr>
      <a:lvl4pPr algn="l" rtl="0" eaLnBrk="0" fontAlgn="base" hangingPunct="0">
        <a:spcBef>
          <a:spcPct val="0"/>
        </a:spcBef>
        <a:spcAft>
          <a:spcPct val="0"/>
        </a:spcAft>
        <a:defRPr sz="4400" b="1">
          <a:solidFill>
            <a:schemeClr val="hlink"/>
          </a:solidFill>
          <a:latin typeface="Arial" charset="0"/>
          <a:ea typeface="宋体" pitchFamily="2" charset="-122"/>
        </a:defRPr>
      </a:lvl4pPr>
      <a:lvl5pPr algn="l" rtl="0" eaLnBrk="0" fontAlgn="base" hangingPunct="0">
        <a:spcBef>
          <a:spcPct val="0"/>
        </a:spcBef>
        <a:spcAft>
          <a:spcPct val="0"/>
        </a:spcAft>
        <a:defRPr sz="4400" b="1">
          <a:solidFill>
            <a:schemeClr val="hlink"/>
          </a:solidFill>
          <a:latin typeface="Arial" charset="0"/>
          <a:ea typeface="宋体" pitchFamily="2" charset="-122"/>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9.bin"/><Relationship Id="rId18" Type="http://schemas.openxmlformats.org/officeDocument/2006/relationships/image" Target="../media/image23.png"/><Relationship Id="rId3" Type="http://schemas.openxmlformats.org/officeDocument/2006/relationships/oleObject" Target="../embeddings/oleObject3.bin"/><Relationship Id="rId7" Type="http://schemas.openxmlformats.org/officeDocument/2006/relationships/image" Target="../media/image17.wmf"/><Relationship Id="rId12" Type="http://schemas.openxmlformats.org/officeDocument/2006/relationships/image" Target="../media/image19.wmf"/><Relationship Id="rId17" Type="http://schemas.openxmlformats.org/officeDocument/2006/relationships/image" Target="../media/image22.png"/><Relationship Id="rId2" Type="http://schemas.openxmlformats.org/officeDocument/2006/relationships/slideLayout" Target="../slideLayouts/slideLayout12.xml"/><Relationship Id="rId16" Type="http://schemas.openxmlformats.org/officeDocument/2006/relationships/image" Target="../media/image21.wmf"/><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oleObject" Target="../embeddings/oleObject8.bin"/><Relationship Id="rId5" Type="http://schemas.openxmlformats.org/officeDocument/2006/relationships/oleObject" Target="../embeddings/oleObject4.bin"/><Relationship Id="rId15" Type="http://schemas.openxmlformats.org/officeDocument/2006/relationships/oleObject" Target="../embeddings/oleObject10.bin"/><Relationship Id="rId10" Type="http://schemas.openxmlformats.org/officeDocument/2006/relationships/oleObject" Target="../embeddings/oleObject7.bin"/><Relationship Id="rId4" Type="http://schemas.openxmlformats.org/officeDocument/2006/relationships/image" Target="../media/image16.wmf"/><Relationship Id="rId9" Type="http://schemas.openxmlformats.org/officeDocument/2006/relationships/image" Target="../media/image18.wmf"/><Relationship Id="rId14" Type="http://schemas.openxmlformats.org/officeDocument/2006/relationships/image" Target="../media/image2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8"/>
          <p:cNvSpPr>
            <a:spLocks noGrp="1" noChangeArrowheads="1"/>
          </p:cNvSpPr>
          <p:nvPr>
            <p:ph type="ctrTitle"/>
          </p:nvPr>
        </p:nvSpPr>
        <p:spPr/>
        <p:txBody>
          <a:bodyPr/>
          <a:lstStyle/>
          <a:p>
            <a:pPr eaLnBrk="1" hangingPunct="1"/>
            <a:r>
              <a:rPr lang="zh-CN" altLang="en-US" smtClean="0"/>
              <a:t>   程序设计专题</a:t>
            </a:r>
          </a:p>
        </p:txBody>
      </p:sp>
      <p:sp>
        <p:nvSpPr>
          <p:cNvPr id="3" name="Rectangle 4"/>
          <p:cNvSpPr txBox="1">
            <a:spLocks noChangeArrowheads="1"/>
          </p:cNvSpPr>
          <p:nvPr/>
        </p:nvSpPr>
        <p:spPr bwMode="auto">
          <a:xfrm>
            <a:off x="4143375" y="549275"/>
            <a:ext cx="5021263" cy="1371600"/>
          </a:xfrm>
          <a:prstGeom prst="rect">
            <a:avLst/>
          </a:prstGeom>
          <a:noFill/>
          <a:ln>
            <a:noFill/>
          </a:ln>
          <a:effectLst/>
          <a:extLst/>
        </p:spPr>
        <p:txBody>
          <a:bodyPr anchor="ctr"/>
          <a:lstStyle>
            <a:lvl1pPr algn="l" rtl="0" eaLnBrk="0" fontAlgn="base" hangingPunct="0">
              <a:spcBef>
                <a:spcPct val="0"/>
              </a:spcBef>
              <a:spcAft>
                <a:spcPct val="0"/>
              </a:spcAft>
              <a:defRPr sz="5000" b="1">
                <a:solidFill>
                  <a:srgbClr val="FFFFFF"/>
                </a:solidFill>
                <a:latin typeface="+mj-lt"/>
                <a:ea typeface="+mj-ea"/>
                <a:cs typeface="+mj-cs"/>
              </a:defRPr>
            </a:lvl1pPr>
            <a:lvl2pPr algn="l" rtl="0" eaLnBrk="0" fontAlgn="base" hangingPunct="0">
              <a:spcBef>
                <a:spcPct val="0"/>
              </a:spcBef>
              <a:spcAft>
                <a:spcPct val="0"/>
              </a:spcAft>
              <a:defRPr sz="4400" b="1">
                <a:solidFill>
                  <a:schemeClr val="hlink"/>
                </a:solidFill>
                <a:latin typeface="Arial" charset="0"/>
                <a:ea typeface="宋体" pitchFamily="2" charset="-122"/>
              </a:defRPr>
            </a:lvl2pPr>
            <a:lvl3pPr algn="l" rtl="0" eaLnBrk="0" fontAlgn="base" hangingPunct="0">
              <a:spcBef>
                <a:spcPct val="0"/>
              </a:spcBef>
              <a:spcAft>
                <a:spcPct val="0"/>
              </a:spcAft>
              <a:defRPr sz="4400" b="1">
                <a:solidFill>
                  <a:schemeClr val="hlink"/>
                </a:solidFill>
                <a:latin typeface="Arial" charset="0"/>
                <a:ea typeface="宋体" pitchFamily="2" charset="-122"/>
              </a:defRPr>
            </a:lvl3pPr>
            <a:lvl4pPr algn="l" rtl="0" eaLnBrk="0" fontAlgn="base" hangingPunct="0">
              <a:spcBef>
                <a:spcPct val="0"/>
              </a:spcBef>
              <a:spcAft>
                <a:spcPct val="0"/>
              </a:spcAft>
              <a:defRPr sz="4400" b="1">
                <a:solidFill>
                  <a:schemeClr val="hlink"/>
                </a:solidFill>
                <a:latin typeface="Arial" charset="0"/>
                <a:ea typeface="宋体" pitchFamily="2" charset="-122"/>
              </a:defRPr>
            </a:lvl4pPr>
            <a:lvl5pPr algn="l" rtl="0" eaLnBrk="0" fontAlgn="base" hangingPunct="0">
              <a:spcBef>
                <a:spcPct val="0"/>
              </a:spcBef>
              <a:spcAft>
                <a:spcPct val="0"/>
              </a:spcAft>
              <a:defRPr sz="4400" b="1">
                <a:solidFill>
                  <a:schemeClr val="hlink"/>
                </a:solidFill>
                <a:latin typeface="Arial" charset="0"/>
                <a:ea typeface="宋体" pitchFamily="2" charset="-122"/>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a:lstStyle>
          <a:p>
            <a:pPr algn="ctr">
              <a:defRPr/>
            </a:pPr>
            <a:r>
              <a:rPr lang="zh-CN" altLang="en-US" sz="3600" dirty="0" smtClean="0">
                <a:solidFill>
                  <a:schemeClr val="accent2">
                    <a:lumMod val="75000"/>
                  </a:schemeClr>
                </a:solidFill>
              </a:rPr>
              <a:t>查找</a:t>
            </a:r>
            <a:r>
              <a:rPr lang="en-US" altLang="en-US" sz="3600" dirty="0" smtClean="0">
                <a:solidFill>
                  <a:schemeClr val="accent2">
                    <a:lumMod val="75000"/>
                  </a:schemeClr>
                </a:solidFill>
              </a:rPr>
              <a:t>/</a:t>
            </a:r>
            <a:r>
              <a:rPr lang="zh-CN" altLang="en-US" sz="3600" dirty="0" smtClean="0">
                <a:solidFill>
                  <a:schemeClr val="accent2">
                    <a:lumMod val="75000"/>
                  </a:schemeClr>
                </a:solidFill>
              </a:rPr>
              <a:t>排序</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p:txBody>
          <a:bodyPr/>
          <a:lstStyle/>
          <a:p>
            <a:r>
              <a:rPr lang="zh-CN" altLang="en-US" dirty="0">
                <a:latin typeface="楷体_GB2312" pitchFamily="49" charset="-122"/>
                <a:ea typeface="楷体_GB2312" pitchFamily="49" charset="-122"/>
              </a:rPr>
              <a:t>算法时间复杂</a:t>
            </a:r>
            <a:r>
              <a:rPr lang="zh-CN" altLang="en-US" dirty="0" smtClean="0">
                <a:latin typeface="楷体_GB2312" pitchFamily="49" charset="-122"/>
                <a:ea typeface="楷体_GB2312" pitchFamily="49" charset="-122"/>
              </a:rPr>
              <a:t>度</a:t>
            </a:r>
            <a:r>
              <a:rPr lang="zh-CN" altLang="en-US" dirty="0">
                <a:latin typeface="楷体_GB2312" pitchFamily="49" charset="-122"/>
                <a:ea typeface="楷体_GB2312" pitchFamily="49" charset="-122"/>
              </a:rPr>
              <a:t>分析</a:t>
            </a:r>
            <a:endParaRPr lang="zh-CN" altLang="en-US" dirty="0" smtClean="0"/>
          </a:p>
        </p:txBody>
      </p:sp>
      <p:sp>
        <p:nvSpPr>
          <p:cNvPr id="3" name="内容占位符 2"/>
          <p:cNvSpPr>
            <a:spLocks noGrp="1"/>
          </p:cNvSpPr>
          <p:nvPr>
            <p:ph idx="1"/>
          </p:nvPr>
        </p:nvSpPr>
        <p:spPr>
          <a:xfrm>
            <a:off x="457200" y="1981200"/>
            <a:ext cx="8229600" cy="4472136"/>
          </a:xfrm>
        </p:spPr>
        <p:txBody>
          <a:bodyPr/>
          <a:lstStyle/>
          <a:p>
            <a:pPr marL="457200" lvl="1" indent="0">
              <a:buClr>
                <a:schemeClr val="bg2"/>
              </a:buClr>
              <a:buSzPct val="45000"/>
              <a:buNone/>
              <a:defRPr/>
            </a:pPr>
            <a:r>
              <a:rPr lang="zh-CN" altLang="en-US" dirty="0" smtClean="0">
                <a:ea typeface="宋体" charset="-122"/>
                <a:sym typeface="Wingdings" panose="05000000000000000000" pitchFamily="2" charset="2"/>
              </a:rPr>
              <a:t>如果存在某个存在</a:t>
            </a:r>
            <a:r>
              <a:rPr lang="en-US" altLang="zh-CN" dirty="0" smtClean="0">
                <a:ea typeface="宋体" charset="-122"/>
                <a:sym typeface="Wingdings" panose="05000000000000000000" pitchFamily="2" charset="2"/>
              </a:rPr>
              <a:t>2</a:t>
            </a:r>
            <a:r>
              <a:rPr lang="zh-CN" altLang="en-US" dirty="0" smtClean="0">
                <a:ea typeface="宋体" charset="-122"/>
                <a:sym typeface="Wingdings" panose="05000000000000000000" pitchFamily="2" charset="2"/>
              </a:rPr>
              <a:t>个常数：</a:t>
            </a:r>
            <a:r>
              <a:rPr lang="en-US" altLang="zh-CN" dirty="0" smtClean="0">
                <a:ea typeface="宋体" charset="-122"/>
                <a:sym typeface="Wingdings" panose="05000000000000000000" pitchFamily="2" charset="2"/>
              </a:rPr>
              <a:t>c1, c2</a:t>
            </a:r>
            <a:r>
              <a:rPr lang="zh-CN" altLang="en-US" dirty="0" smtClean="0">
                <a:ea typeface="宋体" charset="-122"/>
                <a:sym typeface="Wingdings" panose="05000000000000000000" pitchFamily="2" charset="2"/>
              </a:rPr>
              <a:t>，和函数</a:t>
            </a:r>
            <a:r>
              <a:rPr lang="en-US" altLang="zh-CN" dirty="0" smtClean="0">
                <a:ea typeface="宋体" charset="-122"/>
                <a:sym typeface="Wingdings" panose="05000000000000000000" pitchFamily="2" charset="2"/>
              </a:rPr>
              <a:t>f(n)</a:t>
            </a:r>
            <a:r>
              <a:rPr lang="zh-CN" altLang="en-US" dirty="0" smtClean="0">
                <a:ea typeface="宋体" charset="-122"/>
                <a:sym typeface="Wingdings" panose="05000000000000000000" pitchFamily="2" charset="2"/>
              </a:rPr>
              <a:t>，使得</a:t>
            </a:r>
            <a:r>
              <a:rPr lang="zh-CN" altLang="en-US" dirty="0">
                <a:ea typeface="宋体" charset="-122"/>
              </a:rPr>
              <a:t>当问题的规模</a:t>
            </a:r>
            <a:r>
              <a:rPr lang="en-US" altLang="zh-CN" dirty="0">
                <a:ea typeface="宋体" charset="-122"/>
              </a:rPr>
              <a:t>n</a:t>
            </a:r>
            <a:r>
              <a:rPr lang="en-US" altLang="zh-CN" dirty="0">
                <a:ea typeface="宋体" charset="-122"/>
                <a:sym typeface="Wingdings" panose="05000000000000000000" pitchFamily="2" charset="2"/>
              </a:rPr>
              <a:t></a:t>
            </a:r>
            <a:r>
              <a:rPr lang="zh-CN" altLang="en-US" dirty="0">
                <a:ea typeface="宋体" charset="-122"/>
                <a:sym typeface="Wingdings" panose="05000000000000000000" pitchFamily="2" charset="2"/>
              </a:rPr>
              <a:t>无穷大的时候</a:t>
            </a:r>
            <a:r>
              <a:rPr lang="zh-CN" altLang="en-US" dirty="0" smtClean="0">
                <a:ea typeface="宋体" charset="-122"/>
                <a:sym typeface="Wingdings" panose="05000000000000000000" pitchFamily="2" charset="2"/>
              </a:rPr>
              <a:t>，有：</a:t>
            </a:r>
            <a:endParaRPr lang="en-US" altLang="zh-CN" dirty="0" smtClean="0">
              <a:ea typeface="宋体" charset="-122"/>
              <a:sym typeface="Wingdings" panose="05000000000000000000" pitchFamily="2" charset="2"/>
            </a:endParaRPr>
          </a:p>
          <a:p>
            <a:pPr marL="457200" lvl="1" indent="0">
              <a:buClr>
                <a:schemeClr val="bg2"/>
              </a:buClr>
              <a:buSzPct val="45000"/>
              <a:buNone/>
              <a:defRPr/>
            </a:pPr>
            <a:endParaRPr lang="en-US" altLang="zh-CN" dirty="0">
              <a:ea typeface="宋体" charset="-122"/>
              <a:sym typeface="Wingdings" panose="05000000000000000000" pitchFamily="2" charset="2"/>
            </a:endParaRPr>
          </a:p>
          <a:p>
            <a:pPr marL="457200" lvl="1" indent="0">
              <a:buClr>
                <a:schemeClr val="bg2"/>
              </a:buClr>
              <a:buSzPct val="45000"/>
              <a:buNone/>
              <a:defRPr/>
            </a:pPr>
            <a:r>
              <a:rPr lang="en-US" altLang="zh-CN" dirty="0" smtClean="0">
                <a:ea typeface="宋体" charset="-122"/>
                <a:sym typeface="Wingdings" panose="05000000000000000000" pitchFamily="2" charset="2"/>
              </a:rPr>
              <a:t>              c1*f(n)  &lt; T(n) &lt; c2*f(n</a:t>
            </a:r>
            <a:r>
              <a:rPr lang="en-US" altLang="zh-CN" dirty="0">
                <a:ea typeface="宋体" charset="-122"/>
                <a:sym typeface="Wingdings" panose="05000000000000000000" pitchFamily="2" charset="2"/>
              </a:rPr>
              <a:t>)</a:t>
            </a:r>
            <a:endParaRPr lang="en-US" altLang="zh-CN" baseline="30000" dirty="0" smtClean="0">
              <a:ea typeface="宋体" charset="-122"/>
              <a:sym typeface="Wingdings" panose="05000000000000000000" pitchFamily="2" charset="2"/>
            </a:endParaRPr>
          </a:p>
          <a:p>
            <a:pPr marL="457200" lvl="1" indent="0">
              <a:buClr>
                <a:schemeClr val="bg2"/>
              </a:buClr>
              <a:buSzPct val="45000"/>
              <a:buNone/>
              <a:defRPr/>
            </a:pPr>
            <a:endParaRPr lang="en-US" altLang="zh-CN" dirty="0" smtClean="0">
              <a:ea typeface="宋体" charset="-122"/>
              <a:sym typeface="Wingdings" panose="05000000000000000000" pitchFamily="2" charset="2"/>
            </a:endParaRPr>
          </a:p>
          <a:p>
            <a:pPr marL="457200" lvl="1" indent="0">
              <a:buClr>
                <a:schemeClr val="bg2"/>
              </a:buClr>
              <a:buSzPct val="45000"/>
              <a:buNone/>
              <a:defRPr/>
            </a:pPr>
            <a:r>
              <a:rPr lang="zh-CN" altLang="en-US" dirty="0" smtClean="0">
                <a:ea typeface="宋体" charset="-122"/>
                <a:sym typeface="Wingdings" panose="05000000000000000000" pitchFamily="2" charset="2"/>
              </a:rPr>
              <a:t>那么称</a:t>
            </a:r>
            <a:r>
              <a:rPr lang="en-US" altLang="zh-CN" dirty="0" smtClean="0">
                <a:ea typeface="宋体" charset="-122"/>
                <a:sym typeface="Wingdings" panose="05000000000000000000" pitchFamily="2" charset="2"/>
              </a:rPr>
              <a:t>T(n)</a:t>
            </a:r>
            <a:r>
              <a:rPr lang="zh-CN" altLang="en-US" dirty="0" smtClean="0">
                <a:ea typeface="宋体" charset="-122"/>
                <a:sym typeface="Wingdings" panose="05000000000000000000" pitchFamily="2" charset="2"/>
              </a:rPr>
              <a:t> 和</a:t>
            </a:r>
            <a:r>
              <a:rPr lang="en-US" altLang="zh-CN" dirty="0" smtClean="0">
                <a:ea typeface="宋体" charset="-122"/>
                <a:sym typeface="Wingdings" panose="05000000000000000000" pitchFamily="2" charset="2"/>
              </a:rPr>
              <a:t>f(n)</a:t>
            </a:r>
            <a:r>
              <a:rPr lang="zh-CN" altLang="en-US" dirty="0" smtClean="0">
                <a:ea typeface="宋体" charset="-122"/>
                <a:sym typeface="Wingdings" panose="05000000000000000000" pitchFamily="2" charset="2"/>
              </a:rPr>
              <a:t>具有</a:t>
            </a:r>
            <a:r>
              <a:rPr lang="zh-CN" altLang="en-US" dirty="0" smtClean="0">
                <a:solidFill>
                  <a:srgbClr val="FF0000"/>
                </a:solidFill>
                <a:ea typeface="宋体" charset="-122"/>
                <a:sym typeface="Wingdings" panose="05000000000000000000" pitchFamily="2" charset="2"/>
              </a:rPr>
              <a:t>相同的渐进复杂度</a:t>
            </a:r>
            <a:r>
              <a:rPr lang="zh-CN" altLang="en-US" dirty="0">
                <a:ea typeface="宋体" charset="-122"/>
                <a:sym typeface="Wingdings" panose="05000000000000000000" pitchFamily="2" charset="2"/>
              </a:rPr>
              <a:t>，</a:t>
            </a:r>
            <a:r>
              <a:rPr lang="zh-CN" altLang="en-US" dirty="0" smtClean="0">
                <a:ea typeface="宋体" charset="-122"/>
                <a:sym typeface="Wingdings" panose="05000000000000000000" pitchFamily="2" charset="2"/>
              </a:rPr>
              <a:t>记作</a:t>
            </a:r>
            <a:endParaRPr lang="en-US" altLang="zh-CN" dirty="0" smtClean="0">
              <a:ea typeface="宋体" charset="-122"/>
              <a:sym typeface="Wingdings" panose="05000000000000000000" pitchFamily="2" charset="2"/>
            </a:endParaRPr>
          </a:p>
          <a:p>
            <a:pPr marL="457200" lvl="1" indent="0">
              <a:buClr>
                <a:schemeClr val="bg2"/>
              </a:buClr>
              <a:buSzPct val="45000"/>
              <a:buNone/>
              <a:defRPr/>
            </a:pPr>
            <a:endParaRPr lang="en-US" altLang="zh-CN" dirty="0" smtClean="0">
              <a:ea typeface="宋体" charset="-122"/>
              <a:sym typeface="Wingdings" panose="05000000000000000000" pitchFamily="2" charset="2"/>
            </a:endParaRPr>
          </a:p>
          <a:p>
            <a:pPr marL="457200" lvl="1" indent="0">
              <a:buClr>
                <a:schemeClr val="bg2"/>
              </a:buClr>
              <a:buSzPct val="45000"/>
              <a:buNone/>
              <a:defRPr/>
            </a:pPr>
            <a:r>
              <a:rPr lang="en-US" altLang="zh-CN" dirty="0" smtClean="0">
                <a:solidFill>
                  <a:srgbClr val="FF0000"/>
                </a:solidFill>
                <a:ea typeface="宋体" charset="-122"/>
                <a:sym typeface="Wingdings" panose="05000000000000000000" pitchFamily="2" charset="2"/>
              </a:rPr>
              <a:t>             </a:t>
            </a:r>
            <a:r>
              <a:rPr lang="en-US" altLang="zh-CN" dirty="0">
                <a:ea typeface="宋体" charset="-122"/>
                <a:sym typeface="Wingdings" panose="05000000000000000000" pitchFamily="2" charset="2"/>
              </a:rPr>
              <a:t>T(n) = </a:t>
            </a:r>
            <a:r>
              <a:rPr lang="en-US" altLang="zh-CN" dirty="0" smtClean="0">
                <a:solidFill>
                  <a:srgbClr val="FF0000"/>
                </a:solidFill>
                <a:ea typeface="宋体" charset="-122"/>
                <a:sym typeface="Wingdings" panose="05000000000000000000" pitchFamily="2" charset="2"/>
              </a:rPr>
              <a:t>O( </a:t>
            </a:r>
            <a:r>
              <a:rPr lang="en-US" altLang="zh-CN" dirty="0">
                <a:ea typeface="宋体" charset="-122"/>
                <a:sym typeface="Wingdings" panose="05000000000000000000" pitchFamily="2" charset="2"/>
              </a:rPr>
              <a:t>f(n) </a:t>
            </a:r>
            <a:r>
              <a:rPr lang="en-US" altLang="zh-CN" dirty="0" smtClean="0">
                <a:solidFill>
                  <a:srgbClr val="FF0000"/>
                </a:solidFill>
                <a:ea typeface="宋体" charset="-122"/>
                <a:sym typeface="Wingdings" panose="05000000000000000000" pitchFamily="2" charset="2"/>
              </a:rPr>
              <a:t>)</a:t>
            </a:r>
            <a:endParaRPr lang="zh-CN" altLang="en-US" dirty="0"/>
          </a:p>
        </p:txBody>
      </p:sp>
      <p:sp>
        <p:nvSpPr>
          <p:cNvPr id="12291" name="TextBox 8"/>
          <p:cNvSpPr txBox="1">
            <a:spLocks noChangeArrowheads="1"/>
          </p:cNvSpPr>
          <p:nvPr/>
        </p:nvSpPr>
        <p:spPr bwMode="auto">
          <a:xfrm>
            <a:off x="857250" y="1214438"/>
            <a:ext cx="7143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2" name="TextBox 9"/>
          <p:cNvSpPr txBox="1">
            <a:spLocks noChangeArrowheads="1"/>
          </p:cNvSpPr>
          <p:nvPr/>
        </p:nvSpPr>
        <p:spPr bwMode="auto">
          <a:xfrm>
            <a:off x="714375" y="1357313"/>
            <a:ext cx="6357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01798595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title"/>
          </p:nvPr>
        </p:nvSpPr>
        <p:spPr/>
        <p:txBody>
          <a:bodyPr/>
          <a:lstStyle/>
          <a:p>
            <a:pPr>
              <a:spcBef>
                <a:spcPct val="20000"/>
              </a:spcBef>
            </a:pPr>
            <a:r>
              <a:rPr lang="zh-CN" altLang="en-US" dirty="0" smtClean="0">
                <a:latin typeface="楷体_GB2312" pitchFamily="49" charset="-122"/>
                <a:ea typeface="楷体_GB2312" pitchFamily="49" charset="-122"/>
              </a:rPr>
              <a:t>举例</a:t>
            </a:r>
            <a:endParaRPr lang="en-US" altLang="zh-CN" dirty="0">
              <a:latin typeface="楷体_GB2312" pitchFamily="49" charset="-122"/>
              <a:ea typeface="楷体_GB2312" pitchFamily="49" charset="-122"/>
            </a:endParaRPr>
          </a:p>
        </p:txBody>
      </p:sp>
      <p:sp>
        <p:nvSpPr>
          <p:cNvPr id="14339" name="TextBox 8"/>
          <p:cNvSpPr txBox="1">
            <a:spLocks noChangeArrowheads="1"/>
          </p:cNvSpPr>
          <p:nvPr/>
        </p:nvSpPr>
        <p:spPr bwMode="auto">
          <a:xfrm>
            <a:off x="857250" y="1214438"/>
            <a:ext cx="7143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0" name="TextBox 9"/>
          <p:cNvSpPr txBox="1">
            <a:spLocks noChangeArrowheads="1"/>
          </p:cNvSpPr>
          <p:nvPr/>
        </p:nvSpPr>
        <p:spPr bwMode="auto">
          <a:xfrm>
            <a:off x="714375" y="1357313"/>
            <a:ext cx="6357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 name="Text Box 2"/>
          <p:cNvSpPr txBox="1">
            <a:spLocks noChangeArrowheads="1"/>
          </p:cNvSpPr>
          <p:nvPr/>
        </p:nvSpPr>
        <p:spPr bwMode="auto">
          <a:xfrm>
            <a:off x="1912938" y="4019550"/>
            <a:ext cx="8016875" cy="1016000"/>
          </a:xfrm>
          <a:prstGeom prst="rect">
            <a:avLst/>
          </a:prstGeom>
          <a:noFill/>
          <a:ln w="9525">
            <a:noFill/>
            <a:miter lim="800000"/>
            <a:headEnd/>
            <a:tailEnd/>
          </a:ln>
          <a:effectLst/>
        </p:spPr>
        <p:txBody>
          <a:bodyPr>
            <a:spAutoFit/>
          </a:bodyPr>
          <a:lstStyle/>
          <a:p>
            <a:pPr lvl="2">
              <a:defRPr/>
            </a:pPr>
            <a:endParaRPr lang="zh-CN" altLang="en-US" sz="2000" dirty="0">
              <a:latin typeface="+mn-ea"/>
              <a:ea typeface="+mn-ea"/>
            </a:endParaRPr>
          </a:p>
          <a:p>
            <a:pPr lvl="2">
              <a:defRPr/>
            </a:pPr>
            <a:r>
              <a:rPr lang="zh-CN" altLang="en-US" sz="2000" dirty="0">
                <a:latin typeface="+mn-ea"/>
                <a:ea typeface="+mn-ea"/>
              </a:rPr>
              <a:t>            </a:t>
            </a:r>
          </a:p>
          <a:p>
            <a:pPr lvl="2" algn="just">
              <a:defRPr/>
            </a:pPr>
            <a:r>
              <a:rPr lang="zh-CN" altLang="en-US" sz="2000" dirty="0">
                <a:latin typeface="+mn-ea"/>
                <a:ea typeface="+mn-ea"/>
              </a:rPr>
              <a:t>            </a:t>
            </a:r>
            <a:endParaRPr lang="zh-CN" altLang="en-US" sz="2000" u="sng" dirty="0">
              <a:latin typeface="+mn-ea"/>
              <a:ea typeface="+mn-ea"/>
            </a:endParaRPr>
          </a:p>
        </p:txBody>
      </p:sp>
      <p:sp>
        <p:nvSpPr>
          <p:cNvPr id="10" name="TextBox 9"/>
          <p:cNvSpPr txBox="1">
            <a:spLocks noChangeArrowheads="1"/>
          </p:cNvSpPr>
          <p:nvPr/>
        </p:nvSpPr>
        <p:spPr bwMode="auto">
          <a:xfrm>
            <a:off x="1841500" y="2000250"/>
            <a:ext cx="2928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a:solidFill>
                  <a:srgbClr val="C00000"/>
                </a:solidFill>
              </a:rPr>
              <a:t>T(n)=O(1)</a:t>
            </a:r>
            <a:endParaRPr lang="zh-CN" altLang="en-US" b="1" dirty="0">
              <a:solidFill>
                <a:srgbClr val="C00000"/>
              </a:solidFill>
            </a:endParaRPr>
          </a:p>
          <a:p>
            <a:pPr eaLnBrk="1" hangingPunct="1"/>
            <a:r>
              <a:rPr lang="en-US" altLang="zh-CN" dirty="0"/>
              <a:t>        Temp=</a:t>
            </a:r>
            <a:r>
              <a:rPr lang="en-US" altLang="zh-CN" dirty="0" err="1"/>
              <a:t>i</a:t>
            </a:r>
            <a:r>
              <a:rPr lang="en-US" altLang="zh-CN" dirty="0"/>
              <a:t>; </a:t>
            </a:r>
            <a:r>
              <a:rPr lang="en-US" altLang="zh-CN" dirty="0" err="1"/>
              <a:t>i</a:t>
            </a:r>
            <a:r>
              <a:rPr lang="en-US" altLang="zh-CN" dirty="0"/>
              <a:t>=j; j=temp; </a:t>
            </a:r>
            <a:endParaRPr lang="zh-CN" altLang="en-US" dirty="0"/>
          </a:p>
        </p:txBody>
      </p:sp>
      <p:sp>
        <p:nvSpPr>
          <p:cNvPr id="11" name="TextBox 10"/>
          <p:cNvSpPr txBox="1">
            <a:spLocks noChangeArrowheads="1"/>
          </p:cNvSpPr>
          <p:nvPr/>
        </p:nvSpPr>
        <p:spPr bwMode="auto">
          <a:xfrm>
            <a:off x="5072063" y="2000250"/>
            <a:ext cx="3000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solidFill>
                  <a:srgbClr val="C00000"/>
                </a:solidFill>
              </a:rPr>
              <a:t>T(n)= O(log</a:t>
            </a:r>
            <a:r>
              <a:rPr lang="en-US" altLang="zh-CN" b="1" i="1" baseline="-25000">
                <a:solidFill>
                  <a:srgbClr val="C00000"/>
                </a:solidFill>
              </a:rPr>
              <a:t>2</a:t>
            </a:r>
            <a:r>
              <a:rPr lang="en-US" altLang="zh-CN" b="1" i="1">
                <a:solidFill>
                  <a:srgbClr val="C00000"/>
                </a:solidFill>
              </a:rPr>
              <a:t>n</a:t>
            </a:r>
            <a:r>
              <a:rPr lang="en-US" altLang="zh-CN" b="1">
                <a:solidFill>
                  <a:srgbClr val="C00000"/>
                </a:solidFill>
              </a:rPr>
              <a:t>)</a:t>
            </a:r>
            <a:endParaRPr lang="zh-CN" altLang="en-US">
              <a:solidFill>
                <a:srgbClr val="C00000"/>
              </a:solidFill>
            </a:endParaRPr>
          </a:p>
          <a:p>
            <a:pPr eaLnBrk="1" hangingPunct="1"/>
            <a:r>
              <a:rPr lang="en-US" altLang="zh-CN"/>
              <a:t>i=1; </a:t>
            </a:r>
            <a:r>
              <a:rPr lang="en-US" altLang="zh-CN">
                <a:solidFill>
                  <a:srgbClr val="C00000"/>
                </a:solidFill>
              </a:rPr>
              <a:t> </a:t>
            </a:r>
            <a:r>
              <a:rPr lang="en-US" altLang="zh-CN"/>
              <a:t>   </a:t>
            </a:r>
            <a:endParaRPr lang="zh-CN" altLang="en-US"/>
          </a:p>
          <a:p>
            <a:pPr eaLnBrk="1" hangingPunct="1"/>
            <a:r>
              <a:rPr lang="en-US" altLang="zh-CN"/>
              <a:t>while (i&lt;=n)       i=i*2;</a:t>
            </a:r>
            <a:endParaRPr lang="zh-CN" altLang="en-US"/>
          </a:p>
          <a:p>
            <a:pPr eaLnBrk="1" hangingPunct="1"/>
            <a:endParaRPr lang="en-US" altLang="zh-CN" b="1">
              <a:solidFill>
                <a:srgbClr val="C00000"/>
              </a:solidFill>
            </a:endParaRPr>
          </a:p>
          <a:p>
            <a:pPr eaLnBrk="1" hangingPunct="1"/>
            <a:r>
              <a:rPr lang="en-US" altLang="zh-CN" b="1">
                <a:solidFill>
                  <a:srgbClr val="C00000"/>
                </a:solidFill>
              </a:rPr>
              <a:t>T(n)=O(n</a:t>
            </a:r>
            <a:r>
              <a:rPr lang="en-US" altLang="zh-CN" b="1" baseline="30000">
                <a:solidFill>
                  <a:srgbClr val="C00000"/>
                </a:solidFill>
              </a:rPr>
              <a:t>2</a:t>
            </a:r>
            <a:r>
              <a:rPr lang="en-US" altLang="zh-CN" b="1">
                <a:solidFill>
                  <a:srgbClr val="C00000"/>
                </a:solidFill>
              </a:rPr>
              <a:t>)</a:t>
            </a:r>
            <a:endParaRPr lang="zh-CN" altLang="en-US" b="1">
              <a:solidFill>
                <a:srgbClr val="C00000"/>
              </a:solidFill>
            </a:endParaRPr>
          </a:p>
          <a:p>
            <a:pPr eaLnBrk="1" hangingPunct="1"/>
            <a:r>
              <a:rPr lang="en-US" altLang="zh-CN" b="1"/>
              <a:t>for</a:t>
            </a:r>
            <a:r>
              <a:rPr lang="en-US" altLang="zh-CN"/>
              <a:t> (i=1;i&lt;n;i++)  </a:t>
            </a:r>
            <a:endParaRPr lang="zh-CN" altLang="en-US"/>
          </a:p>
          <a:p>
            <a:pPr eaLnBrk="1" hangingPunct="1"/>
            <a:r>
              <a:rPr lang="en-US" altLang="zh-CN"/>
              <a:t> {   </a:t>
            </a:r>
            <a:endParaRPr lang="zh-CN" altLang="en-US"/>
          </a:p>
          <a:p>
            <a:pPr eaLnBrk="1" hangingPunct="1"/>
            <a:r>
              <a:rPr lang="en-US" altLang="zh-CN"/>
              <a:t>     y=y+1;              </a:t>
            </a:r>
            <a:endParaRPr lang="zh-CN" altLang="en-US"/>
          </a:p>
          <a:p>
            <a:pPr eaLnBrk="1" hangingPunct="1"/>
            <a:r>
              <a:rPr lang="en-US" altLang="zh-CN"/>
              <a:t>     </a:t>
            </a:r>
            <a:r>
              <a:rPr lang="en-US" altLang="zh-CN" b="1"/>
              <a:t>for</a:t>
            </a:r>
            <a:r>
              <a:rPr lang="en-US" altLang="zh-CN"/>
              <a:t> (j=0;j&lt;=(2*n);j++)      </a:t>
            </a:r>
            <a:endParaRPr lang="zh-CN" altLang="en-US"/>
          </a:p>
          <a:p>
            <a:pPr eaLnBrk="1" hangingPunct="1"/>
            <a:r>
              <a:rPr lang="en-US" altLang="zh-CN"/>
              <a:t>        x++;                </a:t>
            </a:r>
            <a:endParaRPr lang="zh-CN" altLang="en-US"/>
          </a:p>
          <a:p>
            <a:pPr eaLnBrk="1" hangingPunct="1"/>
            <a:r>
              <a:rPr lang="en-US" altLang="zh-CN"/>
              <a:t> }</a:t>
            </a:r>
          </a:p>
          <a:p>
            <a:pPr eaLnBrk="1" hangingPunct="1"/>
            <a:endParaRPr lang="en-US" altLang="zh-CN"/>
          </a:p>
        </p:txBody>
      </p:sp>
      <p:sp>
        <p:nvSpPr>
          <p:cNvPr id="12" name="TextBox 11"/>
          <p:cNvSpPr txBox="1">
            <a:spLocks noChangeArrowheads="1"/>
          </p:cNvSpPr>
          <p:nvPr/>
        </p:nvSpPr>
        <p:spPr bwMode="auto">
          <a:xfrm>
            <a:off x="1770063" y="3143250"/>
            <a:ext cx="242887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  </a:t>
            </a:r>
            <a:r>
              <a:rPr lang="en-US" altLang="zh-CN" b="1">
                <a:solidFill>
                  <a:srgbClr val="C00000"/>
                </a:solidFill>
              </a:rPr>
              <a:t>T(n)=O(n)</a:t>
            </a:r>
            <a:endParaRPr lang="zh-CN" altLang="en-US" b="1">
              <a:solidFill>
                <a:srgbClr val="C00000"/>
              </a:solidFill>
            </a:endParaRPr>
          </a:p>
          <a:p>
            <a:pPr eaLnBrk="1" hangingPunct="1"/>
            <a:r>
              <a:rPr lang="en-US" altLang="zh-CN"/>
              <a:t>  a=0;  </a:t>
            </a:r>
            <a:endParaRPr lang="zh-CN" altLang="en-US"/>
          </a:p>
          <a:p>
            <a:pPr eaLnBrk="1" hangingPunct="1"/>
            <a:r>
              <a:rPr lang="en-US" altLang="zh-CN"/>
              <a:t>  b=1;                       </a:t>
            </a:r>
            <a:endParaRPr lang="zh-CN" altLang="en-US"/>
          </a:p>
          <a:p>
            <a:pPr eaLnBrk="1" hangingPunct="1"/>
            <a:r>
              <a:rPr lang="en-US" altLang="zh-CN"/>
              <a:t>  </a:t>
            </a:r>
            <a:r>
              <a:rPr lang="en-US" altLang="zh-CN" b="1"/>
              <a:t>for</a:t>
            </a:r>
            <a:r>
              <a:rPr lang="en-US" altLang="zh-CN"/>
              <a:t> (i=1;i&lt;=n;i++)   </a:t>
            </a:r>
            <a:endParaRPr lang="zh-CN" altLang="en-US"/>
          </a:p>
          <a:p>
            <a:pPr eaLnBrk="1" hangingPunct="1"/>
            <a:r>
              <a:rPr lang="en-US" altLang="zh-CN"/>
              <a:t>  {    </a:t>
            </a:r>
            <a:endParaRPr lang="zh-CN" altLang="en-US"/>
          </a:p>
          <a:p>
            <a:pPr eaLnBrk="1" hangingPunct="1"/>
            <a:r>
              <a:rPr lang="en-US" altLang="zh-CN"/>
              <a:t>     s=a+b;</a:t>
            </a:r>
            <a:r>
              <a:rPr lang="zh-CN" altLang="en-US"/>
              <a:t>　　　　 </a:t>
            </a:r>
          </a:p>
          <a:p>
            <a:pPr eaLnBrk="1" hangingPunct="1"/>
            <a:r>
              <a:rPr lang="zh-CN" altLang="en-US"/>
              <a:t>     </a:t>
            </a:r>
            <a:r>
              <a:rPr lang="en-US" altLang="zh-CN"/>
              <a:t>b=a;</a:t>
            </a:r>
            <a:r>
              <a:rPr lang="zh-CN" altLang="en-US"/>
              <a:t>　　　　</a:t>
            </a:r>
          </a:p>
          <a:p>
            <a:pPr eaLnBrk="1" hangingPunct="1"/>
            <a:r>
              <a:rPr lang="en-US" altLang="zh-CN"/>
              <a:t>     a=s;</a:t>
            </a:r>
            <a:r>
              <a:rPr lang="zh-CN" altLang="en-US"/>
              <a:t>　 </a:t>
            </a:r>
          </a:p>
          <a:p>
            <a:pPr eaLnBrk="1" hangingPunct="1"/>
            <a:r>
              <a:rPr lang="zh-CN" altLang="en-US"/>
              <a:t>  </a:t>
            </a:r>
            <a:r>
              <a:rPr lang="en-US" altLang="zh-CN"/>
              <a:t>} </a:t>
            </a:r>
            <a:endParaRPr lang="zh-CN"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a:xfrm>
            <a:off x="457200" y="457200"/>
            <a:ext cx="8229600" cy="667544"/>
          </a:xfrm>
        </p:spPr>
        <p:txBody>
          <a:bodyPr/>
          <a:lstStyle/>
          <a:p>
            <a:pPr lvl="1">
              <a:spcBef>
                <a:spcPct val="20000"/>
              </a:spcBef>
            </a:pPr>
            <a:r>
              <a:rPr lang="zh-CN" altLang="en-US" sz="2400" dirty="0"/>
              <a:t>常见的时间复杂</a:t>
            </a:r>
            <a:r>
              <a:rPr lang="zh-CN" altLang="en-US" sz="2400" dirty="0" smtClean="0"/>
              <a:t>度</a:t>
            </a:r>
            <a:endParaRPr lang="en-US" altLang="zh-CN" sz="3200" dirty="0">
              <a:latin typeface="楷体_GB2312" pitchFamily="49" charset="-122"/>
              <a:ea typeface="楷体_GB2312" pitchFamily="49" charset="-122"/>
            </a:endParaRPr>
          </a:p>
        </p:txBody>
      </p:sp>
      <p:sp>
        <p:nvSpPr>
          <p:cNvPr id="2" name="内容占位符 1"/>
          <p:cNvSpPr>
            <a:spLocks noGrp="1"/>
          </p:cNvSpPr>
          <p:nvPr>
            <p:ph sz="half" idx="1"/>
          </p:nvPr>
        </p:nvSpPr>
        <p:spPr>
          <a:xfrm>
            <a:off x="457200" y="1196752"/>
            <a:ext cx="4038600" cy="1656184"/>
          </a:xfrm>
        </p:spPr>
        <p:txBody>
          <a:bodyPr/>
          <a:lstStyle/>
          <a:p>
            <a:pPr>
              <a:buFont typeface="Wingdings" pitchFamily="2" charset="2"/>
              <a:buChar char="Ø"/>
            </a:pPr>
            <a:r>
              <a:rPr lang="zh-CN" altLang="en-US" sz="2000" dirty="0"/>
              <a:t>常数阶</a:t>
            </a:r>
            <a:r>
              <a:rPr lang="en-US" altLang="zh-CN" sz="2000" dirty="0"/>
              <a:t>O(1)</a:t>
            </a:r>
          </a:p>
          <a:p>
            <a:pPr>
              <a:buFont typeface="Wingdings" pitchFamily="2" charset="2"/>
              <a:buChar char="Ø"/>
            </a:pPr>
            <a:r>
              <a:rPr lang="zh-CN" altLang="en-US" sz="2000" dirty="0"/>
              <a:t>对数阶</a:t>
            </a:r>
            <a:r>
              <a:rPr lang="en-US" altLang="zh-CN" sz="2000" dirty="0"/>
              <a:t>O(log</a:t>
            </a:r>
            <a:r>
              <a:rPr lang="en-US" altLang="zh-CN" sz="2000" i="1" baseline="-25000" dirty="0"/>
              <a:t>2</a:t>
            </a:r>
            <a:r>
              <a:rPr lang="en-US" altLang="zh-CN" sz="2000" i="1" dirty="0"/>
              <a:t>n</a:t>
            </a:r>
            <a:r>
              <a:rPr lang="en-US" altLang="zh-CN" sz="2000" dirty="0"/>
              <a:t>)</a:t>
            </a:r>
          </a:p>
          <a:p>
            <a:pPr>
              <a:buFont typeface="Wingdings" pitchFamily="2" charset="2"/>
              <a:buChar char="Ø"/>
            </a:pPr>
            <a:r>
              <a:rPr lang="zh-CN" altLang="en-US" sz="2000" dirty="0"/>
              <a:t>线性阶</a:t>
            </a:r>
            <a:r>
              <a:rPr lang="en-US" altLang="zh-CN" sz="2000" dirty="0"/>
              <a:t>O(n),</a:t>
            </a:r>
          </a:p>
          <a:p>
            <a:pPr>
              <a:buFont typeface="Wingdings" pitchFamily="2" charset="2"/>
              <a:buChar char="Ø"/>
            </a:pPr>
            <a:r>
              <a:rPr lang="zh-CN" altLang="en-US" sz="2000" dirty="0"/>
              <a:t>线性对数阶</a:t>
            </a:r>
            <a:r>
              <a:rPr lang="en-US" altLang="zh-CN" sz="2000" dirty="0"/>
              <a:t>O(nlog</a:t>
            </a:r>
            <a:r>
              <a:rPr lang="en-US" altLang="zh-CN" sz="2000" i="1" baseline="-25000" dirty="0"/>
              <a:t>2</a:t>
            </a:r>
            <a:r>
              <a:rPr lang="en-US" altLang="zh-CN" sz="2000" i="1" dirty="0"/>
              <a:t>n</a:t>
            </a:r>
            <a:r>
              <a:rPr lang="en-US" altLang="zh-CN" sz="2000" dirty="0" smtClean="0"/>
              <a:t>)</a:t>
            </a:r>
            <a:endParaRPr lang="zh-CN" altLang="en-US" sz="2000" dirty="0"/>
          </a:p>
        </p:txBody>
      </p:sp>
      <p:sp>
        <p:nvSpPr>
          <p:cNvPr id="3" name="内容占位符 2"/>
          <p:cNvSpPr>
            <a:spLocks noGrp="1"/>
          </p:cNvSpPr>
          <p:nvPr>
            <p:ph sz="half" idx="2"/>
          </p:nvPr>
        </p:nvSpPr>
        <p:spPr>
          <a:xfrm>
            <a:off x="4716016" y="1052736"/>
            <a:ext cx="4038600" cy="1800200"/>
          </a:xfrm>
        </p:spPr>
        <p:txBody>
          <a:bodyPr/>
          <a:lstStyle/>
          <a:p>
            <a:pPr>
              <a:buFont typeface="Wingdings" pitchFamily="2" charset="2"/>
              <a:buChar char="Ø"/>
            </a:pPr>
            <a:r>
              <a:rPr lang="zh-CN" altLang="en-US" sz="2000" dirty="0"/>
              <a:t>平方阶</a:t>
            </a:r>
            <a:r>
              <a:rPr lang="en-US" altLang="zh-CN" sz="2000" dirty="0"/>
              <a:t>O(</a:t>
            </a:r>
            <a:r>
              <a:rPr lang="en-US" altLang="zh-CN" sz="2000" i="1" dirty="0"/>
              <a:t>n</a:t>
            </a:r>
            <a:r>
              <a:rPr lang="en-US" altLang="zh-CN" sz="2000" baseline="30000" dirty="0"/>
              <a:t>2</a:t>
            </a:r>
            <a:r>
              <a:rPr lang="en-US" altLang="zh-CN" sz="2000" dirty="0"/>
              <a:t>)</a:t>
            </a:r>
            <a:r>
              <a:rPr lang="zh-CN" altLang="en-US" sz="2000" dirty="0" smtClean="0"/>
              <a:t>，</a:t>
            </a:r>
            <a:endParaRPr lang="en-US" altLang="zh-CN" sz="2000" dirty="0" smtClean="0"/>
          </a:p>
          <a:p>
            <a:pPr>
              <a:buFont typeface="Wingdings" pitchFamily="2" charset="2"/>
              <a:buChar char="Ø"/>
            </a:pPr>
            <a:r>
              <a:rPr lang="en-US" altLang="zh-CN" sz="2000" dirty="0" smtClean="0"/>
              <a:t>k</a:t>
            </a:r>
            <a:r>
              <a:rPr lang="zh-CN" altLang="en-US" sz="2000" dirty="0"/>
              <a:t>次方阶</a:t>
            </a:r>
            <a:r>
              <a:rPr lang="en-US" altLang="zh-CN" sz="2000" dirty="0"/>
              <a:t>O(</a:t>
            </a:r>
            <a:r>
              <a:rPr lang="en-US" altLang="zh-CN" sz="2000" i="1" dirty="0" err="1"/>
              <a:t>n</a:t>
            </a:r>
            <a:r>
              <a:rPr lang="en-US" altLang="zh-CN" sz="2000" baseline="30000" dirty="0" err="1"/>
              <a:t>k</a:t>
            </a:r>
            <a:r>
              <a:rPr lang="en-US" altLang="zh-CN" sz="2000" dirty="0"/>
              <a:t>)</a:t>
            </a:r>
          </a:p>
          <a:p>
            <a:pPr>
              <a:buFont typeface="Wingdings" pitchFamily="2" charset="2"/>
              <a:buChar char="Ø"/>
            </a:pPr>
            <a:r>
              <a:rPr lang="zh-CN" altLang="en-US" sz="2000" dirty="0"/>
              <a:t>指数阶</a:t>
            </a:r>
            <a:r>
              <a:rPr lang="en-US" altLang="zh-CN" sz="2000" dirty="0"/>
              <a:t>O(</a:t>
            </a:r>
            <a:r>
              <a:rPr lang="en-US" altLang="zh-CN" sz="2000" i="1" dirty="0"/>
              <a:t>2</a:t>
            </a:r>
            <a:r>
              <a:rPr lang="en-US" altLang="zh-CN" sz="2000" baseline="30000" dirty="0"/>
              <a:t>n</a:t>
            </a:r>
            <a:r>
              <a:rPr lang="en-US" altLang="zh-CN" sz="2000" dirty="0"/>
              <a:t>)</a:t>
            </a:r>
          </a:p>
          <a:p>
            <a:pPr>
              <a:buFont typeface="Wingdings" pitchFamily="2" charset="2"/>
              <a:buChar char="Ø"/>
            </a:pPr>
            <a:r>
              <a:rPr lang="zh-CN" altLang="en-US" sz="2000" dirty="0"/>
              <a:t>阶乘阶</a:t>
            </a:r>
            <a:r>
              <a:rPr lang="en-US" altLang="zh-CN" sz="2000" dirty="0"/>
              <a:t>O(n</a:t>
            </a:r>
            <a:r>
              <a:rPr lang="zh-CN" altLang="en-US" sz="2000" dirty="0"/>
              <a:t>！</a:t>
            </a:r>
            <a:r>
              <a:rPr lang="en-US" altLang="zh-CN" sz="2000" dirty="0" smtClean="0"/>
              <a:t>)</a:t>
            </a:r>
            <a:endParaRPr lang="en-US" altLang="zh-CN" sz="2000" dirty="0">
              <a:latin typeface="楷体_GB2312" pitchFamily="49" charset="-122"/>
              <a:ea typeface="楷体_GB2312" pitchFamily="49" charset="-122"/>
            </a:endParaRPr>
          </a:p>
        </p:txBody>
      </p:sp>
      <p:pic>
        <p:nvPicPr>
          <p:cNvPr id="4100" name="Picture 4" descr="http://img.blog.csdn.net/201603191438139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852936"/>
            <a:ext cx="5340541" cy="38884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title"/>
          </p:nvPr>
        </p:nvSpPr>
        <p:spPr/>
        <p:txBody>
          <a:bodyPr/>
          <a:lstStyle/>
          <a:p>
            <a:pPr>
              <a:spcBef>
                <a:spcPct val="20000"/>
              </a:spcBef>
            </a:pPr>
            <a:r>
              <a:rPr lang="zh-CN" altLang="en-US" dirty="0" smtClean="0">
                <a:latin typeface="楷体_GB2312" pitchFamily="49" charset="-122"/>
                <a:ea typeface="楷体_GB2312" pitchFamily="49" charset="-122"/>
              </a:rPr>
              <a:t>复杂度</a:t>
            </a:r>
            <a:r>
              <a:rPr lang="zh-CN" altLang="en-US" dirty="0">
                <a:latin typeface="楷体_GB2312" pitchFamily="49" charset="-122"/>
                <a:ea typeface="楷体_GB2312" pitchFamily="49" charset="-122"/>
              </a:rPr>
              <a:t>估计</a:t>
            </a:r>
            <a:endParaRPr lang="en-US" altLang="zh-CN" dirty="0">
              <a:latin typeface="楷体_GB2312" pitchFamily="49" charset="-122"/>
              <a:ea typeface="楷体_GB2312" pitchFamily="49" charset="-122"/>
            </a:endParaRPr>
          </a:p>
        </p:txBody>
      </p:sp>
      <p:sp>
        <p:nvSpPr>
          <p:cNvPr id="3" name="内容占位符 2"/>
          <p:cNvSpPr>
            <a:spLocks noGrp="1"/>
          </p:cNvSpPr>
          <p:nvPr>
            <p:ph idx="1"/>
          </p:nvPr>
        </p:nvSpPr>
        <p:spPr/>
        <p:txBody>
          <a:bodyPr/>
          <a:lstStyle/>
          <a:p>
            <a:pPr eaLnBrk="1" hangingPunct="1">
              <a:buFont typeface="Wingdings" pitchFamily="2" charset="2"/>
              <a:buChar char="Ø"/>
            </a:pPr>
            <a:r>
              <a:rPr lang="zh-CN" altLang="en-US" dirty="0" smtClean="0">
                <a:latin typeface="楷体_GB2312" pitchFamily="49" charset="-122"/>
                <a:ea typeface="楷体_GB2312" pitchFamily="49" charset="-122"/>
              </a:rPr>
              <a:t>最坏</a:t>
            </a:r>
            <a:r>
              <a:rPr lang="zh-CN" altLang="en-US" dirty="0">
                <a:latin typeface="楷体_GB2312" pitchFamily="49" charset="-122"/>
                <a:ea typeface="楷体_GB2312" pitchFamily="49" charset="-122"/>
              </a:rPr>
              <a:t>情况下的时间复杂</a:t>
            </a:r>
            <a:r>
              <a:rPr lang="zh-CN" altLang="en-US" dirty="0" smtClean="0">
                <a:latin typeface="楷体_GB2312" pitchFamily="49" charset="-122"/>
                <a:ea typeface="楷体_GB2312" pitchFamily="49" charset="-122"/>
              </a:rPr>
              <a:t>度</a:t>
            </a:r>
            <a:endParaRPr lang="en-US" altLang="zh-CN" dirty="0" smtClean="0">
              <a:latin typeface="楷体_GB2312" pitchFamily="49" charset="-122"/>
              <a:ea typeface="楷体_GB2312" pitchFamily="49" charset="-122"/>
            </a:endParaRPr>
          </a:p>
          <a:p>
            <a:pPr eaLnBrk="1" hangingPunct="1">
              <a:buFont typeface="Wingdings" pitchFamily="2" charset="2"/>
              <a:buChar char="Ø"/>
            </a:pPr>
            <a:r>
              <a:rPr lang="zh-CN" altLang="en-US" dirty="0" smtClean="0">
                <a:latin typeface="楷体_GB2312" pitchFamily="49" charset="-122"/>
                <a:ea typeface="楷体_GB2312" pitchFamily="49" charset="-122"/>
              </a:rPr>
              <a:t>平均</a:t>
            </a:r>
            <a:r>
              <a:rPr lang="zh-CN" altLang="en-US" dirty="0">
                <a:latin typeface="楷体_GB2312" pitchFamily="49" charset="-122"/>
                <a:ea typeface="楷体_GB2312" pitchFamily="49" charset="-122"/>
              </a:rPr>
              <a:t>情况下的时间复杂</a:t>
            </a:r>
            <a:r>
              <a:rPr lang="zh-CN" altLang="en-US" dirty="0" smtClean="0">
                <a:latin typeface="楷体_GB2312" pitchFamily="49" charset="-122"/>
                <a:ea typeface="楷体_GB2312" pitchFamily="49" charset="-122"/>
              </a:rPr>
              <a:t>度</a:t>
            </a:r>
            <a:endParaRPr lang="en-US" altLang="zh-CN" dirty="0" smtClean="0">
              <a:latin typeface="楷体_GB2312" pitchFamily="49" charset="-122"/>
              <a:ea typeface="楷体_GB2312" pitchFamily="49" charset="-122"/>
            </a:endParaRPr>
          </a:p>
          <a:p>
            <a:pPr eaLnBrk="1" hangingPunct="1">
              <a:buFont typeface="Wingdings" pitchFamily="2" charset="2"/>
              <a:buChar char="Ø"/>
            </a:pPr>
            <a:endParaRPr lang="en-US" altLang="zh-CN" dirty="0" smtClean="0">
              <a:ea typeface="楷体_GB2312" pitchFamily="49" charset="-122"/>
            </a:endParaRPr>
          </a:p>
          <a:p>
            <a:pPr eaLnBrk="1" hangingPunct="1">
              <a:buFont typeface="Wingdings" pitchFamily="2" charset="2"/>
              <a:buChar char="Ø"/>
            </a:pPr>
            <a:r>
              <a:rPr lang="zh-CN" altLang="en-US" dirty="0" smtClean="0">
                <a:solidFill>
                  <a:srgbClr val="FF0000"/>
                </a:solidFill>
                <a:ea typeface="楷体_GB2312" pitchFamily="49" charset="-122"/>
              </a:rPr>
              <a:t>除非</a:t>
            </a:r>
            <a:r>
              <a:rPr lang="zh-CN" altLang="en-US" dirty="0">
                <a:solidFill>
                  <a:srgbClr val="FF0000"/>
                </a:solidFill>
                <a:ea typeface="楷体_GB2312" pitchFamily="49" charset="-122"/>
              </a:rPr>
              <a:t>特别指定</a:t>
            </a:r>
            <a:r>
              <a:rPr lang="zh-CN" altLang="en-US" dirty="0" smtClean="0">
                <a:solidFill>
                  <a:srgbClr val="FF0000"/>
                </a:solidFill>
                <a:ea typeface="楷体_GB2312" pitchFamily="49" charset="-122"/>
              </a:rPr>
              <a:t>，都是</a:t>
            </a:r>
            <a:r>
              <a:rPr lang="zh-CN" altLang="en-US" dirty="0">
                <a:solidFill>
                  <a:srgbClr val="FF0000"/>
                </a:solidFill>
                <a:ea typeface="楷体_GB2312" pitchFamily="49" charset="-122"/>
              </a:rPr>
              <a:t>最坏</a:t>
            </a:r>
            <a:r>
              <a:rPr lang="zh-CN" altLang="en-US" dirty="0" smtClean="0">
                <a:solidFill>
                  <a:srgbClr val="FF0000"/>
                </a:solidFill>
                <a:ea typeface="楷体_GB2312" pitchFamily="49" charset="-122"/>
              </a:rPr>
              <a:t>情况</a:t>
            </a:r>
            <a:r>
              <a:rPr lang="zh-CN" altLang="en-US" dirty="0">
                <a:solidFill>
                  <a:srgbClr val="FF0000"/>
                </a:solidFill>
                <a:ea typeface="楷体_GB2312" pitchFamily="49" charset="-122"/>
              </a:rPr>
              <a:t>的</a:t>
            </a:r>
            <a:r>
              <a:rPr lang="zh-CN" altLang="en-US" dirty="0" smtClean="0">
                <a:solidFill>
                  <a:srgbClr val="FF0000"/>
                </a:solidFill>
                <a:ea typeface="楷体_GB2312" pitchFamily="49" charset="-122"/>
              </a:rPr>
              <a:t>复杂</a:t>
            </a:r>
            <a:r>
              <a:rPr lang="zh-CN" altLang="en-US" dirty="0">
                <a:solidFill>
                  <a:srgbClr val="FF0000"/>
                </a:solidFill>
                <a:ea typeface="楷体_GB2312" pitchFamily="49" charset="-122"/>
              </a:rPr>
              <a:t>度</a:t>
            </a:r>
            <a:endParaRPr lang="en-US" altLang="zh-CN" dirty="0">
              <a:solidFill>
                <a:srgbClr val="FF0000"/>
              </a:solidFill>
              <a:ea typeface="楷体_GB2312" pitchFamily="49" charset="-122"/>
            </a:endParaRPr>
          </a:p>
          <a:p>
            <a:pPr eaLnBrk="1" hangingPunct="1"/>
            <a:endParaRPr lang="zh-CN" altLang="en-US" dirty="0"/>
          </a:p>
          <a:p>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一、算法效率</a:t>
            </a:r>
          </a:p>
        </p:txBody>
      </p:sp>
      <p:sp>
        <p:nvSpPr>
          <p:cNvPr id="16387" name="TextBox 8"/>
          <p:cNvSpPr txBox="1">
            <a:spLocks noChangeArrowheads="1"/>
          </p:cNvSpPr>
          <p:nvPr/>
        </p:nvSpPr>
        <p:spPr bwMode="auto">
          <a:xfrm>
            <a:off x="857250" y="1214438"/>
            <a:ext cx="7143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388" name="TextBox 9"/>
          <p:cNvSpPr txBox="1">
            <a:spLocks noChangeArrowheads="1"/>
          </p:cNvSpPr>
          <p:nvPr/>
        </p:nvSpPr>
        <p:spPr bwMode="auto">
          <a:xfrm>
            <a:off x="714375" y="1357313"/>
            <a:ext cx="6357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389" name="Rectangle 9"/>
          <p:cNvSpPr txBox="1">
            <a:spLocks noChangeArrowheads="1"/>
          </p:cNvSpPr>
          <p:nvPr/>
        </p:nvSpPr>
        <p:spPr bwMode="auto">
          <a:xfrm>
            <a:off x="571500" y="1000125"/>
            <a:ext cx="84296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chemeClr val="bg2"/>
              </a:buClr>
              <a:buSzPct val="75000"/>
              <a:buFont typeface="Wingdings" pitchFamily="2" charset="2"/>
              <a:buChar char="n"/>
            </a:pPr>
            <a:r>
              <a:rPr lang="zh-CN" altLang="en-US" sz="2800">
                <a:latin typeface="楷体_GB2312" pitchFamily="49" charset="-122"/>
                <a:ea typeface="楷体_GB2312" pitchFamily="49" charset="-122"/>
              </a:rPr>
              <a:t>算法空间复杂度</a:t>
            </a:r>
            <a:endParaRPr lang="en-US" altLang="zh-CN" sz="2800">
              <a:latin typeface="楷体_GB2312" pitchFamily="49" charset="-122"/>
              <a:ea typeface="楷体_GB2312" pitchFamily="49" charset="-122"/>
            </a:endParaRPr>
          </a:p>
        </p:txBody>
      </p:sp>
      <p:sp>
        <p:nvSpPr>
          <p:cNvPr id="13" name="TextBox 12"/>
          <p:cNvSpPr txBox="1"/>
          <p:nvPr/>
        </p:nvSpPr>
        <p:spPr>
          <a:xfrm>
            <a:off x="1000125" y="1571625"/>
            <a:ext cx="6929438" cy="3140075"/>
          </a:xfrm>
          <a:prstGeom prst="rect">
            <a:avLst/>
          </a:prstGeom>
          <a:noFill/>
        </p:spPr>
        <p:txBody>
          <a:bodyPr>
            <a:spAutoFit/>
          </a:bodyPr>
          <a:lstStyle/>
          <a:p>
            <a:pPr>
              <a:buFont typeface="Wingdings" pitchFamily="2" charset="2"/>
              <a:buChar char="Ø"/>
              <a:defRPr/>
            </a:pPr>
            <a:r>
              <a:rPr lang="zh-CN" altLang="en-US" dirty="0">
                <a:ea typeface="宋体" charset="-122"/>
              </a:rPr>
              <a:t>算法的空间复杂度</a:t>
            </a:r>
            <a:r>
              <a:rPr lang="en-US" dirty="0">
                <a:ea typeface="宋体" charset="-122"/>
              </a:rPr>
              <a:t>S(n)</a:t>
            </a:r>
            <a:r>
              <a:rPr lang="zh-CN" altLang="en-US" dirty="0">
                <a:ea typeface="宋体" charset="-122"/>
              </a:rPr>
              <a:t>定义为该算法所耗费的存储空间，它也是问题规模</a:t>
            </a:r>
            <a:r>
              <a:rPr lang="en-US" dirty="0">
                <a:ea typeface="宋体" charset="-122"/>
              </a:rPr>
              <a:t>n</a:t>
            </a:r>
            <a:r>
              <a:rPr lang="zh-CN" altLang="en-US" dirty="0">
                <a:ea typeface="宋体" charset="-122"/>
              </a:rPr>
              <a:t>的函数。渐近空间复杂度也常常简称为空间复杂度。</a:t>
            </a:r>
            <a:endParaRPr lang="en-US" altLang="zh-CN" dirty="0">
              <a:ea typeface="宋体" charset="-122"/>
            </a:endParaRPr>
          </a:p>
          <a:p>
            <a:pPr>
              <a:buFont typeface="Wingdings" pitchFamily="2" charset="2"/>
              <a:buChar char="Ø"/>
              <a:defRPr/>
            </a:pPr>
            <a:endParaRPr lang="en-US" altLang="zh-CN" dirty="0">
              <a:ea typeface="宋体" charset="-122"/>
            </a:endParaRPr>
          </a:p>
          <a:p>
            <a:pPr>
              <a:buFont typeface="Wingdings" pitchFamily="2" charset="2"/>
              <a:buChar char="Ø"/>
              <a:defRPr/>
            </a:pPr>
            <a:r>
              <a:rPr lang="zh-CN" altLang="en-US" dirty="0">
                <a:latin typeface="Times New Roman" pitchFamily="18" charset="0"/>
              </a:rPr>
              <a:t>一个算法在计算机存储器上所占用的存储空间，包括存储算法本身所占用的存储空间，算法的输入输出数据所占用的存储空间和算法在运行过程中临时占用的存储空间这三个方面。</a:t>
            </a:r>
            <a:r>
              <a:rPr lang="zh-CN" altLang="en-US" dirty="0">
                <a:ea typeface="宋体" charset="-122"/>
              </a:rPr>
              <a:t>算法的空间复杂度</a:t>
            </a:r>
            <a:r>
              <a:rPr lang="en-US" dirty="0">
                <a:ea typeface="宋体" charset="-122"/>
              </a:rPr>
              <a:t>S(n)</a:t>
            </a:r>
            <a:r>
              <a:rPr lang="zh-CN" altLang="en-US" dirty="0">
                <a:latin typeface="楷体_GB2312" pitchFamily="49" charset="-122"/>
                <a:ea typeface="楷体_GB2312" pitchFamily="49" charset="-122"/>
              </a:rPr>
              <a:t>算法</a:t>
            </a:r>
            <a:r>
              <a:rPr lang="zh-CN" altLang="en-US" dirty="0">
                <a:latin typeface="Times New Roman" pitchFamily="18" charset="0"/>
              </a:rPr>
              <a:t>是对一个算法在运行过程中</a:t>
            </a:r>
            <a:r>
              <a:rPr lang="zh-CN" altLang="en-US" dirty="0">
                <a:solidFill>
                  <a:schemeClr val="accent5">
                    <a:lumMod val="50000"/>
                  </a:schemeClr>
                </a:solidFill>
                <a:latin typeface="Times New Roman" pitchFamily="18" charset="0"/>
              </a:rPr>
              <a:t>临时占用存储空间大小</a:t>
            </a:r>
            <a:r>
              <a:rPr lang="zh-CN" altLang="en-US" dirty="0">
                <a:latin typeface="Times New Roman" pitchFamily="18" charset="0"/>
              </a:rPr>
              <a:t>的量度。</a:t>
            </a:r>
            <a:endParaRPr lang="en-US" altLang="zh-CN" dirty="0">
              <a:latin typeface="楷体_GB2312" pitchFamily="49" charset="-122"/>
              <a:ea typeface="楷体_GB2312" pitchFamily="49" charset="-122"/>
            </a:endParaRPr>
          </a:p>
          <a:p>
            <a:pPr>
              <a:buFont typeface="Wingdings" pitchFamily="2" charset="2"/>
              <a:buChar char="Ø"/>
              <a:defRPr/>
            </a:pPr>
            <a:endParaRPr lang="en-US" altLang="zh-CN" dirty="0">
              <a:latin typeface="楷体_GB2312" pitchFamily="49" charset="-122"/>
              <a:ea typeface="楷体_GB2312" pitchFamily="49" charset="-122"/>
            </a:endParaRPr>
          </a:p>
          <a:p>
            <a:pPr>
              <a:defRPr/>
            </a:pPr>
            <a:endParaRPr lang="en-US" altLang="zh-CN" dirty="0">
              <a:ea typeface="楷体_GB2312" pitchFamily="49" charset="-122"/>
            </a:endParaRPr>
          </a:p>
          <a:p>
            <a:pPr>
              <a:defRPr/>
            </a:pPr>
            <a:endParaRPr lang="zh-CN" altLang="en-US" dirty="0">
              <a:ea typeface="宋体"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二、查找算法</a:t>
            </a:r>
          </a:p>
        </p:txBody>
      </p:sp>
      <p:sp>
        <p:nvSpPr>
          <p:cNvPr id="4099" name="Rectangle 9"/>
          <p:cNvSpPr>
            <a:spLocks noGrp="1" noChangeArrowheads="1"/>
          </p:cNvSpPr>
          <p:nvPr>
            <p:ph type="body" idx="1"/>
          </p:nvPr>
        </p:nvSpPr>
        <p:spPr>
          <a:xfrm>
            <a:off x="571500" y="1571625"/>
            <a:ext cx="8429625" cy="1214438"/>
          </a:xfrm>
        </p:spPr>
        <p:txBody>
          <a:bodyPr/>
          <a:lstStyle/>
          <a:p>
            <a:r>
              <a:rPr lang="zh-CN" altLang="en-US" sz="2400" smtClean="0"/>
              <a:t>线性查找法</a:t>
            </a:r>
            <a:endParaRPr lang="en-US" altLang="zh-CN" sz="2400" smtClean="0"/>
          </a:p>
          <a:p>
            <a:r>
              <a:rPr lang="zh-CN" altLang="en-US" sz="2400" smtClean="0"/>
              <a:t>二分查找法 </a:t>
            </a:r>
          </a:p>
        </p:txBody>
      </p:sp>
      <p:sp>
        <p:nvSpPr>
          <p:cNvPr id="4" name="TextBox 3"/>
          <p:cNvSpPr txBox="1"/>
          <p:nvPr/>
        </p:nvSpPr>
        <p:spPr>
          <a:xfrm>
            <a:off x="500063" y="1071563"/>
            <a:ext cx="9072562" cy="461962"/>
          </a:xfrm>
          <a:prstGeom prst="rect">
            <a:avLst/>
          </a:prstGeom>
          <a:noFill/>
        </p:spPr>
        <p:txBody>
          <a:bodyPr>
            <a:spAutoFit/>
          </a:bodyPr>
          <a:lstStyle/>
          <a:p>
            <a:pPr>
              <a:defRPr/>
            </a:pPr>
            <a:r>
              <a:rPr lang="zh-CN" altLang="en-US" sz="2400" b="1" dirty="0">
                <a:solidFill>
                  <a:schemeClr val="accent5">
                    <a:lumMod val="50000"/>
                  </a:schemeClr>
                </a:solidFill>
                <a:latin typeface="Arial" pitchFamily="34" charset="0"/>
              </a:rPr>
              <a:t>查找</a:t>
            </a:r>
            <a:r>
              <a:rPr lang="en-US" altLang="zh-CN" sz="2400" b="1" dirty="0">
                <a:latin typeface="Arial" pitchFamily="34" charset="0"/>
              </a:rPr>
              <a:t>/</a:t>
            </a:r>
            <a:r>
              <a:rPr lang="zh-CN" altLang="en-US" sz="2400" b="1" dirty="0">
                <a:latin typeface="Arial" pitchFamily="34" charset="0"/>
              </a:rPr>
              <a:t>检索：在一组数据中找出</a:t>
            </a:r>
            <a:r>
              <a:rPr lang="zh-CN" altLang="en-US" sz="2400" b="1" dirty="0">
                <a:solidFill>
                  <a:schemeClr val="accent5">
                    <a:lumMod val="50000"/>
                  </a:schemeClr>
                </a:solidFill>
                <a:latin typeface="Arial" pitchFamily="34" charset="0"/>
              </a:rPr>
              <a:t>满足某种条件的数据</a:t>
            </a:r>
            <a:r>
              <a:rPr lang="zh-CN" altLang="en-US" sz="2400" b="1" dirty="0">
                <a:latin typeface="Arial" pitchFamily="34" charset="0"/>
              </a:rPr>
              <a:t>的过程</a:t>
            </a:r>
            <a:endParaRPr lang="zh-CN" altLang="en-US" sz="2400" dirty="0">
              <a:latin typeface="Arial" pitchFamily="34" charset="0"/>
            </a:endParaRPr>
          </a:p>
        </p:txBody>
      </p:sp>
      <p:sp>
        <p:nvSpPr>
          <p:cNvPr id="6" name="TextBox 5"/>
          <p:cNvSpPr txBox="1">
            <a:spLocks noChangeArrowheads="1"/>
          </p:cNvSpPr>
          <p:nvPr/>
        </p:nvSpPr>
        <p:spPr bwMode="auto">
          <a:xfrm>
            <a:off x="642938" y="2071688"/>
            <a:ext cx="7715250" cy="3170237"/>
          </a:xfrm>
          <a:prstGeom prst="rect">
            <a:avLst/>
          </a:prstGeom>
          <a:solidFill>
            <a:srgbClr val="CCECFF"/>
          </a:solidFill>
          <a:ln w="9525">
            <a:solidFill>
              <a:schemeClr val="accent1"/>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en-US" altLang="zh-CN" sz="2000"/>
          </a:p>
          <a:p>
            <a:pPr eaLnBrk="1" hangingPunct="1"/>
            <a:r>
              <a:rPr lang="en-US" altLang="zh-CN" sz="2000"/>
              <a:t>int  FindFirstUpperLetter( char * string )</a:t>
            </a:r>
          </a:p>
          <a:p>
            <a:pPr eaLnBrk="1" hangingPunct="1"/>
            <a:r>
              <a:rPr lang="en-US" altLang="zh-CN" sz="2000"/>
              <a:t>{ </a:t>
            </a:r>
          </a:p>
          <a:p>
            <a:pPr eaLnBrk="1" hangingPunct="1"/>
            <a:r>
              <a:rPr lang="en-US" altLang="zh-CN" sz="2000"/>
              <a:t>    int i; </a:t>
            </a:r>
          </a:p>
          <a:p>
            <a:pPr eaLnBrk="1" hangingPunct="1"/>
            <a:r>
              <a:rPr lang="en-US" altLang="zh-CN" sz="2000"/>
              <a:t>    </a:t>
            </a:r>
          </a:p>
          <a:p>
            <a:pPr eaLnBrk="1" hangingPunct="1"/>
            <a:r>
              <a:rPr lang="en-US" altLang="zh-CN" sz="2000"/>
              <a:t>    for ( i = 0; i &lt; strlen(string); i++ )</a:t>
            </a:r>
          </a:p>
          <a:p>
            <a:pPr eaLnBrk="1" hangingPunct="1"/>
            <a:r>
              <a:rPr lang="en-US" altLang="zh-CN" sz="2000"/>
              <a:t>        if ( isUpper(string[i]) ) return i;</a:t>
            </a:r>
          </a:p>
          <a:p>
            <a:pPr eaLnBrk="1" hangingPunct="1"/>
            <a:r>
              <a:rPr lang="en-US" altLang="zh-CN" sz="2000"/>
              <a:t>    </a:t>
            </a:r>
          </a:p>
          <a:p>
            <a:pPr eaLnBrk="1" hangingPunct="1"/>
            <a:r>
              <a:rPr lang="en-US" altLang="zh-CN" sz="2000"/>
              <a:t>    return -1;</a:t>
            </a:r>
          </a:p>
          <a:p>
            <a:pPr eaLnBrk="1" hangingPunct="1"/>
            <a:r>
              <a:rPr lang="en-US" altLang="zh-CN" sz="2000"/>
              <a:t> } </a:t>
            </a:r>
            <a:endParaRPr lang="zh-CN"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Effect transition="in" filter="blinds(horizontal)">
                                      <p:cBhvr>
                                        <p:cTn id="12" dur="500"/>
                                        <p:tgtEl>
                                          <p:spTgt spid="40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7" dur="500"/>
                                        <p:tgtEl>
                                          <p:spTgt spid="40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nodeType="clickEffect">
                                  <p:stCondLst>
                                    <p:cond delay="0"/>
                                  </p:stCondLst>
                                  <p:childTnLst>
                                    <p:set>
                                      <p:cBhvr>
                                        <p:cTn id="21" dur="1" fill="hold">
                                          <p:stCondLst>
                                            <p:cond delay="0"/>
                                          </p:stCondLst>
                                        </p:cTn>
                                        <p:tgtEl>
                                          <p:spTgt spid="4099">
                                            <p:txEl>
                                              <p:pRg st="1" end="1"/>
                                            </p:txEl>
                                          </p:spTgt>
                                        </p:tgtEl>
                                        <p:attrNameLst>
                                          <p:attrName>style.visibility</p:attrName>
                                        </p:attrNameLst>
                                      </p:cBhvr>
                                      <p:to>
                                        <p:strVal val="hidden"/>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二、查找算法</a:t>
            </a:r>
          </a:p>
        </p:txBody>
      </p:sp>
      <p:sp>
        <p:nvSpPr>
          <p:cNvPr id="18435" name="Rectangle 9"/>
          <p:cNvSpPr>
            <a:spLocks noGrp="1" noChangeArrowheads="1"/>
          </p:cNvSpPr>
          <p:nvPr>
            <p:ph type="body" idx="1"/>
          </p:nvPr>
        </p:nvSpPr>
        <p:spPr>
          <a:xfrm>
            <a:off x="571500" y="1571625"/>
            <a:ext cx="8429625" cy="1214438"/>
          </a:xfrm>
        </p:spPr>
        <p:txBody>
          <a:bodyPr/>
          <a:lstStyle/>
          <a:p>
            <a:r>
              <a:rPr lang="zh-CN" altLang="en-US" sz="2400" smtClean="0"/>
              <a:t>线性查找法</a:t>
            </a:r>
          </a:p>
        </p:txBody>
      </p:sp>
      <p:grpSp>
        <p:nvGrpSpPr>
          <p:cNvPr id="18436" name="Group 2"/>
          <p:cNvGrpSpPr>
            <a:grpSpLocks/>
          </p:cNvGrpSpPr>
          <p:nvPr/>
        </p:nvGrpSpPr>
        <p:grpSpPr bwMode="auto">
          <a:xfrm>
            <a:off x="1690688" y="5431755"/>
            <a:ext cx="6096000" cy="517525"/>
            <a:chOff x="480" y="3034"/>
            <a:chExt cx="3840" cy="326"/>
          </a:xfrm>
        </p:grpSpPr>
        <p:sp>
          <p:nvSpPr>
            <p:cNvPr id="18453" name="Rectangle 3"/>
            <p:cNvSpPr>
              <a:spLocks noChangeArrowheads="1"/>
            </p:cNvSpPr>
            <p:nvPr/>
          </p:nvSpPr>
          <p:spPr bwMode="auto">
            <a:xfrm>
              <a:off x="1920" y="3034"/>
              <a:ext cx="480" cy="326"/>
            </a:xfrm>
            <a:prstGeom prst="rect">
              <a:avLst/>
            </a:prstGeom>
            <a:solidFill>
              <a:srgbClr val="FFFF99"/>
            </a:solidFill>
            <a:ln w="28575">
              <a:solidFill>
                <a:srgbClr val="FF66FF"/>
              </a:solidFill>
              <a:miter lim="800000"/>
              <a:headEnd/>
              <a:tailEnd/>
            </a:ln>
          </p:spPr>
          <p:txBody>
            <a:bodyPr/>
            <a:lstStyle/>
            <a:p>
              <a:pPr>
                <a:spcBef>
                  <a:spcPct val="20000"/>
                </a:spcBef>
              </a:pPr>
              <a:r>
                <a:rPr lang="en-US" altLang="zh-CN" b="1">
                  <a:solidFill>
                    <a:srgbClr val="000000"/>
                  </a:solidFill>
                  <a:latin typeface="Times New Roman" pitchFamily="18" charset="0"/>
                </a:rPr>
                <a:t>a</a:t>
              </a:r>
              <a:r>
                <a:rPr lang="en-US" altLang="zh-CN" b="1" baseline="-25000">
                  <a:solidFill>
                    <a:srgbClr val="000000"/>
                  </a:solidFill>
                  <a:latin typeface="Times New Roman" pitchFamily="18" charset="0"/>
                </a:rPr>
                <a:t>i-1</a:t>
              </a:r>
              <a:endParaRPr lang="en-US" altLang="zh-CN">
                <a:solidFill>
                  <a:srgbClr val="000000"/>
                </a:solidFill>
                <a:latin typeface="Times New Roman" pitchFamily="18" charset="0"/>
              </a:endParaRPr>
            </a:p>
          </p:txBody>
        </p:sp>
        <p:sp>
          <p:nvSpPr>
            <p:cNvPr id="18454" name="Line 4"/>
            <p:cNvSpPr>
              <a:spLocks noChangeShapeType="1"/>
            </p:cNvSpPr>
            <p:nvPr/>
          </p:nvSpPr>
          <p:spPr bwMode="auto">
            <a:xfrm>
              <a:off x="1920" y="3034"/>
              <a:ext cx="0" cy="326"/>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Line 5"/>
            <p:cNvSpPr>
              <a:spLocks noChangeShapeType="1"/>
            </p:cNvSpPr>
            <p:nvPr/>
          </p:nvSpPr>
          <p:spPr bwMode="auto">
            <a:xfrm>
              <a:off x="2400" y="3034"/>
              <a:ext cx="0" cy="326"/>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Rectangle 6"/>
            <p:cNvSpPr>
              <a:spLocks noChangeArrowheads="1"/>
            </p:cNvSpPr>
            <p:nvPr/>
          </p:nvSpPr>
          <p:spPr bwMode="auto">
            <a:xfrm>
              <a:off x="1440" y="3034"/>
              <a:ext cx="480" cy="326"/>
            </a:xfrm>
            <a:prstGeom prst="rect">
              <a:avLst/>
            </a:prstGeom>
            <a:solidFill>
              <a:srgbClr val="FFFF99"/>
            </a:solidFill>
            <a:ln w="28575">
              <a:solidFill>
                <a:srgbClr val="FF66FF"/>
              </a:solidFill>
              <a:miter lim="800000"/>
              <a:headEnd/>
              <a:tailEnd/>
            </a:ln>
          </p:spPr>
          <p:txBody>
            <a:bodyPr/>
            <a:lstStyle/>
            <a:p>
              <a:pPr>
                <a:spcBef>
                  <a:spcPct val="20000"/>
                </a:spcBef>
              </a:pPr>
              <a:r>
                <a:rPr lang="en-US" altLang="zh-CN" sz="2800" b="1">
                  <a:solidFill>
                    <a:srgbClr val="000000"/>
                  </a:solidFill>
                  <a:latin typeface="Times New Roman" pitchFamily="18" charset="0"/>
                </a:rPr>
                <a:t>…..</a:t>
              </a:r>
            </a:p>
          </p:txBody>
        </p:sp>
        <p:sp>
          <p:nvSpPr>
            <p:cNvPr id="18457" name="Rectangle 7"/>
            <p:cNvSpPr>
              <a:spLocks noChangeArrowheads="1"/>
            </p:cNvSpPr>
            <p:nvPr/>
          </p:nvSpPr>
          <p:spPr bwMode="auto">
            <a:xfrm>
              <a:off x="960" y="3034"/>
              <a:ext cx="480" cy="326"/>
            </a:xfrm>
            <a:prstGeom prst="rect">
              <a:avLst/>
            </a:prstGeom>
            <a:solidFill>
              <a:srgbClr val="FFFF99"/>
            </a:solidFill>
            <a:ln w="28575">
              <a:solidFill>
                <a:srgbClr val="FF66FF"/>
              </a:solidFill>
              <a:miter lim="800000"/>
              <a:headEnd/>
              <a:tailEnd/>
            </a:ln>
          </p:spPr>
          <p:txBody>
            <a:bodyPr/>
            <a:lstStyle/>
            <a:p>
              <a:pPr>
                <a:spcBef>
                  <a:spcPct val="20000"/>
                </a:spcBef>
              </a:pPr>
              <a:r>
                <a:rPr lang="en-US" altLang="zh-CN" b="1" dirty="0" smtClean="0">
                  <a:solidFill>
                    <a:srgbClr val="000000"/>
                  </a:solidFill>
                  <a:latin typeface="Times New Roman" pitchFamily="18" charset="0"/>
                </a:rPr>
                <a:t>a</a:t>
              </a:r>
              <a:r>
                <a:rPr lang="en-US" altLang="zh-CN" b="1" baseline="-25000" dirty="0" smtClean="0">
                  <a:solidFill>
                    <a:srgbClr val="000000"/>
                  </a:solidFill>
                  <a:latin typeface="Times New Roman" pitchFamily="18" charset="0"/>
                </a:rPr>
                <a:t>1</a:t>
              </a:r>
              <a:endParaRPr lang="en-US" altLang="zh-CN" dirty="0">
                <a:solidFill>
                  <a:srgbClr val="000000"/>
                </a:solidFill>
                <a:latin typeface="Times New Roman" pitchFamily="18" charset="0"/>
              </a:endParaRPr>
            </a:p>
          </p:txBody>
        </p:sp>
        <p:sp>
          <p:nvSpPr>
            <p:cNvPr id="18458" name="Rectangle 8"/>
            <p:cNvSpPr>
              <a:spLocks noChangeArrowheads="1"/>
            </p:cNvSpPr>
            <p:nvPr/>
          </p:nvSpPr>
          <p:spPr bwMode="auto">
            <a:xfrm>
              <a:off x="480" y="3034"/>
              <a:ext cx="480" cy="326"/>
            </a:xfrm>
            <a:prstGeom prst="rect">
              <a:avLst/>
            </a:prstGeom>
            <a:solidFill>
              <a:srgbClr val="FFFF99"/>
            </a:solidFill>
            <a:ln w="28575">
              <a:solidFill>
                <a:srgbClr val="FF66FF"/>
              </a:solidFill>
              <a:miter lim="800000"/>
              <a:headEnd/>
              <a:tailEnd/>
            </a:ln>
          </p:spPr>
          <p:txBody>
            <a:bodyPr/>
            <a:lstStyle/>
            <a:p>
              <a:pPr>
                <a:spcBef>
                  <a:spcPct val="20000"/>
                </a:spcBef>
              </a:pPr>
              <a:r>
                <a:rPr lang="en-US" altLang="zh-CN" b="1" dirty="0" smtClean="0">
                  <a:solidFill>
                    <a:srgbClr val="000000"/>
                  </a:solidFill>
                  <a:latin typeface="Times New Roman" pitchFamily="18" charset="0"/>
                </a:rPr>
                <a:t>a</a:t>
              </a:r>
              <a:r>
                <a:rPr lang="en-US" altLang="zh-CN" b="1" baseline="-25000" dirty="0" smtClean="0">
                  <a:solidFill>
                    <a:srgbClr val="000000"/>
                  </a:solidFill>
                  <a:latin typeface="Times New Roman" pitchFamily="18" charset="0"/>
                </a:rPr>
                <a:t>0</a:t>
              </a:r>
              <a:endParaRPr lang="en-US" altLang="zh-CN" b="1" dirty="0">
                <a:solidFill>
                  <a:srgbClr val="000000"/>
                </a:solidFill>
                <a:latin typeface="Times New Roman" pitchFamily="18" charset="0"/>
              </a:endParaRPr>
            </a:p>
          </p:txBody>
        </p:sp>
        <p:sp>
          <p:nvSpPr>
            <p:cNvPr id="18459" name="Line 9"/>
            <p:cNvSpPr>
              <a:spLocks noChangeShapeType="1"/>
            </p:cNvSpPr>
            <p:nvPr/>
          </p:nvSpPr>
          <p:spPr bwMode="auto">
            <a:xfrm>
              <a:off x="480" y="3034"/>
              <a:ext cx="0" cy="326"/>
            </a:xfrm>
            <a:prstGeom prst="line">
              <a:avLst/>
            </a:prstGeom>
            <a:noFill/>
            <a:ln w="28575" cap="sq">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Line 10"/>
            <p:cNvSpPr>
              <a:spLocks noChangeShapeType="1"/>
            </p:cNvSpPr>
            <p:nvPr/>
          </p:nvSpPr>
          <p:spPr bwMode="auto">
            <a:xfrm>
              <a:off x="960" y="3034"/>
              <a:ext cx="0" cy="326"/>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Line 11"/>
            <p:cNvSpPr>
              <a:spLocks noChangeShapeType="1"/>
            </p:cNvSpPr>
            <p:nvPr/>
          </p:nvSpPr>
          <p:spPr bwMode="auto">
            <a:xfrm>
              <a:off x="1440" y="3034"/>
              <a:ext cx="0" cy="326"/>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Rectangle 12"/>
            <p:cNvSpPr>
              <a:spLocks noChangeArrowheads="1"/>
            </p:cNvSpPr>
            <p:nvPr/>
          </p:nvSpPr>
          <p:spPr bwMode="auto">
            <a:xfrm>
              <a:off x="3744" y="3034"/>
              <a:ext cx="576" cy="326"/>
            </a:xfrm>
            <a:prstGeom prst="rect">
              <a:avLst/>
            </a:prstGeom>
            <a:solidFill>
              <a:srgbClr val="FFFF99"/>
            </a:solidFill>
            <a:ln w="28575">
              <a:solidFill>
                <a:srgbClr val="FF66FF"/>
              </a:solidFill>
              <a:miter lim="800000"/>
              <a:headEnd/>
              <a:tailEnd/>
            </a:ln>
          </p:spPr>
          <p:txBody>
            <a:bodyPr/>
            <a:lstStyle/>
            <a:p>
              <a:pPr>
                <a:spcBef>
                  <a:spcPct val="20000"/>
                </a:spcBef>
              </a:pPr>
              <a:r>
                <a:rPr lang="en-US" altLang="zh-CN" b="1" dirty="0" smtClean="0">
                  <a:solidFill>
                    <a:srgbClr val="000000"/>
                  </a:solidFill>
                  <a:latin typeface="Times New Roman" pitchFamily="18" charset="0"/>
                </a:rPr>
                <a:t>a</a:t>
              </a:r>
              <a:r>
                <a:rPr lang="en-US" altLang="zh-CN" b="1" baseline="-25000" dirty="0" smtClean="0">
                  <a:solidFill>
                    <a:srgbClr val="000000"/>
                  </a:solidFill>
                  <a:latin typeface="Times New Roman" pitchFamily="18" charset="0"/>
                </a:rPr>
                <a:t>N-1</a:t>
              </a:r>
              <a:endParaRPr lang="en-US" altLang="zh-CN" dirty="0">
                <a:solidFill>
                  <a:srgbClr val="000000"/>
                </a:solidFill>
                <a:latin typeface="Times New Roman" pitchFamily="18" charset="0"/>
              </a:endParaRPr>
            </a:p>
          </p:txBody>
        </p:sp>
        <p:sp>
          <p:nvSpPr>
            <p:cNvPr id="18463" name="Rectangle 13"/>
            <p:cNvSpPr>
              <a:spLocks noChangeArrowheads="1"/>
            </p:cNvSpPr>
            <p:nvPr/>
          </p:nvSpPr>
          <p:spPr bwMode="auto">
            <a:xfrm>
              <a:off x="3360" y="3034"/>
              <a:ext cx="384" cy="326"/>
            </a:xfrm>
            <a:prstGeom prst="rect">
              <a:avLst/>
            </a:prstGeom>
            <a:solidFill>
              <a:srgbClr val="FFFF99"/>
            </a:solidFill>
            <a:ln w="28575">
              <a:solidFill>
                <a:srgbClr val="FF66FF"/>
              </a:solidFill>
              <a:miter lim="800000"/>
              <a:headEnd/>
              <a:tailEnd/>
            </a:ln>
          </p:spPr>
          <p:txBody>
            <a:bodyPr/>
            <a:lstStyle/>
            <a:p>
              <a:pPr>
                <a:spcBef>
                  <a:spcPct val="20000"/>
                </a:spcBef>
              </a:pPr>
              <a:r>
                <a:rPr lang="en-US" altLang="zh-CN" sz="2800" b="1">
                  <a:solidFill>
                    <a:srgbClr val="000000"/>
                  </a:solidFill>
                  <a:latin typeface="Times New Roman" pitchFamily="18" charset="0"/>
                </a:rPr>
                <a:t>…</a:t>
              </a:r>
            </a:p>
          </p:txBody>
        </p:sp>
        <p:sp>
          <p:nvSpPr>
            <p:cNvPr id="18464" name="Rectangle 14"/>
            <p:cNvSpPr>
              <a:spLocks noChangeArrowheads="1"/>
            </p:cNvSpPr>
            <p:nvPr/>
          </p:nvSpPr>
          <p:spPr bwMode="auto">
            <a:xfrm>
              <a:off x="2880" y="3034"/>
              <a:ext cx="480" cy="326"/>
            </a:xfrm>
            <a:prstGeom prst="rect">
              <a:avLst/>
            </a:prstGeom>
            <a:solidFill>
              <a:srgbClr val="FFFF99"/>
            </a:solidFill>
            <a:ln w="28575">
              <a:solidFill>
                <a:srgbClr val="FF66FF"/>
              </a:solidFill>
              <a:miter lim="800000"/>
              <a:headEnd/>
              <a:tailEnd/>
            </a:ln>
          </p:spPr>
          <p:txBody>
            <a:bodyPr/>
            <a:lstStyle/>
            <a:p>
              <a:pPr>
                <a:spcBef>
                  <a:spcPct val="20000"/>
                </a:spcBef>
              </a:pPr>
              <a:r>
                <a:rPr lang="en-US" altLang="zh-CN" b="1">
                  <a:solidFill>
                    <a:srgbClr val="000000"/>
                  </a:solidFill>
                  <a:latin typeface="Times New Roman" pitchFamily="18" charset="0"/>
                </a:rPr>
                <a:t>a</a:t>
              </a:r>
              <a:r>
                <a:rPr lang="en-US" altLang="zh-CN" b="1" baseline="-25000">
                  <a:solidFill>
                    <a:srgbClr val="000000"/>
                  </a:solidFill>
                  <a:latin typeface="Times New Roman" pitchFamily="18" charset="0"/>
                </a:rPr>
                <a:t>i+1</a:t>
              </a:r>
              <a:endParaRPr lang="en-US" altLang="zh-CN">
                <a:solidFill>
                  <a:srgbClr val="000000"/>
                </a:solidFill>
                <a:latin typeface="Times New Roman" pitchFamily="18" charset="0"/>
              </a:endParaRPr>
            </a:p>
          </p:txBody>
        </p:sp>
        <p:sp>
          <p:nvSpPr>
            <p:cNvPr id="18465" name="Rectangle 15"/>
            <p:cNvSpPr>
              <a:spLocks noChangeArrowheads="1"/>
            </p:cNvSpPr>
            <p:nvPr/>
          </p:nvSpPr>
          <p:spPr bwMode="auto">
            <a:xfrm>
              <a:off x="2400" y="3034"/>
              <a:ext cx="480" cy="326"/>
            </a:xfrm>
            <a:prstGeom prst="rect">
              <a:avLst/>
            </a:prstGeom>
            <a:solidFill>
              <a:srgbClr val="FFFF99"/>
            </a:solidFill>
            <a:ln w="28575">
              <a:solidFill>
                <a:srgbClr val="FF66FF"/>
              </a:solidFill>
              <a:miter lim="800000"/>
              <a:headEnd/>
              <a:tailEnd/>
            </a:ln>
          </p:spPr>
          <p:txBody>
            <a:bodyPr/>
            <a:lstStyle/>
            <a:p>
              <a:pPr>
                <a:spcBef>
                  <a:spcPct val="20000"/>
                </a:spcBef>
              </a:pPr>
              <a:r>
                <a:rPr lang="en-US" altLang="zh-CN" b="1">
                  <a:solidFill>
                    <a:srgbClr val="000000"/>
                  </a:solidFill>
                  <a:latin typeface="Times New Roman" pitchFamily="18" charset="0"/>
                </a:rPr>
                <a:t>a</a:t>
              </a:r>
              <a:r>
                <a:rPr lang="en-US" altLang="zh-CN" b="1" baseline="-25000">
                  <a:solidFill>
                    <a:srgbClr val="000000"/>
                  </a:solidFill>
                  <a:latin typeface="Times New Roman" pitchFamily="18" charset="0"/>
                </a:rPr>
                <a:t>i</a:t>
              </a:r>
              <a:endParaRPr lang="en-US" altLang="zh-CN">
                <a:solidFill>
                  <a:srgbClr val="000000"/>
                </a:solidFill>
                <a:latin typeface="Times New Roman" pitchFamily="18" charset="0"/>
              </a:endParaRPr>
            </a:p>
          </p:txBody>
        </p:sp>
        <p:sp>
          <p:nvSpPr>
            <p:cNvPr id="18466" name="Line 16"/>
            <p:cNvSpPr>
              <a:spLocks noChangeShapeType="1"/>
            </p:cNvSpPr>
            <p:nvPr/>
          </p:nvSpPr>
          <p:spPr bwMode="auto">
            <a:xfrm>
              <a:off x="2880" y="3034"/>
              <a:ext cx="0" cy="326"/>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7" name="Line 17"/>
            <p:cNvSpPr>
              <a:spLocks noChangeShapeType="1"/>
            </p:cNvSpPr>
            <p:nvPr/>
          </p:nvSpPr>
          <p:spPr bwMode="auto">
            <a:xfrm>
              <a:off x="3360" y="3034"/>
              <a:ext cx="0" cy="326"/>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8" name="Line 18"/>
            <p:cNvSpPr>
              <a:spLocks noChangeShapeType="1"/>
            </p:cNvSpPr>
            <p:nvPr/>
          </p:nvSpPr>
          <p:spPr bwMode="auto">
            <a:xfrm>
              <a:off x="3744" y="3034"/>
              <a:ext cx="0" cy="326"/>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 name="Rectangle 19"/>
          <p:cNvSpPr>
            <a:spLocks noChangeArrowheads="1"/>
          </p:cNvSpPr>
          <p:nvPr/>
        </p:nvSpPr>
        <p:spPr bwMode="auto">
          <a:xfrm>
            <a:off x="1690688" y="4212555"/>
            <a:ext cx="762000" cy="517525"/>
          </a:xfrm>
          <a:prstGeom prst="rect">
            <a:avLst/>
          </a:prstGeom>
          <a:solidFill>
            <a:srgbClr val="FFFF99"/>
          </a:solidFill>
          <a:ln w="28575">
            <a:solidFill>
              <a:srgbClr val="FF66FF"/>
            </a:solidFill>
            <a:miter lim="800000"/>
            <a:headEnd/>
            <a:tailEnd/>
          </a:ln>
        </p:spPr>
        <p:txBody>
          <a:bodyPr/>
          <a:lstStyle/>
          <a:p>
            <a:pPr eaLnBrk="0" hangingPunct="0"/>
            <a:r>
              <a:rPr lang="en-US" altLang="zh-CN" b="1">
                <a:solidFill>
                  <a:srgbClr val="000000"/>
                </a:solidFill>
                <a:latin typeface="Times New Roman" pitchFamily="18" charset="0"/>
              </a:rPr>
              <a:t>  </a:t>
            </a:r>
            <a:r>
              <a:rPr lang="zh-CN" altLang="en-US" b="1">
                <a:solidFill>
                  <a:srgbClr val="000000"/>
                </a:solidFill>
                <a:latin typeface="Times New Roman" pitchFamily="18" charset="0"/>
              </a:rPr>
              <a:t>条件</a:t>
            </a:r>
            <a:endParaRPr lang="en-US" altLang="zh-CN" sz="2800">
              <a:solidFill>
                <a:srgbClr val="000000"/>
              </a:solidFill>
              <a:latin typeface="Times New Roman" pitchFamily="18" charset="0"/>
            </a:endParaRPr>
          </a:p>
        </p:txBody>
      </p:sp>
      <p:sp>
        <p:nvSpPr>
          <p:cNvPr id="51" name="Line 20"/>
          <p:cNvSpPr>
            <a:spLocks noChangeShapeType="1"/>
          </p:cNvSpPr>
          <p:nvPr/>
        </p:nvSpPr>
        <p:spPr bwMode="auto">
          <a:xfrm>
            <a:off x="2071688" y="4745955"/>
            <a:ext cx="0" cy="685800"/>
          </a:xfrm>
          <a:prstGeom prst="line">
            <a:avLst/>
          </a:prstGeom>
          <a:noFill/>
          <a:ln w="190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AutoShape 23"/>
          <p:cNvSpPr>
            <a:spLocks noChangeArrowheads="1"/>
          </p:cNvSpPr>
          <p:nvPr/>
        </p:nvSpPr>
        <p:spPr bwMode="auto">
          <a:xfrm>
            <a:off x="1004888" y="2132856"/>
            <a:ext cx="5181600" cy="990600"/>
          </a:xfrm>
          <a:prstGeom prst="wedgeRoundRectCallout">
            <a:avLst>
              <a:gd name="adj1" fmla="val -29440"/>
              <a:gd name="adj2" fmla="val 158781"/>
              <a:gd name="adj3" fmla="val 16667"/>
            </a:avLst>
          </a:prstGeom>
          <a:solidFill>
            <a:schemeClr val="accent1"/>
          </a:solidFill>
          <a:ln w="9525">
            <a:solidFill>
              <a:schemeClr val="tx1"/>
            </a:solidFill>
            <a:miter lim="800000"/>
            <a:headEnd/>
            <a:tailEnd/>
          </a:ln>
        </p:spPr>
        <p:txBody>
          <a:bodyPr/>
          <a:lstStyle/>
          <a:p>
            <a:r>
              <a:rPr lang="zh-CN" altLang="en-US" b="1">
                <a:solidFill>
                  <a:schemeClr val="bg1"/>
                </a:solidFill>
              </a:rPr>
              <a:t>从第一个元素起逐个元素进行比较</a:t>
            </a:r>
          </a:p>
        </p:txBody>
      </p:sp>
      <p:sp>
        <p:nvSpPr>
          <p:cNvPr id="69" name="TextBox 68"/>
          <p:cNvSpPr txBox="1"/>
          <p:nvPr/>
        </p:nvSpPr>
        <p:spPr>
          <a:xfrm>
            <a:off x="500063" y="1071563"/>
            <a:ext cx="9072562" cy="461962"/>
          </a:xfrm>
          <a:prstGeom prst="rect">
            <a:avLst/>
          </a:prstGeom>
          <a:noFill/>
        </p:spPr>
        <p:txBody>
          <a:bodyPr>
            <a:spAutoFit/>
          </a:bodyPr>
          <a:lstStyle/>
          <a:p>
            <a:pPr>
              <a:defRPr/>
            </a:pPr>
            <a:r>
              <a:rPr lang="zh-CN" altLang="en-US" sz="2400" b="1" dirty="0">
                <a:solidFill>
                  <a:schemeClr val="accent5">
                    <a:lumMod val="50000"/>
                  </a:schemeClr>
                </a:solidFill>
                <a:latin typeface="Arial" pitchFamily="34" charset="0"/>
              </a:rPr>
              <a:t>查找</a:t>
            </a:r>
            <a:r>
              <a:rPr lang="en-US" altLang="zh-CN" sz="2400" b="1" dirty="0">
                <a:latin typeface="Arial" pitchFamily="34" charset="0"/>
              </a:rPr>
              <a:t>/</a:t>
            </a:r>
            <a:r>
              <a:rPr lang="zh-CN" altLang="en-US" sz="2400" b="1" dirty="0">
                <a:latin typeface="Arial" pitchFamily="34" charset="0"/>
              </a:rPr>
              <a:t>检索：在一组数据中找出</a:t>
            </a:r>
            <a:r>
              <a:rPr lang="zh-CN" altLang="en-US" sz="2400" b="1" dirty="0">
                <a:solidFill>
                  <a:schemeClr val="accent5">
                    <a:lumMod val="50000"/>
                  </a:schemeClr>
                </a:solidFill>
                <a:latin typeface="Arial" pitchFamily="34" charset="0"/>
              </a:rPr>
              <a:t>满足某种条件的数据</a:t>
            </a:r>
            <a:r>
              <a:rPr lang="zh-CN" altLang="en-US" sz="2400" b="1" dirty="0">
                <a:latin typeface="Arial" pitchFamily="34" charset="0"/>
              </a:rPr>
              <a:t>的过程</a:t>
            </a:r>
            <a:endParaRPr lang="zh-CN" altLang="en-US" sz="2400" dirty="0">
              <a:latin typeface="Arial" pitchFamily="34" charset="0"/>
            </a:endParaRPr>
          </a:p>
        </p:txBody>
      </p:sp>
      <p:sp>
        <p:nvSpPr>
          <p:cNvPr id="72" name="AutoShape 21" descr="花岗岩"/>
          <p:cNvSpPr>
            <a:spLocks noChangeArrowheads="1"/>
          </p:cNvSpPr>
          <p:nvPr/>
        </p:nvSpPr>
        <p:spPr bwMode="auto">
          <a:xfrm>
            <a:off x="4691063" y="1270888"/>
            <a:ext cx="2924175" cy="2286000"/>
          </a:xfrm>
          <a:prstGeom prst="cloudCallout">
            <a:avLst>
              <a:gd name="adj1" fmla="val -58727"/>
              <a:gd name="adj2" fmla="val 73745"/>
            </a:avLst>
          </a:prstGeom>
          <a:solidFill>
            <a:schemeClr val="bg1"/>
          </a:solidFill>
          <a:ln w="38100">
            <a:solidFill>
              <a:srgbClr val="0000FF"/>
            </a:solidFill>
            <a:round/>
            <a:headEnd/>
            <a:tailEnd/>
          </a:ln>
        </p:spPr>
        <p:txBody>
          <a:bodyPr lIns="90000" tIns="46800" rIns="90000" bIns="46800" anchor="ctr"/>
          <a:lstStyle/>
          <a:p>
            <a:r>
              <a:rPr lang="zh-CN" altLang="en-US" dirty="0" smtClean="0">
                <a:solidFill>
                  <a:srgbClr val="000000"/>
                </a:solidFill>
                <a:latin typeface="楷体_GB2312" pitchFamily="49" charset="-122"/>
                <a:ea typeface="楷体_GB2312" pitchFamily="49" charset="-122"/>
              </a:rPr>
              <a:t>如果</a:t>
            </a:r>
            <a:r>
              <a:rPr lang="en-US" altLang="zh-CN" dirty="0" smtClean="0">
                <a:solidFill>
                  <a:srgbClr val="000000"/>
                </a:solidFill>
                <a:latin typeface="楷体_GB2312" pitchFamily="49" charset="-122"/>
                <a:ea typeface="楷体_GB2312" pitchFamily="49" charset="-122"/>
              </a:rPr>
              <a:t>a</a:t>
            </a:r>
            <a:r>
              <a:rPr lang="en-US" altLang="zh-CN" baseline="-25000" dirty="0" smtClean="0">
                <a:solidFill>
                  <a:srgbClr val="000000"/>
                </a:solidFill>
                <a:latin typeface="楷体_GB2312" pitchFamily="49" charset="-122"/>
                <a:ea typeface="楷体_GB2312" pitchFamily="49" charset="-122"/>
              </a:rPr>
              <a:t>i-1</a:t>
            </a:r>
            <a:r>
              <a:rPr lang="zh-CN" altLang="en-US" dirty="0">
                <a:solidFill>
                  <a:srgbClr val="000000"/>
                </a:solidFill>
                <a:latin typeface="楷体_GB2312" pitchFamily="49" charset="-122"/>
                <a:ea typeface="楷体_GB2312" pitchFamily="49" charset="-122"/>
              </a:rPr>
              <a:t>符合查找</a:t>
            </a:r>
            <a:r>
              <a:rPr lang="zh-CN" altLang="en-US" dirty="0" smtClean="0">
                <a:solidFill>
                  <a:srgbClr val="000000"/>
                </a:solidFill>
                <a:latin typeface="楷体_GB2312" pitchFamily="49" charset="-122"/>
                <a:ea typeface="楷体_GB2312" pitchFamily="49" charset="-122"/>
              </a:rPr>
              <a:t>条件，</a:t>
            </a:r>
            <a:r>
              <a:rPr lang="zh-CN" altLang="en-US" dirty="0">
                <a:solidFill>
                  <a:srgbClr val="000000"/>
                </a:solidFill>
                <a:latin typeface="楷体_GB2312" pitchFamily="49" charset="-122"/>
                <a:ea typeface="楷体_GB2312" pitchFamily="49" charset="-122"/>
              </a:rPr>
              <a:t>则找到并停止查找；否则按照前面的步骤继续下去。</a:t>
            </a:r>
          </a:p>
        </p:txBody>
      </p:sp>
      <p:sp>
        <p:nvSpPr>
          <p:cNvPr id="73" name="Rectangle 19"/>
          <p:cNvSpPr>
            <a:spLocks noChangeArrowheads="1"/>
          </p:cNvSpPr>
          <p:nvPr/>
        </p:nvSpPr>
        <p:spPr bwMode="auto">
          <a:xfrm>
            <a:off x="3929063" y="4217317"/>
            <a:ext cx="762000" cy="517525"/>
          </a:xfrm>
          <a:prstGeom prst="rect">
            <a:avLst/>
          </a:prstGeom>
          <a:solidFill>
            <a:srgbClr val="FFFF99"/>
          </a:solidFill>
          <a:ln w="28575">
            <a:solidFill>
              <a:srgbClr val="FF66FF"/>
            </a:solidFill>
            <a:miter lim="800000"/>
            <a:headEnd/>
            <a:tailEnd/>
          </a:ln>
        </p:spPr>
        <p:txBody>
          <a:bodyPr/>
          <a:lstStyle/>
          <a:p>
            <a:pPr eaLnBrk="0" hangingPunct="0"/>
            <a:r>
              <a:rPr lang="zh-CN" altLang="en-US" b="1">
                <a:solidFill>
                  <a:srgbClr val="000000"/>
                </a:solidFill>
                <a:latin typeface="Times New Roman" pitchFamily="18" charset="0"/>
              </a:rPr>
              <a:t>条件</a:t>
            </a:r>
            <a:endParaRPr lang="en-US" altLang="zh-CN" sz="2800">
              <a:solidFill>
                <a:srgbClr val="000000"/>
              </a:solidFill>
              <a:latin typeface="Times New Roman" pitchFamily="18" charset="0"/>
            </a:endParaRPr>
          </a:p>
        </p:txBody>
      </p:sp>
      <p:sp>
        <p:nvSpPr>
          <p:cNvPr id="74" name="Line 20"/>
          <p:cNvSpPr>
            <a:spLocks noChangeShapeType="1"/>
          </p:cNvSpPr>
          <p:nvPr/>
        </p:nvSpPr>
        <p:spPr bwMode="auto">
          <a:xfrm>
            <a:off x="4310063" y="4750717"/>
            <a:ext cx="0" cy="685800"/>
          </a:xfrm>
          <a:prstGeom prst="line">
            <a:avLst/>
          </a:prstGeom>
          <a:noFill/>
          <a:ln w="190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AutoShape 21"/>
          <p:cNvSpPr>
            <a:spLocks noChangeArrowheads="1"/>
          </p:cNvSpPr>
          <p:nvPr/>
        </p:nvSpPr>
        <p:spPr bwMode="auto">
          <a:xfrm rot="20777482">
            <a:off x="2381460" y="1980986"/>
            <a:ext cx="3211512" cy="1990725"/>
          </a:xfrm>
          <a:prstGeom prst="cloudCallout">
            <a:avLst>
              <a:gd name="adj1" fmla="val 78843"/>
              <a:gd name="adj2" fmla="val 101472"/>
            </a:avLst>
          </a:prstGeom>
          <a:solidFill>
            <a:schemeClr val="bg1"/>
          </a:solidFill>
          <a:ln w="38100">
            <a:solidFill>
              <a:srgbClr val="0000FF"/>
            </a:solidFill>
            <a:round/>
            <a:headEnd/>
            <a:tailEnd/>
          </a:ln>
        </p:spPr>
        <p:txBody>
          <a:bodyPr lIns="90000" tIns="46800" rIns="90000" bIns="46800" anchor="ctr"/>
          <a:lstStyle/>
          <a:p>
            <a:r>
              <a:rPr lang="zh-CN" altLang="en-US">
                <a:solidFill>
                  <a:srgbClr val="000000"/>
                </a:solidFill>
                <a:latin typeface="楷体_GB2312" pitchFamily="49" charset="-122"/>
                <a:ea typeface="楷体_GB2312" pitchFamily="49" charset="-122"/>
              </a:rPr>
              <a:t>如果此时仍然没有找到，返回未找到信息并停止</a:t>
            </a:r>
          </a:p>
        </p:txBody>
      </p:sp>
      <p:sp>
        <p:nvSpPr>
          <p:cNvPr id="31" name="Rectangle 19"/>
          <p:cNvSpPr>
            <a:spLocks noChangeArrowheads="1"/>
          </p:cNvSpPr>
          <p:nvPr/>
        </p:nvSpPr>
        <p:spPr bwMode="auto">
          <a:xfrm>
            <a:off x="6881813" y="4217317"/>
            <a:ext cx="762000" cy="517525"/>
          </a:xfrm>
          <a:prstGeom prst="rect">
            <a:avLst/>
          </a:prstGeom>
          <a:solidFill>
            <a:srgbClr val="FFFF99"/>
          </a:solidFill>
          <a:ln w="28575">
            <a:solidFill>
              <a:srgbClr val="FF66FF"/>
            </a:solidFill>
            <a:miter lim="800000"/>
            <a:headEnd/>
            <a:tailEnd/>
          </a:ln>
        </p:spPr>
        <p:txBody>
          <a:bodyPr/>
          <a:lstStyle/>
          <a:p>
            <a:pPr eaLnBrk="0" hangingPunct="0"/>
            <a:r>
              <a:rPr lang="zh-CN" altLang="en-US" b="1">
                <a:solidFill>
                  <a:srgbClr val="000000"/>
                </a:solidFill>
                <a:latin typeface="Times New Roman" pitchFamily="18" charset="0"/>
              </a:rPr>
              <a:t>条件</a:t>
            </a:r>
            <a:endParaRPr lang="en-US" altLang="zh-CN" sz="2800">
              <a:solidFill>
                <a:srgbClr val="000000"/>
              </a:solidFill>
              <a:latin typeface="Times New Roman" pitchFamily="18" charset="0"/>
            </a:endParaRPr>
          </a:p>
        </p:txBody>
      </p:sp>
      <p:sp>
        <p:nvSpPr>
          <p:cNvPr id="32" name="Line 20"/>
          <p:cNvSpPr>
            <a:spLocks noChangeShapeType="1"/>
          </p:cNvSpPr>
          <p:nvPr/>
        </p:nvSpPr>
        <p:spPr bwMode="auto">
          <a:xfrm>
            <a:off x="7262813" y="4750717"/>
            <a:ext cx="0" cy="685800"/>
          </a:xfrm>
          <a:prstGeom prst="line">
            <a:avLst/>
          </a:prstGeom>
          <a:noFill/>
          <a:ln w="190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hidden"/>
                                      </p:to>
                                    </p:set>
                                  </p:childTnLst>
                                </p:cTn>
                              </p:par>
                            </p:childTnLst>
                          </p:cTn>
                        </p:par>
                        <p:par>
                          <p:cTn id="7" fill="hold" nodeType="afterGroup">
                            <p:stCondLst>
                              <p:cond delay="0"/>
                            </p:stCondLst>
                            <p:childTnLst>
                              <p:par>
                                <p:cTn id="8" presetID="1" presetClass="exit" presetSubtype="0" fill="hold" grpId="0" nodeType="afterEffect">
                                  <p:stCondLst>
                                    <p:cond delay="0"/>
                                  </p:stCondLst>
                                  <p:childTnLst>
                                    <p:set>
                                      <p:cBhvr>
                                        <p:cTn id="9" dur="1" fill="hold">
                                          <p:stCondLst>
                                            <p:cond delay="0"/>
                                          </p:stCondLst>
                                        </p:cTn>
                                        <p:tgtEl>
                                          <p:spTgt spid="50"/>
                                        </p:tgtEl>
                                        <p:attrNameLst>
                                          <p:attrName>style.visibility</p:attrName>
                                        </p:attrNameLst>
                                      </p:cBhvr>
                                      <p:to>
                                        <p:strVal val="hidden"/>
                                      </p:to>
                                    </p:set>
                                  </p:childTnLst>
                                </p:cTn>
                              </p:par>
                            </p:childTnLst>
                          </p:cTn>
                        </p:par>
                        <p:par>
                          <p:cTn id="10" fill="hold" nodeType="afterGroup">
                            <p:stCondLst>
                              <p:cond delay="0"/>
                            </p:stCondLst>
                            <p:childTnLst>
                              <p:par>
                                <p:cTn id="11" presetID="1" presetClass="exit"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hidden"/>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3"/>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2"/>
                                        </p:tgtEl>
                                        <p:attrNameLst>
                                          <p:attrName>style.visibility</p:attrName>
                                        </p:attrNameLst>
                                      </p:cBhvr>
                                      <p:to>
                                        <p:strVal val="hidden"/>
                                      </p:to>
                                    </p:set>
                                  </p:childTnLst>
                                </p:cTn>
                              </p:par>
                            </p:childTnLst>
                          </p:cTn>
                        </p:par>
                        <p:par>
                          <p:cTn id="29" fill="hold" nodeType="afterGroup">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31"/>
                                        </p:tgtEl>
                                        <p:attrNameLst>
                                          <p:attrName>style.visibility</p:attrName>
                                        </p:attrNameLst>
                                      </p:cBhvr>
                                      <p:to>
                                        <p:strVal val="hidden"/>
                                      </p:to>
                                    </p:set>
                                  </p:childTnLst>
                                </p:cTn>
                              </p:par>
                            </p:childTnLst>
                          </p:cTn>
                        </p:par>
                        <p:par>
                          <p:cTn id="38" fill="hold" nodeType="afterGroup">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32"/>
                                        </p:tgtEl>
                                        <p:attrNameLst>
                                          <p:attrName>style.visibility</p:attrName>
                                        </p:attrNameLst>
                                      </p:cBhvr>
                                      <p:to>
                                        <p:strVal val="hidden"/>
                                      </p:to>
                                    </p:set>
                                  </p:childTnLst>
                                </p:cTn>
                              </p:par>
                            </p:childTnLst>
                          </p:cTn>
                        </p:par>
                        <p:par>
                          <p:cTn id="41" fill="hold" nodeType="afterGroup">
                            <p:stCondLst>
                              <p:cond delay="0"/>
                            </p:stCondLst>
                            <p:childTnLst>
                              <p:par>
                                <p:cTn id="42" presetID="1" presetClass="entr" presetSubtype="0" fill="hold" grpId="2" nodeType="after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childTnLst>
                          </p:cTn>
                        </p:par>
                        <p:par>
                          <p:cTn id="44" fill="hold" nodeType="afterGroup">
                            <p:stCondLst>
                              <p:cond delay="0"/>
                            </p:stCondLst>
                            <p:childTnLst>
                              <p:par>
                                <p:cTn id="45" presetID="1" presetClass="entr" presetSubtype="0" fill="hold" grpId="2" nodeType="after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par>
                          <p:cTn id="47" fill="hold" nodeType="afterGroup">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72" grpId="0" animBg="1"/>
      <p:bldP spid="72" grpId="1" animBg="1"/>
      <p:bldP spid="73" grpId="0" animBg="1"/>
      <p:bldP spid="73" grpId="1" animBg="1"/>
      <p:bldP spid="74" grpId="0" animBg="1"/>
      <p:bldP spid="74" grpId="1" animBg="1"/>
      <p:bldP spid="30" grpId="0" animBg="1"/>
      <p:bldP spid="30" grpId="1" animBg="1"/>
      <p:bldP spid="31" grpId="0" animBg="1"/>
      <p:bldP spid="31" grpId="1" animBg="1"/>
      <p:bldP spid="31" grpId="2" animBg="1"/>
      <p:bldP spid="32" grpId="0" animBg="1"/>
      <p:bldP spid="32" grpId="1" animBg="1"/>
      <p:bldP spid="32"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二、查找算法</a:t>
            </a:r>
          </a:p>
        </p:txBody>
      </p:sp>
      <p:sp>
        <p:nvSpPr>
          <p:cNvPr id="18435" name="Rectangle 9"/>
          <p:cNvSpPr>
            <a:spLocks noGrp="1" noChangeArrowheads="1"/>
          </p:cNvSpPr>
          <p:nvPr>
            <p:ph type="body" idx="1"/>
          </p:nvPr>
        </p:nvSpPr>
        <p:spPr>
          <a:xfrm>
            <a:off x="571500" y="1571625"/>
            <a:ext cx="8429625" cy="1214438"/>
          </a:xfrm>
        </p:spPr>
        <p:txBody>
          <a:bodyPr/>
          <a:lstStyle/>
          <a:p>
            <a:r>
              <a:rPr lang="zh-CN" altLang="en-US" sz="2400" dirty="0" smtClean="0"/>
              <a:t>线性查找法</a:t>
            </a:r>
            <a:endParaRPr lang="en-US" altLang="zh-CN" sz="2400" dirty="0" smtClean="0"/>
          </a:p>
          <a:p>
            <a:pPr lvl="1"/>
            <a:r>
              <a:rPr lang="zh-CN" altLang="en-US" sz="2000" dirty="0" smtClean="0"/>
              <a:t>在</a:t>
            </a:r>
            <a:r>
              <a:rPr lang="en-US" altLang="zh-CN" sz="2000" dirty="0" smtClean="0"/>
              <a:t>n</a:t>
            </a:r>
            <a:r>
              <a:rPr lang="zh-CN" altLang="en-US" sz="2000" dirty="0" smtClean="0"/>
              <a:t>个数据中进行线性查找，复杂度：</a:t>
            </a:r>
            <a:r>
              <a:rPr lang="en-US" altLang="zh-CN" sz="2000" dirty="0" smtClean="0"/>
              <a:t>O(n)</a:t>
            </a:r>
            <a:endParaRPr lang="zh-CN" altLang="en-US" sz="2000" dirty="0" smtClean="0"/>
          </a:p>
        </p:txBody>
      </p:sp>
      <p:sp>
        <p:nvSpPr>
          <p:cNvPr id="69" name="TextBox 68"/>
          <p:cNvSpPr txBox="1"/>
          <p:nvPr/>
        </p:nvSpPr>
        <p:spPr>
          <a:xfrm>
            <a:off x="500063" y="1071563"/>
            <a:ext cx="9072562" cy="461962"/>
          </a:xfrm>
          <a:prstGeom prst="rect">
            <a:avLst/>
          </a:prstGeom>
          <a:noFill/>
        </p:spPr>
        <p:txBody>
          <a:bodyPr>
            <a:spAutoFit/>
          </a:bodyPr>
          <a:lstStyle/>
          <a:p>
            <a:pPr>
              <a:defRPr/>
            </a:pPr>
            <a:r>
              <a:rPr lang="zh-CN" altLang="en-US" sz="2400" b="1" dirty="0">
                <a:solidFill>
                  <a:schemeClr val="accent5">
                    <a:lumMod val="50000"/>
                  </a:schemeClr>
                </a:solidFill>
                <a:latin typeface="Arial" pitchFamily="34" charset="0"/>
              </a:rPr>
              <a:t>查找</a:t>
            </a:r>
            <a:r>
              <a:rPr lang="en-US" altLang="zh-CN" sz="2400" b="1" dirty="0">
                <a:latin typeface="Arial" pitchFamily="34" charset="0"/>
              </a:rPr>
              <a:t>/</a:t>
            </a:r>
            <a:r>
              <a:rPr lang="zh-CN" altLang="en-US" sz="2400" b="1" dirty="0">
                <a:latin typeface="Arial" pitchFamily="34" charset="0"/>
              </a:rPr>
              <a:t>检索：在一组数据中找出</a:t>
            </a:r>
            <a:r>
              <a:rPr lang="zh-CN" altLang="en-US" sz="2400" b="1" dirty="0">
                <a:solidFill>
                  <a:schemeClr val="accent5">
                    <a:lumMod val="50000"/>
                  </a:schemeClr>
                </a:solidFill>
                <a:latin typeface="Arial" pitchFamily="34" charset="0"/>
              </a:rPr>
              <a:t>满足某种条件的数据</a:t>
            </a:r>
            <a:r>
              <a:rPr lang="zh-CN" altLang="en-US" sz="2400" b="1" dirty="0">
                <a:latin typeface="Arial" pitchFamily="34" charset="0"/>
              </a:rPr>
              <a:t>的过程</a:t>
            </a:r>
            <a:endParaRPr lang="zh-CN" altLang="en-US" sz="2400" dirty="0">
              <a:latin typeface="Arial" pitchFamily="34" charset="0"/>
            </a:endParaRPr>
          </a:p>
        </p:txBody>
      </p:sp>
    </p:spTree>
    <p:extLst>
      <p:ext uri="{BB962C8B-B14F-4D97-AF65-F5344CB8AC3E}">
        <p14:creationId xmlns:p14="http://schemas.microsoft.com/office/powerpoint/2010/main" val="8181240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二、查找算法</a:t>
            </a:r>
          </a:p>
        </p:txBody>
      </p:sp>
      <p:sp>
        <p:nvSpPr>
          <p:cNvPr id="22531" name="Rectangle 9"/>
          <p:cNvSpPr>
            <a:spLocks noGrp="1" noChangeArrowheads="1"/>
          </p:cNvSpPr>
          <p:nvPr>
            <p:ph type="body" idx="1"/>
          </p:nvPr>
        </p:nvSpPr>
        <p:spPr>
          <a:xfrm>
            <a:off x="571500" y="1571625"/>
            <a:ext cx="8429625" cy="1214438"/>
          </a:xfrm>
        </p:spPr>
        <p:txBody>
          <a:bodyPr/>
          <a:lstStyle/>
          <a:p>
            <a:r>
              <a:rPr lang="zh-CN" altLang="en-US" sz="2400" smtClean="0"/>
              <a:t>二分查找法</a:t>
            </a:r>
            <a:endParaRPr lang="en-US" altLang="zh-CN" sz="2400" smtClean="0"/>
          </a:p>
        </p:txBody>
      </p:sp>
      <p:sp>
        <p:nvSpPr>
          <p:cNvPr id="4" name="TextBox 3"/>
          <p:cNvSpPr txBox="1"/>
          <p:nvPr/>
        </p:nvSpPr>
        <p:spPr>
          <a:xfrm>
            <a:off x="500063" y="1071563"/>
            <a:ext cx="9072562" cy="461962"/>
          </a:xfrm>
          <a:prstGeom prst="rect">
            <a:avLst/>
          </a:prstGeom>
          <a:noFill/>
        </p:spPr>
        <p:txBody>
          <a:bodyPr>
            <a:spAutoFit/>
          </a:bodyPr>
          <a:lstStyle/>
          <a:p>
            <a:pPr>
              <a:defRPr/>
            </a:pPr>
            <a:r>
              <a:rPr lang="zh-CN" altLang="en-US" sz="2400" b="1" dirty="0">
                <a:solidFill>
                  <a:schemeClr val="accent5">
                    <a:lumMod val="50000"/>
                  </a:schemeClr>
                </a:solidFill>
                <a:latin typeface="Arial" pitchFamily="34" charset="0"/>
              </a:rPr>
              <a:t>查找</a:t>
            </a:r>
            <a:r>
              <a:rPr lang="en-US" altLang="zh-CN" sz="2400" b="1" dirty="0">
                <a:latin typeface="Arial" pitchFamily="34" charset="0"/>
              </a:rPr>
              <a:t>/</a:t>
            </a:r>
            <a:r>
              <a:rPr lang="zh-CN" altLang="en-US" sz="2400" b="1" dirty="0">
                <a:latin typeface="Arial" pitchFamily="34" charset="0"/>
              </a:rPr>
              <a:t>检索：在一组数据中找出</a:t>
            </a:r>
            <a:r>
              <a:rPr lang="zh-CN" altLang="en-US" sz="2400" b="1" dirty="0">
                <a:solidFill>
                  <a:schemeClr val="accent5">
                    <a:lumMod val="50000"/>
                  </a:schemeClr>
                </a:solidFill>
                <a:latin typeface="Arial" pitchFamily="34" charset="0"/>
              </a:rPr>
              <a:t>满足某种条件的数据</a:t>
            </a:r>
            <a:r>
              <a:rPr lang="zh-CN" altLang="en-US" sz="2400" b="1" dirty="0">
                <a:latin typeface="Arial" pitchFamily="34" charset="0"/>
              </a:rPr>
              <a:t>的过程</a:t>
            </a:r>
            <a:endParaRPr lang="zh-CN" altLang="en-US" sz="2400" dirty="0">
              <a:latin typeface="Arial" pitchFamily="34" charset="0"/>
            </a:endParaRPr>
          </a:p>
        </p:txBody>
      </p:sp>
      <p:sp>
        <p:nvSpPr>
          <p:cNvPr id="22533" name="TextBox 7"/>
          <p:cNvSpPr txBox="1">
            <a:spLocks noChangeArrowheads="1"/>
          </p:cNvSpPr>
          <p:nvPr/>
        </p:nvSpPr>
        <p:spPr bwMode="auto">
          <a:xfrm>
            <a:off x="714375" y="2000250"/>
            <a:ext cx="75009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宋体" pitchFamily="2" charset="-122"/>
              </a:rPr>
              <a:t>线性查找要逐个比较表中元素。当表中元素非常多时，顺序查找的效率是很低的。二分查找在速度方面有所改进，但是</a:t>
            </a:r>
            <a:r>
              <a:rPr lang="zh-CN" altLang="en-US" sz="2000">
                <a:solidFill>
                  <a:srgbClr val="C00000"/>
                </a:solidFill>
                <a:latin typeface="宋体" pitchFamily="2" charset="-122"/>
              </a:rPr>
              <a:t>只适用于已排好序</a:t>
            </a:r>
            <a:r>
              <a:rPr lang="zh-CN" altLang="en-US" sz="2000">
                <a:latin typeface="宋体" pitchFamily="2" charset="-122"/>
              </a:rPr>
              <a:t>的数组。</a:t>
            </a:r>
            <a:endParaRPr lang="zh-CN" altLang="en-US" sz="2000"/>
          </a:p>
        </p:txBody>
      </p:sp>
      <p:grpSp>
        <p:nvGrpSpPr>
          <p:cNvPr id="2" name="Group 40"/>
          <p:cNvGrpSpPr>
            <a:grpSpLocks/>
          </p:cNvGrpSpPr>
          <p:nvPr/>
        </p:nvGrpSpPr>
        <p:grpSpPr bwMode="auto">
          <a:xfrm>
            <a:off x="2185988" y="3776663"/>
            <a:ext cx="5638800" cy="609600"/>
            <a:chOff x="1152" y="624"/>
            <a:chExt cx="3552" cy="384"/>
          </a:xfrm>
        </p:grpSpPr>
        <p:grpSp>
          <p:nvGrpSpPr>
            <p:cNvPr id="22559" name="Group 41"/>
            <p:cNvGrpSpPr>
              <a:grpSpLocks/>
            </p:cNvGrpSpPr>
            <p:nvPr/>
          </p:nvGrpSpPr>
          <p:grpSpPr bwMode="auto">
            <a:xfrm>
              <a:off x="1152" y="624"/>
              <a:ext cx="432" cy="374"/>
              <a:chOff x="1125" y="624"/>
              <a:chExt cx="432" cy="374"/>
            </a:xfrm>
          </p:grpSpPr>
          <p:sp>
            <p:nvSpPr>
              <p:cNvPr id="22566" name="Text Box 42"/>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low</a:t>
                </a:r>
              </a:p>
            </p:txBody>
          </p:sp>
          <p:sp>
            <p:nvSpPr>
              <p:cNvPr id="22567" name="Line 43"/>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560" name="Group 44"/>
            <p:cNvGrpSpPr>
              <a:grpSpLocks/>
            </p:cNvGrpSpPr>
            <p:nvPr/>
          </p:nvGrpSpPr>
          <p:grpSpPr bwMode="auto">
            <a:xfrm>
              <a:off x="4272" y="634"/>
              <a:ext cx="432" cy="374"/>
              <a:chOff x="1125" y="624"/>
              <a:chExt cx="432" cy="374"/>
            </a:xfrm>
          </p:grpSpPr>
          <p:sp>
            <p:nvSpPr>
              <p:cNvPr id="22564" name="Text Box 45"/>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high</a:t>
                </a:r>
              </a:p>
            </p:txBody>
          </p:sp>
          <p:sp>
            <p:nvSpPr>
              <p:cNvPr id="22565" name="Line 46"/>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561" name="Group 47"/>
            <p:cNvGrpSpPr>
              <a:grpSpLocks/>
            </p:cNvGrpSpPr>
            <p:nvPr/>
          </p:nvGrpSpPr>
          <p:grpSpPr bwMode="auto">
            <a:xfrm>
              <a:off x="2249" y="624"/>
              <a:ext cx="720" cy="374"/>
              <a:chOff x="1048" y="624"/>
              <a:chExt cx="589" cy="374"/>
            </a:xfrm>
          </p:grpSpPr>
          <p:sp>
            <p:nvSpPr>
              <p:cNvPr id="22562" name="Text Box 48"/>
              <p:cNvSpPr txBox="1">
                <a:spLocks noChangeArrowheads="1"/>
              </p:cNvSpPr>
              <p:nvPr/>
            </p:nvSpPr>
            <p:spPr bwMode="auto">
              <a:xfrm>
                <a:off x="1048" y="786"/>
                <a:ext cx="5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middle</a:t>
                </a:r>
              </a:p>
            </p:txBody>
          </p:sp>
          <p:sp>
            <p:nvSpPr>
              <p:cNvPr id="22563" name="Line 49"/>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24" name="Text Box 50"/>
          <p:cNvSpPr txBox="1">
            <a:spLocks noChangeArrowheads="1"/>
          </p:cNvSpPr>
          <p:nvPr/>
        </p:nvSpPr>
        <p:spPr bwMode="auto">
          <a:xfrm>
            <a:off x="4243388" y="4314825"/>
            <a:ext cx="457200" cy="396875"/>
          </a:xfrm>
          <a:prstGeom prst="rect">
            <a:avLst/>
          </a:prstGeom>
          <a:solidFill>
            <a:schemeClr val="fo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sym typeface="Symbol" pitchFamily="18" charset="2"/>
              </a:rPr>
              <a:t>11</a:t>
            </a:r>
          </a:p>
        </p:txBody>
      </p:sp>
      <p:grpSp>
        <p:nvGrpSpPr>
          <p:cNvPr id="7" name="Group 51"/>
          <p:cNvGrpSpPr>
            <a:grpSpLocks/>
          </p:cNvGrpSpPr>
          <p:nvPr/>
        </p:nvGrpSpPr>
        <p:grpSpPr bwMode="auto">
          <a:xfrm>
            <a:off x="4776788" y="4141788"/>
            <a:ext cx="685800" cy="593725"/>
            <a:chOff x="1125" y="624"/>
            <a:chExt cx="432" cy="374"/>
          </a:xfrm>
        </p:grpSpPr>
        <p:sp>
          <p:nvSpPr>
            <p:cNvPr id="22557" name="Text Box 52"/>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low</a:t>
              </a:r>
            </a:p>
          </p:txBody>
        </p:sp>
        <p:sp>
          <p:nvSpPr>
            <p:cNvPr id="22558" name="Line 53"/>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8" name="Text Box 54"/>
          <p:cNvSpPr txBox="1">
            <a:spLocks noChangeArrowheads="1"/>
          </p:cNvSpPr>
          <p:nvPr/>
        </p:nvSpPr>
        <p:spPr bwMode="auto">
          <a:xfrm>
            <a:off x="5643563" y="4675188"/>
            <a:ext cx="457200" cy="396875"/>
          </a:xfrm>
          <a:prstGeom prst="rect">
            <a:avLst/>
          </a:prstGeom>
          <a:solidFill>
            <a:schemeClr val="fo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sym typeface="Symbol" pitchFamily="18" charset="2"/>
              </a:rPr>
              <a:t>11</a:t>
            </a:r>
          </a:p>
        </p:txBody>
      </p:sp>
      <p:grpSp>
        <p:nvGrpSpPr>
          <p:cNvPr id="8" name="Group 55"/>
          <p:cNvGrpSpPr>
            <a:grpSpLocks/>
          </p:cNvGrpSpPr>
          <p:nvPr/>
        </p:nvGrpSpPr>
        <p:grpSpPr bwMode="auto">
          <a:xfrm>
            <a:off x="5286375" y="4141788"/>
            <a:ext cx="1143000" cy="593725"/>
            <a:chOff x="1125" y="624"/>
            <a:chExt cx="432" cy="374"/>
          </a:xfrm>
        </p:grpSpPr>
        <p:sp>
          <p:nvSpPr>
            <p:cNvPr id="22555" name="Text Box 56"/>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middle</a:t>
              </a:r>
            </a:p>
          </p:txBody>
        </p:sp>
        <p:sp>
          <p:nvSpPr>
            <p:cNvPr id="22556" name="Line 57"/>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58"/>
          <p:cNvGrpSpPr>
            <a:grpSpLocks/>
          </p:cNvGrpSpPr>
          <p:nvPr/>
        </p:nvGrpSpPr>
        <p:grpSpPr bwMode="auto">
          <a:xfrm>
            <a:off x="6376988" y="4429125"/>
            <a:ext cx="685800" cy="593725"/>
            <a:chOff x="1125" y="624"/>
            <a:chExt cx="432" cy="374"/>
          </a:xfrm>
        </p:grpSpPr>
        <p:sp>
          <p:nvSpPr>
            <p:cNvPr id="22553" name="Text Box 59"/>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low</a:t>
              </a:r>
            </a:p>
          </p:txBody>
        </p:sp>
        <p:sp>
          <p:nvSpPr>
            <p:cNvPr id="22554" name="Line 60"/>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61"/>
          <p:cNvGrpSpPr>
            <a:grpSpLocks/>
          </p:cNvGrpSpPr>
          <p:nvPr/>
        </p:nvGrpSpPr>
        <p:grpSpPr bwMode="auto">
          <a:xfrm>
            <a:off x="6188075" y="4962525"/>
            <a:ext cx="1052513" cy="593725"/>
            <a:chOff x="1125" y="624"/>
            <a:chExt cx="432" cy="374"/>
          </a:xfrm>
        </p:grpSpPr>
        <p:sp>
          <p:nvSpPr>
            <p:cNvPr id="22551" name="Text Box 62"/>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middle</a:t>
              </a:r>
            </a:p>
          </p:txBody>
        </p:sp>
        <p:sp>
          <p:nvSpPr>
            <p:cNvPr id="22552" name="Line 63"/>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8" name="Text Box 64"/>
          <p:cNvSpPr txBox="1">
            <a:spLocks noChangeArrowheads="1"/>
          </p:cNvSpPr>
          <p:nvPr/>
        </p:nvSpPr>
        <p:spPr bwMode="auto">
          <a:xfrm>
            <a:off x="6496050" y="5513388"/>
            <a:ext cx="457200" cy="396875"/>
          </a:xfrm>
          <a:prstGeom prst="rect">
            <a:avLst/>
          </a:prstGeom>
          <a:solidFill>
            <a:schemeClr val="fo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sym typeface="Symbol" pitchFamily="18" charset="2"/>
              </a:rPr>
              <a:t>11</a:t>
            </a:r>
          </a:p>
        </p:txBody>
      </p:sp>
      <p:grpSp>
        <p:nvGrpSpPr>
          <p:cNvPr id="11" name="Group 65"/>
          <p:cNvGrpSpPr>
            <a:grpSpLocks/>
          </p:cNvGrpSpPr>
          <p:nvPr/>
        </p:nvGrpSpPr>
        <p:grpSpPr bwMode="auto">
          <a:xfrm>
            <a:off x="1500188" y="3286125"/>
            <a:ext cx="6172200" cy="1785938"/>
            <a:chOff x="768" y="2475"/>
            <a:chExt cx="3888" cy="1125"/>
          </a:xfrm>
        </p:grpSpPr>
        <p:sp>
          <p:nvSpPr>
            <p:cNvPr id="22548" name="Text Box 66"/>
            <p:cNvSpPr txBox="1">
              <a:spLocks noChangeArrowheads="1"/>
            </p:cNvSpPr>
            <p:nvPr/>
          </p:nvSpPr>
          <p:spPr bwMode="auto">
            <a:xfrm>
              <a:off x="816" y="2475"/>
              <a:ext cx="288" cy="500"/>
            </a:xfrm>
            <a:prstGeom prst="rect">
              <a:avLst/>
            </a:prstGeom>
            <a:solidFill>
              <a:srgbClr val="FFFF99"/>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50000"/>
                </a:spcBef>
              </a:pPr>
              <a:r>
                <a:rPr lang="zh-CN" altLang="en-US" b="1">
                  <a:sym typeface="Symbol" pitchFamily="18" charset="2"/>
                </a:rPr>
                <a:t>输</a:t>
              </a:r>
            </a:p>
            <a:p>
              <a:pPr eaLnBrk="1" hangingPunct="1">
                <a:lnSpc>
                  <a:spcPct val="90000"/>
                </a:lnSpc>
                <a:spcBef>
                  <a:spcPct val="50000"/>
                </a:spcBef>
              </a:pPr>
              <a:r>
                <a:rPr lang="zh-CN" altLang="en-US" b="1">
                  <a:sym typeface="Symbol" pitchFamily="18" charset="2"/>
                </a:rPr>
                <a:t>入 </a:t>
              </a:r>
            </a:p>
          </p:txBody>
        </p:sp>
        <p:sp>
          <p:nvSpPr>
            <p:cNvPr id="22549" name="Text Box 67"/>
            <p:cNvSpPr txBox="1">
              <a:spLocks noChangeArrowheads="1"/>
            </p:cNvSpPr>
            <p:nvPr/>
          </p:nvSpPr>
          <p:spPr bwMode="auto">
            <a:xfrm>
              <a:off x="1152" y="2532"/>
              <a:ext cx="3504" cy="231"/>
            </a:xfrm>
            <a:prstGeom prst="rect">
              <a:avLst/>
            </a:prstGeom>
            <a:solidFill>
              <a:srgbClr val="FFFF99"/>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dist" eaLnBrk="1" hangingPunct="1">
                <a:lnSpc>
                  <a:spcPct val="90000"/>
                </a:lnSpc>
                <a:spcBef>
                  <a:spcPct val="50000"/>
                </a:spcBef>
              </a:pPr>
              <a:r>
                <a:rPr lang="en-US" altLang="zh-CN" b="1">
                  <a:sym typeface="Symbol" pitchFamily="18" charset="2"/>
                </a:rPr>
                <a:t>    2    3    5    7    9    10    11    16   </a:t>
              </a:r>
            </a:p>
          </p:txBody>
        </p:sp>
        <p:sp>
          <p:nvSpPr>
            <p:cNvPr id="22550" name="Text Box 68"/>
            <p:cNvSpPr txBox="1">
              <a:spLocks noChangeArrowheads="1"/>
            </p:cNvSpPr>
            <p:nvPr/>
          </p:nvSpPr>
          <p:spPr bwMode="auto">
            <a:xfrm>
              <a:off x="768" y="3003"/>
              <a:ext cx="384"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1600" b="1">
                  <a:sym typeface="Symbol" pitchFamily="18" charset="2"/>
                </a:rPr>
                <a:t>查</a:t>
              </a:r>
              <a:r>
                <a:rPr lang="en-US" altLang="zh-CN" sz="1600" b="1">
                  <a:sym typeface="Symbol" pitchFamily="18" charset="2"/>
                </a:rPr>
                <a:t>11</a:t>
              </a:r>
            </a:p>
            <a:p>
              <a:pPr algn="ctr" eaLnBrk="1" hangingPunct="1">
                <a:spcBef>
                  <a:spcPct val="50000"/>
                </a:spcBef>
              </a:pPr>
              <a:r>
                <a:rPr lang="en-US" altLang="zh-CN" sz="1600" b="1">
                  <a:sym typeface="Symbol" pitchFamily="18" charset="2"/>
                </a:rPr>
                <a:t>Flag0</a:t>
              </a:r>
            </a:p>
          </p:txBody>
        </p:sp>
      </p:grpSp>
      <p:sp>
        <p:nvSpPr>
          <p:cNvPr id="143" name="Text Box 69"/>
          <p:cNvSpPr txBox="1">
            <a:spLocks noChangeArrowheads="1"/>
          </p:cNvSpPr>
          <p:nvPr/>
        </p:nvSpPr>
        <p:spPr bwMode="auto">
          <a:xfrm>
            <a:off x="1500188" y="4157663"/>
            <a:ext cx="609600" cy="94773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1600" b="1">
                <a:sym typeface="Symbol" pitchFamily="18" charset="2"/>
              </a:rPr>
              <a:t>查</a:t>
            </a:r>
            <a:r>
              <a:rPr lang="en-US" altLang="zh-CN" sz="1600" b="1">
                <a:solidFill>
                  <a:srgbClr val="FF0000"/>
                </a:solidFill>
                <a:sym typeface="Symbol" pitchFamily="18" charset="2"/>
              </a:rPr>
              <a:t>11</a:t>
            </a:r>
          </a:p>
          <a:p>
            <a:pPr algn="ctr" eaLnBrk="1" hangingPunct="1">
              <a:spcBef>
                <a:spcPct val="50000"/>
              </a:spcBef>
            </a:pPr>
            <a:r>
              <a:rPr lang="en-US" altLang="zh-CN" sz="1600" b="1">
                <a:sym typeface="Symbol" pitchFamily="18" charset="2"/>
              </a:rPr>
              <a:t>Flag</a:t>
            </a:r>
            <a:r>
              <a:rPr lang="en-US" altLang="zh-CN" sz="1600" b="1">
                <a:solidFill>
                  <a:srgbClr val="FF3300"/>
                </a:solidFill>
                <a:sym typeface="Symbol" pitchFamily="18" charset="2"/>
              </a:rPr>
              <a:t>1</a:t>
            </a:r>
          </a:p>
        </p:txBody>
      </p:sp>
      <p:grpSp>
        <p:nvGrpSpPr>
          <p:cNvPr id="12" name="Group 36"/>
          <p:cNvGrpSpPr>
            <a:grpSpLocks/>
          </p:cNvGrpSpPr>
          <p:nvPr/>
        </p:nvGrpSpPr>
        <p:grpSpPr bwMode="auto">
          <a:xfrm>
            <a:off x="1647825" y="4829175"/>
            <a:ext cx="5514975" cy="1585913"/>
            <a:chOff x="894" y="1488"/>
            <a:chExt cx="3474" cy="999"/>
          </a:xfrm>
        </p:grpSpPr>
        <p:sp>
          <p:nvSpPr>
            <p:cNvPr id="22545" name="Line 37"/>
            <p:cNvSpPr>
              <a:spLocks noChangeShapeType="1"/>
            </p:cNvSpPr>
            <p:nvPr/>
          </p:nvSpPr>
          <p:spPr bwMode="auto">
            <a:xfrm>
              <a:off x="894" y="1488"/>
              <a:ext cx="0" cy="9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Text Box 38"/>
            <p:cNvSpPr txBox="1">
              <a:spLocks noChangeArrowheads="1"/>
            </p:cNvSpPr>
            <p:nvPr/>
          </p:nvSpPr>
          <p:spPr bwMode="auto">
            <a:xfrm>
              <a:off x="1248" y="2256"/>
              <a:ext cx="3120" cy="231"/>
            </a:xfrm>
            <a:prstGeom prst="rect">
              <a:avLst/>
            </a:prstGeom>
            <a:solidFill>
              <a:srgbClr val="CC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sym typeface="Symbol" pitchFamily="18" charset="2"/>
                </a:rPr>
                <a:t>“</a:t>
              </a:r>
              <a:r>
                <a:rPr lang="zh-CN" altLang="en-US" b="1">
                  <a:sym typeface="Symbol" pitchFamily="18" charset="2"/>
                </a:rPr>
                <a:t>找到</a:t>
              </a:r>
              <a:r>
                <a:rPr lang="en-US" altLang="zh-CN" b="1">
                  <a:sym typeface="Symbol" pitchFamily="18" charset="2"/>
                </a:rPr>
                <a:t>11”</a:t>
              </a:r>
            </a:p>
          </p:txBody>
        </p:sp>
        <p:sp>
          <p:nvSpPr>
            <p:cNvPr id="22547" name="Line 39"/>
            <p:cNvSpPr>
              <a:spLocks noChangeShapeType="1"/>
            </p:cNvSpPr>
            <p:nvPr/>
          </p:nvSpPr>
          <p:spPr bwMode="auto">
            <a:xfrm>
              <a:off x="894" y="2382"/>
              <a:ext cx="336"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8"/>
                                        </p:tgtEl>
                                        <p:attrNameLst>
                                          <p:attrName>style.visibility</p:attrName>
                                        </p:attrNameLst>
                                      </p:cBhvr>
                                      <p:to>
                                        <p:strVal val="visible"/>
                                      </p:to>
                                    </p:set>
                                  </p:childTnLst>
                                  <p:subTnLst>
                                    <p:set>
                                      <p:cBhvr override="childStyle">
                                        <p:cTn dur="1" fill="hold" display="0" masterRel="nextClick" afterEffect="1"/>
                                        <p:tgtEl>
                                          <p:spTgt spid="12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8"/>
                                        </p:tgtEl>
                                        <p:attrNameLst>
                                          <p:attrName>style.visibility</p:attrName>
                                        </p:attrNameLst>
                                      </p:cBhvr>
                                      <p:to>
                                        <p:strVal val="visible"/>
                                      </p:to>
                                    </p:set>
                                  </p:childTnLst>
                                </p:cTn>
                              </p:par>
                            </p:childTnLst>
                          </p:cTn>
                        </p:par>
                        <p:par>
                          <p:cTn id="39" fill="hold" nodeType="afterGroup">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43"/>
                                        </p:tgtEl>
                                        <p:attrNameLst>
                                          <p:attrName>style.visibility</p:attrName>
                                        </p:attrNameLst>
                                      </p:cBhvr>
                                      <p:to>
                                        <p:strVal val="visible"/>
                                      </p:to>
                                    </p:set>
                                  </p:childTnLst>
                                </p:cTn>
                              </p:par>
                            </p:childTnLst>
                          </p:cTn>
                        </p:par>
                        <p:par>
                          <p:cTn id="42" fill="hold" nodeType="afterGroup">
                            <p:stCondLst>
                              <p:cond delay="1000"/>
                            </p:stCondLst>
                            <p:childTnLst>
                              <p:par>
                                <p:cTn id="43" presetID="18" presetClass="entr" presetSubtype="6"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strips(downRight)">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autoUpdateAnimBg="0"/>
      <p:bldP spid="128" grpId="0" animBg="1" autoUpdateAnimBg="0"/>
      <p:bldP spid="138" grpId="0" animBg="1" autoUpdateAnimBg="0"/>
      <p:bldP spid="14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二、查找算法</a:t>
            </a:r>
          </a:p>
        </p:txBody>
      </p:sp>
      <p:sp>
        <p:nvSpPr>
          <p:cNvPr id="23555" name="Rectangle 9"/>
          <p:cNvSpPr>
            <a:spLocks noGrp="1" noChangeArrowheads="1"/>
          </p:cNvSpPr>
          <p:nvPr>
            <p:ph type="body" idx="1"/>
          </p:nvPr>
        </p:nvSpPr>
        <p:spPr>
          <a:xfrm>
            <a:off x="571500" y="1571625"/>
            <a:ext cx="8429625" cy="1214438"/>
          </a:xfrm>
        </p:spPr>
        <p:txBody>
          <a:bodyPr/>
          <a:lstStyle/>
          <a:p>
            <a:r>
              <a:rPr lang="zh-CN" altLang="en-US" sz="2400" smtClean="0"/>
              <a:t>二分查找法</a:t>
            </a:r>
            <a:endParaRPr lang="en-US" altLang="zh-CN" sz="2400" smtClean="0"/>
          </a:p>
        </p:txBody>
      </p:sp>
      <p:sp>
        <p:nvSpPr>
          <p:cNvPr id="4" name="TextBox 3"/>
          <p:cNvSpPr txBox="1"/>
          <p:nvPr/>
        </p:nvSpPr>
        <p:spPr>
          <a:xfrm>
            <a:off x="500063" y="1071563"/>
            <a:ext cx="9072562" cy="461962"/>
          </a:xfrm>
          <a:prstGeom prst="rect">
            <a:avLst/>
          </a:prstGeom>
          <a:noFill/>
        </p:spPr>
        <p:txBody>
          <a:bodyPr>
            <a:spAutoFit/>
          </a:bodyPr>
          <a:lstStyle/>
          <a:p>
            <a:pPr>
              <a:defRPr/>
            </a:pPr>
            <a:r>
              <a:rPr lang="zh-CN" altLang="en-US" sz="2400" b="1" dirty="0">
                <a:solidFill>
                  <a:schemeClr val="accent5">
                    <a:lumMod val="50000"/>
                  </a:schemeClr>
                </a:solidFill>
                <a:latin typeface="Arial" pitchFamily="34" charset="0"/>
              </a:rPr>
              <a:t>查找</a:t>
            </a:r>
            <a:r>
              <a:rPr lang="en-US" altLang="zh-CN" sz="2400" b="1" dirty="0">
                <a:latin typeface="Arial" pitchFamily="34" charset="0"/>
              </a:rPr>
              <a:t>/</a:t>
            </a:r>
            <a:r>
              <a:rPr lang="zh-CN" altLang="en-US" sz="2400" b="1" dirty="0">
                <a:latin typeface="Arial" pitchFamily="34" charset="0"/>
              </a:rPr>
              <a:t>检索：在一组数据中找出</a:t>
            </a:r>
            <a:r>
              <a:rPr lang="zh-CN" altLang="en-US" sz="2400" b="1" dirty="0">
                <a:solidFill>
                  <a:schemeClr val="accent5">
                    <a:lumMod val="50000"/>
                  </a:schemeClr>
                </a:solidFill>
                <a:latin typeface="Arial" pitchFamily="34" charset="0"/>
              </a:rPr>
              <a:t>满足某种条件的数据</a:t>
            </a:r>
            <a:r>
              <a:rPr lang="zh-CN" altLang="en-US" sz="2400" b="1" dirty="0">
                <a:latin typeface="Arial" pitchFamily="34" charset="0"/>
              </a:rPr>
              <a:t>的过程</a:t>
            </a:r>
            <a:endParaRPr lang="zh-CN" altLang="en-US" sz="2400" dirty="0">
              <a:latin typeface="Arial" pitchFamily="34" charset="0"/>
            </a:endParaRPr>
          </a:p>
        </p:txBody>
      </p:sp>
      <p:sp>
        <p:nvSpPr>
          <p:cNvPr id="23557" name="TextBox 7"/>
          <p:cNvSpPr txBox="1">
            <a:spLocks noChangeArrowheads="1"/>
          </p:cNvSpPr>
          <p:nvPr/>
        </p:nvSpPr>
        <p:spPr bwMode="auto">
          <a:xfrm>
            <a:off x="714375" y="2000250"/>
            <a:ext cx="75009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宋体" pitchFamily="2" charset="-122"/>
              </a:rPr>
              <a:t>线性查找要逐个比较表中元素。当表中元素非常多时，顺序查找的效率是很低的。二分查找在速度方面有所改进，但是</a:t>
            </a:r>
            <a:r>
              <a:rPr lang="zh-CN" altLang="en-US" sz="2000">
                <a:solidFill>
                  <a:srgbClr val="C00000"/>
                </a:solidFill>
                <a:latin typeface="宋体" pitchFamily="2" charset="-122"/>
              </a:rPr>
              <a:t>只适用于已排好序</a:t>
            </a:r>
            <a:r>
              <a:rPr lang="zh-CN" altLang="en-US" sz="2000">
                <a:latin typeface="宋体" pitchFamily="2" charset="-122"/>
              </a:rPr>
              <a:t>的数组。</a:t>
            </a:r>
            <a:endParaRPr lang="zh-CN" altLang="en-US" sz="2000"/>
          </a:p>
        </p:txBody>
      </p:sp>
      <p:sp>
        <p:nvSpPr>
          <p:cNvPr id="23558" name="Text Box 3"/>
          <p:cNvSpPr txBox="1">
            <a:spLocks noChangeArrowheads="1"/>
          </p:cNvSpPr>
          <p:nvPr/>
        </p:nvSpPr>
        <p:spPr bwMode="auto">
          <a:xfrm>
            <a:off x="1447800" y="3076575"/>
            <a:ext cx="457200" cy="793750"/>
          </a:xfrm>
          <a:prstGeom prst="rect">
            <a:avLst/>
          </a:prstGeom>
          <a:solidFill>
            <a:srgbClr val="FFFF99"/>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50000"/>
              </a:spcBef>
            </a:pPr>
            <a:r>
              <a:rPr lang="zh-CN" altLang="en-US" b="1">
                <a:sym typeface="Symbol" pitchFamily="18" charset="2"/>
              </a:rPr>
              <a:t>输</a:t>
            </a:r>
          </a:p>
          <a:p>
            <a:pPr eaLnBrk="1" hangingPunct="1">
              <a:lnSpc>
                <a:spcPct val="90000"/>
              </a:lnSpc>
              <a:spcBef>
                <a:spcPct val="50000"/>
              </a:spcBef>
            </a:pPr>
            <a:r>
              <a:rPr lang="zh-CN" altLang="en-US" b="1">
                <a:sym typeface="Symbol" pitchFamily="18" charset="2"/>
              </a:rPr>
              <a:t>入 </a:t>
            </a:r>
          </a:p>
        </p:txBody>
      </p:sp>
      <p:sp>
        <p:nvSpPr>
          <p:cNvPr id="23559" name="Text Box 4"/>
          <p:cNvSpPr txBox="1">
            <a:spLocks noChangeArrowheads="1"/>
          </p:cNvSpPr>
          <p:nvPr/>
        </p:nvSpPr>
        <p:spPr bwMode="auto">
          <a:xfrm>
            <a:off x="1981200" y="3167063"/>
            <a:ext cx="5562600" cy="366712"/>
          </a:xfrm>
          <a:prstGeom prst="rect">
            <a:avLst/>
          </a:prstGeom>
          <a:solidFill>
            <a:srgbClr val="FFFF99"/>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dist" eaLnBrk="1" hangingPunct="1">
              <a:lnSpc>
                <a:spcPct val="90000"/>
              </a:lnSpc>
              <a:spcBef>
                <a:spcPct val="50000"/>
              </a:spcBef>
            </a:pPr>
            <a:r>
              <a:rPr lang="en-US" altLang="zh-CN" b="1">
                <a:sym typeface="Symbol" pitchFamily="18" charset="2"/>
              </a:rPr>
              <a:t>    2    3    5    7    9    10    11    16   </a:t>
            </a:r>
          </a:p>
        </p:txBody>
      </p:sp>
      <p:grpSp>
        <p:nvGrpSpPr>
          <p:cNvPr id="2" name="Group 6"/>
          <p:cNvGrpSpPr>
            <a:grpSpLocks/>
          </p:cNvGrpSpPr>
          <p:nvPr/>
        </p:nvGrpSpPr>
        <p:grpSpPr bwMode="auto">
          <a:xfrm>
            <a:off x="2057400" y="3457575"/>
            <a:ext cx="5638800" cy="609600"/>
            <a:chOff x="1152" y="624"/>
            <a:chExt cx="3552" cy="384"/>
          </a:xfrm>
        </p:grpSpPr>
        <p:grpSp>
          <p:nvGrpSpPr>
            <p:cNvPr id="23586" name="Group 7"/>
            <p:cNvGrpSpPr>
              <a:grpSpLocks/>
            </p:cNvGrpSpPr>
            <p:nvPr/>
          </p:nvGrpSpPr>
          <p:grpSpPr bwMode="auto">
            <a:xfrm>
              <a:off x="1152" y="624"/>
              <a:ext cx="432" cy="374"/>
              <a:chOff x="1125" y="624"/>
              <a:chExt cx="432" cy="374"/>
            </a:xfrm>
          </p:grpSpPr>
          <p:sp>
            <p:nvSpPr>
              <p:cNvPr id="23593" name="Text Box 8"/>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low</a:t>
                </a:r>
              </a:p>
            </p:txBody>
          </p:sp>
          <p:sp>
            <p:nvSpPr>
              <p:cNvPr id="23594" name="Line 9"/>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87" name="Group 10"/>
            <p:cNvGrpSpPr>
              <a:grpSpLocks/>
            </p:cNvGrpSpPr>
            <p:nvPr/>
          </p:nvGrpSpPr>
          <p:grpSpPr bwMode="auto">
            <a:xfrm>
              <a:off x="4272" y="634"/>
              <a:ext cx="432" cy="374"/>
              <a:chOff x="1125" y="624"/>
              <a:chExt cx="432" cy="374"/>
            </a:xfrm>
          </p:grpSpPr>
          <p:sp>
            <p:nvSpPr>
              <p:cNvPr id="23591" name="Text Box 11"/>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high</a:t>
                </a:r>
              </a:p>
            </p:txBody>
          </p:sp>
          <p:sp>
            <p:nvSpPr>
              <p:cNvPr id="23592" name="Line 12"/>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88" name="Group 13"/>
            <p:cNvGrpSpPr>
              <a:grpSpLocks/>
            </p:cNvGrpSpPr>
            <p:nvPr/>
          </p:nvGrpSpPr>
          <p:grpSpPr bwMode="auto">
            <a:xfrm>
              <a:off x="2331" y="624"/>
              <a:ext cx="573" cy="374"/>
              <a:chOff x="1116" y="624"/>
              <a:chExt cx="469" cy="374"/>
            </a:xfrm>
          </p:grpSpPr>
          <p:sp>
            <p:nvSpPr>
              <p:cNvPr id="23589" name="Text Box 14"/>
              <p:cNvSpPr txBox="1">
                <a:spLocks noChangeArrowheads="1"/>
              </p:cNvSpPr>
              <p:nvPr/>
            </p:nvSpPr>
            <p:spPr bwMode="auto">
              <a:xfrm>
                <a:off x="1116" y="786"/>
                <a:ext cx="4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middle</a:t>
                </a:r>
              </a:p>
            </p:txBody>
          </p:sp>
          <p:sp>
            <p:nvSpPr>
              <p:cNvPr id="23590" name="Line 15"/>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89" name="Text Box 16"/>
          <p:cNvSpPr txBox="1">
            <a:spLocks noChangeArrowheads="1"/>
          </p:cNvSpPr>
          <p:nvPr/>
        </p:nvSpPr>
        <p:spPr bwMode="auto">
          <a:xfrm>
            <a:off x="4114800" y="3990975"/>
            <a:ext cx="457200" cy="396875"/>
          </a:xfrm>
          <a:prstGeom prst="rect">
            <a:avLst/>
          </a:prstGeom>
          <a:solidFill>
            <a:schemeClr val="fo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sym typeface="Symbol" pitchFamily="18" charset="2"/>
              </a:rPr>
              <a:t>4</a:t>
            </a:r>
          </a:p>
        </p:txBody>
      </p:sp>
      <p:grpSp>
        <p:nvGrpSpPr>
          <p:cNvPr id="7" name="Group 17"/>
          <p:cNvGrpSpPr>
            <a:grpSpLocks/>
          </p:cNvGrpSpPr>
          <p:nvPr/>
        </p:nvGrpSpPr>
        <p:grpSpPr bwMode="auto">
          <a:xfrm>
            <a:off x="3352800" y="3838575"/>
            <a:ext cx="685800" cy="593725"/>
            <a:chOff x="1125" y="624"/>
            <a:chExt cx="432" cy="374"/>
          </a:xfrm>
        </p:grpSpPr>
        <p:sp>
          <p:nvSpPr>
            <p:cNvPr id="23584" name="Text Box 18"/>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high</a:t>
              </a:r>
            </a:p>
          </p:txBody>
        </p:sp>
        <p:sp>
          <p:nvSpPr>
            <p:cNvPr id="23585" name="Line 19"/>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3" name="Text Box 20"/>
          <p:cNvSpPr txBox="1">
            <a:spLocks noChangeArrowheads="1"/>
          </p:cNvSpPr>
          <p:nvPr/>
        </p:nvSpPr>
        <p:spPr bwMode="auto">
          <a:xfrm>
            <a:off x="2771775" y="4371975"/>
            <a:ext cx="457200" cy="396875"/>
          </a:xfrm>
          <a:prstGeom prst="rect">
            <a:avLst/>
          </a:prstGeom>
          <a:solidFill>
            <a:schemeClr val="fo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sym typeface="Symbol" pitchFamily="18" charset="2"/>
              </a:rPr>
              <a:t>4</a:t>
            </a:r>
          </a:p>
        </p:txBody>
      </p:sp>
      <p:grpSp>
        <p:nvGrpSpPr>
          <p:cNvPr id="8" name="Group 21"/>
          <p:cNvGrpSpPr>
            <a:grpSpLocks/>
          </p:cNvGrpSpPr>
          <p:nvPr/>
        </p:nvGrpSpPr>
        <p:grpSpPr bwMode="auto">
          <a:xfrm>
            <a:off x="2590800" y="3838575"/>
            <a:ext cx="909638" cy="593725"/>
            <a:chOff x="1125" y="624"/>
            <a:chExt cx="469" cy="374"/>
          </a:xfrm>
        </p:grpSpPr>
        <p:sp>
          <p:nvSpPr>
            <p:cNvPr id="23582" name="Text Box 22"/>
            <p:cNvSpPr txBox="1">
              <a:spLocks noChangeArrowheads="1"/>
            </p:cNvSpPr>
            <p:nvPr/>
          </p:nvSpPr>
          <p:spPr bwMode="auto">
            <a:xfrm>
              <a:off x="1125" y="786"/>
              <a:ext cx="4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middle</a:t>
              </a:r>
            </a:p>
          </p:txBody>
        </p:sp>
        <p:sp>
          <p:nvSpPr>
            <p:cNvPr id="23583" name="Line 23"/>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24"/>
          <p:cNvGrpSpPr>
            <a:grpSpLocks/>
          </p:cNvGrpSpPr>
          <p:nvPr/>
        </p:nvGrpSpPr>
        <p:grpSpPr bwMode="auto">
          <a:xfrm>
            <a:off x="3352800" y="4448175"/>
            <a:ext cx="685800" cy="593725"/>
            <a:chOff x="1125" y="624"/>
            <a:chExt cx="432" cy="374"/>
          </a:xfrm>
        </p:grpSpPr>
        <p:sp>
          <p:nvSpPr>
            <p:cNvPr id="23580" name="Text Box 25"/>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low</a:t>
              </a:r>
            </a:p>
          </p:txBody>
        </p:sp>
        <p:sp>
          <p:nvSpPr>
            <p:cNvPr id="23581" name="Line 26"/>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27"/>
          <p:cNvGrpSpPr>
            <a:grpSpLocks/>
          </p:cNvGrpSpPr>
          <p:nvPr/>
        </p:nvGrpSpPr>
        <p:grpSpPr bwMode="auto">
          <a:xfrm>
            <a:off x="3276600" y="4997450"/>
            <a:ext cx="939800" cy="593725"/>
            <a:chOff x="1125" y="624"/>
            <a:chExt cx="484" cy="374"/>
          </a:xfrm>
        </p:grpSpPr>
        <p:sp>
          <p:nvSpPr>
            <p:cNvPr id="23578" name="Text Box 28"/>
            <p:cNvSpPr txBox="1">
              <a:spLocks noChangeArrowheads="1"/>
            </p:cNvSpPr>
            <p:nvPr/>
          </p:nvSpPr>
          <p:spPr bwMode="auto">
            <a:xfrm>
              <a:off x="1125" y="786"/>
              <a:ext cx="4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middle</a:t>
              </a:r>
            </a:p>
          </p:txBody>
        </p:sp>
        <p:sp>
          <p:nvSpPr>
            <p:cNvPr id="23579" name="Line 29"/>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3" name="Text Box 30"/>
          <p:cNvSpPr txBox="1">
            <a:spLocks noChangeArrowheads="1"/>
          </p:cNvSpPr>
          <p:nvPr/>
        </p:nvSpPr>
        <p:spPr bwMode="auto">
          <a:xfrm>
            <a:off x="3429000" y="5548313"/>
            <a:ext cx="457200" cy="396875"/>
          </a:xfrm>
          <a:prstGeom prst="rect">
            <a:avLst/>
          </a:prstGeom>
          <a:solidFill>
            <a:schemeClr val="fo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sym typeface="Symbol" pitchFamily="18" charset="2"/>
              </a:rPr>
              <a:t>4</a:t>
            </a:r>
          </a:p>
        </p:txBody>
      </p:sp>
      <p:grpSp>
        <p:nvGrpSpPr>
          <p:cNvPr id="11" name="Group 31"/>
          <p:cNvGrpSpPr>
            <a:grpSpLocks/>
          </p:cNvGrpSpPr>
          <p:nvPr/>
        </p:nvGrpSpPr>
        <p:grpSpPr bwMode="auto">
          <a:xfrm>
            <a:off x="2667000" y="4995863"/>
            <a:ext cx="685800" cy="593725"/>
            <a:chOff x="1125" y="624"/>
            <a:chExt cx="432" cy="374"/>
          </a:xfrm>
        </p:grpSpPr>
        <p:sp>
          <p:nvSpPr>
            <p:cNvPr id="23576" name="Text Box 32"/>
            <p:cNvSpPr txBox="1">
              <a:spLocks noChangeArrowheads="1"/>
            </p:cNvSpPr>
            <p:nvPr/>
          </p:nvSpPr>
          <p:spPr bwMode="auto">
            <a:xfrm>
              <a:off x="1125" y="78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accent2"/>
                  </a:solidFill>
                  <a:sym typeface="Symbol" pitchFamily="18" charset="2"/>
                </a:rPr>
                <a:t>high</a:t>
              </a:r>
            </a:p>
          </p:txBody>
        </p:sp>
        <p:sp>
          <p:nvSpPr>
            <p:cNvPr id="23577" name="Line 33"/>
            <p:cNvSpPr>
              <a:spLocks noChangeShapeType="1"/>
            </p:cNvSpPr>
            <p:nvPr/>
          </p:nvSpPr>
          <p:spPr bwMode="auto">
            <a:xfrm flipV="1">
              <a:off x="1344" y="624"/>
              <a:ext cx="0"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7" name="Text Box 34"/>
          <p:cNvSpPr txBox="1">
            <a:spLocks noChangeArrowheads="1"/>
          </p:cNvSpPr>
          <p:nvPr/>
        </p:nvSpPr>
        <p:spPr bwMode="auto">
          <a:xfrm rot="-1985989">
            <a:off x="3200400" y="48291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FF3300"/>
                </a:solidFill>
                <a:sym typeface="Symbol" pitchFamily="18" charset="2"/>
              </a:rPr>
              <a:t>&gt;</a:t>
            </a:r>
          </a:p>
        </p:txBody>
      </p:sp>
      <p:sp>
        <p:nvSpPr>
          <p:cNvPr id="23570" name="Text Box 35"/>
          <p:cNvSpPr txBox="1">
            <a:spLocks noChangeArrowheads="1"/>
          </p:cNvSpPr>
          <p:nvPr/>
        </p:nvSpPr>
        <p:spPr bwMode="auto">
          <a:xfrm>
            <a:off x="1371600" y="3914775"/>
            <a:ext cx="6096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1600" b="1">
                <a:sym typeface="Symbol" pitchFamily="18" charset="2"/>
              </a:rPr>
              <a:t>查</a:t>
            </a:r>
            <a:r>
              <a:rPr lang="en-US" altLang="zh-CN" sz="1600" b="1">
                <a:solidFill>
                  <a:srgbClr val="FF0000"/>
                </a:solidFill>
                <a:sym typeface="Symbol" pitchFamily="18" charset="2"/>
              </a:rPr>
              <a:t>4</a:t>
            </a:r>
          </a:p>
          <a:p>
            <a:pPr algn="ctr" eaLnBrk="1" hangingPunct="1">
              <a:spcBef>
                <a:spcPct val="50000"/>
              </a:spcBef>
            </a:pPr>
            <a:r>
              <a:rPr lang="en-US" altLang="zh-CN" sz="1600" b="1">
                <a:sym typeface="Symbol" pitchFamily="18" charset="2"/>
              </a:rPr>
              <a:t>Flag</a:t>
            </a:r>
            <a:r>
              <a:rPr lang="en-US" altLang="zh-CN" sz="1600" b="1">
                <a:solidFill>
                  <a:srgbClr val="FF0000"/>
                </a:solidFill>
                <a:sym typeface="Symbol" pitchFamily="18" charset="2"/>
              </a:rPr>
              <a:t>0</a:t>
            </a:r>
          </a:p>
        </p:txBody>
      </p:sp>
      <p:grpSp>
        <p:nvGrpSpPr>
          <p:cNvPr id="12" name="Group 36"/>
          <p:cNvGrpSpPr>
            <a:grpSpLocks/>
          </p:cNvGrpSpPr>
          <p:nvPr/>
        </p:nvGrpSpPr>
        <p:grpSpPr bwMode="auto">
          <a:xfrm>
            <a:off x="1647825" y="4829175"/>
            <a:ext cx="5514975" cy="1585913"/>
            <a:chOff x="894" y="1488"/>
            <a:chExt cx="3474" cy="999"/>
          </a:xfrm>
        </p:grpSpPr>
        <p:sp>
          <p:nvSpPr>
            <p:cNvPr id="23573" name="Line 37"/>
            <p:cNvSpPr>
              <a:spLocks noChangeShapeType="1"/>
            </p:cNvSpPr>
            <p:nvPr/>
          </p:nvSpPr>
          <p:spPr bwMode="auto">
            <a:xfrm>
              <a:off x="894" y="1488"/>
              <a:ext cx="0" cy="9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Text Box 38"/>
            <p:cNvSpPr txBox="1">
              <a:spLocks noChangeArrowheads="1"/>
            </p:cNvSpPr>
            <p:nvPr/>
          </p:nvSpPr>
          <p:spPr bwMode="auto">
            <a:xfrm>
              <a:off x="1248" y="2256"/>
              <a:ext cx="3120" cy="231"/>
            </a:xfrm>
            <a:prstGeom prst="rect">
              <a:avLst/>
            </a:prstGeom>
            <a:solidFill>
              <a:srgbClr val="CC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sym typeface="Symbol" pitchFamily="18" charset="2"/>
                </a:rPr>
                <a:t>“</a:t>
              </a:r>
              <a:r>
                <a:rPr lang="zh-CN" altLang="en-US" b="1">
                  <a:sym typeface="Symbol" pitchFamily="18" charset="2"/>
                </a:rPr>
                <a:t>未找到</a:t>
              </a:r>
              <a:r>
                <a:rPr lang="en-US" altLang="zh-CN" b="1">
                  <a:sym typeface="Symbol" pitchFamily="18" charset="2"/>
                </a:rPr>
                <a:t>4”</a:t>
              </a:r>
            </a:p>
          </p:txBody>
        </p:sp>
        <p:sp>
          <p:nvSpPr>
            <p:cNvPr id="23575" name="Line 39"/>
            <p:cNvSpPr>
              <a:spLocks noChangeShapeType="1"/>
            </p:cNvSpPr>
            <p:nvPr/>
          </p:nvSpPr>
          <p:spPr bwMode="auto">
            <a:xfrm>
              <a:off x="894" y="2382"/>
              <a:ext cx="336"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
                                        </p:tgtEl>
                                        <p:attrNameLst>
                                          <p:attrName>style.visibility</p:attrName>
                                        </p:attrNameLst>
                                      </p:cBhvr>
                                      <p:to>
                                        <p:strVal val="visible"/>
                                      </p:to>
                                    </p:se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07"/>
                                        </p:tgtEl>
                                        <p:attrNameLst>
                                          <p:attrName>style.visibility</p:attrName>
                                        </p:attrNameLst>
                                      </p:cBhvr>
                                      <p:to>
                                        <p:strVal val="visible"/>
                                      </p:to>
                                    </p:set>
                                    <p:anim calcmode="lin" valueType="num">
                                      <p:cBhvr>
                                        <p:cTn id="43" dur="500" fill="hold"/>
                                        <p:tgtEl>
                                          <p:spTgt spid="107"/>
                                        </p:tgtEl>
                                        <p:attrNameLst>
                                          <p:attrName>ppt_w</p:attrName>
                                        </p:attrNameLst>
                                      </p:cBhvr>
                                      <p:tavLst>
                                        <p:tav tm="0">
                                          <p:val>
                                            <p:fltVal val="0"/>
                                          </p:val>
                                        </p:tav>
                                        <p:tav tm="100000">
                                          <p:val>
                                            <p:strVal val="#ppt_w"/>
                                          </p:val>
                                        </p:tav>
                                      </p:tavLst>
                                    </p:anim>
                                    <p:anim calcmode="lin" valueType="num">
                                      <p:cBhvr>
                                        <p:cTn id="44" dur="500" fill="hold"/>
                                        <p:tgtEl>
                                          <p:spTgt spid="107"/>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strips(downRight)">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autoUpdateAnimBg="0"/>
      <p:bldP spid="93" grpId="0" animBg="1" autoUpdateAnimBg="0"/>
      <p:bldP spid="103" grpId="0" animBg="1" autoUpdateAnimBg="0"/>
      <p:bldP spid="10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p>
            <a:r>
              <a:rPr lang="zh-CN" altLang="en-US" smtClean="0"/>
              <a:t>学习目标</a:t>
            </a:r>
          </a:p>
        </p:txBody>
      </p:sp>
      <p:sp>
        <p:nvSpPr>
          <p:cNvPr id="8195" name="Rectangle 9"/>
          <p:cNvSpPr>
            <a:spLocks noGrp="1" noChangeArrowheads="1"/>
          </p:cNvSpPr>
          <p:nvPr>
            <p:ph type="body" idx="1"/>
          </p:nvPr>
        </p:nvSpPr>
        <p:spPr>
          <a:xfrm>
            <a:off x="500063" y="1714500"/>
            <a:ext cx="8424862" cy="3671888"/>
          </a:xfrm>
        </p:spPr>
        <p:txBody>
          <a:bodyPr/>
          <a:lstStyle/>
          <a:p>
            <a:r>
              <a:rPr lang="zh-CN" altLang="en-US" dirty="0" smtClean="0"/>
              <a:t>了解</a:t>
            </a:r>
            <a:r>
              <a:rPr lang="zh-CN" altLang="zh-CN" dirty="0" smtClean="0"/>
              <a:t>算法</a:t>
            </a:r>
            <a:r>
              <a:rPr lang="zh-CN" altLang="en-US" dirty="0" smtClean="0"/>
              <a:t>效率</a:t>
            </a:r>
            <a:r>
              <a:rPr lang="zh-CN" altLang="zh-CN" dirty="0" smtClean="0"/>
              <a:t>的</a:t>
            </a:r>
            <a:r>
              <a:rPr lang="zh-CN" altLang="en-US" dirty="0" smtClean="0"/>
              <a:t>度量方法和大</a:t>
            </a:r>
            <a:r>
              <a:rPr lang="en-US" altLang="zh-CN" dirty="0" smtClean="0"/>
              <a:t>O</a:t>
            </a:r>
            <a:r>
              <a:rPr lang="zh-CN" altLang="en-US" dirty="0" smtClean="0"/>
              <a:t>记法</a:t>
            </a:r>
          </a:p>
          <a:p>
            <a:r>
              <a:rPr lang="zh-CN" altLang="en-US" dirty="0" smtClean="0"/>
              <a:t>掌握简单的线性查找法和二分查找法 </a:t>
            </a:r>
          </a:p>
          <a:p>
            <a:r>
              <a:rPr lang="zh-CN" altLang="en-US" dirty="0" smtClean="0"/>
              <a:t>掌握简单的选择排序法和冒泡排序法 </a:t>
            </a:r>
          </a:p>
          <a:p>
            <a:r>
              <a:rPr lang="zh-CN" altLang="en-US" dirty="0" smtClean="0"/>
              <a:t>了解分而治之策略，基本掌握</a:t>
            </a:r>
            <a:endParaRPr lang="en-US" altLang="zh-CN" dirty="0" smtClean="0"/>
          </a:p>
          <a:p>
            <a:pPr lvl="1"/>
            <a:r>
              <a:rPr lang="zh-CN" altLang="en-US" dirty="0" smtClean="0"/>
              <a:t>归并排序、快速排序、堆排序</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5"/>
          <p:cNvSpPr txBox="1">
            <a:spLocks noChangeArrowheads="1"/>
          </p:cNvSpPr>
          <p:nvPr/>
        </p:nvSpPr>
        <p:spPr bwMode="auto">
          <a:xfrm>
            <a:off x="714375" y="357188"/>
            <a:ext cx="7715250" cy="708025"/>
          </a:xfrm>
          <a:prstGeom prst="rect">
            <a:avLst/>
          </a:prstGeom>
          <a:solidFill>
            <a:srgbClr val="CCECFF"/>
          </a:solidFill>
          <a:ln w="9525">
            <a:solidFill>
              <a:schemeClr val="accent1"/>
            </a:solidFill>
            <a:miter lim="800000"/>
            <a:headEnd/>
            <a:tailEnd/>
          </a:ln>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Clr>
                <a:schemeClr val="bg2"/>
              </a:buClr>
              <a:buSzPct val="75000"/>
            </a:pPr>
            <a:r>
              <a:rPr lang="en-US" altLang="zh-CN" sz="2000"/>
              <a:t>  /* Example:</a:t>
            </a:r>
            <a:r>
              <a:rPr lang="en-US" altLang="zh-CN" sz="2000">
                <a:solidFill>
                  <a:srgbClr val="CC0066"/>
                </a:solidFill>
              </a:rPr>
              <a:t> binary search </a:t>
            </a:r>
            <a:r>
              <a:rPr lang="en-US" altLang="zh-CN" sz="2000"/>
              <a:t>*/</a:t>
            </a:r>
          </a:p>
          <a:p>
            <a:pPr>
              <a:buClr>
                <a:schemeClr val="bg2"/>
              </a:buClr>
              <a:buSzPct val="75000"/>
            </a:pPr>
            <a:r>
              <a:rPr lang="en-US" altLang="zh-CN" sz="2000"/>
              <a:t>  /* </a:t>
            </a:r>
            <a:r>
              <a:rPr lang="zh-CN" altLang="en-US" sz="2000"/>
              <a:t>要求在一组整数中查找一个值 *</a:t>
            </a:r>
            <a:r>
              <a:rPr lang="en-US" altLang="zh-CN" sz="2000"/>
              <a:t>/</a:t>
            </a:r>
          </a:p>
        </p:txBody>
      </p:sp>
      <p:sp>
        <p:nvSpPr>
          <p:cNvPr id="24579" name="Rectangle 2"/>
          <p:cNvSpPr txBox="1">
            <a:spLocks noChangeArrowheads="1"/>
          </p:cNvSpPr>
          <p:nvPr/>
        </p:nvSpPr>
        <p:spPr bwMode="auto">
          <a:xfrm>
            <a:off x="714375" y="1071563"/>
            <a:ext cx="7715250" cy="563231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dirty="0" err="1"/>
              <a:t>int</a:t>
            </a:r>
            <a:r>
              <a:rPr lang="en-US" altLang="zh-CN" sz="2400" dirty="0"/>
              <a:t> search(</a:t>
            </a:r>
            <a:r>
              <a:rPr lang="en-US" altLang="zh-CN" sz="2400" dirty="0" err="1"/>
              <a:t>int</a:t>
            </a:r>
            <a:r>
              <a:rPr lang="en-US" altLang="zh-CN" sz="2400" dirty="0"/>
              <a:t> a[], </a:t>
            </a:r>
            <a:r>
              <a:rPr lang="en-US" altLang="zh-CN" sz="2400" dirty="0" err="1"/>
              <a:t>int</a:t>
            </a:r>
            <a:r>
              <a:rPr lang="en-US" altLang="zh-CN" sz="2400" dirty="0"/>
              <a:t> N, </a:t>
            </a:r>
            <a:r>
              <a:rPr lang="en-US" altLang="zh-CN" sz="2400" dirty="0" err="1"/>
              <a:t>int</a:t>
            </a:r>
            <a:r>
              <a:rPr lang="en-US" altLang="zh-CN" sz="2400" dirty="0"/>
              <a:t> key)</a:t>
            </a:r>
          </a:p>
          <a:p>
            <a:r>
              <a:rPr lang="en-US" altLang="zh-CN" sz="2400" dirty="0"/>
              <a:t>{</a:t>
            </a:r>
          </a:p>
          <a:p>
            <a:pPr lvl="1"/>
            <a:r>
              <a:rPr lang="en-US" altLang="zh-CN" sz="2400" dirty="0" err="1"/>
              <a:t>int</a:t>
            </a:r>
            <a:r>
              <a:rPr lang="en-US" altLang="zh-CN" sz="2400" dirty="0"/>
              <a:t> low = 0, high = N-1, middle, </a:t>
            </a:r>
            <a:r>
              <a:rPr lang="en-US" altLang="zh-CN" sz="2400" dirty="0" err="1"/>
              <a:t>i</a:t>
            </a:r>
            <a:r>
              <a:rPr lang="en-US" altLang="zh-CN" sz="2400" dirty="0"/>
              <a:t>;</a:t>
            </a:r>
          </a:p>
          <a:p>
            <a:pPr lvl="1"/>
            <a:r>
              <a:rPr lang="en-US" altLang="zh-CN" sz="2400" dirty="0"/>
              <a:t>while (low &lt;= high)</a:t>
            </a:r>
          </a:p>
          <a:p>
            <a:pPr lvl="1"/>
            <a:r>
              <a:rPr lang="en-US" altLang="zh-CN" sz="2400" dirty="0"/>
              <a:t>{</a:t>
            </a:r>
          </a:p>
          <a:p>
            <a:pPr lvl="2"/>
            <a:r>
              <a:rPr lang="en-US" altLang="zh-CN" sz="2400" dirty="0"/>
              <a:t>middle = (low + high) / 2;</a:t>
            </a:r>
          </a:p>
          <a:p>
            <a:pPr lvl="2"/>
            <a:r>
              <a:rPr lang="en-US" altLang="zh-CN" sz="2400" dirty="0"/>
              <a:t>if (key == a[middle])</a:t>
            </a:r>
          </a:p>
          <a:p>
            <a:pPr lvl="2"/>
            <a:r>
              <a:rPr lang="en-US" altLang="zh-CN" sz="2400" dirty="0" smtClean="0"/>
              <a:t>	return </a:t>
            </a:r>
            <a:r>
              <a:rPr lang="en-US" altLang="zh-CN" sz="2400" dirty="0"/>
              <a:t>middle;</a:t>
            </a:r>
          </a:p>
          <a:p>
            <a:pPr lvl="2"/>
            <a:r>
              <a:rPr lang="en-US" altLang="zh-CN" sz="2400" dirty="0"/>
              <a:t>else  if (key &lt;a[middle])</a:t>
            </a:r>
          </a:p>
          <a:p>
            <a:pPr lvl="2"/>
            <a:r>
              <a:rPr lang="en-US" altLang="zh-CN" sz="2400" dirty="0" smtClean="0"/>
              <a:t>	high </a:t>
            </a:r>
            <a:r>
              <a:rPr lang="en-US" altLang="zh-CN" sz="2400" dirty="0"/>
              <a:t>= middle - 1;     /* lower half */</a:t>
            </a:r>
          </a:p>
          <a:p>
            <a:pPr lvl="2"/>
            <a:r>
              <a:rPr lang="en-US" altLang="zh-CN" sz="2400" dirty="0"/>
              <a:t>else</a:t>
            </a:r>
          </a:p>
          <a:p>
            <a:pPr lvl="2"/>
            <a:r>
              <a:rPr lang="en-US" altLang="zh-CN" sz="2400" dirty="0" smtClean="0"/>
              <a:t>	low </a:t>
            </a:r>
            <a:r>
              <a:rPr lang="en-US" altLang="zh-CN" sz="2400" dirty="0"/>
              <a:t>= middle + 1;     /* upper half */</a:t>
            </a:r>
          </a:p>
          <a:p>
            <a:pPr lvl="1"/>
            <a:r>
              <a:rPr lang="en-US" altLang="zh-CN" sz="2400" dirty="0"/>
              <a:t>}</a:t>
            </a:r>
          </a:p>
          <a:p>
            <a:pPr lvl="1"/>
            <a:r>
              <a:rPr lang="en-US" altLang="zh-CN" sz="2400" dirty="0"/>
              <a:t>return -1; /* not found */</a:t>
            </a:r>
          </a:p>
          <a:p>
            <a:r>
              <a:rPr lang="en-US" altLang="zh-CN" sz="2400" dirty="0"/>
              <a: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二、查找算法</a:t>
            </a:r>
          </a:p>
        </p:txBody>
      </p:sp>
      <p:sp>
        <p:nvSpPr>
          <p:cNvPr id="25603" name="Rectangle 9"/>
          <p:cNvSpPr>
            <a:spLocks noGrp="1" noChangeArrowheads="1"/>
          </p:cNvSpPr>
          <p:nvPr>
            <p:ph type="body" idx="1"/>
          </p:nvPr>
        </p:nvSpPr>
        <p:spPr>
          <a:xfrm>
            <a:off x="571500" y="1571625"/>
            <a:ext cx="8429625" cy="1214438"/>
          </a:xfrm>
        </p:spPr>
        <p:txBody>
          <a:bodyPr/>
          <a:lstStyle/>
          <a:p>
            <a:r>
              <a:rPr lang="zh-CN" altLang="en-US" sz="2400" smtClean="0"/>
              <a:t>查找算法的效率</a:t>
            </a:r>
            <a:endParaRPr lang="en-US" altLang="zh-CN" sz="2400" smtClean="0"/>
          </a:p>
        </p:txBody>
      </p:sp>
      <p:sp>
        <p:nvSpPr>
          <p:cNvPr id="4" name="TextBox 3"/>
          <p:cNvSpPr txBox="1"/>
          <p:nvPr/>
        </p:nvSpPr>
        <p:spPr>
          <a:xfrm>
            <a:off x="500063" y="1071563"/>
            <a:ext cx="9072562" cy="461962"/>
          </a:xfrm>
          <a:prstGeom prst="rect">
            <a:avLst/>
          </a:prstGeom>
          <a:noFill/>
        </p:spPr>
        <p:txBody>
          <a:bodyPr>
            <a:spAutoFit/>
          </a:bodyPr>
          <a:lstStyle/>
          <a:p>
            <a:pPr>
              <a:defRPr/>
            </a:pPr>
            <a:r>
              <a:rPr lang="zh-CN" altLang="en-US" sz="2400" b="1" dirty="0">
                <a:solidFill>
                  <a:schemeClr val="accent5">
                    <a:lumMod val="50000"/>
                  </a:schemeClr>
                </a:solidFill>
                <a:latin typeface="Arial" pitchFamily="34" charset="0"/>
              </a:rPr>
              <a:t>查找</a:t>
            </a:r>
            <a:r>
              <a:rPr lang="en-US" altLang="zh-CN" sz="2400" b="1" dirty="0">
                <a:latin typeface="Arial" pitchFamily="34" charset="0"/>
              </a:rPr>
              <a:t>/</a:t>
            </a:r>
            <a:r>
              <a:rPr lang="zh-CN" altLang="en-US" sz="2400" b="1" dirty="0">
                <a:latin typeface="Arial" pitchFamily="34" charset="0"/>
              </a:rPr>
              <a:t>检索：在一组数据中找出</a:t>
            </a:r>
            <a:r>
              <a:rPr lang="zh-CN" altLang="en-US" sz="2400" b="1" dirty="0">
                <a:solidFill>
                  <a:schemeClr val="accent5">
                    <a:lumMod val="50000"/>
                  </a:schemeClr>
                </a:solidFill>
                <a:latin typeface="Arial" pitchFamily="34" charset="0"/>
              </a:rPr>
              <a:t>满足某种条件的数据</a:t>
            </a:r>
            <a:r>
              <a:rPr lang="zh-CN" altLang="en-US" sz="2400" b="1" dirty="0">
                <a:latin typeface="Arial" pitchFamily="34" charset="0"/>
              </a:rPr>
              <a:t>的过程</a:t>
            </a:r>
            <a:endParaRPr lang="zh-CN" altLang="en-US" sz="2400" dirty="0">
              <a:latin typeface="Arial" pitchFamily="34" charset="0"/>
            </a:endParaRPr>
          </a:p>
        </p:txBody>
      </p:sp>
      <p:pic>
        <p:nvPicPr>
          <p:cNvPr id="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2714625"/>
            <a:ext cx="3357562"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文本框 2"/>
          <p:cNvSpPr txBox="1">
            <a:spLocks noChangeArrowheads="1"/>
          </p:cNvSpPr>
          <p:nvPr/>
        </p:nvSpPr>
        <p:spPr bwMode="auto">
          <a:xfrm>
            <a:off x="714375" y="2071688"/>
            <a:ext cx="7459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cs typeface="Times New Roman" pitchFamily="18" charset="0"/>
              </a:rPr>
              <a:t>在最坏情况下，线性查找法查找</a:t>
            </a:r>
            <a:r>
              <a:rPr lang="en-US" altLang="zh-CN" sz="2000">
                <a:latin typeface="Times New Roman" pitchFamily="18" charset="0"/>
                <a:cs typeface="Times New Roman" pitchFamily="18" charset="0"/>
              </a:rPr>
              <a:t>N</a:t>
            </a:r>
            <a:r>
              <a:rPr lang="zh-CN" altLang="en-US" sz="2000">
                <a:latin typeface="Times New Roman" pitchFamily="18" charset="0"/>
                <a:cs typeface="Times New Roman" pitchFamily="18" charset="0"/>
              </a:rPr>
              <a:t>个元素的数组需要</a:t>
            </a:r>
            <a:r>
              <a:rPr lang="en-US" altLang="zh-CN" sz="2000">
                <a:solidFill>
                  <a:srgbClr val="C00000"/>
                </a:solidFill>
                <a:latin typeface="Times New Roman" pitchFamily="18" charset="0"/>
                <a:cs typeface="Times New Roman" pitchFamily="18" charset="0"/>
              </a:rPr>
              <a:t>N</a:t>
            </a:r>
            <a:r>
              <a:rPr lang="zh-CN" altLang="en-US" sz="2000">
                <a:latin typeface="Times New Roman" pitchFamily="18" charset="0"/>
                <a:cs typeface="Times New Roman" pitchFamily="18" charset="0"/>
              </a:rPr>
              <a:t>次比较，而二分查找法需要</a:t>
            </a:r>
            <a:r>
              <a:rPr lang="en-US" altLang="zh-CN" sz="2000">
                <a:solidFill>
                  <a:srgbClr val="C00000"/>
                </a:solidFill>
                <a:latin typeface="Times New Roman" pitchFamily="18" charset="0"/>
                <a:cs typeface="Times New Roman" pitchFamily="18" charset="0"/>
              </a:rPr>
              <a:t>log</a:t>
            </a:r>
            <a:r>
              <a:rPr lang="en-US" altLang="zh-CN" sz="2000" baseline="-25000">
                <a:solidFill>
                  <a:srgbClr val="C00000"/>
                </a:solidFill>
                <a:latin typeface="Times New Roman" pitchFamily="18" charset="0"/>
                <a:cs typeface="Times New Roman" pitchFamily="18" charset="0"/>
              </a:rPr>
              <a:t>2</a:t>
            </a:r>
            <a:r>
              <a:rPr lang="en-US" altLang="zh-CN" sz="2000">
                <a:solidFill>
                  <a:srgbClr val="C00000"/>
                </a:solidFill>
                <a:latin typeface="Times New Roman" pitchFamily="18" charset="0"/>
                <a:cs typeface="Times New Roman" pitchFamily="18" charset="0"/>
              </a:rPr>
              <a:t>N</a:t>
            </a:r>
            <a:r>
              <a:rPr lang="zh-CN" altLang="en-US" sz="2000">
                <a:latin typeface="Times New Roman" pitchFamily="18" charset="0"/>
                <a:cs typeface="Times New Roman" pitchFamily="18" charset="0"/>
              </a:rPr>
              <a:t>次比较</a:t>
            </a:r>
            <a:endParaRPr lang="en-US" altLang="zh-CN" sz="2000">
              <a:latin typeface="Times New Roman" pitchFamily="18" charset="0"/>
              <a:cs typeface="Times New Roman" pitchFamily="18" charset="0"/>
            </a:endParaRPr>
          </a:p>
        </p:txBody>
      </p:sp>
      <p:cxnSp>
        <p:nvCxnSpPr>
          <p:cNvPr id="8" name="直接连接符 7"/>
          <p:cNvCxnSpPr>
            <a:cxnSpLocks noChangeShapeType="1"/>
          </p:cNvCxnSpPr>
          <p:nvPr/>
        </p:nvCxnSpPr>
        <p:spPr bwMode="auto">
          <a:xfrm>
            <a:off x="2590800" y="2784475"/>
            <a:ext cx="642938" cy="1588"/>
          </a:xfrm>
          <a:prstGeom prst="line">
            <a:avLst/>
          </a:prstGeom>
          <a:noFill/>
          <a:ln w="12700" cap="sq" algn="ctr">
            <a:solidFill>
              <a:srgbClr val="CC0066"/>
            </a:solidFill>
            <a:round/>
            <a:headEnd/>
            <a:tailEnd/>
          </a:ln>
          <a:extLst>
            <a:ext uri="{909E8E84-426E-40DD-AFC4-6F175D3DCCD1}">
              <a14:hiddenFill xmlns:a14="http://schemas.microsoft.com/office/drawing/2010/main">
                <a:noFill/>
              </a14:hiddenFill>
            </a:ext>
          </a:extLst>
        </p:spPr>
      </p:cxnSp>
      <p:sp>
        <p:nvSpPr>
          <p:cNvPr id="10" name="任意多边形 9"/>
          <p:cNvSpPr>
            <a:spLocks noChangeArrowheads="1"/>
          </p:cNvSpPr>
          <p:nvPr/>
        </p:nvSpPr>
        <p:spPr bwMode="auto">
          <a:xfrm>
            <a:off x="752475" y="2789238"/>
            <a:ext cx="2109788" cy="2687637"/>
          </a:xfrm>
          <a:custGeom>
            <a:avLst/>
            <a:gdLst>
              <a:gd name="T0" fmla="*/ 2111504 w 2109216"/>
              <a:gd name="T1" fmla="*/ 0 h 2688336"/>
              <a:gd name="T2" fmla="*/ 884880 w 2109216"/>
              <a:gd name="T3" fmla="*/ 849508 h 2688336"/>
              <a:gd name="T4" fmla="*/ 152564 w 2109216"/>
              <a:gd name="T5" fmla="*/ 1963916 h 2688336"/>
              <a:gd name="T6" fmla="*/ 1800270 w 2109216"/>
              <a:gd name="T7" fmla="*/ 2685538 h 2688336"/>
              <a:gd name="T8" fmla="*/ 0 60000 65536"/>
              <a:gd name="T9" fmla="*/ 0 60000 65536"/>
              <a:gd name="T10" fmla="*/ 0 60000 65536"/>
              <a:gd name="T11" fmla="*/ 0 60000 65536"/>
              <a:gd name="T12" fmla="*/ 0 w 2109216"/>
              <a:gd name="T13" fmla="*/ 0 h 2688336"/>
              <a:gd name="T14" fmla="*/ 2109216 w 2109216"/>
              <a:gd name="T15" fmla="*/ 2688336 h 2688336"/>
            </a:gdLst>
            <a:ahLst/>
            <a:cxnLst>
              <a:cxn ang="T8">
                <a:pos x="T0" y="T1"/>
              </a:cxn>
              <a:cxn ang="T9">
                <a:pos x="T2" y="T3"/>
              </a:cxn>
              <a:cxn ang="T10">
                <a:pos x="T4" y="T5"/>
              </a:cxn>
              <a:cxn ang="T11">
                <a:pos x="T6" y="T7"/>
              </a:cxn>
            </a:cxnLst>
            <a:rect l="T12" t="T13" r="T14" b="T15"/>
            <a:pathLst>
              <a:path w="2109216" h="2688336">
                <a:moveTo>
                  <a:pt x="2109216" y="0"/>
                </a:moveTo>
                <a:cubicBezTo>
                  <a:pt x="1659636" y="261366"/>
                  <a:pt x="1210056" y="522732"/>
                  <a:pt x="883920" y="850392"/>
                </a:cubicBezTo>
                <a:cubicBezTo>
                  <a:pt x="557784" y="1178052"/>
                  <a:pt x="0" y="1659636"/>
                  <a:pt x="152400" y="1965960"/>
                </a:cubicBezTo>
                <a:cubicBezTo>
                  <a:pt x="304800" y="2272284"/>
                  <a:pt x="1051560" y="2480310"/>
                  <a:pt x="1798320" y="2688336"/>
                </a:cubicBezTo>
              </a:path>
            </a:pathLst>
          </a:custGeom>
          <a:noFill/>
          <a:ln w="12700" cap="sq" algn="ctr">
            <a:solidFill>
              <a:srgbClr val="CC0066"/>
            </a:solidFill>
            <a:prstDash val="lgDash"/>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 name="TextBox 10"/>
          <p:cNvSpPr txBox="1">
            <a:spLocks noChangeArrowheads="1"/>
          </p:cNvSpPr>
          <p:nvPr/>
        </p:nvSpPr>
        <p:spPr bwMode="auto">
          <a:xfrm>
            <a:off x="2643188" y="5214938"/>
            <a:ext cx="3714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N / 2 / 2 / …… / 2 / 2 = 1</a:t>
            </a:r>
            <a:endParaRPr lang="zh-CN" altLang="en-US"/>
          </a:p>
        </p:txBody>
      </p:sp>
      <p:sp>
        <p:nvSpPr>
          <p:cNvPr id="12" name="右大括号 11"/>
          <p:cNvSpPr>
            <a:spLocks/>
          </p:cNvSpPr>
          <p:nvPr/>
        </p:nvSpPr>
        <p:spPr bwMode="auto">
          <a:xfrm rot="5400000">
            <a:off x="3702844" y="4763294"/>
            <a:ext cx="360362" cy="1835150"/>
          </a:xfrm>
          <a:prstGeom prst="rightBrace">
            <a:avLst>
              <a:gd name="adj1" fmla="val 8322"/>
              <a:gd name="adj2" fmla="val 50000"/>
            </a:avLst>
          </a:prstGeom>
          <a:noFill/>
          <a:ln w="12700" cap="sq" algn="ctr">
            <a:solidFill>
              <a:srgbClr val="CC0066"/>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3" name="TextBox 12"/>
          <p:cNvSpPr txBox="1">
            <a:spLocks noChangeArrowheads="1"/>
          </p:cNvSpPr>
          <p:nvPr/>
        </p:nvSpPr>
        <p:spPr bwMode="auto">
          <a:xfrm>
            <a:off x="2714625" y="5845175"/>
            <a:ext cx="2500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a:t>K</a:t>
            </a:r>
            <a:r>
              <a:rPr lang="zh-CN" altLang="en-US"/>
              <a:t>次</a:t>
            </a:r>
          </a:p>
        </p:txBody>
      </p:sp>
      <p:grpSp>
        <p:nvGrpSpPr>
          <p:cNvPr id="2" name="组合 16"/>
          <p:cNvGrpSpPr>
            <a:grpSpLocks/>
          </p:cNvGrpSpPr>
          <p:nvPr/>
        </p:nvGrpSpPr>
        <p:grpSpPr bwMode="auto">
          <a:xfrm>
            <a:off x="5286375" y="5230941"/>
            <a:ext cx="2419350" cy="646331"/>
            <a:chOff x="5286380" y="5231118"/>
            <a:chExt cx="2419368" cy="645517"/>
          </a:xfrm>
        </p:grpSpPr>
        <p:sp>
          <p:nvSpPr>
            <p:cNvPr id="25613" name="右箭头 13"/>
            <p:cNvSpPr>
              <a:spLocks noChangeArrowheads="1"/>
            </p:cNvSpPr>
            <p:nvPr/>
          </p:nvSpPr>
          <p:spPr bwMode="auto">
            <a:xfrm>
              <a:off x="5286380" y="5357827"/>
              <a:ext cx="857256" cy="432000"/>
            </a:xfrm>
            <a:prstGeom prst="rightArrow">
              <a:avLst>
                <a:gd name="adj1" fmla="val 50000"/>
                <a:gd name="adj2" fmla="val 49996"/>
              </a:avLst>
            </a:prstGeom>
            <a:solidFill>
              <a:schemeClr val="accent1"/>
            </a:solidFill>
            <a:ln w="12700" cap="sq" algn="ctr">
              <a:solidFill>
                <a:schemeClr val="tx1"/>
              </a:solidFill>
              <a:round/>
              <a:headEnd/>
              <a:tailEnd/>
            </a:ln>
          </p:spPr>
          <p:txBody>
            <a:bodyPr>
              <a:spAutoFit/>
            </a:bodyPr>
            <a:lstStyle/>
            <a:p>
              <a:endParaRPr lang="zh-CN" altLang="en-US"/>
            </a:p>
          </p:txBody>
        </p:sp>
        <p:sp>
          <p:nvSpPr>
            <p:cNvPr id="25614" name="TextBox 14"/>
            <p:cNvSpPr txBox="1">
              <a:spLocks noChangeArrowheads="1"/>
            </p:cNvSpPr>
            <p:nvPr/>
          </p:nvSpPr>
          <p:spPr bwMode="auto">
            <a:xfrm>
              <a:off x="6215074" y="5231118"/>
              <a:ext cx="1490674" cy="645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N = </a:t>
              </a:r>
              <a:r>
                <a:rPr lang="en-US" altLang="zh-CN" dirty="0" smtClean="0"/>
                <a:t>2</a:t>
              </a:r>
              <a:r>
                <a:rPr lang="en-US" altLang="zh-CN" baseline="30000" dirty="0" smtClean="0"/>
                <a:t>K</a:t>
              </a:r>
              <a:r>
                <a:rPr lang="en-US" altLang="zh-CN" dirty="0" smtClean="0"/>
                <a:t> </a:t>
              </a:r>
            </a:p>
            <a:p>
              <a:pPr eaLnBrk="1" hangingPunct="1"/>
              <a:r>
                <a:rPr lang="en-US" altLang="zh-CN" dirty="0" smtClean="0"/>
                <a:t>K = log</a:t>
              </a:r>
              <a:r>
                <a:rPr lang="en-US" altLang="zh-CN" baseline="-25000" dirty="0" smtClean="0"/>
                <a:t>2</a:t>
              </a:r>
              <a:r>
                <a:rPr lang="en-US" altLang="zh-CN" dirty="0" smtClean="0"/>
                <a:t> N</a:t>
              </a:r>
              <a:endParaRPr lang="zh-CN" altLang="en-US" baseline="30000" dirty="0"/>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r>
              <a:rPr lang="zh-CN" altLang="en-US" dirty="0" smtClean="0"/>
              <a:t>三、排序算法</a:t>
            </a:r>
          </a:p>
        </p:txBody>
      </p:sp>
      <p:sp>
        <p:nvSpPr>
          <p:cNvPr id="4" name="内容占位符 3"/>
          <p:cNvSpPr>
            <a:spLocks noGrp="1"/>
          </p:cNvSpPr>
          <p:nvPr>
            <p:ph idx="1"/>
          </p:nvPr>
        </p:nvSpPr>
        <p:spPr/>
        <p:txBody>
          <a:bodyPr/>
          <a:lstStyle/>
          <a:p>
            <a:r>
              <a:rPr lang="zh-CN" altLang="en-US" dirty="0" smtClean="0"/>
              <a:t>排序：重排一组数据使它们按某一事先确定的顺序存储的过程</a:t>
            </a:r>
          </a:p>
          <a:p>
            <a:pPr lvl="1"/>
            <a:r>
              <a:rPr lang="zh-CN" altLang="en-US" dirty="0" smtClean="0"/>
              <a:t>选择排序法</a:t>
            </a:r>
            <a:endParaRPr lang="en-US" altLang="zh-CN" dirty="0" smtClean="0"/>
          </a:p>
          <a:p>
            <a:pPr lvl="1"/>
            <a:r>
              <a:rPr lang="zh-CN" altLang="en-US" dirty="0" smtClean="0"/>
              <a:t>冒泡排序法</a:t>
            </a:r>
            <a:endParaRPr lang="en-US" altLang="zh-CN" dirty="0" smtClean="0"/>
          </a:p>
          <a:p>
            <a:pPr lvl="1"/>
            <a:r>
              <a:rPr lang="zh-CN" altLang="en-US" dirty="0" smtClean="0"/>
              <a:t>归并排序法</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pPr lvl="1"/>
            <a:r>
              <a:rPr lang="zh-CN" altLang="en-US" dirty="0" smtClean="0"/>
              <a:t>选择排序法</a:t>
            </a:r>
            <a:endParaRPr lang="en-US" altLang="zh-CN" dirty="0"/>
          </a:p>
        </p:txBody>
      </p:sp>
      <p:sp>
        <p:nvSpPr>
          <p:cNvPr id="4" name="内容占位符 3"/>
          <p:cNvSpPr>
            <a:spLocks noGrp="1"/>
          </p:cNvSpPr>
          <p:nvPr>
            <p:ph idx="1"/>
          </p:nvPr>
        </p:nvSpPr>
        <p:spPr/>
        <p:txBody>
          <a:bodyPr/>
          <a:lstStyle/>
          <a:p>
            <a:r>
              <a:rPr lang="zh-CN" altLang="en-US" dirty="0" smtClean="0"/>
              <a:t>每次将其中的一个数据放在它最终要放的位置。</a:t>
            </a:r>
            <a:endParaRPr lang="en-US" altLang="zh-CN" dirty="0" smtClean="0"/>
          </a:p>
          <a:p>
            <a:pPr lvl="1"/>
            <a:r>
              <a:rPr lang="zh-CN" altLang="en-US" dirty="0" smtClean="0"/>
              <a:t>第一步是找到整个数据中最小的数据并把它放在最终要放的第一个位置上，</a:t>
            </a:r>
            <a:endParaRPr lang="en-US" altLang="zh-CN" dirty="0" smtClean="0"/>
          </a:p>
          <a:p>
            <a:pPr lvl="1"/>
            <a:r>
              <a:rPr lang="zh-CN" altLang="en-US" dirty="0" smtClean="0"/>
              <a:t>第二步是在剩下的数据中找最小的数据并把它放在第二个位置上。</a:t>
            </a:r>
            <a:endParaRPr lang="en-US" altLang="zh-CN" dirty="0" smtClean="0"/>
          </a:p>
          <a:p>
            <a:pPr lvl="1"/>
            <a:r>
              <a:rPr lang="zh-CN" altLang="en-US" dirty="0" smtClean="0"/>
              <a:t>对所有数据重复这个过程，最终将得到按从小到大顺序排列的一组数据。</a:t>
            </a:r>
            <a:endParaRPr lang="en-US" altLang="zh-CN" dirty="0" smtClean="0"/>
          </a:p>
          <a:p>
            <a:endParaRPr lang="zh-CN" altLang="en-US" dirty="0" smtClean="0"/>
          </a:p>
          <a:p>
            <a:endParaRPr lang="zh-CN" altLang="en-US" dirty="0"/>
          </a:p>
        </p:txBody>
      </p:sp>
    </p:spTree>
    <p:extLst>
      <p:ext uri="{BB962C8B-B14F-4D97-AF65-F5344CB8AC3E}">
        <p14:creationId xmlns:p14="http://schemas.microsoft.com/office/powerpoint/2010/main" val="401349207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r>
              <a:rPr lang="zh-CN" altLang="en-US" dirty="0"/>
              <a:t>选择排序法</a:t>
            </a:r>
            <a:endParaRPr lang="zh-CN" altLang="en-US" dirty="0" smtClean="0"/>
          </a:p>
        </p:txBody>
      </p:sp>
      <p:sp>
        <p:nvSpPr>
          <p:cNvPr id="21" name="Rectangle 2"/>
          <p:cNvSpPr>
            <a:spLocks noChangeArrowheads="1"/>
          </p:cNvSpPr>
          <p:nvPr/>
        </p:nvSpPr>
        <p:spPr bwMode="auto">
          <a:xfrm>
            <a:off x="2286000" y="2081213"/>
            <a:ext cx="5943600" cy="733425"/>
          </a:xfrm>
          <a:prstGeom prst="rect">
            <a:avLst/>
          </a:prstGeom>
          <a:noFill/>
          <a:ln w="9525">
            <a:solidFill>
              <a:schemeClr val="accent5">
                <a:lumMod val="50000"/>
              </a:schemeClr>
            </a:solidFill>
            <a:miter lim="800000"/>
            <a:headEnd/>
            <a:tailEnd/>
          </a:ln>
          <a:effectLst/>
        </p:spPr>
        <p:txBody>
          <a:bodyPr/>
          <a:lstStyle/>
          <a:p>
            <a:pPr>
              <a:lnSpc>
                <a:spcPct val="80000"/>
              </a:lnSpc>
              <a:defRPr/>
            </a:pPr>
            <a:r>
              <a:rPr lang="zh-CN" altLang="en-US" sz="1600" b="1" dirty="0">
                <a:latin typeface="+mn-ea"/>
                <a:ea typeface="+mn-ea"/>
                <a:sym typeface="Symbol" pitchFamily="18" charset="2"/>
              </a:rPr>
              <a:t>在</a:t>
            </a:r>
            <a:r>
              <a:rPr lang="en-US" altLang="zh-CN" sz="1600" b="1" dirty="0">
                <a:latin typeface="+mn-ea"/>
                <a:ea typeface="+mn-ea"/>
                <a:sym typeface="Symbol" pitchFamily="18" charset="2"/>
              </a:rPr>
              <a:t>a[0]-a[6]</a:t>
            </a:r>
            <a:r>
              <a:rPr lang="zh-CN" altLang="en-US" sz="1600" b="1" dirty="0">
                <a:latin typeface="+mn-ea"/>
                <a:ea typeface="+mn-ea"/>
                <a:sym typeface="Symbol" pitchFamily="18" charset="2"/>
              </a:rPr>
              <a:t>中找最小值</a:t>
            </a:r>
            <a:r>
              <a:rPr lang="en-US" altLang="zh-CN" sz="1600" b="1" dirty="0">
                <a:latin typeface="+mn-ea"/>
                <a:ea typeface="+mn-ea"/>
                <a:sym typeface="Symbol" pitchFamily="18" charset="2"/>
              </a:rPr>
              <a:t>a[k], </a:t>
            </a:r>
            <a:r>
              <a:rPr lang="zh-CN" altLang="en-US" sz="1600" b="1" dirty="0">
                <a:latin typeface="+mn-ea"/>
                <a:ea typeface="+mn-ea"/>
                <a:sym typeface="Symbol" pitchFamily="18" charset="2"/>
              </a:rPr>
              <a:t>比较后确定</a:t>
            </a:r>
            <a:r>
              <a:rPr lang="en-US" altLang="zh-CN" sz="1600" b="1" dirty="0">
                <a:latin typeface="+mn-ea"/>
                <a:ea typeface="+mn-ea"/>
                <a:sym typeface="Symbol" pitchFamily="18" charset="2"/>
              </a:rPr>
              <a:t>k</a:t>
            </a:r>
            <a:r>
              <a:rPr lang="zh-CN" altLang="en-US" sz="1600" b="1" dirty="0" smtClean="0">
                <a:latin typeface="+mn-ea"/>
                <a:ea typeface="+mn-ea"/>
                <a:sym typeface="Symbol" pitchFamily="18" charset="2"/>
              </a:rPr>
              <a:t>为</a:t>
            </a:r>
            <a:r>
              <a:rPr lang="en-US" altLang="zh-CN" sz="1600" b="1" dirty="0">
                <a:latin typeface="+mn-ea"/>
                <a:ea typeface="+mn-ea"/>
                <a:sym typeface="Symbol" pitchFamily="18" charset="2"/>
              </a:rPr>
              <a:t>2</a:t>
            </a:r>
            <a:r>
              <a:rPr lang="en-US" altLang="zh-CN" sz="1600" b="1" dirty="0" smtClean="0">
                <a:latin typeface="+mn-ea"/>
                <a:ea typeface="+mn-ea"/>
                <a:sym typeface="Symbol" pitchFamily="18" charset="2"/>
              </a:rPr>
              <a:t>;</a:t>
            </a:r>
            <a:endParaRPr lang="en-US" altLang="zh-CN" sz="1600" b="1" dirty="0">
              <a:latin typeface="+mn-ea"/>
              <a:ea typeface="+mn-ea"/>
              <a:sym typeface="Symbol" pitchFamily="18" charset="2"/>
            </a:endParaRPr>
          </a:p>
          <a:p>
            <a:pPr>
              <a:lnSpc>
                <a:spcPct val="80000"/>
              </a:lnSpc>
              <a:defRPr/>
            </a:pPr>
            <a:r>
              <a:rPr lang="zh-CN" altLang="en-US" sz="1600" b="1" dirty="0">
                <a:latin typeface="+mn-ea"/>
                <a:ea typeface="+mn-ea"/>
                <a:sym typeface="Symbol" pitchFamily="18" charset="2"/>
              </a:rPr>
              <a:t>交换</a:t>
            </a:r>
            <a:r>
              <a:rPr lang="en-US" altLang="zh-CN" sz="1600" b="1" dirty="0" smtClean="0">
                <a:latin typeface="+mn-ea"/>
                <a:ea typeface="+mn-ea"/>
                <a:sym typeface="Symbol" pitchFamily="18" charset="2"/>
              </a:rPr>
              <a:t>a[0]</a:t>
            </a:r>
            <a:r>
              <a:rPr lang="zh-CN" altLang="en-US" sz="1600" b="1" dirty="0" smtClean="0">
                <a:latin typeface="+mn-ea"/>
                <a:ea typeface="+mn-ea"/>
                <a:sym typeface="Symbol" pitchFamily="18" charset="2"/>
              </a:rPr>
              <a:t>和</a:t>
            </a:r>
            <a:r>
              <a:rPr lang="en-US" altLang="zh-CN" sz="1600" b="1" dirty="0" smtClean="0">
                <a:latin typeface="+mn-ea"/>
                <a:ea typeface="+mn-ea"/>
                <a:sym typeface="Symbol" pitchFamily="18" charset="2"/>
              </a:rPr>
              <a:t>a[k]</a:t>
            </a:r>
            <a:r>
              <a:rPr lang="zh-CN" altLang="en-US" sz="1600" b="1" dirty="0" smtClean="0">
                <a:latin typeface="+mn-ea"/>
                <a:ea typeface="+mn-ea"/>
                <a:sym typeface="Symbol" pitchFamily="18" charset="2"/>
              </a:rPr>
              <a:t>的</a:t>
            </a:r>
            <a:r>
              <a:rPr lang="zh-CN" altLang="en-US" sz="1600" b="1" dirty="0">
                <a:latin typeface="+mn-ea"/>
                <a:ea typeface="+mn-ea"/>
                <a:sym typeface="Symbol" pitchFamily="18" charset="2"/>
              </a:rPr>
              <a:t>值</a:t>
            </a:r>
            <a:r>
              <a:rPr lang="en-US" altLang="zh-CN" sz="1600" b="1" dirty="0">
                <a:latin typeface="+mn-ea"/>
                <a:ea typeface="+mn-ea"/>
                <a:sym typeface="Symbol" pitchFamily="18" charset="2"/>
              </a:rPr>
              <a:t>, </a:t>
            </a:r>
            <a:r>
              <a:rPr lang="zh-CN" altLang="en-US" sz="1600" b="1" dirty="0">
                <a:latin typeface="+mn-ea"/>
                <a:ea typeface="+mn-ea"/>
                <a:sym typeface="Symbol" pitchFamily="18" charset="2"/>
              </a:rPr>
              <a:t>结果：</a:t>
            </a:r>
          </a:p>
          <a:p>
            <a:pPr>
              <a:lnSpc>
                <a:spcPct val="80000"/>
              </a:lnSpc>
              <a:defRPr/>
            </a:pPr>
            <a:r>
              <a:rPr lang="en-US" altLang="zh-CN" sz="1600" b="1" u="sng" dirty="0">
                <a:solidFill>
                  <a:srgbClr val="FF3300"/>
                </a:solidFill>
                <a:latin typeface="+mn-ea"/>
                <a:ea typeface="+mn-ea"/>
                <a:sym typeface="Symbol" pitchFamily="18" charset="2"/>
              </a:rPr>
              <a:t>1 </a:t>
            </a:r>
            <a:r>
              <a:rPr lang="en-US" altLang="zh-CN" sz="1600" b="1" dirty="0">
                <a:latin typeface="+mn-ea"/>
                <a:ea typeface="+mn-ea"/>
                <a:sym typeface="Symbol" pitchFamily="18" charset="2"/>
              </a:rPr>
              <a:t>    6     2      8     7      4      5</a:t>
            </a:r>
          </a:p>
        </p:txBody>
      </p:sp>
      <p:sp>
        <p:nvSpPr>
          <p:cNvPr id="22" name="Rectangle 4"/>
          <p:cNvSpPr txBox="1">
            <a:spLocks noChangeArrowheads="1"/>
          </p:cNvSpPr>
          <p:nvPr/>
        </p:nvSpPr>
        <p:spPr bwMode="auto">
          <a:xfrm>
            <a:off x="1295400" y="2081213"/>
            <a:ext cx="990600" cy="733425"/>
          </a:xfrm>
          <a:prstGeom prst="rect">
            <a:avLst/>
          </a:prstGeom>
          <a:noFill/>
          <a:ln w="9525">
            <a:solidFill>
              <a:schemeClr val="accent5">
                <a:lumMod val="50000"/>
              </a:schemeClr>
            </a:solidFill>
            <a:miter lim="800000"/>
            <a:headEnd/>
            <a:tailEnd/>
          </a:ln>
        </p:spPr>
        <p:txBody>
          <a:bodyPr/>
          <a:lstStyle/>
          <a:p>
            <a:pPr marL="381000" indent="-381000" algn="ctr" eaLnBrk="0" hangingPunct="0">
              <a:spcBef>
                <a:spcPct val="50000"/>
              </a:spcBef>
              <a:buClr>
                <a:schemeClr val="bg2"/>
              </a:buClr>
              <a:buSzPct val="75000"/>
              <a:buFont typeface="Monotype Sorts" pitchFamily="2" charset="2"/>
              <a:buNone/>
              <a:defRPr/>
            </a:pPr>
            <a:r>
              <a:rPr lang="zh-CN" altLang="en-US" sz="1600" b="1" kern="0" dirty="0">
                <a:latin typeface="+mn-ea"/>
                <a:ea typeface="+mn-ea"/>
                <a:sym typeface="Symbol" pitchFamily="18" charset="2"/>
              </a:rPr>
              <a:t>第</a:t>
            </a:r>
            <a:r>
              <a:rPr lang="en-US" altLang="zh-CN" sz="1600" b="1" kern="0" dirty="0">
                <a:latin typeface="+mn-ea"/>
                <a:ea typeface="+mn-ea"/>
                <a:sym typeface="Symbol" pitchFamily="18" charset="2"/>
              </a:rPr>
              <a:t>1</a:t>
            </a:r>
            <a:r>
              <a:rPr lang="zh-CN" altLang="en-US" sz="1600" b="1" kern="0" dirty="0">
                <a:latin typeface="+mn-ea"/>
                <a:ea typeface="+mn-ea"/>
                <a:sym typeface="Symbol" pitchFamily="18" charset="2"/>
              </a:rPr>
              <a:t>次</a:t>
            </a:r>
          </a:p>
          <a:p>
            <a:pPr marL="381000" indent="-381000" algn="ctr" eaLnBrk="0" hangingPunct="0">
              <a:spcBef>
                <a:spcPct val="50000"/>
              </a:spcBef>
              <a:buClr>
                <a:schemeClr val="bg2"/>
              </a:buClr>
              <a:buSzPct val="75000"/>
              <a:buFont typeface="Monotype Sorts" pitchFamily="2" charset="2"/>
              <a:buNone/>
              <a:defRPr/>
            </a:pPr>
            <a:r>
              <a:rPr lang="zh-CN" altLang="en-US" sz="1600" b="1" kern="0" dirty="0">
                <a:latin typeface="+mn-ea"/>
                <a:ea typeface="+mn-ea"/>
                <a:sym typeface="Symbol" pitchFamily="18" charset="2"/>
              </a:rPr>
              <a:t>选择</a:t>
            </a:r>
          </a:p>
        </p:txBody>
      </p:sp>
      <p:sp>
        <p:nvSpPr>
          <p:cNvPr id="23" name="Rectangle 5"/>
          <p:cNvSpPr>
            <a:spLocks noChangeArrowheads="1"/>
          </p:cNvSpPr>
          <p:nvPr/>
        </p:nvSpPr>
        <p:spPr bwMode="auto">
          <a:xfrm>
            <a:off x="2286000" y="2814638"/>
            <a:ext cx="5943600" cy="681037"/>
          </a:xfrm>
          <a:prstGeom prst="rect">
            <a:avLst/>
          </a:prstGeom>
          <a:noFill/>
          <a:ln w="9525">
            <a:solidFill>
              <a:schemeClr val="accent5">
                <a:lumMod val="50000"/>
              </a:schemeClr>
            </a:solidFill>
            <a:miter lim="800000"/>
            <a:headEnd/>
            <a:tailEnd/>
          </a:ln>
          <a:effectLst/>
        </p:spPr>
        <p:txBody>
          <a:bodyPr/>
          <a:lstStyle/>
          <a:p>
            <a:pPr>
              <a:lnSpc>
                <a:spcPct val="80000"/>
              </a:lnSpc>
              <a:defRPr/>
            </a:pPr>
            <a:r>
              <a:rPr lang="zh-CN" altLang="en-US" sz="1600" b="1" dirty="0">
                <a:latin typeface="+mn-ea"/>
                <a:ea typeface="+mn-ea"/>
                <a:sym typeface="Symbol" pitchFamily="18" charset="2"/>
              </a:rPr>
              <a:t>在</a:t>
            </a:r>
            <a:r>
              <a:rPr lang="en-US" altLang="zh-CN" sz="1600" b="1" dirty="0">
                <a:latin typeface="+mn-ea"/>
                <a:ea typeface="+mn-ea"/>
                <a:sym typeface="Symbol" pitchFamily="18" charset="2"/>
              </a:rPr>
              <a:t>a[1]-a[6]</a:t>
            </a:r>
            <a:r>
              <a:rPr lang="zh-CN" altLang="en-US" sz="1600" b="1" dirty="0">
                <a:latin typeface="+mn-ea"/>
                <a:ea typeface="+mn-ea"/>
                <a:sym typeface="Symbol" pitchFamily="18" charset="2"/>
              </a:rPr>
              <a:t>中找最小值</a:t>
            </a:r>
            <a:r>
              <a:rPr lang="en-US" altLang="zh-CN" sz="1600" b="1" dirty="0">
                <a:latin typeface="+mn-ea"/>
                <a:ea typeface="+mn-ea"/>
                <a:sym typeface="Symbol" pitchFamily="18" charset="2"/>
              </a:rPr>
              <a:t>a[k], </a:t>
            </a:r>
            <a:r>
              <a:rPr lang="zh-CN" altLang="en-US" sz="1600" b="1" dirty="0">
                <a:latin typeface="+mn-ea"/>
                <a:ea typeface="+mn-ea"/>
                <a:sym typeface="Symbol" pitchFamily="18" charset="2"/>
              </a:rPr>
              <a:t>比较后确定</a:t>
            </a:r>
            <a:r>
              <a:rPr lang="en-US" altLang="zh-CN" sz="1600" b="1" dirty="0">
                <a:latin typeface="+mn-ea"/>
                <a:ea typeface="+mn-ea"/>
                <a:sym typeface="Symbol" pitchFamily="18" charset="2"/>
              </a:rPr>
              <a:t>k</a:t>
            </a:r>
            <a:r>
              <a:rPr lang="zh-CN" altLang="en-US" sz="1600" b="1" dirty="0" smtClean="0">
                <a:latin typeface="+mn-ea"/>
                <a:ea typeface="+mn-ea"/>
                <a:sym typeface="Symbol" pitchFamily="18" charset="2"/>
              </a:rPr>
              <a:t>为</a:t>
            </a:r>
            <a:r>
              <a:rPr lang="en-US" altLang="zh-CN" sz="1600" b="1" dirty="0">
                <a:latin typeface="+mn-ea"/>
                <a:ea typeface="+mn-ea"/>
                <a:sym typeface="Symbol" pitchFamily="18" charset="2"/>
              </a:rPr>
              <a:t>2</a:t>
            </a:r>
            <a:r>
              <a:rPr lang="en-US" altLang="zh-CN" sz="1600" b="1" dirty="0" smtClean="0">
                <a:latin typeface="+mn-ea"/>
                <a:ea typeface="+mn-ea"/>
                <a:sym typeface="Symbol" pitchFamily="18" charset="2"/>
              </a:rPr>
              <a:t>;</a:t>
            </a:r>
            <a:endParaRPr lang="en-US" altLang="zh-CN" sz="1600" b="1" dirty="0">
              <a:latin typeface="+mn-ea"/>
              <a:ea typeface="+mn-ea"/>
              <a:sym typeface="Symbol" pitchFamily="18" charset="2"/>
            </a:endParaRPr>
          </a:p>
          <a:p>
            <a:pPr>
              <a:lnSpc>
                <a:spcPct val="80000"/>
              </a:lnSpc>
              <a:defRPr/>
            </a:pPr>
            <a:r>
              <a:rPr lang="zh-CN" altLang="en-US" sz="1600" b="1" dirty="0">
                <a:latin typeface="+mn-ea"/>
                <a:ea typeface="+mn-ea"/>
                <a:sym typeface="Symbol" pitchFamily="18" charset="2"/>
              </a:rPr>
              <a:t>交换</a:t>
            </a:r>
            <a:r>
              <a:rPr lang="en-US" altLang="zh-CN" sz="1600" b="1" dirty="0" smtClean="0">
                <a:latin typeface="+mn-ea"/>
                <a:ea typeface="+mn-ea"/>
                <a:sym typeface="Symbol" pitchFamily="18" charset="2"/>
              </a:rPr>
              <a:t>a[1]</a:t>
            </a:r>
            <a:r>
              <a:rPr lang="zh-CN" altLang="en-US" sz="1600" b="1" dirty="0" smtClean="0">
                <a:latin typeface="+mn-ea"/>
                <a:ea typeface="+mn-ea"/>
                <a:sym typeface="Symbol" pitchFamily="18" charset="2"/>
              </a:rPr>
              <a:t>和</a:t>
            </a:r>
            <a:r>
              <a:rPr lang="en-US" altLang="zh-CN" sz="1600" b="1" dirty="0" smtClean="0">
                <a:latin typeface="+mn-ea"/>
                <a:ea typeface="+mn-ea"/>
                <a:sym typeface="Symbol" pitchFamily="18" charset="2"/>
              </a:rPr>
              <a:t>a[k]</a:t>
            </a:r>
            <a:r>
              <a:rPr lang="zh-CN" altLang="en-US" sz="1600" b="1" dirty="0" smtClean="0">
                <a:latin typeface="+mn-ea"/>
                <a:ea typeface="+mn-ea"/>
                <a:sym typeface="Symbol" pitchFamily="18" charset="2"/>
              </a:rPr>
              <a:t>的</a:t>
            </a:r>
            <a:r>
              <a:rPr lang="zh-CN" altLang="en-US" sz="1600" b="1" dirty="0">
                <a:latin typeface="+mn-ea"/>
                <a:ea typeface="+mn-ea"/>
                <a:sym typeface="Symbol" pitchFamily="18" charset="2"/>
              </a:rPr>
              <a:t>值</a:t>
            </a:r>
            <a:r>
              <a:rPr lang="en-US" altLang="zh-CN" sz="1600" b="1" dirty="0">
                <a:latin typeface="+mn-ea"/>
                <a:ea typeface="+mn-ea"/>
                <a:sym typeface="Symbol" pitchFamily="18" charset="2"/>
              </a:rPr>
              <a:t>, </a:t>
            </a:r>
            <a:r>
              <a:rPr lang="zh-CN" altLang="en-US" sz="1600" b="1" dirty="0">
                <a:latin typeface="+mn-ea"/>
                <a:ea typeface="+mn-ea"/>
                <a:sym typeface="Symbol" pitchFamily="18" charset="2"/>
              </a:rPr>
              <a:t>结果：</a:t>
            </a:r>
          </a:p>
          <a:p>
            <a:pPr>
              <a:lnSpc>
                <a:spcPct val="80000"/>
              </a:lnSpc>
              <a:defRPr/>
            </a:pPr>
            <a:r>
              <a:rPr lang="en-US" altLang="zh-CN" sz="1600" b="1" u="sng" dirty="0">
                <a:solidFill>
                  <a:srgbClr val="FF3300"/>
                </a:solidFill>
                <a:latin typeface="+mn-ea"/>
                <a:ea typeface="+mn-ea"/>
                <a:sym typeface="Symbol" pitchFamily="18" charset="2"/>
              </a:rPr>
              <a:t>1    2</a:t>
            </a:r>
            <a:r>
              <a:rPr lang="en-US" altLang="zh-CN" sz="1600" b="1" dirty="0">
                <a:latin typeface="+mn-ea"/>
                <a:ea typeface="+mn-ea"/>
                <a:sym typeface="Symbol" pitchFamily="18" charset="2"/>
              </a:rPr>
              <a:t>     6      8     7      4      5</a:t>
            </a:r>
          </a:p>
        </p:txBody>
      </p:sp>
      <p:sp>
        <p:nvSpPr>
          <p:cNvPr id="24" name="Rectangle 6"/>
          <p:cNvSpPr>
            <a:spLocks noChangeArrowheads="1"/>
          </p:cNvSpPr>
          <p:nvPr/>
        </p:nvSpPr>
        <p:spPr bwMode="auto">
          <a:xfrm>
            <a:off x="1295400" y="2814638"/>
            <a:ext cx="990600" cy="681037"/>
          </a:xfrm>
          <a:prstGeom prst="rect">
            <a:avLst/>
          </a:prstGeom>
          <a:noFill/>
          <a:ln w="9525">
            <a:solidFill>
              <a:schemeClr val="accent5">
                <a:lumMod val="50000"/>
              </a:schemeClr>
            </a:solidFill>
            <a:miter lim="800000"/>
            <a:headEnd/>
            <a:tailEnd/>
          </a:ln>
          <a:effectLst/>
        </p:spPr>
        <p:txBody>
          <a:bodyPr/>
          <a:lstStyle/>
          <a:p>
            <a:pPr marL="381000" indent="-381000" algn="ctr">
              <a:spcBef>
                <a:spcPct val="50000"/>
              </a:spcBef>
              <a:defRPr/>
            </a:pPr>
            <a:r>
              <a:rPr lang="zh-CN" altLang="en-US" sz="1600" b="1">
                <a:latin typeface="+mn-ea"/>
                <a:ea typeface="+mn-ea"/>
                <a:sym typeface="Symbol" pitchFamily="18" charset="2"/>
              </a:rPr>
              <a:t>第</a:t>
            </a:r>
            <a:r>
              <a:rPr lang="en-US" altLang="zh-CN" sz="1600" b="1">
                <a:latin typeface="+mn-ea"/>
                <a:ea typeface="+mn-ea"/>
                <a:sym typeface="Symbol" pitchFamily="18" charset="2"/>
              </a:rPr>
              <a:t>2</a:t>
            </a:r>
            <a:r>
              <a:rPr lang="zh-CN" altLang="en-US" sz="1600" b="1">
                <a:latin typeface="+mn-ea"/>
                <a:ea typeface="+mn-ea"/>
                <a:sym typeface="Symbol" pitchFamily="18" charset="2"/>
              </a:rPr>
              <a:t>次</a:t>
            </a:r>
          </a:p>
          <a:p>
            <a:pPr marL="381000" indent="-381000" algn="ctr">
              <a:spcBef>
                <a:spcPct val="50000"/>
              </a:spcBef>
              <a:defRPr/>
            </a:pPr>
            <a:r>
              <a:rPr lang="zh-CN" altLang="en-US" sz="1600" b="1">
                <a:latin typeface="+mn-ea"/>
                <a:ea typeface="+mn-ea"/>
                <a:sym typeface="Symbol" pitchFamily="18" charset="2"/>
              </a:rPr>
              <a:t>选择</a:t>
            </a:r>
          </a:p>
        </p:txBody>
      </p:sp>
      <p:sp>
        <p:nvSpPr>
          <p:cNvPr id="25" name="Rectangle 7"/>
          <p:cNvSpPr>
            <a:spLocks noChangeArrowheads="1"/>
          </p:cNvSpPr>
          <p:nvPr/>
        </p:nvSpPr>
        <p:spPr bwMode="auto">
          <a:xfrm>
            <a:off x="2286000" y="3500438"/>
            <a:ext cx="5943600" cy="681037"/>
          </a:xfrm>
          <a:prstGeom prst="rect">
            <a:avLst/>
          </a:prstGeom>
          <a:noFill/>
          <a:ln w="9525">
            <a:solidFill>
              <a:schemeClr val="accent5">
                <a:lumMod val="50000"/>
              </a:schemeClr>
            </a:solidFill>
            <a:miter lim="800000"/>
            <a:headEnd/>
            <a:tailEnd/>
          </a:ln>
          <a:effectLst/>
        </p:spPr>
        <p:txBody>
          <a:bodyPr/>
          <a:lstStyle/>
          <a:p>
            <a:pPr>
              <a:lnSpc>
                <a:spcPct val="80000"/>
              </a:lnSpc>
              <a:defRPr/>
            </a:pPr>
            <a:r>
              <a:rPr lang="zh-CN" altLang="en-US" sz="1600" b="1" dirty="0">
                <a:latin typeface="+mn-ea"/>
                <a:ea typeface="+mn-ea"/>
                <a:sym typeface="Symbol" pitchFamily="18" charset="2"/>
              </a:rPr>
              <a:t>在</a:t>
            </a:r>
            <a:r>
              <a:rPr lang="en-US" altLang="zh-CN" sz="1600" b="1" dirty="0">
                <a:latin typeface="+mn-ea"/>
                <a:ea typeface="+mn-ea"/>
                <a:sym typeface="Symbol" pitchFamily="18" charset="2"/>
              </a:rPr>
              <a:t>a[2]-a[6]</a:t>
            </a:r>
            <a:r>
              <a:rPr lang="zh-CN" altLang="en-US" sz="1600" b="1" dirty="0">
                <a:latin typeface="+mn-ea"/>
                <a:ea typeface="+mn-ea"/>
                <a:sym typeface="Symbol" pitchFamily="18" charset="2"/>
              </a:rPr>
              <a:t>中找最小值</a:t>
            </a:r>
            <a:r>
              <a:rPr lang="en-US" altLang="zh-CN" sz="1600" b="1" dirty="0">
                <a:latin typeface="+mn-ea"/>
                <a:ea typeface="+mn-ea"/>
                <a:sym typeface="Symbol" pitchFamily="18" charset="2"/>
              </a:rPr>
              <a:t>a[k], </a:t>
            </a:r>
            <a:r>
              <a:rPr lang="zh-CN" altLang="en-US" sz="1600" b="1" dirty="0">
                <a:latin typeface="+mn-ea"/>
                <a:ea typeface="+mn-ea"/>
                <a:sym typeface="Symbol" pitchFamily="18" charset="2"/>
              </a:rPr>
              <a:t>比较后确定</a:t>
            </a:r>
            <a:r>
              <a:rPr lang="en-US" altLang="zh-CN" sz="1600" b="1" dirty="0">
                <a:latin typeface="+mn-ea"/>
                <a:ea typeface="+mn-ea"/>
                <a:sym typeface="Symbol" pitchFamily="18" charset="2"/>
              </a:rPr>
              <a:t>k</a:t>
            </a:r>
            <a:r>
              <a:rPr lang="zh-CN" altLang="en-US" sz="1600" b="1" dirty="0">
                <a:latin typeface="+mn-ea"/>
                <a:ea typeface="+mn-ea"/>
                <a:sym typeface="Symbol" pitchFamily="18" charset="2"/>
              </a:rPr>
              <a:t>为</a:t>
            </a:r>
            <a:r>
              <a:rPr lang="en-US" altLang="zh-CN" sz="1600" b="1" dirty="0">
                <a:latin typeface="+mn-ea"/>
                <a:ea typeface="+mn-ea"/>
                <a:sym typeface="Symbol" pitchFamily="18" charset="2"/>
              </a:rPr>
              <a:t>5;</a:t>
            </a:r>
          </a:p>
          <a:p>
            <a:pPr>
              <a:lnSpc>
                <a:spcPct val="80000"/>
              </a:lnSpc>
              <a:defRPr/>
            </a:pPr>
            <a:r>
              <a:rPr lang="zh-CN" altLang="en-US" sz="1600" b="1" dirty="0">
                <a:latin typeface="+mn-ea"/>
                <a:ea typeface="+mn-ea"/>
                <a:sym typeface="Symbol" pitchFamily="18" charset="2"/>
              </a:rPr>
              <a:t>交换</a:t>
            </a:r>
            <a:r>
              <a:rPr lang="en-US" altLang="zh-CN" sz="1600" b="1" dirty="0" smtClean="0">
                <a:latin typeface="+mn-ea"/>
                <a:ea typeface="+mn-ea"/>
                <a:sym typeface="Symbol" pitchFamily="18" charset="2"/>
              </a:rPr>
              <a:t>a[2]</a:t>
            </a:r>
            <a:r>
              <a:rPr lang="zh-CN" altLang="en-US" sz="1600" b="1" dirty="0" smtClean="0">
                <a:latin typeface="+mn-ea"/>
                <a:ea typeface="+mn-ea"/>
                <a:sym typeface="Symbol" pitchFamily="18" charset="2"/>
              </a:rPr>
              <a:t>和</a:t>
            </a:r>
            <a:r>
              <a:rPr lang="en-US" altLang="zh-CN" sz="1600" b="1" dirty="0" smtClean="0">
                <a:latin typeface="+mn-ea"/>
                <a:ea typeface="+mn-ea"/>
                <a:sym typeface="Symbol" pitchFamily="18" charset="2"/>
              </a:rPr>
              <a:t>a[k]</a:t>
            </a:r>
            <a:r>
              <a:rPr lang="zh-CN" altLang="en-US" sz="1600" b="1" dirty="0" smtClean="0">
                <a:latin typeface="+mn-ea"/>
                <a:ea typeface="+mn-ea"/>
                <a:sym typeface="Symbol" pitchFamily="18" charset="2"/>
              </a:rPr>
              <a:t>的</a:t>
            </a:r>
            <a:r>
              <a:rPr lang="zh-CN" altLang="en-US" sz="1600" b="1" dirty="0">
                <a:latin typeface="+mn-ea"/>
                <a:ea typeface="+mn-ea"/>
                <a:sym typeface="Symbol" pitchFamily="18" charset="2"/>
              </a:rPr>
              <a:t>值</a:t>
            </a:r>
            <a:r>
              <a:rPr lang="en-US" altLang="zh-CN" sz="1600" b="1" dirty="0">
                <a:latin typeface="+mn-ea"/>
                <a:ea typeface="+mn-ea"/>
                <a:sym typeface="Symbol" pitchFamily="18" charset="2"/>
              </a:rPr>
              <a:t>, </a:t>
            </a:r>
            <a:r>
              <a:rPr lang="zh-CN" altLang="en-US" sz="1600" b="1" dirty="0">
                <a:latin typeface="+mn-ea"/>
                <a:ea typeface="+mn-ea"/>
                <a:sym typeface="Symbol" pitchFamily="18" charset="2"/>
              </a:rPr>
              <a:t>结果：</a:t>
            </a:r>
          </a:p>
          <a:p>
            <a:pPr>
              <a:lnSpc>
                <a:spcPct val="80000"/>
              </a:lnSpc>
              <a:defRPr/>
            </a:pPr>
            <a:r>
              <a:rPr lang="zh-CN" altLang="en-US" sz="1600" dirty="0">
                <a:latin typeface="+mn-ea"/>
                <a:ea typeface="+mn-ea"/>
                <a:sym typeface="Symbol" pitchFamily="18" charset="2"/>
              </a:rPr>
              <a:t> </a:t>
            </a:r>
            <a:r>
              <a:rPr lang="en-US" altLang="zh-CN" sz="1600" b="1" u="sng" dirty="0">
                <a:solidFill>
                  <a:srgbClr val="FF3300"/>
                </a:solidFill>
                <a:latin typeface="+mn-ea"/>
                <a:ea typeface="+mn-ea"/>
                <a:sym typeface="Symbol" pitchFamily="18" charset="2"/>
              </a:rPr>
              <a:t>1    2     4</a:t>
            </a:r>
            <a:r>
              <a:rPr lang="en-US" altLang="zh-CN" sz="1600" b="1" dirty="0">
                <a:latin typeface="+mn-ea"/>
                <a:ea typeface="+mn-ea"/>
                <a:sym typeface="Symbol" pitchFamily="18" charset="2"/>
              </a:rPr>
              <a:t>      8     7      6     5</a:t>
            </a:r>
          </a:p>
        </p:txBody>
      </p:sp>
      <p:sp>
        <p:nvSpPr>
          <p:cNvPr id="26" name="Rectangle 8"/>
          <p:cNvSpPr>
            <a:spLocks noChangeArrowheads="1"/>
          </p:cNvSpPr>
          <p:nvPr/>
        </p:nvSpPr>
        <p:spPr bwMode="auto">
          <a:xfrm>
            <a:off x="1295400" y="3500438"/>
            <a:ext cx="990600" cy="681037"/>
          </a:xfrm>
          <a:prstGeom prst="rect">
            <a:avLst/>
          </a:prstGeom>
          <a:noFill/>
          <a:ln w="9525">
            <a:solidFill>
              <a:schemeClr val="accent5">
                <a:lumMod val="50000"/>
              </a:schemeClr>
            </a:solidFill>
            <a:miter lim="800000"/>
            <a:headEnd/>
            <a:tailEnd/>
          </a:ln>
          <a:effectLst/>
        </p:spPr>
        <p:txBody>
          <a:bodyPr/>
          <a:lstStyle/>
          <a:p>
            <a:pPr marL="381000" indent="-381000" algn="ctr">
              <a:spcBef>
                <a:spcPct val="50000"/>
              </a:spcBef>
              <a:defRPr/>
            </a:pPr>
            <a:r>
              <a:rPr lang="zh-CN" altLang="en-US" sz="1600" b="1">
                <a:latin typeface="+mn-ea"/>
                <a:ea typeface="+mn-ea"/>
                <a:sym typeface="Symbol" pitchFamily="18" charset="2"/>
              </a:rPr>
              <a:t>第</a:t>
            </a:r>
            <a:r>
              <a:rPr lang="en-US" altLang="zh-CN" sz="1600" b="1">
                <a:latin typeface="+mn-ea"/>
                <a:ea typeface="+mn-ea"/>
                <a:sym typeface="Symbol" pitchFamily="18" charset="2"/>
              </a:rPr>
              <a:t>3</a:t>
            </a:r>
            <a:r>
              <a:rPr lang="zh-CN" altLang="en-US" sz="1600" b="1">
                <a:latin typeface="+mn-ea"/>
                <a:ea typeface="+mn-ea"/>
                <a:sym typeface="Symbol" pitchFamily="18" charset="2"/>
              </a:rPr>
              <a:t>次</a:t>
            </a:r>
          </a:p>
          <a:p>
            <a:pPr marL="381000" indent="-381000" algn="ctr">
              <a:spcBef>
                <a:spcPct val="50000"/>
              </a:spcBef>
              <a:defRPr/>
            </a:pPr>
            <a:r>
              <a:rPr lang="zh-CN" altLang="en-US" sz="1600" b="1">
                <a:latin typeface="+mn-ea"/>
                <a:ea typeface="+mn-ea"/>
                <a:sym typeface="Symbol" pitchFamily="18" charset="2"/>
              </a:rPr>
              <a:t>选择</a:t>
            </a:r>
          </a:p>
        </p:txBody>
      </p:sp>
      <p:sp>
        <p:nvSpPr>
          <p:cNvPr id="27" name="Rectangle 9"/>
          <p:cNvSpPr>
            <a:spLocks noChangeArrowheads="1"/>
          </p:cNvSpPr>
          <p:nvPr/>
        </p:nvSpPr>
        <p:spPr bwMode="auto">
          <a:xfrm>
            <a:off x="2286000" y="4179888"/>
            <a:ext cx="5943600" cy="681037"/>
          </a:xfrm>
          <a:prstGeom prst="rect">
            <a:avLst/>
          </a:prstGeom>
          <a:noFill/>
          <a:ln w="9525">
            <a:solidFill>
              <a:schemeClr val="accent5">
                <a:lumMod val="50000"/>
              </a:schemeClr>
            </a:solidFill>
            <a:miter lim="800000"/>
            <a:headEnd/>
            <a:tailEnd/>
          </a:ln>
          <a:effectLst/>
        </p:spPr>
        <p:txBody>
          <a:bodyPr/>
          <a:lstStyle/>
          <a:p>
            <a:pPr>
              <a:lnSpc>
                <a:spcPct val="80000"/>
              </a:lnSpc>
              <a:defRPr/>
            </a:pPr>
            <a:r>
              <a:rPr lang="zh-CN" altLang="en-US" sz="1600" b="1" dirty="0">
                <a:latin typeface="+mn-ea"/>
                <a:ea typeface="+mn-ea"/>
                <a:sym typeface="Symbol" pitchFamily="18" charset="2"/>
              </a:rPr>
              <a:t>在</a:t>
            </a:r>
            <a:r>
              <a:rPr lang="en-US" altLang="zh-CN" sz="1600" b="1" dirty="0">
                <a:latin typeface="+mn-ea"/>
                <a:ea typeface="+mn-ea"/>
                <a:sym typeface="Symbol" pitchFamily="18" charset="2"/>
              </a:rPr>
              <a:t>a[3]-a[6]</a:t>
            </a:r>
            <a:r>
              <a:rPr lang="zh-CN" altLang="en-US" sz="1600" b="1" dirty="0">
                <a:latin typeface="+mn-ea"/>
                <a:ea typeface="+mn-ea"/>
                <a:sym typeface="Symbol" pitchFamily="18" charset="2"/>
              </a:rPr>
              <a:t>中找最小值</a:t>
            </a:r>
            <a:r>
              <a:rPr lang="en-US" altLang="zh-CN" sz="1600" b="1" dirty="0">
                <a:latin typeface="+mn-ea"/>
                <a:ea typeface="+mn-ea"/>
                <a:sym typeface="Symbol" pitchFamily="18" charset="2"/>
              </a:rPr>
              <a:t>a[k], </a:t>
            </a:r>
            <a:r>
              <a:rPr lang="zh-CN" altLang="en-US" sz="1600" b="1" dirty="0">
                <a:latin typeface="+mn-ea"/>
                <a:ea typeface="+mn-ea"/>
                <a:sym typeface="Symbol" pitchFamily="18" charset="2"/>
              </a:rPr>
              <a:t>比较后确定</a:t>
            </a:r>
            <a:r>
              <a:rPr lang="en-US" altLang="zh-CN" sz="1600" b="1" dirty="0">
                <a:latin typeface="+mn-ea"/>
                <a:ea typeface="+mn-ea"/>
                <a:sym typeface="Symbol" pitchFamily="18" charset="2"/>
              </a:rPr>
              <a:t>k</a:t>
            </a:r>
            <a:r>
              <a:rPr lang="zh-CN" altLang="en-US" sz="1600" b="1" dirty="0">
                <a:latin typeface="+mn-ea"/>
                <a:ea typeface="+mn-ea"/>
                <a:sym typeface="Symbol" pitchFamily="18" charset="2"/>
              </a:rPr>
              <a:t>为</a:t>
            </a:r>
            <a:r>
              <a:rPr lang="en-US" altLang="zh-CN" sz="1600" b="1" dirty="0">
                <a:latin typeface="+mn-ea"/>
                <a:ea typeface="+mn-ea"/>
                <a:sym typeface="Symbol" pitchFamily="18" charset="2"/>
              </a:rPr>
              <a:t>6;</a:t>
            </a:r>
          </a:p>
          <a:p>
            <a:pPr>
              <a:lnSpc>
                <a:spcPct val="80000"/>
              </a:lnSpc>
              <a:defRPr/>
            </a:pPr>
            <a:r>
              <a:rPr lang="zh-CN" altLang="en-US" sz="1600" b="1" dirty="0">
                <a:latin typeface="+mn-ea"/>
                <a:ea typeface="+mn-ea"/>
                <a:sym typeface="Symbol" pitchFamily="18" charset="2"/>
              </a:rPr>
              <a:t>交换</a:t>
            </a:r>
            <a:r>
              <a:rPr lang="en-US" altLang="zh-CN" sz="1600" b="1" dirty="0" smtClean="0">
                <a:latin typeface="+mn-ea"/>
                <a:ea typeface="+mn-ea"/>
                <a:sym typeface="Symbol" pitchFamily="18" charset="2"/>
              </a:rPr>
              <a:t>a[3]</a:t>
            </a:r>
            <a:r>
              <a:rPr lang="zh-CN" altLang="en-US" sz="1600" b="1" dirty="0" smtClean="0">
                <a:latin typeface="+mn-ea"/>
                <a:ea typeface="+mn-ea"/>
                <a:sym typeface="Symbol" pitchFamily="18" charset="2"/>
              </a:rPr>
              <a:t>和</a:t>
            </a:r>
            <a:r>
              <a:rPr lang="en-US" altLang="zh-CN" sz="1600" b="1" dirty="0" smtClean="0">
                <a:latin typeface="+mn-ea"/>
                <a:ea typeface="+mn-ea"/>
                <a:sym typeface="Symbol" pitchFamily="18" charset="2"/>
              </a:rPr>
              <a:t>a[k]</a:t>
            </a:r>
            <a:r>
              <a:rPr lang="zh-CN" altLang="en-US" sz="1600" b="1" dirty="0" smtClean="0">
                <a:latin typeface="+mn-ea"/>
                <a:ea typeface="+mn-ea"/>
                <a:sym typeface="Symbol" pitchFamily="18" charset="2"/>
              </a:rPr>
              <a:t>的</a:t>
            </a:r>
            <a:r>
              <a:rPr lang="zh-CN" altLang="en-US" sz="1600" b="1" dirty="0">
                <a:latin typeface="+mn-ea"/>
                <a:ea typeface="+mn-ea"/>
                <a:sym typeface="Symbol" pitchFamily="18" charset="2"/>
              </a:rPr>
              <a:t>值</a:t>
            </a:r>
            <a:r>
              <a:rPr lang="en-US" altLang="zh-CN" sz="1600" b="1" dirty="0">
                <a:latin typeface="+mn-ea"/>
                <a:ea typeface="+mn-ea"/>
                <a:sym typeface="Symbol" pitchFamily="18" charset="2"/>
              </a:rPr>
              <a:t>, </a:t>
            </a:r>
            <a:r>
              <a:rPr lang="zh-CN" altLang="en-US" sz="1600" b="1" dirty="0">
                <a:latin typeface="+mn-ea"/>
                <a:ea typeface="+mn-ea"/>
                <a:sym typeface="Symbol" pitchFamily="18" charset="2"/>
              </a:rPr>
              <a:t>结果：</a:t>
            </a:r>
          </a:p>
          <a:p>
            <a:pPr>
              <a:lnSpc>
                <a:spcPct val="80000"/>
              </a:lnSpc>
              <a:defRPr/>
            </a:pPr>
            <a:r>
              <a:rPr lang="en-US" altLang="zh-CN" sz="1600" b="1" u="sng" dirty="0">
                <a:solidFill>
                  <a:srgbClr val="FF3300"/>
                </a:solidFill>
                <a:latin typeface="+mn-ea"/>
                <a:ea typeface="+mn-ea"/>
                <a:sym typeface="Symbol" pitchFamily="18" charset="2"/>
              </a:rPr>
              <a:t>1    2     4      5</a:t>
            </a:r>
            <a:r>
              <a:rPr lang="en-US" altLang="zh-CN" sz="1600" b="1" dirty="0">
                <a:latin typeface="+mn-ea"/>
                <a:ea typeface="+mn-ea"/>
                <a:sym typeface="Symbol" pitchFamily="18" charset="2"/>
              </a:rPr>
              <a:t>     7      6    8</a:t>
            </a:r>
          </a:p>
        </p:txBody>
      </p:sp>
      <p:sp>
        <p:nvSpPr>
          <p:cNvPr id="28" name="Rectangle 10"/>
          <p:cNvSpPr>
            <a:spLocks noChangeArrowheads="1"/>
          </p:cNvSpPr>
          <p:nvPr/>
        </p:nvSpPr>
        <p:spPr bwMode="auto">
          <a:xfrm>
            <a:off x="1295400" y="4179888"/>
            <a:ext cx="990600" cy="681037"/>
          </a:xfrm>
          <a:prstGeom prst="rect">
            <a:avLst/>
          </a:prstGeom>
          <a:noFill/>
          <a:ln w="9525">
            <a:solidFill>
              <a:schemeClr val="accent5">
                <a:lumMod val="50000"/>
              </a:schemeClr>
            </a:solidFill>
            <a:miter lim="800000"/>
            <a:headEnd/>
            <a:tailEnd/>
          </a:ln>
          <a:effectLst/>
        </p:spPr>
        <p:txBody>
          <a:bodyPr/>
          <a:lstStyle/>
          <a:p>
            <a:pPr marL="381000" indent="-381000" algn="ctr">
              <a:spcBef>
                <a:spcPct val="50000"/>
              </a:spcBef>
              <a:defRPr/>
            </a:pPr>
            <a:r>
              <a:rPr lang="zh-CN" altLang="en-US" sz="1600" b="1">
                <a:latin typeface="+mn-ea"/>
                <a:ea typeface="+mn-ea"/>
                <a:sym typeface="Symbol" pitchFamily="18" charset="2"/>
              </a:rPr>
              <a:t>第</a:t>
            </a:r>
            <a:r>
              <a:rPr lang="en-US" altLang="zh-CN" sz="1600" b="1">
                <a:latin typeface="+mn-ea"/>
                <a:ea typeface="+mn-ea"/>
                <a:sym typeface="Symbol" pitchFamily="18" charset="2"/>
              </a:rPr>
              <a:t>4</a:t>
            </a:r>
            <a:r>
              <a:rPr lang="zh-CN" altLang="en-US" sz="1600" b="1">
                <a:latin typeface="+mn-ea"/>
                <a:ea typeface="+mn-ea"/>
                <a:sym typeface="Symbol" pitchFamily="18" charset="2"/>
              </a:rPr>
              <a:t>次</a:t>
            </a:r>
          </a:p>
          <a:p>
            <a:pPr marL="381000" indent="-381000" algn="ctr">
              <a:spcBef>
                <a:spcPct val="50000"/>
              </a:spcBef>
              <a:defRPr/>
            </a:pPr>
            <a:r>
              <a:rPr lang="zh-CN" altLang="en-US" sz="1600" b="1">
                <a:latin typeface="+mn-ea"/>
                <a:ea typeface="+mn-ea"/>
                <a:sym typeface="Symbol" pitchFamily="18" charset="2"/>
              </a:rPr>
              <a:t>选择</a:t>
            </a:r>
          </a:p>
        </p:txBody>
      </p:sp>
      <p:sp>
        <p:nvSpPr>
          <p:cNvPr id="29" name="Rectangle 11"/>
          <p:cNvSpPr>
            <a:spLocks noChangeArrowheads="1"/>
          </p:cNvSpPr>
          <p:nvPr/>
        </p:nvSpPr>
        <p:spPr bwMode="auto">
          <a:xfrm>
            <a:off x="2286000" y="4856163"/>
            <a:ext cx="5943600" cy="681037"/>
          </a:xfrm>
          <a:prstGeom prst="rect">
            <a:avLst/>
          </a:prstGeom>
          <a:noFill/>
          <a:ln w="9525">
            <a:solidFill>
              <a:schemeClr val="accent5">
                <a:lumMod val="50000"/>
              </a:schemeClr>
            </a:solidFill>
            <a:miter lim="800000"/>
            <a:headEnd/>
            <a:tailEnd/>
          </a:ln>
          <a:effectLst/>
        </p:spPr>
        <p:txBody>
          <a:bodyPr/>
          <a:lstStyle/>
          <a:p>
            <a:pPr>
              <a:lnSpc>
                <a:spcPct val="80000"/>
              </a:lnSpc>
              <a:defRPr/>
            </a:pPr>
            <a:r>
              <a:rPr lang="zh-CN" altLang="en-US" sz="1600" b="1" dirty="0">
                <a:latin typeface="+mn-ea"/>
                <a:ea typeface="+mn-ea"/>
                <a:sym typeface="Symbol" pitchFamily="18" charset="2"/>
              </a:rPr>
              <a:t>在</a:t>
            </a:r>
            <a:r>
              <a:rPr lang="en-US" altLang="zh-CN" sz="1600" b="1" dirty="0">
                <a:latin typeface="+mn-ea"/>
                <a:ea typeface="+mn-ea"/>
                <a:sym typeface="Symbol" pitchFamily="18" charset="2"/>
              </a:rPr>
              <a:t>a[4]-a[6]</a:t>
            </a:r>
            <a:r>
              <a:rPr lang="zh-CN" altLang="en-US" sz="1600" b="1" dirty="0">
                <a:latin typeface="+mn-ea"/>
                <a:ea typeface="+mn-ea"/>
                <a:sym typeface="Symbol" pitchFamily="18" charset="2"/>
              </a:rPr>
              <a:t>中找最小值</a:t>
            </a:r>
            <a:r>
              <a:rPr lang="en-US" altLang="zh-CN" sz="1600" b="1" dirty="0">
                <a:latin typeface="+mn-ea"/>
                <a:ea typeface="+mn-ea"/>
                <a:sym typeface="Symbol" pitchFamily="18" charset="2"/>
              </a:rPr>
              <a:t>a[k], </a:t>
            </a:r>
            <a:r>
              <a:rPr lang="zh-CN" altLang="en-US" sz="1600" b="1" dirty="0">
                <a:latin typeface="+mn-ea"/>
                <a:ea typeface="+mn-ea"/>
                <a:sym typeface="Symbol" pitchFamily="18" charset="2"/>
              </a:rPr>
              <a:t>比较后确定</a:t>
            </a:r>
            <a:r>
              <a:rPr lang="en-US" altLang="zh-CN" sz="1600" b="1" dirty="0">
                <a:latin typeface="+mn-ea"/>
                <a:ea typeface="+mn-ea"/>
                <a:sym typeface="Symbol" pitchFamily="18" charset="2"/>
              </a:rPr>
              <a:t>k</a:t>
            </a:r>
            <a:r>
              <a:rPr lang="zh-CN" altLang="en-US" sz="1600" b="1" dirty="0">
                <a:latin typeface="+mn-ea"/>
                <a:ea typeface="+mn-ea"/>
                <a:sym typeface="Symbol" pitchFamily="18" charset="2"/>
              </a:rPr>
              <a:t>为</a:t>
            </a:r>
            <a:r>
              <a:rPr lang="en-US" altLang="zh-CN" sz="1600" b="1" dirty="0">
                <a:latin typeface="+mn-ea"/>
                <a:ea typeface="+mn-ea"/>
                <a:sym typeface="Symbol" pitchFamily="18" charset="2"/>
              </a:rPr>
              <a:t>5;</a:t>
            </a:r>
          </a:p>
          <a:p>
            <a:pPr>
              <a:lnSpc>
                <a:spcPct val="80000"/>
              </a:lnSpc>
              <a:defRPr/>
            </a:pPr>
            <a:r>
              <a:rPr lang="zh-CN" altLang="en-US" sz="1600" b="1" dirty="0">
                <a:latin typeface="+mn-ea"/>
                <a:ea typeface="+mn-ea"/>
                <a:sym typeface="Symbol" pitchFamily="18" charset="2"/>
              </a:rPr>
              <a:t>交换</a:t>
            </a:r>
            <a:r>
              <a:rPr lang="en-US" altLang="zh-CN" sz="1600" b="1" dirty="0" smtClean="0">
                <a:latin typeface="+mn-ea"/>
                <a:ea typeface="+mn-ea"/>
                <a:sym typeface="Symbol" pitchFamily="18" charset="2"/>
              </a:rPr>
              <a:t>a[4]</a:t>
            </a:r>
            <a:r>
              <a:rPr lang="zh-CN" altLang="en-US" sz="1600" b="1" dirty="0" smtClean="0">
                <a:latin typeface="+mn-ea"/>
                <a:ea typeface="+mn-ea"/>
                <a:sym typeface="Symbol" pitchFamily="18" charset="2"/>
              </a:rPr>
              <a:t>和</a:t>
            </a:r>
            <a:r>
              <a:rPr lang="en-US" altLang="zh-CN" sz="1600" b="1" dirty="0" smtClean="0">
                <a:latin typeface="+mn-ea"/>
                <a:ea typeface="+mn-ea"/>
                <a:sym typeface="Symbol" pitchFamily="18" charset="2"/>
              </a:rPr>
              <a:t>a[k]</a:t>
            </a:r>
            <a:r>
              <a:rPr lang="zh-CN" altLang="en-US" sz="1600" b="1" dirty="0" smtClean="0">
                <a:latin typeface="+mn-ea"/>
                <a:ea typeface="+mn-ea"/>
                <a:sym typeface="Symbol" pitchFamily="18" charset="2"/>
              </a:rPr>
              <a:t>的</a:t>
            </a:r>
            <a:r>
              <a:rPr lang="zh-CN" altLang="en-US" sz="1600" b="1" dirty="0">
                <a:latin typeface="+mn-ea"/>
                <a:ea typeface="+mn-ea"/>
                <a:sym typeface="Symbol" pitchFamily="18" charset="2"/>
              </a:rPr>
              <a:t>值</a:t>
            </a:r>
            <a:r>
              <a:rPr lang="en-US" altLang="zh-CN" sz="1600" b="1" dirty="0">
                <a:latin typeface="+mn-ea"/>
                <a:ea typeface="+mn-ea"/>
                <a:sym typeface="Symbol" pitchFamily="18" charset="2"/>
              </a:rPr>
              <a:t>, </a:t>
            </a:r>
            <a:r>
              <a:rPr lang="zh-CN" altLang="en-US" sz="1600" b="1" dirty="0">
                <a:latin typeface="+mn-ea"/>
                <a:ea typeface="+mn-ea"/>
                <a:sym typeface="Symbol" pitchFamily="18" charset="2"/>
              </a:rPr>
              <a:t>结果：</a:t>
            </a:r>
          </a:p>
          <a:p>
            <a:pPr>
              <a:lnSpc>
                <a:spcPct val="80000"/>
              </a:lnSpc>
              <a:defRPr/>
            </a:pPr>
            <a:r>
              <a:rPr lang="en-US" altLang="zh-CN" sz="1600" b="1" u="sng" dirty="0">
                <a:solidFill>
                  <a:srgbClr val="FF3300"/>
                </a:solidFill>
                <a:latin typeface="+mn-ea"/>
                <a:ea typeface="+mn-ea"/>
                <a:sym typeface="Symbol" pitchFamily="18" charset="2"/>
              </a:rPr>
              <a:t>1    2     4      5     6</a:t>
            </a:r>
            <a:r>
              <a:rPr lang="en-US" altLang="zh-CN" sz="1600" b="1" dirty="0">
                <a:latin typeface="+mn-ea"/>
                <a:ea typeface="+mn-ea"/>
                <a:sym typeface="Symbol" pitchFamily="18" charset="2"/>
              </a:rPr>
              <a:t>      7    8</a:t>
            </a:r>
          </a:p>
        </p:txBody>
      </p:sp>
      <p:sp>
        <p:nvSpPr>
          <p:cNvPr id="30" name="Rectangle 12"/>
          <p:cNvSpPr>
            <a:spLocks noChangeArrowheads="1"/>
          </p:cNvSpPr>
          <p:nvPr/>
        </p:nvSpPr>
        <p:spPr bwMode="auto">
          <a:xfrm>
            <a:off x="1295400" y="4856163"/>
            <a:ext cx="990600" cy="681037"/>
          </a:xfrm>
          <a:prstGeom prst="rect">
            <a:avLst/>
          </a:prstGeom>
          <a:noFill/>
          <a:ln w="9525">
            <a:solidFill>
              <a:schemeClr val="accent5">
                <a:lumMod val="50000"/>
              </a:schemeClr>
            </a:solidFill>
            <a:miter lim="800000"/>
            <a:headEnd/>
            <a:tailEnd/>
          </a:ln>
          <a:effectLst/>
        </p:spPr>
        <p:txBody>
          <a:bodyPr/>
          <a:lstStyle/>
          <a:p>
            <a:pPr marL="381000" indent="-381000" algn="ctr">
              <a:spcBef>
                <a:spcPct val="50000"/>
              </a:spcBef>
              <a:defRPr/>
            </a:pPr>
            <a:r>
              <a:rPr lang="zh-CN" altLang="en-US" sz="1600" b="1">
                <a:latin typeface="+mn-ea"/>
                <a:ea typeface="+mn-ea"/>
                <a:sym typeface="Symbol" pitchFamily="18" charset="2"/>
              </a:rPr>
              <a:t>第</a:t>
            </a:r>
            <a:r>
              <a:rPr lang="en-US" altLang="zh-CN" sz="1600" b="1">
                <a:latin typeface="+mn-ea"/>
                <a:ea typeface="+mn-ea"/>
                <a:sym typeface="Symbol" pitchFamily="18" charset="2"/>
              </a:rPr>
              <a:t>5</a:t>
            </a:r>
            <a:r>
              <a:rPr lang="zh-CN" altLang="en-US" sz="1600" b="1">
                <a:latin typeface="+mn-ea"/>
                <a:ea typeface="+mn-ea"/>
                <a:sym typeface="Symbol" pitchFamily="18" charset="2"/>
              </a:rPr>
              <a:t>次</a:t>
            </a:r>
          </a:p>
          <a:p>
            <a:pPr marL="381000" indent="-381000" algn="ctr">
              <a:spcBef>
                <a:spcPct val="50000"/>
              </a:spcBef>
              <a:defRPr/>
            </a:pPr>
            <a:r>
              <a:rPr lang="zh-CN" altLang="en-US" sz="1600" b="1">
                <a:latin typeface="+mn-ea"/>
                <a:ea typeface="+mn-ea"/>
                <a:sym typeface="Symbol" pitchFamily="18" charset="2"/>
              </a:rPr>
              <a:t>选择</a:t>
            </a:r>
          </a:p>
        </p:txBody>
      </p:sp>
      <p:sp>
        <p:nvSpPr>
          <p:cNvPr id="31" name="Rectangle 13"/>
          <p:cNvSpPr>
            <a:spLocks noChangeArrowheads="1"/>
          </p:cNvSpPr>
          <p:nvPr/>
        </p:nvSpPr>
        <p:spPr bwMode="auto">
          <a:xfrm>
            <a:off x="2286000" y="5537200"/>
            <a:ext cx="5943600" cy="681038"/>
          </a:xfrm>
          <a:prstGeom prst="rect">
            <a:avLst/>
          </a:prstGeom>
          <a:noFill/>
          <a:ln w="9525">
            <a:solidFill>
              <a:schemeClr val="accent5">
                <a:lumMod val="50000"/>
              </a:schemeClr>
            </a:solidFill>
            <a:miter lim="800000"/>
            <a:headEnd/>
            <a:tailEnd/>
          </a:ln>
          <a:effectLst/>
        </p:spPr>
        <p:txBody>
          <a:bodyPr/>
          <a:lstStyle/>
          <a:p>
            <a:pPr>
              <a:lnSpc>
                <a:spcPct val="80000"/>
              </a:lnSpc>
              <a:defRPr/>
            </a:pPr>
            <a:r>
              <a:rPr lang="zh-CN" altLang="en-US" sz="1600" b="1" dirty="0">
                <a:latin typeface="+mn-ea"/>
                <a:ea typeface="+mn-ea"/>
                <a:sym typeface="Symbol" pitchFamily="18" charset="2"/>
              </a:rPr>
              <a:t>在</a:t>
            </a:r>
            <a:r>
              <a:rPr lang="en-US" altLang="zh-CN" sz="1600" b="1" dirty="0">
                <a:latin typeface="+mn-ea"/>
                <a:ea typeface="+mn-ea"/>
                <a:sym typeface="Symbol" pitchFamily="18" charset="2"/>
              </a:rPr>
              <a:t>a[5]-a[6]</a:t>
            </a:r>
            <a:r>
              <a:rPr lang="zh-CN" altLang="en-US" sz="1600" b="1" dirty="0">
                <a:latin typeface="+mn-ea"/>
                <a:ea typeface="+mn-ea"/>
                <a:sym typeface="Symbol" pitchFamily="18" charset="2"/>
              </a:rPr>
              <a:t>中找最小值</a:t>
            </a:r>
            <a:r>
              <a:rPr lang="en-US" altLang="zh-CN" sz="1600" b="1" dirty="0">
                <a:latin typeface="+mn-ea"/>
                <a:ea typeface="+mn-ea"/>
                <a:sym typeface="Symbol" pitchFamily="18" charset="2"/>
              </a:rPr>
              <a:t>a[k], </a:t>
            </a:r>
            <a:r>
              <a:rPr lang="zh-CN" altLang="en-US" sz="1600" b="1" dirty="0">
                <a:latin typeface="+mn-ea"/>
                <a:ea typeface="+mn-ea"/>
                <a:sym typeface="Symbol" pitchFamily="18" charset="2"/>
              </a:rPr>
              <a:t>比较后确定</a:t>
            </a:r>
            <a:r>
              <a:rPr lang="en-US" altLang="zh-CN" sz="1600" b="1" dirty="0">
                <a:latin typeface="+mn-ea"/>
                <a:ea typeface="+mn-ea"/>
                <a:sym typeface="Symbol" pitchFamily="18" charset="2"/>
              </a:rPr>
              <a:t>k</a:t>
            </a:r>
            <a:r>
              <a:rPr lang="zh-CN" altLang="en-US" sz="1600" b="1" dirty="0">
                <a:latin typeface="+mn-ea"/>
                <a:ea typeface="+mn-ea"/>
                <a:sym typeface="Symbol" pitchFamily="18" charset="2"/>
              </a:rPr>
              <a:t>为</a:t>
            </a:r>
            <a:r>
              <a:rPr lang="en-US" altLang="zh-CN" sz="1600" b="1" dirty="0">
                <a:latin typeface="+mn-ea"/>
                <a:ea typeface="+mn-ea"/>
                <a:sym typeface="Symbol" pitchFamily="18" charset="2"/>
              </a:rPr>
              <a:t>5;</a:t>
            </a:r>
          </a:p>
          <a:p>
            <a:pPr>
              <a:lnSpc>
                <a:spcPct val="80000"/>
              </a:lnSpc>
              <a:defRPr/>
            </a:pPr>
            <a:r>
              <a:rPr lang="zh-CN" altLang="en-US" sz="1600" b="1" dirty="0">
                <a:latin typeface="+mn-ea"/>
                <a:ea typeface="+mn-ea"/>
                <a:sym typeface="Symbol" pitchFamily="18" charset="2"/>
              </a:rPr>
              <a:t>交换</a:t>
            </a:r>
            <a:r>
              <a:rPr lang="en-US" altLang="zh-CN" sz="1600" b="1" dirty="0" smtClean="0">
                <a:latin typeface="+mn-ea"/>
                <a:ea typeface="+mn-ea"/>
                <a:sym typeface="Symbol" pitchFamily="18" charset="2"/>
              </a:rPr>
              <a:t>a[5]</a:t>
            </a:r>
            <a:r>
              <a:rPr lang="zh-CN" altLang="en-US" sz="1600" b="1" dirty="0" smtClean="0">
                <a:latin typeface="+mn-ea"/>
                <a:ea typeface="+mn-ea"/>
                <a:sym typeface="Symbol" pitchFamily="18" charset="2"/>
              </a:rPr>
              <a:t>和</a:t>
            </a:r>
            <a:r>
              <a:rPr lang="en-US" altLang="zh-CN" sz="1600" b="1" dirty="0" smtClean="0">
                <a:latin typeface="+mn-ea"/>
                <a:ea typeface="+mn-ea"/>
                <a:sym typeface="Symbol" pitchFamily="18" charset="2"/>
              </a:rPr>
              <a:t>a[k]</a:t>
            </a:r>
            <a:r>
              <a:rPr lang="zh-CN" altLang="en-US" sz="1600" b="1" dirty="0" smtClean="0">
                <a:latin typeface="+mn-ea"/>
                <a:ea typeface="+mn-ea"/>
                <a:sym typeface="Symbol" pitchFamily="18" charset="2"/>
              </a:rPr>
              <a:t>的</a:t>
            </a:r>
            <a:r>
              <a:rPr lang="zh-CN" altLang="en-US" sz="1600" b="1" dirty="0">
                <a:latin typeface="+mn-ea"/>
                <a:ea typeface="+mn-ea"/>
                <a:sym typeface="Symbol" pitchFamily="18" charset="2"/>
              </a:rPr>
              <a:t>值</a:t>
            </a:r>
            <a:r>
              <a:rPr lang="en-US" altLang="zh-CN" sz="1600" b="1" dirty="0">
                <a:latin typeface="+mn-ea"/>
                <a:ea typeface="+mn-ea"/>
                <a:sym typeface="Symbol" pitchFamily="18" charset="2"/>
              </a:rPr>
              <a:t>, </a:t>
            </a:r>
            <a:r>
              <a:rPr lang="zh-CN" altLang="en-US" sz="1600" b="1" dirty="0">
                <a:latin typeface="+mn-ea"/>
                <a:ea typeface="+mn-ea"/>
                <a:sym typeface="Symbol" pitchFamily="18" charset="2"/>
              </a:rPr>
              <a:t>结果：</a:t>
            </a:r>
          </a:p>
          <a:p>
            <a:pPr>
              <a:lnSpc>
                <a:spcPct val="80000"/>
              </a:lnSpc>
              <a:defRPr/>
            </a:pPr>
            <a:r>
              <a:rPr lang="en-US" altLang="zh-CN" sz="1600" b="1" u="sng" dirty="0">
                <a:solidFill>
                  <a:srgbClr val="FF3300"/>
                </a:solidFill>
                <a:latin typeface="+mn-ea"/>
                <a:ea typeface="+mn-ea"/>
                <a:sym typeface="Symbol" pitchFamily="18" charset="2"/>
              </a:rPr>
              <a:t>1    2     4      5     6      7</a:t>
            </a:r>
            <a:r>
              <a:rPr lang="en-US" altLang="zh-CN" sz="1600" b="1" dirty="0">
                <a:latin typeface="+mn-ea"/>
                <a:ea typeface="+mn-ea"/>
                <a:sym typeface="Symbol" pitchFamily="18" charset="2"/>
              </a:rPr>
              <a:t>    8</a:t>
            </a:r>
          </a:p>
        </p:txBody>
      </p:sp>
      <p:sp>
        <p:nvSpPr>
          <p:cNvPr id="32" name="Rectangle 14"/>
          <p:cNvSpPr>
            <a:spLocks noChangeArrowheads="1"/>
          </p:cNvSpPr>
          <p:nvPr/>
        </p:nvSpPr>
        <p:spPr bwMode="auto">
          <a:xfrm>
            <a:off x="1295400" y="5537200"/>
            <a:ext cx="990600" cy="681038"/>
          </a:xfrm>
          <a:prstGeom prst="rect">
            <a:avLst/>
          </a:prstGeom>
          <a:noFill/>
          <a:ln w="9525">
            <a:solidFill>
              <a:schemeClr val="accent5">
                <a:lumMod val="50000"/>
              </a:schemeClr>
            </a:solidFill>
            <a:miter lim="800000"/>
            <a:headEnd/>
            <a:tailEnd/>
          </a:ln>
          <a:effectLst/>
        </p:spPr>
        <p:txBody>
          <a:bodyPr/>
          <a:lstStyle/>
          <a:p>
            <a:pPr marL="381000" indent="-381000" algn="ctr">
              <a:spcBef>
                <a:spcPct val="50000"/>
              </a:spcBef>
              <a:defRPr/>
            </a:pPr>
            <a:r>
              <a:rPr lang="zh-CN" altLang="en-US" sz="1600" b="1">
                <a:latin typeface="+mn-ea"/>
                <a:ea typeface="+mn-ea"/>
                <a:sym typeface="Symbol" pitchFamily="18" charset="2"/>
              </a:rPr>
              <a:t>第</a:t>
            </a:r>
            <a:r>
              <a:rPr lang="en-US" altLang="zh-CN" sz="1600" b="1">
                <a:latin typeface="+mn-ea"/>
                <a:ea typeface="+mn-ea"/>
                <a:sym typeface="Symbol" pitchFamily="18" charset="2"/>
              </a:rPr>
              <a:t>6</a:t>
            </a:r>
            <a:r>
              <a:rPr lang="zh-CN" altLang="en-US" sz="1600" b="1">
                <a:latin typeface="+mn-ea"/>
                <a:ea typeface="+mn-ea"/>
                <a:sym typeface="Symbol" pitchFamily="18" charset="2"/>
              </a:rPr>
              <a:t>次</a:t>
            </a:r>
          </a:p>
          <a:p>
            <a:pPr marL="381000" indent="-381000" algn="ctr">
              <a:spcBef>
                <a:spcPct val="50000"/>
              </a:spcBef>
              <a:defRPr/>
            </a:pPr>
            <a:r>
              <a:rPr lang="zh-CN" altLang="en-US" sz="1600" b="1">
                <a:latin typeface="+mn-ea"/>
                <a:ea typeface="+mn-ea"/>
                <a:sym typeface="Symbol" pitchFamily="18" charset="2"/>
              </a:rPr>
              <a:t>选择</a:t>
            </a:r>
          </a:p>
        </p:txBody>
      </p:sp>
      <p:sp>
        <p:nvSpPr>
          <p:cNvPr id="33" name="TextBox 32"/>
          <p:cNvSpPr txBox="1"/>
          <p:nvPr/>
        </p:nvSpPr>
        <p:spPr>
          <a:xfrm>
            <a:off x="857250" y="2581275"/>
            <a:ext cx="428625" cy="3292475"/>
          </a:xfrm>
          <a:prstGeom prst="rect">
            <a:avLst/>
          </a:prstGeom>
          <a:solidFill>
            <a:srgbClr val="CCECFF"/>
          </a:solidFill>
          <a:ln w="9525">
            <a:solidFill>
              <a:schemeClr val="accent5">
                <a:lumMod val="50000"/>
              </a:schemeClr>
            </a:solid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a:latin typeface="宋体" pitchFamily="2" charset="-122"/>
              </a:rPr>
              <a:t>2</a:t>
            </a:r>
          </a:p>
          <a:p>
            <a:pPr eaLnBrk="1" hangingPunct="1"/>
            <a:endParaRPr lang="en-US" altLang="zh-CN" sz="1600">
              <a:latin typeface="宋体" pitchFamily="2" charset="-122"/>
            </a:endParaRPr>
          </a:p>
          <a:p>
            <a:pPr eaLnBrk="1" hangingPunct="1"/>
            <a:r>
              <a:rPr lang="en-US" altLang="zh-CN" sz="1600">
                <a:latin typeface="宋体" pitchFamily="2" charset="-122"/>
              </a:rPr>
              <a:t>6</a:t>
            </a:r>
          </a:p>
          <a:p>
            <a:pPr eaLnBrk="1" hangingPunct="1"/>
            <a:endParaRPr lang="en-US" altLang="zh-CN" sz="1600">
              <a:latin typeface="宋体" pitchFamily="2" charset="-122"/>
            </a:endParaRPr>
          </a:p>
          <a:p>
            <a:pPr eaLnBrk="1" hangingPunct="1"/>
            <a:r>
              <a:rPr lang="en-US" altLang="zh-CN" sz="1600">
                <a:latin typeface="宋体" pitchFamily="2" charset="-122"/>
              </a:rPr>
              <a:t>1</a:t>
            </a:r>
          </a:p>
          <a:p>
            <a:pPr eaLnBrk="1" hangingPunct="1"/>
            <a:endParaRPr lang="en-US" altLang="zh-CN" sz="1600">
              <a:latin typeface="宋体" pitchFamily="2" charset="-122"/>
            </a:endParaRPr>
          </a:p>
          <a:p>
            <a:pPr eaLnBrk="1" hangingPunct="1"/>
            <a:r>
              <a:rPr lang="en-US" altLang="zh-CN" sz="1600">
                <a:latin typeface="宋体" pitchFamily="2" charset="-122"/>
              </a:rPr>
              <a:t>8</a:t>
            </a:r>
          </a:p>
          <a:p>
            <a:pPr eaLnBrk="1" hangingPunct="1"/>
            <a:endParaRPr lang="en-US" altLang="zh-CN" sz="1600">
              <a:latin typeface="宋体" pitchFamily="2" charset="-122"/>
            </a:endParaRPr>
          </a:p>
          <a:p>
            <a:pPr eaLnBrk="1" hangingPunct="1"/>
            <a:r>
              <a:rPr lang="en-US" altLang="zh-CN" sz="1600">
                <a:latin typeface="宋体" pitchFamily="2" charset="-122"/>
              </a:rPr>
              <a:t>7</a:t>
            </a:r>
          </a:p>
          <a:p>
            <a:pPr eaLnBrk="1" hangingPunct="1"/>
            <a:endParaRPr lang="en-US" altLang="zh-CN" sz="1600">
              <a:latin typeface="宋体" pitchFamily="2" charset="-122"/>
            </a:endParaRPr>
          </a:p>
          <a:p>
            <a:pPr eaLnBrk="1" hangingPunct="1"/>
            <a:r>
              <a:rPr lang="en-US" altLang="zh-CN" sz="1600">
                <a:latin typeface="宋体" pitchFamily="2" charset="-122"/>
              </a:rPr>
              <a:t>4</a:t>
            </a:r>
          </a:p>
          <a:p>
            <a:pPr eaLnBrk="1" hangingPunct="1"/>
            <a:endParaRPr lang="en-US" altLang="zh-CN" sz="1600">
              <a:latin typeface="宋体" pitchFamily="2" charset="-122"/>
            </a:endParaRPr>
          </a:p>
          <a:p>
            <a:pPr eaLnBrk="1" hangingPunct="1"/>
            <a:r>
              <a:rPr lang="en-US" altLang="zh-CN" sz="1600">
                <a:latin typeface="宋体" pitchFamily="2" charset="-122"/>
              </a:rPr>
              <a:t>5</a:t>
            </a:r>
            <a:endParaRPr lang="zh-CN" altLang="en-US" sz="1600">
              <a:latin typeface="宋体" pitchFamily="2" charset="-122"/>
            </a:endParaRPr>
          </a:p>
        </p:txBody>
      </p:sp>
      <p:sp>
        <p:nvSpPr>
          <p:cNvPr id="34" name="矩形 33"/>
          <p:cNvSpPr/>
          <p:nvPr/>
        </p:nvSpPr>
        <p:spPr bwMode="auto">
          <a:xfrm>
            <a:off x="1293813" y="2071688"/>
            <a:ext cx="6929437" cy="4143375"/>
          </a:xfrm>
          <a:prstGeom prst="rect">
            <a:avLst/>
          </a:prstGeom>
          <a:noFill/>
          <a:ln w="12700" cap="sq" cmpd="sng" algn="ctr">
            <a:solidFill>
              <a:schemeClr val="accent5">
                <a:lumMod val="50000"/>
              </a:schemeClr>
            </a:solidFill>
            <a:prstDash val="solid"/>
            <a:round/>
            <a:headEnd type="none" w="med" len="med"/>
            <a:tailEnd type="none" w="med" len="med"/>
          </a:ln>
          <a:effectLst/>
          <a:extLst/>
        </p:spPr>
        <p:txBody>
          <a:bodyPr>
            <a:spAutoFit/>
          </a:bodyPr>
          <a:lstStyle/>
          <a:p>
            <a:pPr>
              <a:defRPr/>
            </a:pPr>
            <a:endParaRPr lang="zh-CN" altLang="en-US"/>
          </a:p>
        </p:txBody>
      </p:sp>
    </p:spTree>
    <p:extLst>
      <p:ext uri="{BB962C8B-B14F-4D97-AF65-F5344CB8AC3E}">
        <p14:creationId xmlns:p14="http://schemas.microsoft.com/office/powerpoint/2010/main" val="3507136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6"/>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2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0"/>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2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2"/>
                                        </p:tgtEl>
                                        <p:attrNameLst>
                                          <p:attrName>style.visibility</p:attrName>
                                        </p:attrNameLst>
                                      </p:cBhvr>
                                      <p:to>
                                        <p:strVal val="visible"/>
                                      </p:to>
                                    </p:set>
                                  </p:child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P spid="23" grpId="0" animBg="1" autoUpdateAnimBg="0"/>
      <p:bldP spid="24" grpId="0" animBg="1" autoUpdateAnimBg="0"/>
      <p:bldP spid="25" grpId="0" animBg="1" autoUpdateAnimBg="0"/>
      <p:bldP spid="26" grpId="0" animBg="1" autoUpdateAnimBg="0"/>
      <p:bldP spid="27" grpId="0" animBg="1" autoUpdateAnimBg="0"/>
      <p:bldP spid="28" grpId="0" animBg="1" autoUpdateAnimBg="0"/>
      <p:bldP spid="29" grpId="0" animBg="1" autoUpdateAnimBg="0"/>
      <p:bldP spid="30" grpId="0" animBg="1" autoUpdateAnimBg="0"/>
      <p:bldP spid="31" grpId="0" animBg="1" autoUpdateAnimBg="0"/>
      <p:bldP spid="32" grpId="0" animBg="1" autoUpdateAnimBg="0"/>
      <p:bldP spid="33"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r>
              <a:rPr lang="zh-CN" altLang="en-US" smtClean="0"/>
              <a:t>选择排序法</a:t>
            </a:r>
            <a:endParaRPr lang="zh-CN" altLang="en-US" dirty="0" smtClean="0"/>
          </a:p>
        </p:txBody>
      </p:sp>
      <p:sp>
        <p:nvSpPr>
          <p:cNvPr id="3" name="内容占位符 2"/>
          <p:cNvSpPr>
            <a:spLocks noGrp="1"/>
          </p:cNvSpPr>
          <p:nvPr>
            <p:ph idx="1"/>
          </p:nvPr>
        </p:nvSpPr>
        <p:spPr/>
        <p:txBody>
          <a:bodyPr/>
          <a:lstStyle/>
          <a:p>
            <a:r>
              <a:rPr lang="zh-CN" altLang="en-US" dirty="0" smtClean="0"/>
              <a:t>算法复杂度</a:t>
            </a:r>
            <a:endParaRPr lang="en-US" altLang="zh-CN" dirty="0" smtClean="0"/>
          </a:p>
          <a:p>
            <a:pPr lvl="1"/>
            <a:r>
              <a:rPr lang="zh-CN" altLang="en-US" dirty="0" smtClean="0"/>
              <a:t>执行</a:t>
            </a:r>
            <a:r>
              <a:rPr lang="en-US" altLang="zh-CN" dirty="0" smtClean="0"/>
              <a:t>n</a:t>
            </a:r>
            <a:r>
              <a:rPr lang="zh-CN" altLang="en-US" dirty="0" smtClean="0"/>
              <a:t>*</a:t>
            </a:r>
            <a:r>
              <a:rPr lang="en-US" altLang="zh-CN" dirty="0" smtClean="0"/>
              <a:t>(n-1)/2</a:t>
            </a:r>
            <a:r>
              <a:rPr lang="zh-CN" altLang="en-US" dirty="0" smtClean="0"/>
              <a:t>次比较和交换操作</a:t>
            </a:r>
            <a:endParaRPr lang="en-US" altLang="zh-CN" dirty="0" smtClean="0"/>
          </a:p>
          <a:p>
            <a:pPr lvl="1"/>
            <a:r>
              <a:rPr lang="zh-CN" altLang="en-US" dirty="0"/>
              <a:t>复杂</a:t>
            </a:r>
            <a:r>
              <a:rPr lang="zh-CN" altLang="en-US" dirty="0" smtClean="0"/>
              <a:t>度为</a:t>
            </a:r>
            <a:r>
              <a:rPr lang="en-US" altLang="zh-CN" dirty="0" smtClean="0">
                <a:solidFill>
                  <a:srgbClr val="FF0000"/>
                </a:solidFill>
              </a:rPr>
              <a:t>O(n</a:t>
            </a:r>
            <a:r>
              <a:rPr lang="en-US" altLang="zh-CN" baseline="30000" dirty="0" smtClean="0">
                <a:solidFill>
                  <a:srgbClr val="FF0000"/>
                </a:solidFill>
              </a:rPr>
              <a:t>2</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40133067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三、排序算法</a:t>
            </a:r>
          </a:p>
        </p:txBody>
      </p:sp>
      <p:sp>
        <p:nvSpPr>
          <p:cNvPr id="27651" name="Rectangle 9"/>
          <p:cNvSpPr>
            <a:spLocks noGrp="1" noChangeArrowheads="1"/>
          </p:cNvSpPr>
          <p:nvPr>
            <p:ph type="body" idx="1"/>
          </p:nvPr>
        </p:nvSpPr>
        <p:spPr>
          <a:xfrm>
            <a:off x="571500" y="1571625"/>
            <a:ext cx="8429625" cy="1214438"/>
          </a:xfrm>
        </p:spPr>
        <p:txBody>
          <a:bodyPr/>
          <a:lstStyle/>
          <a:p>
            <a:r>
              <a:rPr lang="zh-CN" altLang="en-US" sz="2400" smtClean="0"/>
              <a:t>选择排序法</a:t>
            </a:r>
            <a:endParaRPr lang="en-US" altLang="zh-CN" sz="2400" smtClean="0"/>
          </a:p>
        </p:txBody>
      </p:sp>
      <p:sp>
        <p:nvSpPr>
          <p:cNvPr id="69" name="TextBox 68"/>
          <p:cNvSpPr txBox="1"/>
          <p:nvPr/>
        </p:nvSpPr>
        <p:spPr>
          <a:xfrm>
            <a:off x="500063" y="1071563"/>
            <a:ext cx="9072562" cy="461962"/>
          </a:xfrm>
          <a:prstGeom prst="rect">
            <a:avLst/>
          </a:prstGeom>
          <a:noFill/>
        </p:spPr>
        <p:txBody>
          <a:bodyPr>
            <a:spAutoFit/>
          </a:bodyPr>
          <a:lstStyle/>
          <a:p>
            <a:pPr>
              <a:defRPr/>
            </a:pPr>
            <a:r>
              <a:rPr lang="zh-CN" altLang="en-US" sz="2400" b="1" dirty="0">
                <a:solidFill>
                  <a:schemeClr val="accent5">
                    <a:lumMod val="50000"/>
                  </a:schemeClr>
                </a:solidFill>
                <a:latin typeface="Arial" pitchFamily="34" charset="0"/>
              </a:rPr>
              <a:t>排序</a:t>
            </a:r>
            <a:r>
              <a:rPr lang="zh-CN" altLang="en-US" sz="2400" b="1" dirty="0">
                <a:latin typeface="Arial" pitchFamily="34" charset="0"/>
              </a:rPr>
              <a:t>：重排一组数据使它们按某一事先确定的顺序存储的过程</a:t>
            </a:r>
            <a:endParaRPr lang="zh-CN" altLang="en-US" sz="2400" dirty="0">
              <a:latin typeface="Arial" pitchFamily="34" charset="0"/>
            </a:endParaRPr>
          </a:p>
        </p:txBody>
      </p:sp>
      <p:sp>
        <p:nvSpPr>
          <p:cNvPr id="21" name="TextBox 5"/>
          <p:cNvSpPr txBox="1">
            <a:spLocks noChangeArrowheads="1"/>
          </p:cNvSpPr>
          <p:nvPr/>
        </p:nvSpPr>
        <p:spPr bwMode="auto">
          <a:xfrm>
            <a:off x="714375" y="2063750"/>
            <a:ext cx="7715250" cy="708025"/>
          </a:xfrm>
          <a:prstGeom prst="rect">
            <a:avLst/>
          </a:prstGeom>
          <a:solidFill>
            <a:srgbClr val="CCECFF"/>
          </a:solidFill>
          <a:ln w="9525">
            <a:solidFill>
              <a:schemeClr val="accent5">
                <a:lumMod val="50000"/>
              </a:schemeClr>
            </a:solidFill>
            <a:miter lim="800000"/>
            <a:headEnd/>
            <a:tailEnd/>
          </a:ln>
        </p:spPr>
        <p:txBody>
          <a:bodyPr>
            <a:spAutoFit/>
          </a:bodyPr>
          <a:lstStyle/>
          <a:p>
            <a:pPr marL="342900" indent="-342900" eaLnBrk="0" hangingPunct="0">
              <a:buClr>
                <a:schemeClr val="bg2"/>
              </a:buClr>
              <a:buSzPct val="75000"/>
              <a:defRPr/>
            </a:pPr>
            <a:r>
              <a:rPr lang="en-US" altLang="zh-CN" sz="2000" dirty="0"/>
              <a:t>  /* Example:</a:t>
            </a:r>
            <a:r>
              <a:rPr lang="en-US" altLang="zh-CN" sz="2000" dirty="0">
                <a:solidFill>
                  <a:srgbClr val="CC0066"/>
                </a:solidFill>
              </a:rPr>
              <a:t> selection sort </a:t>
            </a:r>
            <a:r>
              <a:rPr lang="en-US" altLang="zh-CN" sz="2000" dirty="0"/>
              <a:t>*/</a:t>
            </a:r>
          </a:p>
          <a:p>
            <a:pPr marL="342900" indent="-342900" eaLnBrk="0" hangingPunct="0">
              <a:buClr>
                <a:schemeClr val="bg2"/>
              </a:buClr>
              <a:buSzPct val="75000"/>
              <a:defRPr/>
            </a:pPr>
            <a:r>
              <a:rPr lang="en-US" altLang="zh-CN" sz="2000" dirty="0"/>
              <a:t>  /* </a:t>
            </a:r>
            <a:r>
              <a:rPr lang="zh-CN" altLang="en-US" sz="2000" dirty="0"/>
              <a:t>要求对一组整数进行由小到大的排序*</a:t>
            </a:r>
            <a:r>
              <a:rPr lang="en-US" altLang="zh-CN" sz="2000" dirty="0"/>
              <a:t>/</a:t>
            </a:r>
          </a:p>
        </p:txBody>
      </p:sp>
      <p:sp>
        <p:nvSpPr>
          <p:cNvPr id="33" name="矩形 32"/>
          <p:cNvSpPr/>
          <p:nvPr/>
        </p:nvSpPr>
        <p:spPr bwMode="auto">
          <a:xfrm>
            <a:off x="714375" y="2776538"/>
            <a:ext cx="7715250" cy="3859212"/>
          </a:xfrm>
          <a:prstGeom prst="rect">
            <a:avLst/>
          </a:prstGeom>
          <a:noFill/>
          <a:ln w="12700" cap="sq" cmpd="sng" algn="ctr">
            <a:solidFill>
              <a:schemeClr val="accent5">
                <a:lumMod val="50000"/>
              </a:schemeClr>
            </a:solidFill>
            <a:prstDash val="solid"/>
            <a:round/>
            <a:headEnd type="none" w="med" len="med"/>
            <a:tailEnd type="none" w="med" len="med"/>
          </a:ln>
          <a:effectLst/>
          <a:extLst/>
        </p:spPr>
        <p:txBody>
          <a:bodyPr>
            <a:spAutoFit/>
          </a:bodyPr>
          <a:lstStyle/>
          <a:p>
            <a:pPr>
              <a:defRPr/>
            </a:pPr>
            <a:endParaRPr lang="zh-CN" altLang="en-US"/>
          </a:p>
        </p:txBody>
      </p:sp>
      <p:sp>
        <p:nvSpPr>
          <p:cNvPr id="12" name="Rectangle 2"/>
          <p:cNvSpPr txBox="1">
            <a:spLocks noChangeArrowheads="1"/>
          </p:cNvSpPr>
          <p:nvPr/>
        </p:nvSpPr>
        <p:spPr bwMode="auto">
          <a:xfrm>
            <a:off x="714375" y="2778125"/>
            <a:ext cx="7715250" cy="3539430"/>
          </a:xfrm>
          <a:prstGeom prst="rect">
            <a:avLst/>
          </a:prstGeom>
          <a:solidFill>
            <a:schemeClr val="bg1"/>
          </a:solidFill>
          <a:ln w="9525">
            <a:solidFill>
              <a:schemeClr val="accent1"/>
            </a:solidFill>
            <a:miter lim="800000"/>
            <a:headEnd/>
            <a:tailEnd/>
          </a:ln>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dirty="0" smtClean="0"/>
              <a:t>void </a:t>
            </a:r>
            <a:r>
              <a:rPr lang="en-US" altLang="zh-CN" sz="1600" dirty="0"/>
              <a:t>sort(</a:t>
            </a:r>
            <a:r>
              <a:rPr lang="en-US" altLang="zh-CN" sz="1600" dirty="0" err="1"/>
              <a:t>int</a:t>
            </a:r>
            <a:r>
              <a:rPr lang="en-US" altLang="zh-CN" sz="1600" dirty="0"/>
              <a:t> a[], </a:t>
            </a:r>
            <a:r>
              <a:rPr lang="en-US" altLang="zh-CN" sz="1600" dirty="0" err="1"/>
              <a:t>int</a:t>
            </a:r>
            <a:r>
              <a:rPr lang="en-US" altLang="zh-CN" sz="1600" dirty="0"/>
              <a:t> n)</a:t>
            </a:r>
          </a:p>
          <a:p>
            <a:r>
              <a:rPr lang="en-US" altLang="zh-CN" sz="1600" dirty="0"/>
              <a:t>{</a:t>
            </a:r>
          </a:p>
          <a:p>
            <a:pPr lvl="1"/>
            <a:r>
              <a:rPr lang="en-US" altLang="zh-CN" sz="1600" dirty="0" err="1"/>
              <a:t>int</a:t>
            </a:r>
            <a:r>
              <a:rPr lang="en-US" altLang="zh-CN" sz="1600" dirty="0"/>
              <a:t> k, </a:t>
            </a:r>
            <a:r>
              <a:rPr lang="en-US" altLang="zh-CN" sz="1600" dirty="0" err="1"/>
              <a:t>imin</a:t>
            </a:r>
            <a:r>
              <a:rPr lang="en-US" altLang="zh-CN" sz="1600" dirty="0"/>
              <a:t>, temp;</a:t>
            </a:r>
          </a:p>
          <a:p>
            <a:pPr lvl="1"/>
            <a:r>
              <a:rPr lang="nn-NO" altLang="zh-CN" sz="1600" dirty="0"/>
              <a:t>for (k = 0; k &lt; n - 1; k++) </a:t>
            </a:r>
          </a:p>
          <a:p>
            <a:pPr lvl="1"/>
            <a:r>
              <a:rPr lang="en-US" altLang="zh-CN" sz="1600" dirty="0"/>
              <a:t>{</a:t>
            </a:r>
          </a:p>
          <a:p>
            <a:pPr lvl="2"/>
            <a:r>
              <a:rPr lang="en-US" altLang="zh-CN" sz="1600" dirty="0" err="1"/>
              <a:t>imin</a:t>
            </a:r>
            <a:r>
              <a:rPr lang="en-US" altLang="zh-CN" sz="1600" dirty="0"/>
              <a:t> = k;</a:t>
            </a:r>
          </a:p>
          <a:p>
            <a:pPr lvl="2"/>
            <a:r>
              <a:rPr lang="nn-NO" altLang="zh-CN" sz="1600" dirty="0"/>
              <a:t>for (i = k + 1; i &lt; n; i++)</a:t>
            </a:r>
          </a:p>
          <a:p>
            <a:pPr lvl="3"/>
            <a:r>
              <a:rPr lang="en-US" altLang="zh-CN" sz="1600" dirty="0" smtClean="0"/>
              <a:t>if </a:t>
            </a:r>
            <a:r>
              <a:rPr lang="en-US" altLang="zh-CN" sz="1600" dirty="0"/>
              <a:t>(a[</a:t>
            </a:r>
            <a:r>
              <a:rPr lang="en-US" altLang="zh-CN" sz="1600" dirty="0" err="1"/>
              <a:t>i</a:t>
            </a:r>
            <a:r>
              <a:rPr lang="en-US" altLang="zh-CN" sz="1600" dirty="0"/>
              <a:t>] &lt; a[</a:t>
            </a:r>
            <a:r>
              <a:rPr lang="en-US" altLang="zh-CN" sz="1600" dirty="0" err="1"/>
              <a:t>imin</a:t>
            </a:r>
            <a:r>
              <a:rPr lang="en-US" altLang="zh-CN" sz="1600" dirty="0"/>
              <a:t>])</a:t>
            </a:r>
          </a:p>
          <a:p>
            <a:pPr lvl="3"/>
            <a:r>
              <a:rPr lang="en-US" altLang="zh-CN" sz="1600" dirty="0" smtClean="0"/>
              <a:t>	    </a:t>
            </a:r>
            <a:r>
              <a:rPr lang="en-US" altLang="zh-CN" sz="1600" dirty="0" err="1" smtClean="0"/>
              <a:t>imin</a:t>
            </a:r>
            <a:r>
              <a:rPr lang="en-US" altLang="zh-CN" sz="1600" dirty="0" smtClean="0"/>
              <a:t> </a:t>
            </a:r>
            <a:r>
              <a:rPr lang="en-US" altLang="zh-CN" sz="1600" dirty="0"/>
              <a:t>= </a:t>
            </a:r>
            <a:r>
              <a:rPr lang="en-US" altLang="zh-CN" sz="1600" dirty="0" err="1"/>
              <a:t>i</a:t>
            </a:r>
            <a:r>
              <a:rPr lang="en-US" altLang="zh-CN" sz="1600" dirty="0"/>
              <a:t>;</a:t>
            </a:r>
          </a:p>
          <a:p>
            <a:pPr lvl="2"/>
            <a:r>
              <a:rPr lang="en-US" altLang="zh-CN" sz="1600" dirty="0"/>
              <a:t>temp = a[</a:t>
            </a:r>
            <a:r>
              <a:rPr lang="en-US" altLang="zh-CN" sz="1600" dirty="0" err="1"/>
              <a:t>imin</a:t>
            </a:r>
            <a:r>
              <a:rPr lang="en-US" altLang="zh-CN" sz="1600" dirty="0"/>
              <a:t>];</a:t>
            </a:r>
          </a:p>
          <a:p>
            <a:pPr lvl="2"/>
            <a:r>
              <a:rPr lang="en-US" altLang="zh-CN" sz="1600" dirty="0"/>
              <a:t>a[</a:t>
            </a:r>
            <a:r>
              <a:rPr lang="en-US" altLang="zh-CN" sz="1600" dirty="0" err="1"/>
              <a:t>imin</a:t>
            </a:r>
            <a:r>
              <a:rPr lang="en-US" altLang="zh-CN" sz="1600" dirty="0"/>
              <a:t>] = a[k];</a:t>
            </a:r>
          </a:p>
          <a:p>
            <a:pPr lvl="2"/>
            <a:r>
              <a:rPr lang="en-US" altLang="zh-CN" sz="1600" dirty="0"/>
              <a:t>a[k] = temp;</a:t>
            </a:r>
          </a:p>
          <a:p>
            <a:pPr lvl="1"/>
            <a:r>
              <a:rPr lang="en-US" altLang="zh-CN" sz="1600" dirty="0"/>
              <a:t>}</a:t>
            </a:r>
          </a:p>
          <a:p>
            <a:r>
              <a:rPr lang="en-US" altLang="zh-CN" sz="1600" dirty="0"/>
              <a:t>}</a:t>
            </a:r>
            <a:endParaRPr lang="en-US" altLang="zh-CN" sz="1600" dirty="0">
              <a:latin typeface="Arial Unicode MS" pitchFamily="34" charset="-122"/>
              <a:ea typeface="Arial Unicode MS" pitchFamily="34" charset="-122"/>
              <a:cs typeface="Arial Unicode MS" pitchFamily="34" charset="-122"/>
              <a:sym typeface="Symbol" pitchFamily="18" charset="2"/>
            </a:endParaRPr>
          </a:p>
        </p:txBody>
      </p:sp>
      <p:sp>
        <p:nvSpPr>
          <p:cNvPr id="3" name="矩形 2"/>
          <p:cNvSpPr/>
          <p:nvPr/>
        </p:nvSpPr>
        <p:spPr bwMode="auto">
          <a:xfrm>
            <a:off x="1619672" y="4089846"/>
            <a:ext cx="2880320" cy="923330"/>
          </a:xfrm>
          <a:prstGeom prst="rect">
            <a:avLst/>
          </a:prstGeom>
          <a:solidFill>
            <a:schemeClr val="bg1">
              <a:lumMod val="85000"/>
            </a:schemeClr>
          </a:solidFill>
          <a:ln w="12700" cap="sq"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在</a:t>
            </a:r>
            <a:r>
              <a:rPr lang="en-US" altLang="zh-CN" dirty="0" smtClean="0"/>
              <a:t>a[k],…,a[n-1]</a:t>
            </a:r>
            <a:r>
              <a:rPr lang="zh-CN" altLang="en-US" dirty="0" smtClean="0"/>
              <a:t>中</a:t>
            </a:r>
            <a:endParaRPr lang="en-US" altLang="zh-CN" dirty="0" smtClean="0"/>
          </a:p>
          <a:p>
            <a:pPr algn="ctr"/>
            <a:r>
              <a:rPr lang="zh-CN" altLang="en-US" dirty="0"/>
              <a:t>找到</a:t>
            </a:r>
            <a:r>
              <a:rPr lang="zh-CN" altLang="en-US" dirty="0" smtClean="0"/>
              <a:t>最小的元素</a:t>
            </a:r>
            <a:r>
              <a:rPr lang="en-US" altLang="zh-CN" dirty="0" smtClean="0"/>
              <a:t>: a[</a:t>
            </a:r>
            <a:r>
              <a:rPr lang="en-US" altLang="zh-CN" dirty="0" err="1" smtClean="0"/>
              <a:t>imin</a:t>
            </a:r>
            <a:r>
              <a:rPr lang="en-US" altLang="zh-CN" dirty="0" smtClean="0"/>
              <a:t>]</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4" name="矩形 13"/>
          <p:cNvSpPr/>
          <p:nvPr/>
        </p:nvSpPr>
        <p:spPr bwMode="auto">
          <a:xfrm>
            <a:off x="1619672" y="5013176"/>
            <a:ext cx="2880320" cy="923330"/>
          </a:xfrm>
          <a:prstGeom prst="rect">
            <a:avLst/>
          </a:prstGeom>
          <a:solidFill>
            <a:schemeClr val="bg1">
              <a:lumMod val="85000"/>
            </a:schemeClr>
          </a:solidFill>
          <a:ln w="12700" cap="sq"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altLang="zh-CN" dirty="0" smtClean="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交换</a:t>
            </a:r>
            <a:r>
              <a:rPr lang="en-US" altLang="zh-CN" dirty="0" smtClean="0"/>
              <a:t>a[k]</a:t>
            </a:r>
            <a:r>
              <a:rPr lang="zh-CN" altLang="en-US" dirty="0" smtClean="0"/>
              <a:t>和</a:t>
            </a:r>
            <a:r>
              <a:rPr lang="en-US" altLang="zh-CN" dirty="0" smtClean="0"/>
              <a:t> a[</a:t>
            </a:r>
            <a:r>
              <a:rPr lang="en-US" altLang="zh-CN" dirty="0" err="1" smtClean="0"/>
              <a:t>imin</a:t>
            </a:r>
            <a:r>
              <a:rPr lang="en-US" altLang="zh-CN" dirty="0" smtClean="0"/>
              <a:t>]</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三、排序算法</a:t>
            </a:r>
          </a:p>
        </p:txBody>
      </p:sp>
      <p:sp>
        <p:nvSpPr>
          <p:cNvPr id="1028" name="Rectangle 9"/>
          <p:cNvSpPr>
            <a:spLocks noGrp="1" noChangeArrowheads="1"/>
          </p:cNvSpPr>
          <p:nvPr>
            <p:ph type="body" idx="1"/>
          </p:nvPr>
        </p:nvSpPr>
        <p:spPr>
          <a:xfrm>
            <a:off x="571500" y="1571625"/>
            <a:ext cx="8429625" cy="1214438"/>
          </a:xfrm>
        </p:spPr>
        <p:txBody>
          <a:bodyPr/>
          <a:lstStyle/>
          <a:p>
            <a:r>
              <a:rPr lang="zh-CN" altLang="en-US" sz="2400" smtClean="0"/>
              <a:t>选择排序法</a:t>
            </a:r>
            <a:endParaRPr lang="en-US" altLang="zh-CN" sz="2400" smtClean="0"/>
          </a:p>
        </p:txBody>
      </p:sp>
      <p:sp>
        <p:nvSpPr>
          <p:cNvPr id="69" name="TextBox 68"/>
          <p:cNvSpPr txBox="1"/>
          <p:nvPr/>
        </p:nvSpPr>
        <p:spPr>
          <a:xfrm>
            <a:off x="500063" y="1071563"/>
            <a:ext cx="9072562" cy="461962"/>
          </a:xfrm>
          <a:prstGeom prst="rect">
            <a:avLst/>
          </a:prstGeom>
          <a:noFill/>
        </p:spPr>
        <p:txBody>
          <a:bodyPr>
            <a:spAutoFit/>
          </a:bodyPr>
          <a:lstStyle/>
          <a:p>
            <a:pPr>
              <a:defRPr/>
            </a:pPr>
            <a:r>
              <a:rPr lang="zh-CN" altLang="en-US" sz="2400" b="1" dirty="0">
                <a:solidFill>
                  <a:schemeClr val="accent5">
                    <a:lumMod val="50000"/>
                  </a:schemeClr>
                </a:solidFill>
                <a:latin typeface="Arial" pitchFamily="34" charset="0"/>
              </a:rPr>
              <a:t>排序</a:t>
            </a:r>
            <a:r>
              <a:rPr lang="zh-CN" altLang="en-US" sz="2400" b="1" dirty="0">
                <a:latin typeface="Arial" pitchFamily="34" charset="0"/>
              </a:rPr>
              <a:t>：重排一组数据使它们按某一事先确定的顺序存储的过程</a:t>
            </a:r>
            <a:endParaRPr lang="zh-CN" altLang="en-US" sz="2400" dirty="0">
              <a:latin typeface="Arial" pitchFamily="34" charset="0"/>
            </a:endParaRPr>
          </a:p>
        </p:txBody>
      </p:sp>
      <p:sp>
        <p:nvSpPr>
          <p:cNvPr id="1030" name="文本框 2"/>
          <p:cNvSpPr txBox="1">
            <a:spLocks noChangeArrowheads="1"/>
          </p:cNvSpPr>
          <p:nvPr/>
        </p:nvSpPr>
        <p:spPr bwMode="auto">
          <a:xfrm>
            <a:off x="571500" y="2000250"/>
            <a:ext cx="128587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C00000"/>
                </a:solidFill>
                <a:latin typeface="Times New Roman" pitchFamily="18" charset="0"/>
                <a:cs typeface="Times New Roman" pitchFamily="18" charset="0"/>
              </a:rPr>
              <a:t>算法效率：</a:t>
            </a:r>
            <a:endParaRPr lang="en-US" altLang="zh-CN" sz="2000">
              <a:solidFill>
                <a:srgbClr val="C00000"/>
              </a:solidFill>
              <a:latin typeface="Times New Roman" pitchFamily="18" charset="0"/>
              <a:cs typeface="Times New Roman" pitchFamily="18" charset="0"/>
            </a:endParaRPr>
          </a:p>
        </p:txBody>
      </p:sp>
      <p:grpSp>
        <p:nvGrpSpPr>
          <p:cNvPr id="2" name="组合 1"/>
          <p:cNvGrpSpPr>
            <a:grpSpLocks/>
          </p:cNvGrpSpPr>
          <p:nvPr/>
        </p:nvGrpSpPr>
        <p:grpSpPr bwMode="auto">
          <a:xfrm>
            <a:off x="2679824" y="1412776"/>
            <a:ext cx="5430837" cy="2613025"/>
            <a:chOff x="283507" y="1887961"/>
            <a:chExt cx="8465206" cy="3960440"/>
          </a:xfrm>
        </p:grpSpPr>
        <p:pic>
          <p:nvPicPr>
            <p:cNvPr id="10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07" y="1887961"/>
              <a:ext cx="8465206"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2204864"/>
              <a:ext cx="1218442" cy="32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爆炸形 1 11"/>
          <p:cNvSpPr>
            <a:spLocks noChangeArrowheads="1"/>
          </p:cNvSpPr>
          <p:nvPr/>
        </p:nvSpPr>
        <p:spPr bwMode="auto">
          <a:xfrm>
            <a:off x="6181849" y="1939826"/>
            <a:ext cx="3214687" cy="1643062"/>
          </a:xfrm>
          <a:prstGeom prst="irregularSeal1">
            <a:avLst/>
          </a:prstGeom>
          <a:solidFill>
            <a:schemeClr val="bg1"/>
          </a:solidFill>
          <a:ln w="12700" cap="sq" algn="ctr">
            <a:solidFill>
              <a:srgbClr val="CC0066"/>
            </a:solidFill>
            <a:round/>
            <a:headEnd/>
            <a:tailEnd/>
          </a:ln>
        </p:spPr>
        <p:txBody>
          <a:bodyPr>
            <a:spAutoFit/>
          </a:bodyPr>
          <a:lstStyle/>
          <a:p>
            <a:r>
              <a:rPr lang="zh-CN" altLang="en-US" sz="1600" dirty="0"/>
              <a:t>随着</a:t>
            </a:r>
            <a:r>
              <a:rPr lang="en-US" altLang="zh-CN" sz="1600" dirty="0"/>
              <a:t>N</a:t>
            </a:r>
            <a:r>
              <a:rPr lang="zh-CN" altLang="en-US" sz="1600" dirty="0"/>
              <a:t>的增大，执行时间显著</a:t>
            </a:r>
            <a:r>
              <a:rPr lang="zh-CN" altLang="en-US" sz="1600" dirty="0" smtClean="0"/>
              <a:t>增加</a:t>
            </a:r>
            <a:r>
              <a:rPr lang="en-US" altLang="zh-CN" sz="1600" dirty="0" smtClean="0"/>
              <a:t>c</a:t>
            </a:r>
            <a:endParaRPr lang="zh-CN" altLang="en-US" sz="1600" dirty="0"/>
          </a:p>
        </p:txBody>
      </p:sp>
      <p:sp>
        <p:nvSpPr>
          <p:cNvPr id="13" name="TextBox 12"/>
          <p:cNvSpPr txBox="1"/>
          <p:nvPr/>
        </p:nvSpPr>
        <p:spPr>
          <a:xfrm>
            <a:off x="1000125" y="4098925"/>
            <a:ext cx="7000875" cy="923925"/>
          </a:xfrm>
          <a:prstGeom prst="rect">
            <a:avLst/>
          </a:prstGeom>
          <a:solidFill>
            <a:srgbClr val="FFFFCC"/>
          </a:solidFill>
          <a:ln>
            <a:solidFill>
              <a:srgbClr val="002060"/>
            </a:solidFill>
          </a:ln>
        </p:spPr>
        <p:txBody>
          <a:bodyPr>
            <a:spAutoFit/>
          </a:bodyPr>
          <a:lstStyle/>
          <a:p>
            <a:pPr>
              <a:defRPr/>
            </a:pPr>
            <a:r>
              <a:rPr lang="zh-CN" altLang="en-US" dirty="0">
                <a:solidFill>
                  <a:srgbClr val="C00000"/>
                </a:solidFill>
              </a:rPr>
              <a:t>实验结论：</a:t>
            </a:r>
            <a:r>
              <a:rPr lang="zh-CN" altLang="en-US" dirty="0"/>
              <a:t>数组的元素个数增加一倍，所需要的时间是原来的</a:t>
            </a:r>
            <a:r>
              <a:rPr lang="en-US" altLang="zh-CN" dirty="0"/>
              <a:t>4</a:t>
            </a:r>
            <a:r>
              <a:rPr lang="zh-CN" altLang="en-US" dirty="0"/>
              <a:t>倍。这个算法具有</a:t>
            </a:r>
            <a:r>
              <a:rPr lang="zh-CN" altLang="en-US" b="1" dirty="0">
                <a:solidFill>
                  <a:schemeClr val="accent5">
                    <a:lumMod val="50000"/>
                  </a:schemeClr>
                </a:solidFill>
              </a:rPr>
              <a:t>平方律</a:t>
            </a:r>
            <a:r>
              <a:rPr lang="zh-CN" altLang="en-US" dirty="0"/>
              <a:t>的性质，即执行时间和输入数据的个数的平方成正比。</a:t>
            </a:r>
          </a:p>
        </p:txBody>
      </p:sp>
      <p:grpSp>
        <p:nvGrpSpPr>
          <p:cNvPr id="15" name="组合 14"/>
          <p:cNvGrpSpPr/>
          <p:nvPr/>
        </p:nvGrpSpPr>
        <p:grpSpPr>
          <a:xfrm>
            <a:off x="1000125" y="5072063"/>
            <a:ext cx="7000875" cy="1928812"/>
            <a:chOff x="1000125" y="5072063"/>
            <a:chExt cx="7000875" cy="1928837"/>
          </a:xfrm>
          <a:solidFill>
            <a:srgbClr val="FFFFCC"/>
          </a:solidFill>
        </p:grpSpPr>
        <p:sp>
          <p:nvSpPr>
            <p:cNvPr id="14" name="TextBox 13"/>
            <p:cNvSpPr txBox="1"/>
            <p:nvPr/>
          </p:nvSpPr>
          <p:spPr>
            <a:xfrm>
              <a:off x="1000125" y="5072063"/>
              <a:ext cx="7000875" cy="1754326"/>
            </a:xfrm>
            <a:prstGeom prst="rect">
              <a:avLst/>
            </a:prstGeom>
            <a:grpFill/>
            <a:ln>
              <a:solidFill>
                <a:schemeClr val="accent5">
                  <a:lumMod val="50000"/>
                </a:schemeClr>
              </a:solidFill>
            </a:ln>
          </p:spPr>
          <p:txBody>
            <a:bodyPr>
              <a:spAutoFit/>
            </a:bodyPr>
            <a:lstStyle/>
            <a:p>
              <a:pPr>
                <a:defRPr/>
              </a:pPr>
              <a:r>
                <a:rPr lang="zh-CN" altLang="en-US" dirty="0">
                  <a:solidFill>
                    <a:srgbClr val="C00000"/>
                  </a:solidFill>
                </a:rPr>
                <a:t>算法分析</a:t>
              </a:r>
              <a:r>
                <a:rPr lang="zh-CN" altLang="en-US" dirty="0"/>
                <a:t>：对</a:t>
              </a:r>
              <a:r>
                <a:rPr lang="en-US" altLang="zh-CN" dirty="0"/>
                <a:t>N</a:t>
              </a:r>
              <a:r>
                <a:rPr lang="zh-CN" altLang="en-US" dirty="0"/>
                <a:t>个数据排序，需执行</a:t>
              </a:r>
              <a:r>
                <a:rPr lang="en-US" altLang="zh-CN" dirty="0"/>
                <a:t>N-1</a:t>
              </a:r>
              <a:r>
                <a:rPr lang="zh-CN" altLang="en-US" dirty="0"/>
                <a:t>次外层</a:t>
              </a:r>
              <a:r>
                <a:rPr lang="en-US" altLang="zh-CN" dirty="0"/>
                <a:t>for</a:t>
              </a:r>
              <a:r>
                <a:rPr lang="zh-CN" altLang="en-US" dirty="0"/>
                <a:t>循环：第一次找出</a:t>
              </a:r>
              <a:r>
                <a:rPr lang="en-US" altLang="zh-CN" dirty="0"/>
                <a:t>N</a:t>
              </a:r>
              <a:r>
                <a:rPr lang="zh-CN" altLang="en-US" dirty="0"/>
                <a:t>个数中最小值，下一次是在剩下的</a:t>
              </a:r>
              <a:r>
                <a:rPr lang="en-US" altLang="zh-CN" dirty="0"/>
                <a:t>N-1</a:t>
              </a:r>
              <a:r>
                <a:rPr lang="zh-CN" altLang="en-US" dirty="0"/>
                <a:t>个元素中找最小值，依次类推。程序执行的比较次数和数据个数成正比，需要执行的总次数为：</a:t>
              </a:r>
              <a:endParaRPr lang="en-US" altLang="zh-CN" dirty="0"/>
            </a:p>
            <a:p>
              <a:pPr>
                <a:defRPr/>
              </a:pPr>
              <a:endParaRPr lang="en-US" altLang="zh-CN" dirty="0"/>
            </a:p>
            <a:p>
              <a:pPr>
                <a:defRPr/>
              </a:pPr>
              <a:endParaRPr lang="en-US" altLang="zh-CN" dirty="0"/>
            </a:p>
            <a:p>
              <a:pPr>
                <a:defRPr/>
              </a:pPr>
              <a:endParaRPr lang="en-US" altLang="zh-CN" dirty="0"/>
            </a:p>
          </p:txBody>
        </p:sp>
        <p:graphicFrame>
          <p:nvGraphicFramePr>
            <p:cNvPr id="1026" name="Object 14"/>
            <p:cNvGraphicFramePr>
              <a:graphicFrameLocks noChangeAspect="1"/>
            </p:cNvGraphicFramePr>
            <p:nvPr/>
          </p:nvGraphicFramePr>
          <p:xfrm>
            <a:off x="3143240" y="6021412"/>
            <a:ext cx="2265362" cy="979488"/>
          </p:xfrm>
          <a:graphic>
            <a:graphicData uri="http://schemas.openxmlformats.org/presentationml/2006/ole">
              <mc:AlternateContent xmlns:mc="http://schemas.openxmlformats.org/markup-compatibility/2006">
                <mc:Choice xmlns:v="urn:schemas-microsoft-com:vml" Requires="v">
                  <p:oleObj spid="_x0000_s1117" name="Equation" r:id="rId6" imgW="1473120" imgH="660240" progId="Equation.3">
                    <p:embed/>
                  </p:oleObj>
                </mc:Choice>
                <mc:Fallback>
                  <p:oleObj name="Equation" r:id="rId6" imgW="1473120" imgH="66024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3240" y="6021412"/>
                          <a:ext cx="2265362" cy="9794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title"/>
          </p:nvPr>
        </p:nvSpPr>
        <p:spPr/>
        <p:txBody>
          <a:bodyPr/>
          <a:lstStyle/>
          <a:p>
            <a:r>
              <a:rPr lang="zh-CN" altLang="en-US" smtClean="0"/>
              <a:t>冒泡排序法</a:t>
            </a:r>
            <a:endParaRPr lang="en-US" altLang="zh-CN" dirty="0"/>
          </a:p>
        </p:txBody>
      </p:sp>
      <p:sp>
        <p:nvSpPr>
          <p:cNvPr id="3" name="内容占位符 2"/>
          <p:cNvSpPr>
            <a:spLocks noGrp="1"/>
          </p:cNvSpPr>
          <p:nvPr>
            <p:ph idx="1"/>
          </p:nvPr>
        </p:nvSpPr>
        <p:spPr/>
        <p:txBody>
          <a:bodyPr/>
          <a:lstStyle/>
          <a:p>
            <a:pPr eaLnBrk="1" hangingPunct="1">
              <a:buClr>
                <a:schemeClr val="tx1"/>
              </a:buClr>
              <a:buFont typeface="Wingdings" pitchFamily="2" charset="2"/>
              <a:buChar char="Ø"/>
            </a:pPr>
            <a:r>
              <a:rPr lang="zh-CN" altLang="en-US" dirty="0">
                <a:sym typeface="Symbol" pitchFamily="18" charset="2"/>
              </a:rPr>
              <a:t> 就是将数组中较小的数比喻为气泡，是一个</a:t>
            </a:r>
            <a:r>
              <a:rPr lang="zh-CN" altLang="en-US" dirty="0">
                <a:solidFill>
                  <a:srgbClr val="FF0000"/>
                </a:solidFill>
                <a:sym typeface="Symbol" pitchFamily="18" charset="2"/>
              </a:rPr>
              <a:t>小数上冒</a:t>
            </a:r>
            <a:r>
              <a:rPr lang="zh-CN" altLang="en-US" dirty="0">
                <a:sym typeface="Symbol" pitchFamily="18" charset="2"/>
              </a:rPr>
              <a:t>、</a:t>
            </a:r>
            <a:r>
              <a:rPr lang="zh-CN" altLang="en-US" dirty="0">
                <a:solidFill>
                  <a:srgbClr val="FF0000"/>
                </a:solidFill>
                <a:sym typeface="Symbol" pitchFamily="18" charset="2"/>
              </a:rPr>
              <a:t>大数下沉</a:t>
            </a:r>
            <a:r>
              <a:rPr lang="zh-CN" altLang="en-US" dirty="0">
                <a:sym typeface="Symbol" pitchFamily="18" charset="2"/>
              </a:rPr>
              <a:t>的过程</a:t>
            </a:r>
            <a:r>
              <a:rPr lang="zh-CN" altLang="en-US" dirty="0" smtClean="0">
                <a:sym typeface="Symbol" pitchFamily="18" charset="2"/>
              </a:rPr>
              <a:t>。</a:t>
            </a:r>
            <a:endParaRPr lang="en-US" altLang="zh-CN" dirty="0" smtClean="0">
              <a:sym typeface="Symbol" pitchFamily="18" charset="2"/>
            </a:endParaRPr>
          </a:p>
          <a:p>
            <a:pPr eaLnBrk="1" hangingPunct="1">
              <a:buClr>
                <a:schemeClr val="tx1"/>
              </a:buClr>
              <a:buFont typeface="Wingdings" pitchFamily="2" charset="2"/>
              <a:buChar char="Ø"/>
            </a:pPr>
            <a:r>
              <a:rPr lang="zh-CN" altLang="en-US" dirty="0" smtClean="0">
                <a:latin typeface="幼圆" pitchFamily="49" charset="-122"/>
              </a:rPr>
              <a:t>基本</a:t>
            </a:r>
            <a:r>
              <a:rPr lang="zh-CN" altLang="en-US" dirty="0">
                <a:latin typeface="幼圆" pitchFamily="49" charset="-122"/>
              </a:rPr>
              <a:t>思想是通过对相邻元素的比较和交换，使全部记录排列有序</a:t>
            </a:r>
            <a:r>
              <a:rPr lang="zh-CN" altLang="en-US" dirty="0" smtClean="0">
                <a:latin typeface="幼圆" pitchFamily="49" charset="-122"/>
              </a:rPr>
              <a:t>。</a:t>
            </a:r>
            <a:endParaRPr lang="zh-CN" altLang="en-US" dirty="0">
              <a:sym typeface="Symbol" pitchFamily="18" charset="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title"/>
          </p:nvPr>
        </p:nvSpPr>
        <p:spPr/>
        <p:txBody>
          <a:bodyPr/>
          <a:lstStyle/>
          <a:p>
            <a:r>
              <a:rPr lang="zh-CN" altLang="en-US" smtClean="0"/>
              <a:t>冒泡排序法</a:t>
            </a:r>
            <a:endParaRPr lang="en-US" altLang="zh-CN" dirty="0"/>
          </a:p>
        </p:txBody>
      </p:sp>
      <p:sp>
        <p:nvSpPr>
          <p:cNvPr id="3" name="内容占位符 2"/>
          <p:cNvSpPr>
            <a:spLocks noGrp="1"/>
          </p:cNvSpPr>
          <p:nvPr>
            <p:ph idx="1"/>
          </p:nvPr>
        </p:nvSpPr>
        <p:spPr>
          <a:xfrm>
            <a:off x="457200" y="1556792"/>
            <a:ext cx="8229600" cy="4752528"/>
          </a:xfrm>
        </p:spPr>
        <p:txBody>
          <a:bodyPr/>
          <a:lstStyle/>
          <a:p>
            <a:pPr eaLnBrk="1" hangingPunct="1">
              <a:buClr>
                <a:schemeClr val="tx1"/>
              </a:buClr>
              <a:buFont typeface="Wingdings" pitchFamily="2" charset="2"/>
              <a:buChar char="Ø"/>
            </a:pPr>
            <a:r>
              <a:rPr lang="zh-CN" altLang="en-US" sz="2400" dirty="0" smtClean="0"/>
              <a:t>含有</a:t>
            </a:r>
            <a:r>
              <a:rPr lang="en-US" altLang="zh-CN" sz="2400" dirty="0"/>
              <a:t>n</a:t>
            </a:r>
            <a:r>
              <a:rPr lang="zh-CN" altLang="en-US" sz="2400" dirty="0"/>
              <a:t>个元素的数组原则上要进行</a:t>
            </a:r>
            <a:r>
              <a:rPr lang="en-US" altLang="zh-CN" sz="2400" dirty="0">
                <a:solidFill>
                  <a:srgbClr val="C00000"/>
                </a:solidFill>
              </a:rPr>
              <a:t>n-1</a:t>
            </a:r>
            <a:r>
              <a:rPr lang="zh-CN" altLang="en-US" sz="2400" dirty="0"/>
              <a:t>次排序</a:t>
            </a:r>
            <a:r>
              <a:rPr lang="zh-CN" altLang="en-US" sz="2400" dirty="0" smtClean="0"/>
              <a:t>。</a:t>
            </a:r>
            <a:endParaRPr lang="en-US" altLang="zh-CN" sz="2400" dirty="0" smtClean="0"/>
          </a:p>
          <a:p>
            <a:pPr eaLnBrk="1" hangingPunct="1">
              <a:buClr>
                <a:schemeClr val="tx1"/>
              </a:buClr>
              <a:buFont typeface="Wingdings" pitchFamily="2" charset="2"/>
              <a:buChar char="Ø"/>
            </a:pPr>
            <a:r>
              <a:rPr lang="zh-CN" altLang="en-US" sz="2800" dirty="0" smtClean="0"/>
              <a:t>对于</a:t>
            </a:r>
            <a:r>
              <a:rPr lang="zh-CN" altLang="en-US" sz="2800" dirty="0"/>
              <a:t>每一次排序，从第一个数开始，依次比较前一个数与后一个数的大小</a:t>
            </a:r>
            <a:r>
              <a:rPr lang="zh-CN" altLang="en-US" sz="2800" dirty="0" smtClean="0"/>
              <a:t>。</a:t>
            </a:r>
            <a:endParaRPr lang="en-US" altLang="zh-CN" sz="2800" dirty="0" smtClean="0"/>
          </a:p>
          <a:p>
            <a:pPr lvl="1" eaLnBrk="1" hangingPunct="1">
              <a:buClr>
                <a:schemeClr val="tx1"/>
              </a:buClr>
              <a:buFont typeface="Wingdings" pitchFamily="2" charset="2"/>
              <a:buChar char="Ø"/>
            </a:pPr>
            <a:r>
              <a:rPr lang="zh-CN" altLang="en-US" sz="2400" dirty="0" smtClean="0"/>
              <a:t>如果</a:t>
            </a:r>
            <a:r>
              <a:rPr lang="zh-CN" altLang="en-US" sz="2400" dirty="0"/>
              <a:t>前一个数比后一个数大，则进行交换</a:t>
            </a:r>
            <a:r>
              <a:rPr lang="zh-CN" altLang="en-US" sz="2400" dirty="0" smtClean="0"/>
              <a:t>。</a:t>
            </a:r>
            <a:endParaRPr lang="en-US" altLang="zh-CN" sz="2400" dirty="0" smtClean="0"/>
          </a:p>
          <a:p>
            <a:pPr lvl="1" eaLnBrk="1" hangingPunct="1">
              <a:buClr>
                <a:schemeClr val="tx1"/>
              </a:buClr>
              <a:buFont typeface="Wingdings" pitchFamily="2" charset="2"/>
              <a:buChar char="Ø"/>
            </a:pPr>
            <a:r>
              <a:rPr lang="zh-CN" altLang="en-US" sz="2400" dirty="0" smtClean="0"/>
              <a:t>这样</a:t>
            </a:r>
            <a:r>
              <a:rPr lang="zh-CN" altLang="en-US" sz="2400" dirty="0"/>
              <a:t>一轮过后，最大的数将会“沉到底”，成为最末位的元素</a:t>
            </a:r>
            <a:r>
              <a:rPr lang="zh-CN" altLang="en-US" sz="2400" dirty="0" smtClean="0"/>
              <a:t>。</a:t>
            </a:r>
            <a:endParaRPr lang="en-US" altLang="zh-CN" sz="2400" dirty="0" smtClean="0"/>
          </a:p>
          <a:p>
            <a:pPr eaLnBrk="1" hangingPunct="1">
              <a:buClr>
                <a:schemeClr val="tx1"/>
              </a:buClr>
              <a:buFont typeface="Wingdings" pitchFamily="2" charset="2"/>
              <a:buChar char="Ø"/>
            </a:pPr>
            <a:r>
              <a:rPr lang="zh-CN" altLang="en-US" sz="2800" dirty="0" smtClean="0"/>
              <a:t>第二</a:t>
            </a:r>
            <a:r>
              <a:rPr lang="zh-CN" altLang="en-US" sz="2800" dirty="0"/>
              <a:t>轮则去掉最后一个数，对前</a:t>
            </a:r>
            <a:r>
              <a:rPr lang="en-US" altLang="zh-CN" sz="2800" dirty="0"/>
              <a:t>n-1</a:t>
            </a:r>
            <a:r>
              <a:rPr lang="zh-CN" altLang="en-US" sz="2800" dirty="0"/>
              <a:t>个数再按照上面的步骤找出最大数，该数将成为倒数第二位的</a:t>
            </a:r>
            <a:r>
              <a:rPr lang="zh-CN" altLang="en-US" sz="2800" dirty="0" smtClean="0"/>
              <a:t>元素</a:t>
            </a:r>
            <a:endParaRPr lang="en-US" altLang="zh-CN" sz="2800" dirty="0" smtClean="0"/>
          </a:p>
          <a:p>
            <a:pPr eaLnBrk="1" hangingPunct="1">
              <a:buClr>
                <a:schemeClr val="tx1"/>
              </a:buClr>
              <a:buFont typeface="Wingdings" pitchFamily="2" charset="2"/>
              <a:buChar char="Ø"/>
            </a:pPr>
            <a:r>
              <a:rPr lang="en-US" altLang="zh-CN" sz="2800" dirty="0" smtClean="0"/>
              <a:t>......</a:t>
            </a:r>
          </a:p>
          <a:p>
            <a:pPr eaLnBrk="1" hangingPunct="1">
              <a:buClr>
                <a:schemeClr val="tx1"/>
              </a:buClr>
              <a:buFont typeface="Wingdings" pitchFamily="2" charset="2"/>
              <a:buChar char="Ø"/>
            </a:pPr>
            <a:r>
              <a:rPr lang="en-US" altLang="zh-CN" sz="2800" dirty="0" smtClean="0"/>
              <a:t>n-1</a:t>
            </a:r>
            <a:r>
              <a:rPr lang="zh-CN" altLang="en-US" sz="2800" dirty="0"/>
              <a:t>轮过后，就完成了排序。</a:t>
            </a:r>
          </a:p>
          <a:p>
            <a:endParaRPr lang="zh-CN" altLang="en-US" sz="2400" dirty="0"/>
          </a:p>
        </p:txBody>
      </p:sp>
    </p:spTree>
    <p:extLst>
      <p:ext uri="{BB962C8B-B14F-4D97-AF65-F5344CB8AC3E}">
        <p14:creationId xmlns:p14="http://schemas.microsoft.com/office/powerpoint/2010/main" val="15025153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ChangeArrowheads="1"/>
          </p:cNvSpPr>
          <p:nvPr>
            <p:ph type="title"/>
          </p:nvPr>
        </p:nvSpPr>
        <p:spPr>
          <a:xfrm>
            <a:off x="428625" y="500063"/>
            <a:ext cx="8229600" cy="400050"/>
          </a:xfrm>
        </p:spPr>
        <p:txBody>
          <a:bodyPr/>
          <a:lstStyle/>
          <a:p>
            <a:r>
              <a:rPr lang="zh-CN" altLang="en-US" sz="3200" dirty="0" smtClean="0">
                <a:solidFill>
                  <a:schemeClr val="tx1"/>
                </a:solidFill>
              </a:rPr>
              <a:t>一、算法效率的度量</a:t>
            </a:r>
          </a:p>
        </p:txBody>
      </p:sp>
      <p:sp>
        <p:nvSpPr>
          <p:cNvPr id="9219" name="TextBox 8"/>
          <p:cNvSpPr txBox="1">
            <a:spLocks noChangeArrowheads="1"/>
          </p:cNvSpPr>
          <p:nvPr/>
        </p:nvSpPr>
        <p:spPr bwMode="auto">
          <a:xfrm>
            <a:off x="857250" y="1214438"/>
            <a:ext cx="7143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0" name="TextBox 9"/>
          <p:cNvSpPr txBox="1">
            <a:spLocks noChangeArrowheads="1"/>
          </p:cNvSpPr>
          <p:nvPr/>
        </p:nvSpPr>
        <p:spPr bwMode="auto">
          <a:xfrm>
            <a:off x="714375" y="1357313"/>
            <a:ext cx="6357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 name="Rectangle 9"/>
          <p:cNvSpPr txBox="1">
            <a:spLocks noChangeArrowheads="1"/>
          </p:cNvSpPr>
          <p:nvPr/>
        </p:nvSpPr>
        <p:spPr bwMode="auto">
          <a:xfrm>
            <a:off x="571500" y="1000124"/>
            <a:ext cx="8429625" cy="4805139"/>
          </a:xfrm>
          <a:prstGeom prst="rect">
            <a:avLst/>
          </a:prstGeom>
          <a:noFill/>
          <a:ln w="9525">
            <a:noFill/>
            <a:miter lim="800000"/>
            <a:headEnd/>
            <a:tailEnd/>
          </a:ln>
        </p:spPr>
        <p:txBody>
          <a:bodyPr/>
          <a:lstStyle/>
          <a:p>
            <a:pPr marL="342900" indent="-342900" eaLnBrk="0" hangingPunct="0">
              <a:spcBef>
                <a:spcPct val="20000"/>
              </a:spcBef>
              <a:buClr>
                <a:schemeClr val="bg2"/>
              </a:buClr>
              <a:buSzPct val="75000"/>
              <a:buFont typeface="Wingdings" pitchFamily="2" charset="2"/>
              <a:buChar char="n"/>
              <a:defRPr/>
            </a:pPr>
            <a:r>
              <a:rPr lang="zh-CN" altLang="en-US" sz="2800" dirty="0" smtClean="0">
                <a:latin typeface="楷体_GB2312" pitchFamily="49" charset="-122"/>
                <a:ea typeface="楷体_GB2312" pitchFamily="49" charset="-122"/>
              </a:rPr>
              <a:t>算法</a:t>
            </a:r>
            <a:r>
              <a:rPr lang="zh-CN" altLang="en-US" sz="2800" dirty="0">
                <a:latin typeface="楷体_GB2312" pitchFamily="49" charset="-122"/>
                <a:ea typeface="楷体_GB2312" pitchFamily="49" charset="-122"/>
              </a:rPr>
              <a:t>设计的要求</a:t>
            </a:r>
            <a:endParaRPr lang="en-US" altLang="zh-CN" sz="2800" dirty="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itchFamily="2" charset="2"/>
              <a:buChar char="Ø"/>
              <a:defRPr/>
            </a:pPr>
            <a:r>
              <a:rPr lang="zh-CN" altLang="en-US" sz="2400" dirty="0">
                <a:latin typeface="楷体_GB2312" pitchFamily="49" charset="-122"/>
                <a:ea typeface="楷体_GB2312" pitchFamily="49" charset="-122"/>
              </a:rPr>
              <a:t>正确性：算法至少应具有输入</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出和加工处理无歧义性、能正确反映问题的需求、能够得到问题的正确答案。</a:t>
            </a:r>
            <a:endParaRPr lang="en-US" altLang="zh-CN" sz="2400" dirty="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itchFamily="2" charset="2"/>
              <a:buChar char="Ø"/>
              <a:defRPr/>
            </a:pPr>
            <a:r>
              <a:rPr lang="zh-CN" altLang="en-US" sz="2400" dirty="0" smtClean="0">
                <a:latin typeface="楷体_GB2312" pitchFamily="49" charset="-122"/>
                <a:ea typeface="楷体_GB2312" pitchFamily="49" charset="-122"/>
              </a:rPr>
              <a:t>健壮</a:t>
            </a:r>
            <a:r>
              <a:rPr lang="zh-CN" altLang="en-US" sz="2400" dirty="0">
                <a:latin typeface="楷体_GB2312" pitchFamily="49" charset="-122"/>
                <a:ea typeface="楷体_GB2312" pitchFamily="49" charset="-122"/>
              </a:rPr>
              <a:t>性：当输入数据不合法时，算法能做出相关处理，而非产生异常或莫名其妙的结果</a:t>
            </a:r>
            <a:endParaRPr lang="en-US" altLang="zh-CN" sz="2400" dirty="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itchFamily="2" charset="2"/>
              <a:buChar char="Ø"/>
              <a:defRPr/>
            </a:pPr>
            <a:r>
              <a:rPr lang="zh-CN" altLang="en-US" sz="2400" dirty="0">
                <a:latin typeface="楷体_GB2312" pitchFamily="49" charset="-122"/>
                <a:ea typeface="楷体_GB2312" pitchFamily="49" charset="-122"/>
              </a:rPr>
              <a:t>时间</a:t>
            </a:r>
            <a:r>
              <a:rPr lang="zh-CN" altLang="en-US" sz="2400" dirty="0" smtClean="0">
                <a:latin typeface="楷体_GB2312" pitchFamily="49" charset="-122"/>
                <a:ea typeface="楷体_GB2312" pitchFamily="49" charset="-122"/>
              </a:rPr>
              <a:t>效率  </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高</a:t>
            </a:r>
            <a:endParaRPr lang="en-US" altLang="zh-CN" sz="2400" dirty="0" smtClean="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itchFamily="2" charset="2"/>
              <a:buChar char="Ø"/>
              <a:defRPr/>
            </a:pPr>
            <a:r>
              <a:rPr lang="zh-CN" altLang="en-US" sz="2400" dirty="0" smtClean="0">
                <a:latin typeface="楷体_GB2312" pitchFamily="49" charset="-122"/>
                <a:ea typeface="楷体_GB2312" pitchFamily="49" charset="-122"/>
              </a:rPr>
              <a:t>存储量开销 </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低</a:t>
            </a:r>
            <a:endParaRPr lang="en-US" altLang="zh-CN" sz="2400" dirty="0" smtClean="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itchFamily="2" charset="2"/>
              <a:buChar char="Ø"/>
              <a:defRPr/>
            </a:pPr>
            <a:r>
              <a:rPr lang="zh-CN" altLang="en-US" sz="2400" dirty="0">
                <a:latin typeface="楷体_GB2312" pitchFamily="49" charset="-122"/>
                <a:ea typeface="楷体_GB2312" pitchFamily="49" charset="-122"/>
              </a:rPr>
              <a:t>可读性：便于阅读、理解和</a:t>
            </a:r>
            <a:r>
              <a:rPr lang="zh-CN" altLang="en-US" sz="2400" dirty="0" smtClean="0">
                <a:latin typeface="楷体_GB2312" pitchFamily="49" charset="-122"/>
                <a:ea typeface="楷体_GB2312" pitchFamily="49" charset="-122"/>
              </a:rPr>
              <a:t>交流</a:t>
            </a:r>
            <a:endParaRPr lang="en-US" altLang="zh-CN" sz="24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title"/>
          </p:nvPr>
        </p:nvSpPr>
        <p:spPr/>
        <p:txBody>
          <a:bodyPr/>
          <a:lstStyle/>
          <a:p>
            <a:r>
              <a:rPr lang="zh-CN" altLang="en-US" smtClean="0"/>
              <a:t>冒泡排序法</a:t>
            </a:r>
            <a:endParaRPr lang="en-US" altLang="zh-CN" dirty="0"/>
          </a:p>
        </p:txBody>
      </p:sp>
      <p:sp>
        <p:nvSpPr>
          <p:cNvPr id="5" name="Rectangle 3"/>
          <p:cNvSpPr>
            <a:spLocks noChangeArrowheads="1"/>
          </p:cNvSpPr>
          <p:nvPr/>
        </p:nvSpPr>
        <p:spPr bwMode="auto">
          <a:xfrm>
            <a:off x="1295400" y="2014538"/>
            <a:ext cx="6934200" cy="4629150"/>
          </a:xfrm>
          <a:prstGeom prst="rect">
            <a:avLst/>
          </a:prstGeom>
          <a:solidFill>
            <a:srgbClr val="FFFFFF"/>
          </a:solidFill>
          <a:ln w="28575">
            <a:solidFill>
              <a:schemeClr val="accent2"/>
            </a:solidFill>
            <a:miter lim="800000"/>
            <a:headEnd/>
            <a:tailEnd/>
          </a:ln>
        </p:spPr>
        <p:txBody>
          <a:bodyPr/>
          <a:lstStyle/>
          <a:p>
            <a:pPr algn="ctr">
              <a:spcBef>
                <a:spcPct val="50000"/>
              </a:spcBef>
            </a:pPr>
            <a:endParaRPr lang="zh-CN" altLang="zh-CN" b="1">
              <a:sym typeface="Symbol" pitchFamily="18" charset="2"/>
            </a:endParaRPr>
          </a:p>
        </p:txBody>
      </p:sp>
      <p:grpSp>
        <p:nvGrpSpPr>
          <p:cNvPr id="6" name="Group 4"/>
          <p:cNvGrpSpPr>
            <a:grpSpLocks/>
          </p:cNvGrpSpPr>
          <p:nvPr/>
        </p:nvGrpSpPr>
        <p:grpSpPr bwMode="auto">
          <a:xfrm>
            <a:off x="1714500" y="2071688"/>
            <a:ext cx="723900" cy="2225675"/>
            <a:chOff x="1080" y="372"/>
            <a:chExt cx="456" cy="1588"/>
          </a:xfrm>
        </p:grpSpPr>
        <p:sp>
          <p:nvSpPr>
            <p:cNvPr id="7" name="Text Box 5"/>
            <p:cNvSpPr txBox="1">
              <a:spLocks noChangeArrowheads="1"/>
            </p:cNvSpPr>
            <p:nvPr/>
          </p:nvSpPr>
          <p:spPr bwMode="auto">
            <a:xfrm>
              <a:off x="1080" y="384"/>
              <a:ext cx="288" cy="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9</a:t>
              </a:r>
            </a:p>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8" name="Group 6"/>
            <p:cNvGrpSpPr>
              <a:grpSpLocks/>
            </p:cNvGrpSpPr>
            <p:nvPr/>
          </p:nvGrpSpPr>
          <p:grpSpPr bwMode="auto">
            <a:xfrm>
              <a:off x="1104" y="372"/>
              <a:ext cx="432" cy="576"/>
              <a:chOff x="1728" y="624"/>
              <a:chExt cx="432" cy="576"/>
            </a:xfrm>
          </p:grpSpPr>
          <p:sp>
            <p:nvSpPr>
              <p:cNvPr id="9" name="Rectangle 7"/>
              <p:cNvSpPr>
                <a:spLocks noChangeArrowheads="1"/>
              </p:cNvSpPr>
              <p:nvPr/>
            </p:nvSpPr>
            <p:spPr bwMode="auto">
              <a:xfrm>
                <a:off x="1728" y="624"/>
                <a:ext cx="192" cy="576"/>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Freeform 8"/>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1" name="Group 9"/>
          <p:cNvGrpSpPr>
            <a:grpSpLocks/>
          </p:cNvGrpSpPr>
          <p:nvPr/>
        </p:nvGrpSpPr>
        <p:grpSpPr bwMode="auto">
          <a:xfrm>
            <a:off x="3009900" y="2090738"/>
            <a:ext cx="723900" cy="2208212"/>
            <a:chOff x="1896" y="384"/>
            <a:chExt cx="456" cy="1576"/>
          </a:xfrm>
        </p:grpSpPr>
        <p:sp>
          <p:nvSpPr>
            <p:cNvPr id="12" name="Text Box 10"/>
            <p:cNvSpPr txBox="1">
              <a:spLocks noChangeArrowheads="1"/>
            </p:cNvSpPr>
            <p:nvPr/>
          </p:nvSpPr>
          <p:spPr bwMode="auto">
            <a:xfrm>
              <a:off x="1896" y="384"/>
              <a:ext cx="288" cy="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9</a:t>
              </a:r>
            </a:p>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13" name="Group 11"/>
            <p:cNvGrpSpPr>
              <a:grpSpLocks/>
            </p:cNvGrpSpPr>
            <p:nvPr/>
          </p:nvGrpSpPr>
          <p:grpSpPr bwMode="auto">
            <a:xfrm>
              <a:off x="1920" y="624"/>
              <a:ext cx="432" cy="576"/>
              <a:chOff x="1728" y="624"/>
              <a:chExt cx="432" cy="576"/>
            </a:xfrm>
          </p:grpSpPr>
          <p:sp>
            <p:nvSpPr>
              <p:cNvPr id="14" name="Rectangle 12"/>
              <p:cNvSpPr>
                <a:spLocks noChangeArrowheads="1"/>
              </p:cNvSpPr>
              <p:nvPr/>
            </p:nvSpPr>
            <p:spPr bwMode="auto">
              <a:xfrm>
                <a:off x="1728" y="624"/>
                <a:ext cx="192" cy="576"/>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Freeform 13"/>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6" name="Group 14"/>
          <p:cNvGrpSpPr>
            <a:grpSpLocks/>
          </p:cNvGrpSpPr>
          <p:nvPr/>
        </p:nvGrpSpPr>
        <p:grpSpPr bwMode="auto">
          <a:xfrm>
            <a:off x="4191000" y="2093913"/>
            <a:ext cx="723900" cy="2208212"/>
            <a:chOff x="2640" y="386"/>
            <a:chExt cx="456" cy="1576"/>
          </a:xfrm>
        </p:grpSpPr>
        <p:sp>
          <p:nvSpPr>
            <p:cNvPr id="17" name="Text Box 15"/>
            <p:cNvSpPr txBox="1">
              <a:spLocks noChangeArrowheads="1"/>
            </p:cNvSpPr>
            <p:nvPr/>
          </p:nvSpPr>
          <p:spPr bwMode="auto">
            <a:xfrm>
              <a:off x="2640" y="386"/>
              <a:ext cx="288" cy="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9</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18" name="Group 16"/>
            <p:cNvGrpSpPr>
              <a:grpSpLocks/>
            </p:cNvGrpSpPr>
            <p:nvPr/>
          </p:nvGrpSpPr>
          <p:grpSpPr bwMode="auto">
            <a:xfrm>
              <a:off x="2664" y="876"/>
              <a:ext cx="432" cy="576"/>
              <a:chOff x="1728" y="624"/>
              <a:chExt cx="432" cy="576"/>
            </a:xfrm>
          </p:grpSpPr>
          <p:sp>
            <p:nvSpPr>
              <p:cNvPr id="19" name="Rectangle 17"/>
              <p:cNvSpPr>
                <a:spLocks noChangeArrowheads="1"/>
              </p:cNvSpPr>
              <p:nvPr/>
            </p:nvSpPr>
            <p:spPr bwMode="auto">
              <a:xfrm>
                <a:off x="1728" y="624"/>
                <a:ext cx="192" cy="576"/>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18"/>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1" name="Group 19"/>
          <p:cNvGrpSpPr>
            <a:grpSpLocks/>
          </p:cNvGrpSpPr>
          <p:nvPr/>
        </p:nvGrpSpPr>
        <p:grpSpPr bwMode="auto">
          <a:xfrm>
            <a:off x="5295900" y="2093913"/>
            <a:ext cx="723900" cy="2208212"/>
            <a:chOff x="3336" y="386"/>
            <a:chExt cx="456" cy="1576"/>
          </a:xfrm>
        </p:grpSpPr>
        <p:sp>
          <p:nvSpPr>
            <p:cNvPr id="22" name="Text Box 20"/>
            <p:cNvSpPr txBox="1">
              <a:spLocks noChangeArrowheads="1"/>
            </p:cNvSpPr>
            <p:nvPr/>
          </p:nvSpPr>
          <p:spPr bwMode="auto">
            <a:xfrm>
              <a:off x="3336" y="386"/>
              <a:ext cx="288" cy="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9</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23" name="Group 21"/>
            <p:cNvGrpSpPr>
              <a:grpSpLocks/>
            </p:cNvGrpSpPr>
            <p:nvPr/>
          </p:nvGrpSpPr>
          <p:grpSpPr bwMode="auto">
            <a:xfrm>
              <a:off x="3360" y="1152"/>
              <a:ext cx="432" cy="576"/>
              <a:chOff x="1728" y="624"/>
              <a:chExt cx="432" cy="576"/>
            </a:xfrm>
          </p:grpSpPr>
          <p:sp>
            <p:nvSpPr>
              <p:cNvPr id="24" name="Rectangle 22"/>
              <p:cNvSpPr>
                <a:spLocks noChangeArrowheads="1"/>
              </p:cNvSpPr>
              <p:nvPr/>
            </p:nvSpPr>
            <p:spPr bwMode="auto">
              <a:xfrm>
                <a:off x="1728" y="624"/>
                <a:ext cx="192" cy="576"/>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23"/>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6" name="Group 24"/>
          <p:cNvGrpSpPr>
            <a:grpSpLocks/>
          </p:cNvGrpSpPr>
          <p:nvPr/>
        </p:nvGrpSpPr>
        <p:grpSpPr bwMode="auto">
          <a:xfrm>
            <a:off x="6343650" y="2093913"/>
            <a:ext cx="742950" cy="2251075"/>
            <a:chOff x="3996" y="386"/>
            <a:chExt cx="468" cy="1606"/>
          </a:xfrm>
        </p:grpSpPr>
        <p:sp>
          <p:nvSpPr>
            <p:cNvPr id="27" name="Text Box 25"/>
            <p:cNvSpPr txBox="1">
              <a:spLocks noChangeArrowheads="1"/>
            </p:cNvSpPr>
            <p:nvPr/>
          </p:nvSpPr>
          <p:spPr bwMode="auto">
            <a:xfrm>
              <a:off x="3996" y="386"/>
              <a:ext cx="288" cy="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9</a:t>
              </a:r>
            </a:p>
            <a:p>
              <a:pPr algn="ctr" eaLnBrk="1" hangingPunct="1">
                <a:lnSpc>
                  <a:spcPct val="90000"/>
                </a:lnSpc>
                <a:spcBef>
                  <a:spcPct val="50000"/>
                </a:spcBef>
              </a:pPr>
              <a:r>
                <a:rPr lang="en-US" altLang="zh-CN" b="1">
                  <a:sym typeface="Symbol" pitchFamily="18" charset="2"/>
                </a:rPr>
                <a:t>0</a:t>
              </a:r>
            </a:p>
          </p:txBody>
        </p:sp>
        <p:grpSp>
          <p:nvGrpSpPr>
            <p:cNvPr id="28" name="Group 26"/>
            <p:cNvGrpSpPr>
              <a:grpSpLocks/>
            </p:cNvGrpSpPr>
            <p:nvPr/>
          </p:nvGrpSpPr>
          <p:grpSpPr bwMode="auto">
            <a:xfrm>
              <a:off x="4032" y="1416"/>
              <a:ext cx="432" cy="576"/>
              <a:chOff x="1728" y="624"/>
              <a:chExt cx="432" cy="576"/>
            </a:xfrm>
          </p:grpSpPr>
          <p:sp>
            <p:nvSpPr>
              <p:cNvPr id="29" name="Rectangle 27"/>
              <p:cNvSpPr>
                <a:spLocks noChangeArrowheads="1"/>
              </p:cNvSpPr>
              <p:nvPr/>
            </p:nvSpPr>
            <p:spPr bwMode="auto">
              <a:xfrm>
                <a:off x="1728" y="624"/>
                <a:ext cx="192" cy="576"/>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 name="Freeform 28"/>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1" name="Group 29"/>
          <p:cNvGrpSpPr>
            <a:grpSpLocks/>
          </p:cNvGrpSpPr>
          <p:nvPr/>
        </p:nvGrpSpPr>
        <p:grpSpPr bwMode="auto">
          <a:xfrm>
            <a:off x="7315200" y="2090738"/>
            <a:ext cx="457200" cy="2219325"/>
            <a:chOff x="4608" y="384"/>
            <a:chExt cx="288" cy="1584"/>
          </a:xfrm>
        </p:grpSpPr>
        <p:sp>
          <p:nvSpPr>
            <p:cNvPr id="32" name="Text Box 30"/>
            <p:cNvSpPr txBox="1">
              <a:spLocks noChangeArrowheads="1"/>
            </p:cNvSpPr>
            <p:nvPr/>
          </p:nvSpPr>
          <p:spPr bwMode="auto">
            <a:xfrm>
              <a:off x="4608" y="384"/>
              <a:ext cx="288" cy="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a:p>
              <a:pPr algn="ctr" eaLnBrk="1" hangingPunct="1">
                <a:lnSpc>
                  <a:spcPct val="90000"/>
                </a:lnSpc>
                <a:spcBef>
                  <a:spcPct val="50000"/>
                </a:spcBef>
              </a:pPr>
              <a:r>
                <a:rPr lang="en-US" altLang="zh-CN" b="1">
                  <a:sym typeface="Symbol" pitchFamily="18" charset="2"/>
                </a:rPr>
                <a:t>9</a:t>
              </a:r>
            </a:p>
          </p:txBody>
        </p:sp>
        <p:sp>
          <p:nvSpPr>
            <p:cNvPr id="33" name="Rectangle 31"/>
            <p:cNvSpPr>
              <a:spLocks noChangeArrowheads="1"/>
            </p:cNvSpPr>
            <p:nvPr/>
          </p:nvSpPr>
          <p:spPr bwMode="auto">
            <a:xfrm>
              <a:off x="4668" y="1728"/>
              <a:ext cx="144" cy="240"/>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4" name="Line 32"/>
          <p:cNvSpPr>
            <a:spLocks noChangeShapeType="1"/>
          </p:cNvSpPr>
          <p:nvPr/>
        </p:nvSpPr>
        <p:spPr bwMode="auto">
          <a:xfrm>
            <a:off x="1295400" y="4383088"/>
            <a:ext cx="6934200" cy="46037"/>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 name="Group 33"/>
          <p:cNvGrpSpPr>
            <a:grpSpLocks/>
          </p:cNvGrpSpPr>
          <p:nvPr/>
        </p:nvGrpSpPr>
        <p:grpSpPr bwMode="auto">
          <a:xfrm>
            <a:off x="1714500" y="4597400"/>
            <a:ext cx="723900" cy="1849438"/>
            <a:chOff x="1080" y="2196"/>
            <a:chExt cx="456" cy="1319"/>
          </a:xfrm>
        </p:grpSpPr>
        <p:sp>
          <p:nvSpPr>
            <p:cNvPr id="36" name="Text Box 34"/>
            <p:cNvSpPr txBox="1">
              <a:spLocks noChangeArrowheads="1"/>
            </p:cNvSpPr>
            <p:nvPr/>
          </p:nvSpPr>
          <p:spPr bwMode="auto">
            <a:xfrm>
              <a:off x="1080" y="2208"/>
              <a:ext cx="288"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37" name="Group 35"/>
            <p:cNvGrpSpPr>
              <a:grpSpLocks/>
            </p:cNvGrpSpPr>
            <p:nvPr/>
          </p:nvGrpSpPr>
          <p:grpSpPr bwMode="auto">
            <a:xfrm>
              <a:off x="1104" y="2196"/>
              <a:ext cx="432" cy="576"/>
              <a:chOff x="1728" y="624"/>
              <a:chExt cx="432" cy="576"/>
            </a:xfrm>
          </p:grpSpPr>
          <p:sp>
            <p:nvSpPr>
              <p:cNvPr id="38" name="Rectangle 36"/>
              <p:cNvSpPr>
                <a:spLocks noChangeArrowheads="1"/>
              </p:cNvSpPr>
              <p:nvPr/>
            </p:nvSpPr>
            <p:spPr bwMode="auto">
              <a:xfrm>
                <a:off x="1728" y="624"/>
                <a:ext cx="192" cy="576"/>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 name="Freeform 37"/>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40" name="Group 38"/>
          <p:cNvGrpSpPr>
            <a:grpSpLocks/>
          </p:cNvGrpSpPr>
          <p:nvPr/>
        </p:nvGrpSpPr>
        <p:grpSpPr bwMode="auto">
          <a:xfrm>
            <a:off x="3009900" y="4616450"/>
            <a:ext cx="723900" cy="1831975"/>
            <a:chOff x="1896" y="2208"/>
            <a:chExt cx="456" cy="1307"/>
          </a:xfrm>
        </p:grpSpPr>
        <p:sp>
          <p:nvSpPr>
            <p:cNvPr id="41" name="Text Box 39"/>
            <p:cNvSpPr txBox="1">
              <a:spLocks noChangeArrowheads="1"/>
            </p:cNvSpPr>
            <p:nvPr/>
          </p:nvSpPr>
          <p:spPr bwMode="auto">
            <a:xfrm>
              <a:off x="1896" y="2208"/>
              <a:ext cx="288"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42" name="Group 40"/>
            <p:cNvGrpSpPr>
              <a:grpSpLocks/>
            </p:cNvGrpSpPr>
            <p:nvPr/>
          </p:nvGrpSpPr>
          <p:grpSpPr bwMode="auto">
            <a:xfrm>
              <a:off x="1920" y="2448"/>
              <a:ext cx="432" cy="576"/>
              <a:chOff x="1728" y="624"/>
              <a:chExt cx="432" cy="576"/>
            </a:xfrm>
          </p:grpSpPr>
          <p:sp>
            <p:nvSpPr>
              <p:cNvPr id="43" name="Rectangle 41"/>
              <p:cNvSpPr>
                <a:spLocks noChangeArrowheads="1"/>
              </p:cNvSpPr>
              <p:nvPr/>
            </p:nvSpPr>
            <p:spPr bwMode="auto">
              <a:xfrm>
                <a:off x="1728" y="624"/>
                <a:ext cx="192" cy="576"/>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 name="Freeform 42"/>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45" name="Group 43"/>
          <p:cNvGrpSpPr>
            <a:grpSpLocks/>
          </p:cNvGrpSpPr>
          <p:nvPr/>
        </p:nvGrpSpPr>
        <p:grpSpPr bwMode="auto">
          <a:xfrm>
            <a:off x="4191000" y="4619625"/>
            <a:ext cx="723900" cy="1831975"/>
            <a:chOff x="2640" y="2210"/>
            <a:chExt cx="456" cy="1307"/>
          </a:xfrm>
        </p:grpSpPr>
        <p:sp>
          <p:nvSpPr>
            <p:cNvPr id="46" name="Text Box 44"/>
            <p:cNvSpPr txBox="1">
              <a:spLocks noChangeArrowheads="1"/>
            </p:cNvSpPr>
            <p:nvPr/>
          </p:nvSpPr>
          <p:spPr bwMode="auto">
            <a:xfrm>
              <a:off x="2640" y="2210"/>
              <a:ext cx="288"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47" name="Group 45"/>
            <p:cNvGrpSpPr>
              <a:grpSpLocks/>
            </p:cNvGrpSpPr>
            <p:nvPr/>
          </p:nvGrpSpPr>
          <p:grpSpPr bwMode="auto">
            <a:xfrm>
              <a:off x="2664" y="2700"/>
              <a:ext cx="432" cy="576"/>
              <a:chOff x="1728" y="624"/>
              <a:chExt cx="432" cy="576"/>
            </a:xfrm>
          </p:grpSpPr>
          <p:sp>
            <p:nvSpPr>
              <p:cNvPr id="48" name="Rectangle 46"/>
              <p:cNvSpPr>
                <a:spLocks noChangeArrowheads="1"/>
              </p:cNvSpPr>
              <p:nvPr/>
            </p:nvSpPr>
            <p:spPr bwMode="auto">
              <a:xfrm>
                <a:off x="1728" y="624"/>
                <a:ext cx="192" cy="576"/>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 name="Freeform 47"/>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50" name="Group 48"/>
          <p:cNvGrpSpPr>
            <a:grpSpLocks/>
          </p:cNvGrpSpPr>
          <p:nvPr/>
        </p:nvGrpSpPr>
        <p:grpSpPr bwMode="auto">
          <a:xfrm>
            <a:off x="5295900" y="4619625"/>
            <a:ext cx="723900" cy="1881188"/>
            <a:chOff x="3336" y="2210"/>
            <a:chExt cx="456" cy="1342"/>
          </a:xfrm>
        </p:grpSpPr>
        <p:sp>
          <p:nvSpPr>
            <p:cNvPr id="51" name="Text Box 49"/>
            <p:cNvSpPr txBox="1">
              <a:spLocks noChangeArrowheads="1"/>
            </p:cNvSpPr>
            <p:nvPr/>
          </p:nvSpPr>
          <p:spPr bwMode="auto">
            <a:xfrm>
              <a:off x="3336" y="2210"/>
              <a:ext cx="288"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0</a:t>
              </a:r>
            </a:p>
          </p:txBody>
        </p:sp>
        <p:grpSp>
          <p:nvGrpSpPr>
            <p:cNvPr id="52" name="Group 50"/>
            <p:cNvGrpSpPr>
              <a:grpSpLocks/>
            </p:cNvGrpSpPr>
            <p:nvPr/>
          </p:nvGrpSpPr>
          <p:grpSpPr bwMode="auto">
            <a:xfrm>
              <a:off x="3360" y="2976"/>
              <a:ext cx="432" cy="576"/>
              <a:chOff x="1728" y="624"/>
              <a:chExt cx="432" cy="576"/>
            </a:xfrm>
          </p:grpSpPr>
          <p:sp>
            <p:nvSpPr>
              <p:cNvPr id="53" name="Rectangle 51"/>
              <p:cNvSpPr>
                <a:spLocks noChangeArrowheads="1"/>
              </p:cNvSpPr>
              <p:nvPr/>
            </p:nvSpPr>
            <p:spPr bwMode="auto">
              <a:xfrm>
                <a:off x="1728" y="624"/>
                <a:ext cx="192" cy="576"/>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52"/>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55" name="Group 53"/>
          <p:cNvGrpSpPr>
            <a:grpSpLocks/>
          </p:cNvGrpSpPr>
          <p:nvPr/>
        </p:nvGrpSpPr>
        <p:grpSpPr bwMode="auto">
          <a:xfrm>
            <a:off x="6343650" y="4619625"/>
            <a:ext cx="457200" cy="1831975"/>
            <a:chOff x="3996" y="2210"/>
            <a:chExt cx="288" cy="1307"/>
          </a:xfrm>
        </p:grpSpPr>
        <p:sp>
          <p:nvSpPr>
            <p:cNvPr id="56" name="Text Box 54"/>
            <p:cNvSpPr txBox="1">
              <a:spLocks noChangeArrowheads="1"/>
            </p:cNvSpPr>
            <p:nvPr/>
          </p:nvSpPr>
          <p:spPr bwMode="auto">
            <a:xfrm>
              <a:off x="3996" y="2210"/>
              <a:ext cx="288"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a:p>
              <a:pPr algn="ctr" eaLnBrk="1" hangingPunct="1">
                <a:lnSpc>
                  <a:spcPct val="90000"/>
                </a:lnSpc>
                <a:spcBef>
                  <a:spcPct val="50000"/>
                </a:spcBef>
              </a:pPr>
              <a:r>
                <a:rPr lang="en-US" altLang="zh-CN" b="1">
                  <a:sym typeface="Symbol" pitchFamily="18" charset="2"/>
                </a:rPr>
                <a:t>8</a:t>
              </a:r>
            </a:p>
          </p:txBody>
        </p:sp>
        <p:sp>
          <p:nvSpPr>
            <p:cNvPr id="57" name="Rectangle 55"/>
            <p:cNvSpPr>
              <a:spLocks noChangeArrowheads="1"/>
            </p:cNvSpPr>
            <p:nvPr/>
          </p:nvSpPr>
          <p:spPr bwMode="auto">
            <a:xfrm>
              <a:off x="4056" y="3264"/>
              <a:ext cx="144" cy="240"/>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8" name="TextBox 57"/>
          <p:cNvSpPr txBox="1"/>
          <p:nvPr/>
        </p:nvSpPr>
        <p:spPr>
          <a:xfrm>
            <a:off x="857250" y="2581275"/>
            <a:ext cx="428625" cy="2800350"/>
          </a:xfrm>
          <a:prstGeom prst="rect">
            <a:avLst/>
          </a:prstGeom>
          <a:solidFill>
            <a:srgbClr val="CCECFF"/>
          </a:solidFill>
          <a:ln w="9525">
            <a:solidFill>
              <a:schemeClr val="accent5">
                <a:lumMod val="50000"/>
              </a:schemeClr>
            </a:solid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a:latin typeface="宋体" pitchFamily="2" charset="-122"/>
              </a:rPr>
              <a:t>9</a:t>
            </a:r>
          </a:p>
          <a:p>
            <a:pPr eaLnBrk="1" hangingPunct="1"/>
            <a:endParaRPr lang="en-US" altLang="zh-CN" sz="1600">
              <a:latin typeface="宋体" pitchFamily="2" charset="-122"/>
            </a:endParaRPr>
          </a:p>
          <a:p>
            <a:pPr eaLnBrk="1" hangingPunct="1"/>
            <a:r>
              <a:rPr lang="en-US" altLang="zh-CN" sz="1600">
                <a:latin typeface="宋体" pitchFamily="2" charset="-122"/>
              </a:rPr>
              <a:t>8</a:t>
            </a:r>
          </a:p>
          <a:p>
            <a:pPr eaLnBrk="1" hangingPunct="1"/>
            <a:endParaRPr lang="en-US" altLang="zh-CN" sz="1600">
              <a:latin typeface="宋体" pitchFamily="2" charset="-122"/>
            </a:endParaRPr>
          </a:p>
          <a:p>
            <a:pPr eaLnBrk="1" hangingPunct="1"/>
            <a:r>
              <a:rPr lang="en-US" altLang="zh-CN" sz="1600">
                <a:latin typeface="宋体" pitchFamily="2" charset="-122"/>
              </a:rPr>
              <a:t>5</a:t>
            </a:r>
          </a:p>
          <a:p>
            <a:pPr eaLnBrk="1" hangingPunct="1"/>
            <a:endParaRPr lang="en-US" altLang="zh-CN" sz="1600">
              <a:latin typeface="宋体" pitchFamily="2" charset="-122"/>
            </a:endParaRPr>
          </a:p>
          <a:p>
            <a:pPr eaLnBrk="1" hangingPunct="1"/>
            <a:r>
              <a:rPr lang="en-US" altLang="zh-CN" sz="1600">
                <a:latin typeface="宋体" pitchFamily="2" charset="-122"/>
              </a:rPr>
              <a:t>4</a:t>
            </a:r>
          </a:p>
          <a:p>
            <a:pPr eaLnBrk="1" hangingPunct="1"/>
            <a:endParaRPr lang="en-US" altLang="zh-CN" sz="1600">
              <a:latin typeface="宋体" pitchFamily="2" charset="-122"/>
            </a:endParaRPr>
          </a:p>
          <a:p>
            <a:pPr eaLnBrk="1" hangingPunct="1"/>
            <a:r>
              <a:rPr lang="en-US" altLang="zh-CN" sz="1600">
                <a:latin typeface="宋体" pitchFamily="2" charset="-122"/>
              </a:rPr>
              <a:t>2</a:t>
            </a:r>
          </a:p>
          <a:p>
            <a:pPr eaLnBrk="1" hangingPunct="1"/>
            <a:endParaRPr lang="en-US" altLang="zh-CN" sz="1600">
              <a:latin typeface="宋体" pitchFamily="2" charset="-122"/>
            </a:endParaRPr>
          </a:p>
          <a:p>
            <a:pPr eaLnBrk="1" hangingPunct="1"/>
            <a:r>
              <a:rPr lang="en-US" altLang="zh-CN" sz="1600">
                <a:latin typeface="宋体" pitchFamily="2" charset="-122"/>
              </a:rPr>
              <a:t>0</a:t>
            </a:r>
            <a:endParaRPr lang="zh-CN" altLang="en-US" sz="1600">
              <a:latin typeface="宋体" pitchFamily="2" charset="-122"/>
            </a:endParaRPr>
          </a:p>
        </p:txBody>
      </p:sp>
    </p:spTree>
    <p:extLst>
      <p:ext uri="{BB962C8B-B14F-4D97-AF65-F5344CB8AC3E}">
        <p14:creationId xmlns:p14="http://schemas.microsoft.com/office/powerpoint/2010/main" val="26895254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title"/>
          </p:nvPr>
        </p:nvSpPr>
        <p:spPr/>
        <p:txBody>
          <a:bodyPr/>
          <a:lstStyle/>
          <a:p>
            <a:r>
              <a:rPr lang="zh-CN" altLang="en-US" smtClean="0"/>
              <a:t>冒泡排序法</a:t>
            </a:r>
            <a:endParaRPr lang="en-US" altLang="zh-CN" dirty="0"/>
          </a:p>
        </p:txBody>
      </p:sp>
      <p:sp>
        <p:nvSpPr>
          <p:cNvPr id="59" name="TextBox 58"/>
          <p:cNvSpPr txBox="1"/>
          <p:nvPr/>
        </p:nvSpPr>
        <p:spPr>
          <a:xfrm>
            <a:off x="857250" y="2651125"/>
            <a:ext cx="428625" cy="2800350"/>
          </a:xfrm>
          <a:prstGeom prst="rect">
            <a:avLst/>
          </a:prstGeom>
          <a:solidFill>
            <a:srgbClr val="CCECFF"/>
          </a:solidFill>
          <a:ln w="9525">
            <a:solidFill>
              <a:schemeClr val="accent5">
                <a:lumMod val="50000"/>
              </a:schemeClr>
            </a:solid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a:latin typeface="宋体" pitchFamily="2" charset="-122"/>
              </a:rPr>
              <a:t>9</a:t>
            </a:r>
          </a:p>
          <a:p>
            <a:pPr eaLnBrk="1" hangingPunct="1"/>
            <a:endParaRPr lang="en-US" altLang="zh-CN" sz="1600">
              <a:latin typeface="宋体" pitchFamily="2" charset="-122"/>
            </a:endParaRPr>
          </a:p>
          <a:p>
            <a:pPr eaLnBrk="1" hangingPunct="1"/>
            <a:r>
              <a:rPr lang="en-US" altLang="zh-CN" sz="1600">
                <a:latin typeface="宋体" pitchFamily="2" charset="-122"/>
              </a:rPr>
              <a:t>8</a:t>
            </a:r>
          </a:p>
          <a:p>
            <a:pPr eaLnBrk="1" hangingPunct="1"/>
            <a:endParaRPr lang="en-US" altLang="zh-CN" sz="1600">
              <a:latin typeface="宋体" pitchFamily="2" charset="-122"/>
            </a:endParaRPr>
          </a:p>
          <a:p>
            <a:pPr eaLnBrk="1" hangingPunct="1"/>
            <a:r>
              <a:rPr lang="en-US" altLang="zh-CN" sz="1600">
                <a:latin typeface="宋体" pitchFamily="2" charset="-122"/>
              </a:rPr>
              <a:t>5</a:t>
            </a:r>
          </a:p>
          <a:p>
            <a:pPr eaLnBrk="1" hangingPunct="1"/>
            <a:endParaRPr lang="en-US" altLang="zh-CN" sz="1600">
              <a:latin typeface="宋体" pitchFamily="2" charset="-122"/>
            </a:endParaRPr>
          </a:p>
          <a:p>
            <a:pPr eaLnBrk="1" hangingPunct="1"/>
            <a:r>
              <a:rPr lang="en-US" altLang="zh-CN" sz="1600">
                <a:latin typeface="宋体" pitchFamily="2" charset="-122"/>
              </a:rPr>
              <a:t>4</a:t>
            </a:r>
          </a:p>
          <a:p>
            <a:pPr eaLnBrk="1" hangingPunct="1"/>
            <a:endParaRPr lang="en-US" altLang="zh-CN" sz="1600">
              <a:latin typeface="宋体" pitchFamily="2" charset="-122"/>
            </a:endParaRPr>
          </a:p>
          <a:p>
            <a:pPr eaLnBrk="1" hangingPunct="1"/>
            <a:r>
              <a:rPr lang="en-US" altLang="zh-CN" sz="1600">
                <a:latin typeface="宋体" pitchFamily="2" charset="-122"/>
              </a:rPr>
              <a:t>2</a:t>
            </a:r>
          </a:p>
          <a:p>
            <a:pPr eaLnBrk="1" hangingPunct="1"/>
            <a:endParaRPr lang="en-US" altLang="zh-CN" sz="1600">
              <a:latin typeface="宋体" pitchFamily="2" charset="-122"/>
            </a:endParaRPr>
          </a:p>
          <a:p>
            <a:pPr eaLnBrk="1" hangingPunct="1"/>
            <a:r>
              <a:rPr lang="en-US" altLang="zh-CN" sz="1600">
                <a:latin typeface="宋体" pitchFamily="2" charset="-122"/>
              </a:rPr>
              <a:t>0</a:t>
            </a:r>
            <a:endParaRPr lang="zh-CN" altLang="en-US" sz="1600">
              <a:latin typeface="宋体" pitchFamily="2" charset="-122"/>
            </a:endParaRPr>
          </a:p>
        </p:txBody>
      </p:sp>
      <p:sp>
        <p:nvSpPr>
          <p:cNvPr id="60" name="Rectangle 3"/>
          <p:cNvSpPr>
            <a:spLocks noChangeArrowheads="1"/>
          </p:cNvSpPr>
          <p:nvPr/>
        </p:nvSpPr>
        <p:spPr bwMode="auto">
          <a:xfrm>
            <a:off x="1295400" y="2070100"/>
            <a:ext cx="6934200" cy="4357688"/>
          </a:xfrm>
          <a:prstGeom prst="rect">
            <a:avLst/>
          </a:prstGeom>
          <a:solidFill>
            <a:srgbClr val="FFFFFF"/>
          </a:solidFill>
          <a:ln w="28575">
            <a:solidFill>
              <a:schemeClr val="accent2"/>
            </a:solidFill>
            <a:miter lim="800000"/>
            <a:headEnd/>
            <a:tailEnd/>
          </a:ln>
        </p:spPr>
        <p:txBody>
          <a:bodyPr/>
          <a:lstStyle/>
          <a:p>
            <a:pPr algn="ctr">
              <a:spcBef>
                <a:spcPct val="50000"/>
              </a:spcBef>
            </a:pPr>
            <a:endParaRPr lang="zh-CN" altLang="zh-CN" b="1">
              <a:sym typeface="Symbol" pitchFamily="18" charset="2"/>
            </a:endParaRPr>
          </a:p>
        </p:txBody>
      </p:sp>
      <p:grpSp>
        <p:nvGrpSpPr>
          <p:cNvPr id="61" name="Group 4"/>
          <p:cNvGrpSpPr>
            <a:grpSpLocks/>
          </p:cNvGrpSpPr>
          <p:nvPr/>
        </p:nvGrpSpPr>
        <p:grpSpPr bwMode="auto">
          <a:xfrm>
            <a:off x="1409700" y="2198688"/>
            <a:ext cx="723900" cy="1666875"/>
            <a:chOff x="1080" y="372"/>
            <a:chExt cx="456" cy="1050"/>
          </a:xfrm>
        </p:grpSpPr>
        <p:sp>
          <p:nvSpPr>
            <p:cNvPr id="62" name="Text Box 5"/>
            <p:cNvSpPr txBox="1">
              <a:spLocks noChangeArrowheads="1"/>
            </p:cNvSpPr>
            <p:nvPr/>
          </p:nvSpPr>
          <p:spPr bwMode="auto">
            <a:xfrm>
              <a:off x="1080" y="384"/>
              <a:ext cx="288"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63" name="Group 6"/>
            <p:cNvGrpSpPr>
              <a:grpSpLocks/>
            </p:cNvGrpSpPr>
            <p:nvPr/>
          </p:nvGrpSpPr>
          <p:grpSpPr bwMode="auto">
            <a:xfrm>
              <a:off x="1104" y="372"/>
              <a:ext cx="432" cy="459"/>
              <a:chOff x="1728" y="624"/>
              <a:chExt cx="432" cy="459"/>
            </a:xfrm>
          </p:grpSpPr>
          <p:sp>
            <p:nvSpPr>
              <p:cNvPr id="64" name="Rectangle 7"/>
              <p:cNvSpPr>
                <a:spLocks noChangeArrowheads="1"/>
              </p:cNvSpPr>
              <p:nvPr/>
            </p:nvSpPr>
            <p:spPr bwMode="auto">
              <a:xfrm>
                <a:off x="1728" y="624"/>
                <a:ext cx="192" cy="459"/>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 name="Freeform 8"/>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66" name="Group 9"/>
          <p:cNvGrpSpPr>
            <a:grpSpLocks/>
          </p:cNvGrpSpPr>
          <p:nvPr/>
        </p:nvGrpSpPr>
        <p:grpSpPr bwMode="auto">
          <a:xfrm>
            <a:off x="2286000" y="2217738"/>
            <a:ext cx="723900" cy="1647825"/>
            <a:chOff x="1896" y="384"/>
            <a:chExt cx="456" cy="1038"/>
          </a:xfrm>
        </p:grpSpPr>
        <p:sp>
          <p:nvSpPr>
            <p:cNvPr id="67" name="Text Box 10"/>
            <p:cNvSpPr txBox="1">
              <a:spLocks noChangeArrowheads="1"/>
            </p:cNvSpPr>
            <p:nvPr/>
          </p:nvSpPr>
          <p:spPr bwMode="auto">
            <a:xfrm>
              <a:off x="1896" y="384"/>
              <a:ext cx="288"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68" name="Group 11"/>
            <p:cNvGrpSpPr>
              <a:grpSpLocks/>
            </p:cNvGrpSpPr>
            <p:nvPr/>
          </p:nvGrpSpPr>
          <p:grpSpPr bwMode="auto">
            <a:xfrm>
              <a:off x="1920" y="624"/>
              <a:ext cx="432" cy="477"/>
              <a:chOff x="1728" y="624"/>
              <a:chExt cx="432" cy="477"/>
            </a:xfrm>
          </p:grpSpPr>
          <p:sp>
            <p:nvSpPr>
              <p:cNvPr id="69" name="Rectangle 12"/>
              <p:cNvSpPr>
                <a:spLocks noChangeArrowheads="1"/>
              </p:cNvSpPr>
              <p:nvPr/>
            </p:nvSpPr>
            <p:spPr bwMode="auto">
              <a:xfrm>
                <a:off x="1728" y="624"/>
                <a:ext cx="192" cy="477"/>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 name="Freeform 13"/>
              <p:cNvSpPr>
                <a:spLocks/>
              </p:cNvSpPr>
              <p:nvPr/>
            </p:nvSpPr>
            <p:spPr bwMode="auto">
              <a:xfrm>
                <a:off x="1920" y="651"/>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71" name="Group 14"/>
          <p:cNvGrpSpPr>
            <a:grpSpLocks/>
          </p:cNvGrpSpPr>
          <p:nvPr/>
        </p:nvGrpSpPr>
        <p:grpSpPr bwMode="auto">
          <a:xfrm>
            <a:off x="3124200" y="2220913"/>
            <a:ext cx="723900" cy="1647825"/>
            <a:chOff x="2640" y="386"/>
            <a:chExt cx="456" cy="1038"/>
          </a:xfrm>
        </p:grpSpPr>
        <p:sp>
          <p:nvSpPr>
            <p:cNvPr id="72" name="Text Box 15"/>
            <p:cNvSpPr txBox="1">
              <a:spLocks noChangeArrowheads="1"/>
            </p:cNvSpPr>
            <p:nvPr/>
          </p:nvSpPr>
          <p:spPr bwMode="auto">
            <a:xfrm>
              <a:off x="2640" y="386"/>
              <a:ext cx="288"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0</a:t>
              </a:r>
            </a:p>
          </p:txBody>
        </p:sp>
        <p:grpSp>
          <p:nvGrpSpPr>
            <p:cNvPr id="73" name="Group 16"/>
            <p:cNvGrpSpPr>
              <a:grpSpLocks/>
            </p:cNvGrpSpPr>
            <p:nvPr/>
          </p:nvGrpSpPr>
          <p:grpSpPr bwMode="auto">
            <a:xfrm>
              <a:off x="2664" y="876"/>
              <a:ext cx="432" cy="450"/>
              <a:chOff x="1728" y="624"/>
              <a:chExt cx="432" cy="450"/>
            </a:xfrm>
          </p:grpSpPr>
          <p:sp>
            <p:nvSpPr>
              <p:cNvPr id="74" name="Rectangle 17"/>
              <p:cNvSpPr>
                <a:spLocks noChangeArrowheads="1"/>
              </p:cNvSpPr>
              <p:nvPr/>
            </p:nvSpPr>
            <p:spPr bwMode="auto">
              <a:xfrm>
                <a:off x="1728" y="624"/>
                <a:ext cx="192" cy="450"/>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18"/>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76" name="Group 19"/>
          <p:cNvGrpSpPr>
            <a:grpSpLocks/>
          </p:cNvGrpSpPr>
          <p:nvPr/>
        </p:nvGrpSpPr>
        <p:grpSpPr bwMode="auto">
          <a:xfrm>
            <a:off x="4038600" y="2217738"/>
            <a:ext cx="457200" cy="1657350"/>
            <a:chOff x="3360" y="384"/>
            <a:chExt cx="288" cy="1044"/>
          </a:xfrm>
        </p:grpSpPr>
        <p:sp>
          <p:nvSpPr>
            <p:cNvPr id="77" name="Text Box 20"/>
            <p:cNvSpPr txBox="1">
              <a:spLocks noChangeArrowheads="1"/>
            </p:cNvSpPr>
            <p:nvPr/>
          </p:nvSpPr>
          <p:spPr bwMode="auto">
            <a:xfrm>
              <a:off x="3360" y="384"/>
              <a:ext cx="288"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a:p>
              <a:pPr algn="ctr" eaLnBrk="1" hangingPunct="1">
                <a:lnSpc>
                  <a:spcPct val="90000"/>
                </a:lnSpc>
                <a:spcBef>
                  <a:spcPct val="50000"/>
                </a:spcBef>
              </a:pPr>
              <a:r>
                <a:rPr lang="en-US" altLang="zh-CN" b="1">
                  <a:sym typeface="Symbol" pitchFamily="18" charset="2"/>
                </a:rPr>
                <a:t>5</a:t>
              </a:r>
            </a:p>
          </p:txBody>
        </p:sp>
        <p:sp>
          <p:nvSpPr>
            <p:cNvPr id="78" name="Rectangle 21"/>
            <p:cNvSpPr>
              <a:spLocks noChangeArrowheads="1"/>
            </p:cNvSpPr>
            <p:nvPr/>
          </p:nvSpPr>
          <p:spPr bwMode="auto">
            <a:xfrm>
              <a:off x="3420" y="1188"/>
              <a:ext cx="144" cy="240"/>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9" name="Line 22"/>
          <p:cNvSpPr>
            <a:spLocks noChangeShapeType="1"/>
          </p:cNvSpPr>
          <p:nvPr/>
        </p:nvSpPr>
        <p:spPr bwMode="auto">
          <a:xfrm>
            <a:off x="1295400" y="4070350"/>
            <a:ext cx="6934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0" name="Group 23"/>
          <p:cNvGrpSpPr>
            <a:grpSpLocks/>
          </p:cNvGrpSpPr>
          <p:nvPr/>
        </p:nvGrpSpPr>
        <p:grpSpPr bwMode="auto">
          <a:xfrm>
            <a:off x="5105400" y="2217738"/>
            <a:ext cx="723900" cy="1136650"/>
            <a:chOff x="1080" y="2196"/>
            <a:chExt cx="456" cy="716"/>
          </a:xfrm>
        </p:grpSpPr>
        <p:sp>
          <p:nvSpPr>
            <p:cNvPr id="81" name="Text Box 24"/>
            <p:cNvSpPr txBox="1">
              <a:spLocks noChangeArrowheads="1"/>
            </p:cNvSpPr>
            <p:nvPr/>
          </p:nvSpPr>
          <p:spPr bwMode="auto">
            <a:xfrm>
              <a:off x="1080" y="2208"/>
              <a:ext cx="288"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82" name="Group 25"/>
            <p:cNvGrpSpPr>
              <a:grpSpLocks/>
            </p:cNvGrpSpPr>
            <p:nvPr/>
          </p:nvGrpSpPr>
          <p:grpSpPr bwMode="auto">
            <a:xfrm>
              <a:off x="1104" y="2196"/>
              <a:ext cx="432" cy="492"/>
              <a:chOff x="1728" y="624"/>
              <a:chExt cx="432" cy="492"/>
            </a:xfrm>
          </p:grpSpPr>
          <p:sp>
            <p:nvSpPr>
              <p:cNvPr id="83" name="Rectangle 26"/>
              <p:cNvSpPr>
                <a:spLocks noChangeArrowheads="1"/>
              </p:cNvSpPr>
              <p:nvPr/>
            </p:nvSpPr>
            <p:spPr bwMode="auto">
              <a:xfrm>
                <a:off x="1728" y="624"/>
                <a:ext cx="192" cy="492"/>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 name="Freeform 27"/>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85" name="Group 28"/>
          <p:cNvGrpSpPr>
            <a:grpSpLocks/>
          </p:cNvGrpSpPr>
          <p:nvPr/>
        </p:nvGrpSpPr>
        <p:grpSpPr bwMode="auto">
          <a:xfrm>
            <a:off x="6096000" y="2217738"/>
            <a:ext cx="723900" cy="1220787"/>
            <a:chOff x="1896" y="2208"/>
            <a:chExt cx="456" cy="769"/>
          </a:xfrm>
        </p:grpSpPr>
        <p:sp>
          <p:nvSpPr>
            <p:cNvPr id="86" name="Text Box 29"/>
            <p:cNvSpPr txBox="1">
              <a:spLocks noChangeArrowheads="1"/>
            </p:cNvSpPr>
            <p:nvPr/>
          </p:nvSpPr>
          <p:spPr bwMode="auto">
            <a:xfrm>
              <a:off x="1896" y="2208"/>
              <a:ext cx="288"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0</a:t>
              </a:r>
            </a:p>
          </p:txBody>
        </p:sp>
        <p:grpSp>
          <p:nvGrpSpPr>
            <p:cNvPr id="87" name="Group 30"/>
            <p:cNvGrpSpPr>
              <a:grpSpLocks/>
            </p:cNvGrpSpPr>
            <p:nvPr/>
          </p:nvGrpSpPr>
          <p:grpSpPr bwMode="auto">
            <a:xfrm>
              <a:off x="1920" y="2448"/>
              <a:ext cx="432" cy="477"/>
              <a:chOff x="1728" y="624"/>
              <a:chExt cx="432" cy="477"/>
            </a:xfrm>
          </p:grpSpPr>
          <p:sp>
            <p:nvSpPr>
              <p:cNvPr id="88" name="Rectangle 31"/>
              <p:cNvSpPr>
                <a:spLocks noChangeArrowheads="1"/>
              </p:cNvSpPr>
              <p:nvPr/>
            </p:nvSpPr>
            <p:spPr bwMode="auto">
              <a:xfrm>
                <a:off x="1728" y="624"/>
                <a:ext cx="192" cy="477"/>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 name="Freeform 32"/>
              <p:cNvSpPr>
                <a:spLocks/>
              </p:cNvSpPr>
              <p:nvPr/>
            </p:nvSpPr>
            <p:spPr bwMode="auto">
              <a:xfrm>
                <a:off x="1920" y="720"/>
                <a:ext cx="240" cy="336"/>
              </a:xfrm>
              <a:custGeom>
                <a:avLst/>
                <a:gdLst>
                  <a:gd name="T0" fmla="*/ 0 w 240"/>
                  <a:gd name="T1" fmla="*/ 0 h 336"/>
                  <a:gd name="T2" fmla="*/ 240 w 240"/>
                  <a:gd name="T3" fmla="*/ 192 h 336"/>
                  <a:gd name="T4" fmla="*/ 0 w 240"/>
                  <a:gd name="T5" fmla="*/ 336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90" name="Group 33"/>
          <p:cNvGrpSpPr>
            <a:grpSpLocks/>
          </p:cNvGrpSpPr>
          <p:nvPr/>
        </p:nvGrpSpPr>
        <p:grpSpPr bwMode="auto">
          <a:xfrm>
            <a:off x="1600200" y="4217988"/>
            <a:ext cx="762000" cy="1220787"/>
            <a:chOff x="1008" y="2160"/>
            <a:chExt cx="480" cy="769"/>
          </a:xfrm>
        </p:grpSpPr>
        <p:sp>
          <p:nvSpPr>
            <p:cNvPr id="91" name="Text Box 34"/>
            <p:cNvSpPr txBox="1">
              <a:spLocks noChangeArrowheads="1"/>
            </p:cNvSpPr>
            <p:nvPr/>
          </p:nvSpPr>
          <p:spPr bwMode="auto">
            <a:xfrm>
              <a:off x="1008" y="2160"/>
              <a:ext cx="288"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endParaRPr lang="en-US" altLang="zh-CN" b="1">
                <a:sym typeface="Symbol" pitchFamily="18" charset="2"/>
              </a:endParaRP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p:txBody>
        </p:sp>
        <p:grpSp>
          <p:nvGrpSpPr>
            <p:cNvPr id="92" name="Group 35"/>
            <p:cNvGrpSpPr>
              <a:grpSpLocks/>
            </p:cNvGrpSpPr>
            <p:nvPr/>
          </p:nvGrpSpPr>
          <p:grpSpPr bwMode="auto">
            <a:xfrm>
              <a:off x="1056" y="2400"/>
              <a:ext cx="432" cy="411"/>
              <a:chOff x="1728" y="624"/>
              <a:chExt cx="432" cy="411"/>
            </a:xfrm>
          </p:grpSpPr>
          <p:sp>
            <p:nvSpPr>
              <p:cNvPr id="93" name="Rectangle 36"/>
              <p:cNvSpPr>
                <a:spLocks noChangeArrowheads="1"/>
              </p:cNvSpPr>
              <p:nvPr/>
            </p:nvSpPr>
            <p:spPr bwMode="auto">
              <a:xfrm>
                <a:off x="1728" y="624"/>
                <a:ext cx="192" cy="411"/>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 name="Freeform 37"/>
              <p:cNvSpPr>
                <a:spLocks/>
              </p:cNvSpPr>
              <p:nvPr/>
            </p:nvSpPr>
            <p:spPr bwMode="auto">
              <a:xfrm>
                <a:off x="1920" y="720"/>
                <a:ext cx="240" cy="270"/>
              </a:xfrm>
              <a:custGeom>
                <a:avLst/>
                <a:gdLst>
                  <a:gd name="T0" fmla="*/ 0 w 240"/>
                  <a:gd name="T1" fmla="*/ 0 h 336"/>
                  <a:gd name="T2" fmla="*/ 240 w 240"/>
                  <a:gd name="T3" fmla="*/ 80 h 336"/>
                  <a:gd name="T4" fmla="*/ 0 w 240"/>
                  <a:gd name="T5" fmla="*/ 140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cubicBezTo>
                      <a:pt x="120" y="68"/>
                      <a:pt x="240" y="136"/>
                      <a:pt x="240" y="192"/>
                    </a:cubicBezTo>
                    <a:cubicBezTo>
                      <a:pt x="240" y="248"/>
                      <a:pt x="40" y="312"/>
                      <a:pt x="0" y="336"/>
                    </a:cubicBezTo>
                  </a:path>
                </a:pathLst>
              </a:custGeom>
              <a:noFill/>
              <a:ln w="9525">
                <a:solidFill>
                  <a:schemeClr val="accent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95" name="Text Box 38"/>
          <p:cNvSpPr txBox="1">
            <a:spLocks noChangeArrowheads="1"/>
          </p:cNvSpPr>
          <p:nvPr/>
        </p:nvSpPr>
        <p:spPr bwMode="auto">
          <a:xfrm>
            <a:off x="6096000" y="4141788"/>
            <a:ext cx="4572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0</a:t>
            </a:r>
          </a:p>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4</a:t>
            </a:r>
          </a:p>
          <a:p>
            <a:pPr algn="ctr" eaLnBrk="1" hangingPunct="1">
              <a:lnSpc>
                <a:spcPct val="90000"/>
              </a:lnSpc>
              <a:spcBef>
                <a:spcPct val="50000"/>
              </a:spcBef>
            </a:pPr>
            <a:r>
              <a:rPr lang="en-US" altLang="zh-CN" b="1">
                <a:sym typeface="Symbol" pitchFamily="18" charset="2"/>
              </a:rPr>
              <a:t>5</a:t>
            </a:r>
          </a:p>
          <a:p>
            <a:pPr algn="ctr" eaLnBrk="1" hangingPunct="1">
              <a:lnSpc>
                <a:spcPct val="90000"/>
              </a:lnSpc>
              <a:spcBef>
                <a:spcPct val="50000"/>
              </a:spcBef>
            </a:pPr>
            <a:r>
              <a:rPr lang="en-US" altLang="zh-CN" b="1">
                <a:sym typeface="Symbol" pitchFamily="18" charset="2"/>
              </a:rPr>
              <a:t>8</a:t>
            </a:r>
          </a:p>
          <a:p>
            <a:pPr algn="ctr" eaLnBrk="1" hangingPunct="1">
              <a:lnSpc>
                <a:spcPct val="90000"/>
              </a:lnSpc>
              <a:spcBef>
                <a:spcPct val="50000"/>
              </a:spcBef>
            </a:pPr>
            <a:r>
              <a:rPr lang="en-US" altLang="zh-CN" b="1">
                <a:sym typeface="Symbol" pitchFamily="18" charset="2"/>
              </a:rPr>
              <a:t>9</a:t>
            </a:r>
          </a:p>
        </p:txBody>
      </p:sp>
      <p:sp>
        <p:nvSpPr>
          <p:cNvPr id="96" name="Line 39"/>
          <p:cNvSpPr>
            <a:spLocks noChangeShapeType="1"/>
          </p:cNvSpPr>
          <p:nvPr/>
        </p:nvSpPr>
        <p:spPr bwMode="auto">
          <a:xfrm>
            <a:off x="4724400" y="2070100"/>
            <a:ext cx="0" cy="2743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7" name="Group 40"/>
          <p:cNvGrpSpPr>
            <a:grpSpLocks/>
          </p:cNvGrpSpPr>
          <p:nvPr/>
        </p:nvGrpSpPr>
        <p:grpSpPr bwMode="auto">
          <a:xfrm>
            <a:off x="6838950" y="2217738"/>
            <a:ext cx="895350" cy="1220787"/>
            <a:chOff x="4308" y="384"/>
            <a:chExt cx="564" cy="769"/>
          </a:xfrm>
        </p:grpSpPr>
        <p:sp>
          <p:nvSpPr>
            <p:cNvPr id="98" name="Text Box 41"/>
            <p:cNvSpPr txBox="1">
              <a:spLocks noChangeArrowheads="1"/>
            </p:cNvSpPr>
            <p:nvPr/>
          </p:nvSpPr>
          <p:spPr bwMode="auto">
            <a:xfrm>
              <a:off x="4308" y="384"/>
              <a:ext cx="564"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lang="en-US" altLang="zh-CN" b="1">
                  <a:sym typeface="Symbol" pitchFamily="18" charset="2"/>
                </a:rPr>
                <a:t>2</a:t>
              </a:r>
            </a:p>
            <a:p>
              <a:pPr algn="ctr" eaLnBrk="1" hangingPunct="1">
                <a:lnSpc>
                  <a:spcPct val="90000"/>
                </a:lnSpc>
                <a:spcBef>
                  <a:spcPct val="50000"/>
                </a:spcBef>
              </a:pPr>
              <a:r>
                <a:rPr lang="en-US" altLang="zh-CN" b="1">
                  <a:sym typeface="Symbol" pitchFamily="18" charset="2"/>
                </a:rPr>
                <a:t>0</a:t>
              </a:r>
            </a:p>
            <a:p>
              <a:pPr algn="ctr" eaLnBrk="1" hangingPunct="1">
                <a:lnSpc>
                  <a:spcPct val="90000"/>
                </a:lnSpc>
                <a:spcBef>
                  <a:spcPct val="50000"/>
                </a:spcBef>
              </a:pPr>
              <a:r>
                <a:rPr lang="en-US" altLang="zh-CN" b="1">
                  <a:sym typeface="Symbol" pitchFamily="18" charset="2"/>
                </a:rPr>
                <a:t>4</a:t>
              </a:r>
            </a:p>
          </p:txBody>
        </p:sp>
        <p:sp>
          <p:nvSpPr>
            <p:cNvPr id="99" name="Rectangle 42"/>
            <p:cNvSpPr>
              <a:spLocks noChangeArrowheads="1"/>
            </p:cNvSpPr>
            <p:nvPr/>
          </p:nvSpPr>
          <p:spPr bwMode="auto">
            <a:xfrm>
              <a:off x="4488" y="912"/>
              <a:ext cx="168" cy="240"/>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0" name="Group 43"/>
          <p:cNvGrpSpPr>
            <a:grpSpLocks/>
          </p:cNvGrpSpPr>
          <p:nvPr/>
        </p:nvGrpSpPr>
        <p:grpSpPr bwMode="auto">
          <a:xfrm>
            <a:off x="2438400" y="4216400"/>
            <a:ext cx="457200" cy="1220788"/>
            <a:chOff x="1536" y="2159"/>
            <a:chExt cx="288" cy="769"/>
          </a:xfrm>
        </p:grpSpPr>
        <p:sp>
          <p:nvSpPr>
            <p:cNvPr id="101" name="Text Box 44"/>
            <p:cNvSpPr txBox="1">
              <a:spLocks noChangeArrowheads="1"/>
            </p:cNvSpPr>
            <p:nvPr/>
          </p:nvSpPr>
          <p:spPr bwMode="auto">
            <a:xfrm>
              <a:off x="1536" y="2159"/>
              <a:ext cx="288"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endParaRPr lang="en-US" altLang="zh-CN" b="1">
                <a:sym typeface="Symbol" pitchFamily="18" charset="2"/>
              </a:endParaRPr>
            </a:p>
            <a:p>
              <a:pPr algn="ctr" eaLnBrk="1" hangingPunct="1">
                <a:lnSpc>
                  <a:spcPct val="90000"/>
                </a:lnSpc>
                <a:spcBef>
                  <a:spcPct val="50000"/>
                </a:spcBef>
              </a:pPr>
              <a:r>
                <a:rPr lang="en-US" altLang="zh-CN" b="1">
                  <a:sym typeface="Symbol" pitchFamily="18" charset="2"/>
                </a:rPr>
                <a:t>0</a:t>
              </a:r>
            </a:p>
            <a:p>
              <a:pPr algn="ctr" eaLnBrk="1" hangingPunct="1">
                <a:lnSpc>
                  <a:spcPct val="90000"/>
                </a:lnSpc>
                <a:spcBef>
                  <a:spcPct val="50000"/>
                </a:spcBef>
              </a:pPr>
              <a:r>
                <a:rPr lang="en-US" altLang="zh-CN" b="1">
                  <a:sym typeface="Symbol" pitchFamily="18" charset="2"/>
                </a:rPr>
                <a:t>2</a:t>
              </a:r>
            </a:p>
          </p:txBody>
        </p:sp>
        <p:sp>
          <p:nvSpPr>
            <p:cNvPr id="102" name="Rectangle 45"/>
            <p:cNvSpPr>
              <a:spLocks noChangeArrowheads="1"/>
            </p:cNvSpPr>
            <p:nvPr/>
          </p:nvSpPr>
          <p:spPr bwMode="auto">
            <a:xfrm>
              <a:off x="1584" y="2688"/>
              <a:ext cx="168" cy="240"/>
            </a:xfrm>
            <a:prstGeom prst="rect">
              <a:avLst/>
            </a:prstGeom>
            <a:noFill/>
            <a:ln w="9525" cap="rnd">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3" name="Line 46"/>
          <p:cNvSpPr>
            <a:spLocks noChangeShapeType="1"/>
          </p:cNvSpPr>
          <p:nvPr/>
        </p:nvSpPr>
        <p:spPr bwMode="auto">
          <a:xfrm>
            <a:off x="4724400" y="4141788"/>
            <a:ext cx="0" cy="2286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4210085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title"/>
          </p:nvPr>
        </p:nvSpPr>
        <p:spPr/>
        <p:txBody>
          <a:bodyPr/>
          <a:lstStyle/>
          <a:p>
            <a:r>
              <a:rPr lang="zh-CN" altLang="en-US" smtClean="0"/>
              <a:t>冒泡排序法</a:t>
            </a:r>
            <a:endParaRPr lang="en-US" altLang="zh-CN" dirty="0"/>
          </a:p>
        </p:txBody>
      </p:sp>
      <p:sp>
        <p:nvSpPr>
          <p:cNvPr id="48" name="TextBox 5"/>
          <p:cNvSpPr txBox="1">
            <a:spLocks noChangeArrowheads="1"/>
          </p:cNvSpPr>
          <p:nvPr/>
        </p:nvSpPr>
        <p:spPr bwMode="auto">
          <a:xfrm>
            <a:off x="714375" y="2063750"/>
            <a:ext cx="7715250" cy="708025"/>
          </a:xfrm>
          <a:prstGeom prst="rect">
            <a:avLst/>
          </a:prstGeom>
          <a:solidFill>
            <a:srgbClr val="CCECFF"/>
          </a:solidFill>
          <a:ln w="9525">
            <a:solidFill>
              <a:schemeClr val="accent5">
                <a:lumMod val="50000"/>
              </a:schemeClr>
            </a:solidFill>
            <a:miter lim="800000"/>
            <a:headEnd/>
            <a:tailEnd/>
          </a:ln>
        </p:spPr>
        <p:txBody>
          <a:bodyPr>
            <a:spAutoFit/>
          </a:bodyPr>
          <a:lstStyle/>
          <a:p>
            <a:pPr marL="342900" indent="-342900" eaLnBrk="0" hangingPunct="0">
              <a:buClr>
                <a:schemeClr val="bg2"/>
              </a:buClr>
              <a:buSzPct val="75000"/>
              <a:defRPr/>
            </a:pPr>
            <a:r>
              <a:rPr lang="en-US" altLang="zh-CN" sz="2000" dirty="0"/>
              <a:t>  /* Example:</a:t>
            </a:r>
            <a:r>
              <a:rPr lang="en-US" altLang="zh-CN" sz="2000" dirty="0">
                <a:solidFill>
                  <a:srgbClr val="CC0066"/>
                </a:solidFill>
              </a:rPr>
              <a:t> Bubble sort </a:t>
            </a:r>
            <a:r>
              <a:rPr lang="en-US" altLang="zh-CN" sz="2000" dirty="0"/>
              <a:t>*/</a:t>
            </a:r>
          </a:p>
          <a:p>
            <a:pPr marL="342900" indent="-342900" eaLnBrk="0" hangingPunct="0">
              <a:buClr>
                <a:schemeClr val="bg2"/>
              </a:buClr>
              <a:buSzPct val="75000"/>
              <a:defRPr/>
            </a:pPr>
            <a:r>
              <a:rPr lang="en-US" altLang="zh-CN" sz="2000" dirty="0"/>
              <a:t>  /* </a:t>
            </a:r>
            <a:r>
              <a:rPr lang="zh-CN" altLang="en-US" sz="2000" dirty="0"/>
              <a:t>要求对一组整数进行由小到大的排序*</a:t>
            </a:r>
            <a:r>
              <a:rPr lang="en-US" altLang="zh-CN" sz="2000" dirty="0"/>
              <a:t>/</a:t>
            </a:r>
          </a:p>
        </p:txBody>
      </p:sp>
      <p:sp>
        <p:nvSpPr>
          <p:cNvPr id="49" name="Rectangle 2"/>
          <p:cNvSpPr txBox="1">
            <a:spLocks noChangeArrowheads="1"/>
          </p:cNvSpPr>
          <p:nvPr/>
        </p:nvSpPr>
        <p:spPr bwMode="auto">
          <a:xfrm>
            <a:off x="714375" y="2786063"/>
            <a:ext cx="7715250" cy="3785652"/>
          </a:xfrm>
          <a:prstGeom prst="rect">
            <a:avLst/>
          </a:prstGeom>
          <a:solidFill>
            <a:schemeClr val="bg1"/>
          </a:solidFill>
          <a:ln w="9525">
            <a:solidFill>
              <a:schemeClr val="accent1"/>
            </a:solidFill>
            <a:miter lim="800000"/>
            <a:headEnd/>
            <a:tailEnd/>
          </a:ln>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dirty="0"/>
              <a:t>void bubble(</a:t>
            </a:r>
            <a:r>
              <a:rPr lang="en-US" altLang="zh-CN" sz="2000" dirty="0" err="1"/>
              <a:t>int</a:t>
            </a:r>
            <a:r>
              <a:rPr lang="en-US" altLang="zh-CN" sz="2000" dirty="0"/>
              <a:t> a[], </a:t>
            </a:r>
            <a:r>
              <a:rPr lang="en-US" altLang="zh-CN" sz="2000" dirty="0" err="1"/>
              <a:t>int</a:t>
            </a:r>
            <a:r>
              <a:rPr lang="en-US" altLang="zh-CN" sz="2000" dirty="0"/>
              <a:t> n)</a:t>
            </a:r>
          </a:p>
          <a:p>
            <a:r>
              <a:rPr lang="en-US" altLang="zh-CN" sz="2000" dirty="0"/>
              <a:t>{</a:t>
            </a:r>
          </a:p>
          <a:p>
            <a:pPr lvl="1"/>
            <a:r>
              <a:rPr lang="en-US" altLang="zh-CN" sz="2000" dirty="0" err="1"/>
              <a:t>int</a:t>
            </a:r>
            <a:r>
              <a:rPr lang="en-US" altLang="zh-CN" sz="2000" dirty="0"/>
              <a:t> </a:t>
            </a:r>
            <a:r>
              <a:rPr lang="en-US" altLang="zh-CN" sz="2000" dirty="0" err="1"/>
              <a:t>i</a:t>
            </a:r>
            <a:r>
              <a:rPr lang="en-US" altLang="zh-CN" sz="2000" dirty="0"/>
              <a:t>, j, temp;</a:t>
            </a:r>
          </a:p>
          <a:p>
            <a:pPr lvl="1"/>
            <a:r>
              <a:rPr lang="nn-NO" altLang="zh-CN" sz="2000" dirty="0"/>
              <a:t>for (i = 0; i&lt;N - 1; i++)</a:t>
            </a:r>
          </a:p>
          <a:p>
            <a:pPr lvl="1"/>
            <a:r>
              <a:rPr lang="en-US" altLang="zh-CN" sz="2000" dirty="0"/>
              <a:t>for (j = 0; j&lt;N - </a:t>
            </a:r>
            <a:r>
              <a:rPr lang="en-US" altLang="zh-CN" sz="2000" dirty="0" err="1"/>
              <a:t>i</a:t>
            </a:r>
            <a:r>
              <a:rPr lang="en-US" altLang="zh-CN" sz="2000" dirty="0"/>
              <a:t> - 1; </a:t>
            </a:r>
            <a:r>
              <a:rPr lang="en-US" altLang="zh-CN" sz="2000" dirty="0" err="1"/>
              <a:t>j++</a:t>
            </a:r>
            <a:r>
              <a:rPr lang="en-US" altLang="zh-CN" sz="2000" dirty="0"/>
              <a:t>)</a:t>
            </a:r>
          </a:p>
          <a:p>
            <a:pPr lvl="2"/>
            <a:r>
              <a:rPr lang="en-US" altLang="zh-CN" sz="2000" dirty="0"/>
              <a:t>if (a[j]&gt;a[j + 1])</a:t>
            </a:r>
          </a:p>
          <a:p>
            <a:pPr lvl="2"/>
            <a:r>
              <a:rPr lang="en-US" altLang="zh-CN" sz="2000" dirty="0"/>
              <a:t>{</a:t>
            </a:r>
          </a:p>
          <a:p>
            <a:pPr lvl="3"/>
            <a:r>
              <a:rPr lang="en-US" altLang="zh-CN" sz="2000" dirty="0"/>
              <a:t>temp = a[j];</a:t>
            </a:r>
          </a:p>
          <a:p>
            <a:pPr lvl="3"/>
            <a:r>
              <a:rPr lang="en-US" altLang="zh-CN" sz="2000" dirty="0"/>
              <a:t>a[j] = a[j + 1];</a:t>
            </a:r>
          </a:p>
          <a:p>
            <a:pPr lvl="3"/>
            <a:r>
              <a:rPr lang="en-US" altLang="zh-CN" sz="2000" dirty="0"/>
              <a:t>a[j + 1] = temp;</a:t>
            </a:r>
          </a:p>
          <a:p>
            <a:pPr lvl="2"/>
            <a:r>
              <a:rPr lang="en-US" altLang="zh-CN" sz="2000" dirty="0"/>
              <a:t>}</a:t>
            </a:r>
          </a:p>
          <a:p>
            <a:r>
              <a:rPr lang="en-US" altLang="zh-CN" sz="2000" dirty="0"/>
              <a:t>}</a:t>
            </a:r>
            <a:endParaRPr lang="en-US" altLang="zh-CN" sz="2000" dirty="0">
              <a:latin typeface="Arial Unicode MS" pitchFamily="34" charset="-122"/>
              <a:ea typeface="Arial Unicode MS" pitchFamily="34" charset="-122"/>
              <a:cs typeface="Arial Unicode MS" pitchFamily="34" charset="-122"/>
              <a:sym typeface="Symbol" pitchFamily="18" charset="2"/>
            </a:endParaRPr>
          </a:p>
        </p:txBody>
      </p:sp>
      <p:grpSp>
        <p:nvGrpSpPr>
          <p:cNvPr id="50" name="组合 54"/>
          <p:cNvGrpSpPr>
            <a:grpSpLocks/>
          </p:cNvGrpSpPr>
          <p:nvPr/>
        </p:nvGrpSpPr>
        <p:grpSpPr bwMode="auto">
          <a:xfrm>
            <a:off x="5459413" y="3071813"/>
            <a:ext cx="2928937" cy="1428750"/>
            <a:chOff x="5459419" y="3071810"/>
            <a:chExt cx="2928958" cy="1428760"/>
          </a:xfrm>
        </p:grpSpPr>
        <p:sp>
          <p:nvSpPr>
            <p:cNvPr id="51" name="矩形 53"/>
            <p:cNvSpPr>
              <a:spLocks noChangeArrowheads="1"/>
            </p:cNvSpPr>
            <p:nvPr/>
          </p:nvSpPr>
          <p:spPr bwMode="auto">
            <a:xfrm>
              <a:off x="5459419" y="3071810"/>
              <a:ext cx="2928958" cy="1428760"/>
            </a:xfrm>
            <a:prstGeom prst="rect">
              <a:avLst/>
            </a:prstGeom>
            <a:solidFill>
              <a:srgbClr val="FFFFCC"/>
            </a:solidFill>
            <a:ln w="12700" cap="sq" algn="ctr">
              <a:solidFill>
                <a:schemeClr val="tx1"/>
              </a:solidFill>
              <a:round/>
              <a:headEnd/>
              <a:tailEnd/>
            </a:ln>
          </p:spPr>
          <p:txBody>
            <a:bodyPr>
              <a:spAutoFit/>
            </a:bodyPr>
            <a:lstStyle/>
            <a:p>
              <a:endParaRPr lang="zh-CN" altLang="en-US"/>
            </a:p>
          </p:txBody>
        </p:sp>
        <p:sp>
          <p:nvSpPr>
            <p:cNvPr id="52" name="TextBox 52"/>
            <p:cNvSpPr txBox="1">
              <a:spLocks noChangeArrowheads="1"/>
            </p:cNvSpPr>
            <p:nvPr/>
          </p:nvSpPr>
          <p:spPr bwMode="auto">
            <a:xfrm>
              <a:off x="5572132" y="3214686"/>
              <a:ext cx="2786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t>最坏情况下总比较次数：</a:t>
              </a:r>
            </a:p>
          </p:txBody>
        </p:sp>
        <p:graphicFrame>
          <p:nvGraphicFramePr>
            <p:cNvPr id="53" name="Object 2"/>
            <p:cNvGraphicFramePr>
              <a:graphicFrameLocks noChangeAspect="1"/>
            </p:cNvGraphicFramePr>
            <p:nvPr/>
          </p:nvGraphicFramePr>
          <p:xfrm>
            <a:off x="5857875" y="3643314"/>
            <a:ext cx="2265363" cy="639763"/>
          </p:xfrm>
          <a:graphic>
            <a:graphicData uri="http://schemas.openxmlformats.org/presentationml/2006/ole">
              <mc:AlternateContent xmlns:mc="http://schemas.openxmlformats.org/markup-compatibility/2006">
                <mc:Choice xmlns:v="urn:schemas-microsoft-com:vml" Requires="v">
                  <p:oleObj spid="_x0000_s4147" name="Equation" r:id="rId3" imgW="1473120" imgH="431640" progId="Equation.3">
                    <p:embed/>
                  </p:oleObj>
                </mc:Choice>
                <mc:Fallback>
                  <p:oleObj name="Equation" r:id="rId3" imgW="14731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3643314"/>
                          <a:ext cx="2265363" cy="639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6309049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p:txBody>
          <a:bodyPr/>
          <a:lstStyle/>
          <a:p>
            <a:r>
              <a:rPr lang="zh-CN" altLang="en-US" smtClean="0"/>
              <a:t>归并排序法</a:t>
            </a:r>
            <a:endParaRPr lang="en-US" altLang="zh-CN" dirty="0"/>
          </a:p>
        </p:txBody>
      </p:sp>
      <p:sp>
        <p:nvSpPr>
          <p:cNvPr id="3" name="内容占位符 2"/>
          <p:cNvSpPr>
            <a:spLocks noGrp="1"/>
          </p:cNvSpPr>
          <p:nvPr>
            <p:ph idx="1"/>
          </p:nvPr>
        </p:nvSpPr>
        <p:spPr/>
        <p:txBody>
          <a:bodyPr/>
          <a:lstStyle/>
          <a:p>
            <a:pPr>
              <a:buClr>
                <a:schemeClr val="tx1"/>
              </a:buClr>
              <a:buFont typeface="Wingdings" pitchFamily="2" charset="2"/>
              <a:buChar char="Ø"/>
              <a:defRPr/>
            </a:pPr>
            <a:r>
              <a:rPr lang="zh-CN" altLang="en-US" dirty="0" smtClean="0"/>
              <a:t>分</a:t>
            </a:r>
            <a:r>
              <a:rPr lang="zh-CN" altLang="en-US" dirty="0"/>
              <a:t>治法</a:t>
            </a:r>
            <a:r>
              <a:rPr lang="zh-CN" altLang="en-US" dirty="0" smtClean="0"/>
              <a:t>的典型例子：</a:t>
            </a:r>
            <a:r>
              <a:rPr lang="zh-CN" altLang="zh-CN" dirty="0" smtClean="0"/>
              <a:t>对于</a:t>
            </a:r>
            <a:r>
              <a:rPr lang="zh-CN" altLang="zh-CN" dirty="0"/>
              <a:t>一个规模为n的</a:t>
            </a:r>
            <a:r>
              <a:rPr lang="zh-CN" altLang="zh-CN" dirty="0" smtClean="0"/>
              <a:t>问题</a:t>
            </a:r>
            <a:endParaRPr lang="en-US" altLang="zh-CN" dirty="0" smtClean="0"/>
          </a:p>
          <a:p>
            <a:pPr lvl="1">
              <a:buClr>
                <a:schemeClr val="tx1"/>
              </a:buClr>
              <a:buFont typeface="Wingdings" pitchFamily="2" charset="2"/>
              <a:buChar char="Ø"/>
              <a:defRPr/>
            </a:pPr>
            <a:r>
              <a:rPr lang="zh-CN" altLang="en-US" dirty="0" smtClean="0"/>
              <a:t>如果该</a:t>
            </a:r>
            <a:r>
              <a:rPr lang="zh-CN" altLang="zh-CN" dirty="0" smtClean="0"/>
              <a:t>问题</a:t>
            </a:r>
            <a:r>
              <a:rPr lang="zh-CN" altLang="zh-CN" dirty="0"/>
              <a:t>可以容易地</a:t>
            </a:r>
            <a:r>
              <a:rPr lang="zh-CN" altLang="zh-CN" dirty="0" smtClean="0"/>
              <a:t>解决</a:t>
            </a:r>
            <a:r>
              <a:rPr lang="zh-CN" altLang="en-US" dirty="0" smtClean="0"/>
              <a:t>，</a:t>
            </a:r>
            <a:r>
              <a:rPr lang="zh-CN" altLang="zh-CN" dirty="0" smtClean="0"/>
              <a:t>则</a:t>
            </a:r>
            <a:r>
              <a:rPr lang="zh-CN" altLang="zh-CN" dirty="0"/>
              <a:t>直接</a:t>
            </a:r>
            <a:r>
              <a:rPr lang="zh-CN" altLang="zh-CN" dirty="0" smtClean="0"/>
              <a:t>解决</a:t>
            </a:r>
            <a:r>
              <a:rPr lang="zh-CN" altLang="en-US" dirty="0" smtClean="0"/>
              <a:t>。</a:t>
            </a:r>
            <a:endParaRPr lang="en-US" altLang="zh-CN" dirty="0" smtClean="0"/>
          </a:p>
          <a:p>
            <a:pPr lvl="1">
              <a:buClr>
                <a:schemeClr val="tx1"/>
              </a:buClr>
              <a:buFont typeface="Wingdings" pitchFamily="2" charset="2"/>
              <a:buChar char="Ø"/>
              <a:defRPr/>
            </a:pPr>
            <a:r>
              <a:rPr lang="zh-CN" altLang="zh-CN" dirty="0" smtClean="0"/>
              <a:t>否则</a:t>
            </a:r>
            <a:r>
              <a:rPr lang="zh-CN" altLang="zh-CN" dirty="0"/>
              <a:t>将其分解</a:t>
            </a:r>
            <a:r>
              <a:rPr lang="zh-CN" altLang="zh-CN" dirty="0" smtClean="0"/>
              <a:t>为</a:t>
            </a:r>
            <a:r>
              <a:rPr lang="zh-CN" altLang="en-US" dirty="0" smtClean="0"/>
              <a:t>若干个</a:t>
            </a:r>
            <a:r>
              <a:rPr lang="zh-CN" altLang="zh-CN" dirty="0" smtClean="0"/>
              <a:t>规模</a:t>
            </a:r>
            <a:r>
              <a:rPr lang="zh-CN" altLang="zh-CN" dirty="0"/>
              <a:t>较小的子</a:t>
            </a:r>
            <a:r>
              <a:rPr lang="zh-CN" altLang="zh-CN" dirty="0" smtClean="0"/>
              <a:t>问题</a:t>
            </a:r>
            <a:r>
              <a:rPr lang="zh-CN" altLang="en-US" dirty="0" smtClean="0"/>
              <a:t>，分别</a:t>
            </a:r>
            <a:r>
              <a:rPr lang="zh-CN" altLang="en-US" dirty="0" smtClean="0">
                <a:solidFill>
                  <a:srgbClr val="FF0000"/>
                </a:solidFill>
              </a:rPr>
              <a:t>递归地</a:t>
            </a:r>
            <a:r>
              <a:rPr lang="zh-CN" altLang="en-US" dirty="0" smtClean="0"/>
              <a:t>解决</a:t>
            </a:r>
            <a:r>
              <a:rPr lang="zh-CN" altLang="zh-CN" dirty="0" smtClean="0"/>
              <a:t>，然后将子</a:t>
            </a:r>
            <a:r>
              <a:rPr lang="zh-CN" altLang="zh-CN" dirty="0"/>
              <a:t>问题的解合并得到原问题的解</a:t>
            </a:r>
            <a:r>
              <a:rPr lang="zh-CN"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p:txBody>
          <a:bodyPr/>
          <a:lstStyle/>
          <a:p>
            <a:r>
              <a:rPr lang="zh-CN" altLang="en-US" smtClean="0"/>
              <a:t>归并排序法</a:t>
            </a:r>
            <a:endParaRPr lang="en-US" altLang="zh-C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071688"/>
            <a:ext cx="71294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9"/>
          <p:cNvGrpSpPr>
            <a:grpSpLocks/>
          </p:cNvGrpSpPr>
          <p:nvPr/>
        </p:nvGrpSpPr>
        <p:grpSpPr bwMode="auto">
          <a:xfrm>
            <a:off x="2357438" y="2786063"/>
            <a:ext cx="4572000" cy="2513012"/>
            <a:chOff x="2357422" y="2786058"/>
            <a:chExt cx="4572032" cy="2513017"/>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22" y="3429000"/>
              <a:ext cx="4176713"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下箭头 7"/>
            <p:cNvSpPr>
              <a:spLocks noChangeArrowheads="1"/>
            </p:cNvSpPr>
            <p:nvPr/>
          </p:nvSpPr>
          <p:spPr bwMode="auto">
            <a:xfrm>
              <a:off x="4500562" y="2786058"/>
              <a:ext cx="571504" cy="714380"/>
            </a:xfrm>
            <a:prstGeom prst="downArrow">
              <a:avLst>
                <a:gd name="adj1" fmla="val 50000"/>
                <a:gd name="adj2" fmla="val 50000"/>
              </a:avLst>
            </a:prstGeom>
            <a:solidFill>
              <a:schemeClr val="accent1"/>
            </a:solidFill>
            <a:ln w="12700" cap="sq" algn="ctr">
              <a:solidFill>
                <a:schemeClr val="tx1"/>
              </a:solidFill>
              <a:round/>
              <a:headEnd/>
              <a:tailEnd/>
            </a:ln>
          </p:spPr>
          <p:txBody>
            <a:bodyPr>
              <a:spAutoFit/>
            </a:bodyPr>
            <a:lstStyle/>
            <a:p>
              <a:endParaRPr lang="zh-CN" altLang="en-US"/>
            </a:p>
          </p:txBody>
        </p:sp>
        <p:sp>
          <p:nvSpPr>
            <p:cNvPr id="8" name="TextBox 8"/>
            <p:cNvSpPr txBox="1">
              <a:spLocks noChangeArrowheads="1"/>
            </p:cNvSpPr>
            <p:nvPr/>
          </p:nvSpPr>
          <p:spPr bwMode="auto">
            <a:xfrm>
              <a:off x="5214942" y="3071810"/>
              <a:ext cx="1714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C00000"/>
                  </a:solidFill>
                </a:rPr>
                <a:t>分解，排序</a:t>
              </a:r>
            </a:p>
          </p:txBody>
        </p:sp>
      </p:grpSp>
      <p:sp>
        <p:nvSpPr>
          <p:cNvPr id="9" name="下箭头 8"/>
          <p:cNvSpPr>
            <a:spLocks noChangeArrowheads="1"/>
          </p:cNvSpPr>
          <p:nvPr/>
        </p:nvSpPr>
        <p:spPr bwMode="auto">
          <a:xfrm>
            <a:off x="4500563" y="5214938"/>
            <a:ext cx="571500" cy="785812"/>
          </a:xfrm>
          <a:prstGeom prst="downArrow">
            <a:avLst>
              <a:gd name="adj1" fmla="val 50000"/>
              <a:gd name="adj2" fmla="val 50003"/>
            </a:avLst>
          </a:prstGeom>
          <a:solidFill>
            <a:schemeClr val="accent1"/>
          </a:solidFill>
          <a:ln w="12700" cap="sq" algn="ctr">
            <a:solidFill>
              <a:schemeClr val="tx1"/>
            </a:solidFill>
            <a:round/>
            <a:headEnd/>
            <a:tailEnd/>
          </a:ln>
        </p:spPr>
        <p:txBody>
          <a:bodyPr>
            <a:spAutoFit/>
          </a:bodyPr>
          <a:lstStyle/>
          <a:p>
            <a:endParaRPr lang="zh-CN" altLang="en-US"/>
          </a:p>
        </p:txBody>
      </p:sp>
      <p:sp>
        <p:nvSpPr>
          <p:cNvPr id="10" name="TextBox 12"/>
          <p:cNvSpPr txBox="1">
            <a:spLocks noChangeArrowheads="1"/>
          </p:cNvSpPr>
          <p:nvPr/>
        </p:nvSpPr>
        <p:spPr bwMode="auto">
          <a:xfrm>
            <a:off x="5214938" y="5286375"/>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C00000"/>
                </a:solidFill>
              </a:rPr>
              <a:t>合并</a:t>
            </a:r>
          </a:p>
        </p:txBody>
      </p:sp>
    </p:spTree>
    <p:extLst>
      <p:ext uri="{BB962C8B-B14F-4D97-AF65-F5344CB8AC3E}">
        <p14:creationId xmlns:p14="http://schemas.microsoft.com/office/powerpoint/2010/main" val="3874031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p:txBody>
          <a:bodyPr/>
          <a:lstStyle/>
          <a:p>
            <a:r>
              <a:rPr lang="zh-CN" altLang="en-US" dirty="0" smtClean="0"/>
              <a:t>归并排序法 </a:t>
            </a:r>
            <a:r>
              <a:rPr lang="en-US" altLang="zh-CN" dirty="0" smtClean="0"/>
              <a:t>-</a:t>
            </a:r>
            <a:r>
              <a:rPr lang="zh-CN" altLang="en-US" dirty="0"/>
              <a:t>算法</a:t>
            </a:r>
            <a:r>
              <a:rPr lang="zh-CN" altLang="en-US" dirty="0" smtClean="0"/>
              <a:t>描述</a:t>
            </a:r>
            <a:endParaRPr lang="en-US" altLang="zh-CN" dirty="0"/>
          </a:p>
        </p:txBody>
      </p:sp>
      <p:sp>
        <p:nvSpPr>
          <p:cNvPr id="3" name="内容占位符 2"/>
          <p:cNvSpPr>
            <a:spLocks noGrp="1"/>
          </p:cNvSpPr>
          <p:nvPr>
            <p:ph idx="1"/>
          </p:nvPr>
        </p:nvSpPr>
        <p:spPr/>
        <p:txBody>
          <a:bodyPr/>
          <a:lstStyle/>
          <a:p>
            <a:pPr eaLnBrk="1" hangingPunct="1">
              <a:buClr>
                <a:schemeClr val="tx1"/>
              </a:buClr>
              <a:buFont typeface="Wingdings" pitchFamily="2" charset="2"/>
              <a:buChar char="Ø"/>
            </a:pPr>
            <a:r>
              <a:rPr lang="zh-CN" altLang="en-US" sz="2800" dirty="0" smtClean="0"/>
              <a:t>首先</a:t>
            </a:r>
            <a:r>
              <a:rPr lang="zh-CN" altLang="en-US" sz="2800" dirty="0"/>
              <a:t>判断数组大小，若无元素或只有一个元素，则数组必然已被</a:t>
            </a:r>
            <a:r>
              <a:rPr lang="zh-CN" altLang="en-US" sz="2800" dirty="0" smtClean="0"/>
              <a:t>排序</a:t>
            </a:r>
            <a:r>
              <a:rPr lang="zh-CN" altLang="en-US" sz="2800" dirty="0"/>
              <a:t>。</a:t>
            </a:r>
            <a:endParaRPr lang="en-US" altLang="zh-CN" sz="2800" dirty="0" smtClean="0"/>
          </a:p>
          <a:p>
            <a:pPr eaLnBrk="1" hangingPunct="1">
              <a:buClr>
                <a:schemeClr val="tx1"/>
              </a:buClr>
              <a:buFont typeface="Wingdings" pitchFamily="2" charset="2"/>
              <a:buChar char="Ø"/>
            </a:pPr>
            <a:r>
              <a:rPr lang="zh-CN" altLang="en-US" sz="2800" dirty="0" smtClean="0"/>
              <a:t>若</a:t>
            </a:r>
            <a:r>
              <a:rPr lang="zh-CN" altLang="en-US" sz="2800" dirty="0"/>
              <a:t>包含的元素多于</a:t>
            </a:r>
            <a:r>
              <a:rPr lang="en-US" altLang="zh-CN" sz="2800" dirty="0"/>
              <a:t>1</a:t>
            </a:r>
            <a:r>
              <a:rPr lang="zh-CN" altLang="en-US" sz="2800" dirty="0"/>
              <a:t>个，则执行下列步骤：</a:t>
            </a:r>
            <a:endParaRPr lang="en-US" altLang="zh-CN" sz="2800" dirty="0"/>
          </a:p>
          <a:p>
            <a:pPr lvl="1" eaLnBrk="1" hangingPunct="1">
              <a:buClr>
                <a:schemeClr val="tx1"/>
              </a:buClr>
            </a:pPr>
            <a:r>
              <a:rPr lang="zh-CN" altLang="en-US" sz="2400" dirty="0" smtClean="0"/>
              <a:t>把数组均分为两</a:t>
            </a:r>
            <a:r>
              <a:rPr lang="zh-CN" altLang="en-US" sz="2400" dirty="0"/>
              <a:t>个子数组；</a:t>
            </a:r>
            <a:endParaRPr lang="en-US" altLang="zh-CN" sz="2400" dirty="0"/>
          </a:p>
          <a:p>
            <a:pPr lvl="1" eaLnBrk="1" hangingPunct="1">
              <a:buClr>
                <a:schemeClr val="tx1"/>
              </a:buClr>
            </a:pPr>
            <a:r>
              <a:rPr lang="zh-CN" altLang="en-US" sz="2400" dirty="0" smtClean="0"/>
              <a:t>对</a:t>
            </a:r>
            <a:r>
              <a:rPr lang="zh-CN" altLang="en-US" sz="2400" dirty="0"/>
              <a:t>每个子数组</a:t>
            </a:r>
            <a:r>
              <a:rPr lang="zh-CN" altLang="en-US" sz="2400" dirty="0">
                <a:solidFill>
                  <a:srgbClr val="FF0000"/>
                </a:solidFill>
              </a:rPr>
              <a:t>递归</a:t>
            </a:r>
            <a:r>
              <a:rPr lang="zh-CN" altLang="en-US" sz="2400" dirty="0"/>
              <a:t>采用归并算法进行排序；</a:t>
            </a:r>
            <a:endParaRPr lang="en-US" altLang="zh-CN" sz="2400" dirty="0"/>
          </a:p>
          <a:p>
            <a:pPr lvl="1" eaLnBrk="1" hangingPunct="1">
              <a:buClr>
                <a:schemeClr val="tx1"/>
              </a:buClr>
            </a:pPr>
            <a:r>
              <a:rPr lang="zh-CN" altLang="en-US" sz="2400" dirty="0" smtClean="0">
                <a:solidFill>
                  <a:srgbClr val="FF0000"/>
                </a:solidFill>
              </a:rPr>
              <a:t>合并</a:t>
            </a:r>
            <a:r>
              <a:rPr lang="zh-CN" altLang="en-US" sz="2400" dirty="0"/>
              <a:t>两个排序后的子数组。</a:t>
            </a:r>
            <a:endParaRPr lang="en-US" altLang="zh-CN" sz="2400" dirty="0"/>
          </a:p>
          <a:p>
            <a:pPr>
              <a:buClr>
                <a:schemeClr val="tx1"/>
              </a:buClr>
              <a:buFont typeface="Wingdings" pitchFamily="2" charset="2"/>
              <a:buChar char="Ø"/>
              <a:defRPr/>
            </a:pPr>
            <a:endParaRPr lang="zh-CN" altLang="en-US" sz="2800" dirty="0"/>
          </a:p>
        </p:txBody>
      </p:sp>
      <p:sp>
        <p:nvSpPr>
          <p:cNvPr id="4" name="爆炸形 1 3"/>
          <p:cNvSpPr>
            <a:spLocks noChangeArrowheads="1"/>
          </p:cNvSpPr>
          <p:nvPr/>
        </p:nvSpPr>
        <p:spPr bwMode="auto">
          <a:xfrm>
            <a:off x="4788024" y="4437112"/>
            <a:ext cx="3744416" cy="1469469"/>
          </a:xfrm>
          <a:prstGeom prst="irregularSeal1">
            <a:avLst/>
          </a:prstGeom>
          <a:solidFill>
            <a:schemeClr val="bg1"/>
          </a:solidFill>
          <a:ln w="12700" cap="sq" algn="ctr">
            <a:solidFill>
              <a:srgbClr val="CC0066"/>
            </a:solidFill>
            <a:round/>
            <a:headEnd/>
            <a:tailEnd/>
          </a:ln>
        </p:spPr>
        <p:txBody>
          <a:bodyPr wrap="square">
            <a:spAutoFit/>
          </a:bodyPr>
          <a:lstStyle/>
          <a:p>
            <a:r>
              <a:rPr lang="zh-CN" altLang="en-US" sz="2800" b="1" dirty="0" smtClean="0">
                <a:solidFill>
                  <a:srgbClr val="FF0000"/>
                </a:solidFill>
              </a:rPr>
              <a:t>递归算法</a:t>
            </a:r>
            <a:endParaRPr lang="zh-CN" altLang="en-US" sz="2800" b="1" dirty="0">
              <a:solidFill>
                <a:srgbClr val="FF0000"/>
              </a:solidFill>
            </a:endParaRPr>
          </a:p>
        </p:txBody>
      </p:sp>
    </p:spTree>
    <p:extLst>
      <p:ext uri="{BB962C8B-B14F-4D97-AF65-F5344CB8AC3E}">
        <p14:creationId xmlns:p14="http://schemas.microsoft.com/office/powerpoint/2010/main" val="3932157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p:txBody>
          <a:bodyPr/>
          <a:lstStyle/>
          <a:p>
            <a:r>
              <a:rPr lang="zh-CN" altLang="en-US" dirty="0" smtClean="0"/>
              <a:t>归并排序法 </a:t>
            </a:r>
            <a:r>
              <a:rPr lang="en-US" altLang="zh-CN" dirty="0" smtClean="0"/>
              <a:t>–</a:t>
            </a:r>
            <a:r>
              <a:rPr lang="zh-CN" altLang="en-US" dirty="0" smtClean="0"/>
              <a:t>合并操作</a:t>
            </a:r>
            <a:endParaRPr lang="en-US" altLang="zh-CN" dirty="0"/>
          </a:p>
        </p:txBody>
      </p:sp>
      <p:sp>
        <p:nvSpPr>
          <p:cNvPr id="3" name="内容占位符 2"/>
          <p:cNvSpPr>
            <a:spLocks noGrp="1"/>
          </p:cNvSpPr>
          <p:nvPr>
            <p:ph idx="1"/>
          </p:nvPr>
        </p:nvSpPr>
        <p:spPr/>
        <p:txBody>
          <a:bodyPr/>
          <a:lstStyle/>
          <a:p>
            <a:pPr>
              <a:buClr>
                <a:schemeClr val="tx1"/>
              </a:buClr>
              <a:buFont typeface="Wingdings" pitchFamily="2" charset="2"/>
              <a:buChar char="Ø"/>
              <a:defRPr/>
            </a:pPr>
            <a:r>
              <a:rPr lang="zh-CN" altLang="en-US" sz="2800" dirty="0" smtClean="0">
                <a:solidFill>
                  <a:srgbClr val="C00000"/>
                </a:solidFill>
              </a:rPr>
              <a:t>合并：</a:t>
            </a:r>
            <a:r>
              <a:rPr lang="zh-CN" altLang="en-US" sz="2800" dirty="0" smtClean="0"/>
              <a:t>把</a:t>
            </a:r>
            <a:r>
              <a:rPr lang="zh-CN" altLang="en-US" sz="2800" dirty="0"/>
              <a:t>已排序</a:t>
            </a:r>
            <a:r>
              <a:rPr lang="zh-CN" altLang="en-US" sz="2800" dirty="0" smtClean="0"/>
              <a:t>的两个数组</a:t>
            </a:r>
            <a:r>
              <a:rPr lang="en-US" altLang="zh-CN" sz="2800" dirty="0" smtClean="0"/>
              <a:t>arr1</a:t>
            </a:r>
            <a:r>
              <a:rPr lang="zh-CN" altLang="en-US" sz="2800" dirty="0" smtClean="0"/>
              <a:t>和</a:t>
            </a:r>
            <a:r>
              <a:rPr lang="en-US" altLang="zh-CN" sz="2800" dirty="0" smtClean="0"/>
              <a:t>arr2</a:t>
            </a:r>
            <a:r>
              <a:rPr lang="zh-CN" altLang="en-US" sz="2800" dirty="0" smtClean="0"/>
              <a:t>合并为一个新的数组，并保持元素次序。</a:t>
            </a:r>
            <a:endParaRPr lang="en-US" altLang="zh-CN" sz="2800" dirty="0" smtClean="0"/>
          </a:p>
          <a:p>
            <a:pPr>
              <a:buClr>
                <a:schemeClr val="tx1"/>
              </a:buClr>
              <a:buFont typeface="Wingdings" pitchFamily="2" charset="2"/>
              <a:buChar char="Ø"/>
              <a:defRPr/>
            </a:pPr>
            <a:r>
              <a:rPr lang="zh-CN" altLang="en-US" dirty="0" smtClean="0"/>
              <a:t>新数组的</a:t>
            </a:r>
            <a:r>
              <a:rPr lang="zh-CN" altLang="en-US" dirty="0"/>
              <a:t>第一个元素只能是</a:t>
            </a:r>
            <a:r>
              <a:rPr lang="en-US" altLang="zh-CN" dirty="0"/>
              <a:t>arr1</a:t>
            </a:r>
            <a:r>
              <a:rPr lang="zh-CN" altLang="en-US" dirty="0"/>
              <a:t>或</a:t>
            </a:r>
            <a:r>
              <a:rPr lang="en-US" altLang="zh-CN" dirty="0"/>
              <a:t>arr2</a:t>
            </a:r>
            <a:r>
              <a:rPr lang="zh-CN" altLang="en-US" dirty="0"/>
              <a:t>的第一个元素中较小者。</a:t>
            </a:r>
          </a:p>
          <a:p>
            <a:pPr>
              <a:buClr>
                <a:schemeClr val="tx1"/>
              </a:buClr>
              <a:buFont typeface="Wingdings" pitchFamily="2" charset="2"/>
              <a:buChar char="Ø"/>
              <a:defRPr/>
            </a:pPr>
            <a:endParaRPr lang="zh-CN" altLang="en-US" sz="2800" dirty="0"/>
          </a:p>
        </p:txBody>
      </p:sp>
    </p:spTree>
    <p:extLst>
      <p:ext uri="{BB962C8B-B14F-4D97-AF65-F5344CB8AC3E}">
        <p14:creationId xmlns:p14="http://schemas.microsoft.com/office/powerpoint/2010/main" val="23391156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p:txBody>
          <a:bodyPr/>
          <a:lstStyle/>
          <a:p>
            <a:r>
              <a:rPr lang="zh-CN" altLang="en-US" dirty="0" smtClean="0"/>
              <a:t>归并排序法 </a:t>
            </a:r>
            <a:r>
              <a:rPr lang="en-US" altLang="zh-CN" dirty="0" smtClean="0"/>
              <a:t>–</a:t>
            </a:r>
            <a:r>
              <a:rPr lang="zh-CN" altLang="en-US" dirty="0" smtClean="0"/>
              <a:t>合并操作</a:t>
            </a:r>
            <a:endParaRPr lang="en-US" altLang="zh-CN" dirty="0"/>
          </a:p>
        </p:txBody>
      </p:sp>
      <p:sp>
        <p:nvSpPr>
          <p:cNvPr id="5" name="矩形 4"/>
          <p:cNvSpPr>
            <a:spLocks noChangeArrowheads="1"/>
          </p:cNvSpPr>
          <p:nvPr/>
        </p:nvSpPr>
        <p:spPr bwMode="auto">
          <a:xfrm>
            <a:off x="4649415" y="2306637"/>
            <a:ext cx="4500563" cy="3214688"/>
          </a:xfrm>
          <a:prstGeom prst="rect">
            <a:avLst/>
          </a:prstGeom>
          <a:solidFill>
            <a:srgbClr val="CCECFF"/>
          </a:solidFill>
          <a:ln w="12700" cap="sq" algn="ctr">
            <a:solidFill>
              <a:schemeClr val="tx1"/>
            </a:solidFill>
            <a:round/>
            <a:headEnd/>
            <a:tailEnd/>
          </a:ln>
        </p:spPr>
        <p:txBody>
          <a:bodyPr>
            <a:spAutoFit/>
          </a:bodyPr>
          <a:lstStyle/>
          <a:p>
            <a:endParaRPr lang="zh-CN" altLang="en-US"/>
          </a:p>
        </p:txBody>
      </p:sp>
      <p:sp>
        <p:nvSpPr>
          <p:cNvPr id="6" name="矩形 5"/>
          <p:cNvSpPr>
            <a:spLocks noChangeArrowheads="1"/>
          </p:cNvSpPr>
          <p:nvPr/>
        </p:nvSpPr>
        <p:spPr bwMode="auto">
          <a:xfrm>
            <a:off x="-21010" y="1806575"/>
            <a:ext cx="4500563" cy="3214687"/>
          </a:xfrm>
          <a:prstGeom prst="rect">
            <a:avLst/>
          </a:prstGeom>
          <a:solidFill>
            <a:srgbClr val="CCECFF"/>
          </a:solidFill>
          <a:ln w="12700" cap="sq" algn="ctr">
            <a:solidFill>
              <a:schemeClr val="tx1"/>
            </a:solidFill>
            <a:round/>
            <a:headEnd/>
            <a:tailEnd/>
          </a:ln>
        </p:spPr>
        <p:txBody>
          <a:bodyPr>
            <a:spAutoFit/>
          </a:bodyPr>
          <a:lstStyle/>
          <a:p>
            <a:endParaRPr lang="zh-CN" alt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03" y="2055812"/>
            <a:ext cx="2276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03" y="3127375"/>
            <a:ext cx="23145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0" y="4056062"/>
            <a:ext cx="449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0" name="矩形 9"/>
          <p:cNvSpPr>
            <a:spLocks noChangeArrowheads="1"/>
          </p:cNvSpPr>
          <p:nvPr/>
        </p:nvSpPr>
        <p:spPr bwMode="auto">
          <a:xfrm>
            <a:off x="693365" y="4198937"/>
            <a:ext cx="357188" cy="214313"/>
          </a:xfrm>
          <a:prstGeom prst="rect">
            <a:avLst/>
          </a:prstGeom>
          <a:solidFill>
            <a:schemeClr val="bg1"/>
          </a:solidFill>
          <a:ln>
            <a:noFill/>
          </a:ln>
          <a:extLst>
            <a:ext uri="{91240B29-F687-4F45-9708-019B960494DF}">
              <a14:hiddenLine xmlns:a14="http://schemas.microsoft.com/office/drawing/2010/main" w="12700" cap="sq" algn="ctr">
                <a:solidFill>
                  <a:srgbClr val="000000"/>
                </a:solidFill>
                <a:round/>
                <a:headEnd/>
                <a:tailEnd/>
              </a14:hiddenLine>
            </a:ext>
          </a:extLst>
        </p:spPr>
        <p:txBody>
          <a:bodyPr>
            <a:spAutoFit/>
          </a:bodyPr>
          <a:lstStyle/>
          <a:p>
            <a:endParaRPr lang="zh-CN" altLang="en-US"/>
          </a:p>
        </p:txBody>
      </p:sp>
      <p:sp>
        <p:nvSpPr>
          <p:cNvPr id="11" name="TextBox 10"/>
          <p:cNvSpPr txBox="1">
            <a:spLocks noChangeArrowheads="1"/>
          </p:cNvSpPr>
          <p:nvPr/>
        </p:nvSpPr>
        <p:spPr bwMode="auto">
          <a:xfrm>
            <a:off x="193303" y="1806575"/>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arr1</a:t>
            </a:r>
            <a:endParaRPr lang="zh-CN" altLang="en-US"/>
          </a:p>
        </p:txBody>
      </p:sp>
      <p:sp>
        <p:nvSpPr>
          <p:cNvPr id="12" name="TextBox 11"/>
          <p:cNvSpPr txBox="1">
            <a:spLocks noChangeArrowheads="1"/>
          </p:cNvSpPr>
          <p:nvPr/>
        </p:nvSpPr>
        <p:spPr bwMode="auto">
          <a:xfrm>
            <a:off x="193303" y="2828925"/>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arr2</a:t>
            </a:r>
            <a:endParaRPr lang="zh-CN" altLang="en-US"/>
          </a:p>
        </p:txBody>
      </p:sp>
      <p:sp>
        <p:nvSpPr>
          <p:cNvPr id="13" name="TextBox 12"/>
          <p:cNvSpPr txBox="1">
            <a:spLocks noChangeArrowheads="1"/>
          </p:cNvSpPr>
          <p:nvPr/>
        </p:nvSpPr>
        <p:spPr bwMode="auto">
          <a:xfrm>
            <a:off x="193303" y="3806825"/>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array</a:t>
            </a:r>
            <a:endParaRPr lang="zh-CN" altLang="en-US"/>
          </a:p>
        </p:txBody>
      </p:sp>
      <p:pic>
        <p:nvPicPr>
          <p:cNvPr id="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6740" y="2687637"/>
            <a:ext cx="23145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740" y="3663950"/>
            <a:ext cx="23145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1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9578" y="4664075"/>
            <a:ext cx="45148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7" name="TextBox 16"/>
          <p:cNvSpPr txBox="1">
            <a:spLocks noChangeArrowheads="1"/>
          </p:cNvSpPr>
          <p:nvPr/>
        </p:nvSpPr>
        <p:spPr bwMode="auto">
          <a:xfrm>
            <a:off x="4979615" y="2365375"/>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arr1</a:t>
            </a:r>
            <a:endParaRPr lang="zh-CN" altLang="en-US"/>
          </a:p>
        </p:txBody>
      </p:sp>
      <p:sp>
        <p:nvSpPr>
          <p:cNvPr id="18" name="TextBox 17"/>
          <p:cNvSpPr txBox="1">
            <a:spLocks noChangeArrowheads="1"/>
          </p:cNvSpPr>
          <p:nvPr/>
        </p:nvSpPr>
        <p:spPr bwMode="auto">
          <a:xfrm>
            <a:off x="4979615" y="3389312"/>
            <a:ext cx="857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arr2</a:t>
            </a:r>
            <a:endParaRPr lang="zh-CN" altLang="en-US"/>
          </a:p>
        </p:txBody>
      </p:sp>
      <p:sp>
        <p:nvSpPr>
          <p:cNvPr id="19" name="TextBox 18"/>
          <p:cNvSpPr txBox="1">
            <a:spLocks noChangeArrowheads="1"/>
          </p:cNvSpPr>
          <p:nvPr/>
        </p:nvSpPr>
        <p:spPr bwMode="auto">
          <a:xfrm>
            <a:off x="4979615" y="4365625"/>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array</a:t>
            </a:r>
            <a:endParaRPr lang="zh-CN" altLang="en-US"/>
          </a:p>
        </p:txBody>
      </p:sp>
      <p:sp>
        <p:nvSpPr>
          <p:cNvPr id="20" name="上弧形箭头 19"/>
          <p:cNvSpPr>
            <a:spLocks noChangeArrowheads="1"/>
          </p:cNvSpPr>
          <p:nvPr/>
        </p:nvSpPr>
        <p:spPr bwMode="auto">
          <a:xfrm rot="1506471">
            <a:off x="4479553" y="1592262"/>
            <a:ext cx="928687" cy="428625"/>
          </a:xfrm>
          <a:prstGeom prst="curvedDownArrow">
            <a:avLst>
              <a:gd name="adj1" fmla="val 25007"/>
              <a:gd name="adj2" fmla="val 50004"/>
              <a:gd name="adj3" fmla="val 25000"/>
            </a:avLst>
          </a:prstGeom>
          <a:solidFill>
            <a:schemeClr val="accent1"/>
          </a:solidFill>
          <a:ln w="12700" cap="sq" algn="ctr">
            <a:solidFill>
              <a:schemeClr val="tx1"/>
            </a:solidFill>
            <a:round/>
            <a:headEnd/>
            <a:tailEnd/>
          </a:ln>
        </p:spPr>
        <p:txBody>
          <a:bodyPr>
            <a:spAutoFit/>
          </a:bodyPr>
          <a:lstStyle/>
          <a:p>
            <a:endParaRPr lang="zh-CN" altLang="en-US"/>
          </a:p>
        </p:txBody>
      </p:sp>
      <p:sp>
        <p:nvSpPr>
          <p:cNvPr id="21" name="TextBox 20"/>
          <p:cNvSpPr txBox="1">
            <a:spLocks noChangeArrowheads="1"/>
          </p:cNvSpPr>
          <p:nvPr/>
        </p:nvSpPr>
        <p:spPr bwMode="auto">
          <a:xfrm>
            <a:off x="658837" y="5661248"/>
            <a:ext cx="808507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dirty="0"/>
              <a:t>可以继续在</a:t>
            </a:r>
            <a:r>
              <a:rPr lang="en-US" altLang="zh-CN" sz="3200" b="1" dirty="0"/>
              <a:t>arr1</a:t>
            </a:r>
            <a:r>
              <a:rPr lang="zh-CN" altLang="en-US" sz="3200" b="1" dirty="0"/>
              <a:t>或</a:t>
            </a:r>
            <a:r>
              <a:rPr lang="en-US" altLang="zh-CN" sz="3200" b="1" dirty="0"/>
              <a:t>arr2</a:t>
            </a:r>
            <a:r>
              <a:rPr lang="zh-CN" altLang="en-US" sz="3200" b="1" dirty="0"/>
              <a:t>中选择较小值的过程，直到整个数组被填满为止。</a:t>
            </a:r>
          </a:p>
        </p:txBody>
      </p:sp>
    </p:spTree>
    <p:extLst>
      <p:ext uri="{BB962C8B-B14F-4D97-AF65-F5344CB8AC3E}">
        <p14:creationId xmlns:p14="http://schemas.microsoft.com/office/powerpoint/2010/main" val="3372955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p:bldP spid="12" grpId="0"/>
      <p:bldP spid="13" grpId="0"/>
      <p:bldP spid="17" grpId="0"/>
      <p:bldP spid="18" grpId="0"/>
      <p:bldP spid="19" grpId="0"/>
      <p:bldP spid="20" grpId="0" animBg="1"/>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a:xfrm>
            <a:off x="457200" y="260648"/>
            <a:ext cx="8229600" cy="955576"/>
          </a:xfrm>
        </p:spPr>
        <p:txBody>
          <a:bodyPr/>
          <a:lstStyle/>
          <a:p>
            <a:r>
              <a:rPr lang="zh-CN" altLang="en-US" dirty="0" smtClean="0"/>
              <a:t>归并排序法 </a:t>
            </a:r>
            <a:endParaRPr lang="en-US" altLang="zh-CN" dirty="0"/>
          </a:p>
        </p:txBody>
      </p:sp>
      <p:sp>
        <p:nvSpPr>
          <p:cNvPr id="3" name="内容占位符 2"/>
          <p:cNvSpPr>
            <a:spLocks noGrp="1"/>
          </p:cNvSpPr>
          <p:nvPr>
            <p:ph sz="half" idx="1"/>
          </p:nvPr>
        </p:nvSpPr>
        <p:spPr>
          <a:xfrm>
            <a:off x="179512" y="1124744"/>
            <a:ext cx="4464496" cy="4742656"/>
          </a:xfrm>
          <a:ln>
            <a:solidFill>
              <a:srgbClr val="FF0000"/>
            </a:solidFill>
          </a:ln>
        </p:spPr>
        <p:txBody>
          <a:bodyPr/>
          <a:lstStyle/>
          <a:p>
            <a:pPr marL="0" indent="0">
              <a:buNone/>
              <a:defRPr/>
            </a:pPr>
            <a:r>
              <a:rPr lang="en-US" altLang="zh-CN" sz="2400" dirty="0"/>
              <a:t>void </a:t>
            </a:r>
            <a:r>
              <a:rPr lang="en-US" altLang="zh-CN" sz="2400" dirty="0" err="1" smtClean="0"/>
              <a:t>MergeSort</a:t>
            </a:r>
            <a:r>
              <a:rPr lang="en-US" altLang="zh-CN" sz="2400" dirty="0" smtClean="0"/>
              <a:t>(</a:t>
            </a:r>
            <a:r>
              <a:rPr lang="en-US" altLang="zh-CN" sz="2400" dirty="0" err="1" smtClean="0"/>
              <a:t>int</a:t>
            </a:r>
            <a:r>
              <a:rPr lang="en-US" altLang="zh-CN" sz="2400" dirty="0" smtClean="0"/>
              <a:t> </a:t>
            </a:r>
            <a:r>
              <a:rPr lang="en-US" altLang="zh-CN" sz="2400" dirty="0"/>
              <a:t>array[], </a:t>
            </a:r>
            <a:r>
              <a:rPr lang="en-US" altLang="zh-CN" sz="2400" dirty="0" err="1"/>
              <a:t>int</a:t>
            </a:r>
            <a:r>
              <a:rPr lang="en-US" altLang="zh-CN" sz="2400" dirty="0"/>
              <a:t> n) </a:t>
            </a:r>
          </a:p>
          <a:p>
            <a:pPr marL="0" indent="0">
              <a:buNone/>
              <a:defRPr/>
            </a:pPr>
            <a:r>
              <a:rPr lang="en-US" altLang="zh-CN" sz="2400" dirty="0"/>
              <a:t>{ </a:t>
            </a:r>
          </a:p>
          <a:p>
            <a:pPr marL="0" indent="0">
              <a:buNone/>
              <a:defRPr/>
            </a:pPr>
            <a:r>
              <a:rPr lang="en-US" altLang="zh-CN" sz="2400" dirty="0"/>
              <a:t>    </a:t>
            </a:r>
            <a:r>
              <a:rPr lang="en-US" altLang="zh-CN" sz="2400" dirty="0" err="1"/>
              <a:t>int</a:t>
            </a:r>
            <a:r>
              <a:rPr lang="en-US" altLang="zh-CN" sz="2400" dirty="0"/>
              <a:t> </a:t>
            </a:r>
            <a:r>
              <a:rPr lang="en-US" altLang="zh-CN" sz="2400" dirty="0" err="1"/>
              <a:t>i</a:t>
            </a:r>
            <a:r>
              <a:rPr lang="en-US" altLang="zh-CN" sz="2400" dirty="0"/>
              <a:t>, n1, </a:t>
            </a:r>
            <a:r>
              <a:rPr lang="en-US" altLang="zh-CN" sz="2400" dirty="0" smtClean="0"/>
              <a:t>n2;</a:t>
            </a:r>
          </a:p>
          <a:p>
            <a:pPr marL="0" indent="0">
              <a:buNone/>
              <a:defRPr/>
            </a:pPr>
            <a:r>
              <a:rPr lang="en-US" altLang="zh-CN" sz="2400" dirty="0"/>
              <a:t> </a:t>
            </a:r>
            <a:r>
              <a:rPr lang="en-US" altLang="zh-CN" sz="2400" dirty="0" smtClean="0"/>
              <a:t>   </a:t>
            </a:r>
            <a:r>
              <a:rPr lang="en-US" altLang="zh-CN" sz="2400" dirty="0" err="1" smtClean="0"/>
              <a:t>int</a:t>
            </a:r>
            <a:r>
              <a:rPr lang="en-US" altLang="zh-CN" sz="2400" dirty="0" smtClean="0"/>
              <a:t> </a:t>
            </a:r>
            <a:r>
              <a:rPr lang="en-US" altLang="zh-CN" sz="2400" dirty="0"/>
              <a:t>*arr1, *arr2; </a:t>
            </a:r>
          </a:p>
          <a:p>
            <a:pPr marL="0" indent="0">
              <a:buNone/>
              <a:defRPr/>
            </a:pPr>
            <a:r>
              <a:rPr lang="en-US" altLang="zh-CN" sz="2400" dirty="0"/>
              <a:t>    if (n &lt;</a:t>
            </a:r>
            <a:r>
              <a:rPr lang="en-US" altLang="zh-CN" sz="2400" dirty="0" smtClean="0"/>
              <a:t> 2) return; </a:t>
            </a:r>
            <a:endParaRPr lang="en-US" altLang="zh-CN" sz="2400" dirty="0"/>
          </a:p>
          <a:p>
            <a:pPr marL="0" indent="0">
              <a:buNone/>
              <a:defRPr/>
            </a:pPr>
            <a:r>
              <a:rPr lang="en-US" altLang="zh-CN" sz="2400" dirty="0"/>
              <a:t>    </a:t>
            </a:r>
            <a:r>
              <a:rPr lang="en-US" altLang="zh-CN" sz="2400" dirty="0" smtClean="0"/>
              <a:t>n1 </a:t>
            </a:r>
            <a:r>
              <a:rPr lang="en-US" altLang="zh-CN" sz="2400" dirty="0"/>
              <a:t>= n / 2; </a:t>
            </a:r>
          </a:p>
          <a:p>
            <a:pPr marL="0" indent="0">
              <a:buNone/>
              <a:defRPr/>
            </a:pPr>
            <a:r>
              <a:rPr lang="en-US" altLang="zh-CN" sz="2400" dirty="0"/>
              <a:t>    </a:t>
            </a:r>
            <a:r>
              <a:rPr lang="en-US" altLang="zh-CN" sz="2400" dirty="0" smtClean="0"/>
              <a:t>n2 </a:t>
            </a:r>
            <a:r>
              <a:rPr lang="en-US" altLang="zh-CN" sz="2400" dirty="0"/>
              <a:t>= n – n1; </a:t>
            </a:r>
          </a:p>
          <a:p>
            <a:pPr marL="0" indent="0">
              <a:buNone/>
              <a:defRPr/>
            </a:pPr>
            <a:r>
              <a:rPr lang="en-US" altLang="zh-CN" sz="2400" dirty="0"/>
              <a:t>    </a:t>
            </a:r>
            <a:r>
              <a:rPr lang="en-US" altLang="zh-CN" sz="2400" dirty="0" smtClean="0"/>
              <a:t>arr1 </a:t>
            </a:r>
            <a:r>
              <a:rPr lang="en-US" altLang="zh-CN" sz="2400" dirty="0"/>
              <a:t>= </a:t>
            </a:r>
            <a:r>
              <a:rPr lang="en-US" altLang="zh-CN" sz="2400" dirty="0" err="1"/>
              <a:t>NewArray</a:t>
            </a:r>
            <a:r>
              <a:rPr lang="en-US" altLang="zh-CN" sz="2400" dirty="0"/>
              <a:t> (n1, </a:t>
            </a:r>
            <a:r>
              <a:rPr lang="en-US" altLang="zh-CN" sz="2400" dirty="0" err="1"/>
              <a:t>int</a:t>
            </a:r>
            <a:r>
              <a:rPr lang="en-US" altLang="zh-CN" sz="2400" dirty="0"/>
              <a:t>); </a:t>
            </a:r>
          </a:p>
          <a:p>
            <a:pPr marL="0" indent="0">
              <a:buNone/>
              <a:defRPr/>
            </a:pPr>
            <a:r>
              <a:rPr lang="en-US" altLang="zh-CN" sz="2400" dirty="0"/>
              <a:t>    </a:t>
            </a:r>
            <a:r>
              <a:rPr lang="en-US" altLang="zh-CN" sz="2400" dirty="0" smtClean="0"/>
              <a:t>arr2 </a:t>
            </a:r>
            <a:r>
              <a:rPr lang="en-US" altLang="zh-CN" sz="2400" dirty="0"/>
              <a:t>= </a:t>
            </a:r>
            <a:r>
              <a:rPr lang="en-US" altLang="zh-CN" sz="2400" dirty="0" err="1"/>
              <a:t>NewArray</a:t>
            </a:r>
            <a:r>
              <a:rPr lang="en-US" altLang="zh-CN" sz="2400" dirty="0"/>
              <a:t> (n2, </a:t>
            </a:r>
            <a:r>
              <a:rPr lang="en-US" altLang="zh-CN" sz="2400" dirty="0" err="1"/>
              <a:t>int</a:t>
            </a:r>
            <a:r>
              <a:rPr lang="en-US" altLang="zh-CN" sz="2400" dirty="0"/>
              <a:t>); </a:t>
            </a:r>
          </a:p>
          <a:p>
            <a:pPr marL="0" indent="0">
              <a:buNone/>
              <a:defRPr/>
            </a:pPr>
            <a:r>
              <a:rPr lang="en-US" altLang="zh-CN" sz="2400" dirty="0"/>
              <a:t>         </a:t>
            </a:r>
            <a:r>
              <a:rPr lang="en-US" altLang="zh-CN" sz="2400" dirty="0" smtClean="0"/>
              <a:t> </a:t>
            </a:r>
            <a:endParaRPr lang="en-US" altLang="zh-CN" sz="2400" dirty="0"/>
          </a:p>
          <a:p>
            <a:pPr marL="0" indent="0">
              <a:buClr>
                <a:schemeClr val="tx1"/>
              </a:buClr>
              <a:buNone/>
              <a:defRPr/>
            </a:pPr>
            <a:endParaRPr lang="zh-CN" altLang="en-US" sz="2400" dirty="0"/>
          </a:p>
        </p:txBody>
      </p:sp>
      <p:sp>
        <p:nvSpPr>
          <p:cNvPr id="2" name="内容占位符 1"/>
          <p:cNvSpPr>
            <a:spLocks noGrp="1"/>
          </p:cNvSpPr>
          <p:nvPr>
            <p:ph sz="half" idx="2"/>
          </p:nvPr>
        </p:nvSpPr>
        <p:spPr>
          <a:xfrm>
            <a:off x="4644008" y="1124744"/>
            <a:ext cx="4320480" cy="4742656"/>
          </a:xfrm>
          <a:ln>
            <a:solidFill>
              <a:srgbClr val="FF0000"/>
            </a:solidFill>
          </a:ln>
        </p:spPr>
        <p:txBody>
          <a:bodyPr/>
          <a:lstStyle/>
          <a:p>
            <a:pPr marL="0" indent="0">
              <a:buNone/>
              <a:defRPr/>
            </a:pPr>
            <a:r>
              <a:rPr lang="en-US" altLang="zh-CN" sz="2400" dirty="0"/>
              <a:t>for (</a:t>
            </a:r>
            <a:r>
              <a:rPr lang="en-US" altLang="zh-CN" sz="2400" dirty="0" err="1"/>
              <a:t>i</a:t>
            </a:r>
            <a:r>
              <a:rPr lang="en-US" altLang="zh-CN" sz="2400" dirty="0"/>
              <a:t> = 0; </a:t>
            </a:r>
            <a:r>
              <a:rPr lang="en-US" altLang="zh-CN" sz="2400" dirty="0" err="1"/>
              <a:t>i</a:t>
            </a:r>
            <a:r>
              <a:rPr lang="en-US" altLang="zh-CN" sz="2400" dirty="0"/>
              <a:t> &lt; n1; </a:t>
            </a:r>
            <a:r>
              <a:rPr lang="en-US" altLang="zh-CN" sz="2400" dirty="0" err="1"/>
              <a:t>i</a:t>
            </a:r>
            <a:r>
              <a:rPr lang="en-US" altLang="zh-CN" sz="2400" dirty="0" smtClean="0"/>
              <a:t>++)</a:t>
            </a:r>
          </a:p>
          <a:p>
            <a:pPr marL="0" indent="0">
              <a:buNone/>
              <a:defRPr/>
            </a:pPr>
            <a:r>
              <a:rPr lang="en-US" altLang="zh-CN" sz="2400" dirty="0"/>
              <a:t> </a:t>
            </a:r>
            <a:r>
              <a:rPr lang="en-US" altLang="zh-CN" sz="2400" dirty="0" smtClean="0"/>
              <a:t>    </a:t>
            </a:r>
            <a:r>
              <a:rPr lang="en-US" altLang="zh-CN" sz="2400" dirty="0"/>
              <a:t>arr1[</a:t>
            </a:r>
            <a:r>
              <a:rPr lang="en-US" altLang="zh-CN" sz="2400" dirty="0" err="1"/>
              <a:t>i</a:t>
            </a:r>
            <a:r>
              <a:rPr lang="en-US" altLang="zh-CN" sz="2400" dirty="0"/>
              <a:t>] = array[</a:t>
            </a:r>
            <a:r>
              <a:rPr lang="en-US" altLang="zh-CN" sz="2400" dirty="0" err="1"/>
              <a:t>i</a:t>
            </a:r>
            <a:r>
              <a:rPr lang="en-US" altLang="zh-CN" sz="2400" dirty="0"/>
              <a:t>]; </a:t>
            </a:r>
          </a:p>
          <a:p>
            <a:pPr marL="0" indent="0">
              <a:buNone/>
              <a:defRPr/>
            </a:pPr>
            <a:r>
              <a:rPr lang="en-US" altLang="zh-CN" sz="2400" dirty="0" smtClean="0"/>
              <a:t>for </a:t>
            </a:r>
            <a:r>
              <a:rPr lang="en-US" altLang="zh-CN" sz="2400" dirty="0"/>
              <a:t>(</a:t>
            </a:r>
            <a:r>
              <a:rPr lang="en-US" altLang="zh-CN" sz="2400" dirty="0" err="1"/>
              <a:t>i</a:t>
            </a:r>
            <a:r>
              <a:rPr lang="en-US" altLang="zh-CN" sz="2400" dirty="0"/>
              <a:t> = 0; </a:t>
            </a:r>
            <a:r>
              <a:rPr lang="en-US" altLang="zh-CN" sz="2400" dirty="0" err="1"/>
              <a:t>i</a:t>
            </a:r>
            <a:r>
              <a:rPr lang="en-US" altLang="zh-CN" sz="2400" dirty="0"/>
              <a:t> &lt; n2; </a:t>
            </a:r>
            <a:r>
              <a:rPr lang="en-US" altLang="zh-CN" sz="2400" dirty="0" err="1"/>
              <a:t>i</a:t>
            </a:r>
            <a:r>
              <a:rPr lang="en-US" altLang="zh-CN" sz="2400" dirty="0"/>
              <a:t>++) </a:t>
            </a:r>
            <a:endParaRPr lang="en-US" altLang="zh-CN" sz="2400" dirty="0" smtClean="0"/>
          </a:p>
          <a:p>
            <a:pPr marL="0" indent="0">
              <a:buNone/>
              <a:defRPr/>
            </a:pPr>
            <a:r>
              <a:rPr lang="en-US" altLang="zh-CN" sz="2400" dirty="0" smtClean="0"/>
              <a:t>    arr2[</a:t>
            </a:r>
            <a:r>
              <a:rPr lang="en-US" altLang="zh-CN" sz="2400" dirty="0" err="1" smtClean="0"/>
              <a:t>i</a:t>
            </a:r>
            <a:r>
              <a:rPr lang="en-US" altLang="zh-CN" sz="2400" dirty="0"/>
              <a:t>] = array[n1 + </a:t>
            </a:r>
            <a:r>
              <a:rPr lang="en-US" altLang="zh-CN" sz="2400" dirty="0" err="1"/>
              <a:t>i</a:t>
            </a:r>
            <a:r>
              <a:rPr lang="en-US" altLang="zh-CN" sz="2400" dirty="0"/>
              <a:t>]; </a:t>
            </a:r>
          </a:p>
          <a:p>
            <a:pPr marL="0" indent="0">
              <a:buNone/>
              <a:defRPr/>
            </a:pPr>
            <a:r>
              <a:rPr lang="en-US" altLang="zh-CN" sz="2400" dirty="0" err="1" smtClean="0">
                <a:solidFill>
                  <a:srgbClr val="FF0000"/>
                </a:solidFill>
              </a:rPr>
              <a:t>MergeSort</a:t>
            </a:r>
            <a:r>
              <a:rPr lang="en-US" altLang="zh-CN" sz="2400" dirty="0" smtClean="0"/>
              <a:t>(arr1</a:t>
            </a:r>
            <a:r>
              <a:rPr lang="en-US" altLang="zh-CN" sz="2400" dirty="0"/>
              <a:t>, n1); </a:t>
            </a:r>
          </a:p>
          <a:p>
            <a:pPr marL="0" indent="0">
              <a:buNone/>
              <a:defRPr/>
            </a:pPr>
            <a:r>
              <a:rPr lang="en-US" altLang="zh-CN" sz="2400" dirty="0" err="1" smtClean="0">
                <a:solidFill>
                  <a:srgbClr val="FF0000"/>
                </a:solidFill>
              </a:rPr>
              <a:t>MergeSort</a:t>
            </a:r>
            <a:r>
              <a:rPr lang="en-US" altLang="zh-CN" sz="2400" dirty="0" smtClean="0"/>
              <a:t>(arr2</a:t>
            </a:r>
            <a:r>
              <a:rPr lang="en-US" altLang="zh-CN" sz="2400" dirty="0"/>
              <a:t>, n2); </a:t>
            </a:r>
          </a:p>
          <a:p>
            <a:pPr marL="0" indent="0">
              <a:buNone/>
              <a:defRPr/>
            </a:pPr>
            <a:r>
              <a:rPr lang="en-US" altLang="zh-CN" sz="2400" dirty="0" smtClean="0">
                <a:solidFill>
                  <a:srgbClr val="00B050"/>
                </a:solidFill>
              </a:rPr>
              <a:t>Merge</a:t>
            </a:r>
            <a:r>
              <a:rPr lang="en-US" altLang="zh-CN" sz="2400" dirty="0" smtClean="0"/>
              <a:t> </a:t>
            </a:r>
            <a:r>
              <a:rPr lang="en-US" altLang="zh-CN" sz="2400" dirty="0"/>
              <a:t>(array, </a:t>
            </a:r>
            <a:r>
              <a:rPr lang="en-US" altLang="zh-CN" sz="2400" dirty="0" smtClean="0"/>
              <a:t>arr1</a:t>
            </a:r>
            <a:r>
              <a:rPr lang="en-US" altLang="zh-CN" sz="2400" dirty="0"/>
              <a:t>, n1, </a:t>
            </a:r>
            <a:endParaRPr lang="en-US" altLang="zh-CN" sz="2400" dirty="0" smtClean="0"/>
          </a:p>
          <a:p>
            <a:pPr marL="0" indent="0">
              <a:buNone/>
              <a:defRPr/>
            </a:pPr>
            <a:r>
              <a:rPr lang="zh-CN" altLang="en-US" sz="2400" dirty="0" smtClean="0"/>
              <a:t>                        </a:t>
            </a:r>
            <a:r>
              <a:rPr lang="en-US" altLang="zh-CN" sz="2400" dirty="0" smtClean="0"/>
              <a:t>arr2</a:t>
            </a:r>
            <a:r>
              <a:rPr lang="en-US" altLang="zh-CN" sz="2400" dirty="0"/>
              <a:t>, n2); </a:t>
            </a:r>
          </a:p>
          <a:p>
            <a:pPr marL="0" indent="0">
              <a:buNone/>
              <a:defRPr/>
            </a:pPr>
            <a:r>
              <a:rPr lang="en-US" altLang="zh-CN" sz="2400" dirty="0" err="1" smtClean="0"/>
              <a:t>FreeArray</a:t>
            </a:r>
            <a:r>
              <a:rPr lang="en-US" altLang="zh-CN" sz="2400" dirty="0" smtClean="0"/>
              <a:t>(arr1</a:t>
            </a:r>
            <a:r>
              <a:rPr lang="en-US" altLang="zh-CN" sz="2400" dirty="0"/>
              <a:t>); </a:t>
            </a:r>
          </a:p>
          <a:p>
            <a:pPr marL="0" indent="0">
              <a:buNone/>
              <a:defRPr/>
            </a:pPr>
            <a:r>
              <a:rPr lang="en-US" altLang="zh-CN" sz="2400" dirty="0" err="1" smtClean="0"/>
              <a:t>FreeArray</a:t>
            </a:r>
            <a:r>
              <a:rPr lang="en-US" altLang="zh-CN" sz="2400" dirty="0" smtClean="0"/>
              <a:t>(arr2</a:t>
            </a:r>
            <a:r>
              <a:rPr lang="en-US" altLang="zh-CN" sz="2400" dirty="0"/>
              <a:t>); </a:t>
            </a:r>
          </a:p>
          <a:p>
            <a:pPr marL="0" indent="0">
              <a:buNone/>
              <a:defRPr/>
            </a:pPr>
            <a:r>
              <a:rPr lang="en-US" altLang="zh-CN" sz="2400" dirty="0" smtClean="0"/>
              <a:t>} </a:t>
            </a:r>
            <a:endParaRPr lang="en-US" altLang="zh-CN" sz="2400" dirty="0"/>
          </a:p>
        </p:txBody>
      </p:sp>
    </p:spTree>
    <p:extLst>
      <p:ext uri="{BB962C8B-B14F-4D97-AF65-F5344CB8AC3E}">
        <p14:creationId xmlns:p14="http://schemas.microsoft.com/office/powerpoint/2010/main" val="343392663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a:xfrm>
            <a:off x="457200" y="260648"/>
            <a:ext cx="8229600" cy="955576"/>
          </a:xfrm>
        </p:spPr>
        <p:txBody>
          <a:bodyPr/>
          <a:lstStyle/>
          <a:p>
            <a:r>
              <a:rPr lang="zh-CN" altLang="en-US" dirty="0" smtClean="0"/>
              <a:t>归并排序法</a:t>
            </a:r>
            <a:endParaRPr lang="en-US" altLang="zh-CN" dirty="0"/>
          </a:p>
        </p:txBody>
      </p:sp>
      <p:sp>
        <p:nvSpPr>
          <p:cNvPr id="4" name="内容占位符 3"/>
          <p:cNvSpPr>
            <a:spLocks noGrp="1"/>
          </p:cNvSpPr>
          <p:nvPr>
            <p:ph sz="half" idx="1"/>
          </p:nvPr>
        </p:nvSpPr>
        <p:spPr>
          <a:xfrm>
            <a:off x="107504" y="1196752"/>
            <a:ext cx="9036496" cy="5400600"/>
          </a:xfrm>
        </p:spPr>
        <p:txBody>
          <a:bodyPr/>
          <a:lstStyle/>
          <a:p>
            <a:pPr marL="0" indent="0">
              <a:buNone/>
              <a:defRPr/>
            </a:pPr>
            <a:r>
              <a:rPr lang="en-US" altLang="zh-CN" sz="2400" dirty="0"/>
              <a:t>void </a:t>
            </a:r>
            <a:r>
              <a:rPr lang="en-US" altLang="zh-CN" sz="2400" dirty="0">
                <a:solidFill>
                  <a:srgbClr val="00B050"/>
                </a:solidFill>
              </a:rPr>
              <a:t>Merge </a:t>
            </a:r>
            <a:r>
              <a:rPr lang="en-US" altLang="zh-CN" sz="2400" dirty="0"/>
              <a:t>(</a:t>
            </a:r>
            <a:r>
              <a:rPr lang="en-US" altLang="zh-CN" sz="2400" dirty="0" err="1"/>
              <a:t>int</a:t>
            </a:r>
            <a:r>
              <a:rPr lang="en-US" altLang="zh-CN" sz="2400" dirty="0"/>
              <a:t> array[], </a:t>
            </a:r>
            <a:r>
              <a:rPr lang="en-US" altLang="zh-CN" sz="2400" dirty="0" err="1"/>
              <a:t>int</a:t>
            </a:r>
            <a:r>
              <a:rPr lang="en-US" altLang="zh-CN" sz="2400" dirty="0"/>
              <a:t> arr1[], </a:t>
            </a:r>
            <a:r>
              <a:rPr lang="en-US" altLang="zh-CN" sz="2400" dirty="0" err="1"/>
              <a:t>int</a:t>
            </a:r>
            <a:r>
              <a:rPr lang="en-US" altLang="zh-CN" sz="2400" dirty="0"/>
              <a:t> n1, </a:t>
            </a:r>
            <a:r>
              <a:rPr lang="en-US" altLang="zh-CN" sz="2400" dirty="0" err="1"/>
              <a:t>int</a:t>
            </a:r>
            <a:r>
              <a:rPr lang="en-US" altLang="zh-CN" sz="2400" dirty="0"/>
              <a:t> arr2[], </a:t>
            </a:r>
            <a:r>
              <a:rPr lang="en-US" altLang="zh-CN" sz="2400" dirty="0" err="1"/>
              <a:t>int</a:t>
            </a:r>
            <a:r>
              <a:rPr lang="en-US" altLang="zh-CN" sz="2400" dirty="0"/>
              <a:t> n2) </a:t>
            </a:r>
          </a:p>
          <a:p>
            <a:pPr marL="0" indent="0">
              <a:buNone/>
              <a:defRPr/>
            </a:pPr>
            <a:r>
              <a:rPr lang="en-US" altLang="zh-CN" sz="2400" dirty="0"/>
              <a:t>{ </a:t>
            </a:r>
          </a:p>
          <a:p>
            <a:pPr marL="0" indent="0">
              <a:buNone/>
              <a:defRPr/>
            </a:pPr>
            <a:r>
              <a:rPr lang="en-US" altLang="zh-CN" sz="2400" dirty="0"/>
              <a:t>     </a:t>
            </a:r>
            <a:r>
              <a:rPr lang="en-US" altLang="zh-CN" sz="2400" dirty="0" err="1"/>
              <a:t>int</a:t>
            </a:r>
            <a:r>
              <a:rPr lang="en-US" altLang="zh-CN" sz="2400" dirty="0"/>
              <a:t> p, p1, p2;  </a:t>
            </a:r>
          </a:p>
          <a:p>
            <a:pPr marL="0" indent="0">
              <a:buNone/>
              <a:defRPr/>
            </a:pPr>
            <a:r>
              <a:rPr lang="en-US" altLang="zh-CN" sz="2400" dirty="0"/>
              <a:t>     p = p1 = p2 = 0; </a:t>
            </a:r>
          </a:p>
          <a:p>
            <a:pPr marL="0" indent="0">
              <a:buNone/>
              <a:defRPr/>
            </a:pPr>
            <a:r>
              <a:rPr lang="en-US" altLang="zh-CN" sz="2400" dirty="0"/>
              <a:t>     while (p1 &lt; n1 &amp;&amp; p2 &lt; n2) { </a:t>
            </a:r>
          </a:p>
          <a:p>
            <a:pPr marL="0" indent="0">
              <a:buNone/>
              <a:defRPr/>
            </a:pPr>
            <a:r>
              <a:rPr lang="en-US" altLang="zh-CN" sz="2400" dirty="0"/>
              <a:t>           if (arr1[p1] &lt; arr2[p2])  </a:t>
            </a:r>
            <a:r>
              <a:rPr lang="en-US" altLang="zh-CN" sz="2400" dirty="0" smtClean="0"/>
              <a:t>array[p</a:t>
            </a:r>
            <a:r>
              <a:rPr lang="en-US" altLang="zh-CN" sz="2400" dirty="0"/>
              <a:t>++] = arr1[p1++]; </a:t>
            </a:r>
          </a:p>
          <a:p>
            <a:pPr marL="0" indent="0">
              <a:buNone/>
              <a:defRPr/>
            </a:pPr>
            <a:r>
              <a:rPr lang="en-US" altLang="zh-CN" sz="2400" dirty="0"/>
              <a:t>           else  </a:t>
            </a:r>
            <a:r>
              <a:rPr lang="en-US" altLang="zh-CN" sz="2400" dirty="0" smtClean="0"/>
              <a:t>                              </a:t>
            </a:r>
            <a:r>
              <a:rPr lang="en-US" altLang="zh-CN" sz="2400" dirty="0"/>
              <a:t>array[p++] = arr2[p2++]; </a:t>
            </a:r>
          </a:p>
          <a:p>
            <a:pPr marL="0" indent="0">
              <a:buNone/>
              <a:defRPr/>
            </a:pPr>
            <a:r>
              <a:rPr lang="en-US" altLang="zh-CN" sz="2400" dirty="0"/>
              <a:t>    } </a:t>
            </a:r>
          </a:p>
          <a:p>
            <a:pPr marL="0" indent="0">
              <a:buNone/>
              <a:defRPr/>
            </a:pPr>
            <a:r>
              <a:rPr lang="en-US" altLang="zh-CN" sz="2400" dirty="0"/>
              <a:t>    while (p1 &lt; n1) array[p++] = arr1[p1++]; </a:t>
            </a:r>
          </a:p>
          <a:p>
            <a:pPr marL="0" indent="0">
              <a:buNone/>
              <a:defRPr/>
            </a:pPr>
            <a:r>
              <a:rPr lang="en-US" altLang="zh-CN" sz="2400" dirty="0"/>
              <a:t>    while (p2 &lt; n2) array[p++] = arr2[p2++]; </a:t>
            </a:r>
          </a:p>
          <a:p>
            <a:pPr marL="0" indent="0">
              <a:buNone/>
              <a:defRPr/>
            </a:pPr>
            <a:r>
              <a:rPr lang="en-US" altLang="zh-CN" sz="2400" dirty="0"/>
              <a:t>} </a:t>
            </a:r>
          </a:p>
          <a:p>
            <a:pPr marL="0" indent="0">
              <a:buNone/>
            </a:pPr>
            <a:endParaRPr lang="zh-CN" altLang="en-US" sz="2400" dirty="0"/>
          </a:p>
        </p:txBody>
      </p:sp>
    </p:spTree>
    <p:extLst>
      <p:ext uri="{BB962C8B-B14F-4D97-AF65-F5344CB8AC3E}">
        <p14:creationId xmlns:p14="http://schemas.microsoft.com/office/powerpoint/2010/main" val="364752651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一、算法效率</a:t>
            </a:r>
          </a:p>
        </p:txBody>
      </p:sp>
      <p:sp>
        <p:nvSpPr>
          <p:cNvPr id="10243" name="TextBox 8"/>
          <p:cNvSpPr txBox="1">
            <a:spLocks noChangeArrowheads="1"/>
          </p:cNvSpPr>
          <p:nvPr/>
        </p:nvSpPr>
        <p:spPr bwMode="auto">
          <a:xfrm>
            <a:off x="857250" y="1214438"/>
            <a:ext cx="7143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244" name="TextBox 9"/>
          <p:cNvSpPr txBox="1">
            <a:spLocks noChangeArrowheads="1"/>
          </p:cNvSpPr>
          <p:nvPr/>
        </p:nvSpPr>
        <p:spPr bwMode="auto">
          <a:xfrm>
            <a:off x="714375" y="1357313"/>
            <a:ext cx="6357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 name="Rectangle 9"/>
          <p:cNvSpPr txBox="1">
            <a:spLocks noChangeArrowheads="1"/>
          </p:cNvSpPr>
          <p:nvPr/>
        </p:nvSpPr>
        <p:spPr bwMode="auto">
          <a:xfrm>
            <a:off x="571500" y="1000124"/>
            <a:ext cx="8429625" cy="5021163"/>
          </a:xfrm>
          <a:prstGeom prst="rect">
            <a:avLst/>
          </a:prstGeom>
          <a:noFill/>
          <a:ln w="9525">
            <a:noFill/>
            <a:miter lim="800000"/>
            <a:headEnd/>
            <a:tailEnd/>
          </a:ln>
        </p:spPr>
        <p:txBody>
          <a:bodyPr/>
          <a:lstStyle/>
          <a:p>
            <a:pPr marL="342900" indent="-342900" eaLnBrk="0" hangingPunct="0">
              <a:spcBef>
                <a:spcPts val="1800"/>
              </a:spcBef>
              <a:buClr>
                <a:schemeClr val="bg2"/>
              </a:buClr>
              <a:buSzPct val="75000"/>
              <a:buFont typeface="Wingdings" pitchFamily="2" charset="2"/>
              <a:buChar char="n"/>
              <a:defRPr/>
            </a:pPr>
            <a:r>
              <a:rPr lang="zh-CN" altLang="en-US" sz="2800" dirty="0">
                <a:latin typeface="楷体_GB2312" pitchFamily="49" charset="-122"/>
                <a:ea typeface="楷体_GB2312" pitchFamily="49" charset="-122"/>
              </a:rPr>
              <a:t>算法效率的度量方法</a:t>
            </a:r>
            <a:endParaRPr lang="en-US" altLang="zh-CN" sz="2800" dirty="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itchFamily="2" charset="2"/>
              <a:buChar char="Ø"/>
              <a:defRPr/>
            </a:pPr>
            <a:r>
              <a:rPr lang="zh-CN" altLang="en-US" sz="2400" dirty="0">
                <a:latin typeface="楷体_GB2312" pitchFamily="49" charset="-122"/>
                <a:ea typeface="楷体_GB2312" pitchFamily="49" charset="-122"/>
              </a:rPr>
              <a:t>事后统计方法（有缺点，较少使用）</a:t>
            </a:r>
            <a:endParaRPr lang="en-US" altLang="zh-CN" sz="2400" dirty="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itchFamily="2" charset="2"/>
              <a:buChar char="Ø"/>
              <a:defRPr/>
            </a:pPr>
            <a:r>
              <a:rPr lang="zh-CN" altLang="en-US" sz="2400" dirty="0">
                <a:latin typeface="楷体_GB2312" pitchFamily="49" charset="-122"/>
                <a:ea typeface="楷体_GB2312" pitchFamily="49" charset="-122"/>
              </a:rPr>
              <a:t>事前分析估算方法</a:t>
            </a:r>
            <a:endParaRPr lang="en-US" altLang="zh-CN" sz="2400" dirty="0">
              <a:latin typeface="楷体_GB2312" pitchFamily="49" charset="-122"/>
              <a:ea typeface="楷体_GB2312" pitchFamily="49" charset="-122"/>
            </a:endParaRPr>
          </a:p>
          <a:p>
            <a:pPr marL="342900" indent="-342900" eaLnBrk="0" hangingPunct="0">
              <a:spcBef>
                <a:spcPct val="20000"/>
              </a:spcBef>
              <a:buClr>
                <a:schemeClr val="bg2"/>
              </a:buClr>
              <a:buSzPct val="75000"/>
              <a:buFont typeface="Wingdings" pitchFamily="2" charset="2"/>
              <a:buChar char="n"/>
              <a:defRPr/>
            </a:pPr>
            <a:r>
              <a:rPr lang="zh-CN" altLang="en-US" sz="2800" dirty="0" smtClean="0">
                <a:latin typeface="楷体_GB2312" pitchFamily="49" charset="-122"/>
                <a:ea typeface="楷体_GB2312" pitchFamily="49" charset="-122"/>
              </a:rPr>
              <a:t>算法</a:t>
            </a:r>
            <a:r>
              <a:rPr lang="zh-CN" altLang="en-US" sz="2800" dirty="0">
                <a:latin typeface="楷体_GB2312" pitchFamily="49" charset="-122"/>
                <a:ea typeface="楷体_GB2312" pitchFamily="49" charset="-122"/>
              </a:rPr>
              <a:t>时间复杂度</a:t>
            </a:r>
            <a:endParaRPr lang="en-US" altLang="zh-CN" sz="2800" dirty="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itchFamily="2" charset="2"/>
              <a:buChar char="Ø"/>
              <a:defRPr/>
            </a:pPr>
            <a:r>
              <a:rPr lang="zh-CN" altLang="en-US" sz="2400" dirty="0">
                <a:latin typeface="楷体_GB2312" pitchFamily="49" charset="-122"/>
                <a:ea typeface="楷体_GB2312" pitchFamily="49" charset="-122"/>
              </a:rPr>
              <a:t>与高级语言程序执行时间相关的</a:t>
            </a:r>
            <a:r>
              <a:rPr lang="zh-CN" altLang="en-US" sz="2400" dirty="0" smtClean="0">
                <a:latin typeface="楷体_GB2312" pitchFamily="49" charset="-122"/>
                <a:ea typeface="楷体_GB2312" pitchFamily="49" charset="-122"/>
              </a:rPr>
              <a:t>因素</a:t>
            </a:r>
            <a:endParaRPr lang="en-US" altLang="zh-CN" sz="2400" dirty="0" smtClean="0">
              <a:latin typeface="楷体_GB2312" pitchFamily="49" charset="-122"/>
              <a:ea typeface="楷体_GB2312" pitchFamily="49" charset="-122"/>
            </a:endParaRPr>
          </a:p>
          <a:p>
            <a:pPr marL="1257300" lvl="2" indent="-342900" eaLnBrk="0" hangingPunct="0">
              <a:spcBef>
                <a:spcPct val="20000"/>
              </a:spcBef>
              <a:buClr>
                <a:schemeClr val="bg2"/>
              </a:buClr>
              <a:buSzPct val="75000"/>
              <a:buFont typeface="Wingdings" pitchFamily="2" charset="2"/>
              <a:buChar char="Ø"/>
              <a:defRPr/>
            </a:pPr>
            <a:r>
              <a:rPr lang="zh-CN" altLang="en-US" sz="2400" dirty="0">
                <a:latin typeface="楷体_GB2312" pitchFamily="49" charset="-122"/>
                <a:ea typeface="楷体_GB2312" pitchFamily="49" charset="-122"/>
              </a:rPr>
              <a:t>算法采用的策略、方法</a:t>
            </a:r>
          </a:p>
          <a:p>
            <a:pPr marL="1257300" lvl="2" indent="-342900" eaLnBrk="0" hangingPunct="0">
              <a:spcBef>
                <a:spcPct val="20000"/>
              </a:spcBef>
              <a:buClr>
                <a:schemeClr val="bg2"/>
              </a:buClr>
              <a:buSzPct val="75000"/>
              <a:buFont typeface="Wingdings" pitchFamily="2" charset="2"/>
              <a:buChar char="Ø"/>
              <a:defRPr/>
            </a:pPr>
            <a:r>
              <a:rPr lang="zh-CN" altLang="en-US" sz="2400" dirty="0">
                <a:latin typeface="楷体_GB2312" pitchFamily="49" charset="-122"/>
                <a:ea typeface="楷体_GB2312" pitchFamily="49" charset="-122"/>
              </a:rPr>
              <a:t>编译产生的代码质量</a:t>
            </a:r>
          </a:p>
          <a:p>
            <a:pPr marL="1257300" lvl="2" indent="-342900" eaLnBrk="0" hangingPunct="0">
              <a:spcBef>
                <a:spcPct val="20000"/>
              </a:spcBef>
              <a:buClr>
                <a:schemeClr val="bg2"/>
              </a:buClr>
              <a:buSzPct val="75000"/>
              <a:buFont typeface="Wingdings" pitchFamily="2" charset="2"/>
              <a:buChar char="Ø"/>
              <a:defRPr/>
            </a:pPr>
            <a:r>
              <a:rPr lang="zh-CN" altLang="en-US" sz="2400" dirty="0">
                <a:latin typeface="楷体_GB2312" pitchFamily="49" charset="-122"/>
                <a:ea typeface="楷体_GB2312" pitchFamily="49" charset="-122"/>
              </a:rPr>
              <a:t>问题的输入规模</a:t>
            </a:r>
          </a:p>
          <a:p>
            <a:pPr marL="1257300" lvl="2" indent="-342900" eaLnBrk="0" hangingPunct="0">
              <a:spcBef>
                <a:spcPct val="20000"/>
              </a:spcBef>
              <a:buClr>
                <a:schemeClr val="bg2"/>
              </a:buClr>
              <a:buSzPct val="75000"/>
              <a:buFont typeface="Wingdings" pitchFamily="2" charset="2"/>
              <a:buChar char="Ø"/>
              <a:defRPr/>
            </a:pPr>
            <a:r>
              <a:rPr lang="zh-CN" altLang="en-US" sz="2400" dirty="0">
                <a:latin typeface="楷体_GB2312" pitchFamily="49" charset="-122"/>
                <a:ea typeface="楷体_GB2312" pitchFamily="49" charset="-122"/>
              </a:rPr>
              <a:t>机器执行指令的速度</a:t>
            </a:r>
          </a:p>
          <a:p>
            <a:pPr marL="800100" lvl="1" indent="-342900" eaLnBrk="0" hangingPunct="0">
              <a:spcBef>
                <a:spcPct val="20000"/>
              </a:spcBef>
              <a:buClr>
                <a:schemeClr val="bg2"/>
              </a:buClr>
              <a:buSzPct val="75000"/>
              <a:buFont typeface="Wingdings" pitchFamily="2" charset="2"/>
              <a:buChar char="Ø"/>
              <a:defRPr/>
            </a:pPr>
            <a:endParaRPr lang="en-US" altLang="zh-CN" sz="2400" dirty="0" smtClean="0">
              <a:latin typeface="楷体_GB2312" pitchFamily="49" charset="-122"/>
              <a:ea typeface="楷体_GB2312" pitchFamily="49" charset="-122"/>
            </a:endParaRPr>
          </a:p>
          <a:p>
            <a:pPr marL="342900" indent="-342900" eaLnBrk="0" hangingPunct="0">
              <a:spcBef>
                <a:spcPct val="20000"/>
              </a:spcBef>
              <a:buClr>
                <a:schemeClr val="bg2"/>
              </a:buClr>
              <a:buSzPct val="75000"/>
              <a:defRPr/>
            </a:pPr>
            <a:endParaRPr lang="en-US" altLang="zh-CN" sz="2400" dirty="0">
              <a:latin typeface="楷体_GB2312" pitchFamily="49" charset="-122"/>
              <a:ea typeface="楷体_GB2312" pitchFamily="49" charset="-122"/>
            </a:endParaRPr>
          </a:p>
          <a:p>
            <a:pPr marL="342900" indent="-342900" eaLnBrk="0" hangingPunct="0">
              <a:spcBef>
                <a:spcPct val="20000"/>
              </a:spcBef>
              <a:buClr>
                <a:schemeClr val="bg2"/>
              </a:buClr>
              <a:buSzPct val="75000"/>
              <a:buFont typeface="Wingdings" pitchFamily="2" charset="2"/>
              <a:buChar char="n"/>
              <a:defRPr/>
            </a:pPr>
            <a:endParaRPr lang="en-US" altLang="zh-CN" sz="2400" dirty="0">
              <a:latin typeface="楷体_GB2312" pitchFamily="49" charset="-122"/>
              <a:ea typeface="楷体_GB2312" pitchFamily="49" charset="-122"/>
            </a:endParaRPr>
          </a:p>
          <a:p>
            <a:pPr marL="342900" indent="-342900" eaLnBrk="0" hangingPunct="0">
              <a:spcBef>
                <a:spcPct val="20000"/>
              </a:spcBef>
              <a:buClr>
                <a:schemeClr val="bg2"/>
              </a:buClr>
              <a:buSzPct val="75000"/>
              <a:buFont typeface="Wingdings" pitchFamily="2" charset="2"/>
              <a:buChar char="n"/>
              <a:defRPr/>
            </a:pPr>
            <a:endParaRPr lang="zh-CN" altLang="en-US" sz="2400" b="1" kern="0" dirty="0">
              <a:latin typeface="+mn-lt"/>
              <a:ea typeface="+mn-ea"/>
            </a:endParaRPr>
          </a:p>
        </p:txBody>
      </p:sp>
      <p:sp>
        <p:nvSpPr>
          <p:cNvPr id="23" name="TextBox 22"/>
          <p:cNvSpPr txBox="1"/>
          <p:nvPr/>
        </p:nvSpPr>
        <p:spPr>
          <a:xfrm>
            <a:off x="4932040" y="3284984"/>
            <a:ext cx="3262432" cy="2160591"/>
          </a:xfrm>
          <a:prstGeom prst="rect">
            <a:avLst/>
          </a:prstGeom>
          <a:noFill/>
        </p:spPr>
        <p:txBody>
          <a:bodyPr wrap="none">
            <a:spAutoFit/>
          </a:bodyPr>
          <a:lstStyle/>
          <a:p>
            <a:pPr marL="800100" lvl="1" indent="-342900" eaLnBrk="0" hangingPunct="0">
              <a:spcBef>
                <a:spcPct val="20000"/>
              </a:spcBef>
              <a:buClr>
                <a:schemeClr val="bg2"/>
              </a:buClr>
              <a:buSzPct val="45000"/>
              <a:defRPr/>
            </a:pPr>
            <a:r>
              <a:rPr lang="en-US" altLang="zh-CN" sz="2400" dirty="0">
                <a:solidFill>
                  <a:schemeClr val="accent5">
                    <a:lumMod val="50000"/>
                  </a:schemeClr>
                </a:solidFill>
                <a:latin typeface="楷体_GB2312" pitchFamily="49" charset="-122"/>
                <a:ea typeface="楷体_GB2312" pitchFamily="49" charset="-122"/>
              </a:rPr>
              <a:t>&lt;&lt; </a:t>
            </a:r>
            <a:r>
              <a:rPr lang="zh-CN" altLang="en-US" sz="2400" dirty="0">
                <a:solidFill>
                  <a:srgbClr val="FF0000"/>
                </a:solidFill>
                <a:latin typeface="楷体_GB2312" pitchFamily="49" charset="-122"/>
                <a:ea typeface="楷体_GB2312" pitchFamily="49" charset="-122"/>
              </a:rPr>
              <a:t>算法好坏的根本</a:t>
            </a:r>
            <a:endParaRPr lang="en-US" altLang="zh-CN" sz="2400" dirty="0">
              <a:solidFill>
                <a:srgbClr val="FF0000"/>
              </a:solidFill>
              <a:latin typeface="楷体_GB2312" pitchFamily="49" charset="-122"/>
              <a:ea typeface="楷体_GB2312" pitchFamily="49" charset="-122"/>
            </a:endParaRPr>
          </a:p>
          <a:p>
            <a:pPr marL="800100" lvl="1" indent="-342900" eaLnBrk="0" hangingPunct="0">
              <a:spcBef>
                <a:spcPct val="20000"/>
              </a:spcBef>
              <a:buClr>
                <a:schemeClr val="bg2"/>
              </a:buClr>
              <a:buSzPct val="45000"/>
              <a:defRPr/>
            </a:pPr>
            <a:r>
              <a:rPr lang="en-US" altLang="zh-CN" sz="2400" dirty="0">
                <a:solidFill>
                  <a:schemeClr val="accent5">
                    <a:lumMod val="50000"/>
                  </a:schemeClr>
                </a:solidFill>
                <a:latin typeface="楷体_GB2312" pitchFamily="49" charset="-122"/>
                <a:ea typeface="楷体_GB2312" pitchFamily="49" charset="-122"/>
              </a:rPr>
              <a:t>&lt;&lt; </a:t>
            </a:r>
            <a:r>
              <a:rPr lang="zh-CN" altLang="en-US" sz="2400" dirty="0">
                <a:solidFill>
                  <a:schemeClr val="accent5">
                    <a:lumMod val="50000"/>
                  </a:schemeClr>
                </a:solidFill>
                <a:latin typeface="楷体_GB2312" pitchFamily="49" charset="-122"/>
                <a:ea typeface="楷体_GB2312" pitchFamily="49" charset="-122"/>
              </a:rPr>
              <a:t>软件</a:t>
            </a:r>
            <a:endParaRPr lang="en-US" altLang="zh-CN" sz="2400" dirty="0">
              <a:solidFill>
                <a:schemeClr val="accent5">
                  <a:lumMod val="50000"/>
                </a:schemeClr>
              </a:solidFill>
              <a:latin typeface="楷体_GB2312" pitchFamily="49" charset="-122"/>
              <a:ea typeface="楷体_GB2312" pitchFamily="49" charset="-122"/>
            </a:endParaRPr>
          </a:p>
          <a:p>
            <a:pPr marL="800100" lvl="1" indent="-342900" eaLnBrk="0" hangingPunct="0">
              <a:spcBef>
                <a:spcPct val="20000"/>
              </a:spcBef>
              <a:buClr>
                <a:schemeClr val="bg2"/>
              </a:buClr>
              <a:buSzPct val="45000"/>
              <a:defRPr/>
            </a:pPr>
            <a:r>
              <a:rPr lang="en-US" altLang="zh-CN" sz="2400" dirty="0">
                <a:solidFill>
                  <a:schemeClr val="accent5">
                    <a:lumMod val="50000"/>
                  </a:schemeClr>
                </a:solidFill>
                <a:latin typeface="楷体_GB2312" pitchFamily="49" charset="-122"/>
                <a:ea typeface="楷体_GB2312" pitchFamily="49" charset="-122"/>
              </a:rPr>
              <a:t>&lt;&lt; </a:t>
            </a:r>
            <a:r>
              <a:rPr lang="zh-CN" altLang="en-US" sz="2400" dirty="0">
                <a:solidFill>
                  <a:srgbClr val="FF0000"/>
                </a:solidFill>
                <a:latin typeface="楷体_GB2312" pitchFamily="49" charset="-122"/>
                <a:ea typeface="楷体_GB2312" pitchFamily="49" charset="-122"/>
              </a:rPr>
              <a:t>输入量的多少</a:t>
            </a:r>
            <a:endParaRPr lang="en-US" altLang="zh-CN" sz="2400" dirty="0">
              <a:solidFill>
                <a:srgbClr val="FF0000"/>
              </a:solidFill>
              <a:latin typeface="楷体_GB2312" pitchFamily="49" charset="-122"/>
              <a:ea typeface="楷体_GB2312" pitchFamily="49" charset="-122"/>
            </a:endParaRPr>
          </a:p>
          <a:p>
            <a:pPr marL="800100" lvl="1" indent="-342900" eaLnBrk="0" hangingPunct="0">
              <a:spcBef>
                <a:spcPct val="20000"/>
              </a:spcBef>
              <a:buClr>
                <a:schemeClr val="bg2"/>
              </a:buClr>
              <a:buSzPct val="45000"/>
              <a:defRPr/>
            </a:pPr>
            <a:r>
              <a:rPr lang="en-US" altLang="zh-CN" sz="2400" dirty="0">
                <a:solidFill>
                  <a:schemeClr val="accent5">
                    <a:lumMod val="50000"/>
                  </a:schemeClr>
                </a:solidFill>
                <a:latin typeface="楷体_GB2312" pitchFamily="49" charset="-122"/>
                <a:ea typeface="楷体_GB2312" pitchFamily="49" charset="-122"/>
              </a:rPr>
              <a:t>&lt;&lt; </a:t>
            </a:r>
            <a:r>
              <a:rPr lang="zh-CN" altLang="en-US" sz="2400" dirty="0">
                <a:solidFill>
                  <a:schemeClr val="accent5">
                    <a:lumMod val="50000"/>
                  </a:schemeClr>
                </a:solidFill>
                <a:latin typeface="楷体_GB2312" pitchFamily="49" charset="-122"/>
                <a:ea typeface="楷体_GB2312" pitchFamily="49" charset="-122"/>
              </a:rPr>
              <a:t>硬件 </a:t>
            </a:r>
            <a:endParaRPr lang="en-US" altLang="zh-CN" sz="2400" dirty="0">
              <a:solidFill>
                <a:schemeClr val="accent5">
                  <a:lumMod val="50000"/>
                </a:schemeClr>
              </a:solidFill>
              <a:latin typeface="楷体_GB2312" pitchFamily="49" charset="-122"/>
              <a:ea typeface="楷体_GB2312" pitchFamily="49" charset="-122"/>
            </a:endParaRPr>
          </a:p>
          <a:p>
            <a:pPr>
              <a:defRPr/>
            </a:pPr>
            <a:endParaRPr lang="zh-CN" altLang="en-US" sz="2400" dirty="0">
              <a:solidFill>
                <a:schemeClr val="accent5">
                  <a:lumMod val="50000"/>
                </a:schemeClr>
              </a:solidFill>
              <a:ea typeface="宋体" charset="-122"/>
            </a:endParaRPr>
          </a:p>
        </p:txBody>
      </p:sp>
    </p:spTree>
    <p:extLst>
      <p:ext uri="{BB962C8B-B14F-4D97-AF65-F5344CB8AC3E}">
        <p14:creationId xmlns:p14="http://schemas.microsoft.com/office/powerpoint/2010/main" val="405359852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a:xfrm>
            <a:off x="457200" y="457200"/>
            <a:ext cx="8229600" cy="883568"/>
          </a:xfrm>
        </p:spPr>
        <p:txBody>
          <a:bodyPr/>
          <a:lstStyle/>
          <a:p>
            <a:r>
              <a:rPr lang="zh-CN" altLang="en-US" dirty="0" smtClean="0"/>
              <a:t>归并排序法 </a:t>
            </a:r>
            <a:r>
              <a:rPr lang="en-US" altLang="zh-CN" dirty="0" smtClean="0"/>
              <a:t>-</a:t>
            </a:r>
            <a:r>
              <a:rPr lang="zh-CN" altLang="en-US" dirty="0" smtClean="0"/>
              <a:t>算法分析</a:t>
            </a:r>
            <a:endParaRPr lang="en-US" altLang="zh-CN" dirty="0"/>
          </a:p>
        </p:txBody>
      </p:sp>
      <p:sp>
        <p:nvSpPr>
          <p:cNvPr id="6" name="内容占位符 5"/>
          <p:cNvSpPr>
            <a:spLocks noGrp="1"/>
          </p:cNvSpPr>
          <p:nvPr>
            <p:ph idx="1"/>
          </p:nvPr>
        </p:nvSpPr>
        <p:spPr>
          <a:xfrm>
            <a:off x="457200" y="1556792"/>
            <a:ext cx="8229600" cy="4310608"/>
          </a:xfrm>
        </p:spPr>
        <p:txBody>
          <a:bodyPr/>
          <a:lstStyle/>
          <a:p>
            <a:r>
              <a:rPr lang="zh-CN" altLang="en-US" dirty="0" smtClean="0"/>
              <a:t>运行时间可分为两个部分</a:t>
            </a:r>
            <a:r>
              <a:rPr lang="en-US" altLang="zh-CN" dirty="0" smtClean="0"/>
              <a:t>:</a:t>
            </a:r>
          </a:p>
          <a:p>
            <a:pPr marL="971550" lvl="1" indent="-514350">
              <a:buFont typeface="+mj-lt"/>
              <a:buAutoNum type="arabicPeriod"/>
            </a:pPr>
            <a:r>
              <a:rPr lang="zh-CN" altLang="en-US" dirty="0" smtClean="0"/>
              <a:t>在当前的递归分解层次上</a:t>
            </a:r>
            <a:endParaRPr lang="en-US" altLang="zh-CN" dirty="0"/>
          </a:p>
          <a:p>
            <a:pPr lvl="2"/>
            <a:r>
              <a:rPr lang="zh-CN" altLang="en-US" dirty="0" smtClean="0"/>
              <a:t>所有工作量与</a:t>
            </a:r>
            <a:r>
              <a:rPr lang="en-US" altLang="zh-CN" dirty="0" smtClean="0"/>
              <a:t>N</a:t>
            </a:r>
            <a:r>
              <a:rPr lang="zh-CN" altLang="en-US" dirty="0" smtClean="0"/>
              <a:t>成正比</a:t>
            </a:r>
            <a:endParaRPr lang="en-US" altLang="zh-CN" dirty="0"/>
          </a:p>
          <a:p>
            <a:pPr marL="971550" lvl="1" indent="-514350">
              <a:buFont typeface="+mj-lt"/>
              <a:buAutoNum type="arabicPeriod"/>
            </a:pPr>
            <a:r>
              <a:rPr lang="zh-CN" altLang="en-US" dirty="0" smtClean="0"/>
              <a:t>执行递归调用的时间</a:t>
            </a:r>
            <a:endParaRPr lang="en-US" altLang="zh-CN" dirty="0" smtClean="0"/>
          </a:p>
          <a:p>
            <a:endParaRPr lang="zh-CN" altLang="en-US" dirty="0"/>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714750"/>
            <a:ext cx="835342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8"/>
          <p:cNvSpPr txBox="1">
            <a:spLocks noChangeArrowheads="1"/>
          </p:cNvSpPr>
          <p:nvPr/>
        </p:nvSpPr>
        <p:spPr bwMode="auto">
          <a:xfrm>
            <a:off x="571500" y="6215063"/>
            <a:ext cx="735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确定工作总量就转化为确定层数的问题，</a:t>
            </a:r>
            <a:r>
              <a:rPr lang="en-US" altLang="zh-CN" sz="2400" i="1"/>
              <a:t>N</a:t>
            </a:r>
            <a:r>
              <a:rPr lang="en-US" altLang="zh-CN" sz="2400"/>
              <a:t>log</a:t>
            </a:r>
            <a:r>
              <a:rPr lang="en-US" altLang="zh-CN" sz="2400" i="1"/>
              <a:t>N</a:t>
            </a:r>
            <a:r>
              <a:rPr lang="zh-CN" altLang="en-US" sz="2400" i="1"/>
              <a:t> </a:t>
            </a:r>
            <a:r>
              <a:rPr lang="zh-CN" altLang="en-US" sz="2400"/>
              <a:t> </a:t>
            </a:r>
          </a:p>
        </p:txBody>
      </p:sp>
    </p:spTree>
    <p:extLst>
      <p:ext uri="{BB962C8B-B14F-4D97-AF65-F5344CB8AC3E}">
        <p14:creationId xmlns:p14="http://schemas.microsoft.com/office/powerpoint/2010/main" val="208954016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灯片编号占位符 5"/>
          <p:cNvSpPr>
            <a:spLocks noGrp="1"/>
          </p:cNvSpPr>
          <p:nvPr>
            <p:ph type="sldNum" sz="quarter" idx="12"/>
          </p:nvPr>
        </p:nvSpPr>
        <p:spPr>
          <a:xfrm>
            <a:off x="6553200" y="6176963"/>
            <a:ext cx="1903413"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7A3128-5B99-496E-AED4-5F875983CAF9}" type="slidenum">
              <a:rPr lang="en-US" altLang="zh-CN" smtClean="0">
                <a:latin typeface="Arial Black" pitchFamily="34" charset="0"/>
              </a:rPr>
              <a:pPr eaLnBrk="1" hangingPunct="1"/>
              <a:t>41</a:t>
            </a:fld>
            <a:endParaRPr lang="en-US" altLang="zh-CN" smtClean="0">
              <a:latin typeface="Arial Black" pitchFamily="34" charset="0"/>
            </a:endParaRPr>
          </a:p>
        </p:txBody>
      </p:sp>
      <p:sp>
        <p:nvSpPr>
          <p:cNvPr id="491524" name="Rectangle 4"/>
          <p:cNvSpPr>
            <a:spLocks noGrp="1" noChangeArrowheads="1"/>
          </p:cNvSpPr>
          <p:nvPr>
            <p:ph type="title"/>
          </p:nvPr>
        </p:nvSpPr>
        <p:spPr>
          <a:xfrm>
            <a:off x="714375" y="0"/>
            <a:ext cx="7769225" cy="642938"/>
          </a:xfrm>
          <a:solidFill>
            <a:schemeClr val="accent5">
              <a:lumMod val="25000"/>
            </a:schemeClr>
          </a:solidFill>
        </p:spPr>
        <p:txBody>
          <a:bodyPr/>
          <a:lstStyle/>
          <a:p>
            <a:pPr algn="ctr">
              <a:defRPr/>
            </a:pPr>
            <a:r>
              <a:rPr lang="zh-CN" altLang="en-US" sz="3200" dirty="0" smtClean="0">
                <a:solidFill>
                  <a:schemeClr val="bg1"/>
                </a:solidFill>
              </a:rPr>
              <a:t>三种排序</a:t>
            </a:r>
            <a:r>
              <a:rPr lang="zh-CN" altLang="en-US" sz="3200" dirty="0">
                <a:solidFill>
                  <a:schemeClr val="bg1"/>
                </a:solidFill>
              </a:rPr>
              <a:t>方法性能比较</a:t>
            </a:r>
          </a:p>
        </p:txBody>
      </p:sp>
      <p:graphicFrame>
        <p:nvGraphicFramePr>
          <p:cNvPr id="491612" name="Group 92"/>
          <p:cNvGraphicFramePr>
            <a:graphicFrameLocks noGrp="1"/>
          </p:cNvGraphicFramePr>
          <p:nvPr>
            <p:ph type="tbl" idx="1"/>
            <p:extLst>
              <p:ext uri="{D42A27DB-BD31-4B8C-83A1-F6EECF244321}">
                <p14:modId xmlns:p14="http://schemas.microsoft.com/office/powerpoint/2010/main" val="2762378638"/>
              </p:ext>
            </p:extLst>
          </p:nvPr>
        </p:nvGraphicFramePr>
        <p:xfrm>
          <a:off x="757238" y="857250"/>
          <a:ext cx="7918450" cy="2151064"/>
        </p:xfrm>
        <a:graphic>
          <a:graphicData uri="http://schemas.openxmlformats.org/drawingml/2006/table">
            <a:tbl>
              <a:tblPr/>
              <a:tblGrid>
                <a:gridCol w="1700212">
                  <a:extLst>
                    <a:ext uri="{9D8B030D-6E8A-4147-A177-3AD203B41FA5}">
                      <a16:colId xmlns:a16="http://schemas.microsoft.com/office/drawing/2014/main" val="20000"/>
                    </a:ext>
                  </a:extLst>
                </a:gridCol>
                <a:gridCol w="1554163">
                  <a:extLst>
                    <a:ext uri="{9D8B030D-6E8A-4147-A177-3AD203B41FA5}">
                      <a16:colId xmlns:a16="http://schemas.microsoft.com/office/drawing/2014/main" val="20001"/>
                    </a:ext>
                  </a:extLst>
                </a:gridCol>
                <a:gridCol w="1554162">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5750">
                  <a:extLst>
                    <a:ext uri="{9D8B030D-6E8A-4147-A177-3AD203B41FA5}">
                      <a16:colId xmlns:a16="http://schemas.microsoft.com/office/drawing/2014/main" val="20004"/>
                    </a:ext>
                  </a:extLst>
                </a:gridCol>
              </a:tblGrid>
              <a:tr h="538163">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dirty="0" smtClean="0">
                          <a:ln>
                            <a:noFill/>
                          </a:ln>
                          <a:solidFill>
                            <a:schemeClr val="tx1"/>
                          </a:solidFill>
                          <a:effectLst/>
                          <a:latin typeface="Arial" pitchFamily="34" charset="0"/>
                          <a:ea typeface="华文细黑" pitchFamily="2" charset="-122"/>
                        </a:rPr>
                        <a:t>排序方法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smtClean="0">
                          <a:ln>
                            <a:noFill/>
                          </a:ln>
                          <a:solidFill>
                            <a:schemeClr val="tx1"/>
                          </a:solidFill>
                          <a:effectLst/>
                          <a:latin typeface="Arial" pitchFamily="34" charset="0"/>
                          <a:ea typeface="华文细黑" pitchFamily="2" charset="-122"/>
                        </a:rPr>
                        <a:t>平均时间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smtClean="0">
                          <a:ln>
                            <a:noFill/>
                          </a:ln>
                          <a:solidFill>
                            <a:schemeClr val="tx1"/>
                          </a:solidFill>
                          <a:effectLst/>
                          <a:latin typeface="Arial" pitchFamily="34" charset="0"/>
                          <a:ea typeface="华文细黑" pitchFamily="2" charset="-122"/>
                        </a:rPr>
                        <a:t>最坏时间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smtClean="0">
                          <a:ln>
                            <a:noFill/>
                          </a:ln>
                          <a:solidFill>
                            <a:schemeClr val="tx1"/>
                          </a:solidFill>
                          <a:effectLst/>
                          <a:latin typeface="Arial" pitchFamily="34" charset="0"/>
                          <a:ea typeface="华文细黑" pitchFamily="2" charset="-122"/>
                        </a:rPr>
                        <a:t>辅助空间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smtClean="0">
                          <a:ln>
                            <a:noFill/>
                          </a:ln>
                          <a:solidFill>
                            <a:schemeClr val="tx1"/>
                          </a:solidFill>
                          <a:effectLst/>
                          <a:latin typeface="Arial" pitchFamily="34" charset="0"/>
                          <a:ea typeface="华文细黑" pitchFamily="2" charset="-122"/>
                        </a:rPr>
                        <a:t>稳定性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dirty="0" smtClean="0">
                          <a:ln>
                            <a:noFill/>
                          </a:ln>
                          <a:solidFill>
                            <a:schemeClr val="tx1"/>
                          </a:solidFill>
                          <a:effectLst/>
                          <a:latin typeface="Arial" pitchFamily="34" charset="0"/>
                          <a:ea typeface="华文细黑" pitchFamily="2" charset="-122"/>
                        </a:rPr>
                        <a:t>选择排序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endParaRPr kumimoji="0" lang="zh-CN" altLang="zh-CN" sz="1900" b="0" i="0" u="none" strike="noStrike" cap="none" normalizeH="0" baseline="0" dirty="0" smtClean="0">
                        <a:ln>
                          <a:noFill/>
                        </a:ln>
                        <a:solidFill>
                          <a:schemeClr val="tx1"/>
                        </a:solidFill>
                        <a:effectLst/>
                        <a:latin typeface="Arial"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endParaRPr kumimoji="0" lang="zh-CN" altLang="zh-CN" sz="1900" b="0" i="0" u="none" strike="noStrike" cap="none" normalizeH="0" baseline="0" dirty="0" smtClean="0">
                        <a:ln>
                          <a:noFill/>
                        </a:ln>
                        <a:solidFill>
                          <a:schemeClr val="tx1"/>
                        </a:solidFill>
                        <a:effectLst/>
                        <a:latin typeface="Arial"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endParaRPr kumimoji="0" lang="zh-CN" altLang="zh-CN" sz="1900" b="0" i="0" u="none" strike="noStrike" cap="none" normalizeH="0" baseline="0" dirty="0" smtClean="0">
                        <a:ln>
                          <a:noFill/>
                        </a:ln>
                        <a:solidFill>
                          <a:schemeClr val="tx1"/>
                        </a:solidFill>
                        <a:effectLst/>
                        <a:latin typeface="Arial"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dirty="0" smtClean="0">
                          <a:ln>
                            <a:noFill/>
                          </a:ln>
                          <a:solidFill>
                            <a:schemeClr val="tx1"/>
                          </a:solidFill>
                          <a:effectLst/>
                          <a:latin typeface="Arial" pitchFamily="34" charset="0"/>
                          <a:ea typeface="华文细黑" pitchFamily="2" charset="-122"/>
                        </a:rPr>
                        <a:t>不稳定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smtClean="0">
                          <a:ln>
                            <a:noFill/>
                          </a:ln>
                          <a:solidFill>
                            <a:schemeClr val="tx1"/>
                          </a:solidFill>
                          <a:effectLst/>
                          <a:latin typeface="Arial" pitchFamily="34" charset="0"/>
                          <a:ea typeface="华文细黑" pitchFamily="2" charset="-122"/>
                        </a:rPr>
                        <a:t>冒泡排序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endParaRPr kumimoji="0" lang="zh-CN" altLang="zh-CN" sz="1900" b="0" i="0" u="none" strike="noStrike" cap="none" normalizeH="0" baseline="0" smtClean="0">
                        <a:ln>
                          <a:noFill/>
                        </a:ln>
                        <a:solidFill>
                          <a:schemeClr val="tx1"/>
                        </a:solidFill>
                        <a:effectLst/>
                        <a:latin typeface="Arial"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endParaRPr kumimoji="0" lang="zh-CN" altLang="zh-CN" sz="1900" b="0" i="0" u="none" strike="noStrike" cap="none" normalizeH="0" baseline="0" smtClean="0">
                        <a:ln>
                          <a:noFill/>
                        </a:ln>
                        <a:solidFill>
                          <a:schemeClr val="tx1"/>
                        </a:solidFill>
                        <a:effectLst/>
                        <a:latin typeface="Arial"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endParaRPr kumimoji="0" lang="zh-CN" altLang="zh-CN" sz="1900" b="0" i="0" u="none" strike="noStrike" cap="none" normalizeH="0" baseline="0" smtClean="0">
                        <a:ln>
                          <a:noFill/>
                        </a:ln>
                        <a:solidFill>
                          <a:schemeClr val="tx1"/>
                        </a:solidFill>
                        <a:effectLst/>
                        <a:latin typeface="Arial"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smtClean="0">
                          <a:ln>
                            <a:noFill/>
                          </a:ln>
                          <a:solidFill>
                            <a:schemeClr val="tx1"/>
                          </a:solidFill>
                          <a:effectLst/>
                          <a:latin typeface="Arial" pitchFamily="34" charset="0"/>
                          <a:ea typeface="华文细黑" pitchFamily="2" charset="-122"/>
                        </a:rPr>
                        <a:t>稳定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36575">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dirty="0" smtClean="0">
                          <a:ln>
                            <a:noFill/>
                          </a:ln>
                          <a:solidFill>
                            <a:schemeClr val="tx1"/>
                          </a:solidFill>
                          <a:effectLst/>
                          <a:latin typeface="Arial" pitchFamily="34" charset="0"/>
                          <a:ea typeface="华文细黑" pitchFamily="2" charset="-122"/>
                        </a:rPr>
                        <a:t>归并排序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endParaRPr kumimoji="0" lang="zh-CN" altLang="zh-CN" sz="1900" b="0" i="0" u="none" strike="noStrike" cap="none" normalizeH="0" baseline="0" dirty="0" smtClean="0">
                        <a:ln>
                          <a:noFill/>
                        </a:ln>
                        <a:solidFill>
                          <a:schemeClr val="tx1"/>
                        </a:solidFill>
                        <a:effectLst/>
                        <a:latin typeface="Arial"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endParaRPr kumimoji="0" lang="zh-CN" altLang="zh-CN" sz="1900" b="0" i="0" u="none" strike="noStrike" cap="none" normalizeH="0" baseline="0" dirty="0" smtClean="0">
                        <a:ln>
                          <a:noFill/>
                        </a:ln>
                        <a:solidFill>
                          <a:schemeClr val="tx1"/>
                        </a:solidFill>
                        <a:effectLst/>
                        <a:latin typeface="Arial"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0099"/>
                        </a:buClr>
                        <a:buSzTx/>
                        <a:buFontTx/>
                        <a:buNone/>
                        <a:tabLst/>
                      </a:pPr>
                      <a:r>
                        <a:rPr kumimoji="0" lang="en-US" altLang="zh-CN" sz="1900" b="1" i="1" u="none" strike="noStrike" cap="none" normalizeH="0" baseline="0" dirty="0" smtClean="0">
                          <a:ln>
                            <a:noFill/>
                          </a:ln>
                          <a:solidFill>
                            <a:schemeClr val="tx1"/>
                          </a:solidFill>
                          <a:effectLst/>
                          <a:latin typeface="Arial" pitchFamily="34" charset="0"/>
                          <a:ea typeface="华文细黑" pitchFamily="2" charset="-122"/>
                        </a:rPr>
                        <a:t>O(n)</a:t>
                      </a:r>
                      <a:endParaRPr kumimoji="0" lang="zh-CN" altLang="zh-CN" sz="1900" b="1" i="1" u="none" strike="noStrike" cap="none" normalizeH="0" baseline="0" dirty="0" smtClean="0">
                        <a:ln>
                          <a:noFill/>
                        </a:ln>
                        <a:solidFill>
                          <a:schemeClr val="tx1"/>
                        </a:solidFill>
                        <a:effectLst/>
                        <a:latin typeface="Arial"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0099"/>
                        </a:buClr>
                        <a:buSzTx/>
                        <a:buFontTx/>
                        <a:buNone/>
                        <a:tabLst/>
                      </a:pPr>
                      <a:r>
                        <a:rPr kumimoji="0" lang="zh-CN" altLang="en-US" sz="1900" b="0" i="0" u="none" strike="noStrike" cap="none" normalizeH="0" baseline="0" dirty="0" smtClean="0">
                          <a:ln>
                            <a:noFill/>
                          </a:ln>
                          <a:solidFill>
                            <a:schemeClr val="tx1"/>
                          </a:solidFill>
                          <a:effectLst/>
                          <a:latin typeface="Arial" pitchFamily="34" charset="0"/>
                          <a:ea typeface="华文细黑" pitchFamily="2" charset="-122"/>
                        </a:rPr>
                        <a:t>稳定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17" name="Rectangle 54"/>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graphicFrame>
        <p:nvGraphicFramePr>
          <p:cNvPr id="3074" name="Object 2"/>
          <p:cNvGraphicFramePr>
            <a:graphicFrameLocks noChangeAspect="1"/>
          </p:cNvGraphicFramePr>
          <p:nvPr/>
        </p:nvGraphicFramePr>
        <p:xfrm>
          <a:off x="2773363" y="1433513"/>
          <a:ext cx="792162" cy="463550"/>
        </p:xfrm>
        <a:graphic>
          <a:graphicData uri="http://schemas.openxmlformats.org/presentationml/2006/ole">
            <mc:AlternateContent xmlns:mc="http://schemas.openxmlformats.org/markup-compatibility/2006">
              <mc:Choice xmlns:v="urn:schemas-microsoft-com:vml" Requires="v">
                <p:oleObj spid="_x0000_s3794" name="公式" r:id="rId3" imgW="393529" imgH="228501" progId="Equation.3">
                  <p:embed/>
                </p:oleObj>
              </mc:Choice>
              <mc:Fallback>
                <p:oleObj name="公式" r:id="rId3" imgW="393529" imgH="22850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1433513"/>
                        <a:ext cx="792162"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8" name="Rectangle 56"/>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graphicFrame>
        <p:nvGraphicFramePr>
          <p:cNvPr id="3075" name="Object 3"/>
          <p:cNvGraphicFramePr>
            <a:graphicFrameLocks noChangeAspect="1"/>
          </p:cNvGraphicFramePr>
          <p:nvPr/>
        </p:nvGraphicFramePr>
        <p:xfrm>
          <a:off x="4213225" y="1433513"/>
          <a:ext cx="792163" cy="463550"/>
        </p:xfrm>
        <a:graphic>
          <a:graphicData uri="http://schemas.openxmlformats.org/presentationml/2006/ole">
            <mc:AlternateContent xmlns:mc="http://schemas.openxmlformats.org/markup-compatibility/2006">
              <mc:Choice xmlns:v="urn:schemas-microsoft-com:vml" Requires="v">
                <p:oleObj spid="_x0000_s3795" name="公式" r:id="rId5" imgW="393529" imgH="228501" progId="Equation.3">
                  <p:embed/>
                </p:oleObj>
              </mc:Choice>
              <mc:Fallback>
                <p:oleObj name="公式" r:id="rId5" imgW="393529"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225" y="1433513"/>
                        <a:ext cx="79216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9" name="Rectangle 58"/>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graphicFrame>
        <p:nvGraphicFramePr>
          <p:cNvPr id="3076" name="Object 4"/>
          <p:cNvGraphicFramePr>
            <a:graphicFrameLocks noChangeAspect="1"/>
          </p:cNvGraphicFramePr>
          <p:nvPr/>
        </p:nvGraphicFramePr>
        <p:xfrm>
          <a:off x="5942013" y="1504950"/>
          <a:ext cx="647700" cy="406400"/>
        </p:xfrm>
        <a:graphic>
          <a:graphicData uri="http://schemas.openxmlformats.org/presentationml/2006/ole">
            <mc:AlternateContent xmlns:mc="http://schemas.openxmlformats.org/markup-compatibility/2006">
              <mc:Choice xmlns:v="urn:schemas-microsoft-com:vml" Requires="v">
                <p:oleObj spid="_x0000_s3796" name="公式" r:id="rId6" imgW="291973" imgH="203112" progId="Equation.3">
                  <p:embed/>
                </p:oleObj>
              </mc:Choice>
              <mc:Fallback>
                <p:oleObj name="公式" r:id="rId6" imgW="291973" imgH="203112"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2013" y="1504950"/>
                        <a:ext cx="6477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0" name="Rectangle 60"/>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graphicFrame>
        <p:nvGraphicFramePr>
          <p:cNvPr id="3077" name="Object 5"/>
          <p:cNvGraphicFramePr>
            <a:graphicFrameLocks noChangeAspect="1"/>
          </p:cNvGraphicFramePr>
          <p:nvPr/>
        </p:nvGraphicFramePr>
        <p:xfrm>
          <a:off x="2844800" y="2081213"/>
          <a:ext cx="673100" cy="393700"/>
        </p:xfrm>
        <a:graphic>
          <a:graphicData uri="http://schemas.openxmlformats.org/presentationml/2006/ole">
            <mc:AlternateContent xmlns:mc="http://schemas.openxmlformats.org/markup-compatibility/2006">
              <mc:Choice xmlns:v="urn:schemas-microsoft-com:vml" Requires="v">
                <p:oleObj spid="_x0000_s3797" name="公式" r:id="rId8" imgW="393529" imgH="228501" progId="Equation.3">
                  <p:embed/>
                </p:oleObj>
              </mc:Choice>
              <mc:Fallback>
                <p:oleObj name="公式" r:id="rId8" imgW="393529" imgH="228501"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800" y="2081213"/>
                        <a:ext cx="673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1" name="Rectangle 62"/>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graphicFrame>
        <p:nvGraphicFramePr>
          <p:cNvPr id="3078" name="Object 6"/>
          <p:cNvGraphicFramePr>
            <a:graphicFrameLocks noChangeAspect="1"/>
          </p:cNvGraphicFramePr>
          <p:nvPr/>
        </p:nvGraphicFramePr>
        <p:xfrm>
          <a:off x="4357688" y="2081213"/>
          <a:ext cx="673100" cy="393700"/>
        </p:xfrm>
        <a:graphic>
          <a:graphicData uri="http://schemas.openxmlformats.org/presentationml/2006/ole">
            <mc:AlternateContent xmlns:mc="http://schemas.openxmlformats.org/markup-compatibility/2006">
              <mc:Choice xmlns:v="urn:schemas-microsoft-com:vml" Requires="v">
                <p:oleObj spid="_x0000_s3798" name="公式" r:id="rId10" imgW="393529" imgH="228501" progId="Equation.3">
                  <p:embed/>
                </p:oleObj>
              </mc:Choice>
              <mc:Fallback>
                <p:oleObj name="公式" r:id="rId10" imgW="393529" imgH="228501"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7688" y="2081213"/>
                        <a:ext cx="673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2" name="Rectangle 64"/>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graphicFrame>
        <p:nvGraphicFramePr>
          <p:cNvPr id="3079" name="Object 7"/>
          <p:cNvGraphicFramePr>
            <a:graphicFrameLocks noChangeAspect="1"/>
          </p:cNvGraphicFramePr>
          <p:nvPr/>
        </p:nvGraphicFramePr>
        <p:xfrm>
          <a:off x="5942013" y="2008188"/>
          <a:ext cx="576262" cy="390525"/>
        </p:xfrm>
        <a:graphic>
          <a:graphicData uri="http://schemas.openxmlformats.org/presentationml/2006/ole">
            <mc:AlternateContent xmlns:mc="http://schemas.openxmlformats.org/markup-compatibility/2006">
              <mc:Choice xmlns:v="urn:schemas-microsoft-com:vml" Requires="v">
                <p:oleObj spid="_x0000_s3799" name="公式" r:id="rId11" imgW="291973" imgH="203112" progId="Equation.3">
                  <p:embed/>
                </p:oleObj>
              </mc:Choice>
              <mc:Fallback>
                <p:oleObj name="公式" r:id="rId11" imgW="291973" imgH="203112"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2013" y="2008188"/>
                        <a:ext cx="57626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 name="Rectangle 66"/>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sp>
        <p:nvSpPr>
          <p:cNvPr id="3124" name="Rectangle 77"/>
          <p:cNvSpPr>
            <a:spLocks noChangeArrowheads="1"/>
          </p:cNvSpPr>
          <p:nvPr/>
        </p:nvSpPr>
        <p:spPr bwMode="auto">
          <a:xfrm>
            <a:off x="0"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graphicFrame>
        <p:nvGraphicFramePr>
          <p:cNvPr id="3080" name="Object 8"/>
          <p:cNvGraphicFramePr>
            <a:graphicFrameLocks noChangeAspect="1"/>
          </p:cNvGraphicFramePr>
          <p:nvPr/>
        </p:nvGraphicFramePr>
        <p:xfrm>
          <a:off x="2628900" y="2584450"/>
          <a:ext cx="1231900" cy="377825"/>
        </p:xfrm>
        <a:graphic>
          <a:graphicData uri="http://schemas.openxmlformats.org/presentationml/2006/ole">
            <mc:AlternateContent xmlns:mc="http://schemas.openxmlformats.org/markup-compatibility/2006">
              <mc:Choice xmlns:v="urn:schemas-microsoft-com:vml" Requires="v">
                <p:oleObj spid="_x0000_s3800" name="公式" r:id="rId13" imgW="710891" imgH="215806" progId="Equation.3">
                  <p:embed/>
                </p:oleObj>
              </mc:Choice>
              <mc:Fallback>
                <p:oleObj name="公式" r:id="rId13" imgW="710891" imgH="215806"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8900" y="2584450"/>
                        <a:ext cx="12319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5" name="Rectangle 79"/>
          <p:cNvSpPr>
            <a:spLocks noChangeArrowheads="1"/>
          </p:cNvSpPr>
          <p:nvPr/>
        </p:nvSpPr>
        <p:spPr bwMode="auto">
          <a:xfrm>
            <a:off x="0"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sp>
        <p:nvSpPr>
          <p:cNvPr id="3126" name="Rectangle 81"/>
          <p:cNvSpPr>
            <a:spLocks noChangeArrowheads="1"/>
          </p:cNvSpPr>
          <p:nvPr/>
        </p:nvSpPr>
        <p:spPr bwMode="auto">
          <a:xfrm>
            <a:off x="0"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sp>
        <p:nvSpPr>
          <p:cNvPr id="3127" name="Rectangle 83"/>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sp>
        <p:nvSpPr>
          <p:cNvPr id="3128" name="Rectangle 85"/>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sp>
        <p:nvSpPr>
          <p:cNvPr id="3129" name="Rectangle 87"/>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graphicFrame>
        <p:nvGraphicFramePr>
          <p:cNvPr id="3081" name="Object 9"/>
          <p:cNvGraphicFramePr>
            <a:graphicFrameLocks noChangeAspect="1"/>
          </p:cNvGraphicFramePr>
          <p:nvPr>
            <p:extLst>
              <p:ext uri="{D42A27DB-BD31-4B8C-83A1-F6EECF244321}">
                <p14:modId xmlns:p14="http://schemas.microsoft.com/office/powerpoint/2010/main" val="4136822008"/>
              </p:ext>
            </p:extLst>
          </p:nvPr>
        </p:nvGraphicFramePr>
        <p:xfrm>
          <a:off x="4130675" y="2573338"/>
          <a:ext cx="1128713" cy="415925"/>
        </p:xfrm>
        <a:graphic>
          <a:graphicData uri="http://schemas.openxmlformats.org/presentationml/2006/ole">
            <mc:AlternateContent xmlns:mc="http://schemas.openxmlformats.org/markup-compatibility/2006">
              <mc:Choice xmlns:v="urn:schemas-microsoft-com:vml" Requires="v">
                <p:oleObj spid="_x0000_s3801" name="公式" r:id="rId15" imgW="660240" imgH="241200" progId="Equation.3">
                  <p:embed/>
                </p:oleObj>
              </mc:Choice>
              <mc:Fallback>
                <p:oleObj name="公式" r:id="rId15" imgW="660240" imgH="241200" progId="Equation.3">
                  <p:embed/>
                  <p:pic>
                    <p:nvPicPr>
                      <p:cNvPr id="0" name="Object 9"/>
                      <p:cNvPicPr>
                        <a:picLocks noChangeAspect="1" noChangeArrowheads="1"/>
                      </p:cNvPicPr>
                      <p:nvPr/>
                    </p:nvPicPr>
                    <p:blipFill>
                      <a:blip r:embed="rId16"/>
                      <a:srcRect/>
                      <a:stretch>
                        <a:fillRect/>
                      </a:stretch>
                    </p:blipFill>
                    <p:spPr bwMode="auto">
                      <a:xfrm>
                        <a:off x="4130675" y="2573338"/>
                        <a:ext cx="11287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0" name="Rectangle 89"/>
          <p:cNvSpPr>
            <a:spLocks noChangeArrowheads="1"/>
          </p:cNvSpPr>
          <p:nvPr/>
        </p:nvSpPr>
        <p:spPr bwMode="auto">
          <a:xfrm>
            <a:off x="0"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sp>
        <p:nvSpPr>
          <p:cNvPr id="3131" name="Rectangle 91"/>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pic>
        <p:nvPicPr>
          <p:cNvPr id="3132"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2938" y="3143250"/>
            <a:ext cx="8072437"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3133"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938" y="4929188"/>
            <a:ext cx="8072437"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排序算法的稳定性</a:t>
            </a:r>
            <a:endParaRPr lang="zh-CN" altLang="en-US" dirty="0"/>
          </a:p>
        </p:txBody>
      </p:sp>
      <p:sp>
        <p:nvSpPr>
          <p:cNvPr id="6" name="内容占位符 5"/>
          <p:cNvSpPr>
            <a:spLocks noGrp="1"/>
          </p:cNvSpPr>
          <p:nvPr>
            <p:ph idx="1"/>
          </p:nvPr>
        </p:nvSpPr>
        <p:spPr/>
        <p:txBody>
          <a:bodyPr/>
          <a:lstStyle/>
          <a:p>
            <a:r>
              <a:rPr lang="zh-CN" altLang="en-US" dirty="0"/>
              <a:t>假定在待排序的记录序列中，存在多个具有相同的关键字的</a:t>
            </a:r>
            <a:r>
              <a:rPr lang="zh-CN" altLang="en-US" dirty="0" smtClean="0"/>
              <a:t>记录。</a:t>
            </a:r>
            <a:endParaRPr lang="en-US" altLang="zh-CN" dirty="0" smtClean="0"/>
          </a:p>
          <a:p>
            <a:pPr lvl="1"/>
            <a:r>
              <a:rPr lang="zh-CN" altLang="en-US" dirty="0" smtClean="0"/>
              <a:t>若</a:t>
            </a:r>
            <a:r>
              <a:rPr lang="zh-CN" altLang="en-US" dirty="0"/>
              <a:t>经过排序，这些记录的相对次序保持不变，即在原序列中，</a:t>
            </a:r>
            <a:r>
              <a:rPr lang="en-US" altLang="zh-CN" dirty="0" err="1"/>
              <a:t>ri</a:t>
            </a:r>
            <a:r>
              <a:rPr lang="en-US" altLang="zh-CN" dirty="0"/>
              <a:t>=</a:t>
            </a:r>
            <a:r>
              <a:rPr lang="en-US" altLang="zh-CN" dirty="0" err="1"/>
              <a:t>rj</a:t>
            </a:r>
            <a:r>
              <a:rPr lang="zh-CN" altLang="en-US" dirty="0"/>
              <a:t>，且</a:t>
            </a:r>
            <a:r>
              <a:rPr lang="en-US" altLang="zh-CN" dirty="0" err="1"/>
              <a:t>ri</a:t>
            </a:r>
            <a:r>
              <a:rPr lang="zh-CN" altLang="en-US" dirty="0"/>
              <a:t>在</a:t>
            </a:r>
            <a:r>
              <a:rPr lang="en-US" altLang="zh-CN" dirty="0" err="1"/>
              <a:t>rj</a:t>
            </a:r>
            <a:r>
              <a:rPr lang="zh-CN" altLang="en-US" dirty="0"/>
              <a:t>之前，而在排序后的序列中，</a:t>
            </a:r>
            <a:r>
              <a:rPr lang="en-US" altLang="zh-CN" dirty="0" err="1"/>
              <a:t>ri</a:t>
            </a:r>
            <a:r>
              <a:rPr lang="zh-CN" altLang="en-US" dirty="0"/>
              <a:t>仍在</a:t>
            </a:r>
            <a:r>
              <a:rPr lang="en-US" altLang="zh-CN" dirty="0" err="1"/>
              <a:t>rj</a:t>
            </a:r>
            <a:r>
              <a:rPr lang="zh-CN" altLang="en-US" dirty="0"/>
              <a:t>之前，则称这种排序算法是稳定的</a:t>
            </a:r>
            <a:r>
              <a:rPr lang="zh-CN" altLang="en-US" dirty="0" smtClean="0"/>
              <a:t>；</a:t>
            </a:r>
            <a:endParaRPr lang="en-US" altLang="zh-CN" dirty="0" smtClean="0"/>
          </a:p>
          <a:p>
            <a:pPr lvl="1"/>
            <a:r>
              <a:rPr lang="zh-CN" altLang="en-US" dirty="0" smtClean="0"/>
              <a:t>否则</a:t>
            </a:r>
            <a:r>
              <a:rPr lang="zh-CN" altLang="en-US" dirty="0"/>
              <a:t>称为不稳定的。</a:t>
            </a:r>
          </a:p>
        </p:txBody>
      </p:sp>
    </p:spTree>
    <p:extLst>
      <p:ext uri="{BB962C8B-B14F-4D97-AF65-F5344CB8AC3E}">
        <p14:creationId xmlns:p14="http://schemas.microsoft.com/office/powerpoint/2010/main" val="39752307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p:txBody>
          <a:bodyPr/>
          <a:lstStyle/>
          <a:p>
            <a:r>
              <a:rPr lang="zh-CN" altLang="en-US" dirty="0" smtClean="0"/>
              <a:t>归并排序法</a:t>
            </a:r>
            <a:r>
              <a:rPr lang="en-US" altLang="zh-CN" dirty="0" smtClean="0"/>
              <a:t>2</a:t>
            </a:r>
            <a:endParaRPr lang="en-US" altLang="zh-CN" dirty="0"/>
          </a:p>
        </p:txBody>
      </p:sp>
      <p:pic>
        <p:nvPicPr>
          <p:cNvPr id="2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071688"/>
            <a:ext cx="7524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8" y="2500313"/>
            <a:ext cx="75152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2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0" y="3549650"/>
            <a:ext cx="75342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2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750" y="4560888"/>
            <a:ext cx="75342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6" name="矩形 25"/>
          <p:cNvSpPr/>
          <p:nvPr/>
        </p:nvSpPr>
        <p:spPr bwMode="auto">
          <a:xfrm>
            <a:off x="800100" y="2071688"/>
            <a:ext cx="7500938" cy="3571875"/>
          </a:xfrm>
          <a:prstGeom prst="rect">
            <a:avLst/>
          </a:prstGeom>
          <a:noFill/>
          <a:ln w="38100" cap="sq" cmpd="sng" algn="ctr">
            <a:solidFill>
              <a:schemeClr val="accent6">
                <a:lumMod val="60000"/>
                <a:lumOff val="40000"/>
              </a:schemeClr>
            </a:solidFill>
            <a:prstDash val="solid"/>
            <a:round/>
            <a:headEnd type="none" w="med" len="med"/>
            <a:tailEnd type="none" w="med" len="med"/>
          </a:ln>
          <a:effectLst/>
          <a:extLst/>
        </p:spPr>
        <p:txBody>
          <a:bodyPr>
            <a:spAutoFit/>
          </a:bodyPr>
          <a:lstStyle/>
          <a:p>
            <a:pPr>
              <a:defRPr/>
            </a:pPr>
            <a:endParaRPr lang="zh-CN" altLang="en-US"/>
          </a:p>
        </p:txBody>
      </p:sp>
    </p:spTree>
    <p:extLst>
      <p:ext uri="{BB962C8B-B14F-4D97-AF65-F5344CB8AC3E}">
        <p14:creationId xmlns:p14="http://schemas.microsoft.com/office/powerpoint/2010/main" val="24132877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a:xfrm>
            <a:off x="457200" y="260648"/>
            <a:ext cx="8229600" cy="955576"/>
          </a:xfrm>
        </p:spPr>
        <p:txBody>
          <a:bodyPr/>
          <a:lstStyle/>
          <a:p>
            <a:r>
              <a:rPr lang="zh-CN" altLang="en-US" dirty="0" smtClean="0"/>
              <a:t>归并排序法</a:t>
            </a:r>
            <a:r>
              <a:rPr lang="en-US" altLang="zh-CN" dirty="0" smtClean="0"/>
              <a:t>2</a:t>
            </a:r>
            <a:endParaRPr lang="en-US" altLang="zh-CN" dirty="0"/>
          </a:p>
        </p:txBody>
      </p:sp>
      <p:sp>
        <p:nvSpPr>
          <p:cNvPr id="4" name="内容占位符 3"/>
          <p:cNvSpPr>
            <a:spLocks noGrp="1"/>
          </p:cNvSpPr>
          <p:nvPr>
            <p:ph sz="half" idx="1"/>
          </p:nvPr>
        </p:nvSpPr>
        <p:spPr>
          <a:xfrm>
            <a:off x="107504" y="1196752"/>
            <a:ext cx="9036496" cy="5400600"/>
          </a:xfrm>
        </p:spPr>
        <p:txBody>
          <a:bodyPr/>
          <a:lstStyle/>
          <a:p>
            <a:pPr marL="0" indent="0">
              <a:buNone/>
            </a:pPr>
            <a:r>
              <a:rPr lang="en-US" altLang="zh-CN" sz="2000" dirty="0" smtClean="0"/>
              <a:t>void MergeSort2(</a:t>
            </a:r>
            <a:r>
              <a:rPr lang="en-US" altLang="zh-CN" sz="2000" dirty="0" err="1" smtClean="0"/>
              <a:t>int</a:t>
            </a:r>
            <a:r>
              <a:rPr lang="en-US" altLang="zh-CN" sz="2000" dirty="0" smtClean="0"/>
              <a:t> </a:t>
            </a:r>
            <a:r>
              <a:rPr lang="en-US" altLang="zh-CN" sz="2000" dirty="0"/>
              <a:t>a[], </a:t>
            </a:r>
            <a:r>
              <a:rPr lang="en-US" altLang="zh-CN" sz="2000" dirty="0" err="1"/>
              <a:t>int</a:t>
            </a:r>
            <a:r>
              <a:rPr lang="en-US" altLang="zh-CN" sz="2000" dirty="0"/>
              <a:t> n)</a:t>
            </a:r>
          </a:p>
          <a:p>
            <a:pPr marL="0" indent="0">
              <a:buNone/>
            </a:pPr>
            <a:r>
              <a:rPr lang="en-US" altLang="zh-CN" sz="2000" dirty="0"/>
              <a:t>{</a:t>
            </a:r>
          </a:p>
          <a:p>
            <a:pPr marL="0" indent="0">
              <a:buNone/>
            </a:pPr>
            <a:r>
              <a:rPr lang="en-US" altLang="zh-CN" sz="2400" dirty="0" smtClean="0"/>
              <a:t>    </a:t>
            </a:r>
            <a:r>
              <a:rPr lang="en-US" altLang="zh-CN" sz="2400" dirty="0" err="1" smtClean="0"/>
              <a:t>int</a:t>
            </a:r>
            <a:r>
              <a:rPr lang="en-US" altLang="zh-CN" sz="2400" dirty="0" smtClean="0"/>
              <a:t> </a:t>
            </a:r>
            <a:r>
              <a:rPr lang="en-US" altLang="zh-CN" sz="2400" dirty="0"/>
              <a:t>s, *pa = a, *</a:t>
            </a:r>
            <a:r>
              <a:rPr lang="en-US" altLang="zh-CN" sz="2400" dirty="0" err="1"/>
              <a:t>pb</a:t>
            </a:r>
            <a:r>
              <a:rPr lang="en-US" altLang="zh-CN" sz="2400" dirty="0"/>
              <a:t> = </a:t>
            </a:r>
            <a:r>
              <a:rPr lang="en-US" altLang="zh-CN" sz="2400" dirty="0" err="1"/>
              <a:t>NewArray</a:t>
            </a:r>
            <a:r>
              <a:rPr lang="en-US" altLang="zh-CN" sz="2400" dirty="0"/>
              <a:t>(n);</a:t>
            </a:r>
          </a:p>
          <a:p>
            <a:pPr marL="0" indent="0">
              <a:buNone/>
            </a:pPr>
            <a:r>
              <a:rPr lang="pt-BR" altLang="zh-CN" sz="2400" dirty="0" smtClean="0"/>
              <a:t>    for </a:t>
            </a:r>
            <a:r>
              <a:rPr lang="pt-BR" altLang="zh-CN" sz="2400" dirty="0"/>
              <a:t>(s = 1; s &lt; n; s = s*2 </a:t>
            </a:r>
            <a:r>
              <a:rPr lang="pt-BR" altLang="zh-CN" sz="2400" dirty="0" smtClean="0"/>
              <a:t>) </a:t>
            </a:r>
            <a:r>
              <a:rPr lang="en-US" altLang="zh-CN" sz="2400" dirty="0" smtClean="0"/>
              <a:t>{</a:t>
            </a:r>
            <a:endParaRPr lang="en-US" altLang="zh-CN" sz="2400" dirty="0"/>
          </a:p>
          <a:p>
            <a:pPr marL="0" indent="0">
              <a:buNone/>
            </a:pPr>
            <a:r>
              <a:rPr lang="en-US" altLang="zh-CN" sz="2400" dirty="0" smtClean="0"/>
              <a:t>          </a:t>
            </a:r>
            <a:r>
              <a:rPr lang="en-US" altLang="zh-CN" sz="2400" dirty="0" err="1" smtClean="0"/>
              <a:t>int</a:t>
            </a:r>
            <a:r>
              <a:rPr lang="en-US" altLang="zh-CN" sz="2400" dirty="0" smtClean="0"/>
              <a:t> </a:t>
            </a:r>
            <a:r>
              <a:rPr lang="en-US" altLang="zh-CN" sz="2400" dirty="0"/>
              <a:t>k, *</a:t>
            </a:r>
            <a:r>
              <a:rPr lang="en-US" altLang="zh-CN" sz="2400" dirty="0" err="1"/>
              <a:t>ptemp</a:t>
            </a:r>
            <a:r>
              <a:rPr lang="en-US" altLang="zh-CN" sz="2400" dirty="0"/>
              <a:t> = </a:t>
            </a:r>
            <a:r>
              <a:rPr lang="en-US" altLang="zh-CN" sz="2400" dirty="0" err="1"/>
              <a:t>pb</a:t>
            </a:r>
            <a:r>
              <a:rPr lang="en-US" altLang="zh-CN" sz="2400" dirty="0"/>
              <a:t>;</a:t>
            </a:r>
          </a:p>
          <a:p>
            <a:pPr marL="0" indent="0">
              <a:buNone/>
            </a:pPr>
            <a:r>
              <a:rPr lang="pt-BR" altLang="zh-CN" sz="2400" dirty="0" smtClean="0"/>
              <a:t>          for </a:t>
            </a:r>
            <a:r>
              <a:rPr lang="pt-BR" altLang="zh-CN" sz="2400" dirty="0"/>
              <a:t>(k = 0; k &lt; n; k += s+s)</a:t>
            </a:r>
          </a:p>
          <a:p>
            <a:pPr marL="0" indent="0">
              <a:buNone/>
            </a:pPr>
            <a:r>
              <a:rPr lang="pt-BR" altLang="zh-CN" sz="2400" dirty="0"/>
              <a:t>  </a:t>
            </a:r>
            <a:r>
              <a:rPr lang="pt-BR" altLang="zh-CN" sz="2400" dirty="0" smtClean="0"/>
              <a:t>                </a:t>
            </a:r>
            <a:r>
              <a:rPr lang="en-US" altLang="zh-CN" sz="2400" dirty="0" smtClean="0"/>
              <a:t>Merge(</a:t>
            </a:r>
            <a:r>
              <a:rPr lang="en-US" altLang="zh-CN" sz="2400" dirty="0" err="1" smtClean="0"/>
              <a:t>pb</a:t>
            </a:r>
            <a:r>
              <a:rPr lang="en-US" altLang="zh-CN" sz="2400" dirty="0" smtClean="0"/>
              <a:t> </a:t>
            </a:r>
            <a:r>
              <a:rPr lang="en-US" altLang="zh-CN" sz="2400" dirty="0"/>
              <a:t>+ k, pa + k, </a:t>
            </a:r>
            <a:r>
              <a:rPr lang="en-US" altLang="zh-CN" sz="2400" dirty="0" smtClean="0"/>
              <a:t>     k</a:t>
            </a:r>
            <a:r>
              <a:rPr lang="en-US" altLang="zh-CN" sz="2400" dirty="0"/>
              <a:t>, </a:t>
            </a:r>
            <a:endParaRPr lang="en-US" altLang="zh-CN" sz="2400" dirty="0" smtClean="0"/>
          </a:p>
          <a:p>
            <a:pPr marL="0" indent="0">
              <a:buNone/>
            </a:pPr>
            <a:r>
              <a:rPr lang="en-US" altLang="zh-CN" sz="2400" dirty="0"/>
              <a:t> </a:t>
            </a:r>
            <a:r>
              <a:rPr lang="en-US" altLang="zh-CN" sz="2400" dirty="0" smtClean="0"/>
              <a:t>                                         pa </a:t>
            </a:r>
            <a:r>
              <a:rPr lang="en-US" altLang="zh-CN" sz="2400" dirty="0"/>
              <a:t>+ k + s, min(s, n - k - s));</a:t>
            </a:r>
          </a:p>
          <a:p>
            <a:pPr marL="0" indent="0">
              <a:buNone/>
            </a:pPr>
            <a:r>
              <a:rPr lang="en-US" altLang="zh-CN" sz="2400" dirty="0" smtClean="0"/>
              <a:t>           </a:t>
            </a:r>
            <a:r>
              <a:rPr lang="en-US" altLang="zh-CN" sz="2400" dirty="0" err="1" smtClean="0"/>
              <a:t>pb</a:t>
            </a:r>
            <a:r>
              <a:rPr lang="en-US" altLang="zh-CN" sz="2400" dirty="0" smtClean="0"/>
              <a:t> </a:t>
            </a:r>
            <a:r>
              <a:rPr lang="en-US" altLang="zh-CN" sz="2400" dirty="0"/>
              <a:t>= pa; pa = </a:t>
            </a:r>
            <a:r>
              <a:rPr lang="en-US" altLang="zh-CN" sz="2400" dirty="0" err="1"/>
              <a:t>ptemp</a:t>
            </a:r>
            <a:r>
              <a:rPr lang="en-US" altLang="zh-CN" sz="2400" dirty="0"/>
              <a:t>;</a:t>
            </a:r>
          </a:p>
          <a:p>
            <a:pPr marL="0" indent="0">
              <a:buNone/>
            </a:pPr>
            <a:r>
              <a:rPr lang="en-US" altLang="zh-CN" sz="2400" dirty="0" smtClean="0"/>
              <a:t>     }</a:t>
            </a:r>
            <a:endParaRPr lang="en-US" altLang="zh-CN" sz="2400" dirty="0"/>
          </a:p>
          <a:p>
            <a:pPr marL="0" indent="0">
              <a:buNone/>
            </a:pPr>
            <a:r>
              <a:rPr lang="en-US" altLang="zh-CN" sz="2400" dirty="0" smtClean="0"/>
              <a:t>     if </a:t>
            </a:r>
            <a:r>
              <a:rPr lang="en-US" altLang="zh-CN" sz="2400" dirty="0"/>
              <a:t>( </a:t>
            </a:r>
            <a:r>
              <a:rPr lang="en-US" altLang="zh-CN" sz="2400" dirty="0" smtClean="0"/>
              <a:t>a!=</a:t>
            </a:r>
            <a:r>
              <a:rPr lang="en-US" altLang="zh-CN" sz="2400" dirty="0"/>
              <a:t>pa </a:t>
            </a:r>
            <a:r>
              <a:rPr lang="en-US" altLang="zh-CN" sz="2400" dirty="0" smtClean="0"/>
              <a:t>)</a:t>
            </a:r>
            <a:endParaRPr lang="en-US" altLang="zh-CN" sz="2400" dirty="0"/>
          </a:p>
          <a:p>
            <a:pPr marL="0" indent="0">
              <a:buNone/>
            </a:pPr>
            <a:r>
              <a:rPr lang="pt-BR" altLang="zh-CN" sz="2400" dirty="0" smtClean="0"/>
              <a:t>           for </a:t>
            </a:r>
            <a:r>
              <a:rPr lang="pt-BR" altLang="zh-CN" sz="2400" dirty="0"/>
              <a:t>(s = 0; s &lt; n; s++) a[s] = pb[s];</a:t>
            </a:r>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11343736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一、算法效率</a:t>
            </a:r>
          </a:p>
        </p:txBody>
      </p:sp>
      <p:sp>
        <p:nvSpPr>
          <p:cNvPr id="6" name="Rectangle 9"/>
          <p:cNvSpPr txBox="1">
            <a:spLocks noChangeArrowheads="1"/>
          </p:cNvSpPr>
          <p:nvPr/>
        </p:nvSpPr>
        <p:spPr bwMode="auto">
          <a:xfrm>
            <a:off x="571500" y="1000125"/>
            <a:ext cx="8429625" cy="1214438"/>
          </a:xfrm>
          <a:prstGeom prst="rect">
            <a:avLst/>
          </a:prstGeom>
          <a:noFill/>
          <a:ln w="9525">
            <a:noFill/>
            <a:miter lim="800000"/>
            <a:headEnd/>
            <a:tailEnd/>
          </a:ln>
        </p:spPr>
        <p:txBody>
          <a:bodyPr/>
          <a:lstStyle/>
          <a:p>
            <a:pPr marL="342900" indent="-342900" eaLnBrk="0" hangingPunct="0">
              <a:spcBef>
                <a:spcPct val="20000"/>
              </a:spcBef>
              <a:buClr>
                <a:schemeClr val="bg2"/>
              </a:buClr>
              <a:buSzPct val="75000"/>
              <a:buFont typeface="Wingdings" pitchFamily="2" charset="2"/>
              <a:buChar char="n"/>
              <a:defRPr/>
            </a:pPr>
            <a:r>
              <a:rPr lang="zh-CN" altLang="en-US" sz="2800" dirty="0" smtClean="0">
                <a:latin typeface="楷体_GB2312" pitchFamily="49" charset="-122"/>
                <a:ea typeface="楷体_GB2312" pitchFamily="49" charset="-122"/>
              </a:rPr>
              <a:t>算法时间复杂度</a:t>
            </a:r>
            <a:endParaRPr lang="en-US" altLang="zh-CN" sz="2800" dirty="0" smtClean="0">
              <a:latin typeface="楷体_GB2312" pitchFamily="49" charset="-122"/>
              <a:ea typeface="楷体_GB2312" pitchFamily="49" charset="-122"/>
            </a:endParaRPr>
          </a:p>
          <a:p>
            <a:pPr eaLnBrk="0" hangingPunct="0">
              <a:spcBef>
                <a:spcPct val="20000"/>
              </a:spcBef>
              <a:buClr>
                <a:schemeClr val="bg2"/>
              </a:buClr>
              <a:buSzPct val="75000"/>
              <a:defRPr/>
            </a:pPr>
            <a:endParaRPr lang="en-US" altLang="zh-CN" sz="2800" dirty="0">
              <a:latin typeface="楷体_GB2312" pitchFamily="49" charset="-122"/>
              <a:ea typeface="楷体_GB2312" pitchFamily="49" charset="-122"/>
            </a:endParaRPr>
          </a:p>
        </p:txBody>
      </p:sp>
      <p:grpSp>
        <p:nvGrpSpPr>
          <p:cNvPr id="9" name="组合 8"/>
          <p:cNvGrpSpPr/>
          <p:nvPr/>
        </p:nvGrpSpPr>
        <p:grpSpPr>
          <a:xfrm>
            <a:off x="729283" y="2499449"/>
            <a:ext cx="6794549" cy="1323439"/>
            <a:chOff x="714375" y="1556792"/>
            <a:chExt cx="6794549" cy="1323439"/>
          </a:xfrm>
        </p:grpSpPr>
        <p:sp>
          <p:nvSpPr>
            <p:cNvPr id="4" name="矩形 3"/>
            <p:cNvSpPr/>
            <p:nvPr/>
          </p:nvSpPr>
          <p:spPr>
            <a:xfrm>
              <a:off x="714375" y="1556792"/>
              <a:ext cx="4458154" cy="1323439"/>
            </a:xfrm>
            <a:prstGeom prst="rect">
              <a:avLst/>
            </a:prstGeom>
            <a:ln>
              <a:solidFill>
                <a:srgbClr val="FF0000"/>
              </a:solidFill>
            </a:ln>
          </p:spPr>
          <p:txBody>
            <a:bodyPr wrap="square">
              <a:spAutoFit/>
            </a:bodyPr>
            <a:lstStyle/>
            <a:p>
              <a:r>
                <a:rPr lang="en-US" altLang="zh-CN" sz="2000" dirty="0" err="1"/>
                <a:t>int</a:t>
              </a:r>
              <a:r>
                <a:rPr lang="en-US" altLang="zh-CN" sz="2000" dirty="0"/>
                <a:t> n = 100, sum = 0, </a:t>
              </a:r>
              <a:r>
                <a:rPr lang="en-US" altLang="zh-CN" sz="2000" dirty="0" err="1"/>
                <a:t>i</a:t>
              </a:r>
              <a:r>
                <a:rPr lang="en-US" altLang="zh-CN" sz="2000" dirty="0"/>
                <a:t>;   //</a:t>
              </a:r>
              <a:r>
                <a:rPr lang="zh-CN" altLang="en-US" sz="2000" dirty="0"/>
                <a:t>执行 </a:t>
              </a:r>
              <a:r>
                <a:rPr lang="en-US" altLang="zh-CN" sz="2000" dirty="0"/>
                <a:t>1   </a:t>
              </a:r>
              <a:r>
                <a:rPr lang="zh-CN" altLang="en-US" sz="2000" dirty="0"/>
                <a:t>次</a:t>
              </a:r>
            </a:p>
            <a:p>
              <a:r>
                <a:rPr lang="en-US" altLang="zh-CN" sz="2000" dirty="0"/>
                <a:t>for (</a:t>
              </a:r>
              <a:r>
                <a:rPr lang="en-US" altLang="zh-CN" sz="2000" dirty="0" err="1"/>
                <a:t>i</a:t>
              </a:r>
              <a:r>
                <a:rPr lang="en-US" altLang="zh-CN" sz="2000" dirty="0"/>
                <a:t> = 1; </a:t>
              </a:r>
              <a:r>
                <a:rPr lang="en-US" altLang="zh-CN" sz="2000" dirty="0" err="1"/>
                <a:t>i</a:t>
              </a:r>
              <a:r>
                <a:rPr lang="en-US" altLang="zh-CN" sz="2000" dirty="0"/>
                <a:t> &lt;= n; </a:t>
              </a:r>
              <a:r>
                <a:rPr lang="en-US" altLang="zh-CN" sz="2000" dirty="0" err="1"/>
                <a:t>i</a:t>
              </a:r>
              <a:r>
                <a:rPr lang="en-US" altLang="zh-CN" sz="2000" dirty="0"/>
                <a:t>++)   </a:t>
              </a:r>
              <a:r>
                <a:rPr lang="en-US" altLang="zh-CN" sz="2000" dirty="0" smtClean="0"/>
                <a:t>   //</a:t>
              </a:r>
              <a:r>
                <a:rPr lang="zh-CN" altLang="en-US" sz="2000" dirty="0"/>
                <a:t>执行 </a:t>
              </a:r>
              <a:r>
                <a:rPr lang="en-US" altLang="zh-CN" sz="2000" dirty="0"/>
                <a:t>n+1 </a:t>
              </a:r>
              <a:r>
                <a:rPr lang="zh-CN" altLang="en-US" sz="2000" dirty="0"/>
                <a:t>次</a:t>
              </a:r>
            </a:p>
            <a:p>
              <a:r>
                <a:rPr lang="en-US" altLang="zh-CN" sz="2000" dirty="0" smtClean="0"/>
                <a:t>    sum </a:t>
              </a:r>
              <a:r>
                <a:rPr lang="en-US" altLang="zh-CN" sz="2000" dirty="0"/>
                <a:t>= sum + </a:t>
              </a:r>
              <a:r>
                <a:rPr lang="en-US" altLang="zh-CN" sz="2000" dirty="0" err="1"/>
                <a:t>i</a:t>
              </a:r>
              <a:r>
                <a:rPr lang="en-US" altLang="zh-CN" sz="2000" dirty="0"/>
                <a:t>;        </a:t>
              </a:r>
              <a:r>
                <a:rPr lang="en-US" altLang="zh-CN" sz="2000" dirty="0" smtClean="0"/>
                <a:t>   </a:t>
              </a:r>
              <a:r>
                <a:rPr lang="en-US" altLang="zh-CN" sz="2000" dirty="0"/>
                <a:t>//</a:t>
              </a:r>
              <a:r>
                <a:rPr lang="zh-CN" altLang="en-US" sz="2000" dirty="0"/>
                <a:t>执行 </a:t>
              </a:r>
              <a:r>
                <a:rPr lang="en-US" altLang="zh-CN" sz="2000" dirty="0"/>
                <a:t>n   </a:t>
              </a:r>
              <a:r>
                <a:rPr lang="zh-CN" altLang="en-US" sz="2000" dirty="0"/>
                <a:t>次</a:t>
              </a:r>
            </a:p>
            <a:p>
              <a:r>
                <a:rPr lang="en-US" altLang="zh-CN" sz="2000" dirty="0" err="1"/>
                <a:t>printf</a:t>
              </a:r>
              <a:r>
                <a:rPr lang="en-US" altLang="zh-CN" sz="2000" dirty="0"/>
                <a:t>("%d", sum);       </a:t>
              </a:r>
              <a:r>
                <a:rPr lang="en-US" altLang="zh-CN" sz="2000" dirty="0" smtClean="0"/>
                <a:t>   </a:t>
              </a:r>
              <a:r>
                <a:rPr lang="en-US" altLang="zh-CN" sz="2000" dirty="0"/>
                <a:t>//</a:t>
              </a:r>
              <a:r>
                <a:rPr lang="zh-CN" altLang="en-US" sz="2000" dirty="0"/>
                <a:t>执行 </a:t>
              </a:r>
              <a:r>
                <a:rPr lang="en-US" altLang="zh-CN" sz="2000" dirty="0"/>
                <a:t>1   </a:t>
              </a:r>
              <a:r>
                <a:rPr lang="zh-CN" altLang="en-US" sz="2000" dirty="0"/>
                <a:t>次</a:t>
              </a:r>
            </a:p>
          </p:txBody>
        </p:sp>
        <p:sp>
          <p:nvSpPr>
            <p:cNvPr id="24" name="TextBox 23"/>
            <p:cNvSpPr txBox="1">
              <a:spLocks noChangeArrowheads="1"/>
            </p:cNvSpPr>
            <p:nvPr/>
          </p:nvSpPr>
          <p:spPr bwMode="auto">
            <a:xfrm>
              <a:off x="5580112" y="2033567"/>
              <a:ext cx="1928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400" b="1" dirty="0">
                  <a:solidFill>
                    <a:srgbClr val="C00000"/>
                  </a:solidFill>
                </a:rPr>
                <a:t>执行 </a:t>
              </a:r>
              <a:r>
                <a:rPr lang="en-US" altLang="zh-CN" sz="2400" b="1" dirty="0" smtClean="0">
                  <a:solidFill>
                    <a:srgbClr val="C00000"/>
                  </a:solidFill>
                </a:rPr>
                <a:t>2n+3</a:t>
              </a:r>
              <a:r>
                <a:rPr lang="zh-CN" altLang="en-US" sz="2400" b="1" dirty="0">
                  <a:solidFill>
                    <a:srgbClr val="C00000"/>
                  </a:solidFill>
                </a:rPr>
                <a:t>次</a:t>
              </a: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一、算法效率</a:t>
            </a:r>
          </a:p>
        </p:txBody>
      </p:sp>
      <p:sp>
        <p:nvSpPr>
          <p:cNvPr id="6" name="Rectangle 9"/>
          <p:cNvSpPr txBox="1">
            <a:spLocks noChangeArrowheads="1"/>
          </p:cNvSpPr>
          <p:nvPr/>
        </p:nvSpPr>
        <p:spPr bwMode="auto">
          <a:xfrm>
            <a:off x="571500" y="1000125"/>
            <a:ext cx="8429625" cy="1214438"/>
          </a:xfrm>
          <a:prstGeom prst="rect">
            <a:avLst/>
          </a:prstGeom>
          <a:noFill/>
          <a:ln w="9525">
            <a:noFill/>
            <a:miter lim="800000"/>
            <a:headEnd/>
            <a:tailEnd/>
          </a:ln>
        </p:spPr>
        <p:txBody>
          <a:bodyPr/>
          <a:lstStyle/>
          <a:p>
            <a:pPr marL="342900" indent="-342900" eaLnBrk="0" hangingPunct="0">
              <a:spcBef>
                <a:spcPct val="20000"/>
              </a:spcBef>
              <a:buClr>
                <a:schemeClr val="bg2"/>
              </a:buClr>
              <a:buSzPct val="75000"/>
              <a:buFont typeface="Wingdings" pitchFamily="2" charset="2"/>
              <a:buChar char="n"/>
              <a:defRPr/>
            </a:pPr>
            <a:r>
              <a:rPr lang="zh-CN" altLang="en-US" sz="2800" dirty="0" smtClean="0">
                <a:latin typeface="楷体_GB2312" pitchFamily="49" charset="-122"/>
                <a:ea typeface="楷体_GB2312" pitchFamily="49" charset="-122"/>
              </a:rPr>
              <a:t>算法时间复杂度</a:t>
            </a:r>
            <a:endParaRPr lang="en-US" altLang="zh-CN" sz="2800" dirty="0" smtClean="0">
              <a:latin typeface="楷体_GB2312" pitchFamily="49" charset="-122"/>
              <a:ea typeface="楷体_GB2312" pitchFamily="49" charset="-122"/>
            </a:endParaRPr>
          </a:p>
          <a:p>
            <a:pPr eaLnBrk="0" hangingPunct="0">
              <a:spcBef>
                <a:spcPct val="20000"/>
              </a:spcBef>
              <a:buClr>
                <a:schemeClr val="bg2"/>
              </a:buClr>
              <a:buSzPct val="75000"/>
              <a:defRPr/>
            </a:pPr>
            <a:endParaRPr lang="en-US" altLang="zh-CN" sz="2800" dirty="0">
              <a:latin typeface="楷体_GB2312" pitchFamily="49" charset="-122"/>
              <a:ea typeface="楷体_GB2312" pitchFamily="49" charset="-122"/>
            </a:endParaRPr>
          </a:p>
        </p:txBody>
      </p:sp>
      <p:grpSp>
        <p:nvGrpSpPr>
          <p:cNvPr id="12" name="组合 11"/>
          <p:cNvGrpSpPr/>
          <p:nvPr/>
        </p:nvGrpSpPr>
        <p:grpSpPr>
          <a:xfrm>
            <a:off x="857250" y="2791960"/>
            <a:ext cx="6778898" cy="1015663"/>
            <a:chOff x="714374" y="3068960"/>
            <a:chExt cx="6778898" cy="1015663"/>
          </a:xfrm>
        </p:grpSpPr>
        <p:sp>
          <p:nvSpPr>
            <p:cNvPr id="21" name="TextBox 20"/>
            <p:cNvSpPr txBox="1">
              <a:spLocks noChangeArrowheads="1"/>
            </p:cNvSpPr>
            <p:nvPr/>
          </p:nvSpPr>
          <p:spPr bwMode="auto">
            <a:xfrm>
              <a:off x="714374" y="3068960"/>
              <a:ext cx="4458155" cy="10156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dirty="0" err="1"/>
                <a:t>int</a:t>
              </a:r>
              <a:r>
                <a:rPr lang="en-US" altLang="zh-CN" sz="2000" dirty="0"/>
                <a:t> n = 100, sum;         </a:t>
              </a:r>
              <a:r>
                <a:rPr lang="en-US" altLang="zh-CN" sz="2000" dirty="0" smtClean="0"/>
                <a:t>  </a:t>
              </a:r>
              <a:r>
                <a:rPr lang="en-US" altLang="zh-CN" sz="2000" dirty="0"/>
                <a:t>//</a:t>
              </a:r>
              <a:r>
                <a:rPr lang="zh-CN" altLang="en-US" sz="2000" dirty="0"/>
                <a:t>执行 </a:t>
              </a:r>
              <a:r>
                <a:rPr lang="en-US" altLang="zh-CN" sz="2000" dirty="0"/>
                <a:t>1   </a:t>
              </a:r>
              <a:r>
                <a:rPr lang="zh-CN" altLang="en-US" sz="2000" dirty="0"/>
                <a:t>次</a:t>
              </a:r>
            </a:p>
            <a:p>
              <a:r>
                <a:rPr lang="en-US" altLang="zh-CN" sz="2000" dirty="0"/>
                <a:t>sum = (n + 1)*n / 2;       //</a:t>
              </a:r>
              <a:r>
                <a:rPr lang="zh-CN" altLang="en-US" sz="2000" dirty="0"/>
                <a:t>执行 </a:t>
              </a:r>
              <a:r>
                <a:rPr lang="en-US" altLang="zh-CN" sz="2000" dirty="0"/>
                <a:t>1   </a:t>
              </a:r>
              <a:r>
                <a:rPr lang="zh-CN" altLang="en-US" sz="2000" dirty="0"/>
                <a:t>次</a:t>
              </a:r>
            </a:p>
            <a:p>
              <a:r>
                <a:rPr lang="en-US" altLang="zh-CN" sz="2000" dirty="0" err="1"/>
                <a:t>printf</a:t>
              </a:r>
              <a:r>
                <a:rPr lang="en-US" altLang="zh-CN" sz="2000" dirty="0"/>
                <a:t>("%d", sum);       </a:t>
              </a:r>
              <a:r>
                <a:rPr lang="en-US" altLang="zh-CN" sz="2000" dirty="0" smtClean="0"/>
                <a:t>   </a:t>
              </a:r>
              <a:r>
                <a:rPr lang="en-US" altLang="zh-CN" sz="2000" dirty="0"/>
                <a:t>//</a:t>
              </a:r>
              <a:r>
                <a:rPr lang="zh-CN" altLang="en-US" sz="2000" dirty="0"/>
                <a:t>执行 </a:t>
              </a:r>
              <a:r>
                <a:rPr lang="en-US" altLang="zh-CN" sz="2000" dirty="0"/>
                <a:t>1   </a:t>
              </a:r>
              <a:r>
                <a:rPr lang="zh-CN" altLang="en-US" sz="2000" dirty="0"/>
                <a:t>次</a:t>
              </a:r>
              <a:endParaRPr lang="zh-CN" altLang="en-US" sz="2000" dirty="0">
                <a:solidFill>
                  <a:srgbClr val="C00000"/>
                </a:solidFill>
              </a:endParaRPr>
            </a:p>
          </p:txBody>
        </p:sp>
        <p:sp>
          <p:nvSpPr>
            <p:cNvPr id="25" name="TextBox 24"/>
            <p:cNvSpPr txBox="1">
              <a:spLocks noChangeArrowheads="1"/>
            </p:cNvSpPr>
            <p:nvPr/>
          </p:nvSpPr>
          <p:spPr bwMode="auto">
            <a:xfrm>
              <a:off x="5564460" y="3345958"/>
              <a:ext cx="1928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400" b="1" dirty="0">
                  <a:solidFill>
                    <a:srgbClr val="C00000"/>
                  </a:solidFill>
                </a:rPr>
                <a:t>执行 </a:t>
              </a:r>
              <a:r>
                <a:rPr lang="en-US" altLang="zh-CN" sz="2400" b="1" dirty="0" smtClean="0">
                  <a:solidFill>
                    <a:srgbClr val="C00000"/>
                  </a:solidFill>
                </a:rPr>
                <a:t>2n+3</a:t>
              </a:r>
              <a:r>
                <a:rPr lang="zh-CN" altLang="en-US" sz="2400" b="1" dirty="0">
                  <a:solidFill>
                    <a:srgbClr val="C00000"/>
                  </a:solidFill>
                </a:rPr>
                <a:t>次</a:t>
              </a:r>
            </a:p>
          </p:txBody>
        </p:sp>
      </p:grpSp>
    </p:spTree>
    <p:extLst>
      <p:ext uri="{BB962C8B-B14F-4D97-AF65-F5344CB8AC3E}">
        <p14:creationId xmlns:p14="http://schemas.microsoft.com/office/powerpoint/2010/main" val="25231216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一、算法效率</a:t>
            </a:r>
          </a:p>
        </p:txBody>
      </p:sp>
      <p:sp>
        <p:nvSpPr>
          <p:cNvPr id="6" name="Rectangle 9"/>
          <p:cNvSpPr txBox="1">
            <a:spLocks noChangeArrowheads="1"/>
          </p:cNvSpPr>
          <p:nvPr/>
        </p:nvSpPr>
        <p:spPr bwMode="auto">
          <a:xfrm>
            <a:off x="571500" y="1000125"/>
            <a:ext cx="8429625" cy="1214438"/>
          </a:xfrm>
          <a:prstGeom prst="rect">
            <a:avLst/>
          </a:prstGeom>
          <a:noFill/>
          <a:ln w="9525">
            <a:noFill/>
            <a:miter lim="800000"/>
            <a:headEnd/>
            <a:tailEnd/>
          </a:ln>
        </p:spPr>
        <p:txBody>
          <a:bodyPr/>
          <a:lstStyle/>
          <a:p>
            <a:pPr marL="342900" indent="-342900" eaLnBrk="0" hangingPunct="0">
              <a:spcBef>
                <a:spcPct val="20000"/>
              </a:spcBef>
              <a:buClr>
                <a:schemeClr val="bg2"/>
              </a:buClr>
              <a:buSzPct val="75000"/>
              <a:buFont typeface="Wingdings" pitchFamily="2" charset="2"/>
              <a:buChar char="n"/>
              <a:defRPr/>
            </a:pPr>
            <a:r>
              <a:rPr lang="zh-CN" altLang="en-US" sz="2800" dirty="0" smtClean="0">
                <a:latin typeface="楷体_GB2312" pitchFamily="49" charset="-122"/>
                <a:ea typeface="楷体_GB2312" pitchFamily="49" charset="-122"/>
              </a:rPr>
              <a:t>算法时间复杂度</a:t>
            </a:r>
            <a:endParaRPr lang="en-US" altLang="zh-CN" sz="2800" dirty="0" smtClean="0">
              <a:latin typeface="楷体_GB2312" pitchFamily="49" charset="-122"/>
              <a:ea typeface="楷体_GB2312" pitchFamily="49" charset="-122"/>
            </a:endParaRPr>
          </a:p>
          <a:p>
            <a:pPr eaLnBrk="0" hangingPunct="0">
              <a:spcBef>
                <a:spcPct val="20000"/>
              </a:spcBef>
              <a:buClr>
                <a:schemeClr val="bg2"/>
              </a:buClr>
              <a:buSzPct val="75000"/>
              <a:defRPr/>
            </a:pPr>
            <a:endParaRPr lang="en-US" altLang="zh-CN" sz="2800" dirty="0">
              <a:latin typeface="楷体_GB2312" pitchFamily="49" charset="-122"/>
              <a:ea typeface="楷体_GB2312" pitchFamily="49" charset="-122"/>
            </a:endParaRPr>
          </a:p>
        </p:txBody>
      </p:sp>
      <p:grpSp>
        <p:nvGrpSpPr>
          <p:cNvPr id="13" name="组合 12"/>
          <p:cNvGrpSpPr/>
          <p:nvPr/>
        </p:nvGrpSpPr>
        <p:grpSpPr>
          <a:xfrm>
            <a:off x="857250" y="2753765"/>
            <a:ext cx="6778898" cy="2554545"/>
            <a:chOff x="714374" y="4221088"/>
            <a:chExt cx="6778898" cy="2554545"/>
          </a:xfrm>
        </p:grpSpPr>
        <p:sp>
          <p:nvSpPr>
            <p:cNvPr id="5" name="矩形 4"/>
            <p:cNvSpPr/>
            <p:nvPr/>
          </p:nvSpPr>
          <p:spPr>
            <a:xfrm>
              <a:off x="714374" y="4221088"/>
              <a:ext cx="4458155" cy="2554545"/>
            </a:xfrm>
            <a:prstGeom prst="rect">
              <a:avLst/>
            </a:prstGeom>
            <a:ln>
              <a:solidFill>
                <a:srgbClr val="FF0000"/>
              </a:solidFill>
            </a:ln>
          </p:spPr>
          <p:txBody>
            <a:bodyPr wrap="square">
              <a:spAutoFit/>
            </a:bodyPr>
            <a:lstStyle/>
            <a:p>
              <a:r>
                <a:rPr lang="pt-BR" altLang="zh-CN" sz="2000" dirty="0" smtClean="0"/>
                <a:t>int </a:t>
              </a:r>
              <a:r>
                <a:rPr lang="pt-BR" altLang="zh-CN" sz="2000" dirty="0"/>
                <a:t>i, j, x = 0, sum = 0, n = 100;              </a:t>
              </a:r>
            </a:p>
            <a:p>
              <a:r>
                <a:rPr lang="nn-NO" altLang="zh-CN" sz="2000" dirty="0"/>
                <a:t>for (i = 1; i &lt;= n; i</a:t>
              </a:r>
              <a:r>
                <a:rPr lang="nn-NO" altLang="zh-CN" sz="2000" dirty="0" smtClean="0"/>
                <a:t>++)</a:t>
              </a:r>
              <a:endParaRPr lang="en-US" altLang="zh-CN" sz="2000" dirty="0"/>
            </a:p>
            <a:p>
              <a:pPr lvl="1"/>
              <a:r>
                <a:rPr lang="en-US" altLang="zh-CN" sz="2000" dirty="0"/>
                <a:t>for (j = 1; j &lt;= n; </a:t>
              </a:r>
              <a:r>
                <a:rPr lang="en-US" altLang="zh-CN" sz="2000" dirty="0" err="1"/>
                <a:t>j++</a:t>
              </a:r>
              <a:r>
                <a:rPr lang="en-US" altLang="zh-CN" sz="2000" dirty="0"/>
                <a:t>)</a:t>
              </a:r>
            </a:p>
            <a:p>
              <a:pPr lvl="1"/>
              <a:r>
                <a:rPr lang="en-US" altLang="zh-CN" sz="2000" dirty="0"/>
                <a:t>{</a:t>
              </a:r>
            </a:p>
            <a:p>
              <a:pPr lvl="2"/>
              <a:r>
                <a:rPr lang="en-US" altLang="zh-CN" sz="2000" dirty="0"/>
                <a:t>x++; </a:t>
              </a:r>
              <a:endParaRPr lang="en-US" altLang="zh-CN" sz="2000" dirty="0" smtClean="0"/>
            </a:p>
            <a:p>
              <a:pPr lvl="2"/>
              <a:r>
                <a:rPr lang="en-US" altLang="zh-CN" sz="2000" dirty="0" smtClean="0"/>
                <a:t>sum </a:t>
              </a:r>
              <a:r>
                <a:rPr lang="en-US" altLang="zh-CN" sz="2000" dirty="0"/>
                <a:t>= sum + x;     </a:t>
              </a:r>
            </a:p>
            <a:p>
              <a:pPr lvl="1"/>
              <a:r>
                <a:rPr lang="en-US" altLang="zh-CN" sz="2000" dirty="0"/>
                <a:t>}</a:t>
              </a:r>
            </a:p>
            <a:p>
              <a:r>
                <a:rPr lang="en-US" altLang="zh-CN" sz="2000" dirty="0" err="1"/>
                <a:t>printf</a:t>
              </a:r>
              <a:r>
                <a:rPr lang="en-US" altLang="zh-CN" sz="2000" dirty="0"/>
                <a:t>("%d", sum);        </a:t>
              </a:r>
            </a:p>
          </p:txBody>
        </p:sp>
        <p:sp>
          <p:nvSpPr>
            <p:cNvPr id="26" name="TextBox 25"/>
            <p:cNvSpPr txBox="1">
              <a:spLocks noChangeArrowheads="1"/>
            </p:cNvSpPr>
            <p:nvPr/>
          </p:nvSpPr>
          <p:spPr bwMode="auto">
            <a:xfrm>
              <a:off x="5564460" y="5077478"/>
              <a:ext cx="1928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dirty="0" smtClean="0">
                  <a:solidFill>
                    <a:srgbClr val="C00000"/>
                  </a:solidFill>
                </a:rPr>
                <a:t>n*n</a:t>
              </a:r>
              <a:endParaRPr lang="zh-CN" altLang="en-US" sz="2400" b="1" dirty="0">
                <a:solidFill>
                  <a:srgbClr val="C00000"/>
                </a:solidFill>
              </a:endParaRPr>
            </a:p>
          </p:txBody>
        </p:sp>
      </p:grpSp>
    </p:spTree>
    <p:extLst>
      <p:ext uri="{BB962C8B-B14F-4D97-AF65-F5344CB8AC3E}">
        <p14:creationId xmlns:p14="http://schemas.microsoft.com/office/powerpoint/2010/main" val="2523121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Grp="1" noChangeArrowheads="1"/>
          </p:cNvSpPr>
          <p:nvPr>
            <p:ph type="title"/>
          </p:nvPr>
        </p:nvSpPr>
        <p:spPr>
          <a:xfrm>
            <a:off x="428625" y="500063"/>
            <a:ext cx="8229600" cy="400050"/>
          </a:xfrm>
        </p:spPr>
        <p:txBody>
          <a:bodyPr/>
          <a:lstStyle/>
          <a:p>
            <a:r>
              <a:rPr lang="zh-CN" altLang="en-US" sz="3200" smtClean="0">
                <a:solidFill>
                  <a:schemeClr val="tx1"/>
                </a:solidFill>
              </a:rPr>
              <a:t>一、算法效率</a:t>
            </a:r>
          </a:p>
        </p:txBody>
      </p:sp>
      <p:sp>
        <p:nvSpPr>
          <p:cNvPr id="11269" name="Rectangle 9"/>
          <p:cNvSpPr txBox="1">
            <a:spLocks noChangeArrowheads="1"/>
          </p:cNvSpPr>
          <p:nvPr/>
        </p:nvSpPr>
        <p:spPr bwMode="auto">
          <a:xfrm>
            <a:off x="571500" y="1000125"/>
            <a:ext cx="84296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chemeClr val="bg2"/>
              </a:buClr>
              <a:buSzPct val="75000"/>
              <a:buFont typeface="Wingdings" pitchFamily="2" charset="2"/>
              <a:buChar char="n"/>
            </a:pPr>
            <a:r>
              <a:rPr lang="zh-CN" altLang="en-US" sz="2800">
                <a:latin typeface="楷体_GB2312" pitchFamily="49" charset="-122"/>
                <a:ea typeface="楷体_GB2312" pitchFamily="49" charset="-122"/>
              </a:rPr>
              <a:t>算法时间复杂度</a:t>
            </a:r>
            <a:endParaRPr lang="en-US" altLang="zh-CN" sz="2800">
              <a:latin typeface="楷体_GB2312" pitchFamily="49" charset="-122"/>
              <a:ea typeface="楷体_GB2312" pitchFamily="49" charset="-122"/>
            </a:endParaRPr>
          </a:p>
        </p:txBody>
      </p:sp>
      <p:sp>
        <p:nvSpPr>
          <p:cNvPr id="26" name="TextBox 25"/>
          <p:cNvSpPr txBox="1"/>
          <p:nvPr/>
        </p:nvSpPr>
        <p:spPr>
          <a:xfrm>
            <a:off x="1043608" y="5013176"/>
            <a:ext cx="7200800" cy="1643527"/>
          </a:xfrm>
          <a:prstGeom prst="rect">
            <a:avLst/>
          </a:prstGeom>
          <a:noFill/>
        </p:spPr>
        <p:txBody>
          <a:bodyPr wrap="square">
            <a:spAutoFit/>
          </a:bodyPr>
          <a:lstStyle/>
          <a:p>
            <a:pPr marL="342900" indent="-342900" eaLnBrk="0" hangingPunct="0">
              <a:spcBef>
                <a:spcPct val="20000"/>
              </a:spcBef>
              <a:buClr>
                <a:schemeClr val="bg2"/>
              </a:buClr>
              <a:buSzPct val="75000"/>
              <a:buFont typeface="Wingdings" pitchFamily="2" charset="2"/>
              <a:buChar char="Ø"/>
              <a:defRPr/>
            </a:pPr>
            <a:r>
              <a:rPr lang="zh-CN" altLang="en-US" sz="2400" dirty="0" smtClean="0">
                <a:latin typeface="楷体_GB2312" pitchFamily="49" charset="-122"/>
                <a:ea typeface="楷体_GB2312" pitchFamily="49" charset="-122"/>
              </a:rPr>
              <a:t>分析</a:t>
            </a:r>
            <a:r>
              <a:rPr lang="zh-CN" altLang="en-US" sz="2400" dirty="0">
                <a:latin typeface="楷体_GB2312" pitchFamily="49" charset="-122"/>
                <a:ea typeface="楷体_GB2312" pitchFamily="49" charset="-122"/>
              </a:rPr>
              <a:t>一个算法的运行时间 </a:t>
            </a:r>
            <a:r>
              <a:rPr lang="en-US" altLang="zh-CN" sz="2400" dirty="0">
                <a:latin typeface="楷体_GB2312" pitchFamily="49" charset="-122"/>
                <a:ea typeface="楷体_GB2312" pitchFamily="49" charset="-122"/>
                <a:sym typeface="Wingdings" panose="05000000000000000000" pitchFamily="2" charset="2"/>
              </a:rPr>
              <a:t></a:t>
            </a:r>
            <a:r>
              <a:rPr lang="zh-CN" altLang="en-US" sz="2400" b="1" dirty="0">
                <a:latin typeface="楷体_GB2312" pitchFamily="49" charset="-122"/>
                <a:ea typeface="楷体_GB2312" pitchFamily="49" charset="-122"/>
              </a:rPr>
              <a:t>把</a:t>
            </a:r>
            <a:r>
              <a:rPr lang="zh-CN" altLang="en-US" sz="2400" b="1" dirty="0">
                <a:solidFill>
                  <a:srgbClr val="FF0000"/>
                </a:solidFill>
                <a:latin typeface="楷体_GB2312" pitchFamily="49" charset="-122"/>
                <a:ea typeface="楷体_GB2312" pitchFamily="49" charset="-122"/>
              </a:rPr>
              <a:t>操作数量</a:t>
            </a:r>
            <a:r>
              <a:rPr lang="zh-CN" altLang="en-US" sz="2400" b="1" dirty="0">
                <a:latin typeface="楷体_GB2312" pitchFamily="49" charset="-122"/>
                <a:ea typeface="楷体_GB2312" pitchFamily="49" charset="-122"/>
              </a:rPr>
              <a:t>与</a:t>
            </a:r>
            <a:r>
              <a:rPr lang="zh-CN" altLang="en-US" sz="2400" b="1" dirty="0">
                <a:solidFill>
                  <a:srgbClr val="FF0000"/>
                </a:solidFill>
                <a:latin typeface="楷体_GB2312" pitchFamily="49" charset="-122"/>
                <a:ea typeface="楷体_GB2312" pitchFamily="49" charset="-122"/>
              </a:rPr>
              <a:t>输入规模</a:t>
            </a:r>
            <a:r>
              <a:rPr lang="zh-CN" altLang="en-US" sz="2400" b="1" dirty="0">
                <a:latin typeface="楷体_GB2312" pitchFamily="49" charset="-122"/>
                <a:ea typeface="楷体_GB2312" pitchFamily="49" charset="-122"/>
              </a:rPr>
              <a:t>关联起来 </a:t>
            </a:r>
            <a:endParaRPr lang="en-US" altLang="zh-CN" sz="2400" b="1" dirty="0" smtClean="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itchFamily="2" charset="2"/>
              <a:buChar char="Ø"/>
              <a:defRPr/>
            </a:pPr>
            <a:r>
              <a:rPr lang="en-US" altLang="zh-CN" sz="2400" b="1" dirty="0" smtClean="0">
                <a:ea typeface="宋体" charset="-122"/>
              </a:rPr>
              <a:t>s</a:t>
            </a:r>
            <a:r>
              <a:rPr lang="zh-CN" altLang="en-US" sz="2400" b="1" dirty="0" smtClean="0">
                <a:ea typeface="宋体" charset="-122"/>
              </a:rPr>
              <a:t>随着</a:t>
            </a:r>
            <a:r>
              <a:rPr lang="en-US" altLang="zh-CN" sz="2400" b="1" dirty="0">
                <a:ea typeface="宋体" charset="-122"/>
              </a:rPr>
              <a:t>n</a:t>
            </a:r>
            <a:r>
              <a:rPr lang="zh-CN" altLang="en-US" sz="2400" b="1" dirty="0">
                <a:ea typeface="宋体" charset="-122"/>
              </a:rPr>
              <a:t>的增加，</a:t>
            </a:r>
            <a:r>
              <a:rPr lang="en-US" altLang="zh-CN" sz="2400" b="1" dirty="0">
                <a:ea typeface="宋体" charset="-122"/>
              </a:rPr>
              <a:t>n*n</a:t>
            </a:r>
            <a:r>
              <a:rPr lang="zh-CN" altLang="en-US" sz="2400" b="1" dirty="0">
                <a:ea typeface="宋体" charset="-122"/>
              </a:rPr>
              <a:t>的执行次数也将远远多于</a:t>
            </a:r>
            <a:r>
              <a:rPr lang="en-US" altLang="zh-CN" sz="2400" b="1" dirty="0">
                <a:ea typeface="宋体" charset="-122"/>
              </a:rPr>
              <a:t>n</a:t>
            </a:r>
            <a:r>
              <a:rPr lang="zh-CN" altLang="en-US" sz="2400" b="1" dirty="0">
                <a:ea typeface="宋体" charset="-122"/>
              </a:rPr>
              <a:t>的执行</a:t>
            </a:r>
            <a:r>
              <a:rPr lang="zh-CN" altLang="en-US" sz="2400" b="1" dirty="0" smtClean="0">
                <a:ea typeface="宋体" charset="-122"/>
              </a:rPr>
              <a:t>次数</a:t>
            </a:r>
            <a:endParaRPr lang="en-US" altLang="zh-CN" sz="2400" b="1" dirty="0">
              <a:ea typeface="宋体" charset="-122"/>
            </a:endParaRPr>
          </a:p>
        </p:txBody>
      </p:sp>
      <p:grpSp>
        <p:nvGrpSpPr>
          <p:cNvPr id="4" name="组合 58"/>
          <p:cNvGrpSpPr>
            <a:grpSpLocks/>
          </p:cNvGrpSpPr>
          <p:nvPr/>
        </p:nvGrpSpPr>
        <p:grpSpPr bwMode="auto">
          <a:xfrm>
            <a:off x="1125464" y="1490537"/>
            <a:ext cx="6974928" cy="3317625"/>
            <a:chOff x="4519612" y="3619501"/>
            <a:chExt cx="4410106" cy="2129625"/>
          </a:xfrm>
        </p:grpSpPr>
        <p:grpSp>
          <p:nvGrpSpPr>
            <p:cNvPr id="11280" name="组合 54"/>
            <p:cNvGrpSpPr>
              <a:grpSpLocks/>
            </p:cNvGrpSpPr>
            <p:nvPr/>
          </p:nvGrpSpPr>
          <p:grpSpPr bwMode="auto">
            <a:xfrm>
              <a:off x="4572000" y="3643314"/>
              <a:ext cx="4357718" cy="2071702"/>
              <a:chOff x="4572000" y="3643314"/>
              <a:chExt cx="4357718" cy="2071702"/>
            </a:xfrm>
          </p:grpSpPr>
          <p:sp>
            <p:nvSpPr>
              <p:cNvPr id="53" name="矩形 52"/>
              <p:cNvSpPr/>
              <p:nvPr/>
            </p:nvSpPr>
            <p:spPr bwMode="auto">
              <a:xfrm>
                <a:off x="4571999" y="3643323"/>
                <a:ext cx="4357719" cy="2072453"/>
              </a:xfrm>
              <a:prstGeom prst="rect">
                <a:avLst/>
              </a:prstGeom>
              <a:solidFill>
                <a:schemeClr val="bg1"/>
              </a:solidFill>
              <a:ln w="12700" cap="sq" cmpd="sng" algn="ctr">
                <a:solidFill>
                  <a:schemeClr val="accent6">
                    <a:lumMod val="75000"/>
                  </a:schemeClr>
                </a:solidFill>
                <a:prstDash val="solid"/>
                <a:round/>
                <a:headEnd type="none" w="med" len="med"/>
                <a:tailEnd type="none" w="med" len="med"/>
              </a:ln>
              <a:effectLst/>
              <a:extLst/>
            </p:spPr>
            <p:txBody>
              <a:bodyPr>
                <a:spAutoFit/>
              </a:bodyPr>
              <a:lstStyle/>
              <a:p>
                <a:pPr>
                  <a:defRPr/>
                </a:pPr>
                <a:endParaRPr lang="zh-CN" altLang="en-US"/>
              </a:p>
            </p:txBody>
          </p:sp>
          <p:pic>
            <p:nvPicPr>
              <p:cNvPr id="1128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4" y="3786190"/>
                <a:ext cx="40100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grpSp>
        <p:sp>
          <p:nvSpPr>
            <p:cNvPr id="11281" name="TextBox 55"/>
            <p:cNvSpPr txBox="1">
              <a:spLocks noChangeArrowheads="1"/>
            </p:cNvSpPr>
            <p:nvPr/>
          </p:nvSpPr>
          <p:spPr bwMode="auto">
            <a:xfrm>
              <a:off x="6062673" y="5472127"/>
              <a:ext cx="928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a:t>输入规模</a:t>
              </a:r>
            </a:p>
          </p:txBody>
        </p:sp>
        <p:sp>
          <p:nvSpPr>
            <p:cNvPr id="11282" name="TextBox 56"/>
            <p:cNvSpPr txBox="1">
              <a:spLocks noChangeArrowheads="1"/>
            </p:cNvSpPr>
            <p:nvPr/>
          </p:nvSpPr>
          <p:spPr bwMode="auto">
            <a:xfrm>
              <a:off x="4519612" y="4090992"/>
              <a:ext cx="2857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a:t>操作数量</a:t>
              </a:r>
            </a:p>
          </p:txBody>
        </p:sp>
        <p:sp>
          <p:nvSpPr>
            <p:cNvPr id="11283" name="TextBox 57"/>
            <p:cNvSpPr txBox="1">
              <a:spLocks noChangeArrowheads="1"/>
            </p:cNvSpPr>
            <p:nvPr/>
          </p:nvSpPr>
          <p:spPr bwMode="auto">
            <a:xfrm>
              <a:off x="5524507" y="3619501"/>
              <a:ext cx="20002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a:t>不同算法的操作数量对比</a:t>
              </a:r>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p:txBody>
          <a:bodyPr/>
          <a:lstStyle/>
          <a:p>
            <a:r>
              <a:rPr lang="zh-CN" altLang="en-US" dirty="0">
                <a:latin typeface="楷体_GB2312" pitchFamily="49" charset="-122"/>
                <a:ea typeface="楷体_GB2312" pitchFamily="49" charset="-122"/>
              </a:rPr>
              <a:t>算法时间复杂</a:t>
            </a:r>
            <a:r>
              <a:rPr lang="zh-CN" altLang="en-US" dirty="0" smtClean="0">
                <a:latin typeface="楷体_GB2312" pitchFamily="49" charset="-122"/>
                <a:ea typeface="楷体_GB2312" pitchFamily="49" charset="-122"/>
              </a:rPr>
              <a:t>度</a:t>
            </a:r>
            <a:r>
              <a:rPr lang="zh-CN" altLang="en-US" dirty="0">
                <a:latin typeface="楷体_GB2312" pitchFamily="49" charset="-122"/>
                <a:ea typeface="楷体_GB2312" pitchFamily="49" charset="-122"/>
              </a:rPr>
              <a:t>分析</a:t>
            </a:r>
            <a:endParaRPr lang="zh-CN" altLang="en-US" dirty="0" smtClean="0"/>
          </a:p>
        </p:txBody>
      </p:sp>
      <p:sp>
        <p:nvSpPr>
          <p:cNvPr id="3" name="内容占位符 2"/>
          <p:cNvSpPr>
            <a:spLocks noGrp="1"/>
          </p:cNvSpPr>
          <p:nvPr>
            <p:ph idx="1"/>
          </p:nvPr>
        </p:nvSpPr>
        <p:spPr>
          <a:xfrm>
            <a:off x="457200" y="1981200"/>
            <a:ext cx="8229600" cy="4472136"/>
          </a:xfrm>
        </p:spPr>
        <p:txBody>
          <a:bodyPr/>
          <a:lstStyle/>
          <a:p>
            <a:pPr marL="800100" lvl="1" indent="-342900">
              <a:buClr>
                <a:schemeClr val="bg2"/>
              </a:buClr>
              <a:buSzPct val="45000"/>
              <a:buFont typeface="Wingdings" pitchFamily="2" charset="2"/>
              <a:buChar char="n"/>
              <a:defRPr/>
            </a:pPr>
            <a:r>
              <a:rPr lang="zh-CN" altLang="en-US" dirty="0" smtClean="0">
                <a:latin typeface="楷体_GB2312" pitchFamily="49" charset="-122"/>
                <a:ea typeface="楷体_GB2312" pitchFamily="49" charset="-122"/>
              </a:rPr>
              <a:t>选取算法中一种</a:t>
            </a:r>
            <a:r>
              <a:rPr lang="zh-CN" altLang="en-US" dirty="0" smtClean="0">
                <a:solidFill>
                  <a:schemeClr val="accent5">
                    <a:lumMod val="50000"/>
                  </a:schemeClr>
                </a:solidFill>
                <a:latin typeface="楷体_GB2312" pitchFamily="49" charset="-122"/>
                <a:ea typeface="楷体_GB2312" pitchFamily="49" charset="-122"/>
              </a:rPr>
              <a:t>基本</a:t>
            </a:r>
            <a:r>
              <a:rPr lang="en-US" altLang="zh-CN" dirty="0">
                <a:solidFill>
                  <a:schemeClr val="accent5">
                    <a:lumMod val="50000"/>
                  </a:schemeClr>
                </a:solidFill>
                <a:latin typeface="楷体_GB2312" pitchFamily="49" charset="-122"/>
                <a:ea typeface="楷体_GB2312" pitchFamily="49" charset="-122"/>
              </a:rPr>
              <a:t>/</a:t>
            </a:r>
            <a:r>
              <a:rPr lang="zh-CN" altLang="en-US" dirty="0" smtClean="0">
                <a:solidFill>
                  <a:schemeClr val="accent5">
                    <a:lumMod val="50000"/>
                  </a:schemeClr>
                </a:solidFill>
                <a:latin typeface="楷体_GB2312" pitchFamily="49" charset="-122"/>
                <a:ea typeface="楷体_GB2312" pitchFamily="49" charset="-122"/>
              </a:rPr>
              <a:t>主要</a:t>
            </a:r>
            <a:r>
              <a:rPr lang="zh-CN" altLang="en-US" dirty="0" smtClean="0">
                <a:latin typeface="楷体_GB2312" pitchFamily="49" charset="-122"/>
                <a:ea typeface="楷体_GB2312" pitchFamily="49" charset="-122"/>
              </a:rPr>
              <a:t>的</a:t>
            </a:r>
            <a:r>
              <a:rPr lang="zh-CN" altLang="en-US" dirty="0">
                <a:solidFill>
                  <a:schemeClr val="accent5">
                    <a:lumMod val="50000"/>
                  </a:schemeClr>
                </a:solidFill>
                <a:latin typeface="楷体_GB2312" pitchFamily="49" charset="-122"/>
                <a:ea typeface="楷体_GB2312" pitchFamily="49" charset="-122"/>
              </a:rPr>
              <a:t>原操作</a:t>
            </a:r>
            <a:r>
              <a:rPr lang="zh-CN" altLang="en-US" dirty="0">
                <a:latin typeface="楷体_GB2312" pitchFamily="49" charset="-122"/>
                <a:ea typeface="楷体_GB2312" pitchFamily="49" charset="-122"/>
              </a:rPr>
              <a:t>（多数情况下取自最深层次循环体内的语句</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1200150" lvl="2" indent="-342900">
              <a:buSzPct val="45000"/>
              <a:defRPr/>
            </a:pPr>
            <a:r>
              <a:rPr lang="zh-CN" altLang="en-US" dirty="0" smtClean="0">
                <a:latin typeface="楷体_GB2312" pitchFamily="49" charset="-122"/>
                <a:ea typeface="楷体_GB2312" pitchFamily="49" charset="-122"/>
              </a:rPr>
              <a:t>以其重复</a:t>
            </a:r>
            <a:r>
              <a:rPr lang="zh-CN" altLang="en-US" dirty="0">
                <a:latin typeface="楷体_GB2312" pitchFamily="49" charset="-122"/>
                <a:ea typeface="楷体_GB2312" pitchFamily="49" charset="-122"/>
              </a:rPr>
              <a:t>执行的次数</a:t>
            </a:r>
            <a:r>
              <a:rPr lang="en-US" altLang="zh-CN" dirty="0">
                <a:latin typeface="楷体_GB2312" pitchFamily="49" charset="-122"/>
                <a:ea typeface="楷体_GB2312" pitchFamily="49" charset="-122"/>
              </a:rPr>
              <a:t>T(n</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衡量算法运行时间</a:t>
            </a:r>
            <a:endParaRPr lang="en-US" altLang="zh-CN" dirty="0" smtClean="0">
              <a:latin typeface="楷体_GB2312" pitchFamily="49" charset="-122"/>
              <a:ea typeface="楷体_GB2312" pitchFamily="49" charset="-122"/>
            </a:endParaRPr>
          </a:p>
          <a:p>
            <a:pPr marL="1200150" lvl="2" indent="-342900">
              <a:buSzPct val="45000"/>
              <a:defRPr/>
            </a:pPr>
            <a:r>
              <a:rPr lang="en-US" altLang="zh-CN" dirty="0" smtClean="0">
                <a:ea typeface="楷体_GB2312" pitchFamily="49" charset="-122"/>
              </a:rPr>
              <a:t>n</a:t>
            </a:r>
            <a:r>
              <a:rPr lang="zh-CN" altLang="en-US" dirty="0" smtClean="0">
                <a:ea typeface="楷体_GB2312" pitchFamily="49" charset="-122"/>
              </a:rPr>
              <a:t>是算法处理的数据</a:t>
            </a:r>
            <a:r>
              <a:rPr lang="en-US" altLang="zh-CN" dirty="0" smtClean="0">
                <a:ea typeface="楷体_GB2312" pitchFamily="49" charset="-122"/>
              </a:rPr>
              <a:t>/</a:t>
            </a:r>
            <a:r>
              <a:rPr lang="zh-CN" altLang="en-US" dirty="0" smtClean="0">
                <a:ea typeface="楷体_GB2312" pitchFamily="49" charset="-122"/>
              </a:rPr>
              <a:t>问题的规模</a:t>
            </a:r>
            <a:endParaRPr lang="en-US" altLang="zh-CN" dirty="0">
              <a:ea typeface="宋体" charset="-122"/>
            </a:endParaRPr>
          </a:p>
        </p:txBody>
      </p:sp>
      <p:sp>
        <p:nvSpPr>
          <p:cNvPr id="12291" name="TextBox 8"/>
          <p:cNvSpPr txBox="1">
            <a:spLocks noChangeArrowheads="1"/>
          </p:cNvSpPr>
          <p:nvPr/>
        </p:nvSpPr>
        <p:spPr bwMode="auto">
          <a:xfrm>
            <a:off x="857250" y="1214438"/>
            <a:ext cx="7143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2" name="TextBox 9"/>
          <p:cNvSpPr txBox="1">
            <a:spLocks noChangeArrowheads="1"/>
          </p:cNvSpPr>
          <p:nvPr/>
        </p:nvSpPr>
        <p:spPr bwMode="auto">
          <a:xfrm>
            <a:off x="714375" y="1357313"/>
            <a:ext cx="6357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7299</TotalTime>
  <Words>4045</Words>
  <Application>Microsoft Office PowerPoint</Application>
  <PresentationFormat>全屏显示(4:3)</PresentationFormat>
  <Paragraphs>578</Paragraphs>
  <Slides>44</Slides>
  <Notes>18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59" baseType="lpstr">
      <vt:lpstr>Arial Unicode MS</vt:lpstr>
      <vt:lpstr>Monotype Sorts</vt:lpstr>
      <vt:lpstr>华文细黑</vt:lpstr>
      <vt:lpstr>楷体_GB2312</vt:lpstr>
      <vt:lpstr>宋体</vt:lpstr>
      <vt:lpstr>幼圆</vt:lpstr>
      <vt:lpstr>Arial</vt:lpstr>
      <vt:lpstr>Arial Black</vt:lpstr>
      <vt:lpstr>Symbol</vt:lpstr>
      <vt:lpstr>Times New Roman</vt:lpstr>
      <vt:lpstr>Wingdings</vt:lpstr>
      <vt:lpstr>Pixel</vt:lpstr>
      <vt:lpstr>Equation</vt:lpstr>
      <vt:lpstr>公式</vt:lpstr>
      <vt:lpstr>Microsoft 公式 3.0</vt:lpstr>
      <vt:lpstr>   程序设计专题</vt:lpstr>
      <vt:lpstr>学习目标</vt:lpstr>
      <vt:lpstr>一、算法效率的度量</vt:lpstr>
      <vt:lpstr>一、算法效率</vt:lpstr>
      <vt:lpstr>一、算法效率</vt:lpstr>
      <vt:lpstr>一、算法效率</vt:lpstr>
      <vt:lpstr>一、算法效率</vt:lpstr>
      <vt:lpstr>一、算法效率</vt:lpstr>
      <vt:lpstr>算法时间复杂度分析</vt:lpstr>
      <vt:lpstr>算法时间复杂度分析</vt:lpstr>
      <vt:lpstr>举例</vt:lpstr>
      <vt:lpstr>常见的时间复杂度</vt:lpstr>
      <vt:lpstr>复杂度估计</vt:lpstr>
      <vt:lpstr>一、算法效率</vt:lpstr>
      <vt:lpstr>二、查找算法</vt:lpstr>
      <vt:lpstr>二、查找算法</vt:lpstr>
      <vt:lpstr>二、查找算法</vt:lpstr>
      <vt:lpstr>二、查找算法</vt:lpstr>
      <vt:lpstr>二、查找算法</vt:lpstr>
      <vt:lpstr>PowerPoint 演示文稿</vt:lpstr>
      <vt:lpstr>二、查找算法</vt:lpstr>
      <vt:lpstr>三、排序算法</vt:lpstr>
      <vt:lpstr>选择排序法</vt:lpstr>
      <vt:lpstr>选择排序法</vt:lpstr>
      <vt:lpstr>选择排序法</vt:lpstr>
      <vt:lpstr>三、排序算法</vt:lpstr>
      <vt:lpstr>三、排序算法</vt:lpstr>
      <vt:lpstr>冒泡排序法</vt:lpstr>
      <vt:lpstr>冒泡排序法</vt:lpstr>
      <vt:lpstr>冒泡排序法</vt:lpstr>
      <vt:lpstr>冒泡排序法</vt:lpstr>
      <vt:lpstr>冒泡排序法</vt:lpstr>
      <vt:lpstr>归并排序法</vt:lpstr>
      <vt:lpstr>归并排序法</vt:lpstr>
      <vt:lpstr>归并排序法 -算法描述</vt:lpstr>
      <vt:lpstr>归并排序法 –合并操作</vt:lpstr>
      <vt:lpstr>归并排序法 –合并操作</vt:lpstr>
      <vt:lpstr>归并排序法 </vt:lpstr>
      <vt:lpstr>归并排序法</vt:lpstr>
      <vt:lpstr>归并排序法 -算法分析</vt:lpstr>
      <vt:lpstr>三种排序方法性能比较</vt:lpstr>
      <vt:lpstr>排序算法的稳定性</vt:lpstr>
      <vt:lpstr>归并排序法2</vt:lpstr>
      <vt:lpstr>归并排序法2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chap1 引言</dc:title>
  <dc:creator>张引</dc:creator>
  <cp:lastModifiedBy>Liu Xinguo</cp:lastModifiedBy>
  <cp:revision>773</cp:revision>
  <dcterms:created xsi:type="dcterms:W3CDTF">1998-02-11T08:33:02Z</dcterms:created>
  <dcterms:modified xsi:type="dcterms:W3CDTF">2019-04-17T05:09:40Z</dcterms:modified>
</cp:coreProperties>
</file>