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60"/>
  </p:notesMasterIdLst>
  <p:handoutMasterIdLst>
    <p:handoutMasterId r:id="rId61"/>
  </p:handoutMasterIdLst>
  <p:sldIdLst>
    <p:sldId id="378" r:id="rId2"/>
    <p:sldId id="715" r:id="rId3"/>
    <p:sldId id="717" r:id="rId4"/>
    <p:sldId id="718" r:id="rId5"/>
    <p:sldId id="720" r:id="rId6"/>
    <p:sldId id="799" r:id="rId7"/>
    <p:sldId id="797" r:id="rId8"/>
    <p:sldId id="801" r:id="rId9"/>
    <p:sldId id="805" r:id="rId10"/>
    <p:sldId id="806" r:id="rId11"/>
    <p:sldId id="804" r:id="rId12"/>
    <p:sldId id="800" r:id="rId13"/>
    <p:sldId id="810" r:id="rId14"/>
    <p:sldId id="814" r:id="rId15"/>
    <p:sldId id="813" r:id="rId16"/>
    <p:sldId id="837" r:id="rId17"/>
    <p:sldId id="838" r:id="rId18"/>
    <p:sldId id="840" r:id="rId19"/>
    <p:sldId id="841" r:id="rId20"/>
    <p:sldId id="842" r:id="rId21"/>
    <p:sldId id="844" r:id="rId22"/>
    <p:sldId id="845" r:id="rId23"/>
    <p:sldId id="846" r:id="rId24"/>
    <p:sldId id="847" r:id="rId25"/>
    <p:sldId id="848" r:id="rId26"/>
    <p:sldId id="849" r:id="rId27"/>
    <p:sldId id="903" r:id="rId28"/>
    <p:sldId id="904" r:id="rId29"/>
    <p:sldId id="906" r:id="rId30"/>
    <p:sldId id="907" r:id="rId31"/>
    <p:sldId id="856" r:id="rId32"/>
    <p:sldId id="857" r:id="rId33"/>
    <p:sldId id="858" r:id="rId34"/>
    <p:sldId id="859" r:id="rId35"/>
    <p:sldId id="881" r:id="rId36"/>
    <p:sldId id="882" r:id="rId37"/>
    <p:sldId id="883" r:id="rId38"/>
    <p:sldId id="884" r:id="rId39"/>
    <p:sldId id="885" r:id="rId40"/>
    <p:sldId id="886" r:id="rId41"/>
    <p:sldId id="887" r:id="rId42"/>
    <p:sldId id="888" r:id="rId43"/>
    <p:sldId id="889" r:id="rId44"/>
    <p:sldId id="893" r:id="rId45"/>
    <p:sldId id="894" r:id="rId46"/>
    <p:sldId id="895" r:id="rId47"/>
    <p:sldId id="896" r:id="rId48"/>
    <p:sldId id="890" r:id="rId49"/>
    <p:sldId id="891" r:id="rId50"/>
    <p:sldId id="892" r:id="rId51"/>
    <p:sldId id="897" r:id="rId52"/>
    <p:sldId id="879" r:id="rId53"/>
    <p:sldId id="899" r:id="rId54"/>
    <p:sldId id="898" r:id="rId55"/>
    <p:sldId id="900" r:id="rId56"/>
    <p:sldId id="901" r:id="rId57"/>
    <p:sldId id="902" r:id="rId58"/>
    <p:sldId id="878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FF3300"/>
    <a:srgbClr val="CC0066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 varScale="1">
        <p:scale>
          <a:sx n="70" d="100"/>
          <a:sy n="70" d="100"/>
        </p:scale>
        <p:origin x="7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2254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7BC04B-8EFC-4329-AF71-B74A0DFD5008}" type="slidenum">
              <a:rPr lang="zh-CN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C515DE0-4245-4201-9135-59EF1AE1FA2C}" type="slidenum">
              <a:rPr lang="zh-CN" altLang="en-US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1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float,double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87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6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5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0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7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8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600" dirty="0" smtClean="0"/>
              <a:t>程序设计专题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>
                <a:solidFill>
                  <a:schemeClr val="tx1"/>
                </a:solidFill>
              </a:rPr>
              <a:t>指针进阶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指针比较与减法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51411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两指针可以比较大小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其</a:t>
            </a:r>
            <a:r>
              <a:rPr lang="zh-CN" altLang="en-US" dirty="0" smtClean="0"/>
              <a:t>结果等价于</a:t>
            </a:r>
            <a:r>
              <a:rPr lang="zh-CN" altLang="en-US" dirty="0"/>
              <a:t>比较</a:t>
            </a:r>
            <a:r>
              <a:rPr lang="zh-CN" altLang="en-US" dirty="0" smtClean="0">
                <a:solidFill>
                  <a:srgbClr val="FF0000"/>
                </a:solidFill>
              </a:rPr>
              <a:t>它们地址的大小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两同类型指针可相减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其结果等于它们之间所能存储的数据个数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即：</a:t>
            </a:r>
            <a:r>
              <a:rPr lang="en-US" altLang="zh-CN" dirty="0" smtClean="0">
                <a:solidFill>
                  <a:srgbClr val="FF0000"/>
                </a:solidFill>
              </a:rPr>
              <a:t>         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>
                <a:solidFill>
                  <a:srgbClr val="FF0000"/>
                </a:solidFill>
              </a:rPr>
              <a:t>-q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p–q = ----------------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类型）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double a[10], *p, *q;</a:t>
            </a:r>
          </a:p>
          <a:p>
            <a:pPr marL="0" indent="0">
              <a:buNone/>
            </a:pPr>
            <a:r>
              <a:rPr lang="en-US" altLang="zh-CN" dirty="0" smtClean="0"/>
              <a:t>p = a; q = &amp;a[4];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q</a:t>
            </a:r>
            <a:r>
              <a:rPr lang="en-US" altLang="zh-CN" dirty="0" smtClean="0">
                <a:solidFill>
                  <a:srgbClr val="FFFF00"/>
                </a:solidFill>
              </a:rPr>
              <a:t> - p </a:t>
            </a:r>
            <a:r>
              <a:rPr lang="zh-CN" altLang="en-US" dirty="0" smtClean="0">
                <a:solidFill>
                  <a:srgbClr val="FF0000"/>
                </a:solidFill>
              </a:rPr>
              <a:t>等于多少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5450561"/>
            <a:ext cx="4104456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)q–(</a:t>
            </a:r>
            <a:r>
              <a:rPr lang="en-US" altLang="zh-CN" sz="2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)p 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等于多少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       32</a:t>
            </a:r>
            <a:endParaRPr lang="en-US" altLang="zh-CN" sz="2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7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</a:rPr>
              <a:t>指向</a:t>
            </a:r>
            <a:r>
              <a:rPr lang="zh-CN" altLang="en-US" dirty="0">
                <a:solidFill>
                  <a:srgbClr val="FFFF00"/>
                </a:solidFill>
              </a:rPr>
              <a:t>首</a:t>
            </a:r>
            <a:r>
              <a:rPr lang="zh-CN" altLang="en-US" dirty="0" smtClean="0">
                <a:solidFill>
                  <a:srgbClr val="FFFF00"/>
                </a:solidFill>
              </a:rPr>
              <a:t>元素</a:t>
            </a:r>
            <a:r>
              <a:rPr lang="en-US" altLang="zh-CN" dirty="0" smtClean="0">
                <a:solidFill>
                  <a:srgbClr val="FF0000"/>
                </a:solidFill>
              </a:rPr>
              <a:t>a[0]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err="1" smtClean="0">
                <a:solidFill>
                  <a:srgbClr val="FF0000"/>
                </a:solidFill>
              </a:rPr>
              <a:t>a+i</a:t>
            </a:r>
            <a:r>
              <a:rPr lang="zh-CN" altLang="en-US" dirty="0" smtClean="0">
                <a:solidFill>
                  <a:srgbClr val="FFFF00"/>
                </a:solidFill>
              </a:rPr>
              <a:t>指向元素</a:t>
            </a:r>
            <a:r>
              <a:rPr lang="en-US" altLang="zh-CN" dirty="0" smtClean="0">
                <a:solidFill>
                  <a:srgbClr val="FF0000"/>
                </a:solidFill>
              </a:rPr>
              <a:t>a[i]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a[i]</a:t>
            </a:r>
            <a:r>
              <a:rPr lang="zh-CN" altLang="en-US" dirty="0" smtClean="0">
                <a:solidFill>
                  <a:srgbClr val="FFFF00"/>
                </a:solidFill>
              </a:rPr>
              <a:t>等价于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*(</a:t>
            </a:r>
            <a:r>
              <a:rPr lang="en-US" altLang="zh-CN" dirty="0" err="1" smtClean="0">
                <a:solidFill>
                  <a:srgbClr val="FF0000"/>
                </a:solidFill>
              </a:rPr>
              <a:t>a+i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508104" y="901029"/>
            <a:ext cx="3096344" cy="5213531"/>
            <a:chOff x="4788024" y="890861"/>
            <a:chExt cx="3096344" cy="5213531"/>
          </a:xfrm>
        </p:grpSpPr>
        <p:sp>
          <p:nvSpPr>
            <p:cNvPr id="35" name="矩形 34"/>
            <p:cNvSpPr/>
            <p:nvPr/>
          </p:nvSpPr>
          <p:spPr>
            <a:xfrm>
              <a:off x="6012160" y="209706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2567309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12160" y="303755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12160" y="350779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a[i]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12160" y="3978038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12160" y="4437097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12160" y="4907340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a[99]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12160" y="162682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12160" y="890861"/>
              <a:ext cx="187220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内存单元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12160" y="5377583"/>
              <a:ext cx="1872208" cy="706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88024" y="892838"/>
              <a:ext cx="115212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内存地址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88024" y="211740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3002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88024" y="2587645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88024" y="305788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88024" y="352813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3000+2i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788024" y="3998374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788024" y="4457433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8024" y="4927676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3198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788024" y="164715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024" y="5397919"/>
              <a:ext cx="1152128" cy="706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6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数组元素的指针作为函数参数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void bubble(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</a:p>
          <a:p>
            <a:pPr marL="0" indent="0">
              <a:buNone/>
            </a:pPr>
            <a:r>
              <a:rPr lang="en-US" altLang="zh-CN" dirty="0" smtClean="0"/>
              <a:t>void bubble(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a[ ]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</a:t>
            </a:r>
            <a:r>
              <a:rPr lang="en-US" altLang="zh-CN" dirty="0"/>
              <a:t> a[], 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39552" y="3878615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假设有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b[100]; </a:t>
            </a:r>
            <a:r>
              <a:rPr lang="zh-CN" altLang="en-US" sz="2800" dirty="0"/>
              <a:t>那么：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sum(</a:t>
            </a:r>
            <a:r>
              <a:rPr lang="en-US" altLang="zh-CN" sz="2800" dirty="0">
                <a:solidFill>
                  <a:srgbClr val="FFFF00"/>
                </a:solidFill>
              </a:rPr>
              <a:t>b, 100</a:t>
            </a:r>
            <a:r>
              <a:rPr lang="en-US" altLang="zh-CN" sz="2800" dirty="0"/>
              <a:t>)</a:t>
            </a:r>
            <a:r>
              <a:rPr lang="zh-CN" altLang="en-US" sz="2800" dirty="0"/>
              <a:t>的结果是 </a:t>
            </a:r>
            <a:r>
              <a:rPr lang="en-US" altLang="zh-CN" sz="2800" dirty="0"/>
              <a:t>b[0]+b[1]+…+b[99]</a:t>
            </a:r>
          </a:p>
          <a:p>
            <a:pPr marL="0" indent="0">
              <a:buNone/>
            </a:pPr>
            <a:r>
              <a:rPr lang="en-US" altLang="zh-CN" sz="2800" dirty="0"/>
              <a:t>sum(</a:t>
            </a:r>
            <a:r>
              <a:rPr lang="en-US" altLang="zh-CN" sz="2800" dirty="0">
                <a:solidFill>
                  <a:srgbClr val="FFFF00"/>
                </a:solidFill>
              </a:rPr>
              <a:t>b, 88</a:t>
            </a:r>
            <a:r>
              <a:rPr lang="en-US" altLang="zh-CN" sz="2800" dirty="0"/>
              <a:t>) </a:t>
            </a:r>
            <a:r>
              <a:rPr lang="zh-CN" altLang="en-US" sz="2800" dirty="0"/>
              <a:t>的结果是 </a:t>
            </a:r>
            <a:r>
              <a:rPr lang="en-US" altLang="zh-CN" sz="2800" dirty="0"/>
              <a:t>b[0]+b[1]+…+b[87]</a:t>
            </a:r>
          </a:p>
          <a:p>
            <a:pPr marL="0" indent="0">
              <a:buNone/>
            </a:pPr>
            <a:r>
              <a:rPr lang="en-US" altLang="zh-CN" sz="2800" dirty="0"/>
              <a:t>sum(</a:t>
            </a:r>
            <a:r>
              <a:rPr lang="en-US" altLang="zh-CN" sz="2800" dirty="0">
                <a:solidFill>
                  <a:srgbClr val="FFFF00"/>
                </a:solidFill>
              </a:rPr>
              <a:t>b+7,9</a:t>
            </a:r>
            <a:r>
              <a:rPr lang="en-US" altLang="zh-CN" sz="2800" dirty="0"/>
              <a:t>) </a:t>
            </a:r>
            <a:r>
              <a:rPr lang="zh-CN" altLang="en-US" sz="2800" dirty="0"/>
              <a:t>的结果是 </a:t>
            </a:r>
            <a:r>
              <a:rPr lang="en-US" altLang="zh-CN" sz="2800" dirty="0"/>
              <a:t>b[7]+b[8]+…+b[15]</a:t>
            </a:r>
          </a:p>
          <a:p>
            <a:pPr marL="0" indent="0">
              <a:buNone/>
            </a:pPr>
            <a:r>
              <a:rPr lang="en-US" altLang="zh-CN" sz="2800" dirty="0"/>
              <a:t>sum(</a:t>
            </a:r>
            <a:r>
              <a:rPr lang="en-US" altLang="zh-CN" sz="2800" dirty="0">
                <a:solidFill>
                  <a:srgbClr val="FFFF00"/>
                </a:solidFill>
              </a:rPr>
              <a:t>&amp;b[7],9</a:t>
            </a:r>
            <a:r>
              <a:rPr lang="en-US" altLang="zh-CN" sz="2800" dirty="0"/>
              <a:t>) </a:t>
            </a:r>
            <a:r>
              <a:rPr lang="zh-CN" altLang="en-US" sz="2800" dirty="0"/>
              <a:t>的结果</a:t>
            </a:r>
            <a:r>
              <a:rPr lang="zh-CN" altLang="en-US" sz="2800" dirty="0" smtClean="0"/>
              <a:t>也是 </a:t>
            </a:r>
            <a:r>
              <a:rPr lang="en-US" altLang="zh-CN" sz="2800" dirty="0"/>
              <a:t>b[7]+b[8]+…+b[15]</a:t>
            </a:r>
          </a:p>
        </p:txBody>
      </p:sp>
    </p:spTree>
    <p:extLst>
      <p:ext uri="{BB962C8B-B14F-4D97-AF65-F5344CB8AC3E}">
        <p14:creationId xmlns:p14="http://schemas.microsoft.com/office/powerpoint/2010/main" val="21378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字符串和字符指针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558924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sa</a:t>
            </a:r>
            <a:r>
              <a:rPr lang="en-US" altLang="zh-CN" dirty="0"/>
              <a:t>[] = "array"; </a:t>
            </a:r>
          </a:p>
          <a:p>
            <a:pPr marL="457200" lvl="1" indent="0">
              <a:buNone/>
            </a:pPr>
            <a:r>
              <a:rPr lang="zh-CN" altLang="en-US" dirty="0"/>
              <a:t>定义</a:t>
            </a:r>
            <a:r>
              <a:rPr lang="zh-CN" altLang="en-US" dirty="0" smtClean="0"/>
              <a:t>了</a:t>
            </a:r>
            <a:r>
              <a:rPr lang="zh-CN" altLang="en-US" dirty="0"/>
              <a:t>一个数组</a:t>
            </a:r>
            <a:r>
              <a:rPr lang="zh-CN" altLang="en-US" dirty="0" smtClean="0"/>
              <a:t>，</a:t>
            </a:r>
            <a:r>
              <a:rPr lang="zh-CN" altLang="en-US" dirty="0"/>
              <a:t>并被初始化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457200" lvl="1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array\0</a:t>
            </a:r>
          </a:p>
          <a:p>
            <a:pPr marL="5715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/>
              <a:t>*</a:t>
            </a:r>
            <a:r>
              <a:rPr lang="en-US" altLang="zh-CN" dirty="0" err="1"/>
              <a:t>sp</a:t>
            </a:r>
            <a:r>
              <a:rPr lang="en-US" altLang="zh-CN" dirty="0"/>
              <a:t>= "point</a:t>
            </a:r>
            <a:r>
              <a:rPr lang="en-US" altLang="zh-CN" dirty="0" smtClean="0"/>
              <a:t>";</a:t>
            </a:r>
          </a:p>
          <a:p>
            <a:pPr marL="457200" lvl="1" indent="0" algn="just">
              <a:buNone/>
            </a:pPr>
            <a:r>
              <a:rPr lang="zh-CN" altLang="en-US" dirty="0" smtClean="0"/>
              <a:t>定义了一个指针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，而非数组。指针指向了一个字符串常量，而该字符串常量存储在何处呢？</a:t>
            </a:r>
            <a:endParaRPr lang="en-US" altLang="zh-CN" dirty="0" smtClean="0"/>
          </a:p>
          <a:p>
            <a:pPr marL="457200" lvl="1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Somewhere decided by the system.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常用的字符串处理函数</a:t>
            </a:r>
            <a:endParaRPr lang="zh-CN" altLang="en-US" dirty="0" smtClean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strcpy</a:t>
            </a:r>
            <a:r>
              <a:rPr lang="en-US" altLang="zh-CN" dirty="0" smtClean="0"/>
              <a:t>(char *s, char *t)</a:t>
            </a:r>
          </a:p>
          <a:p>
            <a:r>
              <a:rPr lang="en-US" altLang="zh-CN" dirty="0" err="1" smtClean="0"/>
              <a:t>strcat</a:t>
            </a:r>
            <a:r>
              <a:rPr lang="en-US" altLang="zh-CN" dirty="0" smtClean="0"/>
              <a:t>(char *s, char *t)</a:t>
            </a:r>
          </a:p>
          <a:p>
            <a:r>
              <a:rPr lang="en-US" altLang="zh-CN" dirty="0" err="1" smtClean="0"/>
              <a:t>strcmp</a:t>
            </a:r>
            <a:r>
              <a:rPr lang="en-US" altLang="zh-CN" dirty="0" smtClean="0"/>
              <a:t>(char *s, char *t)</a:t>
            </a:r>
          </a:p>
          <a:p>
            <a:r>
              <a:rPr lang="en-US" altLang="zh-CN" dirty="0" err="1"/>
              <a:t>strlen</a:t>
            </a:r>
            <a:r>
              <a:rPr lang="en-US" altLang="zh-CN" dirty="0"/>
              <a:t>(char *s)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02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常用的字符串处理函数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gets/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gets</a:t>
            </a:r>
            <a:r>
              <a:rPr lang="zh-CN" altLang="en-US" dirty="0" smtClean="0"/>
              <a:t>函数读入一</a:t>
            </a:r>
            <a:r>
              <a:rPr lang="zh-CN" altLang="en-US" dirty="0"/>
              <a:t>整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包括空格），直到回车为止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scanf</a:t>
            </a:r>
            <a:r>
              <a:rPr lang="zh-CN" altLang="en-US" dirty="0" smtClean="0"/>
              <a:t>函数读入字符，直到空格和回车为止</a:t>
            </a:r>
            <a:endParaRPr lang="en-US" altLang="zh-CN" dirty="0" smtClean="0"/>
          </a:p>
          <a:p>
            <a:r>
              <a:rPr lang="en-US" altLang="zh-CN" dirty="0" smtClean="0"/>
              <a:t>puts/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puts</a:t>
            </a:r>
            <a:r>
              <a:rPr lang="zh-CN" altLang="en-US" dirty="0" smtClean="0"/>
              <a:t>函数输出后会</a:t>
            </a:r>
            <a:r>
              <a:rPr lang="zh-CN" altLang="en-US" dirty="0" smtClean="0">
                <a:solidFill>
                  <a:srgbClr val="FF0000"/>
                </a:solidFill>
              </a:rPr>
              <a:t>自动换行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常用的字符串处理函数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sprintf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从字符串中读入数据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将数据打印输出到字符串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char t[256] = “1234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err="1"/>
              <a:t>sscanf</a:t>
            </a:r>
            <a:r>
              <a:rPr lang="en-US" altLang="zh-CN" dirty="0"/>
              <a:t>(t, “%d”, </a:t>
            </a:r>
            <a:r>
              <a:rPr lang="en-US" altLang="zh-CN" dirty="0" smtClean="0"/>
              <a:t>&amp;x);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(t, “value = %</a:t>
            </a:r>
            <a:r>
              <a:rPr lang="en-US" altLang="zh-CN" dirty="0" err="1" smtClean="0"/>
              <a:t>d”,x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1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sscanf</a:t>
            </a:r>
            <a:r>
              <a:rPr lang="en-US" altLang="zh-CN" dirty="0"/>
              <a:t>/</a:t>
            </a:r>
            <a:r>
              <a:rPr lang="en-US" altLang="zh-CN" dirty="0" err="1"/>
              <a:t>sprintf</a:t>
            </a:r>
            <a:r>
              <a:rPr lang="zh-CN" altLang="en-US" dirty="0"/>
              <a:t>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/*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libgraphics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simpleGUI</a:t>
            </a:r>
            <a:r>
              <a:rPr lang="en-US" altLang="zh-CN" sz="2800" dirty="0" smtClean="0">
                <a:solidFill>
                  <a:srgbClr val="FFFF00"/>
                </a:solidFill>
              </a:rPr>
              <a:t> demo </a:t>
            </a:r>
            <a:r>
              <a:rPr lang="en-US" altLang="zh-CN" sz="2800" dirty="0" smtClean="0"/>
              <a:t>*/</a:t>
            </a:r>
          </a:p>
          <a:p>
            <a:pPr marL="0" indent="0">
              <a:buNone/>
            </a:pPr>
            <a:r>
              <a:rPr lang="en-US" altLang="zh-CN" sz="2800" dirty="0" smtClean="0"/>
              <a:t>char s[256],t[256];</a:t>
            </a:r>
          </a:p>
          <a:p>
            <a:pPr marL="0" indent="0">
              <a:buNone/>
            </a:pPr>
            <a:r>
              <a:rPr lang="en-US" altLang="zh-CN" sz="2800" dirty="0"/>
              <a:t>double value; </a:t>
            </a:r>
            <a:r>
              <a:rPr lang="en-US" altLang="zh-CN" sz="2800" dirty="0" smtClean="0"/>
              <a:t>if( textbox(</a:t>
            </a:r>
            <a:r>
              <a:rPr lang="en-US" altLang="zh-CN" sz="2800" dirty="0" err="1" smtClean="0"/>
              <a:t>GenUIID</a:t>
            </a:r>
            <a:r>
              <a:rPr lang="en-US" altLang="zh-CN" sz="2800" dirty="0" smtClean="0"/>
              <a:t>(0</a:t>
            </a:r>
            <a:r>
              <a:rPr lang="en-US" altLang="zh-CN" sz="2800" dirty="0"/>
              <a:t>),</a:t>
            </a:r>
            <a:r>
              <a:rPr lang="en-US" altLang="zh-CN" sz="2800" dirty="0" err="1" smtClean="0"/>
              <a:t>x,y,w,h,s,sizeof</a:t>
            </a:r>
            <a:r>
              <a:rPr lang="en-US" altLang="zh-CN" sz="2800" dirty="0" smtClean="0"/>
              <a:t>(s)) 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sscanf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numstr</a:t>
            </a:r>
            <a:r>
              <a:rPr lang="en-US" altLang="zh-CN" sz="2800" dirty="0"/>
              <a:t>,"%</a:t>
            </a:r>
            <a:r>
              <a:rPr lang="en-US" altLang="zh-CN" sz="2800" dirty="0" err="1"/>
              <a:t>lf",&amp;value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sprintf</a:t>
            </a:r>
            <a:r>
              <a:rPr lang="en-US" altLang="zh-CN" sz="2800" dirty="0" smtClean="0"/>
              <a:t>(t,</a:t>
            </a:r>
            <a:r>
              <a:rPr lang="en-US" altLang="zh-CN" sz="2800" dirty="0"/>
              <a:t> "</a:t>
            </a:r>
            <a:r>
              <a:rPr lang="en-US" altLang="zh-CN" sz="2800" dirty="0" smtClean="0"/>
              <a:t>input value is: %f</a:t>
            </a:r>
            <a:r>
              <a:rPr lang="en-US" altLang="zh-CN" sz="2800" dirty="0"/>
              <a:t>", value);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9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grpSp>
        <p:nvGrpSpPr>
          <p:cNvPr id="4097" name="组合 4096"/>
          <p:cNvGrpSpPr/>
          <p:nvPr/>
        </p:nvGrpSpPr>
        <p:grpSpPr>
          <a:xfrm>
            <a:off x="4807637" y="2636912"/>
            <a:ext cx="4226895" cy="2583286"/>
            <a:chOff x="1137193" y="3212976"/>
            <a:chExt cx="4226895" cy="3456384"/>
          </a:xfrm>
        </p:grpSpPr>
        <p:grpSp>
          <p:nvGrpSpPr>
            <p:cNvPr id="7" name="组合 6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color[0]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color[1]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color[2]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color[3]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color[4]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red\0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blue\0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ellow\0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green\0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black\0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3"/>
              <a:endCxn id="17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18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3"/>
              <a:endCxn id="20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3"/>
              <a:endCxn id="19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829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指针数组的概念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首先，它是一个数组</a:t>
            </a:r>
            <a:endParaRPr lang="en-US" altLang="zh-CN" dirty="0" smtClean="0"/>
          </a:p>
          <a:p>
            <a:r>
              <a:rPr lang="zh-CN" altLang="en-US" dirty="0"/>
              <a:t>其次</a:t>
            </a:r>
            <a:r>
              <a:rPr lang="zh-CN" altLang="en-US" dirty="0" smtClean="0"/>
              <a:t>，它的元素是指针</a:t>
            </a:r>
            <a:endParaRPr lang="en-US" altLang="zh-CN" dirty="0" smtClean="0"/>
          </a:p>
          <a:p>
            <a:r>
              <a:rPr lang="zh-CN" altLang="en-US" dirty="0"/>
              <a:t>定义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C000"/>
                </a:solidFill>
              </a:rPr>
              <a:t>类型名 </a:t>
            </a:r>
            <a:r>
              <a:rPr lang="zh-CN" altLang="en-US" dirty="0" smtClean="0"/>
              <a:t>*</a:t>
            </a:r>
            <a:r>
              <a:rPr lang="zh-CN" altLang="en-US" dirty="0" smtClean="0">
                <a:solidFill>
                  <a:srgbClr val="FFC000"/>
                </a:solidFill>
              </a:rPr>
              <a:t>数组名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C000"/>
                </a:solidFill>
              </a:rPr>
              <a:t>长度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遵循数组的定义语法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</a:rPr>
              <a:t>只不过，元素类型为指针类型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47844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容提要</a:t>
            </a:r>
            <a:r>
              <a:rPr lang="en-US" altLang="zh-CN" dirty="0" smtClean="0"/>
              <a:t>	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概念、性质、应用</a:t>
            </a:r>
            <a:endParaRPr lang="en-US" altLang="zh-CN" dirty="0" smtClean="0"/>
          </a:p>
          <a:p>
            <a:r>
              <a:rPr lang="zh-CN" altLang="en-US" dirty="0"/>
              <a:t>指</a:t>
            </a:r>
            <a:r>
              <a:rPr lang="zh-CN" altLang="en-US" dirty="0" smtClean="0"/>
              <a:t>针数组与数组指针</a:t>
            </a:r>
            <a:endParaRPr lang="en-US" altLang="zh-CN" dirty="0" smtClean="0"/>
          </a:p>
          <a:p>
            <a:pPr lvl="1"/>
            <a:r>
              <a:rPr lang="zh-CN" altLang="en-US" dirty="0"/>
              <a:t>命</a:t>
            </a:r>
            <a:r>
              <a:rPr lang="zh-CN" altLang="en-US" dirty="0" smtClean="0"/>
              <a:t>令行参数</a:t>
            </a:r>
            <a:endParaRPr lang="en-US" altLang="zh-CN" dirty="0" smtClean="0"/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函数参数与参数函数</a:t>
            </a:r>
            <a:endParaRPr lang="en-US" altLang="zh-CN" dirty="0" smtClean="0"/>
          </a:p>
          <a:p>
            <a:r>
              <a:rPr lang="zh-CN" altLang="en-US" dirty="0"/>
              <a:t>类型定义</a:t>
            </a:r>
            <a:endParaRPr lang="en-US" altLang="zh-CN" dirty="0"/>
          </a:p>
          <a:p>
            <a:pPr lvl="1"/>
            <a:r>
              <a:rPr lang="en-US" altLang="zh-CN" dirty="0" err="1"/>
              <a:t>typedef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139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1"/>
            <a:ext cx="8579296" cy="4997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 i=0; i&lt;5;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color = </a:t>
            </a:r>
            <a:r>
              <a:rPr lang="en-US" altLang="zh-CN" dirty="0" smtClean="0">
                <a:solidFill>
                  <a:srgbClr val="FFFF00"/>
                </a:solidFill>
              </a:rPr>
              <a:t>%s</a:t>
            </a:r>
            <a:r>
              <a:rPr lang="en-US" altLang="zh-CN" dirty="0" smtClean="0"/>
              <a:t>\n", i, </a:t>
            </a:r>
            <a:r>
              <a:rPr lang="en-US" altLang="zh-CN" dirty="0" smtClean="0">
                <a:solidFill>
                  <a:srgbClr val="FFFF00"/>
                </a:solidFill>
              </a:rPr>
              <a:t>color[i]</a:t>
            </a:r>
            <a:r>
              <a:rPr lang="en-US" altLang="zh-CN" dirty="0" smtClean="0"/>
              <a:t>);</a:t>
            </a: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4807637" y="2636912"/>
            <a:ext cx="4226895" cy="2583286"/>
            <a:chOff x="1137193" y="3212976"/>
            <a:chExt cx="4226895" cy="3456384"/>
          </a:xfrm>
        </p:grpSpPr>
        <p:grpSp>
          <p:nvGrpSpPr>
            <p:cNvPr id="28" name="组合 27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color[0]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color[1]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color[2]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color[3]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color[4]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red\0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blue\0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ellow\0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green\0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black\0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41" idx="3"/>
              <a:endCxn id="36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42" idx="3"/>
              <a:endCxn id="37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4" idx="3"/>
              <a:endCxn id="39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43" idx="3"/>
              <a:endCxn id="38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05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指向指针的指针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二级指针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*p = &amp;a;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**</a:t>
            </a:r>
            <a:r>
              <a:rPr lang="en-US" altLang="zh-CN" dirty="0" err="1" smtClean="0">
                <a:solidFill>
                  <a:srgbClr val="FF0000"/>
                </a:solidFill>
              </a:rPr>
              <a:t>pp</a:t>
            </a:r>
            <a:r>
              <a:rPr lang="en-US" altLang="zh-CN" dirty="0" smtClean="0">
                <a:solidFill>
                  <a:srgbClr val="FF0000"/>
                </a:solidFill>
              </a:rPr>
              <a:t> = &amp;p;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语法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zh-CN" altLang="en-US" dirty="0" smtClean="0"/>
              <a:t>指针变量名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7858232" y="1556792"/>
            <a:ext cx="1204641" cy="961743"/>
            <a:chOff x="6265857" y="4008790"/>
            <a:chExt cx="1204641" cy="961743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711323" y="4008790"/>
              <a:ext cx="382725" cy="518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265857" y="4533653"/>
              <a:ext cx="1204641" cy="436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10</a:t>
              </a:r>
              <a:endParaRPr lang="zh-CN" altLang="en-US" sz="32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92567" y="1529487"/>
            <a:ext cx="2032832" cy="989048"/>
            <a:chOff x="2200192" y="3981485"/>
            <a:chExt cx="2032832" cy="989048"/>
          </a:xfrm>
        </p:grpSpPr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3404833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200192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</a:rPr>
                <a:t>&amp;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476256" y="3981485"/>
              <a:ext cx="624280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FF0000"/>
                  </a:solidFill>
                </a:rPr>
                <a:t>pp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25399" y="1529487"/>
            <a:ext cx="2032833" cy="989048"/>
            <a:chOff x="4233024" y="3981485"/>
            <a:chExt cx="2032833" cy="989048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4233024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FFC000"/>
                  </a:solidFill>
                </a:rPr>
                <a:t>&amp;</a:t>
              </a:r>
              <a:r>
                <a:rPr lang="en-US" altLang="zh-CN" sz="2800" b="1">
                  <a:solidFill>
                    <a:srgbClr val="FFC000"/>
                  </a:solidFill>
                </a:rPr>
                <a:t>a</a:t>
              </a:r>
              <a:endParaRPr kumimoji="1" lang="en-US" altLang="zh-CN" sz="2800" b="1">
                <a:solidFill>
                  <a:srgbClr val="FFC000"/>
                </a:solidFill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656531" y="3981485"/>
              <a:ext cx="404684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C000"/>
                  </a:solidFill>
                </a:rPr>
                <a:t>p</a:t>
              </a:r>
              <a:endParaRPr lang="en-US" altLang="zh-CN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V="1">
              <a:off x="5437666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8188682" y="258752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*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p</a:t>
            </a:r>
            <a:endParaRPr lang="en-US" altLang="zh-CN" sz="2800" b="1" dirty="0">
              <a:solidFill>
                <a:srgbClr val="FFC000"/>
              </a:solidFill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051270" y="2576179"/>
            <a:ext cx="763881" cy="52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8042622" y="3110744"/>
            <a:ext cx="90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**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71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指向指针的指针</a:t>
            </a:r>
            <a:r>
              <a:rPr lang="en-US" altLang="zh-CN" smtClean="0"/>
              <a:t>(</a:t>
            </a:r>
            <a:r>
              <a:rPr lang="zh-CN" altLang="en-US" smtClean="0"/>
              <a:t>二级指针</a:t>
            </a:r>
            <a:r>
              <a:rPr lang="en-US" altLang="zh-CN" smtClean="0"/>
              <a:t>)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二级</a:t>
            </a:r>
            <a:r>
              <a:rPr lang="en-US" altLang="zh-CN" dirty="0"/>
              <a:t>(</a:t>
            </a:r>
            <a:r>
              <a:rPr lang="zh-CN" altLang="en-US" dirty="0"/>
              <a:t>多级）</a:t>
            </a:r>
            <a:r>
              <a:rPr lang="zh-CN" altLang="en-US" dirty="0" smtClean="0"/>
              <a:t>指针都是指针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可以应用指针的所有操作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定义、初始化、赋值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和数组结合使用</a:t>
            </a:r>
            <a:endParaRPr lang="en-US" altLang="zh-CN" dirty="0" smtClean="0"/>
          </a:p>
          <a:p>
            <a:r>
              <a:rPr lang="zh-CN" altLang="en-US" dirty="0" smtClean="0"/>
              <a:t>特殊的是：</a:t>
            </a:r>
            <a:r>
              <a:rPr lang="zh-CN" altLang="en-US" dirty="0" smtClean="0">
                <a:solidFill>
                  <a:srgbClr val="FF0000"/>
                </a:solidFill>
              </a:rPr>
              <a:t>它指向一个指针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559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级指针和多级指针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a = 10, *p= &amp;a, **</a:t>
            </a:r>
            <a:r>
              <a:rPr lang="en-US" altLang="zh-CN" dirty="0" err="1">
                <a:solidFill>
                  <a:srgbClr val="FFC000"/>
                </a:solidFill>
              </a:rPr>
              <a:t>pp</a:t>
            </a:r>
            <a:r>
              <a:rPr lang="en-US" altLang="zh-CN" dirty="0">
                <a:solidFill>
                  <a:srgbClr val="FFC000"/>
                </a:solidFill>
              </a:rPr>
              <a:t> = &amp;p</a:t>
            </a:r>
          </a:p>
          <a:p>
            <a:pPr marL="57150" indent="0">
              <a:buNone/>
            </a:pPr>
            <a:r>
              <a:rPr lang="zh-CN" altLang="en-US" dirty="0"/>
              <a:t>三级指针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***</a:t>
            </a:r>
            <a:r>
              <a:rPr lang="en-US" altLang="zh-CN" dirty="0" smtClean="0">
                <a:solidFill>
                  <a:srgbClr val="FFC000"/>
                </a:solidFill>
              </a:rPr>
              <a:t>p3 </a:t>
            </a:r>
            <a:r>
              <a:rPr lang="en-US" altLang="zh-CN" dirty="0">
                <a:solidFill>
                  <a:srgbClr val="FFC000"/>
                </a:solidFill>
              </a:rPr>
              <a:t>= &amp;</a:t>
            </a:r>
            <a:r>
              <a:rPr lang="en-US" altLang="zh-CN" dirty="0" err="1">
                <a:solidFill>
                  <a:srgbClr val="FFC000"/>
                </a:solidFill>
              </a:rPr>
              <a:t>pp</a:t>
            </a:r>
            <a:r>
              <a:rPr lang="en-US" altLang="zh-CN" dirty="0">
                <a:solidFill>
                  <a:srgbClr val="FFC000"/>
                </a:solidFill>
              </a:rPr>
              <a:t>;</a:t>
            </a:r>
            <a:endParaRPr lang="zh-CN" altLang="en-US" dirty="0">
              <a:solidFill>
                <a:srgbClr val="FFC000"/>
              </a:solidFill>
            </a:endParaRPr>
          </a:p>
          <a:p>
            <a:pPr marL="57150" indent="0">
              <a:buNone/>
            </a:pPr>
            <a:r>
              <a:rPr lang="zh-CN" altLang="en-US" dirty="0" smtClean="0"/>
              <a:t>四级</a:t>
            </a:r>
            <a:r>
              <a:rPr lang="zh-CN" altLang="en-US" dirty="0"/>
              <a:t>指针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****p4 </a:t>
            </a:r>
            <a:r>
              <a:rPr lang="en-US" altLang="zh-CN" dirty="0">
                <a:solidFill>
                  <a:srgbClr val="FFC000"/>
                </a:solidFill>
              </a:rPr>
              <a:t>= &amp;</a:t>
            </a:r>
            <a:r>
              <a:rPr lang="en-US" altLang="zh-CN" dirty="0" smtClean="0">
                <a:solidFill>
                  <a:srgbClr val="FFC000"/>
                </a:solidFill>
              </a:rPr>
              <a:t>p3;</a:t>
            </a: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72278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指针数组和二级指针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54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char * color[5] = { “red”, “blue”,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“yellow”, “green”, “black”</a:t>
            </a:r>
          </a:p>
          <a:p>
            <a:pPr marL="0" indent="0">
              <a:buNone/>
            </a:pPr>
            <a:r>
              <a:rPr lang="en-US" altLang="zh-CN" sz="2800" dirty="0" smtClean="0"/>
              <a:t>};</a:t>
            </a:r>
          </a:p>
          <a:p>
            <a:pPr marL="1257300" lvl="3" indent="0">
              <a:buNone/>
            </a:pPr>
            <a:endParaRPr lang="en-US" altLang="zh-CN" sz="1600" dirty="0" smtClean="0"/>
          </a:p>
          <a:p>
            <a:pPr marL="1257300" lvl="3" indent="0">
              <a:buNone/>
            </a:pPr>
            <a:endParaRPr lang="en-US" altLang="zh-CN" sz="1600" dirty="0"/>
          </a:p>
          <a:p>
            <a:pPr marL="1257300" lvl="3" indent="0">
              <a:buNone/>
            </a:pPr>
            <a:endParaRPr lang="en-US" altLang="zh-CN" sz="1600" dirty="0" smtClean="0"/>
          </a:p>
          <a:p>
            <a:pPr marL="1257300" lvl="3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数组</a:t>
            </a:r>
            <a:r>
              <a:rPr lang="zh-CN" altLang="en-US" sz="2800" dirty="0">
                <a:solidFill>
                  <a:srgbClr val="FF0000"/>
                </a:solidFill>
              </a:rPr>
              <a:t>名</a:t>
            </a:r>
            <a:r>
              <a:rPr lang="en-US" altLang="zh-CN" sz="2800" dirty="0">
                <a:solidFill>
                  <a:srgbClr val="FF0000"/>
                </a:solidFill>
              </a:rPr>
              <a:t>color</a:t>
            </a:r>
            <a:r>
              <a:rPr lang="zh-CN" altLang="en-US" sz="2800" dirty="0">
                <a:solidFill>
                  <a:srgbClr val="FF0000"/>
                </a:solidFill>
              </a:rPr>
              <a:t>是</a:t>
            </a:r>
            <a:r>
              <a:rPr lang="zh-CN" altLang="en-US" sz="2800" dirty="0" smtClean="0">
                <a:solidFill>
                  <a:srgbClr val="FF0000"/>
                </a:solidFill>
              </a:rPr>
              <a:t>一指针，指向</a:t>
            </a:r>
            <a:r>
              <a:rPr lang="zh-CN" altLang="en-US" sz="2800" dirty="0">
                <a:solidFill>
                  <a:srgbClr val="FF0000"/>
                </a:solidFill>
              </a:rPr>
              <a:t>首元素</a:t>
            </a:r>
            <a:r>
              <a:rPr lang="en-US" altLang="zh-CN" sz="2800" dirty="0" smtClean="0">
                <a:solidFill>
                  <a:srgbClr val="FF0000"/>
                </a:solidFill>
              </a:rPr>
              <a:t>color[0]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char </a:t>
            </a:r>
            <a:r>
              <a:rPr lang="en-US" altLang="zh-CN" sz="2800" dirty="0">
                <a:solidFill>
                  <a:srgbClr val="FFC000"/>
                </a:solidFill>
              </a:rPr>
              <a:t>**</a:t>
            </a:r>
            <a:r>
              <a:rPr lang="en-US" altLang="zh-CN" sz="2800" dirty="0" smtClean="0">
                <a:solidFill>
                  <a:srgbClr val="FFC000"/>
                </a:solidFill>
              </a:rPr>
              <a:t>pc </a:t>
            </a:r>
            <a:r>
              <a:rPr lang="en-US" altLang="zh-CN" sz="2800" dirty="0">
                <a:solidFill>
                  <a:srgbClr val="FFC000"/>
                </a:solidFill>
              </a:rPr>
              <a:t>= </a:t>
            </a:r>
            <a:r>
              <a:rPr lang="en-US" altLang="zh-CN" sz="2800" dirty="0" smtClean="0">
                <a:solidFill>
                  <a:srgbClr val="FFC000"/>
                </a:solidFill>
              </a:rPr>
              <a:t>&amp;color[0] /*</a:t>
            </a:r>
            <a:r>
              <a:rPr lang="zh-CN" altLang="en-US" sz="2800" dirty="0" smtClean="0">
                <a:solidFill>
                  <a:srgbClr val="FFC000"/>
                </a:solidFill>
              </a:rPr>
              <a:t>或者 </a:t>
            </a:r>
            <a:r>
              <a:rPr lang="en-US" altLang="zh-CN" sz="2800" dirty="0" smtClean="0">
                <a:solidFill>
                  <a:srgbClr val="FFC000"/>
                </a:solidFill>
              </a:rPr>
              <a:t>color </a:t>
            </a:r>
            <a:r>
              <a:rPr lang="zh-CN" altLang="en-US" sz="2800" dirty="0" smtClean="0">
                <a:solidFill>
                  <a:srgbClr val="FFC000"/>
                </a:solidFill>
              </a:rPr>
              <a:t>*</a:t>
            </a:r>
            <a:r>
              <a:rPr lang="en-US" altLang="zh-CN" sz="2800" dirty="0" smtClean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C000"/>
                </a:solidFill>
              </a:rPr>
              <a:t>指</a:t>
            </a:r>
            <a:r>
              <a:rPr lang="zh-CN" altLang="en-US" sz="2800" dirty="0" smtClean="0">
                <a:solidFill>
                  <a:srgbClr val="FFC000"/>
                </a:solidFill>
              </a:rPr>
              <a:t>针数组名也是一个二级指针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zh-CN" altLang="en-US" sz="28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863421" y="2276872"/>
            <a:ext cx="1944216" cy="427971"/>
            <a:chOff x="2267744" y="2959823"/>
            <a:chExt cx="1944216" cy="427971"/>
          </a:xfrm>
        </p:grpSpPr>
        <p:sp>
          <p:nvSpPr>
            <p:cNvPr id="27" name="矩形 26"/>
            <p:cNvSpPr/>
            <p:nvPr/>
          </p:nvSpPr>
          <p:spPr>
            <a:xfrm>
              <a:off x="2267744" y="2959823"/>
              <a:ext cx="1080120" cy="427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color</a:t>
              </a:r>
              <a:endParaRPr lang="zh-CN" altLang="en-US" sz="2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3275856" y="3070037"/>
              <a:ext cx="936104" cy="11279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07637" y="1916832"/>
            <a:ext cx="4226895" cy="2583286"/>
            <a:chOff x="1137193" y="3212976"/>
            <a:chExt cx="4226895" cy="3456384"/>
          </a:xfrm>
        </p:grpSpPr>
        <p:grpSp>
          <p:nvGrpSpPr>
            <p:cNvPr id="33" name="组合 32"/>
            <p:cNvGrpSpPr/>
            <p:nvPr/>
          </p:nvGrpSpPr>
          <p:grpSpPr>
            <a:xfrm>
              <a:off x="1137193" y="3497560"/>
              <a:ext cx="1438196" cy="2900488"/>
              <a:chOff x="1137193" y="3497560"/>
              <a:chExt cx="1438196" cy="290048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37193" y="3497560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color[0]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37193" y="4091005"/>
                <a:ext cx="1438196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color[1]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37193" y="4660032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color[2]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7193" y="5249635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color[3]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37193" y="5828879"/>
                <a:ext cx="1438196" cy="569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color[4]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red\0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blue\0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ellow\0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green\0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black\0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直接箭头连接符 34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6" idx="3"/>
              <a:endCxn id="41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7" idx="3"/>
              <a:endCxn id="42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9" idx="3"/>
              <a:endCxn id="44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8" idx="3"/>
              <a:endCxn id="43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50605" y="2499877"/>
            <a:ext cx="1065411" cy="1579813"/>
            <a:chOff x="2398472" y="1807981"/>
            <a:chExt cx="1065411" cy="1579813"/>
          </a:xfrm>
        </p:grpSpPr>
        <p:sp>
          <p:nvSpPr>
            <p:cNvPr id="52" name="矩形 51"/>
            <p:cNvSpPr/>
            <p:nvPr/>
          </p:nvSpPr>
          <p:spPr>
            <a:xfrm>
              <a:off x="2398472" y="2959823"/>
              <a:ext cx="585871" cy="427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pc</a:t>
              </a:r>
              <a:endParaRPr lang="zh-CN" altLang="en-US" sz="28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>
            <a:xfrm flipV="1">
              <a:off x="2691408" y="1807981"/>
              <a:ext cx="772475" cy="1151842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59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</a:t>
            </a:r>
            <a:r>
              <a:rPr lang="zh-CN" altLang="en-US" dirty="0"/>
              <a:t>针数组与二维数组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3861048"/>
            <a:ext cx="8229600" cy="2880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char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ccolor</a:t>
            </a:r>
            <a:r>
              <a:rPr lang="en-US" altLang="zh-CN" sz="2800" dirty="0" smtClean="0">
                <a:solidFill>
                  <a:srgbClr val="FFC000"/>
                </a:solidFill>
              </a:rPr>
              <a:t>[][7] = { “red”, “blue”,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   “yellow”, “green”, “black”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sz="2800" dirty="0"/>
              <a:t>char * </a:t>
            </a:r>
            <a:r>
              <a:rPr lang="en-US" altLang="zh-CN" sz="2800" dirty="0" err="1"/>
              <a:t>pcolor</a:t>
            </a:r>
            <a:r>
              <a:rPr lang="en-US" altLang="zh-CN" sz="2800" dirty="0"/>
              <a:t>[5] = { “red”, “blue”,</a:t>
            </a:r>
          </a:p>
          <a:p>
            <a:pPr marL="0" indent="0">
              <a:buNone/>
            </a:pPr>
            <a:r>
              <a:rPr lang="en-US" altLang="zh-CN" sz="2800" dirty="0"/>
              <a:t>    “yellow”, “green”, “black”</a:t>
            </a:r>
          </a:p>
          <a:p>
            <a:pPr marL="0" indent="0">
              <a:buNone/>
            </a:pPr>
            <a:r>
              <a:rPr lang="en-US" altLang="zh-CN" sz="2800" dirty="0" smtClean="0"/>
              <a:t>};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4598965" y="1124744"/>
            <a:ext cx="4318516" cy="2583286"/>
            <a:chOff x="1045572" y="3212976"/>
            <a:chExt cx="4318516" cy="3456384"/>
          </a:xfrm>
        </p:grpSpPr>
        <p:grpSp>
          <p:nvGrpSpPr>
            <p:cNvPr id="33" name="组合 32"/>
            <p:cNvGrpSpPr/>
            <p:nvPr/>
          </p:nvGrpSpPr>
          <p:grpSpPr>
            <a:xfrm>
              <a:off x="1045572" y="3497560"/>
              <a:ext cx="1529817" cy="2900488"/>
              <a:chOff x="1045572" y="3497560"/>
              <a:chExt cx="1529817" cy="290048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5572" y="349756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pcolor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[0]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5572" y="409100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pcolor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[1]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45572" y="4660031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pcolor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[2]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45572" y="5249635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pcolor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[3]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045572" y="5828880"/>
                <a:ext cx="152981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err="1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pcolor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[4]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851920" y="3212976"/>
              <a:ext cx="1512168" cy="3456384"/>
              <a:chOff x="541516" y="3291880"/>
              <a:chExt cx="1208085" cy="34563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41516" y="3291880"/>
                <a:ext cx="805390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red\0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1516" y="4011960"/>
                <a:ext cx="977973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blue\0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516" y="4738936"/>
                <a:ext cx="1208085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ellow\0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1516" y="5459016"/>
                <a:ext cx="1150557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green\0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516" y="6179096"/>
                <a:ext cx="1093029" cy="569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black\0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直接箭头连接符 34"/>
            <p:cNvCxnSpPr/>
            <p:nvPr/>
          </p:nvCxnSpPr>
          <p:spPr>
            <a:xfrm flipV="1">
              <a:off x="2575389" y="3497560"/>
              <a:ext cx="1276531" cy="29492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6" idx="3"/>
              <a:endCxn id="41" idx="1"/>
            </p:cNvCxnSpPr>
            <p:nvPr/>
          </p:nvCxnSpPr>
          <p:spPr>
            <a:xfrm flipV="1">
              <a:off x="2575389" y="4217641"/>
              <a:ext cx="1276531" cy="157948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7" idx="3"/>
              <a:endCxn id="42" idx="1"/>
            </p:cNvCxnSpPr>
            <p:nvPr/>
          </p:nvCxnSpPr>
          <p:spPr>
            <a:xfrm>
              <a:off x="2575389" y="4944616"/>
              <a:ext cx="1276531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9" idx="3"/>
              <a:endCxn id="44" idx="1"/>
            </p:cNvCxnSpPr>
            <p:nvPr/>
          </p:nvCxnSpPr>
          <p:spPr>
            <a:xfrm>
              <a:off x="2575389" y="6113464"/>
              <a:ext cx="1276531" cy="27131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8" idx="3"/>
              <a:endCxn id="43" idx="1"/>
            </p:cNvCxnSpPr>
            <p:nvPr/>
          </p:nvCxnSpPr>
          <p:spPr>
            <a:xfrm>
              <a:off x="2575389" y="5534219"/>
              <a:ext cx="1276531" cy="13047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341752" y="1557869"/>
            <a:ext cx="2679185" cy="1872703"/>
            <a:chOff x="755576" y="4787171"/>
            <a:chExt cx="2535169" cy="1645088"/>
          </a:xfrm>
        </p:grpSpPr>
        <p:grpSp>
          <p:nvGrpSpPr>
            <p:cNvPr id="13" name="组合 12"/>
            <p:cNvGrpSpPr/>
            <p:nvPr/>
          </p:nvGrpSpPr>
          <p:grpSpPr>
            <a:xfrm>
              <a:off x="755576" y="4787171"/>
              <a:ext cx="2535169" cy="328064"/>
              <a:chOff x="755576" y="4757120"/>
              <a:chExt cx="2535169" cy="32806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55576" y="5115236"/>
              <a:ext cx="2535169" cy="328064"/>
              <a:chOff x="755576" y="4757120"/>
              <a:chExt cx="2535169" cy="32806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u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755576" y="5443300"/>
              <a:ext cx="2535169" cy="328064"/>
              <a:chOff x="755576" y="4757120"/>
              <a:chExt cx="2535169" cy="328064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o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w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755576" y="5768788"/>
              <a:ext cx="2535169" cy="328064"/>
              <a:chOff x="755576" y="4757120"/>
              <a:chExt cx="2535169" cy="328064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n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755576" y="6096853"/>
              <a:ext cx="2535169" cy="335406"/>
              <a:chOff x="755576" y="4757120"/>
              <a:chExt cx="2535169" cy="33540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k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566774" y="4764462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0" name="矩形 139"/>
          <p:cNvSpPr/>
          <p:nvPr/>
        </p:nvSpPr>
        <p:spPr>
          <a:xfrm>
            <a:off x="1212625" y="1131398"/>
            <a:ext cx="2187332" cy="42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ccolor</a:t>
            </a:r>
            <a:endParaRPr lang="zh-CN" altLang="en-US" sz="2800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276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 </a:t>
            </a:r>
            <a:r>
              <a:rPr lang="zh-CN" altLang="en-US" dirty="0" smtClean="0"/>
              <a:t>指针数组与数组指针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char </a:t>
            </a:r>
            <a:r>
              <a:rPr lang="en-US" altLang="zh-CN" dirty="0" err="1">
                <a:solidFill>
                  <a:srgbClr val="FFC000"/>
                </a:solidFill>
              </a:rPr>
              <a:t>ccolor</a:t>
            </a:r>
            <a:r>
              <a:rPr lang="en-US" altLang="zh-CN" dirty="0">
                <a:solidFill>
                  <a:srgbClr val="FFC000"/>
                </a:solidFill>
              </a:rPr>
              <a:t>[][7] = </a:t>
            </a:r>
            <a:r>
              <a:rPr lang="en-US" altLang="zh-CN" dirty="0" smtClean="0">
                <a:solidFill>
                  <a:srgbClr val="FFC000"/>
                </a:solidFill>
              </a:rPr>
              <a:t>{“</a:t>
            </a:r>
            <a:r>
              <a:rPr lang="en-US" altLang="zh-CN" dirty="0">
                <a:solidFill>
                  <a:srgbClr val="FFC000"/>
                </a:solidFill>
              </a:rPr>
              <a:t>red”, </a:t>
            </a:r>
            <a:r>
              <a:rPr lang="en-US" altLang="zh-CN" dirty="0" smtClean="0">
                <a:solidFill>
                  <a:srgbClr val="FFC000"/>
                </a:solidFill>
              </a:rPr>
              <a:t>…};</a:t>
            </a: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ccolor</a:t>
            </a:r>
            <a:r>
              <a:rPr lang="zh-CN" altLang="en-US" dirty="0" smtClean="0"/>
              <a:t>是一个</a:t>
            </a:r>
            <a:r>
              <a:rPr lang="zh-CN" altLang="en-US" dirty="0"/>
              <a:t>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它的每一行都是一个一维数组</a:t>
            </a:r>
            <a:endParaRPr lang="en-US" altLang="zh-CN" dirty="0" smtClean="0"/>
          </a:p>
          <a:p>
            <a:pPr marL="857250" lvl="1" indent="-457200"/>
            <a:r>
              <a:rPr lang="en-US" altLang="zh-CN" dirty="0" err="1" smtClean="0"/>
              <a:t>ccolor</a:t>
            </a:r>
            <a:r>
              <a:rPr lang="en-US" altLang="zh-CN" dirty="0" smtClean="0"/>
              <a:t> + i </a:t>
            </a:r>
            <a:r>
              <a:rPr lang="zh-CN" altLang="en-US" dirty="0" smtClean="0"/>
              <a:t>是一个指针，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指向第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行上的一维数组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ccolor+i</a:t>
            </a:r>
            <a:r>
              <a:rPr lang="zh-CN" altLang="en-US" dirty="0" smtClean="0"/>
              <a:t>类型</a:t>
            </a:r>
            <a:r>
              <a:rPr lang="zh-CN" altLang="en-US" dirty="0" smtClean="0">
                <a:solidFill>
                  <a:schemeClr val="tx1"/>
                </a:solidFill>
              </a:rPr>
              <a:t>“长度为</a:t>
            </a: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的一维数组”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marL="857250" lvl="1" indent="-457200"/>
            <a:r>
              <a:rPr lang="en-US" altLang="zh-CN" dirty="0" err="1" smtClean="0"/>
              <a:t>ccolor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是一维数组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66" name="组合 65"/>
          <p:cNvGrpSpPr/>
          <p:nvPr/>
        </p:nvGrpSpPr>
        <p:grpSpPr>
          <a:xfrm>
            <a:off x="6411149" y="2649333"/>
            <a:ext cx="2679185" cy="1872703"/>
            <a:chOff x="755576" y="4787171"/>
            <a:chExt cx="2535169" cy="1645088"/>
          </a:xfrm>
        </p:grpSpPr>
        <p:grpSp>
          <p:nvGrpSpPr>
            <p:cNvPr id="67" name="组合 66"/>
            <p:cNvGrpSpPr/>
            <p:nvPr/>
          </p:nvGrpSpPr>
          <p:grpSpPr>
            <a:xfrm>
              <a:off x="755576" y="4787171"/>
              <a:ext cx="2535169" cy="328064"/>
              <a:chOff x="755576" y="4757120"/>
              <a:chExt cx="2535169" cy="328064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55576" y="5115236"/>
              <a:ext cx="2535169" cy="328064"/>
              <a:chOff x="755576" y="4757120"/>
              <a:chExt cx="2535169" cy="32806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u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55576" y="5443300"/>
              <a:ext cx="2535169" cy="328064"/>
              <a:chOff x="755576" y="4757120"/>
              <a:chExt cx="2535169" cy="328064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o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w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55576" y="5768788"/>
              <a:ext cx="2535169" cy="328064"/>
              <a:chOff x="755576" y="4757120"/>
              <a:chExt cx="2535169" cy="32806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n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573881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755576" y="6096853"/>
              <a:ext cx="2535169" cy="335406"/>
              <a:chOff x="755576" y="4757120"/>
              <a:chExt cx="2535169" cy="33540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55576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22723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l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479547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4669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206734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k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566774" y="4764462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\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930705" y="4757120"/>
                <a:ext cx="360040" cy="328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6" name="矩形 145"/>
          <p:cNvSpPr/>
          <p:nvPr/>
        </p:nvSpPr>
        <p:spPr>
          <a:xfrm>
            <a:off x="6282022" y="2222862"/>
            <a:ext cx="2187332" cy="425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ccolor</a:t>
            </a:r>
            <a:endParaRPr lang="zh-CN" altLang="en-US" sz="2800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127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在终端运行环境中，通过输入命令调用应用程序，并且可以传递</a:t>
            </a:r>
            <a:r>
              <a:rPr lang="zh-CN" altLang="en-US" dirty="0" smtClean="0">
                <a:solidFill>
                  <a:srgbClr val="FFFF00"/>
                </a:solidFill>
              </a:rPr>
              <a:t>运行参数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如何将运行参数传给应用程序呢？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函数的调用参数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43608" y="3863182"/>
            <a:ext cx="727280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k = 0; k&lt;argc; k++ ) {</a:t>
            </a:r>
          </a:p>
          <a:p>
            <a:pPr lvl="2"/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zh-CN" altLang="en-US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台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 </a:t>
            </a:r>
            <a:r>
              <a:rPr lang="zh-CN" altLang="en-US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个命令行参数是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%s\n"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[k]);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06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命令行参数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" y="1417639"/>
            <a:ext cx="9115408" cy="294746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481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函数的形式参数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第一个是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类型（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，表示参数的个数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第二个是二级指针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，指向一个字符串指针数组，数组长度等于</a:t>
            </a:r>
            <a:r>
              <a:rPr lang="en-US" altLang="zh-CN" dirty="0" err="1" smtClean="0"/>
              <a:t>argc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43608" y="3863182"/>
            <a:ext cx="727280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k = 0; k&lt;argc; k++ ) {</a:t>
            </a:r>
          </a:p>
          <a:p>
            <a:pPr lvl="2"/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zh-CN" altLang="en-US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台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 </a:t>
            </a:r>
            <a:r>
              <a:rPr lang="zh-CN" altLang="en-US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个命令行参数是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%s\n"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[k]);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13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r>
              <a:rPr lang="zh-CN" altLang="en-US" dirty="0"/>
              <a:t>回顾</a:t>
            </a:r>
            <a:endParaRPr lang="zh-CN" altLang="en-US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指针是一种新的数据类型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存放变量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存放数据单元的地址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  </a:t>
            </a:r>
            <a:r>
              <a:rPr lang="zh-CN" altLang="en-US" sz="3600" dirty="0" smtClean="0">
                <a:solidFill>
                  <a:schemeClr val="tx1"/>
                </a:solidFill>
              </a:rPr>
              <a:t>假设定义了变量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x, *p;</a:t>
            </a:r>
          </a:p>
          <a:p>
            <a:pPr marL="5715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>
                <a:solidFill>
                  <a:schemeClr val="tx1"/>
                </a:solidFill>
              </a:rPr>
              <a:t>那么可将</a:t>
            </a:r>
            <a:r>
              <a:rPr lang="zh-CN" altLang="en-US" sz="3600" dirty="0" smtClean="0">
                <a:solidFill>
                  <a:srgbClr val="FF0000"/>
                </a:solidFill>
              </a:rPr>
              <a:t>变量</a:t>
            </a: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r>
              <a:rPr lang="zh-CN" altLang="en-US" sz="3600" dirty="0" smtClean="0">
                <a:solidFill>
                  <a:srgbClr val="FF0000"/>
                </a:solidFill>
              </a:rPr>
              <a:t>的地址</a:t>
            </a:r>
            <a:r>
              <a:rPr lang="zh-CN" altLang="en-US" sz="3600" dirty="0" smtClean="0">
                <a:solidFill>
                  <a:schemeClr val="tx1"/>
                </a:solidFill>
              </a:rPr>
              <a:t>存在</a:t>
            </a:r>
            <a:r>
              <a:rPr lang="zh-CN" altLang="en-US" sz="3600" dirty="0" smtClean="0">
                <a:solidFill>
                  <a:srgbClr val="FF0000"/>
                </a:solidFill>
              </a:rPr>
              <a:t>指针</a:t>
            </a: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lang="zh-CN" altLang="en-US" sz="3600" dirty="0" smtClean="0">
                <a:solidFill>
                  <a:schemeClr val="tx1"/>
                </a:solidFill>
              </a:rPr>
              <a:t>中：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altLang="zh-CN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     p = </a:t>
            </a:r>
            <a:r>
              <a:rPr lang="en-US" altLang="zh-CN" sz="3600" dirty="0" smtClean="0">
                <a:solidFill>
                  <a:srgbClr val="FF0000"/>
                </a:solidFill>
              </a:rPr>
              <a:t>&amp;</a:t>
            </a:r>
            <a:r>
              <a:rPr lang="en-US" altLang="zh-CN" sz="3600" dirty="0" smtClean="0">
                <a:solidFill>
                  <a:schemeClr val="tx1"/>
                </a:solidFill>
              </a:rPr>
              <a:t>x;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0" y="5157192"/>
            <a:ext cx="381642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&amp; </a:t>
            </a:r>
            <a:r>
              <a:rPr lang="zh-CN" altLang="en-US" sz="2800" dirty="0">
                <a:solidFill>
                  <a:srgbClr val="00B050"/>
                </a:solidFill>
              </a:rPr>
              <a:t>是取地址运算符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scanf</a:t>
            </a:r>
            <a:r>
              <a:rPr lang="en-US" altLang="zh-CN" sz="2800" dirty="0">
                <a:solidFill>
                  <a:srgbClr val="00B050"/>
                </a:solidFill>
              </a:rPr>
              <a:t>("%d", </a:t>
            </a:r>
            <a:r>
              <a:rPr lang="en-US" altLang="zh-CN" sz="2800" dirty="0">
                <a:solidFill>
                  <a:srgbClr val="FF0000"/>
                </a:solidFill>
              </a:rPr>
              <a:t>&amp;</a:t>
            </a:r>
            <a:r>
              <a:rPr lang="en-US" altLang="zh-CN" sz="2800" dirty="0">
                <a:solidFill>
                  <a:srgbClr val="00B050"/>
                </a:solidFill>
              </a:rPr>
              <a:t>x)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1604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可以约定参数的实际意义，将字符串转换为相应的类型和值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 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[2], “%d”, &amp;a);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61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函数指针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指向函数的指针。定义语法格式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类型名 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*变量名</a:t>
            </a:r>
            <a:r>
              <a:rPr lang="en-US" altLang="zh-CN" dirty="0" smtClean="0">
                <a:solidFill>
                  <a:srgbClr val="FFC000"/>
                </a:solidFill>
              </a:rPr>
              <a:t>)(</a:t>
            </a:r>
            <a:r>
              <a:rPr lang="zh-CN" altLang="en-US" dirty="0" smtClean="0">
                <a:solidFill>
                  <a:srgbClr val="FFC000"/>
                </a:solidFill>
              </a:rPr>
              <a:t>参数类型表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funptr</a:t>
            </a:r>
            <a:r>
              <a:rPr lang="en-US" altLang="zh-CN" dirty="0" smtClean="0"/>
              <a:t>)(float, double);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定义了一个函数指针，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它的类型是一个指针，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可以存储一个</a:t>
            </a:r>
            <a:r>
              <a:rPr lang="zh-CN" altLang="en-US" dirty="0" smtClean="0">
                <a:solidFill>
                  <a:srgbClr val="FFC000"/>
                </a:solidFill>
              </a:rPr>
              <a:t>“返回值是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zh-CN" altLang="en-US" dirty="0" smtClean="0">
                <a:solidFill>
                  <a:srgbClr val="FFC000"/>
                </a:solidFill>
              </a:rPr>
              <a:t>有两个分别是</a:t>
            </a:r>
            <a:r>
              <a:rPr lang="en-US" altLang="zh-CN" dirty="0" smtClean="0">
                <a:solidFill>
                  <a:srgbClr val="FFC000"/>
                </a:solidFill>
              </a:rPr>
              <a:t>float</a:t>
            </a:r>
            <a:r>
              <a:rPr lang="zh-CN" altLang="en-US" dirty="0" smtClean="0">
                <a:solidFill>
                  <a:srgbClr val="FFC000"/>
                </a:solidFill>
              </a:rPr>
              <a:t>和</a:t>
            </a:r>
            <a:r>
              <a:rPr lang="en-US" altLang="zh-CN" dirty="0" err="1" smtClean="0">
                <a:solidFill>
                  <a:srgbClr val="FFC000"/>
                </a:solidFill>
              </a:rPr>
              <a:t>doulbe</a:t>
            </a:r>
            <a:r>
              <a:rPr lang="zh-CN" altLang="en-US" dirty="0" smtClean="0">
                <a:solidFill>
                  <a:srgbClr val="FFC000"/>
                </a:solidFill>
              </a:rPr>
              <a:t>参数的函数” 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1708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函数指针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x, y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(*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)(</a:t>
            </a:r>
            <a:r>
              <a:rPr lang="en-US" altLang="zh-CN" dirty="0" err="1" smtClean="0">
                <a:solidFill>
                  <a:srgbClr val="FFC000"/>
                </a:solidFill>
              </a:rPr>
              <a:t>int,int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 = add;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 = &amp;add;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x = 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(3, 4);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y = (*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)(5, x);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99992" y="3789040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函数名字本身可以作为函数指针使用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92D050"/>
                </a:solidFill>
              </a:rPr>
              <a:t>编译器</a:t>
            </a:r>
            <a:r>
              <a:rPr lang="zh-CN" altLang="en-US" sz="3600" dirty="0" smtClean="0">
                <a:solidFill>
                  <a:srgbClr val="92D050"/>
                </a:solidFill>
              </a:rPr>
              <a:t>不区分： </a:t>
            </a:r>
            <a:endParaRPr lang="en-US" altLang="zh-CN" sz="3600" dirty="0" smtClean="0">
              <a:solidFill>
                <a:srgbClr val="92D050"/>
              </a:solidFill>
            </a:endParaRPr>
          </a:p>
          <a:p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smtClean="0">
                <a:solidFill>
                  <a:srgbClr val="92D050"/>
                </a:solidFill>
              </a:rPr>
              <a:t> </a:t>
            </a:r>
            <a:r>
              <a:rPr lang="zh-CN" altLang="en-US" sz="3600" dirty="0" smtClean="0">
                <a:solidFill>
                  <a:srgbClr val="92D050"/>
                </a:solidFill>
              </a:rPr>
              <a:t> </a:t>
            </a:r>
            <a:r>
              <a:rPr lang="en-US" altLang="zh-CN" sz="3600" dirty="0" smtClean="0">
                <a:solidFill>
                  <a:srgbClr val="92D050"/>
                </a:solidFill>
              </a:rPr>
              <a:t>add </a:t>
            </a:r>
            <a:r>
              <a:rPr lang="zh-CN" altLang="en-US" sz="3600" dirty="0" smtClean="0">
                <a:solidFill>
                  <a:srgbClr val="92D050"/>
                </a:solidFill>
              </a:rPr>
              <a:t>和 </a:t>
            </a:r>
            <a:r>
              <a:rPr lang="en-US" altLang="zh-CN" sz="3600" dirty="0" smtClean="0">
                <a:solidFill>
                  <a:srgbClr val="FF0000"/>
                </a:solidFill>
              </a:rPr>
              <a:t>&amp;</a:t>
            </a:r>
            <a:r>
              <a:rPr lang="en-US" altLang="zh-CN" sz="3600" dirty="0" smtClean="0">
                <a:solidFill>
                  <a:srgbClr val="92D050"/>
                </a:solidFill>
              </a:rPr>
              <a:t>add</a:t>
            </a:r>
          </a:p>
          <a:p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smtClean="0">
                <a:solidFill>
                  <a:srgbClr val="92D050"/>
                </a:solidFill>
              </a:rPr>
              <a:t>  </a:t>
            </a:r>
            <a:r>
              <a:rPr lang="en-US" altLang="zh-CN" sz="3600" dirty="0" err="1" smtClean="0">
                <a:solidFill>
                  <a:srgbClr val="92D050"/>
                </a:solidFill>
              </a:rPr>
              <a:t>fp</a:t>
            </a:r>
            <a:r>
              <a:rPr lang="en-US" altLang="zh-CN" sz="3600" dirty="0" smtClean="0">
                <a:solidFill>
                  <a:srgbClr val="92D050"/>
                </a:solidFill>
              </a:rPr>
              <a:t> </a:t>
            </a:r>
            <a:r>
              <a:rPr lang="zh-CN" altLang="en-US" sz="3600" dirty="0" smtClean="0">
                <a:solidFill>
                  <a:srgbClr val="92D050"/>
                </a:solidFill>
              </a:rPr>
              <a:t>和 </a:t>
            </a:r>
            <a:r>
              <a:rPr lang="en-US" altLang="zh-CN" sz="3600" dirty="0" smtClean="0">
                <a:solidFill>
                  <a:srgbClr val="92D050"/>
                </a:solidFill>
              </a:rPr>
              <a:t>(</a:t>
            </a:r>
            <a:r>
              <a:rPr lang="en-US" altLang="zh-CN" sz="3600" dirty="0" smtClean="0">
                <a:solidFill>
                  <a:srgbClr val="FF0000"/>
                </a:solidFill>
              </a:rPr>
              <a:t>*</a:t>
            </a:r>
            <a:r>
              <a:rPr lang="en-US" altLang="zh-CN" sz="3600" dirty="0" err="1" smtClean="0">
                <a:solidFill>
                  <a:srgbClr val="92D050"/>
                </a:solidFill>
              </a:rPr>
              <a:t>fp</a:t>
            </a:r>
            <a:r>
              <a:rPr lang="en-US" altLang="zh-CN" sz="3600" dirty="0" smtClean="0">
                <a:solidFill>
                  <a:srgbClr val="92D050"/>
                </a:solidFill>
              </a:rPr>
              <a:t>)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6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函数指针作为参数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* 用梯形公式计算一个函数的积分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double (*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)(double)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double a, double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double z;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z = (b-a)/2 * 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(a)+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(b));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z;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762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函数指针作为参数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35496" y="1600201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double f1(double x)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x*x;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double f2(double x)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sin(x)/x;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1920" y="1600201"/>
            <a:ext cx="52920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double result;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double (*</a:t>
            </a:r>
            <a:r>
              <a:rPr lang="en-US" altLang="zh-CN" dirty="0" err="1"/>
              <a:t>fp</a:t>
            </a:r>
            <a:r>
              <a:rPr lang="en-US" altLang="zh-CN" dirty="0"/>
              <a:t>)(double);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fp</a:t>
            </a:r>
            <a:r>
              <a:rPr lang="en-US" altLang="zh-CN" dirty="0"/>
              <a:t> = f1;</a:t>
            </a:r>
          </a:p>
          <a:p>
            <a:pPr marL="0" indent="0">
              <a:buNone/>
            </a:pPr>
            <a:r>
              <a:rPr lang="en-US" altLang="zh-CN" dirty="0"/>
              <a:t>    result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1,2);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result =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(f2, 1,2);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779912" y="1340768"/>
            <a:ext cx="0" cy="53285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07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类型定义 </a:t>
            </a:r>
            <a:r>
              <a:rPr lang="en-US" altLang="zh-CN" dirty="0" err="1" smtClean="0"/>
              <a:t>typedef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, float, double, char</a:t>
            </a:r>
          </a:p>
          <a:p>
            <a:pPr lvl="1"/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定义变量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/>
              <a:t> a;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float</a:t>
            </a:r>
            <a:r>
              <a:rPr lang="en-US" altLang="zh-CN" dirty="0" smtClean="0"/>
              <a:t> x;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/>
              <a:t> aa[10];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* </a:t>
            </a:r>
            <a:r>
              <a:rPr lang="en-US" altLang="zh-CN" dirty="0" smtClean="0"/>
              <a:t>p;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0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类型定义 </a:t>
            </a:r>
            <a:r>
              <a:rPr lang="en-US" altLang="zh-CN" dirty="0" err="1" smtClean="0"/>
              <a:t>typedef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定义新的类型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/>
              <a:t> INT;</a:t>
            </a:r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float</a:t>
            </a:r>
            <a:r>
              <a:rPr lang="en-US" altLang="zh-CN" dirty="0" smtClean="0"/>
              <a:t> REAL;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INT    k;     </a:t>
            </a:r>
            <a:r>
              <a:rPr lang="en-US" altLang="zh-CN" dirty="0" smtClean="0">
                <a:solidFill>
                  <a:srgbClr val="FFFF00"/>
                </a:solidFill>
              </a:rPr>
              <a:t>/* </a:t>
            </a:r>
            <a:r>
              <a:rPr lang="zh-CN" altLang="en-US" dirty="0">
                <a:solidFill>
                  <a:srgbClr val="FFFF00"/>
                </a:solidFill>
              </a:rPr>
              <a:t>等价于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k; </a:t>
            </a:r>
            <a:r>
              <a:rPr lang="en-US" altLang="zh-CN" dirty="0">
                <a:solidFill>
                  <a:srgbClr val="FFFF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REAL x;     </a:t>
            </a:r>
            <a:r>
              <a:rPr lang="en-US" altLang="zh-CN" dirty="0" smtClean="0">
                <a:solidFill>
                  <a:srgbClr val="FFFF00"/>
                </a:solidFill>
              </a:rPr>
              <a:t>/* </a:t>
            </a:r>
            <a:r>
              <a:rPr lang="zh-CN" altLang="en-US" dirty="0" smtClean="0">
                <a:solidFill>
                  <a:srgbClr val="FFFF00"/>
                </a:solidFill>
              </a:rPr>
              <a:t>等价于 </a:t>
            </a:r>
            <a:r>
              <a:rPr lang="en-US" altLang="zh-CN" dirty="0" smtClean="0">
                <a:solidFill>
                  <a:srgbClr val="FFFF00"/>
                </a:solidFill>
              </a:rPr>
              <a:t>float x; */</a:t>
            </a: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给</a:t>
            </a:r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有类型</a:t>
            </a:r>
            <a:r>
              <a:rPr lang="zh-CN" altLang="en-US" dirty="0" smtClean="0">
                <a:solidFill>
                  <a:srgbClr val="FFFF00"/>
                </a:solidFill>
              </a:rPr>
              <a:t>取了一个</a:t>
            </a:r>
            <a:r>
              <a:rPr lang="zh-CN" altLang="en-US" dirty="0" smtClean="0">
                <a:solidFill>
                  <a:srgbClr val="FF0000"/>
                </a:solidFill>
              </a:rPr>
              <a:t>别名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10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 </a:t>
            </a:r>
            <a:r>
              <a:rPr lang="en-US" altLang="zh-CN" dirty="0" err="1"/>
              <a:t>typedef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旧类型名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新类型名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新类型名须符合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语言标识符的要求。例如：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double REAL;</a:t>
            </a:r>
          </a:p>
        </p:txBody>
      </p:sp>
    </p:spTree>
    <p:extLst>
      <p:ext uri="{BB962C8B-B14F-4D97-AF65-F5344CB8AC3E}">
        <p14:creationId xmlns:p14="http://schemas.microsoft.com/office/powerpoint/2010/main" val="25330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指针类型的 </a:t>
            </a:r>
            <a:r>
              <a:rPr lang="en-US" altLang="zh-CN" dirty="0" err="1"/>
              <a:t>typedef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旧类型名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 </a:t>
            </a:r>
            <a:r>
              <a:rPr lang="zh-CN" altLang="en-US" dirty="0">
                <a:solidFill>
                  <a:srgbClr val="FFFF00"/>
                </a:solidFill>
              </a:rPr>
              <a:t>指针</a:t>
            </a:r>
            <a:r>
              <a:rPr lang="zh-CN" altLang="en-US" dirty="0" smtClean="0">
                <a:solidFill>
                  <a:srgbClr val="FFFF00"/>
                </a:solidFill>
              </a:rPr>
              <a:t>类型名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INTP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将 </a:t>
            </a:r>
            <a:r>
              <a:rPr lang="en-US" altLang="zh-CN" dirty="0" smtClean="0">
                <a:solidFill>
                  <a:srgbClr val="FFFF00"/>
                </a:solidFill>
              </a:rPr>
              <a:t>INTP </a:t>
            </a:r>
            <a:r>
              <a:rPr lang="zh-CN" altLang="en-US" dirty="0" smtClean="0"/>
              <a:t>定义为一个整数指针类型。以下是等价的：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INTP p;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 p;</a:t>
            </a:r>
          </a:p>
        </p:txBody>
      </p:sp>
    </p:spTree>
    <p:extLst>
      <p:ext uri="{BB962C8B-B14F-4D97-AF65-F5344CB8AC3E}">
        <p14:creationId xmlns:p14="http://schemas.microsoft.com/office/powerpoint/2010/main" val="19892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数组类型</a:t>
            </a:r>
            <a:r>
              <a:rPr lang="zh-CN" altLang="en-US" dirty="0"/>
              <a:t>的 </a:t>
            </a:r>
            <a:r>
              <a:rPr lang="en-US" altLang="zh-CN" dirty="0" err="1"/>
              <a:t>typedef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元素类型名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数组</a:t>
            </a:r>
            <a:r>
              <a:rPr lang="zh-CN" altLang="en-US" dirty="0" smtClean="0">
                <a:solidFill>
                  <a:srgbClr val="FFFF00"/>
                </a:solidFill>
              </a:rPr>
              <a:t>类型名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zh-CN" altLang="en-US" dirty="0" smtClean="0">
                <a:solidFill>
                  <a:srgbClr val="FFFF00"/>
                </a:solidFill>
              </a:rPr>
              <a:t>长度</a:t>
            </a:r>
            <a:r>
              <a:rPr lang="zh-CN" altLang="en-US" dirty="0">
                <a:solidFill>
                  <a:srgbClr val="FFFF00"/>
                </a:solidFill>
              </a:rPr>
              <a:t>常量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IntArray</a:t>
            </a:r>
            <a:r>
              <a:rPr lang="en-US" altLang="zh-CN" dirty="0" smtClean="0">
                <a:solidFill>
                  <a:srgbClr val="FFFF00"/>
                </a:solidFill>
              </a:rPr>
              <a:t>[10]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将 </a:t>
            </a:r>
            <a:r>
              <a:rPr lang="en-US" altLang="zh-CN" dirty="0" err="1" smtClean="0">
                <a:solidFill>
                  <a:srgbClr val="FFFF00"/>
                </a:solidFill>
              </a:rPr>
              <a:t>IntArray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/>
              <a:t>定义为一个</a:t>
            </a:r>
            <a:r>
              <a:rPr lang="zh-CN" altLang="en-US" dirty="0" smtClean="0">
                <a:solidFill>
                  <a:srgbClr val="FF0000"/>
                </a:solidFill>
              </a:rPr>
              <a:t>长度为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的整数数组类型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然后，以下是等价的：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IntArray</a:t>
            </a:r>
            <a:r>
              <a:rPr lang="en-US" altLang="zh-CN" dirty="0" smtClean="0"/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31743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指针变量的定义</a:t>
            </a:r>
          </a:p>
        </p:txBody>
      </p:sp>
      <p:sp>
        <p:nvSpPr>
          <p:cNvPr id="614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    </a:t>
            </a:r>
            <a:r>
              <a:rPr lang="en-US" altLang="en-US" dirty="0" err="1" smtClean="0"/>
              <a:t>类型名</a:t>
            </a:r>
            <a:r>
              <a:rPr lang="en-US" altLang="en-US" dirty="0" smtClean="0"/>
              <a:t>  *</a:t>
            </a:r>
            <a:r>
              <a:rPr lang="en-US" altLang="zh-CN" dirty="0" smtClean="0"/>
              <a:t> </a:t>
            </a:r>
            <a:r>
              <a:rPr lang="en-US" altLang="en-US" dirty="0" err="1" smtClean="0"/>
              <a:t>指针变量名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 *p; </a:t>
            </a:r>
          </a:p>
          <a:p>
            <a:pPr marL="400050" lvl="1" indent="0">
              <a:buNone/>
            </a:pPr>
            <a:r>
              <a:rPr lang="en-US" altLang="zh-CN" b="1" dirty="0" smtClean="0"/>
              <a:t>float *p;</a:t>
            </a:r>
          </a:p>
          <a:p>
            <a:pPr marL="400050" lvl="1" indent="0">
              <a:buNone/>
            </a:pPr>
            <a:r>
              <a:rPr lang="en-US" altLang="zh-CN" b="1" dirty="0" smtClean="0"/>
              <a:t>double *p;</a:t>
            </a:r>
          </a:p>
          <a:p>
            <a:pPr marL="400050" lvl="1" indent="0">
              <a:buNone/>
            </a:pPr>
            <a:r>
              <a:rPr lang="en-US" altLang="zh-CN" b="1" dirty="0" smtClean="0"/>
              <a:t>char *p;</a:t>
            </a:r>
          </a:p>
        </p:txBody>
      </p:sp>
    </p:spTree>
    <p:extLst>
      <p:ext uri="{BB962C8B-B14F-4D97-AF65-F5344CB8AC3E}">
        <p14:creationId xmlns:p14="http://schemas.microsoft.com/office/powerpoint/2010/main" val="1361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数组类型</a:t>
            </a:r>
            <a:r>
              <a:rPr lang="zh-CN" altLang="en-US" dirty="0"/>
              <a:t>的 </a:t>
            </a:r>
            <a:r>
              <a:rPr lang="en-US" altLang="zh-CN" dirty="0" err="1"/>
              <a:t>typedef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IntArray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;   /* 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是什么类型变量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是一个指针变量，是数组指针</a:t>
            </a:r>
            <a:endParaRPr lang="en-US" altLang="zh-CN" dirty="0" smtClean="0"/>
          </a:p>
          <a:p>
            <a:r>
              <a:rPr lang="en-US" altLang="zh-CN" dirty="0" err="1" smtClean="0"/>
              <a:t>ap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能够指向的类型（简称基类型）是</a:t>
            </a:r>
            <a:r>
              <a:rPr lang="zh-CN" altLang="en-US" dirty="0" smtClean="0">
                <a:solidFill>
                  <a:srgbClr val="FF0000"/>
                </a:solidFill>
              </a:rPr>
              <a:t>长度为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的数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17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数组类型</a:t>
            </a:r>
            <a:r>
              <a:rPr lang="zh-CN" altLang="en-US" dirty="0"/>
              <a:t>的 </a:t>
            </a:r>
            <a:r>
              <a:rPr lang="en-US" altLang="zh-CN" dirty="0" err="1"/>
              <a:t>typedef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如果没有</a:t>
            </a:r>
            <a:r>
              <a:rPr lang="zh-CN" altLang="en-US" dirty="0"/>
              <a:t>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IntArray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如何定义数组指针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?</a:t>
            </a:r>
          </a:p>
          <a:p>
            <a:pPr marL="0" indent="0" algn="ctr">
              <a:buNone/>
            </a:pPr>
            <a:r>
              <a:rPr lang="en-US" altLang="zh-CN" sz="44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4400" dirty="0" smtClean="0">
                <a:solidFill>
                  <a:srgbClr val="FFFF00"/>
                </a:solidFill>
              </a:rPr>
              <a:t> (*</a:t>
            </a:r>
            <a:r>
              <a:rPr lang="en-US" altLang="zh-CN" sz="4400" dirty="0" err="1" smtClean="0">
                <a:solidFill>
                  <a:srgbClr val="FFFF00"/>
                </a:solidFill>
              </a:rPr>
              <a:t>ap</a:t>
            </a:r>
            <a:r>
              <a:rPr lang="en-US" altLang="zh-CN" sz="4400" dirty="0" smtClean="0">
                <a:solidFill>
                  <a:srgbClr val="FFFF00"/>
                </a:solidFill>
              </a:rPr>
              <a:t>)[10];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和下面定义的区别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 err="1">
                <a:solidFill>
                  <a:srgbClr val="FFFF00"/>
                </a:solidFill>
              </a:rPr>
              <a:t>int</a:t>
            </a:r>
            <a:r>
              <a:rPr lang="en-US" altLang="zh-CN" sz="4400" dirty="0">
                <a:solidFill>
                  <a:srgbClr val="FFFF00"/>
                </a:solidFill>
              </a:rPr>
              <a:t> </a:t>
            </a:r>
            <a:r>
              <a:rPr lang="en-US" altLang="zh-CN" sz="4400" dirty="0" smtClean="0">
                <a:solidFill>
                  <a:srgbClr val="FFFF00"/>
                </a:solidFill>
              </a:rPr>
              <a:t>*</a:t>
            </a:r>
            <a:r>
              <a:rPr lang="en-US" altLang="zh-CN" sz="4400" dirty="0" err="1" smtClean="0">
                <a:solidFill>
                  <a:srgbClr val="FFFF00"/>
                </a:solidFill>
              </a:rPr>
              <a:t>ap</a:t>
            </a:r>
            <a:r>
              <a:rPr lang="en-US" altLang="zh-CN" sz="4400" dirty="0" smtClean="0">
                <a:solidFill>
                  <a:srgbClr val="FFFF00"/>
                </a:solidFill>
              </a:rPr>
              <a:t>[10</a:t>
            </a:r>
            <a:r>
              <a:rPr lang="en-US" altLang="zh-CN" sz="4400" dirty="0" smtClean="0">
                <a:solidFill>
                  <a:srgbClr val="FFFF00"/>
                </a:solidFill>
              </a:rPr>
              <a:t>];</a:t>
            </a:r>
          </a:p>
          <a:p>
            <a:pPr marL="0" indent="0" algn="ctr">
              <a:buNone/>
            </a:pPr>
            <a:r>
              <a:rPr lang="zh-CN" altLang="en-US" sz="4400" dirty="0" smtClean="0">
                <a:solidFill>
                  <a:srgbClr val="FFFF00"/>
                </a:solidFill>
              </a:rPr>
              <a:t>这是指针数组</a:t>
            </a:r>
            <a:endParaRPr lang="en-US" altLang="zh-CN" sz="4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数组类型</a:t>
            </a:r>
            <a:r>
              <a:rPr lang="zh-CN" altLang="en-US" dirty="0"/>
              <a:t>的 </a:t>
            </a:r>
            <a:r>
              <a:rPr lang="en-US" altLang="zh-CN" dirty="0" err="1"/>
              <a:t>typedef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4000" dirty="0" err="1" smtClean="0"/>
              <a:t>typedef</a:t>
            </a:r>
            <a:r>
              <a:rPr lang="en-US" altLang="zh-CN" sz="4000" dirty="0" smtClean="0"/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int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FF00"/>
                </a:solidFill>
              </a:rPr>
              <a:t>IntArray</a:t>
            </a:r>
            <a:r>
              <a:rPr lang="en-US" altLang="zh-CN" sz="4000" dirty="0">
                <a:solidFill>
                  <a:srgbClr val="FFFF00"/>
                </a:solidFill>
              </a:rPr>
              <a:t>[10]</a:t>
            </a:r>
            <a:r>
              <a:rPr lang="en-US" altLang="zh-CN" sz="4000" dirty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假设有了上面的类型定义，以下的变量定义是等价的：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000" dirty="0" err="1"/>
              <a:t>IntArray</a:t>
            </a:r>
            <a:r>
              <a:rPr lang="en-US" altLang="zh-CN" sz="4000" dirty="0"/>
              <a:t> *</a:t>
            </a:r>
            <a:r>
              <a:rPr lang="en-US" altLang="zh-CN" sz="4000" dirty="0" err="1"/>
              <a:t>ap</a:t>
            </a:r>
            <a:r>
              <a:rPr lang="en-US" altLang="zh-CN" sz="4000" dirty="0" smtClean="0"/>
              <a:t>;//</a:t>
            </a:r>
            <a:r>
              <a:rPr lang="zh-CN" altLang="en-US" sz="4000" dirty="0" smtClean="0"/>
              <a:t>显然是个指针</a:t>
            </a:r>
            <a:endParaRPr lang="en-US" altLang="zh-CN" sz="4000" dirty="0"/>
          </a:p>
          <a:p>
            <a:pPr marL="0" indent="0" algn="ctr">
              <a:buNone/>
            </a:pPr>
            <a:r>
              <a:rPr lang="en-US" altLang="zh-CN" sz="4000" dirty="0" err="1"/>
              <a:t>int</a:t>
            </a:r>
            <a:r>
              <a:rPr lang="en-US" altLang="zh-CN" sz="4000" dirty="0"/>
              <a:t> (*</a:t>
            </a:r>
            <a:r>
              <a:rPr lang="en-US" altLang="zh-CN" sz="4000" dirty="0" err="1"/>
              <a:t>ap</a:t>
            </a:r>
            <a:r>
              <a:rPr lang="en-US" altLang="zh-CN" sz="4000" dirty="0"/>
              <a:t>)[10</a:t>
            </a:r>
            <a:r>
              <a:rPr lang="en-US" altLang="zh-CN" sz="4000" dirty="0" smtClean="0"/>
              <a:t>];//</a:t>
            </a:r>
            <a:r>
              <a:rPr lang="zh-CN" altLang="en-US" sz="4000" dirty="0" smtClean="0"/>
              <a:t>不那么显然</a:t>
            </a: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显然第一种定义更好</a:t>
            </a:r>
            <a:r>
              <a:rPr lang="zh-CN" altLang="en-US" dirty="0" smtClean="0">
                <a:solidFill>
                  <a:srgbClr val="FFFF00"/>
                </a:solidFill>
              </a:rPr>
              <a:t>理解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语句的一般方法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首先定义一个</a:t>
            </a:r>
            <a:r>
              <a:rPr lang="zh-CN" altLang="en-US" dirty="0" smtClean="0">
                <a:solidFill>
                  <a:srgbClr val="FFFF00"/>
                </a:solidFill>
              </a:rPr>
              <a:t>目标类型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变量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a[10];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然后将</a:t>
            </a:r>
            <a:r>
              <a:rPr lang="zh-CN" altLang="en-US" dirty="0" smtClean="0">
                <a:solidFill>
                  <a:srgbClr val="FFFF00"/>
                </a:solidFill>
              </a:rPr>
              <a:t>变量名</a:t>
            </a:r>
            <a:r>
              <a:rPr lang="zh-CN" altLang="en-US" dirty="0" smtClean="0"/>
              <a:t>替换为</a:t>
            </a:r>
            <a:r>
              <a:rPr lang="zh-CN" altLang="en-US" dirty="0" smtClean="0">
                <a:solidFill>
                  <a:srgbClr val="FFFF00"/>
                </a:solidFill>
              </a:rPr>
              <a:t>新类型名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IntArray</a:t>
            </a:r>
            <a:r>
              <a:rPr lang="en-US" altLang="zh-CN" sz="3600" dirty="0" smtClean="0"/>
              <a:t>[10];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最后在前面加上</a:t>
            </a:r>
            <a:r>
              <a:rPr lang="en-US" altLang="zh-CN" dirty="0" err="1" smtClean="0"/>
              <a:t>typedef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sz="3600" dirty="0" err="1" smtClean="0"/>
              <a:t>typedef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>
                <a:solidFill>
                  <a:srgbClr val="FFFF00"/>
                </a:solidFill>
              </a:rPr>
              <a:t>IntArray</a:t>
            </a:r>
            <a:r>
              <a:rPr lang="en-US" altLang="zh-CN" sz="3600" dirty="0"/>
              <a:t>[10];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err="1" smtClean="0">
                <a:solidFill>
                  <a:srgbClr val="FFFF00"/>
                </a:solidFill>
              </a:rPr>
              <a:t>typedef</a:t>
            </a:r>
            <a:r>
              <a:rPr lang="en-US" altLang="zh-CN" sz="3600" dirty="0" smtClean="0">
                <a:solidFill>
                  <a:srgbClr val="FFFF00"/>
                </a:solidFill>
              </a:rPr>
              <a:t> char CA[5];</a:t>
            </a:r>
            <a:endParaRPr lang="en-US" altLang="zh-CN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CA fun()</a:t>
            </a:r>
          </a:p>
          <a:p>
            <a:pPr marL="0" indent="0">
              <a:buNone/>
            </a:pPr>
            <a:r>
              <a:rPr lang="en-US" altLang="zh-CN" sz="3600" dirty="0" smtClean="0"/>
              <a:t>{</a:t>
            </a: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CA c = “Hello”;</a:t>
            </a:r>
          </a:p>
          <a:p>
            <a:pPr marL="0" indent="0">
              <a:buNone/>
            </a:pPr>
            <a:r>
              <a:rPr lang="en-US" altLang="zh-CN" sz="3600" dirty="0" smtClean="0"/>
              <a:t>    return c;</a:t>
            </a:r>
          </a:p>
          <a:p>
            <a:pPr marL="0" indent="0">
              <a:buNone/>
            </a:pPr>
            <a:r>
              <a:rPr lang="en-US" altLang="zh-CN" sz="3600" dirty="0" smtClean="0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92415" y="3174123"/>
            <a:ext cx="3668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函数</a:t>
            </a:r>
            <a:r>
              <a:rPr lang="zh-CN" altLang="en-US" sz="2800" dirty="0" smtClean="0"/>
              <a:t>不能</a:t>
            </a:r>
            <a:r>
              <a:rPr lang="zh-CN" altLang="en-US" sz="2800" dirty="0" smtClean="0">
                <a:solidFill>
                  <a:srgbClr val="FFFF00"/>
                </a:solidFill>
              </a:rPr>
              <a:t>返回数组，即使用了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typedef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err="1" smtClean="0">
                <a:solidFill>
                  <a:srgbClr val="FFFF00"/>
                </a:solidFill>
              </a:rPr>
              <a:t>typedef</a:t>
            </a:r>
            <a:r>
              <a:rPr lang="en-US" altLang="zh-CN" sz="3600" dirty="0" smtClean="0">
                <a:solidFill>
                  <a:srgbClr val="FFFF00"/>
                </a:solidFill>
              </a:rPr>
              <a:t> char CA[5];</a:t>
            </a:r>
          </a:p>
          <a:p>
            <a:pPr marL="0" indent="0">
              <a:buNone/>
            </a:pPr>
            <a:r>
              <a:rPr lang="en-US" altLang="zh-CN" sz="3600" dirty="0" smtClean="0"/>
              <a:t>CA</a:t>
            </a:r>
            <a:r>
              <a:rPr lang="zh-CN" altLang="en-US" sz="3600" dirty="0" smtClean="0"/>
              <a:t>*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conv</a:t>
            </a:r>
            <a:r>
              <a:rPr lang="en-US" altLang="zh-CN" sz="3600" dirty="0" smtClean="0"/>
              <a:t>(char s[])</a:t>
            </a:r>
          </a:p>
          <a:p>
            <a:pPr marL="0" indent="0">
              <a:buNone/>
            </a:pPr>
            <a:r>
              <a:rPr lang="en-US" altLang="zh-CN" sz="3600" dirty="0" smtClean="0"/>
              <a:t>{</a:t>
            </a:r>
          </a:p>
          <a:p>
            <a:pPr marL="0" indent="0">
              <a:buNone/>
            </a:pPr>
            <a:r>
              <a:rPr lang="en-US" altLang="zh-CN" sz="3600" dirty="0" smtClean="0"/>
              <a:t>	return (CA*)</a:t>
            </a:r>
            <a:r>
              <a:rPr lang="en-US" altLang="zh-CN" sz="3600" dirty="0" smtClean="0"/>
              <a:t>s;</a:t>
            </a:r>
            <a:r>
              <a:rPr lang="zh-CN" altLang="en-US" sz="3600" dirty="0" smtClean="0"/>
              <a:t>返回指针</a:t>
            </a:r>
            <a:r>
              <a:rPr lang="en-US" altLang="zh-CN" sz="3600" dirty="0" smtClean="0"/>
              <a:t>.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}</a:t>
            </a:r>
          </a:p>
          <a:p>
            <a:pPr marL="0" indent="0">
              <a:buNone/>
            </a:pPr>
            <a:r>
              <a:rPr lang="en-US" altLang="zh-CN" sz="3600" dirty="0" smtClean="0"/>
              <a:t>void main()</a:t>
            </a:r>
          </a:p>
          <a:p>
            <a:pPr marL="0" indent="0">
              <a:buNone/>
            </a:pPr>
            <a:r>
              <a:rPr lang="en-US" altLang="zh-CN" sz="3600" dirty="0" smtClean="0"/>
              <a:t>{      char h[ ] = “HelloWorld”;</a:t>
            </a:r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 err="1" smtClean="0"/>
              <a:t>printf</a:t>
            </a:r>
            <a:r>
              <a:rPr lang="en-US" altLang="zh-CN" sz="3600" dirty="0" smtClean="0"/>
              <a:t>(“%c”, </a:t>
            </a:r>
            <a:r>
              <a:rPr lang="en-US" altLang="zh-CN" sz="3600" dirty="0" err="1" smtClean="0"/>
              <a:t>conv</a:t>
            </a:r>
            <a:r>
              <a:rPr lang="en-US" altLang="zh-CN" sz="3600" dirty="0" smtClean="0"/>
              <a:t>(h)[1][4]);</a:t>
            </a:r>
            <a:br>
              <a:rPr lang="en-US" altLang="zh-CN" sz="3600" dirty="0" smtClean="0"/>
            </a:br>
            <a:r>
              <a:rPr lang="en-US" altLang="zh-CN" sz="3600" dirty="0" smtClean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40152" y="1417639"/>
            <a:ext cx="2638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输出为：</a:t>
            </a:r>
            <a:r>
              <a:rPr lang="en-US" altLang="zh-CN" sz="4800" dirty="0">
                <a:solidFill>
                  <a:srgbClr val="FFFF00"/>
                </a:solidFill>
              </a:rPr>
              <a:t>d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思考：不用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，怎么写？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rgbClr val="FFFF00"/>
                </a:solidFill>
              </a:rPr>
              <a:t>char (</a:t>
            </a:r>
            <a:r>
              <a:rPr lang="zh-CN" altLang="en-US" sz="3600" dirty="0" smtClean="0">
                <a:solidFill>
                  <a:srgbClr val="FFFF00"/>
                </a:solidFill>
              </a:rPr>
              <a:t>*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conv</a:t>
            </a:r>
            <a:r>
              <a:rPr lang="en-US" altLang="zh-CN" sz="3600" dirty="0" smtClean="0">
                <a:solidFill>
                  <a:srgbClr val="FFFF00"/>
                </a:solidFill>
              </a:rPr>
              <a:t>)(char s[])[5]</a:t>
            </a:r>
          </a:p>
          <a:p>
            <a:pPr marL="0" indent="0">
              <a:buNone/>
            </a:pPr>
            <a:r>
              <a:rPr lang="en-US" altLang="zh-CN" sz="3600" dirty="0" smtClean="0"/>
              <a:t>{</a:t>
            </a:r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 smtClean="0">
                <a:solidFill>
                  <a:srgbClr val="FFFF00"/>
                </a:solidFill>
              </a:rPr>
              <a:t>return (char (*)[5]) s;</a:t>
            </a:r>
          </a:p>
          <a:p>
            <a:pPr marL="0" indent="0">
              <a:buNone/>
            </a:pPr>
            <a:r>
              <a:rPr lang="en-US" altLang="zh-CN" sz="3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08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练习：将一个长度为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的数组，作为列宽为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的二维数组使用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smtClean="0"/>
              <a:t>void main()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smtClean="0"/>
              <a:t>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a[100], </a:t>
            </a:r>
            <a:r>
              <a:rPr lang="en-US" altLang="zh-CN" sz="3600" dirty="0" smtClean="0">
                <a:solidFill>
                  <a:srgbClr val="FFFF00"/>
                </a:solidFill>
              </a:rPr>
              <a:t>(*p)[5]</a:t>
            </a:r>
            <a:r>
              <a:rPr lang="en-US" altLang="zh-CN" sz="3600" dirty="0" smtClean="0"/>
              <a:t>, k, j;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p = </a:t>
            </a:r>
            <a:r>
              <a:rPr lang="en-US" altLang="zh-CN" sz="3600" dirty="0" smtClean="0">
                <a:solidFill>
                  <a:srgbClr val="FFFF00"/>
                </a:solidFill>
              </a:rPr>
              <a:t>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3600" dirty="0" smtClean="0">
                <a:solidFill>
                  <a:srgbClr val="FFFF00"/>
                </a:solidFill>
              </a:rPr>
              <a:t> (*)[5]) </a:t>
            </a:r>
            <a:r>
              <a:rPr lang="en-US" altLang="zh-CN" sz="3600" dirty="0" smtClean="0"/>
              <a:t>a;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for( k = 0; k&lt;</a:t>
            </a:r>
            <a:r>
              <a:rPr lang="en-US" altLang="zh-CN" sz="3600" dirty="0" smtClean="0">
                <a:solidFill>
                  <a:srgbClr val="FFFF00"/>
                </a:solidFill>
              </a:rPr>
              <a:t>20</a:t>
            </a:r>
            <a:r>
              <a:rPr lang="en-US" altLang="zh-CN" sz="3600" dirty="0" smtClean="0"/>
              <a:t>; k++ 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smtClean="0"/>
              <a:t>	for</a:t>
            </a:r>
            <a:r>
              <a:rPr lang="en-US" altLang="zh-CN" sz="3600" dirty="0"/>
              <a:t>( </a:t>
            </a:r>
            <a:r>
              <a:rPr lang="en-US" altLang="zh-CN" sz="3600" dirty="0" smtClean="0"/>
              <a:t>j </a:t>
            </a:r>
            <a:r>
              <a:rPr lang="en-US" altLang="zh-CN" sz="3600" dirty="0"/>
              <a:t>= 0; </a:t>
            </a:r>
            <a:r>
              <a:rPr lang="en-US" altLang="zh-CN" sz="3600" dirty="0" smtClean="0"/>
              <a:t>j&lt;</a:t>
            </a:r>
            <a:r>
              <a:rPr lang="en-US" altLang="zh-CN" sz="3600" dirty="0" smtClean="0">
                <a:solidFill>
                  <a:srgbClr val="FFFF00"/>
                </a:solidFill>
              </a:rPr>
              <a:t>5</a:t>
            </a:r>
            <a:r>
              <a:rPr lang="en-US" altLang="zh-CN" sz="3600" dirty="0" smtClean="0"/>
              <a:t>; </a:t>
            </a:r>
            <a:r>
              <a:rPr lang="en-US" altLang="zh-CN" sz="3600" dirty="0" err="1" smtClean="0"/>
              <a:t>j++</a:t>
            </a:r>
            <a:r>
              <a:rPr lang="en-US" altLang="zh-CN" sz="3600" dirty="0" smtClean="0"/>
              <a:t> 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/>
              <a:t>	</a:t>
            </a:r>
            <a:r>
              <a:rPr lang="en-US" altLang="zh-CN" sz="3600" dirty="0" smtClean="0"/>
              <a:t>	p[ k ][ j ] = k + j;</a:t>
            </a:r>
            <a:endParaRPr lang="en-US" altLang="zh-CN" sz="36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4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首先定义一个</a:t>
            </a:r>
            <a:r>
              <a:rPr lang="zh-CN" altLang="en-US" dirty="0">
                <a:solidFill>
                  <a:srgbClr val="FFFF00"/>
                </a:solidFill>
              </a:rPr>
              <a:t>目标类型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变量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f(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a,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b);</a:t>
            </a: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然后将</a:t>
            </a:r>
            <a:r>
              <a:rPr lang="zh-CN" altLang="en-US" dirty="0">
                <a:solidFill>
                  <a:srgbClr val="FFFF00"/>
                </a:solidFill>
              </a:rPr>
              <a:t>变量名</a:t>
            </a:r>
            <a:r>
              <a:rPr lang="zh-CN" altLang="en-US" dirty="0"/>
              <a:t>替换为</a:t>
            </a:r>
            <a:r>
              <a:rPr lang="zh-CN" altLang="en-US" dirty="0">
                <a:solidFill>
                  <a:srgbClr val="FFFF00"/>
                </a:solidFill>
              </a:rPr>
              <a:t>新类型名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 smtClean="0"/>
              <a:t>Func</a:t>
            </a:r>
            <a:r>
              <a:rPr lang="en-US" altLang="zh-CN" sz="3600" dirty="0" smtClean="0"/>
              <a:t> 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a,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b</a:t>
            </a:r>
            <a:r>
              <a:rPr lang="en-US" altLang="zh-CN" sz="3600" dirty="0" smtClean="0"/>
              <a:t>);</a:t>
            </a: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最后在前面加上</a:t>
            </a:r>
            <a:r>
              <a:rPr lang="en-US" altLang="zh-CN" dirty="0" err="1"/>
              <a:t>typedef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sz="3600" dirty="0" err="1"/>
              <a:t>typedef</a:t>
            </a:r>
            <a:r>
              <a:rPr lang="en-US" altLang="zh-CN" sz="3600" dirty="0"/>
              <a:t>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Func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a,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18852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 fontScale="77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3600" dirty="0" err="1"/>
              <a:t>typedef</a:t>
            </a:r>
            <a:r>
              <a:rPr lang="en-US" altLang="zh-CN" sz="3600" dirty="0"/>
              <a:t>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FuncType</a:t>
            </a:r>
            <a:r>
              <a:rPr lang="en-US" altLang="zh-CN" sz="3600" dirty="0" smtClean="0">
                <a:solidFill>
                  <a:srgbClr val="FFFF00"/>
                </a:solidFill>
              </a:rPr>
              <a:t>(</a:t>
            </a:r>
            <a:r>
              <a:rPr lang="en-US" altLang="zh-CN" sz="36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3600" dirty="0" smtClean="0">
                <a:solidFill>
                  <a:srgbClr val="FFFF00"/>
                </a:solidFill>
              </a:rPr>
              <a:t> x</a:t>
            </a:r>
            <a:r>
              <a:rPr lang="en-US" altLang="zh-CN" sz="3600" dirty="0" smtClean="0"/>
              <a:t>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y);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add(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a,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b)</a:t>
            </a:r>
          </a:p>
          <a:p>
            <a:pPr marL="0" indent="0">
              <a:buNone/>
            </a:pPr>
            <a:r>
              <a:rPr lang="en-US" altLang="zh-CN" sz="3600" dirty="0" smtClean="0"/>
              <a:t>{  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en-US" altLang="zh-CN" sz="3600" dirty="0" smtClean="0"/>
              <a:t>return a + b; </a:t>
            </a:r>
          </a:p>
          <a:p>
            <a:pPr marL="0" indent="0">
              <a:buNone/>
            </a:pPr>
            <a:r>
              <a:rPr lang="en-US" altLang="zh-CN" sz="3600" dirty="0" smtClean="0"/>
              <a:t>}</a:t>
            </a:r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void main()</a:t>
            </a:r>
          </a:p>
          <a:p>
            <a:pPr marL="0" indent="0">
              <a:buNone/>
            </a:pPr>
            <a:r>
              <a:rPr lang="en-US" altLang="zh-CN" sz="3600" dirty="0" smtClean="0"/>
              <a:t>{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    </a:t>
            </a:r>
            <a:r>
              <a:rPr lang="en-US" altLang="zh-CN" sz="3600" dirty="0" err="1">
                <a:solidFill>
                  <a:srgbClr val="FFFF00"/>
                </a:solidFill>
              </a:rPr>
              <a:t>FuncType</a:t>
            </a:r>
            <a:r>
              <a:rPr lang="en-US" altLang="zh-CN" sz="3600" dirty="0" smtClean="0"/>
              <a:t> * </a:t>
            </a:r>
            <a:r>
              <a:rPr lang="en-US" altLang="zh-CN" sz="3600" dirty="0" err="1" smtClean="0"/>
              <a:t>fp</a:t>
            </a:r>
            <a:r>
              <a:rPr lang="en-US" altLang="zh-CN" sz="3600" dirty="0" smtClean="0"/>
              <a:t> = add;</a:t>
            </a: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</a:t>
            </a:r>
            <a:r>
              <a:rPr lang="en-US" altLang="zh-CN" sz="3600" dirty="0" err="1" smtClean="0"/>
              <a:t>printf</a:t>
            </a:r>
            <a:r>
              <a:rPr lang="en-US" altLang="zh-CN" sz="3600" dirty="0" smtClean="0"/>
              <a:t>(“3 + 4 = %d\n”, </a:t>
            </a:r>
            <a:r>
              <a:rPr lang="en-US" altLang="zh-CN" sz="3600" dirty="0" err="1" smtClean="0"/>
              <a:t>fp</a:t>
            </a:r>
            <a:r>
              <a:rPr lang="en-US" altLang="zh-CN" sz="3600" dirty="0" smtClean="0"/>
              <a:t>(3,4));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7587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指针的基本运算 </a:t>
            </a: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给指针赋值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p = &amp; a;</a:t>
            </a:r>
          </a:p>
          <a:p>
            <a:r>
              <a:rPr lang="zh-CN" altLang="en-US" dirty="0" smtClean="0"/>
              <a:t>访问指针所指向的变量</a:t>
            </a:r>
          </a:p>
          <a:p>
            <a:pPr marL="457200" lvl="1" indent="0">
              <a:buNone/>
            </a:pPr>
            <a:r>
              <a:rPr lang="en-US" altLang="zh-CN" dirty="0" smtClean="0"/>
              <a:t>*p = 3;</a:t>
            </a:r>
          </a:p>
          <a:p>
            <a:pPr marL="457200" lvl="1" indent="0">
              <a:buNone/>
            </a:pPr>
            <a:r>
              <a:rPr lang="en-US" altLang="zh-CN" dirty="0" smtClean="0"/>
              <a:t>x = *p;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2754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函数指针</a:t>
            </a:r>
            <a:r>
              <a:rPr lang="zh-CN" altLang="en-US" dirty="0"/>
              <a:t>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首先定义一个</a:t>
            </a:r>
            <a:r>
              <a:rPr lang="zh-CN" altLang="en-US" dirty="0">
                <a:solidFill>
                  <a:srgbClr val="FFFF00"/>
                </a:solidFill>
              </a:rPr>
              <a:t>目标类型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变量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(*f)(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a,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b);</a:t>
            </a: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然后将</a:t>
            </a:r>
            <a:r>
              <a:rPr lang="zh-CN" altLang="en-US" dirty="0">
                <a:solidFill>
                  <a:srgbClr val="FFFF00"/>
                </a:solidFill>
              </a:rPr>
              <a:t>变量名</a:t>
            </a:r>
            <a:r>
              <a:rPr lang="zh-CN" altLang="en-US" dirty="0"/>
              <a:t>替换为</a:t>
            </a:r>
            <a:r>
              <a:rPr lang="zh-CN" altLang="en-US" dirty="0">
                <a:solidFill>
                  <a:srgbClr val="FFFF00"/>
                </a:solidFill>
              </a:rPr>
              <a:t>新类型名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(*</a:t>
            </a:r>
            <a:r>
              <a:rPr lang="en-US" altLang="zh-CN" sz="3600" dirty="0" err="1" smtClean="0"/>
              <a:t>FPtr</a:t>
            </a:r>
            <a:r>
              <a:rPr lang="en-US" altLang="zh-CN" sz="3600" dirty="0" smtClean="0"/>
              <a:t>)(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a,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b</a:t>
            </a:r>
            <a:r>
              <a:rPr lang="en-US" altLang="zh-CN" sz="3600" dirty="0" smtClean="0"/>
              <a:t>);</a:t>
            </a:r>
            <a:endParaRPr lang="en-US" altLang="zh-CN" sz="36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最后在前面加上</a:t>
            </a:r>
            <a:r>
              <a:rPr lang="en-US" altLang="zh-CN" dirty="0" err="1"/>
              <a:t>typedef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sz="3600" dirty="0" err="1"/>
              <a:t>typedef</a:t>
            </a:r>
            <a:r>
              <a:rPr lang="en-US" altLang="zh-CN" sz="3600" dirty="0"/>
              <a:t>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(*</a:t>
            </a:r>
            <a:r>
              <a:rPr lang="en-US" altLang="zh-CN" sz="3600" dirty="0" err="1"/>
              <a:t>FPtr</a:t>
            </a:r>
            <a:r>
              <a:rPr lang="en-US" altLang="zh-CN" sz="3600" dirty="0"/>
              <a:t>)(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a,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35029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r>
              <a:rPr lang="zh-CN" altLang="en-US" dirty="0"/>
              <a:t>指针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3568" y="1988840"/>
            <a:ext cx="4572000" cy="369331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FuncPtr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y);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add(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+ b;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FuncPtr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fp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add;</a:t>
            </a:r>
          </a:p>
          <a:p>
            <a:r>
              <a:rPr lang="pt-B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printf(</a:t>
            </a:r>
            <a:r>
              <a:rPr lang="pt-BR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 + 4 = %d\n"</a:t>
            </a:r>
            <a:r>
              <a:rPr lang="pt-B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fp(3,4));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8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交互式编程的回调函数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libgraphics.h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3528" y="2662853"/>
            <a:ext cx="864096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KeyboardEventCallback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key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CharEventCallback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c);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MouseEventCallback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button,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TimerEventCallback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timerID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640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键盘消息回调函数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CN" altLang="en-US" dirty="0"/>
              <a:t>键盘消息回调函数</a:t>
            </a:r>
            <a:r>
              <a:rPr lang="zh-CN" altLang="en-US" dirty="0" smtClean="0"/>
              <a:t>的类型为：</a:t>
            </a:r>
            <a:endParaRPr lang="en-US" altLang="zh-CN" dirty="0" smtClean="0"/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表示哪个键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event</a:t>
            </a:r>
            <a:r>
              <a:rPr lang="zh-CN" altLang="en-US" dirty="0" smtClean="0"/>
              <a:t>表示按下或松开等事件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9552" y="2435696"/>
            <a:ext cx="8670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void (*</a:t>
            </a:r>
            <a:r>
              <a:rPr lang="en-US" altLang="zh-CN" sz="2400" dirty="0" err="1" smtClean="0"/>
              <a:t>KeyboardEventCallback</a:t>
            </a:r>
            <a:r>
              <a:rPr lang="en-US" altLang="zh-CN" sz="2400" dirty="0" smtClean="0"/>
              <a:t>)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key,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event);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90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键盘消息回调函数实现与注册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自己写一个 </a:t>
            </a:r>
            <a:r>
              <a:rPr lang="en-US" altLang="zh-CN" sz="3000" dirty="0" err="1" smtClean="0"/>
              <a:t>KeyboardEventCallback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类型的处理函数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mykeyboard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event)</a:t>
            </a:r>
          </a:p>
          <a:p>
            <a:pPr marL="768096" lvl="2" indent="0">
              <a:buNone/>
            </a:pPr>
            <a:r>
              <a:rPr lang="en-US" altLang="zh-CN" dirty="0" smtClean="0"/>
              <a:t>{</a:t>
            </a:r>
          </a:p>
          <a:p>
            <a:pPr marL="768096" lvl="2" indent="0">
              <a:buNone/>
            </a:pPr>
            <a:r>
              <a:rPr lang="en-US" altLang="zh-CN" dirty="0" smtClean="0"/>
              <a:t> 	   …. </a:t>
            </a:r>
            <a:r>
              <a:rPr lang="en-US" altLang="zh-CN" dirty="0"/>
              <a:t>// </a:t>
            </a:r>
            <a:r>
              <a:rPr lang="zh-CN" altLang="en-US" dirty="0"/>
              <a:t>实现代码略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如何告诉图形系统呢？调用一个注册函数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registerKeyboardEvent</a:t>
            </a:r>
            <a:r>
              <a:rPr lang="en-US" altLang="zh-CN" dirty="0" smtClean="0">
                <a:solidFill>
                  <a:srgbClr val="FFFF00"/>
                </a:solidFill>
              </a:rPr>
              <a:t>( </a:t>
            </a:r>
            <a:r>
              <a:rPr lang="en-US" altLang="zh-CN" dirty="0" err="1" smtClean="0">
                <a:solidFill>
                  <a:srgbClr val="FFFF00"/>
                </a:solidFill>
              </a:rPr>
              <a:t>mykeyboard</a:t>
            </a:r>
            <a:r>
              <a:rPr lang="en-US" altLang="zh-CN" dirty="0" smtClean="0">
                <a:solidFill>
                  <a:srgbClr val="FFFF00"/>
                </a:solidFill>
              </a:rPr>
              <a:t> );</a:t>
            </a:r>
          </a:p>
          <a:p>
            <a:r>
              <a:rPr lang="zh-CN" altLang="en-US" dirty="0" smtClean="0"/>
              <a:t>注册函数由图形系统提供，其原型为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970007" y="609329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registerKeyboardEvent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KeyboardEventCallback</a:t>
            </a:r>
            <a:r>
              <a:rPr lang="en-US" altLang="zh-CN" sz="2000" dirty="0"/>
              <a:t> callback);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203848" y="2996952"/>
            <a:ext cx="216024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字符消息回调函</a:t>
            </a:r>
            <a:r>
              <a:rPr lang="zh-CN" altLang="en-US" dirty="0" smtClean="0"/>
              <a:t>数</a:t>
            </a:r>
            <a:r>
              <a:rPr lang="zh-CN" altLang="en-US" dirty="0"/>
              <a:t>实现与注册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自己写一个 </a:t>
            </a:r>
            <a:r>
              <a:rPr lang="en-US" altLang="zh-CN" dirty="0" err="1" smtClean="0"/>
              <a:t>Char</a:t>
            </a:r>
            <a:r>
              <a:rPr lang="en-US" altLang="zh-CN" sz="3000" dirty="0" err="1" smtClean="0"/>
              <a:t>EventCallback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类型的处理函数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mychar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char)</a:t>
            </a:r>
          </a:p>
          <a:p>
            <a:pPr marL="768096" lvl="2" indent="0">
              <a:buNone/>
            </a:pPr>
            <a:r>
              <a:rPr lang="en-US" altLang="zh-CN" dirty="0" smtClean="0"/>
              <a:t>{</a:t>
            </a:r>
          </a:p>
          <a:p>
            <a:pPr marL="768096" lvl="2" indent="0">
              <a:buNone/>
            </a:pPr>
            <a:r>
              <a:rPr lang="en-US" altLang="zh-CN" dirty="0" smtClean="0"/>
              <a:t>      …. // </a:t>
            </a:r>
            <a:r>
              <a:rPr lang="zh-CN" altLang="en-US" dirty="0" smtClean="0"/>
              <a:t>实现代码略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如何告诉图形系统呢？调用一个注册函数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registerCharEvent</a:t>
            </a:r>
            <a:r>
              <a:rPr lang="en-US" altLang="zh-CN" dirty="0" smtClean="0">
                <a:solidFill>
                  <a:srgbClr val="FFFF00"/>
                </a:solidFill>
              </a:rPr>
              <a:t>( </a:t>
            </a:r>
            <a:r>
              <a:rPr lang="en-US" altLang="zh-CN" dirty="0" err="1" smtClean="0">
                <a:solidFill>
                  <a:srgbClr val="FFFF00"/>
                </a:solidFill>
              </a:rPr>
              <a:t>mychar</a:t>
            </a:r>
            <a:r>
              <a:rPr lang="en-US" altLang="zh-CN" dirty="0" smtClean="0">
                <a:solidFill>
                  <a:srgbClr val="FFFF00"/>
                </a:solidFill>
              </a:rPr>
              <a:t> );</a:t>
            </a:r>
          </a:p>
          <a:p>
            <a:r>
              <a:rPr lang="zh-CN" altLang="en-US" dirty="0" smtClean="0"/>
              <a:t>注册函数由图形系统提供，其原型为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970007" y="609329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 smtClean="0"/>
              <a:t>registerCharEvent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 </a:t>
            </a:r>
            <a:r>
              <a:rPr lang="en-US" altLang="zh-CN" sz="2000" dirty="0" err="1" smtClean="0"/>
              <a:t>CharEventCallback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callback);</a:t>
            </a:r>
          </a:p>
        </p:txBody>
      </p:sp>
    </p:spTree>
    <p:extLst>
      <p:ext uri="{BB962C8B-B14F-4D97-AF65-F5344CB8AC3E}">
        <p14:creationId xmlns:p14="http://schemas.microsoft.com/office/powerpoint/2010/main" val="2144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消息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r>
              <a:rPr lang="zh-CN" altLang="en-US" dirty="0"/>
              <a:t>实现与注册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己写一个 </a:t>
            </a:r>
            <a:r>
              <a:rPr lang="en-US" altLang="zh-CN" dirty="0" err="1" smtClean="0"/>
              <a:t>Mouse</a:t>
            </a:r>
            <a:r>
              <a:rPr lang="en-US" altLang="zh-CN" sz="3000" dirty="0" err="1" smtClean="0"/>
              <a:t>EventCallback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类型的处理函数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mymouse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button,</a:t>
            </a:r>
          </a:p>
          <a:p>
            <a:pPr marL="76809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event )</a:t>
            </a:r>
          </a:p>
          <a:p>
            <a:pPr marL="768096" lvl="2" indent="0">
              <a:buNone/>
            </a:pPr>
            <a:r>
              <a:rPr lang="en-US" altLang="zh-CN" dirty="0" smtClean="0"/>
              <a:t>{</a:t>
            </a:r>
          </a:p>
          <a:p>
            <a:pPr marL="768096" lvl="2" indent="0">
              <a:buNone/>
            </a:pPr>
            <a:r>
              <a:rPr lang="en-US" altLang="zh-CN" dirty="0" smtClean="0"/>
              <a:t>      …. // </a:t>
            </a:r>
            <a:r>
              <a:rPr lang="zh-CN" altLang="en-US" dirty="0" smtClean="0"/>
              <a:t>实现代码略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如何告诉图形系统呢？调用一个注册函数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registerMouseEvent</a:t>
            </a:r>
            <a:r>
              <a:rPr lang="en-US" altLang="zh-CN" dirty="0" smtClean="0">
                <a:solidFill>
                  <a:srgbClr val="FFFF00"/>
                </a:solidFill>
              </a:rPr>
              <a:t>( </a:t>
            </a:r>
            <a:r>
              <a:rPr lang="en-US" altLang="zh-CN" dirty="0" err="1" smtClean="0">
                <a:solidFill>
                  <a:srgbClr val="FFFF00"/>
                </a:solidFill>
              </a:rPr>
              <a:t>mymouse</a:t>
            </a:r>
            <a:r>
              <a:rPr lang="en-US" altLang="zh-CN" dirty="0" smtClean="0">
                <a:solidFill>
                  <a:srgbClr val="FFFF00"/>
                </a:solidFill>
              </a:rPr>
              <a:t> );</a:t>
            </a:r>
          </a:p>
          <a:p>
            <a:r>
              <a:rPr lang="zh-CN" altLang="en-US" dirty="0" smtClean="0"/>
              <a:t>注册函数由图形系统提供，其原型为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970007" y="609329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 smtClean="0"/>
              <a:t>registerMouseEvent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 </a:t>
            </a:r>
            <a:r>
              <a:rPr lang="en-US" altLang="zh-CN" sz="2000" dirty="0" err="1" smtClean="0"/>
              <a:t>MouseEventCallback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callback);</a:t>
            </a:r>
          </a:p>
        </p:txBody>
      </p:sp>
    </p:spTree>
    <p:extLst>
      <p:ext uri="{BB962C8B-B14F-4D97-AF65-F5344CB8AC3E}">
        <p14:creationId xmlns:p14="http://schemas.microsoft.com/office/powerpoint/2010/main" val="34782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定时器消息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r>
              <a:rPr lang="zh-CN" altLang="en-US" dirty="0"/>
              <a:t>实现与注册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己写一个 </a:t>
            </a:r>
            <a:r>
              <a:rPr lang="en-US" altLang="zh-CN" dirty="0" err="1" smtClean="0"/>
              <a:t>Timer</a:t>
            </a:r>
            <a:r>
              <a:rPr lang="en-US" altLang="zh-CN" sz="3000" dirty="0" err="1" smtClean="0"/>
              <a:t>EventCallback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类型的处理函数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mytimer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timerID</a:t>
            </a:r>
            <a:r>
              <a:rPr lang="en-US" altLang="zh-CN" dirty="0" smtClean="0"/>
              <a:t>)</a:t>
            </a:r>
          </a:p>
          <a:p>
            <a:pPr marL="768096" lvl="2" indent="0">
              <a:buNone/>
            </a:pPr>
            <a:r>
              <a:rPr lang="en-US" altLang="zh-CN" dirty="0" smtClean="0"/>
              <a:t>{</a:t>
            </a:r>
          </a:p>
          <a:p>
            <a:pPr marL="768096" lvl="2" indent="0">
              <a:buNone/>
            </a:pPr>
            <a:r>
              <a:rPr lang="en-US" altLang="zh-CN" dirty="0" smtClean="0"/>
              <a:t>      …. // </a:t>
            </a:r>
            <a:r>
              <a:rPr lang="zh-CN" altLang="en-US" dirty="0" smtClean="0"/>
              <a:t>实现代码略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如何告诉图形系统呢？调用一个注册函数</a:t>
            </a:r>
            <a:endParaRPr lang="en-US" altLang="zh-CN" dirty="0" smtClean="0"/>
          </a:p>
          <a:p>
            <a:pPr marL="768096" lvl="2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registerTimerEvent</a:t>
            </a:r>
            <a:r>
              <a:rPr lang="en-US" altLang="zh-CN" dirty="0" smtClean="0">
                <a:solidFill>
                  <a:srgbClr val="FFFF00"/>
                </a:solidFill>
              </a:rPr>
              <a:t>( </a:t>
            </a:r>
            <a:r>
              <a:rPr lang="en-US" altLang="zh-CN" dirty="0" err="1" smtClean="0">
                <a:solidFill>
                  <a:srgbClr val="FFFF00"/>
                </a:solidFill>
              </a:rPr>
              <a:t>mytimer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 smtClean="0"/>
              <a:t>注册函数由图形系统提供，其原型为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970007" y="609329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 smtClean="0"/>
              <a:t>registerTimerEvent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 </a:t>
            </a:r>
            <a:r>
              <a:rPr lang="en-US" altLang="zh-CN" sz="2000" dirty="0" err="1" smtClean="0"/>
              <a:t>TimerEventCallback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callback);</a:t>
            </a:r>
          </a:p>
        </p:txBody>
      </p:sp>
    </p:spTree>
    <p:extLst>
      <p:ext uri="{BB962C8B-B14F-4D97-AF65-F5344CB8AC3E}">
        <p14:creationId xmlns:p14="http://schemas.microsoft.com/office/powerpoint/2010/main" val="526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94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指针作为函数参数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*y)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 = *x;</a:t>
            </a:r>
          </a:p>
          <a:p>
            <a:pPr marL="0" indent="0">
              <a:buNone/>
            </a:pPr>
            <a:r>
              <a:rPr lang="en-US" altLang="zh-CN" dirty="0" smtClean="0"/>
              <a:t>   *x = *y;</a:t>
            </a:r>
          </a:p>
          <a:p>
            <a:pPr marL="0" indent="0">
              <a:buNone/>
            </a:pPr>
            <a:r>
              <a:rPr lang="en-US" altLang="zh-CN" dirty="0" smtClean="0"/>
              <a:t>   *y = temp;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a=1, b=2;</a:t>
            </a:r>
          </a:p>
          <a:p>
            <a:pPr marL="0" indent="0">
              <a:buNone/>
            </a:pPr>
            <a:r>
              <a:rPr lang="en-US" altLang="zh-CN" dirty="0" smtClean="0"/>
              <a:t>   swap</a:t>
            </a:r>
            <a:r>
              <a:rPr lang="en-US" altLang="zh-CN" dirty="0" smtClean="0">
                <a:solidFill>
                  <a:srgbClr val="FFFF00"/>
                </a:solidFill>
              </a:rPr>
              <a:t>(&amp;a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FF00"/>
                </a:solidFill>
              </a:rPr>
              <a:t>&amp;b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648200" y="4077072"/>
            <a:ext cx="4038600" cy="20490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</a:t>
            </a:r>
            <a:r>
              <a:rPr lang="en-US" altLang="zh-CN" dirty="0" err="1" smtClean="0">
                <a:solidFill>
                  <a:srgbClr val="FFFF00"/>
                </a:solidFill>
              </a:rPr>
              <a:t>&amp;x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646426" y="2564904"/>
            <a:ext cx="377539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传递</a:t>
            </a:r>
            <a:r>
              <a:rPr lang="zh-CN" altLang="en-US" sz="2800" dirty="0" smtClean="0">
                <a:solidFill>
                  <a:srgbClr val="FFFF00"/>
                </a:solidFill>
              </a:rPr>
              <a:t>结果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改变主调函数的变量</a:t>
            </a:r>
            <a:r>
              <a:rPr lang="zh-CN" altLang="en-US" sz="2800" dirty="0" smtClean="0">
                <a:solidFill>
                  <a:srgbClr val="FFFF00"/>
                </a:solidFill>
              </a:rPr>
              <a:t>值</a:t>
            </a:r>
            <a:endParaRPr lang="en-US" altLang="zh-CN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计算某年某天对应的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 err="1"/>
              <a:t>month_day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year,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yearday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pmonth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*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pday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数组名实际上代表了一个指针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它指向数组的首元素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就是一个指针，存储了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的地址。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数组名是一个指针常量</a:t>
            </a:r>
            <a:endParaRPr lang="en-US" altLang="zh-CN" dirty="0" smtClean="0"/>
          </a:p>
          <a:p>
            <a:pPr marL="857250" lvl="1" indent="-457200"/>
            <a:r>
              <a:rPr lang="zh-CN" altLang="en-US" dirty="0"/>
              <a:t>不能改变</a:t>
            </a:r>
            <a:r>
              <a:rPr lang="zh-CN" altLang="en-US" dirty="0" smtClean="0"/>
              <a:t>它的</a:t>
            </a:r>
            <a:r>
              <a:rPr lang="zh-CN" altLang="en-US" dirty="0"/>
              <a:t>地址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a[100], c</a:t>
            </a:r>
            <a:r>
              <a:rPr lang="zh-CN" altLang="en-US" dirty="0" smtClean="0"/>
              <a:t>， *</a:t>
            </a:r>
            <a:r>
              <a:rPr lang="en-US" altLang="zh-CN" dirty="0" smtClean="0"/>
              <a:t>p;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= &amp; c; /</a:t>
            </a:r>
            <a:r>
              <a:rPr lang="zh-CN" altLang="en-US" dirty="0" smtClean="0">
                <a:solidFill>
                  <a:srgbClr val="FF0000"/>
                </a:solidFill>
              </a:rPr>
              <a:t>*不可以*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p = a; /*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*/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3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 = a;</a:t>
            </a:r>
          </a:p>
          <a:p>
            <a:pPr marL="0" indent="0">
              <a:buNone/>
            </a:pPr>
            <a:r>
              <a:rPr lang="zh-CN" altLang="en-US" dirty="0" smtClean="0"/>
              <a:t>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/>
              <a:t>地址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3000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9900"/>
                </a:solidFill>
              </a:rPr>
              <a:t>假设整数为</a:t>
            </a:r>
            <a:r>
              <a:rPr lang="en-US" altLang="zh-CN" dirty="0" smtClean="0">
                <a:solidFill>
                  <a:srgbClr val="009900"/>
                </a:solidFill>
              </a:rPr>
              <a:t>2</a:t>
            </a:r>
            <a:r>
              <a:rPr lang="zh-CN" altLang="en-US" dirty="0" smtClean="0">
                <a:solidFill>
                  <a:srgbClr val="009900"/>
                </a:solidFill>
              </a:rPr>
              <a:t>个字节长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指针</a:t>
            </a:r>
            <a:r>
              <a:rPr lang="en-US" altLang="zh-CN" dirty="0" smtClean="0"/>
              <a:t>p+1</a:t>
            </a:r>
            <a:r>
              <a:rPr lang="zh-CN" altLang="en-US" dirty="0" smtClean="0"/>
              <a:t>的地址</a:t>
            </a:r>
            <a:r>
              <a:rPr lang="zh-CN" altLang="en-US" dirty="0"/>
              <a:t>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3002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指针</a:t>
            </a:r>
            <a:r>
              <a:rPr lang="en-US" altLang="zh-CN" dirty="0" err="1" smtClean="0"/>
              <a:t>p+i</a:t>
            </a:r>
            <a:r>
              <a:rPr lang="zh-CN" altLang="en-US" dirty="0" smtClean="0"/>
              <a:t>的</a:t>
            </a:r>
            <a:r>
              <a:rPr lang="zh-CN" altLang="en-US" dirty="0"/>
              <a:t>地址</a:t>
            </a:r>
            <a:r>
              <a:rPr lang="zh-CN" altLang="en-US" dirty="0" smtClean="0"/>
              <a:t>值</a:t>
            </a:r>
            <a:r>
              <a:rPr lang="zh-CN" altLang="en-US" dirty="0"/>
              <a:t>为</a:t>
            </a:r>
            <a:r>
              <a:rPr lang="en-US" altLang="zh-CN" dirty="0" smtClean="0"/>
              <a:t>3000</a:t>
            </a:r>
            <a:r>
              <a:rPr lang="en-US" altLang="zh-CN" dirty="0" smtClean="0">
                <a:solidFill>
                  <a:srgbClr val="FFFF00"/>
                </a:solidFill>
              </a:rPr>
              <a:t>+2i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p + i == a + i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/>
              <a:t>（都指向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个元素）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加法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指针 </a:t>
            </a:r>
            <a:r>
              <a:rPr lang="en-US" altLang="zh-CN" dirty="0" smtClean="0">
                <a:solidFill>
                  <a:srgbClr val="FFFF00"/>
                </a:solidFill>
              </a:rPr>
              <a:t>+ </a:t>
            </a:r>
            <a:r>
              <a:rPr lang="zh-CN" altLang="en-US" dirty="0" smtClean="0">
                <a:solidFill>
                  <a:srgbClr val="FFFF00"/>
                </a:solidFill>
              </a:rPr>
              <a:t>整数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</a:p>
          <a:p>
            <a:pPr marL="0" indent="0">
              <a:buNone/>
            </a:pPr>
            <a:r>
              <a:rPr lang="zh-CN" altLang="en-US" dirty="0" smtClean="0"/>
              <a:t>结果：</a:t>
            </a:r>
            <a:r>
              <a:rPr lang="zh-CN" altLang="en-US" dirty="0" smtClean="0">
                <a:solidFill>
                  <a:srgbClr val="FFFF00"/>
                </a:solidFill>
              </a:rPr>
              <a:t>将指针往后移动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个单元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即：</a:t>
            </a:r>
            <a:r>
              <a:rPr lang="zh-CN" altLang="en-US" dirty="0" smtClean="0">
                <a:solidFill>
                  <a:srgbClr val="FFFF00"/>
                </a:solidFill>
              </a:rPr>
              <a:t>地址值</a:t>
            </a:r>
            <a:r>
              <a:rPr lang="zh-CN" altLang="en-US" dirty="0">
                <a:solidFill>
                  <a:srgbClr val="FFFF00"/>
                </a:solidFill>
              </a:rPr>
              <a:t>增加</a:t>
            </a:r>
            <a:r>
              <a:rPr lang="zh-CN" altLang="en-US" dirty="0" smtClean="0">
                <a:solidFill>
                  <a:srgbClr val="FFFF00"/>
                </a:solidFill>
              </a:rPr>
              <a:t>了</a:t>
            </a:r>
            <a:r>
              <a:rPr lang="en-US" altLang="zh-CN" dirty="0" smtClean="0">
                <a:solidFill>
                  <a:srgbClr val="FF0000"/>
                </a:solidFill>
              </a:rPr>
              <a:t>n * </a:t>
            </a:r>
            <a:r>
              <a:rPr lang="en-US" altLang="zh-CN" dirty="0" err="1" smtClean="0">
                <a:solidFill>
                  <a:srgbClr val="FFFF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数据类型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67" name="组合 66"/>
          <p:cNvGrpSpPr/>
          <p:nvPr/>
        </p:nvGrpSpPr>
        <p:grpSpPr>
          <a:xfrm>
            <a:off x="5508104" y="901029"/>
            <a:ext cx="3096344" cy="5213531"/>
            <a:chOff x="4788024" y="890861"/>
            <a:chExt cx="3096344" cy="5213531"/>
          </a:xfrm>
        </p:grpSpPr>
        <p:sp>
          <p:nvSpPr>
            <p:cNvPr id="35" name="矩形 34"/>
            <p:cNvSpPr/>
            <p:nvPr/>
          </p:nvSpPr>
          <p:spPr>
            <a:xfrm>
              <a:off x="6012160" y="209706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2567309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12160" y="303755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12160" y="3507795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a[i]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12160" y="3978038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12160" y="4437097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12160" y="4907340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a[99]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12160" y="1626822"/>
              <a:ext cx="1872208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12160" y="890861"/>
              <a:ext cx="187220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内存单元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12160" y="5377583"/>
              <a:ext cx="1872208" cy="706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88024" y="892838"/>
              <a:ext cx="1152128" cy="735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latin typeface="Courier New" pitchFamily="49" charset="0"/>
                  <a:cs typeface="Courier New" pitchFamily="49" charset="0"/>
                </a:rPr>
                <a:t>内存地址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88024" y="211740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3002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88024" y="2587645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88024" y="305788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88024" y="3528131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3000+2i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788024" y="3998374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788024" y="4457433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8024" y="4927676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3198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788024" y="1647158"/>
              <a:ext cx="1152128" cy="470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3000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024" y="5397919"/>
              <a:ext cx="1152128" cy="7064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4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8926</TotalTime>
  <Words>2939</Words>
  <Application>Microsoft Office PowerPoint</Application>
  <PresentationFormat>全屏显示(4:3)</PresentationFormat>
  <Paragraphs>678</Paragraphs>
  <Slides>58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 Unicode MS</vt:lpstr>
      <vt:lpstr>ＭＳ Ｐゴシック</vt:lpstr>
      <vt:lpstr>方正古隶简体</vt:lpstr>
      <vt:lpstr>华文新魏</vt:lpstr>
      <vt:lpstr>楷体</vt:lpstr>
      <vt:lpstr>宋体</vt:lpstr>
      <vt:lpstr>新宋体</vt:lpstr>
      <vt:lpstr>Arial</vt:lpstr>
      <vt:lpstr>Arial Black</vt:lpstr>
      <vt:lpstr>Courier New</vt:lpstr>
      <vt:lpstr>Footlight MT Light</vt:lpstr>
      <vt:lpstr>Times New Roman</vt:lpstr>
      <vt:lpstr>Wingdings 2</vt:lpstr>
      <vt:lpstr>凤舞九天</vt:lpstr>
      <vt:lpstr>程序设计专题 指针进阶</vt:lpstr>
      <vt:lpstr>内容提要 </vt:lpstr>
      <vt:lpstr>指针回顾</vt:lpstr>
      <vt:lpstr>指针变量的定义</vt:lpstr>
      <vt:lpstr>指针的基本运算 </vt:lpstr>
      <vt:lpstr>指针作为函数参数</vt:lpstr>
      <vt:lpstr>计算某年某天对应的月份和日期</vt:lpstr>
      <vt:lpstr>指针与数组</vt:lpstr>
      <vt:lpstr>指针与数组</vt:lpstr>
      <vt:lpstr>指针比较与减法</vt:lpstr>
      <vt:lpstr>8.3 指针与数组</vt:lpstr>
      <vt:lpstr>数组元素的指针作为函数参数</vt:lpstr>
      <vt:lpstr>字符串和字符指针</vt:lpstr>
      <vt:lpstr>常用的字符串处理函数</vt:lpstr>
      <vt:lpstr>常用的字符串处理函数</vt:lpstr>
      <vt:lpstr>常用的字符串处理函数</vt:lpstr>
      <vt:lpstr>sscanf/sprintf应用举例</vt:lpstr>
      <vt:lpstr>指针数组</vt:lpstr>
      <vt:lpstr>指针数组的概念</vt:lpstr>
      <vt:lpstr>指针数组</vt:lpstr>
      <vt:lpstr>指向指针的指针(二级指针)</vt:lpstr>
      <vt:lpstr>指向指针的指针(二级指针)</vt:lpstr>
      <vt:lpstr>三级指针和多级指针</vt:lpstr>
      <vt:lpstr>指针数组和二级指针</vt:lpstr>
      <vt:lpstr>指针数组与二维数组</vt:lpstr>
      <vt:lpstr>* 指针数组与数组指针</vt:lpstr>
      <vt:lpstr>命令行参数</vt:lpstr>
      <vt:lpstr>命令行参数</vt:lpstr>
      <vt:lpstr>命令行参数</vt:lpstr>
      <vt:lpstr>命令行参数</vt:lpstr>
      <vt:lpstr>函数指针</vt:lpstr>
      <vt:lpstr>函数指针</vt:lpstr>
      <vt:lpstr>函数指针作为参数</vt:lpstr>
      <vt:lpstr>函数指针作为参数</vt:lpstr>
      <vt:lpstr>类型定义 typedef</vt:lpstr>
      <vt:lpstr>类型定义 typedef</vt:lpstr>
      <vt:lpstr>简单的 typedef语句</vt:lpstr>
      <vt:lpstr>指针类型的 typedef语句</vt:lpstr>
      <vt:lpstr>数组类型的 typedef语句</vt:lpstr>
      <vt:lpstr>数组类型的 typedef语句</vt:lpstr>
      <vt:lpstr>数组类型的 typedef语句</vt:lpstr>
      <vt:lpstr>数组类型的 typedef语句</vt:lpstr>
      <vt:lpstr>写 typedef 语句的一般方法</vt:lpstr>
      <vt:lpstr>思考</vt:lpstr>
      <vt:lpstr>练习</vt:lpstr>
      <vt:lpstr>思考：不用typedef，怎么写？</vt:lpstr>
      <vt:lpstr>练习：将一个长度为100的数组，作为列宽为5的二维数组使用</vt:lpstr>
      <vt:lpstr>typedef 函数类型</vt:lpstr>
      <vt:lpstr>typedef 函数类型</vt:lpstr>
      <vt:lpstr>typedef 函数指针类型</vt:lpstr>
      <vt:lpstr>typedef 函数指针类型</vt:lpstr>
      <vt:lpstr>交互式编程的回调函数</vt:lpstr>
      <vt:lpstr>键盘消息回调函数</vt:lpstr>
      <vt:lpstr>键盘消息回调函数实现与注册</vt:lpstr>
      <vt:lpstr>字符消息回调函数实现与注册</vt:lpstr>
      <vt:lpstr>鼠标消息回调函数实现与注册</vt:lpstr>
      <vt:lpstr>定时器消息回调函数实现与注册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luke</cp:lastModifiedBy>
  <cp:revision>1265</cp:revision>
  <dcterms:created xsi:type="dcterms:W3CDTF">1998-02-11T08:33:02Z</dcterms:created>
  <dcterms:modified xsi:type="dcterms:W3CDTF">2020-08-30T13:07:34Z</dcterms:modified>
</cp:coreProperties>
</file>