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notesMasterIdLst>
    <p:notesMasterId r:id="rId37"/>
  </p:notesMasterIdLst>
  <p:handoutMasterIdLst>
    <p:handoutMasterId r:id="rId38"/>
  </p:handoutMasterIdLst>
  <p:sldIdLst>
    <p:sldId id="378" r:id="rId2"/>
    <p:sldId id="1064" r:id="rId3"/>
    <p:sldId id="1069" r:id="rId4"/>
    <p:sldId id="1021" r:id="rId5"/>
    <p:sldId id="1066" r:id="rId6"/>
    <p:sldId id="1070" r:id="rId7"/>
    <p:sldId id="1071" r:id="rId8"/>
    <p:sldId id="1073" r:id="rId9"/>
    <p:sldId id="1072" r:id="rId10"/>
    <p:sldId id="1067" r:id="rId11"/>
    <p:sldId id="1025" r:id="rId12"/>
    <p:sldId id="1074" r:id="rId13"/>
    <p:sldId id="1075" r:id="rId14"/>
    <p:sldId id="1076" r:id="rId15"/>
    <p:sldId id="1094" r:id="rId16"/>
    <p:sldId id="1079" r:id="rId17"/>
    <p:sldId id="1080" r:id="rId18"/>
    <p:sldId id="1084" r:id="rId19"/>
    <p:sldId id="1081" r:id="rId20"/>
    <p:sldId id="1085" r:id="rId21"/>
    <p:sldId id="1086" r:id="rId22"/>
    <p:sldId id="1087" r:id="rId23"/>
    <p:sldId id="1088" r:id="rId24"/>
    <p:sldId id="1089" r:id="rId25"/>
    <p:sldId id="1090" r:id="rId26"/>
    <p:sldId id="1091" r:id="rId27"/>
    <p:sldId id="1092" r:id="rId28"/>
    <p:sldId id="1093" r:id="rId29"/>
    <p:sldId id="1095" r:id="rId30"/>
    <p:sldId id="1097" r:id="rId31"/>
    <p:sldId id="1098" r:id="rId32"/>
    <p:sldId id="1100" r:id="rId33"/>
    <p:sldId id="1096" r:id="rId34"/>
    <p:sldId id="1099" r:id="rId35"/>
    <p:sldId id="1101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9900"/>
    <a:srgbClr val="FFFF00"/>
    <a:srgbClr val="FF3300"/>
    <a:srgbClr val="CC0066"/>
    <a:srgbClr val="000000"/>
    <a:srgbClr val="008080"/>
    <a:srgbClr val="FF9966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8" autoAdjust="0"/>
    <p:restoredTop sz="94643" autoAdjust="0"/>
  </p:normalViewPr>
  <p:slideViewPr>
    <p:cSldViewPr>
      <p:cViewPr varScale="1">
        <p:scale>
          <a:sx n="99" d="100"/>
          <a:sy n="99" d="100"/>
        </p:scale>
        <p:origin x="9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4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9A1641E-8083-46A4-9CDB-657123491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00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A737B0-5BEA-48F1-8705-0962B05D4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113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A737B0-5BEA-48F1-8705-0962B05D44D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01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3" y="5214949"/>
            <a:ext cx="1472173" cy="16430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4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2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A6286-CB94-45D7-998B-3B3E47EC4A7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9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0B85-DB53-425D-AF23-C4D84F16102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3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0BA5-D2FA-4596-8068-921CA2942E5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1"/>
            <a:ext cx="1663364" cy="235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6A2224-08F2-472E-818A-E72F6E704BF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EDBEC-7D28-4E5E-8157-BFFB55974D5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EEBB5-02B7-4F8C-93FF-D8777F5FF3E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50D6FB-756F-4F55-91C3-1B773CB6436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7" y="5357827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5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8" y="1357297"/>
            <a:ext cx="3008313" cy="392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E2A49-151F-4F22-ADE4-04E844A489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7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A6C9E-1646-43D8-8CC0-5D5E07A5B90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9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9AC93E1-E19E-431D-AFD2-2AADF5969F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5" r:id="rId9"/>
    <p:sldLayoutId id="214748398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rgbClr val="FFFF00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rgbClr val="FFFF00"/>
          </a:solidFill>
          <a:latin typeface="楷体" pitchFamily="49" charset="-122"/>
          <a:ea typeface="楷体" pitchFamily="49" charset="-122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179512" y="1214421"/>
            <a:ext cx="8856984" cy="2142571"/>
          </a:xfrm>
        </p:spPr>
        <p:txBody>
          <a:bodyPr>
            <a:noAutofit/>
          </a:bodyPr>
          <a:lstStyle/>
          <a:p>
            <a:r>
              <a:rPr lang="zh-CN" altLang="zh-CN" sz="6000" dirty="0" smtClean="0"/>
              <a:t>数组指针</a:t>
            </a:r>
            <a:endParaRPr lang="zh-CN" altLang="en-US" sz="6000" dirty="0" smtClean="0"/>
          </a:p>
        </p:txBody>
      </p:sp>
      <p:sp>
        <p:nvSpPr>
          <p:cNvPr id="3075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3645024"/>
            <a:ext cx="6100534" cy="1071571"/>
          </a:xfrm>
        </p:spPr>
        <p:txBody>
          <a:bodyPr anchor="ctr">
            <a:normAutofit/>
          </a:bodyPr>
          <a:lstStyle/>
          <a:p>
            <a:r>
              <a:rPr lang="zh-CN" altLang="en-US" sz="4800" dirty="0" smtClean="0"/>
              <a:t>刘新国</a:t>
            </a:r>
            <a:endParaRPr lang="zh-CN" altLang="en-US" sz="4800" dirty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350B1D-F09C-4E55-AA2B-BDE9A33513F4}" type="slidenum">
              <a:rPr lang="zh-CN" altLang="en-US" smtClean="0">
                <a:latin typeface="Arial Black" pitchFamily="34" charset="0"/>
              </a:rPr>
              <a:pPr eaLnBrk="1" hangingPunct="1"/>
              <a:t>1</a:t>
            </a:fld>
            <a:endParaRPr lang="en-US" altLang="zh-CN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数组与指针</a:t>
            </a:r>
            <a:endParaRPr lang="zh-CN" altLang="zh-CN" dirty="0" smtClean="0"/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ym typeface="Consolas" pitchFamily="49" charset="0"/>
              </a:rPr>
              <a:t>  </a:t>
            </a: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a[5];</a:t>
            </a:r>
          </a:p>
          <a:p>
            <a:pPr marL="0" indent="0">
              <a:buNone/>
            </a:pPr>
            <a:endParaRPr lang="en-US" altLang="zh-CN" dirty="0" smtClean="0">
              <a:sym typeface="Consolas" pitchFamily="49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数组名</a:t>
            </a:r>
            <a:r>
              <a:rPr lang="zh-CN" altLang="en-US" dirty="0" smtClean="0">
                <a:sym typeface="Consolas" pitchFamily="49" charset="0"/>
              </a:rPr>
              <a:t>既是一个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数组</a:t>
            </a:r>
            <a:r>
              <a:rPr lang="zh-CN" altLang="en-US" dirty="0" smtClean="0">
                <a:sym typeface="Consolas" pitchFamily="49" charset="0"/>
              </a:rPr>
              <a:t>，又是一个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指针</a:t>
            </a:r>
            <a:endParaRPr lang="en-US" altLang="zh-CN" dirty="0" smtClean="0">
              <a:solidFill>
                <a:srgbClr val="FFC000"/>
              </a:solidFill>
              <a:sym typeface="Consolas" pitchFamily="49" charset="0"/>
            </a:endParaRPr>
          </a:p>
          <a:p>
            <a:r>
              <a:rPr lang="zh-CN" altLang="en-US" dirty="0" smtClean="0">
                <a:sym typeface="Consolas" pitchFamily="49" charset="0"/>
              </a:rPr>
              <a:t>它的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基类型</a:t>
            </a:r>
            <a:r>
              <a:rPr lang="zh-CN" altLang="en-US" dirty="0" smtClean="0">
                <a:sym typeface="Consolas" pitchFamily="49" charset="0"/>
              </a:rPr>
              <a:t>就是它的元素的类型</a:t>
            </a:r>
            <a:endParaRPr lang="en-US" altLang="zh-CN" dirty="0" smtClean="0">
              <a:sym typeface="Consolas" pitchFamily="49" charset="0"/>
            </a:endParaRPr>
          </a:p>
          <a:p>
            <a:r>
              <a:rPr lang="zh-CN" altLang="en-US" dirty="0" smtClean="0">
                <a:sym typeface="Consolas" pitchFamily="49" charset="0"/>
              </a:rPr>
              <a:t>它的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值</a:t>
            </a:r>
            <a:r>
              <a:rPr lang="zh-CN" altLang="en-US" dirty="0" smtClean="0">
                <a:sym typeface="Consolas" pitchFamily="49" charset="0"/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首元素地址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数组名</a:t>
            </a:r>
            <a:r>
              <a:rPr lang="zh-CN" altLang="en-US" dirty="0" smtClean="0">
                <a:sym typeface="Consolas" pitchFamily="49" charset="0"/>
              </a:rPr>
              <a:t>是个指针常量，不是变量，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不能再赋值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sym typeface="Consolas" pitchFamily="49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sym typeface="Consolas" pitchFamily="49" charset="0"/>
              </a:rPr>
              <a:t> *p = a + 1; </a:t>
            </a:r>
            <a:r>
              <a:rPr lang="zh-CN" altLang="en-US" dirty="0" smtClean="0">
                <a:solidFill>
                  <a:srgbClr val="00B050"/>
                </a:solidFill>
                <a:sym typeface="Consolas" pitchFamily="49" charset="0"/>
              </a:rPr>
              <a:t>可以</a:t>
            </a:r>
            <a:endParaRPr lang="en-US" altLang="zh-CN" dirty="0" smtClean="0">
              <a:solidFill>
                <a:srgbClr val="00B050"/>
              </a:solidFill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sym typeface="Consolas" pitchFamily="49" charset="0"/>
              </a:rPr>
              <a:t>p = a + 2;      </a:t>
            </a:r>
            <a:r>
              <a:rPr lang="zh-CN" altLang="en-US" dirty="0" smtClean="0">
                <a:solidFill>
                  <a:srgbClr val="00B050"/>
                </a:solidFill>
                <a:sym typeface="Consolas" pitchFamily="49" charset="0"/>
              </a:rPr>
              <a:t>可以</a:t>
            </a:r>
            <a:endParaRPr lang="en-US" altLang="zh-CN" dirty="0" smtClean="0">
              <a:solidFill>
                <a:srgbClr val="00B050"/>
              </a:solidFill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  <a:sym typeface="Consolas" pitchFamily="49" charset="0"/>
              </a:rPr>
              <a:t>a = a + 1;      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不可以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lvl="1"/>
            <a:endParaRPr lang="en-US" altLang="zh-CN" dirty="0" smtClean="0">
              <a:sym typeface="Consolas" pitchFamily="49" charset="0"/>
            </a:endParaRPr>
          </a:p>
          <a:p>
            <a:pPr marL="457200" lvl="1" indent="0">
              <a:buNone/>
            </a:pPr>
            <a:endParaRPr lang="en-US" altLang="zh-CN" dirty="0" smtClean="0">
              <a:sym typeface="Consolas" pitchFamily="49" charset="0"/>
            </a:endParaRPr>
          </a:p>
        </p:txBody>
      </p:sp>
      <p:sp>
        <p:nvSpPr>
          <p:cNvPr id="19460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53DB37B5-9E99-4C1C-A369-61291AB11876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10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理解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[]</a:t>
            </a:r>
            <a:endParaRPr lang="zh-CN" altLang="zh-CN" dirty="0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以下程序输出什么？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void main()</a:t>
            </a:r>
            <a:endParaRPr lang="zh-CN" altLang="en-US" dirty="0" smtClean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{</a:t>
            </a:r>
            <a:endParaRPr lang="zh-CN" altLang="en-US" dirty="0" smtClean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    </a:t>
            </a: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a[5]={1, 3, 5, 7, 9}</a:t>
            </a:r>
            <a:r>
              <a:rPr lang="zh-CN" altLang="en-US" dirty="0" smtClean="0">
                <a:sym typeface="Consolas" pitchFamily="49" charset="0"/>
              </a:rPr>
              <a:t>，*</a:t>
            </a:r>
            <a:r>
              <a:rPr lang="en-US" altLang="zh-CN" dirty="0" smtClean="0">
                <a:sym typeface="Consolas" pitchFamily="49" charset="0"/>
              </a:rPr>
              <a:t>p = a;</a:t>
            </a:r>
            <a:endParaRPr lang="zh-CN" altLang="en-US" dirty="0" smtClean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    </a:t>
            </a:r>
            <a:r>
              <a:rPr lang="en-US" altLang="zh-CN" dirty="0" err="1" smtClean="0">
                <a:sym typeface="Consolas" pitchFamily="49" charset="0"/>
              </a:rPr>
              <a:t>printf</a:t>
            </a:r>
            <a:r>
              <a:rPr lang="en-US" altLang="zh-CN" dirty="0" smtClean="0">
                <a:sym typeface="Consolas" pitchFamily="49" charset="0"/>
              </a:rPr>
              <a:t>(</a:t>
            </a:r>
            <a:r>
              <a:rPr lang="en-US" altLang="zh-CN" dirty="0">
                <a:sym typeface="Consolas" pitchFamily="49" charset="0"/>
              </a:rPr>
              <a:t>"</a:t>
            </a:r>
            <a:r>
              <a:rPr lang="en-US" altLang="zh-CN" dirty="0" smtClean="0">
                <a:sym typeface="Consolas" pitchFamily="49" charset="0"/>
              </a:rPr>
              <a:t>%d\</a:t>
            </a:r>
            <a:r>
              <a:rPr lang="en-US" altLang="zh-CN" dirty="0" err="1" smtClean="0">
                <a:sym typeface="Consolas" pitchFamily="49" charset="0"/>
              </a:rPr>
              <a:t>t%d</a:t>
            </a:r>
            <a:r>
              <a:rPr lang="en-US" altLang="zh-CN" dirty="0" smtClean="0">
                <a:sym typeface="Consolas" pitchFamily="49" charset="0"/>
              </a:rPr>
              <a:t>\n", 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a[3], 3[a]</a:t>
            </a:r>
            <a:r>
              <a:rPr lang="en-US" altLang="zh-CN" dirty="0" smtClean="0">
                <a:sym typeface="Consolas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}</a:t>
            </a:r>
          </a:p>
          <a:p>
            <a:pPr marL="457200" lvl="1" indent="0">
              <a:buNone/>
            </a:pPr>
            <a:endParaRPr lang="zh-CN" altLang="en-US" dirty="0" smtClean="0">
              <a:sym typeface="Consolas" pitchFamily="49" charset="0"/>
            </a:endParaRPr>
          </a:p>
          <a:p>
            <a:r>
              <a:rPr lang="zh-CN" altLang="en-US" dirty="0" smtClean="0">
                <a:sym typeface="Consolas" pitchFamily="49" charset="0"/>
              </a:rPr>
              <a:t>运算符 </a:t>
            </a:r>
            <a:r>
              <a:rPr lang="en-US" altLang="zh-CN" dirty="0" smtClean="0">
                <a:sym typeface="Consolas" pitchFamily="49" charset="0"/>
              </a:rPr>
              <a:t>[ ]</a:t>
            </a:r>
            <a:r>
              <a:rPr lang="zh-CN" altLang="en-US" dirty="0" smtClean="0">
                <a:sym typeface="Consolas" pitchFamily="49" charset="0"/>
              </a:rPr>
              <a:t>的意义：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x[y]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sym typeface="Wingdings" pitchFamily="2" charset="2"/>
              </a:rPr>
              <a:t> 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*(</a:t>
            </a:r>
            <a:r>
              <a:rPr lang="en-US" altLang="zh-CN" dirty="0" err="1" smtClean="0">
                <a:solidFill>
                  <a:srgbClr val="FFC000"/>
                </a:solidFill>
                <a:sym typeface="Consolas" pitchFamily="49" charset="0"/>
              </a:rPr>
              <a:t>x+y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sym typeface="Consolas" pitchFamily="49" charset="0"/>
              </a:rPr>
              <a:t>  所以 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a[3]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 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*(a+3)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 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*(3+a)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 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3[a]</a:t>
            </a:r>
          </a:p>
          <a:p>
            <a:pPr marL="400050" lvl="1" indent="0">
              <a:buNone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因此，输出是 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7  7</a:t>
            </a:r>
          </a:p>
          <a:p>
            <a:pPr marL="400050" lvl="1" indent="0">
              <a:buNone/>
            </a:pPr>
            <a:endParaRPr lang="en-US" altLang="zh-CN" dirty="0" smtClean="0">
              <a:solidFill>
                <a:schemeClr val="tx1">
                  <a:lumMod val="95000"/>
                </a:schemeClr>
              </a:solidFill>
              <a:sym typeface="Wingdings" pitchFamily="2" charset="2"/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因为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p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和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具有相同的地址值，所以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a[</a:t>
            </a:r>
            <a:r>
              <a:rPr lang="en-US" altLang="zh-CN" dirty="0" err="1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i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]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和 </a:t>
            </a:r>
            <a:r>
              <a:rPr lang="en-US" altLang="zh-CN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p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[i]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是一样的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sym typeface="Consolas" pitchFamily="49" charset="0"/>
            </a:endParaRPr>
          </a:p>
        </p:txBody>
      </p:sp>
      <p:sp>
        <p:nvSpPr>
          <p:cNvPr id="18436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E21BB0DE-8F6C-44BF-B818-8D6122B59164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11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43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二维数组与</a:t>
            </a:r>
            <a:r>
              <a:rPr lang="zh-CN" altLang="en-US" dirty="0" smtClean="0">
                <a:solidFill>
                  <a:srgbClr val="FF0000"/>
                </a:solidFill>
              </a:rPr>
              <a:t>行</a:t>
            </a:r>
            <a:r>
              <a:rPr lang="zh-CN" altLang="zh-CN" dirty="0" smtClean="0"/>
              <a:t>指针</a:t>
            </a:r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sz="half" idx="1"/>
          </p:nvPr>
        </p:nvSpPr>
        <p:spPr>
          <a:xfrm>
            <a:off x="107504" y="1600201"/>
            <a:ext cx="447484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a[4][3];</a:t>
            </a:r>
          </a:p>
          <a:p>
            <a:pPr marL="0" indent="0">
              <a:buNone/>
            </a:pPr>
            <a:endParaRPr lang="en-US" altLang="zh-CN" dirty="0" smtClean="0">
              <a:sym typeface="Consolas" pitchFamily="49" charset="0"/>
            </a:endParaRPr>
          </a:p>
          <a:p>
            <a:r>
              <a:rPr lang="zh-CN" altLang="en-US" dirty="0" smtClean="0">
                <a:sym typeface="Consolas" pitchFamily="49" charset="0"/>
              </a:rPr>
              <a:t>二</a:t>
            </a:r>
            <a:r>
              <a:rPr lang="zh-CN" altLang="en-US" dirty="0">
                <a:sym typeface="Consolas" pitchFamily="49" charset="0"/>
              </a:rPr>
              <a:t>维数</a:t>
            </a:r>
            <a:r>
              <a:rPr lang="zh-CN" altLang="en-US" dirty="0" smtClean="0">
                <a:sym typeface="Consolas" pitchFamily="49" charset="0"/>
              </a:rPr>
              <a:t>组可以理解为</a:t>
            </a:r>
            <a:endParaRPr lang="en-US" altLang="zh-CN" dirty="0" smtClean="0">
              <a:sym typeface="Consolas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Consolas" pitchFamily="49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特殊</a:t>
            </a:r>
            <a:r>
              <a:rPr lang="zh-CN" altLang="en-US" dirty="0">
                <a:solidFill>
                  <a:srgbClr val="FF0000"/>
                </a:solidFill>
                <a:sym typeface="Consolas" pitchFamily="49" charset="0"/>
              </a:rPr>
              <a:t>的一维数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组</a:t>
            </a:r>
            <a:endParaRPr lang="en-US" altLang="zh-CN" dirty="0">
              <a:sym typeface="Consolas" pitchFamily="49" charset="0"/>
            </a:endParaRPr>
          </a:p>
          <a:p>
            <a:pPr marL="857250" lvl="1" indent="-457200"/>
            <a:r>
              <a:rPr lang="zh-CN" altLang="en-US" dirty="0" smtClean="0">
                <a:sym typeface="Consolas" pitchFamily="49" charset="0"/>
              </a:rPr>
              <a:t>它的每个</a:t>
            </a:r>
            <a:r>
              <a:rPr lang="zh-CN" altLang="en-US" dirty="0">
                <a:sym typeface="Consolas" pitchFamily="49" charset="0"/>
              </a:rPr>
              <a:t>元素</a:t>
            </a:r>
            <a:r>
              <a:rPr lang="zh-CN" altLang="en-US" dirty="0" smtClean="0">
                <a:sym typeface="Consolas" pitchFamily="49" charset="0"/>
              </a:rPr>
              <a:t>都是一</a:t>
            </a:r>
            <a:r>
              <a:rPr lang="zh-CN" altLang="en-US" dirty="0">
                <a:sym typeface="Consolas" pitchFamily="49" charset="0"/>
              </a:rPr>
              <a:t>维数组</a:t>
            </a:r>
            <a:r>
              <a:rPr lang="zh-CN" altLang="en-US" dirty="0" smtClean="0">
                <a:sym typeface="Consolas" pitchFamily="49" charset="0"/>
              </a:rPr>
              <a:t>！</a:t>
            </a:r>
            <a:endParaRPr lang="en-US" altLang="zh-CN" dirty="0">
              <a:sym typeface="Consolas" pitchFamily="49" charset="0"/>
            </a:endParaRPr>
          </a:p>
          <a:p>
            <a:pPr marL="857250" lvl="1" indent="-457200"/>
            <a:r>
              <a:rPr lang="en-US" altLang="zh-CN" dirty="0" smtClean="0">
                <a:sym typeface="Consolas" pitchFamily="49" charset="0"/>
              </a:rPr>
              <a:t>a</a:t>
            </a:r>
            <a:r>
              <a:rPr lang="zh-CN" altLang="en-US" dirty="0">
                <a:sym typeface="Consolas" pitchFamily="49" charset="0"/>
              </a:rPr>
              <a:t>也是一个指针，它的基类型是</a:t>
            </a:r>
            <a:r>
              <a:rPr lang="zh-CN" altLang="en-US" dirty="0">
                <a:solidFill>
                  <a:srgbClr val="FF0000"/>
                </a:solidFill>
                <a:sym typeface="Consolas" pitchFamily="49" charset="0"/>
              </a:rPr>
              <a:t>“长度为</a:t>
            </a:r>
            <a:r>
              <a:rPr lang="en-US" altLang="zh-CN" dirty="0">
                <a:solidFill>
                  <a:srgbClr val="FF0000"/>
                </a:solidFill>
                <a:sym typeface="Consolas" pitchFamily="49" charset="0"/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的</a:t>
            </a:r>
            <a:r>
              <a:rPr lang="en-US" altLang="zh-CN" dirty="0" err="1" smtClean="0">
                <a:solidFill>
                  <a:srgbClr val="FF0000"/>
                </a:solidFill>
                <a:sym typeface="Consolas" pitchFamily="49" charset="0"/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数组”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marL="800100" lvl="2" indent="0">
              <a:buNone/>
            </a:pPr>
            <a:r>
              <a:rPr lang="zh-CN" altLang="en-US" dirty="0">
                <a:sym typeface="Consolas" pitchFamily="49" charset="0"/>
              </a:rPr>
              <a:t>每一个</a:t>
            </a:r>
            <a:r>
              <a:rPr lang="en-US" altLang="zh-CN" dirty="0">
                <a:sym typeface="Consolas" pitchFamily="49" charset="0"/>
              </a:rPr>
              <a:t>a[i]</a:t>
            </a:r>
            <a:r>
              <a:rPr lang="zh-CN" altLang="en-US" dirty="0">
                <a:sym typeface="Consolas" pitchFamily="49" charset="0"/>
              </a:rPr>
              <a:t>都是长度为</a:t>
            </a:r>
            <a:r>
              <a:rPr lang="en-US" altLang="zh-CN" dirty="0">
                <a:sym typeface="Consolas" pitchFamily="49" charset="0"/>
              </a:rPr>
              <a:t>3</a:t>
            </a:r>
            <a:r>
              <a:rPr lang="zh-CN" altLang="en-US" dirty="0">
                <a:sym typeface="Consolas" pitchFamily="49" charset="0"/>
              </a:rPr>
              <a:t>的</a:t>
            </a:r>
            <a:r>
              <a:rPr lang="zh-CN" altLang="en-US" dirty="0" smtClean="0">
                <a:sym typeface="Consolas" pitchFamily="49" charset="0"/>
              </a:rPr>
              <a:t>数组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marL="857250" lvl="1" indent="-457200"/>
            <a:r>
              <a:rPr lang="en-US" altLang="zh-CN" dirty="0" err="1" smtClean="0">
                <a:sym typeface="Consolas" pitchFamily="49" charset="0"/>
              </a:rPr>
              <a:t>a+i</a:t>
            </a:r>
            <a:r>
              <a:rPr lang="zh-CN" altLang="en-US" dirty="0" smtClean="0">
                <a:sym typeface="Consolas" pitchFamily="49" charset="0"/>
              </a:rPr>
              <a:t>是什么</a:t>
            </a:r>
            <a:r>
              <a:rPr lang="en-US" altLang="zh-CN" dirty="0" smtClean="0">
                <a:sym typeface="Consolas" pitchFamily="49" charset="0"/>
              </a:rPr>
              <a:t>? </a:t>
            </a:r>
            <a:r>
              <a:rPr lang="zh-CN" altLang="en-US" dirty="0" smtClean="0">
                <a:sym typeface="Consolas" pitchFamily="49" charset="0"/>
              </a:rPr>
              <a:t>指向谁？</a:t>
            </a:r>
            <a:endParaRPr lang="en-US" altLang="zh-CN" dirty="0" smtClean="0">
              <a:sym typeface="Consolas" pitchFamily="49" charset="0"/>
            </a:endParaRPr>
          </a:p>
          <a:p>
            <a:pPr marL="800100" lvl="2" indent="0">
              <a:buNone/>
            </a:pPr>
            <a:r>
              <a:rPr lang="en-US" altLang="zh-CN" dirty="0" smtClean="0">
                <a:sym typeface="Consolas" pitchFamily="49" charset="0"/>
              </a:rPr>
              <a:t>*( </a:t>
            </a:r>
            <a:r>
              <a:rPr lang="en-US" altLang="zh-CN" dirty="0" err="1" smtClean="0">
                <a:sym typeface="Consolas" pitchFamily="49" charset="0"/>
              </a:rPr>
              <a:t>a+i</a:t>
            </a:r>
            <a:r>
              <a:rPr lang="en-US" altLang="zh-CN" dirty="0" smtClean="0">
                <a:sym typeface="Consolas" pitchFamily="49" charset="0"/>
              </a:rPr>
              <a:t> ) </a:t>
            </a:r>
            <a:r>
              <a:rPr lang="en-US" altLang="zh-CN" dirty="0" smtClean="0">
                <a:sym typeface="Wingdings" pitchFamily="2" charset="2"/>
              </a:rPr>
              <a:t></a:t>
            </a:r>
            <a:r>
              <a:rPr lang="en-US" altLang="zh-CN" dirty="0" smtClean="0">
                <a:sym typeface="Consolas" pitchFamily="49" charset="0"/>
              </a:rPr>
              <a:t> a[i]</a:t>
            </a:r>
          </a:p>
          <a:p>
            <a:pPr marL="800100" lvl="2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  <a:sym typeface="Consolas" pitchFamily="49" charset="0"/>
              </a:rPr>
              <a:t>a+i</a:t>
            </a:r>
            <a:r>
              <a:rPr lang="zh-CN" altLang="en-US" dirty="0">
                <a:solidFill>
                  <a:srgbClr val="FF0000"/>
                </a:solidFill>
                <a:sym typeface="Consolas" pitchFamily="49" charset="0"/>
              </a:rPr>
              <a:t>也是行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指针，指向第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行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lvl="1" indent="-342900"/>
            <a:r>
              <a:rPr lang="en-US" altLang="zh-CN" dirty="0"/>
              <a:t>a</a:t>
            </a:r>
            <a:r>
              <a:rPr lang="zh-CN" altLang="en-US" dirty="0"/>
              <a:t>的地址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 a[0</a:t>
            </a:r>
            <a:r>
              <a:rPr lang="en-US" altLang="zh-CN" dirty="0"/>
              <a:t>]</a:t>
            </a:r>
            <a:r>
              <a:rPr lang="zh-CN" altLang="en-US" dirty="0"/>
              <a:t>的地址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 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 </a:t>
            </a:r>
            <a:r>
              <a:rPr lang="en-US" altLang="zh-CN" dirty="0"/>
              <a:t>a[0][0</a:t>
            </a:r>
            <a:r>
              <a:rPr lang="en-US" altLang="zh-CN" dirty="0" smtClean="0"/>
              <a:t>] </a:t>
            </a:r>
            <a:r>
              <a:rPr lang="zh-CN" altLang="en-US" dirty="0" smtClean="0"/>
              <a:t>的</a:t>
            </a:r>
            <a:r>
              <a:rPr lang="zh-CN" altLang="en-US" dirty="0"/>
              <a:t>地址</a:t>
            </a:r>
          </a:p>
          <a:p>
            <a:pPr marL="800100" lvl="2" indent="0">
              <a:buNone/>
            </a:pPr>
            <a:endParaRPr lang="en-US" altLang="zh-CN" dirty="0" smtClean="0">
              <a:sym typeface="Consolas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648200" y="3068960"/>
            <a:ext cx="4038600" cy="3057204"/>
          </a:xfrm>
        </p:spPr>
        <p:txBody>
          <a:bodyPr>
            <a:normAutofit fontScale="92500" lnSpcReduction="20000"/>
          </a:bodyPr>
          <a:lstStyle/>
          <a:p>
            <a:pPr marL="857250" lvl="1" indent="-457200"/>
            <a:r>
              <a:rPr lang="en-US" altLang="zh-CN" dirty="0" smtClean="0">
                <a:sym typeface="Consolas" pitchFamily="49" charset="0"/>
              </a:rPr>
              <a:t>a[i]</a:t>
            </a:r>
            <a:r>
              <a:rPr lang="zh-CN" altLang="en-US" dirty="0" smtClean="0">
                <a:sym typeface="Consolas" pitchFamily="49" charset="0"/>
              </a:rPr>
              <a:t>是一位数组，所以也</a:t>
            </a:r>
            <a:r>
              <a:rPr lang="zh-CN" altLang="en-US" dirty="0">
                <a:sym typeface="Consolas" pitchFamily="49" charset="0"/>
              </a:rPr>
              <a:t>是指针（数组名是指向首元素的指针）</a:t>
            </a:r>
            <a:endParaRPr lang="en-US" altLang="zh-CN" dirty="0">
              <a:sym typeface="Consolas" pitchFamily="49" charset="0"/>
            </a:endParaRPr>
          </a:p>
          <a:p>
            <a:pPr marL="857250" lvl="1" indent="-457200"/>
            <a:r>
              <a:rPr lang="en-US" altLang="zh-CN" dirty="0">
                <a:sym typeface="Consolas" pitchFamily="49" charset="0"/>
              </a:rPr>
              <a:t>a[i]</a:t>
            </a:r>
            <a:r>
              <a:rPr lang="zh-CN" altLang="en-US" dirty="0">
                <a:sym typeface="Consolas" pitchFamily="49" charset="0"/>
              </a:rPr>
              <a:t>的基类型是</a:t>
            </a:r>
            <a:r>
              <a:rPr lang="en-US" altLang="zh-CN" dirty="0" err="1">
                <a:solidFill>
                  <a:srgbClr val="FF0000"/>
                </a:solidFill>
                <a:sym typeface="Consolas" pitchFamily="49" charset="0"/>
              </a:rPr>
              <a:t>int</a:t>
            </a:r>
            <a:endParaRPr lang="en-US" altLang="zh-CN" dirty="0">
              <a:solidFill>
                <a:srgbClr val="FF0000"/>
              </a:solidFill>
              <a:sym typeface="Consolas" pitchFamily="49" charset="0"/>
            </a:endParaRPr>
          </a:p>
          <a:p>
            <a:pPr marL="857250" lvl="1" indent="-457200"/>
            <a:r>
              <a:rPr lang="en-US" altLang="zh-CN" dirty="0" smtClean="0">
                <a:sym typeface="Consolas" pitchFamily="49" charset="0"/>
              </a:rPr>
              <a:t>a[i</a:t>
            </a:r>
            <a:r>
              <a:rPr lang="en-US" altLang="zh-CN" dirty="0">
                <a:sym typeface="Consolas" pitchFamily="49" charset="0"/>
              </a:rPr>
              <a:t>] + j </a:t>
            </a:r>
            <a:r>
              <a:rPr lang="zh-CN" altLang="en-US" dirty="0">
                <a:sym typeface="Consolas" pitchFamily="49" charset="0"/>
              </a:rPr>
              <a:t>是什么？指向谁？</a:t>
            </a:r>
            <a:endParaRPr lang="en-US" altLang="zh-CN" dirty="0">
              <a:sym typeface="Consolas" pitchFamily="49" charset="0"/>
            </a:endParaRPr>
          </a:p>
          <a:p>
            <a:pPr marL="400050" lvl="1" indent="0">
              <a:buNone/>
            </a:pPr>
            <a:r>
              <a:rPr lang="en-US" altLang="zh-CN" dirty="0">
                <a:sym typeface="Consolas" pitchFamily="49" charset="0"/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*( </a:t>
            </a:r>
            <a:r>
              <a:rPr lang="en-US" altLang="zh-CN" dirty="0">
                <a:solidFill>
                  <a:srgbClr val="FFC000"/>
                </a:solidFill>
                <a:sym typeface="Consolas" pitchFamily="49" charset="0"/>
              </a:rPr>
              <a:t>a[i]+j ) </a:t>
            </a:r>
            <a:r>
              <a:rPr lang="en-US" altLang="zh-CN" dirty="0">
                <a:solidFill>
                  <a:srgbClr val="FFC000"/>
                </a:solidFill>
                <a:sym typeface="Wingdings" pitchFamily="2" charset="2"/>
              </a:rPr>
              <a:t> a[i][j]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048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E0499A1A-638B-407A-86C5-FABC5F15E2BD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12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12568" y="1053314"/>
            <a:ext cx="3635896" cy="1431468"/>
            <a:chOff x="4067944" y="2996952"/>
            <a:chExt cx="4755367" cy="1872208"/>
          </a:xfrm>
        </p:grpSpPr>
        <p:sp>
          <p:nvSpPr>
            <p:cNvPr id="6" name="矩形 5"/>
            <p:cNvSpPr/>
            <p:nvPr/>
          </p:nvSpPr>
          <p:spPr>
            <a:xfrm>
              <a:off x="5652119" y="2999853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[0][1]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236295" y="2999853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[0][2]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67944" y="2996952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[0][0]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653539" y="3462813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[1][1]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237715" y="3462811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[1][2]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069364" y="3459910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[1][0]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53539" y="3935957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[2][1]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37715" y="3935957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[2][2]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069364" y="3933056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[2][0]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54959" y="4398917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[3][1]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39135" y="4398915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[3][2]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70784" y="4396014"/>
              <a:ext cx="1584176" cy="4702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[3][0]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76462" y="1052736"/>
            <a:ext cx="906085" cy="1429248"/>
            <a:chOff x="4048647" y="620110"/>
            <a:chExt cx="1213414" cy="1429248"/>
          </a:xfrm>
        </p:grpSpPr>
        <p:sp>
          <p:nvSpPr>
            <p:cNvPr id="22" name="矩形 21"/>
            <p:cNvSpPr/>
            <p:nvPr/>
          </p:nvSpPr>
          <p:spPr>
            <a:xfrm>
              <a:off x="4048647" y="620110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a[0]</a:t>
              </a:r>
              <a:endParaRPr lang="zh-CN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049733" y="974082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a[1]</a:t>
              </a:r>
              <a:endParaRPr lang="zh-CN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049733" y="1335844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a[2]</a:t>
              </a:r>
              <a:endParaRPr lang="zh-CN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050819" y="1689816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a[3]</a:t>
              </a:r>
              <a:endParaRPr lang="zh-CN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4860032" y="2564904"/>
            <a:ext cx="0" cy="38164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3419872" y="1065878"/>
            <a:ext cx="906085" cy="1429248"/>
            <a:chOff x="4048647" y="620110"/>
            <a:chExt cx="1213414" cy="1429248"/>
          </a:xfrm>
        </p:grpSpPr>
        <p:sp>
          <p:nvSpPr>
            <p:cNvPr id="27" name="矩形 26"/>
            <p:cNvSpPr/>
            <p:nvPr/>
          </p:nvSpPr>
          <p:spPr>
            <a:xfrm>
              <a:off x="4048647" y="620110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a+0</a:t>
              </a:r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zh-CN" alt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049733" y="974082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a+1</a:t>
              </a:r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zh-CN" alt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49733" y="1335844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a+2</a:t>
              </a:r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zh-CN" alt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050819" y="1689816"/>
              <a:ext cx="121124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</a:rPr>
                <a:t>a+3</a:t>
              </a:r>
              <a:r>
                <a:rPr lang="en-US" altLang="zh-CN" sz="2000" b="1" dirty="0" smtClean="0">
                  <a:solidFill>
                    <a:srgbClr val="FFC000"/>
                  </a:solidFill>
                  <a:latin typeface="Courier New" pitchFamily="49" charset="0"/>
                  <a:cs typeface="Courier New" pitchFamily="49" charset="0"/>
                  <a:sym typeface="Wingdings" pitchFamily="2" charset="2"/>
                </a:rPr>
                <a:t></a:t>
              </a:r>
              <a:endParaRPr lang="zh-CN" altLang="en-US" sz="2000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" name="矩形标注 20"/>
          <p:cNvSpPr/>
          <p:nvPr/>
        </p:nvSpPr>
        <p:spPr>
          <a:xfrm>
            <a:off x="4499992" y="5515879"/>
            <a:ext cx="3831739" cy="1189721"/>
          </a:xfrm>
          <a:prstGeom prst="wedgeRectCallout">
            <a:avLst>
              <a:gd name="adj1" fmla="val -26556"/>
              <a:gd name="adj2" fmla="val -5025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基类型</a:t>
            </a:r>
            <a:r>
              <a:rPr lang="zh-CN" altLang="en-US" dirty="0" smtClean="0">
                <a:solidFill>
                  <a:srgbClr val="FFFF00"/>
                </a:solidFill>
              </a:rPr>
              <a:t>是</a:t>
            </a:r>
            <a:r>
              <a:rPr lang="zh-CN" altLang="en-US" dirty="0">
                <a:solidFill>
                  <a:srgbClr val="FF0000"/>
                </a:solidFill>
              </a:rPr>
              <a:t>一维</a:t>
            </a:r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r>
              <a:rPr lang="zh-CN" altLang="en-US" dirty="0">
                <a:solidFill>
                  <a:srgbClr val="FFFF00"/>
                </a:solidFill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指针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zh-CN" altLang="en-US" dirty="0" smtClean="0">
                <a:solidFill>
                  <a:srgbClr val="FF0000"/>
                </a:solidFill>
              </a:rPr>
              <a:t>行指针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基类型</a:t>
            </a:r>
            <a:r>
              <a:rPr lang="zh-CN" altLang="en-US" dirty="0" smtClean="0">
                <a:solidFill>
                  <a:srgbClr val="FFFF00"/>
                </a:solidFill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二</a:t>
            </a:r>
            <a:r>
              <a:rPr lang="zh-CN" altLang="en-US" dirty="0" smtClean="0">
                <a:solidFill>
                  <a:srgbClr val="FFFF00"/>
                </a:solidFill>
              </a:rPr>
              <a:t>维数组</a:t>
            </a:r>
            <a:r>
              <a:rPr lang="zh-CN" altLang="en-US" dirty="0">
                <a:solidFill>
                  <a:srgbClr val="FFFF00"/>
                </a:solidFill>
              </a:rPr>
              <a:t>的指针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面</a:t>
            </a:r>
            <a:r>
              <a:rPr lang="zh-CN" altLang="en-US" dirty="0" smtClean="0">
                <a:solidFill>
                  <a:srgbClr val="FFFF00"/>
                </a:solidFill>
              </a:rPr>
              <a:t>指针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algn="ctr"/>
            <a:r>
              <a:rPr lang="zh-CN" altLang="en-US" dirty="0">
                <a:solidFill>
                  <a:srgbClr val="FFFF00"/>
                </a:solidFill>
              </a:rPr>
              <a:t>基类型</a:t>
            </a:r>
            <a:r>
              <a:rPr lang="zh-CN" altLang="en-US" dirty="0" smtClean="0">
                <a:solidFill>
                  <a:srgbClr val="FFFF00"/>
                </a:solidFill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三</a:t>
            </a:r>
            <a:r>
              <a:rPr lang="zh-CN" altLang="en-US" dirty="0" smtClean="0">
                <a:solidFill>
                  <a:srgbClr val="FFFF00"/>
                </a:solidFill>
              </a:rPr>
              <a:t>维数</a:t>
            </a:r>
            <a:r>
              <a:rPr lang="zh-CN" altLang="en-US" dirty="0">
                <a:solidFill>
                  <a:srgbClr val="FFFF00"/>
                </a:solidFill>
              </a:rPr>
              <a:t>组的指针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体</a:t>
            </a:r>
            <a:r>
              <a:rPr lang="zh-CN" altLang="en-US" dirty="0" smtClean="0">
                <a:solidFill>
                  <a:srgbClr val="FFFF00"/>
                </a:solidFill>
              </a:rPr>
              <a:t>指针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20480" name="直接箭头连接符 20479"/>
          <p:cNvCxnSpPr/>
          <p:nvPr/>
        </p:nvCxnSpPr>
        <p:spPr>
          <a:xfrm flipH="1" flipV="1">
            <a:off x="4191988" y="4005065"/>
            <a:ext cx="1388124" cy="15108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定义数组类型</a:t>
            </a:r>
            <a:endParaRPr lang="zh-CN" altLang="zh-CN" dirty="0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"/>
          </p:nvPr>
        </p:nvSpPr>
        <p:spPr>
          <a:xfrm>
            <a:off x="1979712" y="1107426"/>
            <a:ext cx="4040188" cy="639763"/>
          </a:xfrm>
        </p:spPr>
        <p:txBody>
          <a:bodyPr/>
          <a:lstStyle/>
          <a:p>
            <a:r>
              <a:rPr lang="en-US" altLang="zh-CN" dirty="0" err="1">
                <a:solidFill>
                  <a:srgbClr val="FFC000"/>
                </a:solidFill>
              </a:rPr>
              <a:t>typedef</a:t>
            </a: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 smtClean="0">
                <a:solidFill>
                  <a:srgbClr val="FFC000"/>
                </a:solidFill>
              </a:rPr>
              <a:t>IntA</a:t>
            </a:r>
            <a:r>
              <a:rPr lang="en-US" altLang="zh-CN" dirty="0" smtClean="0"/>
              <a:t>[10];</a:t>
            </a:r>
            <a:endParaRPr lang="en-US" altLang="zh-CN" dirty="0"/>
          </a:p>
        </p:txBody>
      </p:sp>
      <p:sp>
        <p:nvSpPr>
          <p:cNvPr id="20" name="内容占位符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IntA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/>
              <a:t>a;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IntA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/>
              <a:t>b[5];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IntA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ap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zh-CN" altLang="en-US" dirty="0"/>
              <a:t>定义了一个行指针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0480" name="文本占位符 20479"/>
          <p:cNvSpPr>
            <a:spLocks noGrp="1"/>
          </p:cNvSpPr>
          <p:nvPr>
            <p:ph type="body" sz="quarter" idx="3"/>
          </p:nvPr>
        </p:nvSpPr>
        <p:spPr>
          <a:xfrm>
            <a:off x="2771800" y="1747189"/>
            <a:ext cx="1440160" cy="6397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等价于：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内容占位符 2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 a[10]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/>
              <a:t>b[5][10]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 (*</a:t>
            </a:r>
            <a:r>
              <a:rPr lang="en-US" altLang="zh-CN" dirty="0" err="1" smtClean="0"/>
              <a:t>ap</a:t>
            </a:r>
            <a:r>
              <a:rPr lang="en-US" altLang="zh-CN" dirty="0" smtClean="0"/>
              <a:t>)[10];</a:t>
            </a:r>
          </a:p>
        </p:txBody>
      </p:sp>
      <p:sp>
        <p:nvSpPr>
          <p:cNvPr id="2048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E0499A1A-638B-407A-86C5-FABC5F15E2BD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13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  <p:cxnSp>
        <p:nvCxnSpPr>
          <p:cNvPr id="20483" name="直接箭头连接符 20482"/>
          <p:cNvCxnSpPr/>
          <p:nvPr/>
        </p:nvCxnSpPr>
        <p:spPr>
          <a:xfrm>
            <a:off x="1907704" y="2434478"/>
            <a:ext cx="2808312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123728" y="2924944"/>
            <a:ext cx="2592288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051720" y="3284984"/>
            <a:ext cx="2664296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2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自定义类型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语句</a:t>
            </a:r>
            <a:endParaRPr lang="zh-CN" altLang="zh-CN" dirty="0" smtClean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</a:t>
            </a:r>
            <a:r>
              <a:rPr lang="en-US" altLang="zh-CN" dirty="0" err="1" smtClean="0">
                <a:solidFill>
                  <a:srgbClr val="FFC000"/>
                </a:solidFill>
              </a:rPr>
              <a:t>typedef</a:t>
            </a: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/>
              <a:t>原类型名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新类型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typdef</a:t>
            </a:r>
            <a:r>
              <a:rPr lang="en-US" altLang="zh-CN" dirty="0" smtClean="0"/>
              <a:t> double Real;</a:t>
            </a:r>
          </a:p>
          <a:p>
            <a:r>
              <a:rPr lang="en-US" altLang="zh-CN" dirty="0" err="1"/>
              <a:t>typdef</a:t>
            </a:r>
            <a:r>
              <a:rPr lang="en-US" altLang="zh-CN" dirty="0"/>
              <a:t> </a:t>
            </a:r>
            <a:r>
              <a:rPr lang="en-US" altLang="zh-CN" dirty="0" smtClean="0"/>
              <a:t>char Byte;</a:t>
            </a:r>
          </a:p>
          <a:p>
            <a:r>
              <a:rPr lang="en-US" altLang="zh-CN" dirty="0" err="1"/>
              <a:t>typdef</a:t>
            </a: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*Pointer;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Pointer p </a:t>
            </a:r>
            <a:r>
              <a:rPr lang="en-US" altLang="zh-CN" dirty="0"/>
              <a:t> </a:t>
            </a:r>
            <a:r>
              <a:rPr lang="en-US" altLang="zh-CN" dirty="0">
                <a:sym typeface="Wingdings" pitchFamily="2" charset="2"/>
              </a:rPr>
              <a:t>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 </a:t>
            </a:r>
            <a:r>
              <a:rPr lang="en-US" altLang="zh-CN" dirty="0" smtClean="0"/>
              <a:t>p</a:t>
            </a:r>
            <a:r>
              <a:rPr lang="en-US" altLang="zh-CN" dirty="0" smtClean="0">
                <a:sym typeface="Wingdings" pitchFamily="2" charset="2"/>
              </a:rPr>
              <a:t>;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Pointer *q </a:t>
            </a:r>
            <a:r>
              <a:rPr lang="en-US" altLang="zh-CN" dirty="0" smtClean="0"/>
              <a:t> </a:t>
            </a:r>
            <a:r>
              <a:rPr lang="en-US" altLang="zh-CN" dirty="0">
                <a:sym typeface="Wingdings" pitchFamily="2" charset="2"/>
              </a:rPr>
              <a:t>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**q</a:t>
            </a:r>
            <a:r>
              <a:rPr lang="en-US" altLang="zh-CN" dirty="0" smtClean="0">
                <a:sym typeface="Wingdings" pitchFamily="2" charset="2"/>
              </a:rPr>
              <a:t>;</a:t>
            </a:r>
          </a:p>
          <a:p>
            <a:pPr marL="457200" lvl="1" indent="0">
              <a:buNone/>
            </a:pPr>
            <a:r>
              <a:rPr lang="zh-CN" altLang="en-US" dirty="0" smtClean="0">
                <a:sym typeface="Wingdings" pitchFamily="2" charset="2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定义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了一个二级指针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CN" dirty="0" err="1"/>
              <a:t>typdef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Array[10][10];</a:t>
            </a:r>
          </a:p>
          <a:p>
            <a:pPr lvl="1"/>
            <a:r>
              <a:rPr lang="en-US" altLang="zh-CN" dirty="0" smtClean="0"/>
              <a:t>Array a </a:t>
            </a:r>
            <a:r>
              <a:rPr lang="en-US" altLang="zh-CN" dirty="0" smtClean="0">
                <a:sym typeface="Wingdings" pitchFamily="2" charset="2"/>
              </a:rPr>
              <a:t> 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a[10][10];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Array *p  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(*p)[10][10];</a:t>
            </a:r>
          </a:p>
          <a:p>
            <a:pPr marL="457200" lvl="1" indent="0">
              <a:buNone/>
            </a:pPr>
            <a:r>
              <a:rPr lang="zh-CN" altLang="en-US" dirty="0" smtClean="0">
                <a:sym typeface="Wingdings" pitchFamily="2" charset="2"/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定义</a:t>
            </a:r>
            <a:r>
              <a:rPr lang="zh-CN" altLang="en-US" dirty="0">
                <a:solidFill>
                  <a:srgbClr val="FF0000"/>
                </a:solidFill>
                <a:sym typeface="Wingdings" pitchFamily="2" charset="2"/>
              </a:rPr>
              <a:t>了一个面指针</a:t>
            </a: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2048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E0499A1A-638B-407A-86C5-FABC5F15E2BD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14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1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typedef</a:t>
            </a:r>
            <a:r>
              <a:rPr lang="zh-CN" altLang="en-US" dirty="0" smtClean="0"/>
              <a:t>命令语法格式</a:t>
            </a:r>
            <a:endParaRPr lang="zh-CN" altLang="zh-CN" dirty="0" smtClean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5100" dirty="0">
                <a:solidFill>
                  <a:srgbClr val="FF0000"/>
                </a:solidFill>
              </a:rPr>
              <a:t>类似于</a:t>
            </a:r>
            <a:r>
              <a:rPr lang="zh-CN" altLang="en-US" sz="5100" dirty="0" smtClean="0">
                <a:solidFill>
                  <a:srgbClr val="FF0000"/>
                </a:solidFill>
              </a:rPr>
              <a:t>定义变量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double Real; 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 </a:t>
            </a:r>
            <a:r>
              <a:rPr lang="en-US" altLang="zh-CN" dirty="0" err="1">
                <a:solidFill>
                  <a:srgbClr val="FF9933"/>
                </a:solidFill>
                <a:sym typeface="Wingdings" pitchFamily="2" charset="2"/>
              </a:rPr>
              <a:t>typedef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 double Real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;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Real x;  double x;</a:t>
            </a:r>
            <a:endParaRPr lang="en-US" altLang="zh-CN" dirty="0"/>
          </a:p>
          <a:p>
            <a:r>
              <a:rPr lang="en-US" altLang="zh-CN" dirty="0"/>
              <a:t>double 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PReal</a:t>
            </a:r>
            <a:r>
              <a:rPr lang="en-US" altLang="zh-CN" dirty="0" smtClean="0"/>
              <a:t>; 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 </a:t>
            </a:r>
            <a:r>
              <a:rPr lang="en-US" altLang="zh-CN" dirty="0" err="1">
                <a:solidFill>
                  <a:srgbClr val="FF9933"/>
                </a:solidFill>
                <a:sym typeface="Wingdings" pitchFamily="2" charset="2"/>
              </a:rPr>
              <a:t>typedef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 double 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*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PReal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;</a:t>
            </a:r>
            <a:endParaRPr lang="en-US" altLang="zh-CN" dirty="0">
              <a:solidFill>
                <a:srgbClr val="FF9933"/>
              </a:solidFill>
            </a:endParaRP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Array[10]; 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 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typedef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 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int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 Array[10];</a:t>
            </a:r>
          </a:p>
          <a:p>
            <a:pPr lvl="1"/>
            <a:r>
              <a:rPr lang="en-US" altLang="zh-CN" dirty="0" smtClean="0">
                <a:sym typeface="Wingdings" pitchFamily="2" charset="2"/>
              </a:rPr>
              <a:t>Array a;  </a:t>
            </a:r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a[10];</a:t>
            </a:r>
          </a:p>
          <a:p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* </a:t>
            </a:r>
            <a:r>
              <a:rPr lang="en-US" altLang="zh-CN" dirty="0" err="1" smtClean="0">
                <a:sym typeface="Wingdings" pitchFamily="2" charset="2"/>
              </a:rPr>
              <a:t>PArray</a:t>
            </a:r>
            <a:r>
              <a:rPr lang="en-US" altLang="zh-CN" dirty="0" smtClean="0">
                <a:sym typeface="Wingdings" pitchFamily="2" charset="2"/>
              </a:rPr>
              <a:t>[20]; 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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 </a:t>
            </a:r>
            <a:r>
              <a:rPr lang="en-US" altLang="zh-CN" dirty="0" err="1">
                <a:solidFill>
                  <a:srgbClr val="FF9933"/>
                </a:solidFill>
                <a:sym typeface="Wingdings" pitchFamily="2" charset="2"/>
              </a:rPr>
              <a:t>typedef</a:t>
            </a:r>
            <a:r>
              <a:rPr lang="en-US" altLang="zh-CN" dirty="0">
                <a:solidFill>
                  <a:srgbClr val="FF9933"/>
                </a:solidFill>
                <a:sym typeface="Wingdings" pitchFamily="2" charset="2"/>
              </a:rPr>
              <a:t> 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int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 *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PArray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[20];</a:t>
            </a:r>
          </a:p>
          <a:p>
            <a:pPr lvl="1"/>
            <a:r>
              <a:rPr lang="zh-CN" altLang="en-US" dirty="0" smtClean="0">
                <a:solidFill>
                  <a:srgbClr val="FF9933"/>
                </a:solidFill>
                <a:sym typeface="Wingdings" pitchFamily="2" charset="2"/>
              </a:rPr>
              <a:t>这是指针数组</a:t>
            </a:r>
            <a:endParaRPr lang="en-US" altLang="zh-CN" dirty="0">
              <a:solidFill>
                <a:srgbClr val="FF9933"/>
              </a:solidFill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sym typeface="Wingdings" pitchFamily="2" charset="2"/>
              </a:rPr>
              <a:t>PArray</a:t>
            </a:r>
            <a:r>
              <a:rPr lang="en-US" altLang="zh-CN" dirty="0" smtClean="0">
                <a:sym typeface="Wingdings" pitchFamily="2" charset="2"/>
              </a:rPr>
              <a:t> p; </a:t>
            </a:r>
            <a:r>
              <a:rPr lang="en-US" altLang="zh-CN" dirty="0">
                <a:sym typeface="Wingdings" pitchFamily="2" charset="2"/>
              </a:rPr>
              <a:t> </a:t>
            </a:r>
            <a:r>
              <a:rPr lang="en-US" altLang="zh-CN" dirty="0" err="1">
                <a:sym typeface="Wingdings" pitchFamily="2" charset="2"/>
              </a:rPr>
              <a:t>int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*p[20];</a:t>
            </a:r>
          </a:p>
          <a:p>
            <a:r>
              <a:rPr lang="en-US" altLang="zh-CN" dirty="0" err="1" smtClean="0">
                <a:sym typeface="Wingdings" pitchFamily="2" charset="2"/>
              </a:rPr>
              <a:t>int</a:t>
            </a:r>
            <a:r>
              <a:rPr lang="en-US" altLang="zh-CN" dirty="0" smtClean="0">
                <a:sym typeface="Wingdings" pitchFamily="2" charset="2"/>
              </a:rPr>
              <a:t> (*AP)[30]; 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 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typedef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 </a:t>
            </a:r>
            <a:r>
              <a:rPr lang="en-US" altLang="zh-CN" dirty="0" err="1" smtClean="0">
                <a:solidFill>
                  <a:srgbClr val="FF9933"/>
                </a:solidFill>
                <a:sym typeface="Wingdings" pitchFamily="2" charset="2"/>
              </a:rPr>
              <a:t>int</a:t>
            </a:r>
            <a:r>
              <a:rPr lang="en-US" altLang="zh-CN" dirty="0" smtClean="0">
                <a:solidFill>
                  <a:srgbClr val="FF9933"/>
                </a:solidFill>
                <a:sym typeface="Wingdings" pitchFamily="2" charset="2"/>
              </a:rPr>
              <a:t> (*AP)[30];</a:t>
            </a:r>
          </a:p>
          <a:p>
            <a:pPr lvl="1"/>
            <a:r>
              <a:rPr lang="zh-CN" altLang="en-US" dirty="0" smtClean="0">
                <a:solidFill>
                  <a:srgbClr val="FF9933"/>
                </a:solidFill>
                <a:sym typeface="Wingdings" pitchFamily="2" charset="2"/>
              </a:rPr>
              <a:t>只是行指针</a:t>
            </a:r>
            <a:endParaRPr lang="en-US" altLang="zh-CN" dirty="0" smtClean="0">
              <a:solidFill>
                <a:srgbClr val="FF9933"/>
              </a:solidFill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AP p;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 </a:t>
            </a:r>
            <a:r>
              <a:rPr lang="en-US" altLang="zh-CN" dirty="0" err="1">
                <a:sym typeface="Wingdings" pitchFamily="2" charset="2"/>
              </a:rPr>
              <a:t>int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(*p)[30</a:t>
            </a:r>
            <a:r>
              <a:rPr lang="en-US" altLang="zh-CN" dirty="0">
                <a:sym typeface="Wingdings" pitchFamily="2" charset="2"/>
              </a:rPr>
              <a:t>];</a:t>
            </a:r>
          </a:p>
          <a:p>
            <a:pPr lvl="1"/>
            <a:endParaRPr lang="en-US" altLang="zh-CN" dirty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048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E0499A1A-638B-407A-86C5-FABC5F15E2BD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15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7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回答</a:t>
            </a:r>
            <a:r>
              <a:rPr lang="zh-CN" altLang="zh-CN" dirty="0" smtClean="0"/>
              <a:t>问题</a:t>
            </a: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定义函数的原型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double </a:t>
            </a:r>
            <a:r>
              <a:rPr lang="en-US" altLang="zh-CN" dirty="0" err="1" smtClean="0">
                <a:sym typeface="Consolas" pitchFamily="49" charset="0"/>
              </a:rPr>
              <a:t>Det</a:t>
            </a:r>
            <a:r>
              <a:rPr lang="en-US" altLang="zh-CN" dirty="0" smtClean="0">
                <a:sym typeface="Consolas" pitchFamily="49" charset="0"/>
              </a:rPr>
              <a:t>(double a[100][</a:t>
            </a:r>
            <a:r>
              <a:rPr lang="en-US" altLang="zh-CN" dirty="0">
                <a:sym typeface="Consolas" pitchFamily="49" charset="0"/>
              </a:rPr>
              <a:t>100</a:t>
            </a:r>
            <a:r>
              <a:rPr lang="en-US" altLang="zh-CN" dirty="0" smtClean="0">
                <a:sym typeface="Consolas" pitchFamily="49" charset="0"/>
              </a:rPr>
              <a:t>], </a:t>
            </a:r>
            <a:r>
              <a:rPr lang="en-US" altLang="zh-CN" dirty="0" err="1">
                <a:sym typeface="Consolas" pitchFamily="49" charset="0"/>
              </a:rPr>
              <a:t>int</a:t>
            </a:r>
            <a:r>
              <a:rPr lang="en-US" altLang="zh-CN" dirty="0">
                <a:sym typeface="Consolas" pitchFamily="49" charset="0"/>
              </a:rPr>
              <a:t> n);</a:t>
            </a:r>
          </a:p>
          <a:p>
            <a:r>
              <a:rPr lang="zh-CN" altLang="en-US" dirty="0">
                <a:sym typeface="Consolas" pitchFamily="49" charset="0"/>
              </a:rPr>
              <a:t>函数原型可以等价地写成</a:t>
            </a:r>
            <a:endParaRPr lang="en-US" altLang="zh-CN" dirty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Consolas" pitchFamily="49" charset="0"/>
              </a:rPr>
              <a:t>double </a:t>
            </a:r>
            <a:r>
              <a:rPr lang="en-US" altLang="zh-CN" dirty="0" err="1" smtClean="0">
                <a:sym typeface="Consolas" pitchFamily="49" charset="0"/>
              </a:rPr>
              <a:t>Det</a:t>
            </a:r>
            <a:r>
              <a:rPr lang="en-US" altLang="zh-CN" dirty="0" smtClean="0">
                <a:sym typeface="Consolas" pitchFamily="49" charset="0"/>
              </a:rPr>
              <a:t>(</a:t>
            </a:r>
            <a:r>
              <a:rPr lang="en-US" altLang="zh-CN" dirty="0">
                <a:sym typeface="Consolas" pitchFamily="49" charset="0"/>
              </a:rPr>
              <a:t>double</a:t>
            </a:r>
            <a:r>
              <a:rPr lang="en-US" altLang="zh-CN" dirty="0" smtClean="0">
                <a:sym typeface="Consolas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Consolas" pitchFamily="49" charset="0"/>
              </a:rPr>
              <a:t>a[ ][100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]</a:t>
            </a:r>
            <a:r>
              <a:rPr lang="en-US" altLang="zh-CN" dirty="0" smtClean="0">
                <a:sym typeface="Consolas" pitchFamily="49" charset="0"/>
              </a:rPr>
              <a:t>, </a:t>
            </a: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n);</a:t>
            </a:r>
            <a:endParaRPr lang="zh-CN" altLang="en-US" dirty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Consolas" pitchFamily="49" charset="0"/>
              </a:rPr>
              <a:t>double </a:t>
            </a:r>
            <a:r>
              <a:rPr lang="en-US" altLang="zh-CN" dirty="0" err="1" smtClean="0">
                <a:sym typeface="Consolas" pitchFamily="49" charset="0"/>
              </a:rPr>
              <a:t>Det</a:t>
            </a:r>
            <a:r>
              <a:rPr lang="en-US" altLang="zh-CN" dirty="0" smtClean="0">
                <a:sym typeface="Consolas" pitchFamily="49" charset="0"/>
              </a:rPr>
              <a:t>(</a:t>
            </a:r>
            <a:r>
              <a:rPr lang="en-US" altLang="zh-CN" dirty="0">
                <a:sym typeface="Consolas" pitchFamily="49" charset="0"/>
              </a:rPr>
              <a:t>double</a:t>
            </a:r>
            <a:r>
              <a:rPr lang="en-US" altLang="zh-CN" dirty="0" smtClean="0">
                <a:sym typeface="Consolas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Consolas" pitchFamily="49" charset="0"/>
              </a:rPr>
              <a:t>(*a)[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100]</a:t>
            </a:r>
            <a:r>
              <a:rPr lang="en-US" altLang="zh-CN" dirty="0" smtClean="0">
                <a:sym typeface="Consolas" pitchFamily="49" charset="0"/>
              </a:rPr>
              <a:t>, </a:t>
            </a: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n);</a:t>
            </a:r>
          </a:p>
          <a:p>
            <a:pPr marL="457200" lvl="1" indent="0">
              <a:buNone/>
            </a:pPr>
            <a:endParaRPr lang="en-US" altLang="zh-CN" dirty="0" smtClean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为什么？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C000"/>
                </a:solidFill>
                <a:sym typeface="Consolas" pitchFamily="49" charset="0"/>
              </a:rPr>
              <a:t>作为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形式参数 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a[] 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与 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*a 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等价</a:t>
            </a:r>
            <a:endParaRPr lang="en-US" altLang="zh-CN" dirty="0">
              <a:solidFill>
                <a:srgbClr val="FFC000"/>
              </a:solidFill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注意一下区别： </a:t>
            </a:r>
            <a:endParaRPr lang="en-US" altLang="zh-CN" dirty="0" smtClean="0">
              <a:solidFill>
                <a:srgbClr val="FFC000"/>
              </a:solidFill>
              <a:sym typeface="Consolas" pitchFamily="49" charset="0"/>
            </a:endParaRPr>
          </a:p>
          <a:p>
            <a:pPr marL="857250" lvl="2" indent="0">
              <a:buNone/>
            </a:pP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double *a[100];    a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是（指针）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数组</a:t>
            </a:r>
            <a:endParaRPr lang="en-US" altLang="zh-CN" dirty="0" smtClean="0">
              <a:solidFill>
                <a:srgbClr val="FF0000"/>
              </a:solidFill>
              <a:sym typeface="Consolas" pitchFamily="49" charset="0"/>
            </a:endParaRPr>
          </a:p>
          <a:p>
            <a:pPr marL="857250" lvl="2" indent="0">
              <a:buNone/>
            </a:pP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double (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*</a:t>
            </a:r>
            <a:r>
              <a:rPr lang="en-US" altLang="zh-CN" dirty="0">
                <a:solidFill>
                  <a:srgbClr val="FFC000"/>
                </a:solidFill>
                <a:sym typeface="Consolas" pitchFamily="49" charset="0"/>
              </a:rPr>
              <a:t>b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)[100];  b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是（</a:t>
            </a:r>
            <a:r>
              <a:rPr lang="zh-CN" altLang="en-US" dirty="0">
                <a:solidFill>
                  <a:srgbClr val="FFC000"/>
                </a:solidFill>
                <a:sym typeface="Consolas" pitchFamily="49" charset="0"/>
              </a:rPr>
              <a:t>数组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）指针</a:t>
            </a:r>
            <a:r>
              <a:rPr lang="zh-CN" altLang="en-US" dirty="0">
                <a:solidFill>
                  <a:srgbClr val="FFC000"/>
                </a:solidFill>
                <a:sym typeface="Consolas" pitchFamily="49" charset="0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即行指针</a:t>
            </a:r>
            <a:endParaRPr lang="en-US" altLang="zh-CN" dirty="0">
              <a:solidFill>
                <a:srgbClr val="FF0000"/>
              </a:solidFill>
              <a:sym typeface="Consolas" pitchFamily="49" charset="0"/>
            </a:endParaRPr>
          </a:p>
          <a:p>
            <a:pPr marL="857250" lvl="2" indent="0">
              <a:buNone/>
            </a:pPr>
            <a:endParaRPr lang="en-US" altLang="zh-CN" dirty="0" smtClean="0">
              <a:solidFill>
                <a:srgbClr val="FFC000"/>
              </a:solidFill>
              <a:sym typeface="Consolas" pitchFamily="49" charset="0"/>
            </a:endParaRPr>
          </a:p>
          <a:p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16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二维数</a:t>
            </a:r>
            <a:r>
              <a:rPr lang="zh-CN" altLang="zh-CN" dirty="0" smtClean="0"/>
              <a:t>组</a:t>
            </a:r>
            <a:r>
              <a:rPr lang="zh-CN" altLang="en-US" dirty="0" smtClean="0"/>
              <a:t>、数组指针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a[5][10</a:t>
            </a:r>
            <a:r>
              <a:rPr lang="en-US" altLang="zh-CN" dirty="0" smtClean="0"/>
              <a:t>] = {55};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/>
              <a:t>含有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元素是一个长度为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的地址值 </a:t>
            </a:r>
            <a:r>
              <a:rPr lang="en-US" altLang="zh-CN" dirty="0"/>
              <a:t>= a[0]</a:t>
            </a:r>
            <a:r>
              <a:rPr lang="zh-CN" altLang="en-US" dirty="0"/>
              <a:t>的地址值 </a:t>
            </a:r>
            <a:r>
              <a:rPr lang="en-US" altLang="zh-CN" dirty="0"/>
              <a:t>= a[0][0]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zh-CN" altLang="en-US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(*p2)[10] = a;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* p1 = a;</a:t>
            </a:r>
          </a:p>
          <a:p>
            <a:pPr lvl="1"/>
            <a:r>
              <a:rPr lang="zh-CN" altLang="en-US" b="1" dirty="0" smtClean="0">
                <a:solidFill>
                  <a:srgbClr val="FF9933"/>
                </a:solidFill>
              </a:rPr>
              <a:t>发生</a:t>
            </a:r>
            <a:r>
              <a:rPr lang="zh-CN" altLang="en-US" b="1" dirty="0">
                <a:solidFill>
                  <a:srgbClr val="FF9933"/>
                </a:solidFill>
              </a:rPr>
              <a:t>了强制类型转换</a:t>
            </a:r>
            <a:r>
              <a:rPr lang="zh-CN" altLang="en-US" b="1" dirty="0" smtClean="0">
                <a:solidFill>
                  <a:srgbClr val="FF9933"/>
                </a:solidFill>
              </a:rPr>
              <a:t>！</a:t>
            </a:r>
            <a:endParaRPr lang="en-US" altLang="zh-CN" b="1" dirty="0" smtClean="0">
              <a:solidFill>
                <a:srgbClr val="FF9933"/>
              </a:solidFill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rgbClr val="FF9933"/>
                </a:solidFill>
              </a:rPr>
              <a:t>  </a:t>
            </a:r>
            <a:r>
              <a:rPr lang="en-US" altLang="zh-CN" b="1" dirty="0" err="1" smtClean="0">
                <a:solidFill>
                  <a:srgbClr val="FF9933"/>
                </a:solidFill>
              </a:rPr>
              <a:t>int</a:t>
            </a:r>
            <a:r>
              <a:rPr lang="en-US" altLang="zh-CN" b="1" dirty="0" smtClean="0">
                <a:solidFill>
                  <a:srgbClr val="FF9933"/>
                </a:solidFill>
              </a:rPr>
              <a:t>[10</a:t>
            </a:r>
            <a:r>
              <a:rPr lang="en-US" altLang="zh-CN" b="1" dirty="0">
                <a:solidFill>
                  <a:srgbClr val="FF9933"/>
                </a:solidFill>
              </a:rPr>
              <a:t>]</a:t>
            </a:r>
            <a:r>
              <a:rPr lang="zh-CN" altLang="en-US" b="1" dirty="0">
                <a:solidFill>
                  <a:srgbClr val="FF9933"/>
                </a:solidFill>
              </a:rPr>
              <a:t>指针</a:t>
            </a:r>
            <a:r>
              <a:rPr lang="en-US" altLang="zh-CN" b="1" dirty="0">
                <a:solidFill>
                  <a:srgbClr val="FF9933"/>
                </a:solidFill>
              </a:rPr>
              <a:t> </a:t>
            </a:r>
            <a:r>
              <a:rPr lang="en-US" altLang="zh-CN" b="1" dirty="0">
                <a:solidFill>
                  <a:srgbClr val="FF9933"/>
                </a:solidFill>
                <a:sym typeface="Wingdings" pitchFamily="2" charset="2"/>
              </a:rPr>
              <a:t></a:t>
            </a:r>
            <a:r>
              <a:rPr lang="en-US" altLang="zh-CN" b="1" dirty="0">
                <a:solidFill>
                  <a:srgbClr val="FF9933"/>
                </a:solidFill>
              </a:rPr>
              <a:t> </a:t>
            </a:r>
            <a:r>
              <a:rPr lang="en-US" altLang="zh-CN" b="1" dirty="0" err="1" smtClean="0">
                <a:solidFill>
                  <a:srgbClr val="FF9933"/>
                </a:solidFill>
              </a:rPr>
              <a:t>int</a:t>
            </a:r>
            <a:r>
              <a:rPr lang="zh-CN" altLang="en-US" b="1" dirty="0" smtClean="0">
                <a:solidFill>
                  <a:srgbClr val="FF9933"/>
                </a:solidFill>
              </a:rPr>
              <a:t>指针</a:t>
            </a:r>
            <a:endParaRPr lang="en-US" altLang="zh-CN" b="1" dirty="0" smtClean="0">
              <a:solidFill>
                <a:srgbClr val="FF9933"/>
              </a:solidFill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编译器会警告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思考：</a:t>
            </a:r>
            <a:r>
              <a:rPr lang="zh-CN" altLang="en-US" dirty="0" smtClean="0">
                <a:solidFill>
                  <a:srgbClr val="FFFF00"/>
                </a:solidFill>
              </a:rPr>
              <a:t>指针的基类型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p1+1</a:t>
            </a:r>
            <a:r>
              <a:rPr lang="zh-CN" altLang="en-US" dirty="0">
                <a:solidFill>
                  <a:srgbClr val="FFFF00"/>
                </a:solidFill>
              </a:rPr>
              <a:t>指向的地址、*</a:t>
            </a:r>
            <a:r>
              <a:rPr lang="en-US" altLang="zh-CN" dirty="0" smtClean="0">
                <a:solidFill>
                  <a:srgbClr val="FFFF00"/>
                </a:solidFill>
              </a:rPr>
              <a:t>p1</a:t>
            </a:r>
            <a:r>
              <a:rPr lang="zh-CN" altLang="en-US" dirty="0" smtClean="0">
                <a:solidFill>
                  <a:srgbClr val="FFFF00"/>
                </a:solidFill>
              </a:rPr>
              <a:t>是什么？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/>
              <a:t>p2+1</a:t>
            </a:r>
            <a:r>
              <a:rPr lang="zh-CN" altLang="en-US" dirty="0"/>
              <a:t>指向的地址、*</a:t>
            </a:r>
            <a:r>
              <a:rPr lang="en-US" altLang="zh-CN" dirty="0"/>
              <a:t>p2</a:t>
            </a:r>
            <a:r>
              <a:rPr lang="zh-CN" altLang="en-US" dirty="0"/>
              <a:t>是什么</a:t>
            </a:r>
            <a:r>
              <a:rPr lang="zh-CN" altLang="en-US" dirty="0" smtClean="0"/>
              <a:t>？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83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指向指针的指针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二级指针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 = 10;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*p = &amp;a;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**</a:t>
            </a:r>
            <a:r>
              <a:rPr lang="en-US" altLang="zh-CN" dirty="0" err="1" smtClean="0">
                <a:solidFill>
                  <a:srgbClr val="FF0000"/>
                </a:solidFill>
              </a:rPr>
              <a:t>pp</a:t>
            </a:r>
            <a:r>
              <a:rPr lang="en-US" altLang="zh-CN" dirty="0" smtClean="0">
                <a:solidFill>
                  <a:srgbClr val="FF0000"/>
                </a:solidFill>
              </a:rPr>
              <a:t> = &amp;p;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定义</a:t>
            </a:r>
            <a:r>
              <a:rPr lang="zh-CN" altLang="en-US" dirty="0"/>
              <a:t>语法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类型名 </a:t>
            </a:r>
            <a:r>
              <a:rPr lang="zh-CN" altLang="en-US" dirty="0" smtClean="0">
                <a:solidFill>
                  <a:srgbClr val="FF0000"/>
                </a:solidFill>
              </a:rPr>
              <a:t>**</a:t>
            </a:r>
            <a:r>
              <a:rPr lang="zh-CN" altLang="en-US" dirty="0" smtClean="0"/>
              <a:t>指针变量名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66B2EE-FB17-4026-821E-2DBF912DFC0B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7858232" y="1556792"/>
            <a:ext cx="1204641" cy="961743"/>
            <a:chOff x="6265857" y="4008790"/>
            <a:chExt cx="1204641" cy="961743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6711323" y="4008790"/>
              <a:ext cx="382725" cy="518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6265857" y="4533653"/>
              <a:ext cx="1204641" cy="436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10</a:t>
              </a:r>
              <a:endParaRPr lang="zh-CN" altLang="en-US" sz="3200" b="1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92567" y="1529487"/>
            <a:ext cx="2032832" cy="989048"/>
            <a:chOff x="2200192" y="3981485"/>
            <a:chExt cx="2032832" cy="989048"/>
          </a:xfrm>
        </p:grpSpPr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V="1">
              <a:off x="3404833" y="4752093"/>
              <a:ext cx="8281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2200192" y="4533653"/>
              <a:ext cx="1204641" cy="43688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</a:rPr>
                <a:t>&amp;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2476256" y="3981485"/>
              <a:ext cx="624280" cy="52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 smtClean="0">
                  <a:solidFill>
                    <a:srgbClr val="FF0000"/>
                  </a:solidFill>
                </a:rPr>
                <a:t>pp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825399" y="1529487"/>
            <a:ext cx="2032833" cy="989048"/>
            <a:chOff x="4233024" y="3981485"/>
            <a:chExt cx="2032833" cy="989048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4233024" y="4533653"/>
              <a:ext cx="1204641" cy="436880"/>
            </a:xfrm>
            <a:prstGeom prst="rect">
              <a:avLst/>
            </a:prstGeom>
            <a:noFill/>
            <a:ln w="1270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FFC000"/>
                  </a:solidFill>
                </a:rPr>
                <a:t>&amp;</a:t>
              </a:r>
              <a:r>
                <a:rPr lang="en-US" altLang="zh-CN" sz="2800" b="1">
                  <a:solidFill>
                    <a:srgbClr val="FFC000"/>
                  </a:solidFill>
                </a:rPr>
                <a:t>a</a:t>
              </a:r>
              <a:endParaRPr kumimoji="1" lang="en-US" altLang="zh-CN" sz="2800" b="1">
                <a:solidFill>
                  <a:srgbClr val="FFC000"/>
                </a:solidFill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4656531" y="3981485"/>
              <a:ext cx="404684" cy="52334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C000"/>
                  </a:solidFill>
                </a:rPr>
                <a:t>p</a:t>
              </a:r>
              <a:endParaRPr lang="en-US" altLang="zh-CN" sz="2800" b="1" dirty="0">
                <a:solidFill>
                  <a:srgbClr val="FFC000"/>
                </a:solidFill>
              </a:endParaRPr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 flipV="1">
              <a:off x="5437666" y="4752093"/>
              <a:ext cx="828191" cy="0"/>
            </a:xfrm>
            <a:prstGeom prst="line">
              <a:avLst/>
            </a:prstGeom>
            <a:noFill/>
            <a:ln w="38100">
              <a:solidFill>
                <a:srgbClr val="FFC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</p:grp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8188682" y="2587524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</a:rPr>
              <a:t>*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p</a:t>
            </a:r>
            <a:endParaRPr lang="en-US" altLang="zh-CN" sz="2800" b="1" dirty="0">
              <a:solidFill>
                <a:srgbClr val="FFC000"/>
              </a:solidFill>
            </a:endParaRP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6051270" y="2576179"/>
            <a:ext cx="763881" cy="52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*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pp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8042622" y="3110744"/>
            <a:ext cx="9048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**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pp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723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多级指针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 = 10;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int</a:t>
            </a:r>
            <a:r>
              <a:rPr lang="en-US" altLang="zh-CN" dirty="0" smtClean="0">
                <a:solidFill>
                  <a:srgbClr val="FFC000"/>
                </a:solidFill>
              </a:rPr>
              <a:t> *p = &amp;a;</a:t>
            </a:r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**</a:t>
            </a:r>
            <a:r>
              <a:rPr lang="en-US" altLang="zh-CN" dirty="0" err="1">
                <a:solidFill>
                  <a:srgbClr val="FF0000"/>
                </a:solidFill>
              </a:rPr>
              <a:t>pp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&amp;p;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思考 </a:t>
            </a:r>
            <a:r>
              <a:rPr lang="en-US" altLang="zh-CN" dirty="0" err="1" smtClean="0"/>
              <a:t>pp</a:t>
            </a:r>
            <a:r>
              <a:rPr lang="en-US" altLang="zh-CN" dirty="0" smtClean="0"/>
              <a:t> = &amp;(&amp;a); </a:t>
            </a:r>
          </a:p>
          <a:p>
            <a:pPr marL="40005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</a:rPr>
              <a:t>可以！！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857250" lvl="1" indent="-457200"/>
            <a:r>
              <a:rPr lang="zh-CN" altLang="en-US" dirty="0" smtClean="0">
                <a:solidFill>
                  <a:schemeClr val="tx1"/>
                </a:solidFill>
              </a:rPr>
              <a:t>运算符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取得“操作数”的地址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57250" lvl="1" indent="-457200"/>
            <a:r>
              <a:rPr lang="zh-CN" altLang="en-US" dirty="0" smtClean="0">
                <a:solidFill>
                  <a:schemeClr val="tx1"/>
                </a:solidFill>
              </a:rPr>
              <a:t>该操作数必须在内存中有对应地址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57250" lvl="1" indent="-457200"/>
            <a:r>
              <a:rPr lang="en-US" altLang="zh-CN" dirty="0" smtClean="0">
                <a:solidFill>
                  <a:schemeClr val="tx1"/>
                </a:solidFill>
              </a:rPr>
              <a:t>&amp;a</a:t>
            </a:r>
            <a:r>
              <a:rPr lang="zh-CN" altLang="en-US" dirty="0" smtClean="0">
                <a:solidFill>
                  <a:schemeClr val="tx1"/>
                </a:solidFill>
              </a:rPr>
              <a:t>变量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的地址值，是一个常量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857250" lvl="1" indent="-457200"/>
            <a:r>
              <a:rPr lang="zh-CN" altLang="en-US" dirty="0" smtClean="0">
                <a:solidFill>
                  <a:schemeClr val="tx1"/>
                </a:solidFill>
              </a:rPr>
              <a:t>常量没有地址值，例如</a:t>
            </a:r>
            <a:r>
              <a:rPr lang="en-US" altLang="zh-CN" dirty="0" smtClean="0">
                <a:solidFill>
                  <a:schemeClr val="tx1"/>
                </a:solidFill>
              </a:rPr>
              <a:t>5,7,10</a:t>
            </a:r>
            <a:r>
              <a:rPr lang="zh-CN" altLang="en-US" dirty="0" smtClean="0">
                <a:solidFill>
                  <a:schemeClr val="tx1"/>
                </a:solidFill>
              </a:rPr>
              <a:t>等等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1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问题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计算矩阵的行列式</a:t>
            </a:r>
            <a:endParaRPr lang="zh-CN" altLang="zh-CN" dirty="0" smtClean="0"/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编写函数计算一个 </a:t>
            </a:r>
            <a:r>
              <a:rPr lang="en-US" altLang="zh-CN" dirty="0" err="1" smtClean="0"/>
              <a:t>NxN</a:t>
            </a:r>
            <a:r>
              <a:rPr lang="zh-CN" altLang="en-US" dirty="0"/>
              <a:t> </a:t>
            </a:r>
            <a:r>
              <a:rPr lang="zh-CN" altLang="en-US" dirty="0" smtClean="0"/>
              <a:t>矩阵 </a:t>
            </a:r>
            <a:r>
              <a:rPr lang="en-US" altLang="zh-CN" dirty="0" smtClean="0"/>
              <a:t>A </a:t>
            </a:r>
            <a:r>
              <a:rPr lang="zh-CN" altLang="en-US" dirty="0" smtClean="0"/>
              <a:t>的行列式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 &lt;= 100</a:t>
            </a:r>
          </a:p>
          <a:p>
            <a:r>
              <a:rPr lang="zh-CN" altLang="en-US" dirty="0" smtClean="0"/>
              <a:t>矩阵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可以用一个二维数组表示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a[i][j]</a:t>
            </a:r>
          </a:p>
          <a:p>
            <a:pPr marL="400050" lvl="1" indent="0">
              <a:buNone/>
            </a:pPr>
            <a:r>
              <a:rPr lang="zh-CN" altLang="en-US" dirty="0" smtClean="0"/>
              <a:t>表示第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行、第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列的元素</a:t>
            </a:r>
            <a:r>
              <a:rPr lang="en-US" altLang="zh-CN" dirty="0" err="1" smtClean="0"/>
              <a:t>Aij</a:t>
            </a:r>
            <a:endParaRPr lang="en-US" altLang="zh-CN" dirty="0" smtClean="0"/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2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7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多级指针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a[5][10] = { 55 }, b = 66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*p = &amp;b, **</a:t>
            </a:r>
            <a:r>
              <a:rPr lang="en-US" altLang="zh-CN" dirty="0" err="1" smtClean="0"/>
              <a:t>pp</a:t>
            </a:r>
            <a:r>
              <a:rPr lang="en-US" altLang="zh-CN" dirty="0" smtClean="0"/>
              <a:t> = &amp;p;</a:t>
            </a:r>
          </a:p>
          <a:p>
            <a:pPr marL="0" indent="0">
              <a:buNone/>
            </a:pPr>
            <a:r>
              <a:rPr lang="zh-CN" altLang="en-US" dirty="0" smtClean="0"/>
              <a:t>思考 *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是什么？</a:t>
            </a:r>
            <a:r>
              <a:rPr lang="en-US" altLang="zh-CN" dirty="0" smtClean="0"/>
              <a:t>**</a:t>
            </a:r>
            <a:r>
              <a:rPr lang="en-US" altLang="zh-CN" dirty="0" err="1" smtClean="0"/>
              <a:t>pp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 marL="857250" lvl="1" indent="-457200"/>
            <a:r>
              <a:rPr lang="en-US" altLang="zh-CN" dirty="0" smtClean="0"/>
              <a:t>**</a:t>
            </a:r>
            <a:r>
              <a:rPr lang="en-US" altLang="zh-CN" dirty="0" err="1" smtClean="0"/>
              <a:t>pp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等于 </a:t>
            </a:r>
            <a:r>
              <a:rPr lang="en-US" altLang="zh-CN" dirty="0" smtClean="0"/>
              <a:t>66</a:t>
            </a:r>
          </a:p>
          <a:p>
            <a:pPr marL="0" indent="0">
              <a:buNone/>
            </a:pPr>
            <a:r>
              <a:rPr lang="zh-CN" altLang="en-US" dirty="0" smtClean="0"/>
              <a:t>思考 </a:t>
            </a:r>
            <a:r>
              <a:rPr lang="en-US" altLang="zh-CN" dirty="0" err="1" smtClean="0"/>
              <a:t>pp</a:t>
            </a:r>
            <a:r>
              <a:rPr lang="en-US" altLang="zh-CN" dirty="0" smtClean="0"/>
              <a:t> = a;</a:t>
            </a:r>
          </a:p>
          <a:p>
            <a:pPr lvl="1"/>
            <a:r>
              <a:rPr lang="zh-CN" altLang="en-US" dirty="0" smtClean="0"/>
              <a:t>发生了类型强制转换：行指针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[10])</a:t>
            </a:r>
            <a:r>
              <a:rPr lang="en-US" altLang="zh-CN" dirty="0" smtClean="0">
                <a:sym typeface="Wingdings" pitchFamily="2" charset="2"/>
              </a:rPr>
              <a:t>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**</a:t>
            </a:r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的地址值 </a:t>
            </a:r>
            <a:r>
              <a:rPr lang="en-US" altLang="zh-CN" dirty="0" smtClean="0"/>
              <a:t>= a[0]</a:t>
            </a:r>
            <a:r>
              <a:rPr lang="zh-CN" altLang="en-US" dirty="0" smtClean="0"/>
              <a:t>的地址值 </a:t>
            </a:r>
            <a:r>
              <a:rPr lang="en-US" altLang="zh-CN" dirty="0" smtClean="0"/>
              <a:t>= a[0][0]</a:t>
            </a:r>
            <a:r>
              <a:rPr lang="zh-CN" altLang="en-US" dirty="0" smtClean="0"/>
              <a:t>的地址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*</a:t>
            </a:r>
            <a:r>
              <a:rPr lang="en-US" altLang="zh-CN" dirty="0" err="1" smtClean="0"/>
              <a:t>pp</a:t>
            </a:r>
            <a:r>
              <a:rPr lang="zh-CN" altLang="en-US" dirty="0" smtClean="0"/>
              <a:t>是什么？等于什么？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*</a:t>
            </a:r>
            <a:r>
              <a:rPr lang="en-US" altLang="zh-CN" dirty="0" err="1" smtClean="0"/>
              <a:t>pp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*，它的值是 </a:t>
            </a:r>
            <a:r>
              <a:rPr lang="en-US" altLang="zh-CN" dirty="0" smtClean="0"/>
              <a:t>55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**</a:t>
            </a:r>
            <a:r>
              <a:rPr lang="en-US" altLang="zh-CN" dirty="0" err="1" smtClean="0"/>
              <a:t>pp</a:t>
            </a:r>
            <a:r>
              <a:rPr lang="zh-CN" altLang="en-US" dirty="0" smtClean="0"/>
              <a:t>是地址为</a:t>
            </a:r>
            <a:r>
              <a:rPr lang="en-US" altLang="zh-CN" dirty="0" smtClean="0"/>
              <a:t>55</a:t>
            </a:r>
            <a:r>
              <a:rPr lang="zh-CN" altLang="en-US" dirty="0" smtClean="0"/>
              <a:t>的内存数据（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个字节作为整数处理）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如果执行：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 = </a:t>
            </a:r>
            <a:r>
              <a:rPr lang="zh-CN" altLang="en-US" dirty="0" smtClean="0"/>
              <a:t>**</a:t>
            </a:r>
            <a:r>
              <a:rPr lang="en-US" altLang="zh-CN" dirty="0" err="1" smtClean="0"/>
              <a:t>pp</a:t>
            </a:r>
            <a:r>
              <a:rPr lang="zh-CN" altLang="en-US" dirty="0" smtClean="0"/>
              <a:t>；</a:t>
            </a:r>
            <a:r>
              <a:rPr lang="zh-CN" altLang="en-US" dirty="0" smtClean="0">
                <a:solidFill>
                  <a:srgbClr val="FF0000"/>
                </a:solidFill>
              </a:rPr>
              <a:t>一般</a:t>
            </a:r>
            <a:r>
              <a:rPr lang="zh-CN" altLang="en-US" dirty="0">
                <a:solidFill>
                  <a:srgbClr val="FF0000"/>
                </a:solidFill>
              </a:rPr>
              <a:t>会报错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9C93-C33A-457B-B141-E0DA5E2594F6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7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</a:t>
            </a:r>
            <a:r>
              <a:rPr lang="zh-CN" altLang="en-US" dirty="0" smtClean="0"/>
              <a:t>指针程序解析</a:t>
            </a:r>
            <a:endParaRPr lang="zh-CN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41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sym typeface="Arial" panose="020B0604020202020204" pitchFamily="34" charset="0"/>
              </a:rPr>
              <a:t>程序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char *c[] = {"ENTER", "NEW", "POINT", "FIRST"};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char **</a:t>
            </a:r>
            <a:r>
              <a:rPr lang="en-US" altLang="zh-CN" dirty="0" err="1" smtClean="0">
                <a:sym typeface="Arial" panose="020B0604020202020204" pitchFamily="34" charset="0"/>
              </a:rPr>
              <a:t>cp</a:t>
            </a:r>
            <a:r>
              <a:rPr lang="en-US" altLang="zh-CN" dirty="0" smtClean="0">
                <a:sym typeface="Arial" panose="020B0604020202020204" pitchFamily="34" charset="0"/>
              </a:rPr>
              <a:t>[]= {c+3, c+2, c+1, c};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char ***</a:t>
            </a:r>
            <a:r>
              <a:rPr lang="en-US" altLang="zh-CN" dirty="0" err="1" smtClean="0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 = </a:t>
            </a:r>
            <a:r>
              <a:rPr lang="en-US" altLang="zh-CN" dirty="0" err="1" smtClean="0">
                <a:sym typeface="Arial" panose="020B0604020202020204" pitchFamily="34" charset="0"/>
              </a:rPr>
              <a:t>cp</a:t>
            </a:r>
            <a:r>
              <a:rPr lang="en-US" altLang="zh-CN" dirty="0" smtClean="0">
                <a:sym typeface="Arial" panose="020B0604020202020204" pitchFamily="34" charset="0"/>
              </a:rPr>
              <a:t>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main()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{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    </a:t>
            </a:r>
            <a:r>
              <a:rPr lang="en-US" altLang="zh-CN" dirty="0" err="1" smtClean="0">
                <a:sym typeface="Arial" panose="020B0604020202020204" pitchFamily="34" charset="0"/>
              </a:rPr>
              <a:t>printf</a:t>
            </a:r>
            <a:r>
              <a:rPr lang="en-US" altLang="zh-CN" dirty="0" smtClean="0">
                <a:sym typeface="Arial" panose="020B0604020202020204" pitchFamily="34" charset="0"/>
              </a:rPr>
              <a:t>("%s", **++</a:t>
            </a:r>
            <a:r>
              <a:rPr lang="en-US" altLang="zh-CN" dirty="0" err="1" smtClean="0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);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    </a:t>
            </a:r>
            <a:r>
              <a:rPr lang="en-US" altLang="zh-CN" dirty="0" err="1" smtClean="0">
                <a:sym typeface="Arial" panose="020B0604020202020204" pitchFamily="34" charset="0"/>
              </a:rPr>
              <a:t>printf</a:t>
            </a:r>
            <a:r>
              <a:rPr lang="en-US" altLang="zh-CN" dirty="0" smtClean="0">
                <a:sym typeface="Arial" panose="020B0604020202020204" pitchFamily="34" charset="0"/>
              </a:rPr>
              <a:t>("%s", *--*++</a:t>
            </a:r>
            <a:r>
              <a:rPr lang="en-US" altLang="zh-CN" dirty="0" err="1" smtClean="0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);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    </a:t>
            </a:r>
            <a:r>
              <a:rPr lang="en-US" altLang="zh-CN" dirty="0" err="1" smtClean="0">
                <a:sym typeface="Arial" panose="020B0604020202020204" pitchFamily="34" charset="0"/>
              </a:rPr>
              <a:t>printf</a:t>
            </a:r>
            <a:r>
              <a:rPr lang="en-US" altLang="zh-CN" dirty="0" smtClean="0">
                <a:sym typeface="Arial" panose="020B0604020202020204" pitchFamily="34" charset="0"/>
              </a:rPr>
              <a:t>("%s", *</a:t>
            </a:r>
            <a:r>
              <a:rPr lang="en-US" altLang="zh-CN" dirty="0" err="1" smtClean="0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[-2]+3);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    </a:t>
            </a:r>
            <a:r>
              <a:rPr lang="en-US" altLang="zh-CN" dirty="0" err="1" smtClean="0">
                <a:sym typeface="Arial" panose="020B0604020202020204" pitchFamily="34" charset="0"/>
              </a:rPr>
              <a:t>printf</a:t>
            </a:r>
            <a:r>
              <a:rPr lang="en-US" altLang="zh-CN" dirty="0" smtClean="0">
                <a:sym typeface="Arial" panose="020B0604020202020204" pitchFamily="34" charset="0"/>
              </a:rPr>
              <a:t>("%s\n", </a:t>
            </a:r>
            <a:r>
              <a:rPr lang="en-US" altLang="zh-CN" dirty="0" err="1" smtClean="0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[-1][-1]+1);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}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 </a:t>
            </a:r>
            <a:endParaRPr lang="zh-CN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5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char *c[] = {"ENTER", "NEW", "POINT", "FIRST"};</a:t>
            </a: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char **</a:t>
            </a:r>
            <a:r>
              <a:rPr lang="en-US" altLang="zh-CN" dirty="0" err="1" smtClean="0">
                <a:sym typeface="Arial" panose="020B0604020202020204" pitchFamily="34" charset="0"/>
              </a:rPr>
              <a:t>cp</a:t>
            </a:r>
            <a:r>
              <a:rPr lang="en-US" altLang="zh-CN" dirty="0" smtClean="0">
                <a:sym typeface="Arial" panose="020B0604020202020204" pitchFamily="34" charset="0"/>
              </a:rPr>
              <a:t>[]= {c+3, c+2, c+1, c};</a:t>
            </a:r>
          </a:p>
          <a:p>
            <a:pPr marL="0" indent="0">
              <a:buNone/>
            </a:pPr>
            <a:r>
              <a:rPr lang="en-US" altLang="zh-CN" dirty="0" smtClean="0">
                <a:sym typeface="Arial" panose="020B0604020202020204" pitchFamily="34" charset="0"/>
              </a:rPr>
              <a:t>char ***</a:t>
            </a:r>
            <a:r>
              <a:rPr lang="en-US" altLang="zh-CN" dirty="0" err="1" smtClean="0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 = </a:t>
            </a:r>
            <a:r>
              <a:rPr lang="en-US" altLang="zh-CN" dirty="0" err="1" smtClean="0">
                <a:sym typeface="Arial" panose="020B0604020202020204" pitchFamily="34" charset="0"/>
              </a:rPr>
              <a:t>cp</a:t>
            </a:r>
            <a:r>
              <a:rPr lang="en-US" altLang="zh-CN" dirty="0" smtClean="0">
                <a:sym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dirty="0" smtClean="0">
                <a:sym typeface="Arial" panose="020B0604020202020204" pitchFamily="34" charset="0"/>
              </a:rPr>
              <a:t>示意图：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>
              <a:sym typeface="Arial" panose="020B0604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95536" y="4005562"/>
            <a:ext cx="7321199" cy="1791010"/>
            <a:chOff x="120398" y="4005562"/>
            <a:chExt cx="7321199" cy="1791010"/>
          </a:xfrm>
        </p:grpSpPr>
        <p:grpSp>
          <p:nvGrpSpPr>
            <p:cNvPr id="37" name="组合 36"/>
            <p:cNvGrpSpPr/>
            <p:nvPr/>
          </p:nvGrpSpPr>
          <p:grpSpPr>
            <a:xfrm>
              <a:off x="6228184" y="4367322"/>
              <a:ext cx="1213413" cy="1429250"/>
              <a:chOff x="6228184" y="4367322"/>
              <a:chExt cx="1213413" cy="142925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6228184" y="4367322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“ENTER”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229270" y="472129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“NEW”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229270" y="508305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“POINT”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230355" y="5437030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“FIRST”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6" name="直接箭头连接符 5"/>
            <p:cNvCxnSpPr>
              <a:stCxn id="9" idx="3"/>
              <a:endCxn id="14" idx="1"/>
            </p:cNvCxnSpPr>
            <p:nvPr/>
          </p:nvCxnSpPr>
          <p:spPr>
            <a:xfrm>
              <a:off x="3131840" y="4544875"/>
              <a:ext cx="866267" cy="1071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16" idx="1"/>
            </p:cNvCxnSpPr>
            <p:nvPr/>
          </p:nvCxnSpPr>
          <p:spPr>
            <a:xfrm>
              <a:off x="5207178" y="454265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207178" y="4896629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5207178" y="5272520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207178" y="560991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12" idx="1"/>
            </p:cNvCxnSpPr>
            <p:nvPr/>
          </p:nvCxnSpPr>
          <p:spPr>
            <a:xfrm>
              <a:off x="3131840" y="4896629"/>
              <a:ext cx="865182" cy="366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endCxn id="10" idx="1"/>
            </p:cNvCxnSpPr>
            <p:nvPr/>
          </p:nvCxnSpPr>
          <p:spPr>
            <a:xfrm flipV="1">
              <a:off x="3160177" y="4901067"/>
              <a:ext cx="836845" cy="3758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3146008" y="4542655"/>
              <a:ext cx="836845" cy="1087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120398" y="4365104"/>
              <a:ext cx="85120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ccp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901763" y="4565267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1907704" y="4015488"/>
              <a:ext cx="1226307" cy="1778864"/>
              <a:chOff x="1907704" y="4015488"/>
              <a:chExt cx="1226307" cy="177886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920598" y="4365104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921684" y="471907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921684" y="5080838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922769" y="543481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907704" y="4015488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936822" y="4005562"/>
              <a:ext cx="1272527" cy="1791010"/>
              <a:chOff x="3936822" y="4005562"/>
              <a:chExt cx="1272527" cy="179101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995936" y="4367322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997022" y="472129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997022" y="508305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998107" y="543703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36822" y="4005562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33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zh-CN" dirty="0">
                <a:sym typeface="Arial" panose="020B0604020202020204" pitchFamily="34" charset="0"/>
              </a:rPr>
              <a:t>语句</a:t>
            </a:r>
            <a:r>
              <a:rPr lang="en-US" altLang="zh-CN" dirty="0" err="1">
                <a:sym typeface="Arial" panose="020B0604020202020204" pitchFamily="34" charset="0"/>
              </a:rPr>
              <a:t>printf</a:t>
            </a:r>
            <a:r>
              <a:rPr lang="en-US" altLang="zh-CN" dirty="0">
                <a:sym typeface="Arial" panose="020B0604020202020204" pitchFamily="34" charset="0"/>
              </a:rPr>
              <a:t>("%s", **++</a:t>
            </a:r>
            <a:r>
              <a:rPr lang="en-US" altLang="zh-CN" dirty="0" err="1">
                <a:sym typeface="Arial" panose="020B0604020202020204" pitchFamily="34" charset="0"/>
              </a:rPr>
              <a:t>cpp</a:t>
            </a:r>
            <a:r>
              <a:rPr lang="en-US" altLang="zh-CN" dirty="0" smtClean="0">
                <a:sym typeface="Arial" panose="020B0604020202020204" pitchFamily="34" charset="0"/>
              </a:rPr>
              <a:t>);</a:t>
            </a:r>
          </a:p>
          <a:p>
            <a:pPr>
              <a:defRPr/>
            </a:pPr>
            <a:r>
              <a:rPr lang="zh-CN" altLang="zh-CN" dirty="0" smtClean="0">
                <a:sym typeface="Arial" panose="020B0604020202020204" pitchFamily="34" charset="0"/>
              </a:rPr>
              <a:t>执行</a:t>
            </a:r>
            <a:r>
              <a:rPr lang="zh-CN" altLang="zh-CN" dirty="0">
                <a:sym typeface="Arial" panose="020B0604020202020204" pitchFamily="34" charset="0"/>
              </a:rPr>
              <a:t>情况分析：</a:t>
            </a:r>
          </a:p>
          <a:p>
            <a:pPr>
              <a:defRPr/>
            </a:pPr>
            <a:r>
              <a:rPr lang="zh-CN" altLang="zh-CN" dirty="0">
                <a:sym typeface="Arial" panose="020B0604020202020204" pitchFamily="34" charset="0"/>
              </a:rPr>
              <a:t>执行</a:t>
            </a:r>
            <a:r>
              <a:rPr lang="en-US" altLang="zh-CN" dirty="0">
                <a:sym typeface="Arial" panose="020B0604020202020204" pitchFamily="34" charset="0"/>
              </a:rPr>
              <a:t>++</a:t>
            </a:r>
            <a:r>
              <a:rPr lang="en-US" altLang="zh-CN" dirty="0" err="1">
                <a:sym typeface="Arial" panose="020B0604020202020204" pitchFamily="34" charset="0"/>
              </a:rPr>
              <a:t>cpp</a:t>
            </a:r>
            <a:r>
              <a:rPr lang="zh-CN" altLang="zh-CN" dirty="0">
                <a:sym typeface="Arial" panose="020B0604020202020204" pitchFamily="34" charset="0"/>
              </a:rPr>
              <a:t>后，</a:t>
            </a:r>
            <a:r>
              <a:rPr lang="en-US" altLang="zh-CN" dirty="0" err="1">
                <a:sym typeface="Arial" panose="020B0604020202020204" pitchFamily="34" charset="0"/>
              </a:rPr>
              <a:t>cpp</a:t>
            </a:r>
            <a:r>
              <a:rPr lang="zh-CN" altLang="zh-CN" dirty="0">
                <a:sym typeface="Arial" panose="020B0604020202020204" pitchFamily="34" charset="0"/>
              </a:rPr>
              <a:t>指向了</a:t>
            </a:r>
            <a:r>
              <a:rPr lang="en-US" altLang="zh-CN" dirty="0" err="1">
                <a:sym typeface="Arial" panose="020B0604020202020204" pitchFamily="34" charset="0"/>
              </a:rPr>
              <a:t>cp</a:t>
            </a:r>
            <a:r>
              <a:rPr lang="en-US" altLang="zh-CN" dirty="0">
                <a:sym typeface="Arial" panose="020B0604020202020204" pitchFamily="34" charset="0"/>
              </a:rPr>
              <a:t>[1]</a:t>
            </a:r>
            <a:r>
              <a:rPr lang="zh-CN" altLang="zh-CN" dirty="0">
                <a:sym typeface="Arial" panose="020B0604020202020204" pitchFamily="34" charset="0"/>
              </a:rPr>
              <a:t>，此时的</a:t>
            </a:r>
            <a:r>
              <a:rPr lang="en-US" altLang="zh-CN" dirty="0">
                <a:sym typeface="Arial" panose="020B0604020202020204" pitchFamily="34" charset="0"/>
              </a:rPr>
              <a:t>*</a:t>
            </a:r>
            <a:r>
              <a:rPr lang="en-US" altLang="zh-CN" dirty="0" err="1">
                <a:sym typeface="Arial" panose="020B0604020202020204" pitchFamily="34" charset="0"/>
              </a:rPr>
              <a:t>cpp</a:t>
            </a:r>
            <a:r>
              <a:rPr lang="zh-CN" altLang="zh-CN" dirty="0">
                <a:sym typeface="Arial" panose="020B0604020202020204" pitchFamily="34" charset="0"/>
              </a:rPr>
              <a:t>等价于</a:t>
            </a:r>
            <a:r>
              <a:rPr lang="en-US" altLang="zh-CN" dirty="0" err="1">
                <a:sym typeface="Arial" panose="020B0604020202020204" pitchFamily="34" charset="0"/>
              </a:rPr>
              <a:t>cp</a:t>
            </a:r>
            <a:r>
              <a:rPr lang="en-US" altLang="zh-CN" dirty="0">
                <a:sym typeface="Arial" panose="020B0604020202020204" pitchFamily="34" charset="0"/>
              </a:rPr>
              <a:t>[1]</a:t>
            </a:r>
            <a:r>
              <a:rPr lang="zh-CN" altLang="zh-CN" dirty="0">
                <a:sym typeface="Arial" panose="020B0604020202020204" pitchFamily="34" charset="0"/>
              </a:rPr>
              <a:t>，</a:t>
            </a:r>
            <a:r>
              <a:rPr lang="en-US" altLang="zh-CN" dirty="0">
                <a:sym typeface="Arial" panose="020B0604020202020204" pitchFamily="34" charset="0"/>
              </a:rPr>
              <a:t>**</a:t>
            </a:r>
            <a:r>
              <a:rPr lang="en-US" altLang="zh-CN" dirty="0" err="1">
                <a:sym typeface="Arial" panose="020B0604020202020204" pitchFamily="34" charset="0"/>
              </a:rPr>
              <a:t>cpp</a:t>
            </a:r>
            <a:r>
              <a:rPr lang="zh-CN" altLang="zh-CN" dirty="0">
                <a:sym typeface="Arial" panose="020B0604020202020204" pitchFamily="34" charset="0"/>
              </a:rPr>
              <a:t>等价于</a:t>
            </a:r>
            <a:r>
              <a:rPr lang="en-US" altLang="zh-CN" dirty="0">
                <a:sym typeface="Arial" panose="020B0604020202020204" pitchFamily="34" charset="0"/>
              </a:rPr>
              <a:t>*</a:t>
            </a:r>
            <a:r>
              <a:rPr lang="en-US" altLang="zh-CN" dirty="0" err="1">
                <a:sym typeface="Arial" panose="020B0604020202020204" pitchFamily="34" charset="0"/>
              </a:rPr>
              <a:t>cp</a:t>
            </a:r>
            <a:r>
              <a:rPr lang="en-US" altLang="zh-CN" dirty="0">
                <a:sym typeface="Arial" panose="020B0604020202020204" pitchFamily="34" charset="0"/>
              </a:rPr>
              <a:t>[1]</a:t>
            </a:r>
            <a:r>
              <a:rPr lang="zh-CN" altLang="zh-CN" dirty="0">
                <a:sym typeface="Arial" panose="020B0604020202020204" pitchFamily="34" charset="0"/>
              </a:rPr>
              <a:t>，也即</a:t>
            </a:r>
            <a:r>
              <a:rPr lang="en-US" altLang="zh-CN" dirty="0">
                <a:sym typeface="Arial" panose="020B0604020202020204" pitchFamily="34" charset="0"/>
              </a:rPr>
              <a:t>c[2]</a:t>
            </a:r>
            <a:r>
              <a:rPr lang="zh-CN" altLang="zh-CN" dirty="0">
                <a:sym typeface="Arial" panose="020B0604020202020204" pitchFamily="34" charset="0"/>
              </a:rPr>
              <a:t>（因为此时的</a:t>
            </a:r>
            <a:r>
              <a:rPr lang="en-US" altLang="zh-CN" dirty="0" err="1">
                <a:sym typeface="Arial" panose="020B0604020202020204" pitchFamily="34" charset="0"/>
              </a:rPr>
              <a:t>cp</a:t>
            </a:r>
            <a:r>
              <a:rPr lang="en-US" altLang="zh-CN" dirty="0">
                <a:sym typeface="Arial" panose="020B0604020202020204" pitchFamily="34" charset="0"/>
              </a:rPr>
              <a:t>[1]</a:t>
            </a:r>
            <a:r>
              <a:rPr lang="zh-CN" altLang="zh-CN" dirty="0">
                <a:sym typeface="Arial" panose="020B0604020202020204" pitchFamily="34" charset="0"/>
              </a:rPr>
              <a:t>指向</a:t>
            </a:r>
            <a:r>
              <a:rPr lang="en-US" altLang="zh-CN" dirty="0">
                <a:sym typeface="Arial" panose="020B0604020202020204" pitchFamily="34" charset="0"/>
              </a:rPr>
              <a:t>c[2]</a:t>
            </a:r>
            <a:r>
              <a:rPr lang="zh-CN" altLang="zh-CN" dirty="0">
                <a:sym typeface="Arial" panose="020B0604020202020204" pitchFamily="34" charset="0"/>
              </a:rPr>
              <a:t>，如图示）</a:t>
            </a:r>
            <a:r>
              <a:rPr lang="zh-CN" altLang="zh-CN" dirty="0" smtClean="0">
                <a:sym typeface="Arial" panose="020B0604020202020204" pitchFamily="34" charset="0"/>
              </a:rPr>
              <a:t>。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>
              <a:defRPr/>
            </a:pPr>
            <a:r>
              <a:rPr lang="zh-CN" altLang="zh-CN" dirty="0" smtClean="0">
                <a:sym typeface="Arial" panose="020B0604020202020204" pitchFamily="34" charset="0"/>
              </a:rPr>
              <a:t>最后</a:t>
            </a:r>
            <a:r>
              <a:rPr lang="zh-CN" altLang="zh-CN" dirty="0">
                <a:sym typeface="Arial" panose="020B0604020202020204" pitchFamily="34" charset="0"/>
              </a:rPr>
              <a:t>打印结果：</a:t>
            </a:r>
            <a:r>
              <a:rPr lang="en-US" altLang="zh-CN" dirty="0">
                <a:sym typeface="Arial" panose="020B0604020202020204" pitchFamily="34" charset="0"/>
              </a:rPr>
              <a:t>POINT</a:t>
            </a:r>
            <a:endParaRPr lang="zh-CN" altLang="zh-CN" dirty="0">
              <a:sym typeface="Arial" panose="020B0604020202020204" pitchFamily="34" charset="0"/>
            </a:endParaRPr>
          </a:p>
          <a:p>
            <a:pPr>
              <a:defRPr/>
            </a:pPr>
            <a:endParaRPr lang="zh-CN" altLang="en-US" b="0" dirty="0"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5536" y="4005562"/>
            <a:ext cx="7321199" cy="1791010"/>
            <a:chOff x="120398" y="4005562"/>
            <a:chExt cx="7321199" cy="1791010"/>
          </a:xfrm>
        </p:grpSpPr>
        <p:grpSp>
          <p:nvGrpSpPr>
            <p:cNvPr id="6" name="组合 5"/>
            <p:cNvGrpSpPr/>
            <p:nvPr/>
          </p:nvGrpSpPr>
          <p:grpSpPr>
            <a:xfrm>
              <a:off x="6228184" y="4367322"/>
              <a:ext cx="1213413" cy="1429250"/>
              <a:chOff x="6228184" y="4367322"/>
              <a:chExt cx="1213413" cy="142925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228184" y="4367322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“ENTER”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229270" y="472129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“NEW”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229270" y="508305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“POINT”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230355" y="5437030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“FIRST”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7" name="直接箭头连接符 6"/>
            <p:cNvCxnSpPr>
              <a:stCxn id="24" idx="3"/>
              <a:endCxn id="22" idx="1"/>
            </p:cNvCxnSpPr>
            <p:nvPr/>
          </p:nvCxnSpPr>
          <p:spPr>
            <a:xfrm>
              <a:off x="3131840" y="4544875"/>
              <a:ext cx="866267" cy="1071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endCxn id="29" idx="1"/>
            </p:cNvCxnSpPr>
            <p:nvPr/>
          </p:nvCxnSpPr>
          <p:spPr>
            <a:xfrm>
              <a:off x="5207178" y="454265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207178" y="4896629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207178" y="5272520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207178" y="560991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21" idx="1"/>
            </p:cNvCxnSpPr>
            <p:nvPr/>
          </p:nvCxnSpPr>
          <p:spPr>
            <a:xfrm>
              <a:off x="3131840" y="4896629"/>
              <a:ext cx="865182" cy="366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20" idx="1"/>
            </p:cNvCxnSpPr>
            <p:nvPr/>
          </p:nvCxnSpPr>
          <p:spPr>
            <a:xfrm flipV="1">
              <a:off x="3160177" y="4901067"/>
              <a:ext cx="836845" cy="3758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3146008" y="4542655"/>
              <a:ext cx="836845" cy="1087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20398" y="4365104"/>
              <a:ext cx="85120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ccp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6" name="直接箭头连接符 15"/>
            <p:cNvCxnSpPr>
              <a:endCxn id="24" idx="1"/>
            </p:cNvCxnSpPr>
            <p:nvPr/>
          </p:nvCxnSpPr>
          <p:spPr>
            <a:xfrm>
              <a:off x="901763" y="4542655"/>
              <a:ext cx="1018835" cy="2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1907704" y="4015488"/>
              <a:ext cx="1226307" cy="1778864"/>
              <a:chOff x="1907704" y="4015488"/>
              <a:chExt cx="1226307" cy="177886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920598" y="4365104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921684" y="471907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921684" y="5080838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922769" y="543481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907704" y="4015488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936822" y="4005562"/>
              <a:ext cx="1272527" cy="1791010"/>
              <a:chOff x="3936822" y="4005562"/>
              <a:chExt cx="1272527" cy="179101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995936" y="4367322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97022" y="472129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97022" y="508305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998107" y="543703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936822" y="4005562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35" name="直接箭头连接符 34"/>
          <p:cNvCxnSpPr>
            <a:endCxn id="25" idx="1"/>
          </p:cNvCxnSpPr>
          <p:nvPr/>
        </p:nvCxnSpPr>
        <p:spPr>
          <a:xfrm>
            <a:off x="1176901" y="4682840"/>
            <a:ext cx="1019921" cy="21600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6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语句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("%s", *--*++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); </a:t>
            </a:r>
          </a:p>
          <a:p>
            <a:r>
              <a:rPr lang="zh-CN" altLang="zh-CN" dirty="0" smtClean="0"/>
              <a:t>执行情况分析：</a:t>
            </a:r>
          </a:p>
          <a:p>
            <a:r>
              <a:rPr lang="zh-CN" altLang="zh-CN" dirty="0" smtClean="0"/>
              <a:t>执行</a:t>
            </a:r>
            <a:r>
              <a:rPr lang="en-US" altLang="zh-CN" dirty="0" smtClean="0"/>
              <a:t>++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后，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指向了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[2], </a:t>
            </a:r>
            <a:r>
              <a:rPr lang="zh-CN" altLang="zh-CN" dirty="0" smtClean="0"/>
              <a:t>此时的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等价于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[2],  --*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等价于</a:t>
            </a:r>
            <a:r>
              <a:rPr lang="en-US" altLang="zh-CN" dirty="0" smtClean="0"/>
              <a:t>--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[2], </a:t>
            </a:r>
            <a:r>
              <a:rPr lang="zh-CN" altLang="zh-CN" dirty="0" smtClean="0"/>
              <a:t>执行后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[2]</a:t>
            </a:r>
            <a:r>
              <a:rPr lang="zh-CN" altLang="zh-CN" dirty="0" smtClean="0"/>
              <a:t>指向了</a:t>
            </a:r>
            <a:r>
              <a:rPr lang="en-US" altLang="zh-CN" dirty="0" smtClean="0"/>
              <a:t>c[0], **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等价于</a:t>
            </a:r>
            <a:r>
              <a:rPr lang="en-US" altLang="zh-CN" dirty="0" smtClean="0"/>
              <a:t>c[0]</a:t>
            </a:r>
            <a:r>
              <a:rPr lang="zh-CN" altLang="zh-CN" dirty="0" smtClean="0"/>
              <a:t>。最后打印结果：</a:t>
            </a:r>
            <a:r>
              <a:rPr lang="en-US" altLang="zh-CN" dirty="0" smtClean="0"/>
              <a:t>ENTER</a:t>
            </a:r>
            <a:endParaRPr lang="zh-CN" altLang="zh-CN" dirty="0" smtClean="0"/>
          </a:p>
          <a:p>
            <a:endParaRPr lang="zh-CN" altLang="en-US" dirty="0" smtClean="0"/>
          </a:p>
        </p:txBody>
      </p:sp>
      <p:grpSp>
        <p:nvGrpSpPr>
          <p:cNvPr id="32" name="组合 31"/>
          <p:cNvGrpSpPr/>
          <p:nvPr/>
        </p:nvGrpSpPr>
        <p:grpSpPr>
          <a:xfrm>
            <a:off x="395536" y="4005562"/>
            <a:ext cx="7321199" cy="1791010"/>
            <a:chOff x="120398" y="4005562"/>
            <a:chExt cx="7321199" cy="1791010"/>
          </a:xfrm>
        </p:grpSpPr>
        <p:grpSp>
          <p:nvGrpSpPr>
            <p:cNvPr id="33" name="组合 32"/>
            <p:cNvGrpSpPr/>
            <p:nvPr/>
          </p:nvGrpSpPr>
          <p:grpSpPr>
            <a:xfrm>
              <a:off x="6228184" y="4367322"/>
              <a:ext cx="1213413" cy="1429250"/>
              <a:chOff x="6228184" y="4367322"/>
              <a:chExt cx="1213413" cy="142925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6228184" y="4367322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“ENTER”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229270" y="472129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“NEW”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229270" y="508305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“POINT”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230355" y="5437030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“FIRST”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4" name="直接箭头连接符 33"/>
            <p:cNvCxnSpPr>
              <a:stCxn id="51" idx="3"/>
              <a:endCxn id="49" idx="1"/>
            </p:cNvCxnSpPr>
            <p:nvPr/>
          </p:nvCxnSpPr>
          <p:spPr>
            <a:xfrm>
              <a:off x="3131840" y="4544875"/>
              <a:ext cx="866267" cy="1071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56" idx="1"/>
            </p:cNvCxnSpPr>
            <p:nvPr/>
          </p:nvCxnSpPr>
          <p:spPr>
            <a:xfrm>
              <a:off x="5207178" y="454265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207178" y="4896629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5207178" y="5272520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5207178" y="560991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48" idx="1"/>
            </p:cNvCxnSpPr>
            <p:nvPr/>
          </p:nvCxnSpPr>
          <p:spPr>
            <a:xfrm>
              <a:off x="3131840" y="4896629"/>
              <a:ext cx="865182" cy="366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47" idx="1"/>
            </p:cNvCxnSpPr>
            <p:nvPr/>
          </p:nvCxnSpPr>
          <p:spPr>
            <a:xfrm flipV="1">
              <a:off x="3160177" y="4901067"/>
              <a:ext cx="836845" cy="3758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146008" y="4542655"/>
              <a:ext cx="836845" cy="1087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20398" y="4365104"/>
              <a:ext cx="85120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ccp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43" name="直接箭头连接符 42"/>
            <p:cNvCxnSpPr>
              <a:endCxn id="52" idx="1"/>
            </p:cNvCxnSpPr>
            <p:nvPr/>
          </p:nvCxnSpPr>
          <p:spPr>
            <a:xfrm>
              <a:off x="901763" y="4565267"/>
              <a:ext cx="1019921" cy="3335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1907704" y="4015488"/>
              <a:ext cx="1226307" cy="1778864"/>
              <a:chOff x="1907704" y="4015488"/>
              <a:chExt cx="1226307" cy="1778864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1920598" y="4365104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1921684" y="471907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921684" y="5080838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1922769" y="543481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907704" y="4015488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936822" y="4005562"/>
              <a:ext cx="1272527" cy="1791010"/>
              <a:chOff x="3936822" y="4005562"/>
              <a:chExt cx="1272527" cy="179101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3995936" y="4367322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997022" y="472129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997022" y="508305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998107" y="543703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936822" y="4005562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62" name="直接箭头连接符 61"/>
          <p:cNvCxnSpPr>
            <a:endCxn id="53" idx="1"/>
          </p:cNvCxnSpPr>
          <p:nvPr/>
        </p:nvCxnSpPr>
        <p:spPr>
          <a:xfrm>
            <a:off x="1176901" y="4682840"/>
            <a:ext cx="1019921" cy="5777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3435315" y="4544874"/>
            <a:ext cx="776645" cy="71795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3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5361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语句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("%s", *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[-2]+3); </a:t>
            </a:r>
          </a:p>
          <a:p>
            <a:r>
              <a:rPr lang="zh-CN" altLang="zh-CN" dirty="0" smtClean="0"/>
              <a:t>执行情况分析：</a:t>
            </a:r>
          </a:p>
          <a:p>
            <a:r>
              <a:rPr lang="zh-CN" altLang="zh-CN" dirty="0" smtClean="0"/>
              <a:t>注意，经过了上面两条语句的执行，此时的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指向了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[2]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cpp</a:t>
            </a:r>
            <a:r>
              <a:rPr lang="en-US" altLang="zh-CN" dirty="0" smtClean="0"/>
              <a:t>[-2]</a:t>
            </a:r>
            <a:r>
              <a:rPr lang="zh-CN" altLang="zh-CN" dirty="0" smtClean="0"/>
              <a:t>等价于</a:t>
            </a:r>
            <a:r>
              <a:rPr lang="en-US" altLang="zh-CN" dirty="0" smtClean="0"/>
              <a:t>*</a:t>
            </a:r>
            <a:r>
              <a:rPr lang="zh-CN" altLang="zh-CN" dirty="0" smtClean="0"/>
              <a:t>（</a:t>
            </a:r>
            <a:r>
              <a:rPr lang="en-US" altLang="zh-CN" dirty="0" smtClean="0"/>
              <a:t>cpp-2</a:t>
            </a:r>
            <a:r>
              <a:rPr lang="zh-CN" altLang="zh-CN" dirty="0" smtClean="0"/>
              <a:t>），即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[0]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endParaRPr lang="zh-CN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395536" y="4005562"/>
            <a:ext cx="7321199" cy="1791010"/>
            <a:chOff x="120398" y="4005562"/>
            <a:chExt cx="7321199" cy="1791010"/>
          </a:xfrm>
        </p:grpSpPr>
        <p:grpSp>
          <p:nvGrpSpPr>
            <p:cNvPr id="5" name="组合 4"/>
            <p:cNvGrpSpPr/>
            <p:nvPr/>
          </p:nvGrpSpPr>
          <p:grpSpPr>
            <a:xfrm>
              <a:off x="6228184" y="4367322"/>
              <a:ext cx="1213413" cy="1429250"/>
              <a:chOff x="6228184" y="4367322"/>
              <a:chExt cx="1213413" cy="142925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228184" y="4367322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“ENTER”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229270" y="472129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“NEW”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229270" y="508305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“POINT”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230355" y="5437030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“FIRST”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6" name="直接箭头连接符 5"/>
            <p:cNvCxnSpPr>
              <a:stCxn id="23" idx="3"/>
              <a:endCxn id="21" idx="1"/>
            </p:cNvCxnSpPr>
            <p:nvPr/>
          </p:nvCxnSpPr>
          <p:spPr>
            <a:xfrm>
              <a:off x="3131840" y="4544875"/>
              <a:ext cx="866267" cy="1071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endCxn id="28" idx="1"/>
            </p:cNvCxnSpPr>
            <p:nvPr/>
          </p:nvCxnSpPr>
          <p:spPr>
            <a:xfrm>
              <a:off x="5207178" y="454265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207178" y="4896629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207178" y="5272520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207178" y="560991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20" idx="1"/>
            </p:cNvCxnSpPr>
            <p:nvPr/>
          </p:nvCxnSpPr>
          <p:spPr>
            <a:xfrm>
              <a:off x="3131840" y="4896629"/>
              <a:ext cx="865182" cy="366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3146008" y="4542655"/>
              <a:ext cx="836845" cy="1087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120398" y="4365104"/>
              <a:ext cx="85120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ccp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907704" y="4015488"/>
              <a:ext cx="1226307" cy="1778864"/>
              <a:chOff x="1907704" y="4015488"/>
              <a:chExt cx="1226307" cy="177886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920598" y="4365104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921684" y="471907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921684" y="5080838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922769" y="543481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907704" y="4015488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936822" y="4005562"/>
              <a:ext cx="1272527" cy="1791010"/>
              <a:chOff x="3936822" y="4005562"/>
              <a:chExt cx="1272527" cy="179101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995936" y="4367322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97022" y="472129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97022" y="508305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998107" y="543703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936822" y="4005562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32" name="直接箭头连接符 31"/>
          <p:cNvCxnSpPr>
            <a:endCxn id="25" idx="1"/>
          </p:cNvCxnSpPr>
          <p:nvPr/>
        </p:nvCxnSpPr>
        <p:spPr>
          <a:xfrm>
            <a:off x="1176901" y="4682840"/>
            <a:ext cx="1019921" cy="5777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3435315" y="4544874"/>
            <a:ext cx="776645" cy="71795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178278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语句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("%s", *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[-2]+3); </a:t>
            </a:r>
          </a:p>
          <a:p>
            <a:r>
              <a:rPr lang="zh-CN" altLang="zh-CN" dirty="0" smtClean="0"/>
              <a:t>执行情况分析：</a:t>
            </a:r>
            <a:endParaRPr lang="en-US" altLang="zh-CN" dirty="0" smtClean="0"/>
          </a:p>
          <a:p>
            <a:r>
              <a:rPr lang="en-US" altLang="zh-CN" dirty="0" smtClean="0"/>
              <a:t>*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[-2]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[0]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c[3]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zh-CN" altLang="zh-CN" dirty="0" smtClean="0"/>
              <a:t>字符串</a:t>
            </a:r>
            <a:r>
              <a:rPr lang="en-US" altLang="zh-CN" dirty="0" smtClean="0"/>
              <a:t>“FIRST”</a:t>
            </a:r>
            <a:r>
              <a:rPr lang="zh-CN" altLang="zh-CN" dirty="0" smtClean="0"/>
              <a:t>的首地址。</a:t>
            </a:r>
          </a:p>
          <a:p>
            <a:r>
              <a:rPr lang="en-US" altLang="zh-CN" dirty="0" smtClean="0"/>
              <a:t>*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[-2]+3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c[3]+3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 </a:t>
            </a:r>
            <a:r>
              <a:rPr lang="zh-CN" altLang="zh-CN" dirty="0" smtClean="0"/>
              <a:t>字符串</a:t>
            </a:r>
            <a:r>
              <a:rPr lang="en-US" altLang="zh-CN" dirty="0" smtClean="0"/>
              <a:t>“ST”</a:t>
            </a:r>
            <a:r>
              <a:rPr lang="zh-CN" altLang="zh-CN" dirty="0" smtClean="0"/>
              <a:t>的首地址。</a:t>
            </a:r>
          </a:p>
          <a:p>
            <a:r>
              <a:rPr lang="zh-CN" altLang="zh-CN" dirty="0" smtClean="0"/>
              <a:t>打印结果：</a:t>
            </a:r>
            <a:r>
              <a:rPr lang="en-US" altLang="zh-CN" dirty="0" smtClean="0"/>
              <a:t>ST</a:t>
            </a:r>
            <a:endParaRPr lang="zh-CN" altLang="zh-CN" dirty="0" smtClean="0"/>
          </a:p>
          <a:p>
            <a:endParaRPr lang="zh-CN" altLang="en-US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395536" y="4005562"/>
            <a:ext cx="7321199" cy="1791010"/>
            <a:chOff x="120398" y="4005562"/>
            <a:chExt cx="7321199" cy="1791010"/>
          </a:xfrm>
        </p:grpSpPr>
        <p:grpSp>
          <p:nvGrpSpPr>
            <p:cNvPr id="5" name="组合 4"/>
            <p:cNvGrpSpPr/>
            <p:nvPr/>
          </p:nvGrpSpPr>
          <p:grpSpPr>
            <a:xfrm>
              <a:off x="6228184" y="4367322"/>
              <a:ext cx="1213413" cy="1429250"/>
              <a:chOff x="6228184" y="4367322"/>
              <a:chExt cx="1213413" cy="142925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228184" y="4367322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“ENTER”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229270" y="472129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“NEW”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229270" y="508305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“POINT”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230355" y="5437030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“FIRST”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6" name="直接箭头连接符 5"/>
            <p:cNvCxnSpPr>
              <a:stCxn id="21" idx="3"/>
              <a:endCxn id="19" idx="1"/>
            </p:cNvCxnSpPr>
            <p:nvPr/>
          </p:nvCxnSpPr>
          <p:spPr>
            <a:xfrm>
              <a:off x="3131840" y="4544875"/>
              <a:ext cx="866267" cy="1071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endCxn id="26" idx="1"/>
            </p:cNvCxnSpPr>
            <p:nvPr/>
          </p:nvCxnSpPr>
          <p:spPr>
            <a:xfrm>
              <a:off x="5207178" y="454265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207178" y="4896629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207178" y="5272520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207178" y="560991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18" idx="1"/>
            </p:cNvCxnSpPr>
            <p:nvPr/>
          </p:nvCxnSpPr>
          <p:spPr>
            <a:xfrm>
              <a:off x="3131840" y="4896629"/>
              <a:ext cx="865182" cy="366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3146008" y="4542655"/>
              <a:ext cx="836845" cy="1087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20398" y="4365104"/>
              <a:ext cx="85120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ccp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907704" y="4015488"/>
              <a:ext cx="1226307" cy="1778864"/>
              <a:chOff x="1907704" y="4015488"/>
              <a:chExt cx="1226307" cy="177886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20598" y="4365104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921684" y="471907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21684" y="5080838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922769" y="543481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907704" y="4015488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936822" y="4005562"/>
              <a:ext cx="1272527" cy="1791010"/>
              <a:chOff x="3936822" y="4005562"/>
              <a:chExt cx="1272527" cy="179101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995936" y="4367322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997022" y="472129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997022" y="508305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98107" y="543703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36822" y="4005562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30" name="直接箭头连接符 29"/>
          <p:cNvCxnSpPr>
            <a:endCxn id="23" idx="1"/>
          </p:cNvCxnSpPr>
          <p:nvPr/>
        </p:nvCxnSpPr>
        <p:spPr>
          <a:xfrm>
            <a:off x="1176901" y="4682840"/>
            <a:ext cx="1019921" cy="5777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435315" y="4544874"/>
            <a:ext cx="776645" cy="71795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3314142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 smtClean="0"/>
              <a:t>语句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("%s\n", 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[-1][-1]+1); </a:t>
            </a:r>
          </a:p>
          <a:p>
            <a:r>
              <a:rPr lang="zh-CN" altLang="zh-CN" dirty="0" smtClean="0"/>
              <a:t>执行情况分析：</a:t>
            </a:r>
          </a:p>
          <a:p>
            <a:r>
              <a:rPr lang="zh-CN" altLang="zh-CN" dirty="0" smtClean="0"/>
              <a:t>此时的</a:t>
            </a:r>
            <a:r>
              <a:rPr lang="en-US" altLang="zh-CN" dirty="0" err="1" smtClean="0"/>
              <a:t>cpp</a:t>
            </a:r>
            <a:r>
              <a:rPr lang="zh-CN" altLang="zh-CN" dirty="0" smtClean="0"/>
              <a:t>仍然指向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[2]</a:t>
            </a:r>
            <a:r>
              <a:rPr lang="zh-CN" altLang="zh-CN" dirty="0" smtClean="0"/>
              <a:t>。</a:t>
            </a:r>
          </a:p>
          <a:p>
            <a:r>
              <a:rPr lang="en-US" altLang="zh-CN" dirty="0" err="1" smtClean="0"/>
              <a:t>cpp</a:t>
            </a:r>
            <a:r>
              <a:rPr lang="en-US" altLang="zh-CN" dirty="0" smtClean="0"/>
              <a:t>[-1][-1]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(*(cpp-1))[-1]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[1])[-1]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*(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[1]-1)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c[1] </a:t>
            </a:r>
            <a:r>
              <a:rPr lang="en-US" altLang="zh-CN" dirty="0" smtClean="0">
                <a:sym typeface="Wingdings" pitchFamily="2" charset="2"/>
              </a:rPr>
              <a:t> </a:t>
            </a:r>
            <a:r>
              <a:rPr lang="zh-CN" altLang="zh-CN" dirty="0" smtClean="0"/>
              <a:t>字符串</a:t>
            </a:r>
            <a:r>
              <a:rPr lang="en-US" altLang="zh-CN" dirty="0" smtClean="0"/>
              <a:t>“NEW”</a:t>
            </a:r>
            <a:r>
              <a:rPr lang="zh-CN" altLang="zh-CN" dirty="0" smtClean="0"/>
              <a:t>的首地址。</a:t>
            </a:r>
          </a:p>
          <a:p>
            <a:r>
              <a:rPr lang="en-US" altLang="zh-CN" dirty="0" err="1" smtClean="0"/>
              <a:t>cpp</a:t>
            </a:r>
            <a:r>
              <a:rPr lang="en-US" altLang="zh-CN" dirty="0" smtClean="0"/>
              <a:t>[-1][-1]+1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c[1]+1</a:t>
            </a:r>
            <a:r>
              <a:rPr lang="en-US" altLang="zh-CN" dirty="0" smtClean="0">
                <a:sym typeface="Wingdings" pitchFamily="2" charset="2"/>
              </a:rPr>
              <a:t></a:t>
            </a:r>
            <a:r>
              <a:rPr lang="en-US" altLang="zh-CN" dirty="0" smtClean="0"/>
              <a:t>“EW”</a:t>
            </a:r>
            <a:endParaRPr lang="zh-CN" altLang="zh-CN" dirty="0" smtClean="0"/>
          </a:p>
          <a:p>
            <a:r>
              <a:rPr lang="zh-CN" altLang="zh-CN" dirty="0" smtClean="0"/>
              <a:t>打印结果：</a:t>
            </a:r>
            <a:r>
              <a:rPr lang="en-US" altLang="zh-CN" dirty="0" smtClean="0"/>
              <a:t>EW</a:t>
            </a:r>
            <a:endParaRPr lang="zh-CN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426365" y="4724646"/>
            <a:ext cx="7321199" cy="1791010"/>
            <a:chOff x="120398" y="4005562"/>
            <a:chExt cx="7321199" cy="1791010"/>
          </a:xfrm>
        </p:grpSpPr>
        <p:grpSp>
          <p:nvGrpSpPr>
            <p:cNvPr id="5" name="组合 4"/>
            <p:cNvGrpSpPr/>
            <p:nvPr/>
          </p:nvGrpSpPr>
          <p:grpSpPr>
            <a:xfrm>
              <a:off x="6228184" y="4367322"/>
              <a:ext cx="1213413" cy="1429250"/>
              <a:chOff x="6228184" y="4367322"/>
              <a:chExt cx="1213413" cy="142925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228184" y="4367322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“ENTER”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229270" y="472129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“NEW”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229270" y="5083056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“POINT”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230355" y="5437030"/>
                <a:ext cx="121124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“FIRST”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6" name="直接箭头连接符 5"/>
            <p:cNvCxnSpPr>
              <a:stCxn id="21" idx="3"/>
              <a:endCxn id="19" idx="1"/>
            </p:cNvCxnSpPr>
            <p:nvPr/>
          </p:nvCxnSpPr>
          <p:spPr>
            <a:xfrm>
              <a:off x="3131840" y="4544875"/>
              <a:ext cx="866267" cy="1071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endCxn id="26" idx="1"/>
            </p:cNvCxnSpPr>
            <p:nvPr/>
          </p:nvCxnSpPr>
          <p:spPr>
            <a:xfrm>
              <a:off x="5207178" y="454265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5207178" y="4896629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5207178" y="5272520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207178" y="5609915"/>
              <a:ext cx="1021006" cy="44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18" idx="1"/>
            </p:cNvCxnSpPr>
            <p:nvPr/>
          </p:nvCxnSpPr>
          <p:spPr>
            <a:xfrm>
              <a:off x="3131840" y="4896629"/>
              <a:ext cx="865182" cy="3661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3146008" y="4542655"/>
              <a:ext cx="836845" cy="10878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20398" y="4365104"/>
              <a:ext cx="851202" cy="359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ccp</a:t>
              </a:r>
              <a:endParaRPr lang="zh-CN" alt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907704" y="4015488"/>
              <a:ext cx="1226307" cy="1778864"/>
              <a:chOff x="1907704" y="4015488"/>
              <a:chExt cx="1226307" cy="1778864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920598" y="4365104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921684" y="471907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21684" y="5080838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922769" y="543481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907704" y="4015488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 smtClean="0">
                    <a:latin typeface="Courier New" pitchFamily="49" charset="0"/>
                    <a:cs typeface="Courier New" pitchFamily="49" charset="0"/>
                  </a:rPr>
                  <a:t>cp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936822" y="4005562"/>
              <a:ext cx="1272527" cy="1791010"/>
              <a:chOff x="3936822" y="4005562"/>
              <a:chExt cx="1272527" cy="179101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3995936" y="4367322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997022" y="472129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997022" y="5083056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998107" y="5437030"/>
                <a:ext cx="1211242" cy="3595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c[3]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36822" y="4005562"/>
                <a:ext cx="851202" cy="3595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smtClean="0">
                    <a:latin typeface="Courier New" pitchFamily="49" charset="0"/>
                    <a:cs typeface="Courier New" pitchFamily="49" charset="0"/>
                  </a:rPr>
                  <a:t>c</a:t>
                </a:r>
                <a:endParaRPr lang="zh-CN" altLang="en-US" sz="20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cxnSp>
        <p:nvCxnSpPr>
          <p:cNvPr id="30" name="直接箭头连接符 29"/>
          <p:cNvCxnSpPr>
            <a:endCxn id="23" idx="1"/>
          </p:cNvCxnSpPr>
          <p:nvPr/>
        </p:nvCxnSpPr>
        <p:spPr>
          <a:xfrm>
            <a:off x="1207730" y="5401924"/>
            <a:ext cx="1019921" cy="577769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466144" y="5263958"/>
            <a:ext cx="776645" cy="71795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多级指针程序解析</a:t>
            </a:r>
            <a:endParaRPr lang="zh-CN" altLang="en-US" dirty="0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>
                <a:sym typeface="Arial" panose="020B0604020202020204" pitchFamily="34" charset="0"/>
              </a:rPr>
              <a:t>综合</a:t>
            </a:r>
            <a:r>
              <a:rPr lang="zh-CN" altLang="zh-CN" dirty="0">
                <a:sym typeface="Arial" panose="020B0604020202020204" pitchFamily="34" charset="0"/>
              </a:rPr>
              <a:t>结果：</a:t>
            </a:r>
            <a:r>
              <a:rPr lang="en-US" altLang="zh-CN" dirty="0">
                <a:sym typeface="Arial" panose="020B0604020202020204" pitchFamily="34" charset="0"/>
              </a:rPr>
              <a:t>POINTENTERSTEW</a:t>
            </a:r>
            <a:endParaRPr lang="zh-CN" altLang="zh-CN" dirty="0">
              <a:sym typeface="Arial" panose="020B0604020202020204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</a:t>
            </a:r>
            <a:r>
              <a:rPr lang="zh-CN" altLang="en-US" dirty="0" smtClean="0"/>
              <a:t>指针（</a:t>
            </a:r>
            <a:r>
              <a:rPr lang="zh-CN" altLang="en-US" dirty="0"/>
              <a:t>数组指针</a:t>
            </a:r>
            <a:r>
              <a:rPr lang="zh-CN" altLang="en-US" dirty="0" smtClean="0"/>
              <a:t>）</a:t>
            </a:r>
            <a:r>
              <a:rPr lang="en-US" altLang="zh-CN" dirty="0" smtClean="0"/>
              <a:t>[</a:t>
            </a:r>
            <a:r>
              <a:rPr lang="zh-CN" altLang="en-US" dirty="0" smtClean="0"/>
              <a:t>续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 smtClean="0">
                <a:sym typeface="Arial" panose="020B0604020202020204" pitchFamily="34" charset="0"/>
              </a:rPr>
              <a:t>#include </a:t>
            </a:r>
            <a:r>
              <a:rPr lang="en-US" altLang="zh-CN" sz="3300" dirty="0">
                <a:sym typeface="Arial" panose="020B0604020202020204" pitchFamily="34" charset="0"/>
              </a:rPr>
              <a:t>&lt;</a:t>
            </a:r>
            <a:r>
              <a:rPr lang="en-US" altLang="zh-CN" sz="3300" dirty="0" err="1">
                <a:sym typeface="Arial" panose="020B0604020202020204" pitchFamily="34" charset="0"/>
              </a:rPr>
              <a:t>stdio.h</a:t>
            </a:r>
            <a:r>
              <a:rPr lang="en-US" altLang="zh-CN" sz="3300" dirty="0">
                <a:sym typeface="Arial" panose="020B0604020202020204" pitchFamily="34" charset="0"/>
              </a:rPr>
              <a:t>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#include &lt;</a:t>
            </a:r>
            <a:r>
              <a:rPr lang="en-US" altLang="zh-CN" sz="3300" dirty="0" err="1">
                <a:sym typeface="Arial" panose="020B0604020202020204" pitchFamily="34" charset="0"/>
              </a:rPr>
              <a:t>string.h</a:t>
            </a:r>
            <a:r>
              <a:rPr lang="en-US" altLang="zh-CN" sz="3300" dirty="0">
                <a:sym typeface="Arial" panose="020B0604020202020204" pitchFamily="34" charset="0"/>
              </a:rPr>
              <a:t>&gt;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char </a:t>
            </a:r>
            <a:r>
              <a:rPr lang="en-US" altLang="zh-CN" sz="3300" dirty="0">
                <a:sym typeface="Arial" panose="020B0604020202020204" pitchFamily="34" charset="0"/>
              </a:rPr>
              <a:t>(*defy(char *p))[5]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  </a:t>
            </a:r>
            <a:r>
              <a:rPr lang="en-US" altLang="zh-CN" sz="3300" dirty="0" err="1">
                <a:sym typeface="Arial" panose="020B0604020202020204" pitchFamily="34" charset="0"/>
              </a:rPr>
              <a:t>int</a:t>
            </a:r>
            <a:r>
              <a:rPr lang="en-US" altLang="zh-CN" sz="3300" dirty="0">
                <a:sym typeface="Arial" panose="020B0604020202020204" pitchFamily="34" charset="0"/>
              </a:rPr>
              <a:t> i;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  for(i=0; i&lt;3; i++)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    p[</a:t>
            </a:r>
            <a:r>
              <a:rPr lang="en-US" altLang="zh-CN" sz="3300" dirty="0" err="1">
                <a:sym typeface="Arial" panose="020B0604020202020204" pitchFamily="34" charset="0"/>
              </a:rPr>
              <a:t>strlen</a:t>
            </a:r>
            <a:r>
              <a:rPr lang="en-US" altLang="zh-CN" sz="3300" dirty="0">
                <a:sym typeface="Arial" panose="020B0604020202020204" pitchFamily="34" charset="0"/>
              </a:rPr>
              <a:t>(p)] = 'A';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  return (char(*)[5])p+1;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>
                <a:sym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zh-CN" sz="3300" dirty="0"/>
              <a:t>void main()</a:t>
            </a:r>
          </a:p>
          <a:p>
            <a:pPr marL="0" indent="0">
              <a:buNone/>
            </a:pPr>
            <a:r>
              <a:rPr lang="en-US" altLang="zh-CN" sz="3300" dirty="0"/>
              <a:t>{</a:t>
            </a:r>
          </a:p>
          <a:p>
            <a:pPr marL="0" indent="0">
              <a:buNone/>
            </a:pPr>
            <a:r>
              <a:rPr lang="en-US" altLang="zh-CN" sz="3300" dirty="0"/>
              <a:t>  char a[] = "</a:t>
            </a:r>
            <a:r>
              <a:rPr lang="en-US" altLang="zh-CN" sz="3300" dirty="0" smtClean="0"/>
              <a:t>FROG\ØSEAL\ØLION\ØLAMB</a:t>
            </a:r>
            <a:r>
              <a:rPr lang="en-US" altLang="zh-CN" sz="3300" dirty="0"/>
              <a:t>";</a:t>
            </a:r>
          </a:p>
          <a:p>
            <a:pPr marL="0" indent="0">
              <a:buNone/>
            </a:pPr>
            <a:r>
              <a:rPr lang="en-US" altLang="zh-CN" sz="3300" dirty="0"/>
              <a:t>  puts( defy(a)[1]+2 );</a:t>
            </a:r>
          </a:p>
          <a:p>
            <a:pPr marL="0" indent="0">
              <a:buNone/>
            </a:pPr>
            <a:r>
              <a:rPr lang="en-US" altLang="zh-CN" sz="3300" dirty="0"/>
              <a:t>}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问题</a:t>
            </a:r>
            <a:r>
              <a:rPr lang="en-US" altLang="zh-CN" dirty="0"/>
              <a:t> – </a:t>
            </a:r>
            <a:r>
              <a:rPr lang="zh-CN" altLang="en-US" dirty="0"/>
              <a:t>计算矩阵的行列式</a:t>
            </a:r>
            <a:endParaRPr lang="zh-CN" altLang="zh-CN" dirty="0" smtClean="0"/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今天我们不关注算法实现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定义函数的原型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ym typeface="Consolas" pitchFamily="49" charset="0"/>
              </a:rPr>
              <a:t>double </a:t>
            </a:r>
            <a:r>
              <a:rPr lang="en-US" altLang="zh-CN" dirty="0" err="1" smtClean="0">
                <a:sym typeface="Consolas" pitchFamily="49" charset="0"/>
              </a:rPr>
              <a:t>Det</a:t>
            </a:r>
            <a:r>
              <a:rPr lang="en-US" altLang="zh-CN" dirty="0" smtClean="0">
                <a:sym typeface="Consolas" pitchFamily="49" charset="0"/>
              </a:rPr>
              <a:t>(double a[100][</a:t>
            </a:r>
            <a:r>
              <a:rPr lang="en-US" altLang="zh-CN" dirty="0">
                <a:sym typeface="Consolas" pitchFamily="49" charset="0"/>
              </a:rPr>
              <a:t>100</a:t>
            </a:r>
            <a:r>
              <a:rPr lang="en-US" altLang="zh-CN" dirty="0" smtClean="0">
                <a:sym typeface="Consolas" pitchFamily="49" charset="0"/>
              </a:rPr>
              <a:t>], </a:t>
            </a:r>
            <a:r>
              <a:rPr lang="en-US" altLang="zh-CN" dirty="0" err="1">
                <a:sym typeface="Consolas" pitchFamily="49" charset="0"/>
              </a:rPr>
              <a:t>int</a:t>
            </a:r>
            <a:r>
              <a:rPr lang="en-US" altLang="zh-CN" dirty="0">
                <a:sym typeface="Consolas" pitchFamily="49" charset="0"/>
              </a:rPr>
              <a:t> n);</a:t>
            </a:r>
          </a:p>
          <a:p>
            <a:r>
              <a:rPr lang="zh-CN" altLang="en-US" dirty="0">
                <a:sym typeface="Consolas" pitchFamily="49" charset="0"/>
              </a:rPr>
              <a:t>函数原型可以等价地写成</a:t>
            </a:r>
            <a:endParaRPr lang="en-US" altLang="zh-CN" dirty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Consolas" pitchFamily="49" charset="0"/>
              </a:rPr>
              <a:t>double </a:t>
            </a:r>
            <a:r>
              <a:rPr lang="en-US" altLang="zh-CN" dirty="0" err="1" smtClean="0">
                <a:sym typeface="Consolas" pitchFamily="49" charset="0"/>
              </a:rPr>
              <a:t>Det</a:t>
            </a:r>
            <a:r>
              <a:rPr lang="en-US" altLang="zh-CN" dirty="0" smtClean="0">
                <a:sym typeface="Consolas" pitchFamily="49" charset="0"/>
              </a:rPr>
              <a:t>(</a:t>
            </a:r>
            <a:r>
              <a:rPr lang="en-US" altLang="zh-CN" dirty="0">
                <a:sym typeface="Consolas" pitchFamily="49" charset="0"/>
              </a:rPr>
              <a:t>double</a:t>
            </a:r>
            <a:r>
              <a:rPr lang="en-US" altLang="zh-CN" dirty="0" smtClean="0">
                <a:sym typeface="Consolas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Consolas" pitchFamily="49" charset="0"/>
              </a:rPr>
              <a:t>a[ ][100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]</a:t>
            </a:r>
            <a:r>
              <a:rPr lang="en-US" altLang="zh-CN" dirty="0" smtClean="0">
                <a:sym typeface="Consolas" pitchFamily="49" charset="0"/>
              </a:rPr>
              <a:t>, </a:t>
            </a: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n);</a:t>
            </a:r>
            <a:endParaRPr lang="zh-CN" altLang="en-US" dirty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>
                <a:sym typeface="Consolas" pitchFamily="49" charset="0"/>
              </a:rPr>
              <a:t>double </a:t>
            </a:r>
            <a:r>
              <a:rPr lang="en-US" altLang="zh-CN" dirty="0" err="1" smtClean="0">
                <a:sym typeface="Consolas" pitchFamily="49" charset="0"/>
              </a:rPr>
              <a:t>Det</a:t>
            </a:r>
            <a:r>
              <a:rPr lang="en-US" altLang="zh-CN" dirty="0" smtClean="0">
                <a:sym typeface="Consolas" pitchFamily="49" charset="0"/>
              </a:rPr>
              <a:t>(</a:t>
            </a:r>
            <a:r>
              <a:rPr lang="en-US" altLang="zh-CN" dirty="0">
                <a:sym typeface="Consolas" pitchFamily="49" charset="0"/>
              </a:rPr>
              <a:t>double</a:t>
            </a:r>
            <a:r>
              <a:rPr lang="en-US" altLang="zh-CN" dirty="0" smtClean="0">
                <a:sym typeface="Consolas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Consolas" pitchFamily="49" charset="0"/>
              </a:rPr>
              <a:t>(*a)[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100]</a:t>
            </a:r>
            <a:r>
              <a:rPr lang="en-US" altLang="zh-CN" dirty="0" smtClean="0">
                <a:sym typeface="Consolas" pitchFamily="49" charset="0"/>
              </a:rPr>
              <a:t>, </a:t>
            </a: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n);</a:t>
            </a:r>
          </a:p>
          <a:p>
            <a:pPr marL="457200" lvl="1" indent="0">
              <a:buNone/>
            </a:pPr>
            <a:endParaRPr lang="en-US" altLang="zh-CN" dirty="0" smtClean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为什么？数组到底是什么？</a:t>
            </a:r>
            <a:endParaRPr lang="en-US" altLang="zh-CN" dirty="0">
              <a:solidFill>
                <a:srgbClr val="FF0000"/>
              </a:solidFill>
              <a:sym typeface="Consolas" pitchFamily="49" charset="0"/>
            </a:endParaRPr>
          </a:p>
          <a:p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3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5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</a:t>
            </a:r>
            <a:r>
              <a:rPr lang="en-US" altLang="zh-CN" dirty="0"/>
              <a:t>defy</a:t>
            </a:r>
            <a:r>
              <a:rPr lang="zh-CN" altLang="en-US" dirty="0" smtClean="0"/>
              <a:t>的参数和返回值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先看函数头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char (* defy(char *p)) [5]</a:t>
            </a:r>
          </a:p>
          <a:p>
            <a:r>
              <a:rPr lang="zh-CN" altLang="en-US" dirty="0" smtClean="0"/>
              <a:t>按“从右到左”，找到</a:t>
            </a:r>
            <a:r>
              <a:rPr lang="en-US" altLang="zh-CN" dirty="0" smtClean="0"/>
              <a:t>defy</a:t>
            </a:r>
          </a:p>
          <a:p>
            <a:pPr lvl="1"/>
            <a:r>
              <a:rPr lang="zh-CN" altLang="en-US" dirty="0" smtClean="0"/>
              <a:t>它的右边是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defy</a:t>
            </a:r>
            <a:r>
              <a:rPr lang="zh-CN" altLang="en-US" dirty="0" smtClean="0"/>
              <a:t>是一个函数；</a:t>
            </a:r>
            <a:endParaRPr lang="en-US" altLang="zh-CN" dirty="0" smtClean="0"/>
          </a:p>
          <a:p>
            <a:r>
              <a:rPr lang="zh-CN" altLang="en-US" dirty="0" smtClean="0"/>
              <a:t>该函数有一个参数 </a:t>
            </a:r>
            <a:r>
              <a:rPr lang="en-US" altLang="zh-CN" dirty="0" smtClean="0"/>
              <a:t>char *p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defy</a:t>
            </a:r>
            <a:r>
              <a:rPr lang="zh-CN" altLang="en-US" dirty="0" smtClean="0"/>
              <a:t>左边是 *，表名</a:t>
            </a:r>
            <a:r>
              <a:rPr lang="en-US" altLang="zh-CN" dirty="0" smtClean="0"/>
              <a:t>defy()</a:t>
            </a:r>
            <a:r>
              <a:rPr lang="zh-CN" altLang="en-US" dirty="0" smtClean="0"/>
              <a:t>返回一个指针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char </a:t>
            </a:r>
            <a:r>
              <a:rPr lang="en-US" altLang="zh-CN" dirty="0"/>
              <a:t>(* </a:t>
            </a:r>
            <a:r>
              <a:rPr lang="en-US" altLang="zh-CN" dirty="0">
                <a:solidFill>
                  <a:srgbClr val="FF0000"/>
                </a:solidFill>
              </a:rPr>
              <a:t>defy(char *p)</a:t>
            </a:r>
            <a:r>
              <a:rPr lang="en-US" altLang="zh-CN" dirty="0"/>
              <a:t>) [5]</a:t>
            </a:r>
          </a:p>
          <a:p>
            <a:r>
              <a:rPr lang="zh-CN" altLang="en-US" dirty="0" smtClean="0"/>
              <a:t>假设函数</a:t>
            </a:r>
            <a:r>
              <a:rPr lang="zh-CN" altLang="en-US" dirty="0"/>
              <a:t>的返回</a:t>
            </a:r>
            <a:r>
              <a:rPr lang="zh-CN" altLang="en-US" dirty="0" smtClean="0"/>
              <a:t>值是 </a:t>
            </a:r>
            <a:r>
              <a:rPr lang="en-US" altLang="zh-CN" dirty="0" smtClean="0"/>
              <a:t>x, 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的类型</a:t>
            </a:r>
            <a:r>
              <a:rPr lang="zh-CN" altLang="en-US" dirty="0"/>
              <a:t>定义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char (*x)[5];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所以，函数的返回值是一个指针，而且是</a:t>
            </a:r>
            <a:r>
              <a:rPr lang="zh-CN" altLang="en-US" dirty="0" smtClean="0">
                <a:solidFill>
                  <a:srgbClr val="FF0000"/>
                </a:solidFill>
              </a:rPr>
              <a:t>行指针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它的基类型是：</a:t>
            </a:r>
            <a:r>
              <a:rPr lang="zh-CN" altLang="en-US" dirty="0" smtClean="0">
                <a:solidFill>
                  <a:srgbClr val="FF0000"/>
                </a:solidFill>
              </a:rPr>
              <a:t>长度为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的字符数组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2163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如何更清晰地定义函数</a:t>
            </a:r>
            <a:r>
              <a:rPr lang="en-US" altLang="zh-CN" dirty="0" smtClean="0"/>
              <a:t>defy</a:t>
            </a:r>
            <a:endParaRPr lang="zh-CN" altLang="en-US"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5338936" cy="506915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函数</a:t>
            </a:r>
            <a:r>
              <a:rPr lang="en-US" altLang="zh-CN" dirty="0" smtClean="0"/>
              <a:t>defy</a:t>
            </a:r>
            <a:r>
              <a:rPr lang="zh-CN" altLang="en-US" dirty="0" smtClean="0"/>
              <a:t>的返回值是一个</a:t>
            </a:r>
            <a:r>
              <a:rPr lang="zh-CN" altLang="en-US" dirty="0" smtClean="0">
                <a:solidFill>
                  <a:srgbClr val="FF0000"/>
                </a:solidFill>
              </a:rPr>
              <a:t>行指针</a:t>
            </a:r>
            <a:r>
              <a:rPr lang="zh-CN" altLang="en-US" dirty="0" smtClean="0"/>
              <a:t>，基类型是：</a:t>
            </a:r>
            <a:r>
              <a:rPr lang="zh-CN" altLang="en-US" dirty="0" smtClean="0">
                <a:solidFill>
                  <a:srgbClr val="FF0000"/>
                </a:solidFill>
              </a:rPr>
              <a:t>长度为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的字符数组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利用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命令，程序更清晰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err="1" smtClean="0"/>
              <a:t>typedef</a:t>
            </a:r>
            <a:r>
              <a:rPr lang="en-US" altLang="zh-CN" sz="2800" dirty="0" smtClean="0"/>
              <a:t> char CA5[5];</a:t>
            </a:r>
          </a:p>
          <a:p>
            <a:pPr marL="0" indent="0">
              <a:buNone/>
            </a:pP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CA5 *</a:t>
            </a:r>
            <a:r>
              <a:rPr lang="en-US" altLang="zh-CN" sz="2800" dirty="0" smtClean="0"/>
              <a:t>defy(char *p)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ym typeface="Arial" panose="020B0604020202020204" pitchFamily="34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ym typeface="Arial" panose="020B0604020202020204" pitchFamily="34" charset="0"/>
              </a:rPr>
              <a:t>  </a:t>
            </a:r>
            <a:r>
              <a:rPr lang="en-US" altLang="zh-CN" sz="2800" dirty="0" err="1">
                <a:sym typeface="Arial" panose="020B0604020202020204" pitchFamily="34" charset="0"/>
              </a:rPr>
              <a:t>int</a:t>
            </a:r>
            <a:r>
              <a:rPr lang="en-US" altLang="zh-CN" sz="2800" dirty="0">
                <a:sym typeface="Arial" panose="020B0604020202020204" pitchFamily="34" charset="0"/>
              </a:rPr>
              <a:t> i;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ym typeface="Arial" panose="020B0604020202020204" pitchFamily="34" charset="0"/>
              </a:rPr>
              <a:t>  for(i=0; i&lt;3; i++)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ym typeface="Arial" panose="020B0604020202020204" pitchFamily="34" charset="0"/>
              </a:rPr>
              <a:t>    p[</a:t>
            </a:r>
            <a:r>
              <a:rPr lang="en-US" altLang="zh-CN" sz="2800" dirty="0" err="1">
                <a:sym typeface="Arial" panose="020B0604020202020204" pitchFamily="34" charset="0"/>
              </a:rPr>
              <a:t>strlen</a:t>
            </a:r>
            <a:r>
              <a:rPr lang="en-US" altLang="zh-CN" sz="2800" dirty="0">
                <a:sym typeface="Arial" panose="020B0604020202020204" pitchFamily="34" charset="0"/>
              </a:rPr>
              <a:t>(p)] = 'A';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ym typeface="Arial" panose="020B0604020202020204" pitchFamily="34" charset="0"/>
              </a:rPr>
              <a:t>  return </a:t>
            </a:r>
            <a:r>
              <a:rPr lang="en-US" altLang="zh-CN" sz="2800" dirty="0" smtClean="0">
                <a:solidFill>
                  <a:srgbClr val="FF0000"/>
                </a:solidFill>
                <a:sym typeface="Arial" panose="020B0604020202020204" pitchFamily="34" charset="0"/>
              </a:rPr>
              <a:t>(CA5</a:t>
            </a:r>
            <a:r>
              <a:rPr lang="zh-CN" altLang="en-US" sz="2800" dirty="0" smtClean="0">
                <a:solidFill>
                  <a:srgbClr val="FF0000"/>
                </a:solidFill>
                <a:sym typeface="Arial" panose="020B0604020202020204" pitchFamily="34" charset="0"/>
              </a:rPr>
              <a:t>*</a:t>
            </a:r>
            <a:r>
              <a:rPr lang="en-US" altLang="zh-CN" sz="2800" dirty="0" smtClean="0">
                <a:solidFill>
                  <a:srgbClr val="FF0000"/>
                </a:solidFill>
                <a:sym typeface="Arial" panose="020B0604020202020204" pitchFamily="34" charset="0"/>
              </a:rPr>
              <a:t>)</a:t>
            </a:r>
            <a:r>
              <a:rPr lang="en-US" altLang="zh-CN" sz="2800" dirty="0" smtClean="0">
                <a:sym typeface="Arial" panose="020B0604020202020204" pitchFamily="34" charset="0"/>
              </a:rPr>
              <a:t>p+1</a:t>
            </a:r>
            <a:r>
              <a:rPr lang="en-US" altLang="zh-CN" sz="2800" dirty="0">
                <a:sym typeface="Arial" panose="020B0604020202020204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800" dirty="0">
                <a:sym typeface="Arial" panose="020B0604020202020204" pitchFamily="34" charset="0"/>
              </a:rPr>
              <a:t>}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4572000" y="3717032"/>
            <a:ext cx="4211960" cy="2808312"/>
          </a:xfrm>
          <a:prstGeom prst="rect">
            <a:avLst/>
          </a:prstGeom>
          <a:solidFill>
            <a:srgbClr val="002060"/>
          </a:solidFill>
          <a:ln>
            <a:solidFill>
              <a:srgbClr val="009900"/>
            </a:solidFill>
          </a:ln>
        </p:spPr>
        <p:txBody>
          <a:bodyPr vert="horz" rtlCol="0">
            <a:normAutofit fontScale="775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"/>
              <a:defRPr kumimoji="0" sz="32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"/>
              <a:defRPr kumimoji="0" sz="28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"/>
              <a:defRPr kumimoji="0" sz="24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"/>
              <a:defRPr kumimoji="0" sz="2000" kern="1200">
                <a:solidFill>
                  <a:srgbClr val="FFFF00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 2"/>
              <a:buChar char=""/>
              <a:defRPr kumimoji="0" sz="2000" kern="120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olidFill>
                  <a:srgbClr val="FF0000"/>
                </a:solidFill>
                <a:sym typeface="Arial" panose="020B0604020202020204" pitchFamily="34" charset="0"/>
              </a:rPr>
              <a:t>char (*</a:t>
            </a:r>
            <a:r>
              <a:rPr lang="en-US" altLang="zh-CN" sz="3300" dirty="0" smtClean="0">
                <a:sym typeface="Arial" panose="020B0604020202020204" pitchFamily="34" charset="0"/>
              </a:rPr>
              <a:t>defy(char *p)</a:t>
            </a:r>
            <a:r>
              <a:rPr lang="en-US" altLang="zh-CN" sz="3300" dirty="0" smtClean="0">
                <a:solidFill>
                  <a:srgbClr val="FF0000"/>
                </a:solidFill>
                <a:sym typeface="Arial" panose="020B0604020202020204" pitchFamily="34" charset="0"/>
              </a:rPr>
              <a:t>)[5]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  </a:t>
            </a:r>
            <a:r>
              <a:rPr lang="en-US" altLang="zh-CN" sz="3300" dirty="0" err="1" smtClean="0">
                <a:sym typeface="Arial" panose="020B0604020202020204" pitchFamily="34" charset="0"/>
              </a:rPr>
              <a:t>int</a:t>
            </a:r>
            <a:r>
              <a:rPr lang="en-US" altLang="zh-CN" sz="3300" dirty="0" smtClean="0">
                <a:sym typeface="Arial" panose="020B0604020202020204" pitchFamily="34" charset="0"/>
              </a:rPr>
              <a:t> i;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  for(i=0; i&lt;3; i++)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    p[</a:t>
            </a:r>
            <a:r>
              <a:rPr lang="en-US" altLang="zh-CN" sz="3300" dirty="0" err="1" smtClean="0">
                <a:sym typeface="Arial" panose="020B0604020202020204" pitchFamily="34" charset="0"/>
              </a:rPr>
              <a:t>strlen</a:t>
            </a:r>
            <a:r>
              <a:rPr lang="en-US" altLang="zh-CN" sz="3300" dirty="0" smtClean="0">
                <a:sym typeface="Arial" panose="020B0604020202020204" pitchFamily="34" charset="0"/>
              </a:rPr>
              <a:t>(p)] = 'A';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  return </a:t>
            </a:r>
            <a:r>
              <a:rPr lang="en-US" altLang="zh-CN" sz="3300" dirty="0" smtClean="0">
                <a:solidFill>
                  <a:srgbClr val="FF0000"/>
                </a:solidFill>
                <a:sym typeface="Arial" panose="020B0604020202020204" pitchFamily="34" charset="0"/>
              </a:rPr>
              <a:t>(char(*)[5])</a:t>
            </a:r>
            <a:r>
              <a:rPr lang="en-US" altLang="zh-CN" sz="3300" dirty="0" smtClean="0">
                <a:sym typeface="Arial" panose="020B0604020202020204" pitchFamily="34" charset="0"/>
              </a:rPr>
              <a:t>p+1;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300" dirty="0" smtClean="0">
                <a:sym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642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</a:t>
            </a:r>
            <a:r>
              <a:rPr lang="en-US" altLang="zh-CN" dirty="0" smtClean="0"/>
              <a:t>defy</a:t>
            </a:r>
            <a:r>
              <a:rPr lang="zh-CN" altLang="en-US" dirty="0" smtClean="0"/>
              <a:t>的</a:t>
            </a:r>
            <a:r>
              <a:rPr lang="zh-CN" altLang="en-US" dirty="0"/>
              <a:t>返回值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 return (char (*)[5])p + 1;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(char (*)[5])</a:t>
            </a:r>
            <a:r>
              <a:rPr lang="zh-CN" altLang="en-US" dirty="0" smtClean="0"/>
              <a:t>是一个强制类型转换</a:t>
            </a:r>
            <a:endParaRPr lang="en-US" altLang="zh-CN" dirty="0"/>
          </a:p>
          <a:p>
            <a:pPr marL="914400" lvl="1" indent="-514350"/>
            <a:r>
              <a:rPr lang="zh-CN" altLang="en-US" dirty="0" smtClean="0"/>
              <a:t>表示目标类型为数组指针（行指针）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该指针指向由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构成的一维数组。</a:t>
            </a:r>
            <a:endParaRPr lang="en-US" altLang="zh-CN" dirty="0" smtClean="0"/>
          </a:p>
          <a:p>
            <a:pPr marL="914400" lvl="1" indent="-514350"/>
            <a:r>
              <a:rPr lang="zh-CN" altLang="en-US" dirty="0" smtClean="0"/>
              <a:t>注意这里的*必须用</a:t>
            </a:r>
            <a:r>
              <a:rPr lang="en-US" altLang="zh-CN" dirty="0" smtClean="0"/>
              <a:t>()</a:t>
            </a:r>
            <a:r>
              <a:rPr lang="zh-CN" altLang="en-US" dirty="0" smtClean="0"/>
              <a:t>括起来，强调指针优先</a:t>
            </a:r>
            <a:endParaRPr lang="en-US" altLang="zh-CN" dirty="0" smtClean="0"/>
          </a:p>
          <a:p>
            <a:pPr marL="1314450" lvl="2" indent="-514350"/>
            <a:r>
              <a:rPr lang="zh-CN" altLang="en-US" dirty="0" smtClean="0"/>
              <a:t>理解的时候可以设想*后面有一个变量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9196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char a[] = "FROG\ØSEAL\ØLION\ØLAMB";</a:t>
            </a:r>
          </a:p>
          <a:p>
            <a:pPr marL="0" indent="0">
              <a:buNone/>
            </a:pPr>
            <a:r>
              <a:rPr lang="en-US" altLang="zh-CN" dirty="0" smtClean="0"/>
              <a:t>puts( defy(a</a:t>
            </a:r>
            <a:r>
              <a:rPr lang="en-US" altLang="zh-CN" dirty="0"/>
              <a:t>)[1]+2 </a:t>
            </a:r>
            <a:r>
              <a:rPr lang="en-US" altLang="zh-CN" dirty="0" smtClean="0"/>
              <a:t>);</a:t>
            </a:r>
          </a:p>
          <a:p>
            <a:r>
              <a:rPr lang="zh-CN" altLang="en-US" dirty="0"/>
              <a:t>先</a:t>
            </a:r>
            <a:r>
              <a:rPr lang="zh-CN" altLang="en-US" dirty="0" smtClean="0"/>
              <a:t>看</a:t>
            </a:r>
            <a:r>
              <a:rPr lang="en-US" altLang="zh-CN" dirty="0" smtClean="0"/>
              <a:t>defy(a)</a:t>
            </a:r>
            <a:r>
              <a:rPr lang="zh-CN" altLang="en-US" dirty="0" smtClean="0"/>
              <a:t>的执行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ym typeface="Arial" panose="020B0604020202020204" pitchFamily="34" charset="0"/>
              </a:rPr>
              <a:t>将字符串结束符</a:t>
            </a:r>
            <a:r>
              <a:rPr lang="en-US" altLang="zh-CN" dirty="0" smtClean="0">
                <a:solidFill>
                  <a:schemeClr val="tx1"/>
                </a:solidFill>
                <a:sym typeface="Arial" panose="020B0604020202020204" pitchFamily="34" charset="0"/>
              </a:rPr>
              <a:t>\0</a:t>
            </a:r>
            <a:r>
              <a:rPr lang="zh-CN" altLang="en-US" dirty="0" smtClean="0">
                <a:sym typeface="Arial" panose="020B0604020202020204" pitchFamily="34" charset="0"/>
              </a:rPr>
              <a:t>变成</a:t>
            </a:r>
            <a:r>
              <a:rPr lang="en-US" altLang="zh-CN" dirty="0" smtClean="0">
                <a:solidFill>
                  <a:srgbClr val="FF0000"/>
                </a:solidFill>
                <a:sym typeface="Arial" panose="020B0604020202020204" pitchFamily="34" charset="0"/>
              </a:rPr>
              <a:t>A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执行三</a:t>
            </a:r>
            <a:r>
              <a:rPr lang="zh-CN" altLang="en-US" dirty="0" smtClean="0">
                <a:solidFill>
                  <a:srgbClr val="FF0000"/>
                </a:solidFill>
                <a:sym typeface="Arial" panose="020B0604020202020204" pitchFamily="34" charset="0"/>
              </a:rPr>
              <a:t>次</a:t>
            </a:r>
            <a:endParaRPr lang="en-US" altLang="zh-CN" dirty="0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r>
              <a:rPr lang="zh-CN" altLang="en-US" dirty="0">
                <a:sym typeface="Arial" panose="020B0604020202020204" pitchFamily="34" charset="0"/>
              </a:rPr>
              <a:t>再看</a:t>
            </a:r>
            <a:r>
              <a:rPr lang="en-US" altLang="zh-CN" dirty="0">
                <a:sym typeface="Arial" panose="020B0604020202020204" pitchFamily="34" charset="0"/>
              </a:rPr>
              <a:t>defy</a:t>
            </a:r>
            <a:r>
              <a:rPr lang="zh-CN" altLang="en-US" dirty="0">
                <a:sym typeface="Arial" panose="020B0604020202020204" pitchFamily="34" charset="0"/>
              </a:rPr>
              <a:t>的返回</a:t>
            </a:r>
            <a:r>
              <a:rPr lang="zh-CN" altLang="en-US" dirty="0" smtClean="0">
                <a:sym typeface="Arial" panose="020B0604020202020204" pitchFamily="34" charset="0"/>
              </a:rPr>
              <a:t>值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1"/>
            <a:r>
              <a:rPr lang="en-US" altLang="zh-CN" dirty="0" smtClean="0">
                <a:sym typeface="Arial" panose="020B0604020202020204" pitchFamily="34" charset="0"/>
              </a:rPr>
              <a:t>(CA*)p</a:t>
            </a:r>
            <a:r>
              <a:rPr lang="zh-CN" altLang="en-US" dirty="0" smtClean="0">
                <a:sym typeface="Arial" panose="020B0604020202020204" pitchFamily="34" charset="0"/>
              </a:rPr>
              <a:t>是一个行指针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1"/>
            <a:r>
              <a:rPr lang="en-US" altLang="zh-CN" dirty="0">
                <a:sym typeface="Arial" panose="020B0604020202020204" pitchFamily="34" charset="0"/>
              </a:rPr>
              <a:t>(CA*)</a:t>
            </a:r>
            <a:r>
              <a:rPr lang="en-US" altLang="zh-CN" dirty="0" smtClean="0">
                <a:sym typeface="Arial" panose="020B0604020202020204" pitchFamily="34" charset="0"/>
              </a:rPr>
              <a:t>p+1</a:t>
            </a:r>
            <a:r>
              <a:rPr lang="zh-CN" altLang="en-US" dirty="0" smtClean="0">
                <a:sym typeface="Arial" panose="020B0604020202020204" pitchFamily="34" charset="0"/>
              </a:rPr>
              <a:t>指向下一行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lvl="1"/>
            <a:r>
              <a:rPr lang="zh-CN" altLang="en-US" dirty="0" smtClean="0">
                <a:sym typeface="Arial" panose="020B0604020202020204" pitchFamily="34" charset="0"/>
              </a:rPr>
              <a:t>即指向：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smtClean="0">
                <a:sym typeface="Arial" panose="020B0604020202020204" pitchFamily="34" charset="0"/>
              </a:rPr>
              <a:t>SEALA</a:t>
            </a:r>
            <a:endParaRPr lang="en-US" altLang="zh-CN" dirty="0">
              <a:sym typeface="Arial" panose="020B0604020202020204" pitchFamily="34" charset="0"/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lvl="1"/>
            <a:endParaRPr lang="en-US" altLang="zh-CN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4088" y="2564904"/>
            <a:ext cx="3672408" cy="3539430"/>
          </a:xfrm>
          <a:prstGeom prst="rect">
            <a:avLst/>
          </a:prstGeom>
          <a:solidFill>
            <a:srgbClr val="002060"/>
          </a:solidFill>
          <a:ln w="57150">
            <a:solidFill>
              <a:srgbClr val="0099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CA5 *</a:t>
            </a:r>
            <a:r>
              <a:rPr lang="en-US" altLang="zh-CN" sz="3200" dirty="0"/>
              <a:t>defy(char *p)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200" dirty="0">
                <a:sym typeface="Arial" panose="020B0604020202020204" pitchFamily="34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200" dirty="0">
                <a:sym typeface="Arial" panose="020B0604020202020204" pitchFamily="34" charset="0"/>
              </a:rPr>
              <a:t>  </a:t>
            </a:r>
            <a:r>
              <a:rPr lang="en-US" altLang="zh-CN" sz="3200" dirty="0" err="1">
                <a:sym typeface="Arial" panose="020B0604020202020204" pitchFamily="34" charset="0"/>
              </a:rPr>
              <a:t>int</a:t>
            </a:r>
            <a:r>
              <a:rPr lang="en-US" altLang="zh-CN" sz="3200" dirty="0">
                <a:sym typeface="Arial" panose="020B0604020202020204" pitchFamily="34" charset="0"/>
              </a:rPr>
              <a:t> i;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200" dirty="0">
                <a:sym typeface="Arial" panose="020B0604020202020204" pitchFamily="34" charset="0"/>
              </a:rPr>
              <a:t>  for(i=0; i&lt;3; i++)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200" dirty="0">
                <a:sym typeface="Arial" panose="020B0604020202020204" pitchFamily="34" charset="0"/>
              </a:rPr>
              <a:t>    p[</a:t>
            </a:r>
            <a:r>
              <a:rPr lang="en-US" altLang="zh-CN" sz="3200" dirty="0" err="1">
                <a:sym typeface="Arial" panose="020B0604020202020204" pitchFamily="34" charset="0"/>
              </a:rPr>
              <a:t>strlen</a:t>
            </a:r>
            <a:r>
              <a:rPr lang="en-US" altLang="zh-CN" sz="3200" dirty="0">
                <a:sym typeface="Arial" panose="020B0604020202020204" pitchFamily="34" charset="0"/>
              </a:rPr>
              <a:t>(p)] = 'A';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200" dirty="0">
                <a:sym typeface="Arial" panose="020B0604020202020204" pitchFamily="34" charset="0"/>
              </a:rPr>
              <a:t>  return </a:t>
            </a:r>
            <a:r>
              <a:rPr lang="en-US" altLang="zh-CN" sz="3200" dirty="0">
                <a:solidFill>
                  <a:srgbClr val="FF0000"/>
                </a:solidFill>
                <a:sym typeface="Arial" panose="020B0604020202020204" pitchFamily="34" charset="0"/>
              </a:rPr>
              <a:t>(CA5</a:t>
            </a:r>
            <a:r>
              <a:rPr lang="zh-CN" altLang="en-US" sz="3200" dirty="0">
                <a:solidFill>
                  <a:srgbClr val="FF0000"/>
                </a:solidFill>
                <a:sym typeface="Arial" panose="020B0604020202020204" pitchFamily="34" charset="0"/>
              </a:rPr>
              <a:t>*</a:t>
            </a:r>
            <a:r>
              <a:rPr lang="en-US" altLang="zh-CN" sz="3200" dirty="0">
                <a:solidFill>
                  <a:srgbClr val="FF0000"/>
                </a:solidFill>
                <a:sym typeface="Arial" panose="020B0604020202020204" pitchFamily="34" charset="0"/>
              </a:rPr>
              <a:t>)</a:t>
            </a:r>
            <a:r>
              <a:rPr lang="en-US" altLang="zh-CN" sz="3200" dirty="0">
                <a:sym typeface="Arial" panose="020B0604020202020204" pitchFamily="34" charset="0"/>
              </a:rPr>
              <a:t>p+1;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3200" dirty="0">
                <a:sym typeface="Arial" panose="020B0604020202020204" pitchFamily="34" charset="0"/>
              </a:rPr>
              <a:t>}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059832" y="2060848"/>
            <a:ext cx="2880320" cy="26642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03848" y="3645024"/>
            <a:ext cx="2664296" cy="1224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</a:t>
            </a:r>
            <a:r>
              <a:rPr lang="en-US" altLang="zh-CN" dirty="0" smtClean="0"/>
              <a:t>defy(a)</a:t>
            </a:r>
            <a:r>
              <a:rPr lang="zh-CN" altLang="en-US" dirty="0" smtClean="0"/>
              <a:t>的执行结果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841666" y="1556792"/>
            <a:ext cx="370294" cy="615553"/>
          </a:xfrm>
          <a:prstGeom prst="rect">
            <a:avLst/>
          </a:prstGeom>
          <a:solidFill>
            <a:srgbClr val="002060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sym typeface="Arial" panose="020B0604020202020204" pitchFamily="34" charset="0"/>
              </a:rPr>
              <a:t>A</a:t>
            </a:r>
            <a:endParaRPr lang="zh-CN" altLang="en-US" sz="4000" b="1" dirty="0"/>
          </a:p>
        </p:txBody>
      </p:sp>
      <p:sp>
        <p:nvSpPr>
          <p:cNvPr id="17" name="矩形 16"/>
          <p:cNvSpPr/>
          <p:nvPr/>
        </p:nvSpPr>
        <p:spPr>
          <a:xfrm>
            <a:off x="5065802" y="1559429"/>
            <a:ext cx="370294" cy="615553"/>
          </a:xfrm>
          <a:prstGeom prst="rect">
            <a:avLst/>
          </a:prstGeom>
          <a:solidFill>
            <a:srgbClr val="002060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sym typeface="Arial" panose="020B0604020202020204" pitchFamily="34" charset="0"/>
              </a:rPr>
              <a:t>A</a:t>
            </a:r>
            <a:endParaRPr lang="zh-CN" altLang="en-US" sz="4000" b="1" dirty="0"/>
          </a:p>
        </p:txBody>
      </p:sp>
      <p:sp>
        <p:nvSpPr>
          <p:cNvPr id="18" name="矩形 17"/>
          <p:cNvSpPr/>
          <p:nvPr/>
        </p:nvSpPr>
        <p:spPr>
          <a:xfrm>
            <a:off x="6289938" y="1589311"/>
            <a:ext cx="370294" cy="615553"/>
          </a:xfrm>
          <a:prstGeom prst="rect">
            <a:avLst/>
          </a:prstGeom>
          <a:solidFill>
            <a:srgbClr val="002060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sym typeface="Arial" panose="020B0604020202020204" pitchFamily="34" charset="0"/>
              </a:rPr>
              <a:t>A</a:t>
            </a:r>
            <a:endParaRPr lang="zh-CN" altLang="en-US" sz="4000" b="1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411760" y="1988840"/>
            <a:ext cx="1944216" cy="38164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915816" y="2996952"/>
            <a:ext cx="554461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1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puts( defy(a)[1]+2 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的实际参数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 smtClean="0"/>
              <a:t>defy(a)</a:t>
            </a:r>
            <a:r>
              <a:rPr lang="zh-CN" altLang="en-US" dirty="0" smtClean="0"/>
              <a:t>之后，数组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中数据是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FROG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SEAL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LION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LAMB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r>
              <a:rPr lang="en-US" altLang="zh-CN" dirty="0" smtClean="0"/>
              <a:t>defy(a)</a:t>
            </a:r>
            <a:r>
              <a:rPr lang="zh-CN" altLang="en-US" dirty="0" smtClean="0"/>
              <a:t>的返回值是一个行指针</a:t>
            </a:r>
            <a:endParaRPr lang="en-US" altLang="zh-CN" dirty="0" smtClean="0"/>
          </a:p>
          <a:p>
            <a:pPr marL="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指向 </a:t>
            </a:r>
            <a:r>
              <a:rPr lang="en-US" altLang="zh-CN" dirty="0" smtClean="0">
                <a:sym typeface="Arial" panose="020B0604020202020204" pitchFamily="34" charset="0"/>
              </a:rPr>
              <a:t> SEALA</a:t>
            </a:r>
          </a:p>
          <a:p>
            <a:pPr marL="457200" lvl="1" indent="-457200"/>
            <a:r>
              <a:rPr lang="en-US" altLang="zh-CN" sz="3200" dirty="0">
                <a:solidFill>
                  <a:schemeClr val="tx1"/>
                </a:solidFill>
              </a:rPr>
              <a:t>defy(a)[1</a:t>
            </a:r>
            <a:r>
              <a:rPr lang="en-US" altLang="zh-CN" sz="3200" dirty="0" smtClean="0">
                <a:solidFill>
                  <a:schemeClr val="tx1"/>
                </a:solidFill>
              </a:rPr>
              <a:t>]</a:t>
            </a: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  <a:sym typeface="Wingdings" pitchFamily="2" charset="2"/>
              </a:rPr>
              <a:t> *(</a:t>
            </a:r>
            <a:r>
              <a:rPr lang="en-US" altLang="zh-CN" sz="3200" dirty="0" smtClean="0">
                <a:solidFill>
                  <a:srgbClr val="FF0000"/>
                </a:solidFill>
                <a:sym typeface="Wingdings" pitchFamily="2" charset="2"/>
              </a:rPr>
              <a:t>defy(a)+1</a:t>
            </a:r>
            <a:r>
              <a:rPr lang="en-US" altLang="zh-CN" sz="320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 marL="0" lvl="1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defy(a</a:t>
            </a:r>
            <a:r>
              <a:rPr lang="en-US" altLang="zh-CN" dirty="0">
                <a:solidFill>
                  <a:schemeClr val="tx1"/>
                </a:solidFill>
              </a:rPr>
              <a:t>)[</a:t>
            </a:r>
            <a:r>
              <a:rPr lang="en-US" altLang="zh-CN" dirty="0" smtClean="0">
                <a:solidFill>
                  <a:schemeClr val="tx1"/>
                </a:solidFill>
              </a:rPr>
              <a:t>1]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类型 </a:t>
            </a:r>
            <a:r>
              <a:rPr lang="en-US" altLang="zh-CN" dirty="0" smtClean="0">
                <a:solidFill>
                  <a:schemeClr val="tx1"/>
                </a:solidFill>
              </a:rPr>
              <a:t>CA5</a:t>
            </a:r>
          </a:p>
          <a:p>
            <a:pPr marL="857250" lvl="2" indent="-457200"/>
            <a:r>
              <a:rPr lang="zh-CN" altLang="en-US" dirty="0" smtClean="0">
                <a:solidFill>
                  <a:schemeClr val="tx1"/>
                </a:solidFill>
              </a:rPr>
              <a:t>前面</a:t>
            </a:r>
            <a:r>
              <a:rPr lang="zh-CN" altLang="en-US" dirty="0" smtClean="0"/>
              <a:t>定义</a:t>
            </a:r>
            <a:r>
              <a:rPr lang="zh-CN" altLang="en-US" dirty="0"/>
              <a:t>：</a:t>
            </a:r>
            <a:r>
              <a:rPr lang="en-US" altLang="zh-CN" dirty="0" err="1" smtClean="0">
                <a:solidFill>
                  <a:schemeClr val="tx1"/>
                </a:solidFill>
              </a:rPr>
              <a:t>typedef</a:t>
            </a:r>
            <a:r>
              <a:rPr lang="en-US" altLang="zh-CN" dirty="0" smtClean="0">
                <a:solidFill>
                  <a:schemeClr val="tx1"/>
                </a:solidFill>
              </a:rPr>
              <a:t> char CA5[5]; </a:t>
            </a:r>
            <a:r>
              <a:rPr lang="en-US" altLang="zh-CN" dirty="0" smtClean="0">
                <a:solidFill>
                  <a:srgbClr val="FFFF00"/>
                </a:solidFill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</a:rPr>
              <a:t>长为</a:t>
            </a:r>
            <a:r>
              <a:rPr lang="en-US" altLang="zh-CN" dirty="0" smtClean="0">
                <a:solidFill>
                  <a:srgbClr val="FFFF00"/>
                </a:solidFill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</a:rPr>
              <a:t>的字符数组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</a:p>
          <a:p>
            <a:pPr marL="857250" lvl="2" indent="-457200"/>
            <a:r>
              <a:rPr lang="en-US" altLang="zh-CN" dirty="0"/>
              <a:t>defy(a)[1]</a:t>
            </a:r>
            <a:r>
              <a:rPr lang="zh-CN" altLang="en-US" dirty="0" smtClean="0">
                <a:sym typeface="Arial" panose="020B0604020202020204" pitchFamily="34" charset="0"/>
              </a:rPr>
              <a:t>也是</a:t>
            </a:r>
            <a:r>
              <a:rPr lang="en-US" altLang="zh-CN" dirty="0" smtClean="0">
                <a:sym typeface="Arial" panose="020B0604020202020204" pitchFamily="34" charset="0"/>
              </a:rPr>
              <a:t>char *</a:t>
            </a:r>
            <a:r>
              <a:rPr lang="zh-CN" altLang="en-US" dirty="0" smtClean="0">
                <a:sym typeface="Arial" panose="020B0604020202020204" pitchFamily="34" charset="0"/>
              </a:rPr>
              <a:t> 指针。</a:t>
            </a:r>
            <a:endParaRPr lang="en-US" altLang="zh-CN" dirty="0" smtClean="0">
              <a:sym typeface="Arial" panose="020B0604020202020204" pitchFamily="34" charset="0"/>
            </a:endParaRPr>
          </a:p>
          <a:p>
            <a:pPr marL="457200" lvl="1" indent="-457200"/>
            <a:r>
              <a:rPr lang="en-US" altLang="zh-CN" dirty="0"/>
              <a:t>defy(a)[</a:t>
            </a:r>
            <a:r>
              <a:rPr lang="en-US" altLang="zh-CN" dirty="0" smtClean="0"/>
              <a:t>1]+2</a:t>
            </a:r>
            <a:r>
              <a:rPr lang="zh-CN" altLang="en-US" dirty="0" smtClean="0"/>
              <a:t>指向</a:t>
            </a:r>
            <a:endParaRPr lang="en-US" altLang="zh-CN" dirty="0" smtClean="0"/>
          </a:p>
          <a:p>
            <a:pPr marL="457200" lvl="1" indent="-457200"/>
            <a:r>
              <a:rPr lang="zh-CN" altLang="en-US" dirty="0" smtClean="0">
                <a:solidFill>
                  <a:schemeClr val="tx1"/>
                </a:solidFill>
                <a:sym typeface="Arial" panose="020B0604020202020204" pitchFamily="34" charset="0"/>
              </a:rPr>
              <a:t>因此，函数</a:t>
            </a:r>
            <a:r>
              <a:rPr lang="en-US" altLang="zh-CN" dirty="0" smtClean="0">
                <a:solidFill>
                  <a:schemeClr val="tx1"/>
                </a:solidFill>
                <a:sym typeface="Arial" panose="020B0604020202020204" pitchFamily="34" charset="0"/>
              </a:rPr>
              <a:t>puts</a:t>
            </a:r>
            <a:r>
              <a:rPr lang="zh-CN" altLang="en-US" dirty="0" smtClean="0">
                <a:solidFill>
                  <a:schemeClr val="tx1"/>
                </a:solidFill>
                <a:sym typeface="Arial" panose="020B0604020202020204" pitchFamily="34" charset="0"/>
              </a:rPr>
              <a:t>的输出是：</a:t>
            </a:r>
            <a:r>
              <a:rPr lang="en-US" altLang="zh-CN" dirty="0" smtClean="0">
                <a:solidFill>
                  <a:srgbClr val="FF0000"/>
                </a:solidFill>
                <a:sym typeface="Arial" panose="020B0604020202020204" pitchFamily="34" charset="0"/>
              </a:rPr>
              <a:t>ONALAMB</a:t>
            </a:r>
          </a:p>
          <a:p>
            <a:pPr marL="457200" lvl="1" indent="-457200"/>
            <a:endParaRPr lang="en-US" altLang="zh-CN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203848" y="2564905"/>
            <a:ext cx="501013" cy="8233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4716016" y="2564904"/>
            <a:ext cx="1368152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923928" y="2564904"/>
            <a:ext cx="1152128" cy="31588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6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End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PPT</a:t>
            </a:r>
            <a:r>
              <a:rPr lang="zh-CN" altLang="en-US" dirty="0"/>
              <a:t>，好好</a:t>
            </a:r>
            <a:r>
              <a:rPr lang="zh-CN" altLang="en-US" dirty="0" smtClean="0"/>
              <a:t>研读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69C93-C33A-457B-B141-E0DA5E2594F6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2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内容提要</a:t>
            </a:r>
            <a:endParaRPr lang="zh-CN" altLang="zh-CN" dirty="0" smtClean="0"/>
          </a:p>
        </p:txBody>
      </p:sp>
      <p:sp>
        <p:nvSpPr>
          <p:cNvPr id="14339" name="文本占位符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指针的要素，多级指针</a:t>
            </a:r>
            <a:endParaRPr lang="en-US" altLang="zh-CN" dirty="0" smtClean="0"/>
          </a:p>
          <a:p>
            <a:r>
              <a:rPr lang="zh-CN" altLang="en-US" dirty="0" smtClean="0"/>
              <a:t>指针与数组关系</a:t>
            </a:r>
            <a:endParaRPr lang="en-US" altLang="zh-CN" dirty="0" smtClean="0"/>
          </a:p>
          <a:p>
            <a:r>
              <a:rPr lang="zh-CN" altLang="en-US" dirty="0" smtClean="0"/>
              <a:t>二维数组与多维数组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7B4E8CEF-8A98-4562-9A3E-910009CE1F31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4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Arial" charset="0"/>
              </a:rPr>
              <a:t>指针的要素：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基类型</a:t>
            </a:r>
            <a:r>
              <a:rPr lang="en-US" altLang="zh-CN" dirty="0" smtClean="0">
                <a:solidFill>
                  <a:srgbClr val="FF0000"/>
                </a:solidFill>
                <a:sym typeface="Arial" charset="0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地址值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sym typeface="黑体" pitchFamily="49" charset="-122"/>
              </a:rPr>
              <a:t>  </a:t>
            </a:r>
            <a:r>
              <a:rPr lang="en-US" altLang="zh-CN" dirty="0">
                <a:sym typeface="黑体" pitchFamily="49" charset="-122"/>
              </a:rPr>
              <a:t> </a:t>
            </a:r>
            <a:endParaRPr lang="en-US" altLang="zh-CN" dirty="0" smtClean="0">
              <a:sym typeface="黑体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sym typeface="黑体" pitchFamily="49" charset="-122"/>
              </a:rPr>
              <a:t> </a:t>
            </a:r>
            <a:r>
              <a:rPr lang="en-US" altLang="zh-CN" dirty="0" smtClean="0">
                <a:sym typeface="黑体" pitchFamily="49" charset="-122"/>
              </a:rPr>
              <a:t>   </a:t>
            </a:r>
            <a:r>
              <a:rPr lang="zh-CN" altLang="en-US" sz="3600" dirty="0" smtClean="0">
                <a:sym typeface="黑体" pitchFamily="49" charset="-122"/>
              </a:rPr>
              <a:t>类型名</a:t>
            </a:r>
            <a:r>
              <a:rPr lang="en-US" altLang="zh-CN" sz="3600" dirty="0" smtClean="0">
                <a:sym typeface="黑体" pitchFamily="49" charset="-122"/>
              </a:rPr>
              <a:t> </a:t>
            </a:r>
            <a:r>
              <a:rPr lang="zh-CN" altLang="en-US" sz="3600" dirty="0" smtClean="0">
                <a:sym typeface="黑体" pitchFamily="49" charset="-122"/>
              </a:rPr>
              <a:t>* 指针变量名</a:t>
            </a:r>
            <a:endParaRPr lang="en-US" altLang="zh-CN" sz="3600" dirty="0" smtClean="0">
              <a:sym typeface="黑体" pitchFamily="49" charset="-122"/>
            </a:endParaRPr>
          </a:p>
          <a:p>
            <a:pPr marL="0" indent="0">
              <a:buNone/>
            </a:pPr>
            <a:endParaRPr lang="en-US" altLang="zh-CN" sz="3600" dirty="0" smtClean="0">
              <a:sym typeface="黑体" pitchFamily="49" charset="-122"/>
            </a:endParaRPr>
          </a:p>
          <a:p>
            <a:r>
              <a:rPr lang="zh-CN" altLang="en-US" dirty="0" smtClean="0">
                <a:sym typeface="黑体" pitchFamily="49" charset="-122"/>
              </a:rPr>
              <a:t>例如：</a:t>
            </a:r>
            <a:endParaRPr lang="en-US" altLang="zh-CN" dirty="0" smtClean="0">
              <a:sym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sym typeface="黑体" pitchFamily="49" charset="-122"/>
              </a:rPr>
              <a:t>int</a:t>
            </a:r>
            <a:r>
              <a:rPr lang="en-US" altLang="zh-CN" dirty="0" smtClean="0">
                <a:sym typeface="黑体" pitchFamily="49" charset="-122"/>
              </a:rPr>
              <a:t> * p1;      </a:t>
            </a:r>
            <a:r>
              <a:rPr lang="en-US" altLang="zh-CN" dirty="0" smtClean="0">
                <a:solidFill>
                  <a:schemeClr val="tx1"/>
                </a:solidFill>
                <a:sym typeface="黑体" pitchFamily="49" charset="-122"/>
              </a:rPr>
              <a:t>p1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sym typeface="黑体" pitchFamily="49" charset="-122"/>
              </a:rPr>
              <a:t>基类型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是</a:t>
            </a:r>
            <a:r>
              <a:rPr lang="en-US" altLang="zh-CN" dirty="0" err="1" smtClean="0">
                <a:sym typeface="黑体" pitchFamily="49" charset="-122"/>
              </a:rPr>
              <a:t>int</a:t>
            </a:r>
            <a:endParaRPr lang="zh-CN" altLang="en-US" dirty="0" smtClean="0">
              <a:sym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ym typeface="黑体" pitchFamily="49" charset="-122"/>
              </a:rPr>
              <a:t>char * p2;     </a:t>
            </a:r>
            <a:r>
              <a:rPr lang="en-US" altLang="zh-CN" dirty="0" smtClean="0">
                <a:solidFill>
                  <a:schemeClr val="tx1"/>
                </a:solidFill>
                <a:sym typeface="黑体" pitchFamily="49" charset="-122"/>
              </a:rPr>
              <a:t>p2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黑体" pitchFamily="49" charset="-122"/>
              </a:rPr>
              <a:t>基类型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是</a:t>
            </a:r>
            <a:r>
              <a:rPr lang="en-US" altLang="zh-CN" dirty="0" smtClean="0">
                <a:sym typeface="黑体" pitchFamily="49" charset="-122"/>
              </a:rPr>
              <a:t>char</a:t>
            </a:r>
            <a:endParaRPr lang="zh-CN" altLang="en-US" dirty="0">
              <a:sym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ym typeface="黑体" pitchFamily="49" charset="-122"/>
              </a:rPr>
              <a:t>double * p3;   </a:t>
            </a:r>
            <a:r>
              <a:rPr lang="en-US" altLang="zh-CN" dirty="0" smtClean="0">
                <a:solidFill>
                  <a:schemeClr val="tx1"/>
                </a:solidFill>
                <a:sym typeface="黑体" pitchFamily="49" charset="-122"/>
              </a:rPr>
              <a:t>p2</a:t>
            </a:r>
            <a:r>
              <a:rPr lang="zh-CN" altLang="en-US" dirty="0">
                <a:solidFill>
                  <a:schemeClr val="tx1"/>
                </a:solidFill>
                <a:sym typeface="黑体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黑体" pitchFamily="49" charset="-122"/>
              </a:rPr>
              <a:t>基类型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是</a:t>
            </a:r>
            <a:r>
              <a:rPr lang="en-US" altLang="zh-CN" dirty="0" smtClean="0">
                <a:sym typeface="黑体" pitchFamily="49" charset="-122"/>
              </a:rPr>
              <a:t>double</a:t>
            </a:r>
          </a:p>
          <a:p>
            <a:pPr marL="457200" lvl="1" indent="0">
              <a:buNone/>
            </a:pPr>
            <a:r>
              <a:rPr lang="en-US" altLang="zh-CN" dirty="0" smtClean="0">
                <a:sym typeface="黑体" pitchFamily="49" charset="-122"/>
              </a:rPr>
              <a:t>double </a:t>
            </a:r>
            <a:r>
              <a:rPr lang="zh-CN" altLang="en-US" dirty="0" smtClean="0">
                <a:sym typeface="黑体" pitchFamily="49" charset="-122"/>
              </a:rPr>
              <a:t>** </a:t>
            </a:r>
            <a:r>
              <a:rPr lang="en-US" altLang="zh-CN" dirty="0" smtClean="0">
                <a:sym typeface="黑体" pitchFamily="49" charset="-122"/>
              </a:rPr>
              <a:t>p4</a:t>
            </a:r>
            <a:r>
              <a:rPr lang="zh-CN" altLang="en-US" dirty="0" smtClean="0">
                <a:sym typeface="黑体" pitchFamily="49" charset="-122"/>
              </a:rPr>
              <a:t>； </a:t>
            </a:r>
            <a:r>
              <a:rPr lang="en-US" altLang="zh-CN" dirty="0" smtClean="0">
                <a:solidFill>
                  <a:schemeClr val="tx1"/>
                </a:solidFill>
                <a:sym typeface="黑体" pitchFamily="49" charset="-122"/>
              </a:rPr>
              <a:t>p4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黑体" pitchFamily="49" charset="-122"/>
              </a:rPr>
              <a:t>基类型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是</a:t>
            </a:r>
            <a:r>
              <a:rPr lang="en-US" altLang="zh-CN" dirty="0" smtClean="0">
                <a:sym typeface="黑体" pitchFamily="49" charset="-122"/>
              </a:rPr>
              <a:t>double*</a:t>
            </a:r>
          </a:p>
          <a:p>
            <a:pPr marL="457200" lvl="1" indent="0">
              <a:buNone/>
            </a:pPr>
            <a:r>
              <a:rPr lang="en-US" altLang="zh-CN" dirty="0">
                <a:sym typeface="黑体" pitchFamily="49" charset="-122"/>
              </a:rPr>
              <a:t>double </a:t>
            </a:r>
            <a:r>
              <a:rPr lang="en-US" altLang="zh-CN" dirty="0" smtClean="0">
                <a:sym typeface="黑体" pitchFamily="49" charset="-122"/>
              </a:rPr>
              <a:t>*</a:t>
            </a:r>
            <a:r>
              <a:rPr lang="zh-CN" altLang="en-US" dirty="0" smtClean="0">
                <a:sym typeface="黑体" pitchFamily="49" charset="-122"/>
              </a:rPr>
              <a:t>**</a:t>
            </a:r>
            <a:r>
              <a:rPr lang="en-US" altLang="zh-CN" dirty="0" smtClean="0">
                <a:sym typeface="黑体" pitchFamily="49" charset="-122"/>
              </a:rPr>
              <a:t>p5</a:t>
            </a:r>
            <a:r>
              <a:rPr lang="zh-CN" altLang="en-US" dirty="0" smtClean="0">
                <a:sym typeface="黑体" pitchFamily="49" charset="-122"/>
              </a:rPr>
              <a:t>； </a:t>
            </a:r>
            <a:r>
              <a:rPr lang="en-US" altLang="zh-CN" dirty="0" smtClean="0">
                <a:solidFill>
                  <a:schemeClr val="tx1"/>
                </a:solidFill>
                <a:sym typeface="黑体" pitchFamily="49" charset="-122"/>
              </a:rPr>
              <a:t>p5</a:t>
            </a:r>
            <a:r>
              <a:rPr lang="zh-CN" altLang="en-US" dirty="0" smtClean="0">
                <a:solidFill>
                  <a:schemeClr val="tx1"/>
                </a:solidFill>
                <a:sym typeface="黑体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黑体" pitchFamily="49" charset="-122"/>
              </a:rPr>
              <a:t>基类型</a:t>
            </a:r>
            <a:r>
              <a:rPr lang="zh-CN" altLang="en-US" dirty="0">
                <a:solidFill>
                  <a:schemeClr val="tx1"/>
                </a:solidFill>
                <a:sym typeface="黑体" pitchFamily="49" charset="-122"/>
              </a:rPr>
              <a:t>是</a:t>
            </a:r>
            <a:r>
              <a:rPr lang="en-US" altLang="zh-CN" dirty="0">
                <a:sym typeface="黑体" pitchFamily="49" charset="-122"/>
              </a:rPr>
              <a:t>double</a:t>
            </a:r>
            <a:r>
              <a:rPr lang="en-US" altLang="zh-CN" dirty="0" smtClean="0">
                <a:sym typeface="黑体" pitchFamily="49" charset="-122"/>
              </a:rPr>
              <a:t>**</a:t>
            </a:r>
            <a:endParaRPr lang="zh-CN" altLang="en-US" dirty="0" smtClean="0">
              <a:sym typeface="Arial" charset="0"/>
            </a:endParaRPr>
          </a:p>
          <a:p>
            <a:endParaRPr lang="en-US" altLang="zh-CN" dirty="0" smtClean="0">
              <a:sym typeface="Consolas" pitchFamily="49" charset="0"/>
            </a:endParaRPr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5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31640" y="1196752"/>
            <a:ext cx="3312368" cy="1512168"/>
            <a:chOff x="1331640" y="1196752"/>
            <a:chExt cx="3312368" cy="1512168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2411760" y="1196752"/>
              <a:ext cx="2232248" cy="93610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1331640" y="2132856"/>
              <a:ext cx="1512168" cy="57606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5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ym typeface="Arial" charset="0"/>
              </a:rPr>
              <a:t>指针的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值</a:t>
            </a:r>
            <a:r>
              <a:rPr lang="zh-CN" altLang="en-US" dirty="0" smtClean="0">
                <a:sym typeface="Arial" charset="0"/>
              </a:rPr>
              <a:t>或者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地址值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99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ym typeface="黑体" pitchFamily="49" charset="-122"/>
              </a:rPr>
              <a:t>  </a:t>
            </a:r>
            <a:r>
              <a:rPr lang="en-US" altLang="zh-CN" dirty="0" smtClean="0">
                <a:sym typeface="黑体" pitchFamily="49" charset="-122"/>
              </a:rPr>
              <a:t> double a, x[10];</a:t>
            </a:r>
          </a:p>
          <a:p>
            <a:pPr marL="0" indent="0">
              <a:buNone/>
            </a:pPr>
            <a:r>
              <a:rPr lang="en-US" altLang="zh-CN" dirty="0">
                <a:sym typeface="黑体" pitchFamily="49" charset="-122"/>
              </a:rPr>
              <a:t> </a:t>
            </a:r>
            <a:r>
              <a:rPr lang="en-US" altLang="zh-CN" dirty="0" smtClean="0">
                <a:sym typeface="黑体" pitchFamily="49" charset="-122"/>
              </a:rPr>
              <a:t>  double *p1, **p2;</a:t>
            </a:r>
          </a:p>
          <a:p>
            <a:r>
              <a:rPr lang="en-US" altLang="zh-CN" dirty="0" smtClean="0">
                <a:sym typeface="Consolas" pitchFamily="49" charset="0"/>
              </a:rPr>
              <a:t>p1</a:t>
            </a:r>
            <a:r>
              <a:rPr lang="zh-CN" altLang="en-US" dirty="0" smtClean="0">
                <a:sym typeface="Consolas" pitchFamily="49" charset="0"/>
              </a:rPr>
              <a:t>和</a:t>
            </a:r>
            <a:r>
              <a:rPr lang="en-US" altLang="zh-CN" dirty="0" smtClean="0">
                <a:sym typeface="Consolas" pitchFamily="49" charset="0"/>
              </a:rPr>
              <a:t>p2</a:t>
            </a:r>
            <a:r>
              <a:rPr lang="zh-CN" altLang="en-US" dirty="0" smtClean="0">
                <a:sym typeface="Consolas" pitchFamily="49" charset="0"/>
              </a:rPr>
              <a:t>都是指针</a:t>
            </a:r>
            <a:endParaRPr lang="en-US" altLang="zh-CN" dirty="0" smtClean="0">
              <a:sym typeface="Consolas" pitchFamily="49" charset="0"/>
            </a:endParaRPr>
          </a:p>
          <a:p>
            <a:pPr lvl="1"/>
            <a:r>
              <a:rPr lang="en-US" altLang="zh-CN" dirty="0" smtClean="0">
                <a:sym typeface="Consolas" pitchFamily="49" charset="0"/>
              </a:rPr>
              <a:t>p1</a:t>
            </a:r>
            <a:r>
              <a:rPr lang="zh-CN" altLang="en-US" dirty="0" smtClean="0">
                <a:sym typeface="Consolas" pitchFamily="49" charset="0"/>
              </a:rPr>
              <a:t>的基类型是</a:t>
            </a:r>
            <a:r>
              <a:rPr lang="en-US" altLang="zh-CN" dirty="0" smtClean="0">
                <a:sym typeface="Consolas" pitchFamily="49" charset="0"/>
              </a:rPr>
              <a:t>double</a:t>
            </a:r>
            <a:r>
              <a:rPr lang="zh-CN" altLang="en-US" dirty="0" smtClean="0">
                <a:sym typeface="Consolas" pitchFamily="49" charset="0"/>
              </a:rPr>
              <a:t>，</a:t>
            </a:r>
            <a:r>
              <a:rPr lang="en-US" altLang="zh-CN" dirty="0" smtClean="0">
                <a:sym typeface="Consolas" pitchFamily="49" charset="0"/>
              </a:rPr>
              <a:t>p2</a:t>
            </a:r>
            <a:r>
              <a:rPr lang="zh-CN" altLang="en-US" dirty="0" smtClean="0">
                <a:sym typeface="Consolas" pitchFamily="49" charset="0"/>
              </a:rPr>
              <a:t>的</a:t>
            </a:r>
            <a:r>
              <a:rPr lang="zh-CN" altLang="en-US" dirty="0">
                <a:sym typeface="Consolas" pitchFamily="49" charset="0"/>
              </a:rPr>
              <a:t>基类型是</a:t>
            </a:r>
            <a:r>
              <a:rPr lang="en-US" altLang="zh-CN" dirty="0" smtClean="0">
                <a:sym typeface="Consolas" pitchFamily="49" charset="0"/>
              </a:rPr>
              <a:t>double</a:t>
            </a:r>
            <a:r>
              <a:rPr lang="zh-CN" altLang="en-US" dirty="0" smtClean="0">
                <a:sym typeface="Consolas" pitchFamily="49" charset="0"/>
              </a:rPr>
              <a:t>*</a:t>
            </a:r>
            <a:r>
              <a:rPr lang="en-US" altLang="zh-CN" dirty="0" smtClean="0">
                <a:sym typeface="Consolas" pitchFamily="49" charset="0"/>
              </a:rPr>
              <a:t>;</a:t>
            </a:r>
          </a:p>
          <a:p>
            <a:pPr lvl="1"/>
            <a:r>
              <a:rPr lang="zh-CN" altLang="en-US" dirty="0" smtClean="0">
                <a:sym typeface="Consolas" pitchFamily="49" charset="0"/>
              </a:rPr>
              <a:t>目前都还没有确定（有意义的）地址值</a:t>
            </a:r>
            <a:endParaRPr lang="en-US" altLang="zh-CN" dirty="0" smtClean="0">
              <a:sym typeface="Consolas" pitchFamily="49" charset="0"/>
            </a:endParaRPr>
          </a:p>
          <a:p>
            <a:r>
              <a:rPr lang="zh-CN" altLang="en-US" dirty="0" smtClean="0">
                <a:sym typeface="Consolas" pitchFamily="49" charset="0"/>
              </a:rPr>
              <a:t>执行赋值操作：</a:t>
            </a:r>
            <a:r>
              <a:rPr lang="en-US" altLang="zh-CN" dirty="0" smtClean="0">
                <a:sym typeface="Consolas" pitchFamily="49" charset="0"/>
              </a:rPr>
              <a:t>p1 = &amp;a; </a:t>
            </a:r>
            <a:r>
              <a:rPr lang="zh-CN" altLang="en-US" dirty="0" smtClean="0">
                <a:sym typeface="Consolas" pitchFamily="49" charset="0"/>
              </a:rPr>
              <a:t>那么</a:t>
            </a:r>
            <a:endParaRPr lang="en-US" altLang="zh-CN" dirty="0" smtClean="0">
              <a:sym typeface="Consolas" pitchFamily="49" charset="0"/>
            </a:endParaRPr>
          </a:p>
          <a:p>
            <a:pPr lvl="1"/>
            <a:r>
              <a:rPr lang="en-US" altLang="zh-CN" dirty="0" smtClean="0">
                <a:sym typeface="Consolas" pitchFamily="49" charset="0"/>
              </a:rPr>
              <a:t>p1</a:t>
            </a:r>
            <a:r>
              <a:rPr lang="zh-CN" altLang="en-US" dirty="0" smtClean="0">
                <a:sym typeface="Consolas" pitchFamily="49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值</a:t>
            </a:r>
            <a:r>
              <a:rPr lang="zh-CN" altLang="en-US" dirty="0" smtClean="0">
                <a:sym typeface="Consolas" pitchFamily="49" charset="0"/>
              </a:rPr>
              <a:t>是</a:t>
            </a:r>
            <a:r>
              <a:rPr lang="en-US" altLang="zh-CN" dirty="0" smtClean="0">
                <a:solidFill>
                  <a:srgbClr val="FFC000"/>
                </a:solidFill>
                <a:sym typeface="Consolas" pitchFamily="49" charset="0"/>
              </a:rPr>
              <a:t>a</a:t>
            </a:r>
            <a:r>
              <a:rPr lang="zh-CN" altLang="en-US" dirty="0" smtClean="0">
                <a:solidFill>
                  <a:srgbClr val="FFC000"/>
                </a:solidFill>
                <a:sym typeface="Consolas" pitchFamily="49" charset="0"/>
              </a:rPr>
              <a:t>的地址</a:t>
            </a:r>
            <a:r>
              <a:rPr lang="zh-CN" altLang="en-US" dirty="0" smtClean="0">
                <a:sym typeface="Consolas" pitchFamily="49" charset="0"/>
              </a:rPr>
              <a:t>，称作：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p1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指向</a:t>
            </a:r>
            <a:r>
              <a:rPr lang="en-US" altLang="zh-CN" dirty="0" smtClean="0">
                <a:solidFill>
                  <a:srgbClr val="FF0000"/>
                </a:solidFill>
                <a:sym typeface="Consolas" pitchFamily="49" charset="0"/>
              </a:rPr>
              <a:t>a</a:t>
            </a:r>
          </a:p>
          <a:p>
            <a:pPr lvl="1"/>
            <a:r>
              <a:rPr lang="en-US" altLang="zh-CN" dirty="0" smtClean="0">
                <a:sym typeface="Consolas" pitchFamily="49" charset="0"/>
              </a:rPr>
              <a:t>*p1 </a:t>
            </a:r>
            <a:r>
              <a:rPr lang="zh-CN" altLang="en-US" dirty="0" smtClean="0">
                <a:sym typeface="Consolas" pitchFamily="49" charset="0"/>
              </a:rPr>
              <a:t>和 </a:t>
            </a:r>
            <a:r>
              <a:rPr lang="en-US" altLang="zh-CN" dirty="0" smtClean="0">
                <a:sym typeface="Consolas" pitchFamily="49" charset="0"/>
              </a:rPr>
              <a:t>a </a:t>
            </a:r>
            <a:r>
              <a:rPr lang="zh-CN" altLang="en-US" dirty="0" smtClean="0">
                <a:sym typeface="Consolas" pitchFamily="49" charset="0"/>
              </a:rPr>
              <a:t>是同一个对象，都是变量 </a:t>
            </a:r>
            <a:r>
              <a:rPr lang="en-US" altLang="zh-CN" dirty="0" smtClean="0">
                <a:sym typeface="Consolas" pitchFamily="49" charset="0"/>
              </a:rPr>
              <a:t>a</a:t>
            </a:r>
          </a:p>
          <a:p>
            <a:r>
              <a:rPr lang="en-US" altLang="zh-CN" dirty="0">
                <a:sym typeface="Consolas" pitchFamily="49" charset="0"/>
              </a:rPr>
              <a:t>x</a:t>
            </a:r>
            <a:r>
              <a:rPr lang="zh-CN" altLang="en-US" dirty="0">
                <a:sym typeface="Consolas" pitchFamily="49" charset="0"/>
              </a:rPr>
              <a:t>的地址</a:t>
            </a:r>
            <a:r>
              <a:rPr lang="zh-CN" altLang="en-US" dirty="0" smtClean="0">
                <a:sym typeface="Consolas" pitchFamily="49" charset="0"/>
              </a:rPr>
              <a:t>值是什么</a:t>
            </a:r>
            <a:r>
              <a:rPr lang="en-US" altLang="zh-CN" dirty="0" smtClean="0">
                <a:sym typeface="Consolas" pitchFamily="49" charset="0"/>
              </a:rPr>
              <a:t>?</a:t>
            </a:r>
            <a:endParaRPr lang="en-US" altLang="zh-CN" dirty="0">
              <a:sym typeface="Consolas" pitchFamily="49" charset="0"/>
            </a:endParaRPr>
          </a:p>
          <a:p>
            <a:pPr lvl="1"/>
            <a:endParaRPr lang="en-US" altLang="zh-CN" dirty="0">
              <a:sym typeface="Consolas" pitchFamily="49" charset="0"/>
            </a:endParaRPr>
          </a:p>
          <a:p>
            <a:pPr lvl="1"/>
            <a:endParaRPr lang="en-US" altLang="zh-CN" dirty="0" smtClean="0">
              <a:sym typeface="Consolas" pitchFamily="49" charset="0"/>
            </a:endParaRPr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6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0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代码举例</a:t>
            </a:r>
            <a:endParaRPr lang="zh-CN" altLang="zh-CN" dirty="0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错误的代码</a:t>
            </a:r>
            <a:r>
              <a:rPr lang="zh-CN" altLang="en-US" dirty="0" smtClean="0">
                <a:solidFill>
                  <a:srgbClr val="FFC000"/>
                </a:solidFill>
              </a:rPr>
              <a:t>（指针值不合法）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ym typeface="黑体" pitchFamily="49" charset="-122"/>
              </a:rPr>
              <a:t>读入一个字符串：</a:t>
            </a:r>
            <a:endParaRPr lang="en-US" altLang="zh-CN" dirty="0" smtClean="0">
              <a:sym typeface="黑体" pitchFamily="49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sym typeface="黑体" pitchFamily="49" charset="-122"/>
              </a:rPr>
              <a:t>char </a:t>
            </a:r>
            <a:r>
              <a:rPr lang="en-US" altLang="zh-CN" dirty="0" err="1" smtClean="0">
                <a:sym typeface="黑体" pitchFamily="49" charset="-122"/>
              </a:rPr>
              <a:t>str</a:t>
            </a:r>
            <a:r>
              <a:rPr lang="en-US" altLang="zh-CN" dirty="0" smtClean="0">
                <a:sym typeface="黑体" pitchFamily="49" charset="-122"/>
              </a:rPr>
              <a:t>[100], </a:t>
            </a:r>
            <a:r>
              <a:rPr lang="zh-CN" altLang="en-US" dirty="0" smtClean="0">
                <a:sym typeface="黑体" pitchFamily="49" charset="-122"/>
              </a:rPr>
              <a:t>*</a:t>
            </a:r>
            <a:r>
              <a:rPr lang="en-US" altLang="zh-CN" dirty="0" smtClean="0">
                <a:sym typeface="黑体" pitchFamily="49" charset="-122"/>
              </a:rPr>
              <a:t>s;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ym typeface="黑体" pitchFamily="49" charset="-122"/>
              </a:rPr>
              <a:t>scanf</a:t>
            </a:r>
            <a:r>
              <a:rPr lang="en-US" altLang="zh-CN" dirty="0" smtClean="0">
                <a:sym typeface="黑体" pitchFamily="49" charset="-122"/>
              </a:rPr>
              <a:t>(</a:t>
            </a:r>
            <a:r>
              <a:rPr lang="zh-CN" altLang="en-US" dirty="0" smtClean="0">
                <a:sym typeface="黑体" pitchFamily="49" charset="-122"/>
              </a:rPr>
              <a:t>“</a:t>
            </a:r>
            <a:r>
              <a:rPr lang="en-US" altLang="zh-CN" dirty="0" smtClean="0">
                <a:sym typeface="黑体" pitchFamily="49" charset="-122"/>
              </a:rPr>
              <a:t>%s”, s);</a:t>
            </a:r>
            <a:r>
              <a:rPr lang="zh-CN" altLang="en-US" dirty="0" smtClean="0">
                <a:sym typeface="黑体" pitchFamily="49" charset="-122"/>
              </a:rPr>
              <a:t>  </a:t>
            </a:r>
            <a:endParaRPr lang="en-US" altLang="zh-CN" dirty="0" smtClean="0">
              <a:sym typeface="黑体" pitchFamily="49" charset="-122"/>
            </a:endParaRPr>
          </a:p>
          <a:p>
            <a:pPr marL="457200" lvl="1" indent="0">
              <a:buNone/>
            </a:pPr>
            <a:endParaRPr lang="en-US" altLang="zh-CN" dirty="0" smtClean="0">
              <a:sym typeface="Consolas" pitchFamily="49" charset="0"/>
            </a:endParaRPr>
          </a:p>
          <a:p>
            <a:r>
              <a:rPr lang="zh-CN" altLang="en-US" dirty="0" smtClean="0">
                <a:sym typeface="Consolas" pitchFamily="49" charset="0"/>
              </a:rPr>
              <a:t>读入一个整数</a:t>
            </a:r>
            <a:endParaRPr lang="en-US" altLang="zh-CN" dirty="0" smtClean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a</a:t>
            </a:r>
            <a:r>
              <a:rPr lang="zh-CN" altLang="en-US" dirty="0" smtClean="0">
                <a:sym typeface="Consolas" pitchFamily="49" charset="0"/>
              </a:rPr>
              <a:t>，*</a:t>
            </a:r>
            <a:r>
              <a:rPr lang="en-US" altLang="zh-CN" dirty="0" smtClean="0">
                <a:sym typeface="Consolas" pitchFamily="49" charset="0"/>
              </a:rPr>
              <a:t>p;</a:t>
            </a:r>
          </a:p>
          <a:p>
            <a:pPr marL="457200" lvl="1" indent="0">
              <a:buNone/>
            </a:pPr>
            <a:r>
              <a:rPr lang="en-US" altLang="zh-CN" dirty="0" err="1" smtClean="0">
                <a:sym typeface="Consolas" pitchFamily="49" charset="0"/>
              </a:rPr>
              <a:t>scanf</a:t>
            </a:r>
            <a:r>
              <a:rPr lang="en-US" altLang="zh-CN" dirty="0" smtClean="0">
                <a:sym typeface="Consolas" pitchFamily="49" charset="0"/>
              </a:rPr>
              <a:t>(“%d</a:t>
            </a:r>
            <a:r>
              <a:rPr lang="zh-CN" altLang="en-US" dirty="0" smtClean="0">
                <a:sym typeface="Consolas" pitchFamily="49" charset="0"/>
              </a:rPr>
              <a:t>”，</a:t>
            </a:r>
            <a:r>
              <a:rPr lang="en-US" altLang="zh-CN" dirty="0" smtClean="0">
                <a:sym typeface="Consolas" pitchFamily="49" charset="0"/>
              </a:rPr>
              <a:t>p);</a:t>
            </a:r>
          </a:p>
          <a:p>
            <a:pPr marL="57150" indent="0">
              <a:buNone/>
            </a:pPr>
            <a:endParaRPr lang="en-US" altLang="zh-CN" dirty="0">
              <a:sym typeface="Consolas" pitchFamily="49" charset="0"/>
            </a:endParaRPr>
          </a:p>
          <a:p>
            <a:pPr marL="400050"/>
            <a:r>
              <a:rPr lang="zh-CN" altLang="en-US" dirty="0" smtClean="0">
                <a:sym typeface="Consolas" pitchFamily="49" charset="0"/>
              </a:rPr>
              <a:t>引用指针</a:t>
            </a:r>
            <a:endParaRPr lang="en-US" altLang="zh-CN" dirty="0" smtClean="0">
              <a:sym typeface="Consolas" pitchFamily="49" charset="0"/>
            </a:endParaRPr>
          </a:p>
          <a:p>
            <a:pPr marL="514350" lvl="1" indent="0">
              <a:buNone/>
            </a:pPr>
            <a:r>
              <a:rPr lang="en-US" altLang="zh-CN" dirty="0" err="1" smtClean="0">
                <a:sym typeface="Consolas" pitchFamily="49" charset="0"/>
              </a:rPr>
              <a:t>int</a:t>
            </a:r>
            <a:r>
              <a:rPr lang="en-US" altLang="zh-CN" dirty="0" smtClean="0">
                <a:sym typeface="Consolas" pitchFamily="49" charset="0"/>
              </a:rPr>
              <a:t> c, a = 2, *p;</a:t>
            </a:r>
          </a:p>
          <a:p>
            <a:pPr marL="514350" lvl="1" indent="0">
              <a:buNone/>
            </a:pPr>
            <a:r>
              <a:rPr lang="en-US" altLang="zh-CN" dirty="0" smtClean="0">
                <a:sym typeface="Consolas" pitchFamily="49" charset="0"/>
              </a:rPr>
              <a:t>c = 3 + *p;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5004048" y="1535113"/>
            <a:ext cx="3682754" cy="6397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正确代码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s =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2800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</a:t>
            </a:r>
            <a:r>
              <a:rPr lang="zh-CN" altLang="en-US" sz="2800" dirty="0" smtClean="0">
                <a:sym typeface="黑体" pitchFamily="49" charset="-122"/>
              </a:rPr>
              <a:t>“</a:t>
            </a:r>
            <a:r>
              <a:rPr lang="en-US" altLang="zh-CN" sz="2800" dirty="0" smtClean="0">
                <a:sym typeface="黑体" pitchFamily="49" charset="-122"/>
              </a:rPr>
              <a:t>%s”, s);</a:t>
            </a:r>
          </a:p>
          <a:p>
            <a:pPr marL="457200" lvl="1" indent="0">
              <a:buNone/>
            </a:pPr>
            <a:endParaRPr lang="en-US" altLang="zh-CN" sz="2800" dirty="0" smtClean="0">
              <a:solidFill>
                <a:srgbClr val="FF0000"/>
              </a:solidFill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  <a:sym typeface="Consolas" pitchFamily="49" charset="0"/>
              </a:rPr>
              <a:t>p = &amp;a;</a:t>
            </a:r>
          </a:p>
          <a:p>
            <a:pPr marL="457200" lvl="1" indent="0">
              <a:buNone/>
            </a:pPr>
            <a:r>
              <a:rPr lang="en-US" altLang="zh-CN" sz="2800" dirty="0" err="1" smtClean="0">
                <a:sym typeface="Consolas" pitchFamily="49" charset="0"/>
              </a:rPr>
              <a:t>scanf</a:t>
            </a:r>
            <a:r>
              <a:rPr lang="en-US" altLang="zh-CN" sz="2800" dirty="0" smtClean="0">
                <a:sym typeface="Consolas" pitchFamily="49" charset="0"/>
              </a:rPr>
              <a:t>(“%d</a:t>
            </a:r>
            <a:r>
              <a:rPr lang="zh-CN" altLang="en-US" sz="2800" dirty="0" smtClean="0">
                <a:sym typeface="Consolas" pitchFamily="49" charset="0"/>
              </a:rPr>
              <a:t>”，</a:t>
            </a:r>
            <a:r>
              <a:rPr lang="en-US" altLang="zh-CN" sz="2800" dirty="0" smtClean="0">
                <a:sym typeface="Consolas" pitchFamily="49" charset="0"/>
              </a:rPr>
              <a:t>p);</a:t>
            </a:r>
          </a:p>
          <a:p>
            <a:pPr marL="457200" lvl="1" indent="0">
              <a:buNone/>
            </a:pPr>
            <a:endParaRPr lang="en-US" altLang="zh-CN" sz="2800" dirty="0" smtClean="0">
              <a:sym typeface="Consolas" pitchFamily="49" charset="0"/>
            </a:endParaRPr>
          </a:p>
          <a:p>
            <a:pPr marL="457200" lvl="1" indent="0">
              <a:buNone/>
            </a:pPr>
            <a:r>
              <a:rPr lang="en-US" altLang="zh-CN" sz="2800" dirty="0" smtClean="0">
                <a:solidFill>
                  <a:srgbClr val="FF0000"/>
                </a:solidFill>
                <a:sym typeface="Consolas" pitchFamily="49" charset="0"/>
              </a:rPr>
              <a:t>p = &amp; a;</a:t>
            </a:r>
          </a:p>
          <a:p>
            <a:pPr marL="457200" lvl="1" indent="0">
              <a:buNone/>
            </a:pPr>
            <a:r>
              <a:rPr lang="en-US" altLang="zh-CN" sz="2800" dirty="0" smtClean="0">
                <a:sym typeface="Consolas" pitchFamily="49" charset="0"/>
              </a:rPr>
              <a:t>c = 3 + *p;</a:t>
            </a:r>
          </a:p>
          <a:p>
            <a:pPr marL="457200" lvl="1" indent="0">
              <a:buNone/>
            </a:pPr>
            <a:endParaRPr lang="zh-CN" altLang="en-US" sz="2800" dirty="0"/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7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851920" y="2598737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921423" y="3933056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3875179" y="5229200"/>
            <a:ext cx="79208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39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使用指针之前</a:t>
            </a:r>
            <a:r>
              <a:rPr lang="zh-CN" altLang="en-US" smtClean="0">
                <a:solidFill>
                  <a:srgbClr val="FF0000"/>
                </a:solidFill>
              </a:rPr>
              <a:t>，一定要赋值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altLang="zh-CN" dirty="0" err="1" smtClean="0">
                <a:sym typeface="黑体" pitchFamily="49" charset="-122"/>
              </a:rPr>
              <a:t>scanf</a:t>
            </a:r>
            <a:r>
              <a:rPr lang="en-US" altLang="zh-CN" dirty="0" smtClean="0">
                <a:sym typeface="黑体" pitchFamily="49" charset="-122"/>
              </a:rPr>
              <a:t>(</a:t>
            </a:r>
            <a:r>
              <a:rPr lang="zh-CN" altLang="en-US" dirty="0" smtClean="0">
                <a:sym typeface="黑体" pitchFamily="49" charset="-122"/>
              </a:rPr>
              <a:t>“</a:t>
            </a:r>
            <a:r>
              <a:rPr lang="en-US" altLang="zh-CN" dirty="0" smtClean="0">
                <a:sym typeface="黑体" pitchFamily="49" charset="-122"/>
              </a:rPr>
              <a:t>%s”, s);</a:t>
            </a:r>
            <a:r>
              <a:rPr lang="zh-CN" altLang="en-US" dirty="0" smtClean="0">
                <a:sym typeface="黑体" pitchFamily="49" charset="-122"/>
              </a:rPr>
              <a:t>  </a:t>
            </a:r>
            <a:endParaRPr lang="en-US" altLang="zh-CN" dirty="0" smtClean="0">
              <a:sym typeface="黑体" pitchFamily="49" charset="-122"/>
            </a:endParaRPr>
          </a:p>
          <a:p>
            <a:pPr lvl="1"/>
            <a:r>
              <a:rPr lang="zh-CN" altLang="en-US" dirty="0" smtClean="0">
                <a:sym typeface="黑体" pitchFamily="49" charset="-122"/>
              </a:rPr>
              <a:t>根据指针</a:t>
            </a:r>
            <a:r>
              <a:rPr lang="en-US" altLang="zh-CN" dirty="0" smtClean="0">
                <a:sym typeface="黑体" pitchFamily="49" charset="-122"/>
              </a:rPr>
              <a:t>s</a:t>
            </a:r>
            <a:r>
              <a:rPr lang="zh-CN" altLang="en-US" dirty="0" smtClean="0">
                <a:sym typeface="黑体" pitchFamily="49" charset="-122"/>
              </a:rPr>
              <a:t>的地址，将读取的字符串存放到内存的相应地方</a:t>
            </a:r>
            <a:endParaRPr lang="en-US" altLang="zh-CN" dirty="0" smtClean="0">
              <a:sym typeface="黑体" pitchFamily="49" charset="-122"/>
            </a:endParaRPr>
          </a:p>
          <a:p>
            <a:pPr marL="57150" indent="0">
              <a:buNone/>
            </a:pPr>
            <a:r>
              <a:rPr lang="en-US" altLang="zh-CN" dirty="0" err="1" smtClean="0">
                <a:sym typeface="Consolas" pitchFamily="49" charset="0"/>
              </a:rPr>
              <a:t>scanf</a:t>
            </a:r>
            <a:r>
              <a:rPr lang="en-US" altLang="zh-CN" dirty="0" smtClean="0">
                <a:sym typeface="Consolas" pitchFamily="49" charset="0"/>
              </a:rPr>
              <a:t>(“%d</a:t>
            </a:r>
            <a:r>
              <a:rPr lang="zh-CN" altLang="en-US" dirty="0" smtClean="0">
                <a:sym typeface="Consolas" pitchFamily="49" charset="0"/>
              </a:rPr>
              <a:t>”，</a:t>
            </a:r>
            <a:r>
              <a:rPr lang="en-US" altLang="zh-CN" dirty="0" smtClean="0">
                <a:sym typeface="Consolas" pitchFamily="49" charset="0"/>
              </a:rPr>
              <a:t>p);</a:t>
            </a:r>
          </a:p>
          <a:p>
            <a:pPr lvl="1"/>
            <a:r>
              <a:rPr lang="zh-CN" altLang="en-US" dirty="0" smtClean="0">
                <a:sym typeface="黑体" pitchFamily="49" charset="-122"/>
              </a:rPr>
              <a:t>根据指针</a:t>
            </a:r>
            <a:r>
              <a:rPr lang="en-US" altLang="zh-CN" dirty="0" smtClean="0">
                <a:sym typeface="黑体" pitchFamily="49" charset="-122"/>
              </a:rPr>
              <a:t>p</a:t>
            </a:r>
            <a:r>
              <a:rPr lang="zh-CN" altLang="en-US" dirty="0" smtClean="0">
                <a:sym typeface="黑体" pitchFamily="49" charset="-122"/>
              </a:rPr>
              <a:t>的</a:t>
            </a:r>
            <a:r>
              <a:rPr lang="zh-CN" altLang="en-US" dirty="0">
                <a:sym typeface="黑体" pitchFamily="49" charset="-122"/>
              </a:rPr>
              <a:t>地址，将读取</a:t>
            </a:r>
            <a:r>
              <a:rPr lang="zh-CN" altLang="en-US" dirty="0" smtClean="0">
                <a:sym typeface="黑体" pitchFamily="49" charset="-122"/>
              </a:rPr>
              <a:t>的整数存放</a:t>
            </a:r>
            <a:r>
              <a:rPr lang="zh-CN" altLang="en-US" dirty="0">
                <a:sym typeface="黑体" pitchFamily="49" charset="-122"/>
              </a:rPr>
              <a:t>到内存的相应地方</a:t>
            </a:r>
            <a:endParaRPr lang="en-US" altLang="zh-CN" dirty="0">
              <a:sym typeface="黑体" pitchFamily="49" charset="-122"/>
            </a:endParaRPr>
          </a:p>
          <a:p>
            <a:pPr marL="57150" indent="0">
              <a:buNone/>
            </a:pPr>
            <a:r>
              <a:rPr lang="en-US" altLang="zh-CN" dirty="0" smtClean="0">
                <a:sym typeface="Consolas" pitchFamily="49" charset="0"/>
              </a:rPr>
              <a:t>c = 3 + *p;</a:t>
            </a:r>
          </a:p>
          <a:p>
            <a:pPr lvl="1"/>
            <a:r>
              <a:rPr lang="zh-CN" altLang="en-US" dirty="0">
                <a:sym typeface="黑体" pitchFamily="49" charset="-122"/>
              </a:rPr>
              <a:t>根据指针</a:t>
            </a:r>
            <a:r>
              <a:rPr lang="en-US" altLang="zh-CN" dirty="0">
                <a:sym typeface="黑体" pitchFamily="49" charset="-122"/>
              </a:rPr>
              <a:t>p</a:t>
            </a:r>
            <a:r>
              <a:rPr lang="zh-CN" altLang="en-US" dirty="0">
                <a:sym typeface="黑体" pitchFamily="49" charset="-122"/>
              </a:rPr>
              <a:t>的地址</a:t>
            </a:r>
            <a:r>
              <a:rPr lang="zh-CN" altLang="en-US" dirty="0" smtClean="0">
                <a:sym typeface="黑体" pitchFamily="49" charset="-122"/>
              </a:rPr>
              <a:t>，从内存</a:t>
            </a:r>
            <a:r>
              <a:rPr lang="zh-CN" altLang="en-US" dirty="0">
                <a:sym typeface="黑体" pitchFamily="49" charset="-122"/>
              </a:rPr>
              <a:t>的相应</a:t>
            </a:r>
            <a:r>
              <a:rPr lang="zh-CN" altLang="en-US" dirty="0" smtClean="0">
                <a:sym typeface="黑体" pitchFamily="49" charset="-122"/>
              </a:rPr>
              <a:t>地方读取一个整数（</a:t>
            </a:r>
            <a:r>
              <a:rPr lang="en-US" altLang="zh-CN" dirty="0" smtClean="0">
                <a:sym typeface="黑体" pitchFamily="49" charset="-122"/>
              </a:rPr>
              <a:t>p</a:t>
            </a:r>
            <a:r>
              <a:rPr lang="zh-CN" altLang="en-US" dirty="0" smtClean="0">
                <a:sym typeface="黑体" pitchFamily="49" charset="-122"/>
              </a:rPr>
              <a:t>的基类型是整数）</a:t>
            </a:r>
            <a:endParaRPr lang="en-US" altLang="zh-CN" dirty="0">
              <a:sym typeface="黑体" pitchFamily="49" charset="-122"/>
            </a:endParaRPr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8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指针的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基类型</a:t>
            </a:r>
            <a:r>
              <a:rPr lang="zh-CN" altLang="en-US" dirty="0" smtClean="0">
                <a:sym typeface="Arial" charset="0"/>
              </a:rPr>
              <a:t>与</a:t>
            </a:r>
            <a:r>
              <a:rPr lang="zh-CN" altLang="en-US" dirty="0">
                <a:solidFill>
                  <a:srgbClr val="FF0000"/>
                </a:solidFill>
                <a:sym typeface="Arial" charset="0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sym typeface="Arial" charset="0"/>
              </a:rPr>
              <a:t>地址）值</a:t>
            </a:r>
            <a:endParaRPr lang="zh-CN" altLang="zh-CN" dirty="0" smtClean="0">
              <a:solidFill>
                <a:srgbClr val="FF0000"/>
              </a:solidFill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ym typeface="黑体" pitchFamily="49" charset="-122"/>
              </a:rPr>
              <a:t>指针的加法对</a:t>
            </a:r>
            <a:r>
              <a:rPr lang="zh-CN" altLang="en-US" dirty="0">
                <a:solidFill>
                  <a:srgbClr val="FF0000"/>
                </a:solidFill>
                <a:sym typeface="黑体" pitchFamily="49" charset="-122"/>
              </a:rPr>
              <a:t>地址值</a:t>
            </a:r>
            <a:r>
              <a:rPr lang="zh-CN" altLang="en-US" dirty="0" smtClean="0">
                <a:sym typeface="黑体" pitchFamily="49" charset="-122"/>
              </a:rPr>
              <a:t>的影响  </a:t>
            </a:r>
            <a:r>
              <a:rPr lang="en-US" altLang="zh-CN" dirty="0" smtClean="0">
                <a:sym typeface="黑体" pitchFamily="49" charset="-122"/>
              </a:rPr>
              <a:t> </a:t>
            </a:r>
            <a:endParaRPr lang="en-US" altLang="zh-CN" dirty="0" smtClean="0">
              <a:sym typeface="Consolas" pitchFamily="49" charset="0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地址值</a:t>
            </a:r>
            <a:r>
              <a:rPr lang="zh-CN" altLang="en-US" dirty="0" smtClean="0">
                <a:sym typeface="Consolas" pitchFamily="49" charset="0"/>
              </a:rPr>
              <a:t>的增量 </a:t>
            </a:r>
            <a:r>
              <a:rPr lang="en-US" altLang="zh-CN" dirty="0" smtClean="0">
                <a:sym typeface="Consolas" pitchFamily="49" charset="0"/>
              </a:rPr>
              <a:t>= </a:t>
            </a:r>
            <a:r>
              <a:rPr lang="en-US" altLang="zh-CN" dirty="0" err="1" smtClean="0">
                <a:sym typeface="Consolas" pitchFamily="49" charset="0"/>
              </a:rPr>
              <a:t>sizeof</a:t>
            </a:r>
            <a:r>
              <a:rPr lang="en-US" altLang="zh-CN" dirty="0" smtClean="0">
                <a:sym typeface="Consolas" pitchFamily="49" charset="0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sym typeface="Consolas" pitchFamily="49" charset="0"/>
              </a:rPr>
              <a:t>基类型</a:t>
            </a:r>
            <a:r>
              <a:rPr lang="zh-CN" altLang="en-US" dirty="0" smtClean="0">
                <a:sym typeface="Consolas" pitchFamily="49" charset="0"/>
              </a:rPr>
              <a:t>）</a:t>
            </a:r>
            <a:endParaRPr lang="en-US" altLang="zh-CN" dirty="0" smtClean="0">
              <a:sym typeface="Consolas" pitchFamily="49" charset="0"/>
            </a:endParaRPr>
          </a:p>
        </p:txBody>
      </p:sp>
      <p:sp>
        <p:nvSpPr>
          <p:cNvPr id="15364" name="灯片编号占位符 3"/>
          <p:cNvSpPr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fld id="{0B08B9F6-0F56-4413-8645-182DFD903D1F}" type="slidenum">
              <a:rPr lang="zh-CN" altLang="en-US">
                <a:solidFill>
                  <a:srgbClr val="000000"/>
                </a:solidFill>
                <a:sym typeface="Arial" charset="0"/>
              </a:rPr>
              <a:pPr eaLnBrk="1" hangingPunct="1">
                <a:buFont typeface="Arial" charset="0"/>
                <a:buNone/>
              </a:pPr>
              <a:t>9</a:t>
            </a:fld>
            <a:endParaRPr lang="en-US" altLang="zh-CN">
              <a:solidFill>
                <a:srgbClr val="000000"/>
              </a:solidFill>
              <a:sym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72328"/>
              </p:ext>
            </p:extLst>
          </p:nvPr>
        </p:nvGraphicFramePr>
        <p:xfrm>
          <a:off x="827584" y="2924944"/>
          <a:ext cx="7059612" cy="2122488"/>
        </p:xfrm>
        <a:graphic>
          <a:graphicData uri="http://schemas.openxmlformats.org/drawingml/2006/table">
            <a:tbl>
              <a:tblPr/>
              <a:tblGrid>
                <a:gridCol w="141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6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定义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基类型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p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所指向对象的地址（假设）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p+1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指向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char  *p;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char  (1 byte)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1000020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1000021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1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short *p;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short (2 bytes)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1000040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1000042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00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long  *p;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long  (4 bytes)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1000080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cs typeface="Arial" pitchFamily="34" charset="0"/>
                          <a:sym typeface="Consolas" pitchFamily="49" charset="0"/>
                        </a:rPr>
                        <a:t>1000084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itchFamily="49" charset="0"/>
                        <a:ea typeface="宋体" pitchFamily="2" charset="-122"/>
                        <a:cs typeface="Arial" pitchFamily="34" charset="0"/>
                        <a:sym typeface="Consolas" pitchFamily="49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13"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>
                      <a:lvl1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8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1pPr>
                      <a:lvl2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2pPr>
                      <a:lvl3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3pPr>
                      <a:lvl4pPr defTabSz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4pPr>
                      <a:lvl5pPr defTabSz="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5pPr>
                      <a:lvl6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6pPr>
                      <a:lvl7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7pPr>
                      <a:lvl8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8pPr>
                      <a:lvl9pPr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0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pitchFamily="34" charset="0"/>
                          <a:ea typeface="宋体" pitchFamily="2" charset="-122"/>
                          <a:sym typeface="Arial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Arial" pitchFamily="34" charset="0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21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10001</TotalTime>
  <Words>3424</Words>
  <Application>Microsoft Office PowerPoint</Application>
  <PresentationFormat>全屏显示(4:3)</PresentationFormat>
  <Paragraphs>519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Footlight MT Light</vt:lpstr>
      <vt:lpstr>Goudy Old Style</vt:lpstr>
      <vt:lpstr>黑体</vt:lpstr>
      <vt:lpstr>华文新魏</vt:lpstr>
      <vt:lpstr>楷体</vt:lpstr>
      <vt:lpstr>宋体</vt:lpstr>
      <vt:lpstr>Arial</vt:lpstr>
      <vt:lpstr>Arial Black</vt:lpstr>
      <vt:lpstr>Consolas</vt:lpstr>
      <vt:lpstr>Courier New</vt:lpstr>
      <vt:lpstr>Times New Roman</vt:lpstr>
      <vt:lpstr>Wingdings</vt:lpstr>
      <vt:lpstr>Wingdings 2</vt:lpstr>
      <vt:lpstr>凤舞九天</vt:lpstr>
      <vt:lpstr>数组指针</vt:lpstr>
      <vt:lpstr>问题 – 计算矩阵的行列式</vt:lpstr>
      <vt:lpstr>问题 – 计算矩阵的行列式</vt:lpstr>
      <vt:lpstr>内容提要</vt:lpstr>
      <vt:lpstr>指针的要素：基类型, 地址值</vt:lpstr>
      <vt:lpstr>指针的值或者地址值</vt:lpstr>
      <vt:lpstr>代码举例</vt:lpstr>
      <vt:lpstr>使用指针之前，一定要赋值</vt:lpstr>
      <vt:lpstr>指针的基类型与（地址）值</vt:lpstr>
      <vt:lpstr>数组与指针</vt:lpstr>
      <vt:lpstr>理解运算符[]</vt:lpstr>
      <vt:lpstr>二维数组与行指针</vt:lpstr>
      <vt:lpstr>定义数组类型</vt:lpstr>
      <vt:lpstr>自定义类型-typedef语句</vt:lpstr>
      <vt:lpstr>typedef命令语法格式</vt:lpstr>
      <vt:lpstr>回答问题</vt:lpstr>
      <vt:lpstr>二维数组、数组指针</vt:lpstr>
      <vt:lpstr>指向指针的指针(二级指针)</vt:lpstr>
      <vt:lpstr>多级指针</vt:lpstr>
      <vt:lpstr>多级指针</vt:lpstr>
      <vt:lpstr>多级指针程序解析</vt:lpstr>
      <vt:lpstr>多级指针程序解析</vt:lpstr>
      <vt:lpstr>多级指针程序解析</vt:lpstr>
      <vt:lpstr>多级指针程序解析</vt:lpstr>
      <vt:lpstr>多级指针程序解析</vt:lpstr>
      <vt:lpstr>多级指针程序解析</vt:lpstr>
      <vt:lpstr>多级指针程序解析</vt:lpstr>
      <vt:lpstr>多级指针程序解析</vt:lpstr>
      <vt:lpstr>行指针（数组指针）[续]</vt:lpstr>
      <vt:lpstr>函数defy的参数和返回值</vt:lpstr>
      <vt:lpstr>如何更清晰地定义函数defy</vt:lpstr>
      <vt:lpstr>函数defy的返回值</vt:lpstr>
      <vt:lpstr>分析defy(a)的执行结果</vt:lpstr>
      <vt:lpstr>puts( defy(a)[1]+2 )的实际参数</vt:lpstr>
      <vt:lpstr>End！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Liu Xinguo</cp:lastModifiedBy>
  <cp:revision>1600</cp:revision>
  <dcterms:created xsi:type="dcterms:W3CDTF">1998-02-11T08:33:02Z</dcterms:created>
  <dcterms:modified xsi:type="dcterms:W3CDTF">2019-04-01T05:43:04Z</dcterms:modified>
</cp:coreProperties>
</file>