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1"/>
  </p:notesMasterIdLst>
  <p:handoutMasterIdLst>
    <p:handoutMasterId r:id="rId52"/>
  </p:handoutMasterIdLst>
  <p:sldIdLst>
    <p:sldId id="378" r:id="rId2"/>
    <p:sldId id="447" r:id="rId3"/>
    <p:sldId id="572" r:id="rId4"/>
    <p:sldId id="532" r:id="rId5"/>
    <p:sldId id="589" r:id="rId6"/>
    <p:sldId id="573" r:id="rId7"/>
    <p:sldId id="590" r:id="rId8"/>
    <p:sldId id="533" r:id="rId9"/>
    <p:sldId id="535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64" r:id="rId22"/>
    <p:sldId id="563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9" r:id="rId34"/>
    <p:sldId id="570" r:id="rId35"/>
    <p:sldId id="571" r:id="rId36"/>
    <p:sldId id="574" r:id="rId37"/>
    <p:sldId id="575" r:id="rId38"/>
    <p:sldId id="576" r:id="rId39"/>
    <p:sldId id="577" r:id="rId40"/>
    <p:sldId id="578" r:id="rId41"/>
    <p:sldId id="579" r:id="rId42"/>
    <p:sldId id="583" r:id="rId43"/>
    <p:sldId id="580" r:id="rId44"/>
    <p:sldId id="585" r:id="rId45"/>
    <p:sldId id="581" r:id="rId46"/>
    <p:sldId id="582" r:id="rId47"/>
    <p:sldId id="586" r:id="rId48"/>
    <p:sldId id="587" r:id="rId49"/>
    <p:sldId id="58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9933"/>
    <a:srgbClr val="CCECFF"/>
    <a:srgbClr val="FF3300"/>
    <a:srgbClr val="CC0066"/>
    <a:srgbClr val="FFFFCC"/>
    <a:srgbClr val="FFFFE1"/>
    <a:srgbClr val="008080"/>
    <a:srgbClr val="FF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3890" autoAdjust="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DE90681-1F98-4D64-8AFD-642C47139F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14562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6627B26-85D0-450B-BF3C-B79C192B73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6138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BE0C8-D0E9-4376-A42D-E8F3EE2ED0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3530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4506A-A885-4787-9022-FF1931D67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694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D6D85-4275-4617-AA3B-AD0C898B03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0336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F5298-371A-4B89-9FF9-D4D0485AF6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5861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01CE5-0311-435A-A74E-56A4386D5E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511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BAB5A-7CD9-4E6C-AB57-17CAE889A2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5067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37847-1DC4-4C13-8B5F-F26380525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335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9533D-1B96-4B12-B568-C027EAB088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930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7FA8E-5253-46E9-A7F8-280517E929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111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47396-1A7B-4CCB-8440-F480DD87A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892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14734-D8EB-4BA3-92A3-3AA4903CD0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781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06C130A-A2C1-467C-9F8B-FF8DF5C849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  程序设计专题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143375" y="549275"/>
            <a:ext cx="5021263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</a:rPr>
              <a:t>查找</a:t>
            </a:r>
            <a:r>
              <a:rPr lang="en-US" altLang="en-US" sz="36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3600" dirty="0" smtClean="0">
                <a:solidFill>
                  <a:schemeClr val="accent2">
                    <a:lumMod val="75000"/>
                  </a:schemeClr>
                </a:solidFill>
              </a:rPr>
              <a:t>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7982950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411596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140364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17996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691680" y="458112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91680" y="4941168"/>
            <a:ext cx="6408712" cy="369332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7295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87100077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411596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140364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17996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494116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3482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8572771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140364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17996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30120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2866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11177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2411760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280780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30120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9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04831766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388792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30120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4899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3130861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30120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3349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6835164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66124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7155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8932865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66124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76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510293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8509036" cy="1017404"/>
            <a:chOff x="743484" y="1772816"/>
            <a:chExt cx="8509036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458112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806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3092289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7556908" cy="1017404"/>
            <a:chOff x="743484" y="1772816"/>
            <a:chExt cx="7556908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6336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794836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458112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833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学习目标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424862" cy="3671888"/>
          </a:xfrm>
        </p:spPr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zh-CN" dirty="0" smtClean="0"/>
              <a:t>算法</a:t>
            </a:r>
            <a:r>
              <a:rPr lang="zh-CN" altLang="en-US" dirty="0" smtClean="0"/>
              <a:t>效率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度量方法和大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记法</a:t>
            </a:r>
          </a:p>
          <a:p>
            <a:r>
              <a:rPr lang="zh-CN" altLang="en-US" dirty="0" smtClean="0"/>
              <a:t>掌握简单的线性查找法和二分查找法 </a:t>
            </a:r>
          </a:p>
          <a:p>
            <a:r>
              <a:rPr lang="zh-CN" altLang="en-US" dirty="0" smtClean="0"/>
              <a:t>掌握简单的选择排序法和冒泡排序法 </a:t>
            </a:r>
          </a:p>
          <a:p>
            <a:r>
              <a:rPr lang="zh-CN" altLang="en-US" dirty="0" smtClean="0"/>
              <a:t>了解分而治之策略，基本掌握归并排序法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0715062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6476788" cy="1017404"/>
            <a:chOff x="743484" y="1772816"/>
            <a:chExt cx="6476788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6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458112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84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3306237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2996952"/>
            <a:ext cx="6476788" cy="1017404"/>
            <a:chOff x="743484" y="1772816"/>
            <a:chExt cx="6476788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6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14908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4941168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686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05464084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4932"/>
            <a:ext cx="6476788" cy="1017404"/>
            <a:chOff x="743484" y="1772816"/>
            <a:chExt cx="6476788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6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57706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373216"/>
            <a:ext cx="6408712" cy="369332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452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5121179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55452" y="3424932"/>
            <a:ext cx="6476788" cy="1017404"/>
            <a:chOff x="743484" y="1772816"/>
            <a:chExt cx="6476788" cy="1017404"/>
          </a:xfrm>
        </p:grpSpPr>
        <p:sp>
          <p:nvSpPr>
            <p:cNvPr id="14" name="TextBox 1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16216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/>
            <p:cNvCxnSpPr>
              <a:stCxn id="15" idx="0"/>
            </p:cNvCxnSpPr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899592" y="4577060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691680" y="5373216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9709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14286578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9000"/>
            <a:ext cx="6476788" cy="1017404"/>
            <a:chOff x="743484" y="1772816"/>
            <a:chExt cx="6476788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4499992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6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4896036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581128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737324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125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8424468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96940"/>
            <a:ext cx="6476788" cy="1017404"/>
            <a:chOff x="743484" y="1772816"/>
            <a:chExt cx="6476788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5508104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16216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5904148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>
              <a:stCxn id="6" idx="0"/>
            </p:cNvCxnSpPr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649068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805264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78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1341836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9000"/>
            <a:ext cx="6492812" cy="1017404"/>
            <a:chOff x="743484" y="1772816"/>
            <a:chExt cx="6492812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644420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 == 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684025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581128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5737324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829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56668831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9000"/>
            <a:ext cx="6492812" cy="1017404"/>
            <a:chOff x="743484" y="1772816"/>
            <a:chExt cx="6492812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644420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altLang="zh-CN" dirty="0" smtClean="0"/>
                <a:t> == 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684025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581128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91680" y="6097364"/>
            <a:ext cx="6408712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37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72454414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9000"/>
            <a:ext cx="6492812" cy="1017404"/>
            <a:chOff x="743484" y="1772816"/>
            <a:chExt cx="6492812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644420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 == 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684025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581128"/>
            <a:ext cx="7848872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t &gt; s </a:t>
            </a:r>
            <a:r>
              <a:rPr lang="en-US" altLang="zh-CN" sz="2400" dirty="0"/>
              <a:t>&amp;&amp; a[ t ] &gt;= pivot )  -- t;</a:t>
            </a:r>
          </a:p>
          <a:p>
            <a:pPr marL="0" indent="0">
              <a:buNone/>
            </a:pPr>
            <a:r>
              <a:rPr lang="en-US" altLang="zh-CN" sz="2400" dirty="0"/>
              <a:t>          a[ s ] = a[ t ];  </a:t>
            </a:r>
            <a:r>
              <a:rPr lang="en-US" altLang="zh-CN" sz="2400" dirty="0">
                <a:solidFill>
                  <a:srgbClr val="00B050"/>
                </a:solidFill>
              </a:rPr>
              <a:t>/* 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    while (</a:t>
            </a:r>
            <a:r>
              <a:rPr lang="en-US" altLang="zh-CN" sz="2400" dirty="0">
                <a:solidFill>
                  <a:srgbClr val="C00000"/>
                </a:solidFill>
              </a:rPr>
              <a:t> s &lt; t </a:t>
            </a:r>
            <a:r>
              <a:rPr lang="en-US" altLang="zh-CN" sz="2400" dirty="0"/>
              <a:t>&amp;&amp; a[ s ] &lt;= pivot) ++ s;</a:t>
            </a:r>
          </a:p>
          <a:p>
            <a:pPr marL="0" indent="0">
              <a:buNone/>
            </a:pPr>
            <a:r>
              <a:rPr lang="en-US" altLang="zh-CN" sz="2400" dirty="0"/>
              <a:t>          a[ t ] = a[ s ]; </a:t>
            </a:r>
            <a:r>
              <a:rPr lang="en-US" altLang="zh-CN" sz="2400" dirty="0">
                <a:solidFill>
                  <a:srgbClr val="00B050"/>
                </a:solidFill>
              </a:rPr>
              <a:t>/*</a:t>
            </a:r>
            <a:r>
              <a:rPr lang="zh-CN" altLang="en-US" sz="2400" dirty="0">
                <a:solidFill>
                  <a:srgbClr val="00B050"/>
                </a:solidFill>
              </a:rPr>
              <a:t>将比</a:t>
            </a:r>
            <a:r>
              <a:rPr lang="en-US" altLang="zh-CN" sz="2400" dirty="0">
                <a:solidFill>
                  <a:srgbClr val="00B050"/>
                </a:solidFill>
              </a:rPr>
              <a:t>key</a:t>
            </a:r>
            <a:r>
              <a:rPr lang="zh-CN" altLang="en-US" sz="24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  }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611560" y="4585196"/>
            <a:ext cx="8352928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081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3531152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9000"/>
            <a:ext cx="6492812" cy="1017404"/>
            <a:chOff x="743484" y="1772816"/>
            <a:chExt cx="6492812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644420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 == 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684025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236228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pivot = 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649068"/>
            <a:ext cx="784887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a[ s </a:t>
            </a:r>
            <a:r>
              <a:rPr lang="en-US" altLang="zh-CN" sz="2400" dirty="0"/>
              <a:t>] = </a:t>
            </a:r>
            <a:r>
              <a:rPr lang="en-US" altLang="zh-CN" sz="2400" dirty="0" smtClean="0"/>
              <a:t>pivot; </a:t>
            </a:r>
            <a:r>
              <a:rPr lang="en-US" altLang="zh-CN" sz="2400" dirty="0"/>
              <a:t>/* 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 pivot </a:t>
            </a:r>
            <a:r>
              <a:rPr lang="zh-CN" altLang="en-US" sz="2400" dirty="0" smtClean="0"/>
              <a:t>保存</a:t>
            </a:r>
            <a:r>
              <a:rPr lang="zh-CN" altLang="en-US" sz="2400" dirty="0"/>
              <a:t>到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*/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(a, low, </a:t>
            </a:r>
            <a:r>
              <a:rPr lang="en-US" altLang="zh-CN" sz="2400" dirty="0" smtClean="0"/>
              <a:t>s </a:t>
            </a:r>
            <a:r>
              <a:rPr lang="en-US" altLang="zh-CN" sz="2400" dirty="0"/>
              <a:t>- 1);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(a, </a:t>
            </a:r>
            <a:r>
              <a:rPr lang="en-US" altLang="zh-CN" sz="2400" dirty="0" smtClean="0"/>
              <a:t>t </a:t>
            </a:r>
            <a:r>
              <a:rPr lang="en-US" altLang="zh-CN" sz="2400" dirty="0"/>
              <a:t>+ 1, high);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611560" y="4725144"/>
            <a:ext cx="8352928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60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快排 （</a:t>
            </a:r>
            <a:r>
              <a:rPr lang="en-US" altLang="zh-CN" dirty="0"/>
              <a:t>Quick Sort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效率高，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log(</a:t>
                </a:r>
                <a:r>
                  <a:rPr lang="en-US" altLang="zh-CN" i="1" dirty="0" smtClean="0"/>
                  <a:t>N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（平均效率）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最坏情况下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i="1" dirty="0" smtClean="0"/>
              </a:p>
              <a:p>
                <a:r>
                  <a:rPr lang="zh-CN" altLang="en-US" dirty="0" smtClean="0"/>
                  <a:t>原地排序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不需要额外的存储空间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比合并排序好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963" t="-2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6464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5161607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9</a:t>
                      </a:r>
                      <a:endParaRPr lang="en-US" altLang="zh-CN" sz="2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9000"/>
            <a:ext cx="6492812" cy="1017404"/>
            <a:chOff x="743484" y="1772816"/>
            <a:chExt cx="6492812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644420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 == 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684025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236228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pivot = 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649068"/>
            <a:ext cx="784887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a</a:t>
            </a:r>
            <a:r>
              <a:rPr lang="en-US" altLang="zh-CN" sz="2400" dirty="0"/>
              <a:t>[ s ] = pivot; /* </a:t>
            </a:r>
            <a:r>
              <a:rPr lang="zh-CN" altLang="en-US" sz="2400" dirty="0"/>
              <a:t>将</a:t>
            </a:r>
            <a:r>
              <a:rPr lang="en-US" altLang="zh-CN" sz="2400" dirty="0"/>
              <a:t> pivot </a:t>
            </a:r>
            <a:r>
              <a:rPr lang="zh-CN" altLang="en-US" sz="2400" dirty="0"/>
              <a:t>保存到数组</a:t>
            </a:r>
            <a:r>
              <a:rPr lang="en-US" altLang="zh-CN" sz="2400" dirty="0"/>
              <a:t> */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(a, low, s - 1);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(a, t + 1, high);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611560" y="4725144"/>
            <a:ext cx="8352928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1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举例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7286080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10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1" u="none" strike="sngStrike" dirty="0" smtClean="0">
                          <a:solidFill>
                            <a:srgbClr val="00B05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i="1" u="none" strike="sng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en-US" altLang="zh-CN" sz="2400" b="0" i="1" u="none" strike="sngStrike" dirty="0">
                        <a:solidFill>
                          <a:srgbClr val="00B05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0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24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-5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9</a:t>
                      </a:r>
                      <a:endParaRPr lang="en-US" altLang="zh-CN" sz="2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solidFill>
                            <a:srgbClr val="FF3300"/>
                          </a:solidFill>
                          <a:effectLst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5452" y="3429000"/>
            <a:ext cx="6492812" cy="1017404"/>
            <a:chOff x="743484" y="1772816"/>
            <a:chExt cx="6492812" cy="1017404"/>
          </a:xfrm>
        </p:grpSpPr>
        <p:sp>
          <p:nvSpPr>
            <p:cNvPr id="4" name="TextBox 3"/>
            <p:cNvSpPr txBox="1"/>
            <p:nvPr/>
          </p:nvSpPr>
          <p:spPr>
            <a:xfrm>
              <a:off x="644420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 == t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 bwMode="auto">
            <a:xfrm flipV="1">
              <a:off x="684025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箭头连接符 8"/>
            <p:cNvCxnSpPr/>
            <p:nvPr/>
          </p:nvCxnSpPr>
          <p:spPr bwMode="auto">
            <a:xfrm flipV="1">
              <a:off x="6868244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pivot=9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899592" y="4649068"/>
            <a:ext cx="784887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 a[First ] = key; /* </a:t>
            </a:r>
            <a:r>
              <a:rPr lang="zh-CN" altLang="en-US" sz="2400" dirty="0"/>
              <a:t>将</a:t>
            </a:r>
            <a:r>
              <a:rPr lang="en-US" altLang="zh-CN" sz="2400" dirty="0"/>
              <a:t>key</a:t>
            </a:r>
            <a:r>
              <a:rPr lang="zh-CN" altLang="en-US" sz="2400" dirty="0"/>
              <a:t>保存到数组，此时</a:t>
            </a:r>
            <a:r>
              <a:rPr lang="en-US" altLang="zh-CN" sz="2400" dirty="0"/>
              <a:t>First</a:t>
            </a:r>
            <a:r>
              <a:rPr lang="zh-CN" altLang="en-US" sz="2400" dirty="0"/>
              <a:t>等于</a:t>
            </a:r>
            <a:r>
              <a:rPr lang="en-US" altLang="zh-CN" sz="2400" dirty="0"/>
              <a:t>Last */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(a, low, First - 1);</a:t>
            </a:r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/>
              <a:t>Qsort</a:t>
            </a:r>
            <a:r>
              <a:rPr lang="en-US" altLang="zh-CN" sz="2400" dirty="0"/>
              <a:t>(a, First + 1, high);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611560" y="5085184"/>
            <a:ext cx="8352928" cy="360040"/>
          </a:xfrm>
          <a:prstGeom prst="rect">
            <a:avLst/>
          </a:prstGeom>
          <a:noFill/>
          <a:ln w="38100" cap="sq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43608" y="2924944"/>
            <a:ext cx="5040560" cy="432048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16" y="4523636"/>
            <a:ext cx="9036496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如果每次平均分，那么比较次数</a:t>
            </a:r>
            <a:endParaRPr lang="en-US" altLang="zh-CN" sz="4800" b="1" dirty="0" smtClean="0"/>
          </a:p>
          <a:p>
            <a:r>
              <a:rPr lang="en-US" altLang="zh-CN" sz="4800" b="1" dirty="0"/>
              <a:t> </a:t>
            </a:r>
            <a:r>
              <a:rPr lang="en-US" altLang="zh-CN" sz="4800" b="1" dirty="0" smtClean="0"/>
              <a:t>= n + n + … +n = nlog</a:t>
            </a:r>
            <a:r>
              <a:rPr lang="en-US" altLang="zh-CN" sz="4800" b="1" baseline="-25000" dirty="0" smtClean="0"/>
              <a:t>2</a:t>
            </a:r>
            <a:r>
              <a:rPr lang="en-US" altLang="zh-CN" sz="4800" b="1" dirty="0" smtClean="0"/>
              <a:t>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2666290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快排 举例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15358134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8</a:t>
                      </a:r>
                      <a:endParaRPr lang="en-US" sz="2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23528" y="2411596"/>
            <a:ext cx="8509036" cy="1017404"/>
            <a:chOff x="743484" y="1772816"/>
            <a:chExt cx="8509036" cy="1017404"/>
          </a:xfrm>
        </p:grpSpPr>
        <p:sp>
          <p:nvSpPr>
            <p:cNvPr id="15" name="TextBox 14"/>
            <p:cNvSpPr txBox="1"/>
            <p:nvPr/>
          </p:nvSpPr>
          <p:spPr>
            <a:xfrm>
              <a:off x="140364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0"/>
            </p:cNvCxnSpPr>
            <p:nvPr/>
          </p:nvCxnSpPr>
          <p:spPr bwMode="auto">
            <a:xfrm flipV="1">
              <a:off x="17996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1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pivot=1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10906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快排 举例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876515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8</a:t>
                      </a:r>
                      <a:endParaRPr lang="en-US" sz="2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23528" y="2411596"/>
            <a:ext cx="1728192" cy="1017404"/>
            <a:chOff x="743484" y="1772816"/>
            <a:chExt cx="1728192" cy="1017404"/>
          </a:xfrm>
        </p:grpSpPr>
        <p:sp>
          <p:nvSpPr>
            <p:cNvPr id="15" name="TextBox 14"/>
            <p:cNvSpPr txBox="1"/>
            <p:nvPr/>
          </p:nvSpPr>
          <p:spPr>
            <a:xfrm>
              <a:off x="140364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67620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0"/>
            </p:cNvCxnSpPr>
            <p:nvPr/>
          </p:nvCxnSpPr>
          <p:spPr bwMode="auto">
            <a:xfrm flipV="1">
              <a:off x="17996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16" idx="0"/>
            </p:cNvCxnSpPr>
            <p:nvPr/>
          </p:nvCxnSpPr>
          <p:spPr bwMode="auto">
            <a:xfrm flipV="1">
              <a:off x="2119648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Key = 1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2123728" y="1412776"/>
            <a:ext cx="6912768" cy="369332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07327" y="1412776"/>
            <a:ext cx="1044393" cy="369332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584" y="4221088"/>
            <a:ext cx="9031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比较</a:t>
            </a:r>
            <a:r>
              <a:rPr lang="zh-CN" altLang="en-US" sz="4000" b="1" dirty="0" smtClean="0"/>
              <a:t>次数</a:t>
            </a:r>
            <a:r>
              <a:rPr lang="en-US" altLang="zh-CN" sz="4000" b="1" dirty="0" smtClean="0"/>
              <a:t>=</a:t>
            </a:r>
          </a:p>
          <a:p>
            <a:r>
              <a:rPr lang="en-US" altLang="zh-CN" sz="4000" b="1" dirty="0" smtClean="0"/>
              <a:t>n-1 + n-2 + … + 1 = n*(n-1)/2 = O(n</a:t>
            </a:r>
            <a:r>
              <a:rPr lang="en-US" altLang="zh-CN" sz="4000" b="1" baseline="30000" dirty="0" smtClean="0"/>
              <a:t>2</a:t>
            </a:r>
            <a:r>
              <a:rPr lang="en-US" altLang="zh-CN" sz="4000" b="1" dirty="0" smtClean="0"/>
              <a:t>)</a:t>
            </a:r>
            <a:endParaRPr lang="zh-CN" alt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1594420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快排 举例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3631683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</a:t>
                      </a:r>
                      <a:endParaRPr lang="en-US" sz="2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23528" y="2411596"/>
            <a:ext cx="8509036" cy="1017404"/>
            <a:chOff x="743484" y="1772816"/>
            <a:chExt cx="8509036" cy="1017404"/>
          </a:xfrm>
        </p:grpSpPr>
        <p:sp>
          <p:nvSpPr>
            <p:cNvPr id="15" name="TextBox 14"/>
            <p:cNvSpPr txBox="1"/>
            <p:nvPr/>
          </p:nvSpPr>
          <p:spPr>
            <a:xfrm>
              <a:off x="140364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0"/>
            </p:cNvCxnSpPr>
            <p:nvPr/>
          </p:nvCxnSpPr>
          <p:spPr bwMode="auto">
            <a:xfrm flipV="1">
              <a:off x="17996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1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pivot=8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173988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快排 举例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1105042"/>
              </p:ext>
            </p:extLst>
          </p:nvPr>
        </p:nvGraphicFramePr>
        <p:xfrm>
          <a:off x="4" y="1340768"/>
          <a:ext cx="9121176" cy="5184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1346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204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</a:t>
                      </a:r>
                      <a:endParaRPr lang="en-US" sz="2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1</a:t>
                      </a:r>
                      <a:endParaRPr lang="en-US" sz="2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8</a:t>
                      </a:r>
                      <a:endParaRPr lang="en-US" sz="2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u="none" strike="noStrike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23528" y="2411596"/>
            <a:ext cx="8509036" cy="1017404"/>
            <a:chOff x="743484" y="1772816"/>
            <a:chExt cx="8509036" cy="1017404"/>
          </a:xfrm>
        </p:grpSpPr>
        <p:sp>
          <p:nvSpPr>
            <p:cNvPr id="15" name="TextBox 14"/>
            <p:cNvSpPr txBox="1"/>
            <p:nvPr/>
          </p:nvSpPr>
          <p:spPr>
            <a:xfrm>
              <a:off x="1403648" y="2420888"/>
              <a:ext cx="792088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48464" y="2420888"/>
              <a:ext cx="704056" cy="36933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5" idx="0"/>
            </p:cNvCxnSpPr>
            <p:nvPr/>
          </p:nvCxnSpPr>
          <p:spPr bwMode="auto">
            <a:xfrm flipV="1">
              <a:off x="17996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/>
            <p:cNvCxnSpPr>
              <a:stCxn id="16" idx="0"/>
            </p:cNvCxnSpPr>
            <p:nvPr/>
          </p:nvCxnSpPr>
          <p:spPr bwMode="auto">
            <a:xfrm flipV="1">
              <a:off x="8900492" y="1772816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743484" y="1912186"/>
              <a:ext cx="1008112" cy="369332"/>
            </a:xfrm>
            <a:prstGeom prst="rect">
              <a:avLst/>
            </a:prstGeom>
            <a:solidFill>
              <a:srgbClr val="CCECFF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pivot=8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2123727" y="5013176"/>
            <a:ext cx="5910535" cy="369332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064111" y="4509120"/>
            <a:ext cx="1044393" cy="369332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220" y="5529426"/>
            <a:ext cx="4073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比较</a:t>
            </a:r>
            <a:r>
              <a:rPr lang="zh-CN" altLang="en-US" sz="4000" b="1" dirty="0" smtClean="0"/>
              <a:t>次数 </a:t>
            </a:r>
            <a:r>
              <a:rPr lang="en-US" altLang="zh-CN" sz="4000" b="1" dirty="0" smtClean="0"/>
              <a:t>= O(n</a:t>
            </a:r>
            <a:r>
              <a:rPr lang="en-US" altLang="zh-CN" sz="4000" b="1" baseline="30000" dirty="0" smtClean="0"/>
              <a:t>2</a:t>
            </a:r>
            <a:r>
              <a:rPr lang="en-US" altLang="zh-CN" sz="4000" b="1" dirty="0" smtClean="0"/>
              <a:t>)</a:t>
            </a:r>
            <a:endParaRPr lang="zh-CN" altLang="en-US" sz="4000" b="1" dirty="0"/>
          </a:p>
        </p:txBody>
      </p:sp>
      <p:sp>
        <p:nvSpPr>
          <p:cNvPr id="13" name="矩形 12"/>
          <p:cNvSpPr/>
          <p:nvPr/>
        </p:nvSpPr>
        <p:spPr bwMode="auto">
          <a:xfrm>
            <a:off x="1043608" y="5018414"/>
            <a:ext cx="949448" cy="369332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079334" y="4509120"/>
            <a:ext cx="6984777" cy="369332"/>
          </a:xfrm>
          <a:prstGeom prst="rect">
            <a:avLst/>
          </a:prstGeom>
          <a:noFill/>
          <a:ln w="38100" cap="sq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4420" y="4993327"/>
            <a:ext cx="1008112" cy="369332"/>
          </a:xfrm>
          <a:prstGeom prst="rect">
            <a:avLst/>
          </a:prstGeom>
          <a:solidFill>
            <a:srgbClr val="CCEC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pivot=1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3699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  <a:r>
              <a:rPr lang="zh-CN" altLang="en-US" dirty="0" smtClean="0"/>
              <a:t>排序 （</a:t>
            </a:r>
            <a:r>
              <a:rPr lang="en-US" altLang="zh-CN" dirty="0" smtClean="0"/>
              <a:t>heap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那么直观的</a:t>
            </a:r>
            <a:r>
              <a:rPr lang="zh-CN" altLang="en-US" dirty="0" smtClean="0">
                <a:solidFill>
                  <a:srgbClr val="C00000"/>
                </a:solidFill>
              </a:rPr>
              <a:t>一种选择</a:t>
            </a:r>
            <a:r>
              <a:rPr lang="zh-CN" altLang="en-US" dirty="0" smtClean="0"/>
              <a:t>排序方法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完全</a:t>
            </a:r>
            <a:r>
              <a:rPr lang="zh-CN" altLang="en-US" dirty="0" smtClean="0"/>
              <a:t>二叉树（又叫二叉堆）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40899" y="3347466"/>
            <a:ext cx="3254318" cy="3113479"/>
            <a:chOff x="740899" y="3347466"/>
            <a:chExt cx="3254318" cy="3113479"/>
          </a:xfrm>
        </p:grpSpPr>
        <p:pic>
          <p:nvPicPr>
            <p:cNvPr id="5124" name="Picture 4" descr="æ·±åº¦ä¸º 3 çæ»¡äºåæ  full binary tre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347466"/>
              <a:ext cx="3095625" cy="189547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740899" y="5537615"/>
              <a:ext cx="32396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满二叉树</a:t>
              </a:r>
              <a:r>
                <a:rPr lang="zh-CN" altLang="en-US" dirty="0"/>
                <a:t>（</a:t>
              </a:r>
              <a:r>
                <a:rPr lang="en-US" altLang="zh-CN" dirty="0"/>
                <a:t>full binary tree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：</a:t>
              </a:r>
              <a:endParaRPr lang="zh-CN" altLang="en-US" dirty="0"/>
            </a:p>
            <a:p>
              <a:r>
                <a:rPr lang="zh-CN" altLang="en-US" dirty="0" smtClean="0"/>
                <a:t>一</a:t>
              </a:r>
              <a:r>
                <a:rPr lang="zh-CN" altLang="en-US" dirty="0"/>
                <a:t>棵深度为 </a:t>
              </a:r>
              <a:r>
                <a:rPr lang="en-US" altLang="zh-CN" dirty="0"/>
                <a:t>H</a:t>
              </a:r>
              <a:r>
                <a:rPr lang="zh-CN" altLang="en-US" dirty="0" smtClean="0"/>
                <a:t>，</a:t>
              </a:r>
              <a:r>
                <a:rPr lang="zh-CN" altLang="en-US" dirty="0"/>
                <a:t>且有 </a:t>
              </a:r>
              <a:r>
                <a:rPr lang="en-US" altLang="zh-CN" dirty="0" smtClean="0"/>
                <a:t>2</a:t>
              </a:r>
              <a:r>
                <a:rPr lang="en-US" altLang="zh-CN" baseline="30000" dirty="0" smtClean="0"/>
                <a:t>H</a:t>
              </a:r>
              <a:r>
                <a:rPr lang="zh-CN" altLang="en-US" dirty="0"/>
                <a:t> </a:t>
              </a:r>
              <a:r>
                <a:rPr lang="en-US" altLang="zh-CN" dirty="0"/>
                <a:t>- 1 </a:t>
              </a:r>
              <a:r>
                <a:rPr lang="zh-CN" altLang="en-US" dirty="0"/>
                <a:t>个节点称之为满</a:t>
              </a:r>
              <a:r>
                <a:rPr lang="zh-CN" altLang="en-US" dirty="0" smtClean="0"/>
                <a:t>二叉树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02505" y="3280792"/>
            <a:ext cx="4104456" cy="3185542"/>
            <a:chOff x="4602505" y="3280792"/>
            <a:chExt cx="4104456" cy="3185542"/>
          </a:xfrm>
        </p:grpSpPr>
        <p:pic>
          <p:nvPicPr>
            <p:cNvPr id="5122" name="Picture 2" descr="æ·±åº¦ä¸º 3 çå®å¨äºåæ  complete binary tre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689" y="3280792"/>
              <a:ext cx="2838450" cy="18859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4602505" y="5543004"/>
              <a:ext cx="41044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完全二叉树</a:t>
              </a:r>
              <a:r>
                <a:rPr lang="zh-CN" altLang="en-US" dirty="0" smtClean="0"/>
                <a:t>（</a:t>
              </a:r>
              <a:r>
                <a:rPr lang="en-US" altLang="zh-CN" dirty="0" smtClean="0"/>
                <a:t>complete binary tree</a:t>
              </a:r>
              <a:r>
                <a:rPr lang="zh-CN" altLang="en-US" dirty="0" smtClean="0"/>
                <a:t>）：</a:t>
              </a:r>
              <a:endParaRPr lang="en-US" altLang="zh-CN" dirty="0" smtClean="0"/>
            </a:p>
            <a:p>
              <a:r>
                <a:rPr lang="zh-CN" altLang="en-US" dirty="0" smtClean="0"/>
                <a:t>在满二叉树最下面一层，从右到左裁剪掉若干个节点。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512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36639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用</a:t>
            </a:r>
            <a:r>
              <a:rPr lang="zh-CN" altLang="en-US" sz="2800" dirty="0">
                <a:solidFill>
                  <a:srgbClr val="C00000"/>
                </a:solidFill>
              </a:rPr>
              <a:t>数组</a:t>
            </a:r>
            <a:r>
              <a:rPr lang="zh-CN" altLang="en-US" sz="2800" dirty="0" smtClean="0">
                <a:solidFill>
                  <a:srgbClr val="C00000"/>
                </a:solidFill>
              </a:rPr>
              <a:t>存储完全二叉树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b="0" dirty="0"/>
              <a:t>对于给定的某个结点的下标 </a:t>
            </a:r>
            <a:r>
              <a:rPr lang="en-US" altLang="zh-CN" sz="2800" b="0" dirty="0" err="1"/>
              <a:t>i</a:t>
            </a:r>
            <a:r>
              <a:rPr lang="zh-CN" altLang="en-US" sz="2800" b="0" dirty="0"/>
              <a:t>，可以很容易的计算出这个结点的父结点、孩子结点的下标：</a:t>
            </a:r>
          </a:p>
          <a:p>
            <a:pPr lvl="1"/>
            <a:r>
              <a:rPr lang="en-US" altLang="zh-CN" sz="2400" b="0" dirty="0"/>
              <a:t>Parent</a:t>
            </a:r>
            <a:r>
              <a:rPr lang="en-US" altLang="zh-CN" sz="2400" b="0" dirty="0" smtClean="0"/>
              <a:t>( 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 ) </a:t>
            </a:r>
            <a:r>
              <a:rPr lang="en-US" altLang="zh-CN" sz="2400" b="0" dirty="0"/>
              <a:t>= floor</a:t>
            </a:r>
            <a:r>
              <a:rPr lang="en-US" altLang="zh-CN" sz="2400" b="0" dirty="0" smtClean="0"/>
              <a:t>( 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 / 2 )</a:t>
            </a:r>
            <a:r>
              <a:rPr lang="zh-CN" altLang="en-US" sz="2400" b="0" dirty="0"/>
              <a:t>，</a:t>
            </a:r>
            <a:r>
              <a:rPr lang="en-US" altLang="zh-CN" sz="2400" b="0" dirty="0" err="1"/>
              <a:t>i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的父节点下标</a:t>
            </a:r>
          </a:p>
          <a:p>
            <a:pPr lvl="1"/>
            <a:r>
              <a:rPr lang="en-US" altLang="zh-CN" sz="2400" b="0" dirty="0"/>
              <a:t>Left</a:t>
            </a:r>
            <a:r>
              <a:rPr lang="en-US" altLang="zh-CN" sz="2400" b="0" dirty="0" smtClean="0"/>
              <a:t>( 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 ) </a:t>
            </a:r>
            <a:r>
              <a:rPr lang="en-US" altLang="zh-CN" sz="2400" b="0" dirty="0"/>
              <a:t>= </a:t>
            </a:r>
            <a:r>
              <a:rPr lang="en-US" altLang="zh-CN" sz="2400" b="0" dirty="0" smtClean="0"/>
              <a:t>2 </a:t>
            </a:r>
            <a:r>
              <a:rPr lang="zh-CN" altLang="en-US" sz="2400" b="0" dirty="0" smtClean="0"/>
              <a:t>*</a:t>
            </a:r>
            <a:r>
              <a:rPr lang="en-US" altLang="zh-CN" sz="2400" b="0" dirty="0"/>
              <a:t> </a:t>
            </a:r>
            <a:r>
              <a:rPr lang="en-US" altLang="zh-CN" sz="2400" b="0" dirty="0" err="1" smtClean="0"/>
              <a:t>i</a:t>
            </a:r>
            <a:r>
              <a:rPr lang="zh-CN" altLang="en-US" sz="2400" b="0" dirty="0" smtClean="0"/>
              <a:t>，                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 </a:t>
            </a:r>
            <a:r>
              <a:rPr lang="zh-CN" altLang="en-US" sz="2400" b="0" dirty="0"/>
              <a:t>的左子节点下标</a:t>
            </a:r>
          </a:p>
          <a:p>
            <a:pPr lvl="1"/>
            <a:r>
              <a:rPr lang="en-US" altLang="zh-CN" sz="2400" b="0" dirty="0" smtClean="0"/>
              <a:t>Right( 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 ) </a:t>
            </a:r>
            <a:r>
              <a:rPr lang="en-US" altLang="zh-CN" sz="2400" b="0" dirty="0"/>
              <a:t>= </a:t>
            </a:r>
            <a:r>
              <a:rPr lang="en-US" altLang="zh-CN" sz="2400" b="0" dirty="0" smtClean="0"/>
              <a:t>2 </a:t>
            </a:r>
            <a:r>
              <a:rPr lang="zh-CN" altLang="en-US" sz="2400" b="0" dirty="0" smtClean="0"/>
              <a:t>* 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+ 1</a:t>
            </a:r>
            <a:r>
              <a:rPr lang="zh-CN" altLang="en-US" sz="2400" b="0" dirty="0" smtClean="0"/>
              <a:t>，        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 </a:t>
            </a:r>
            <a:r>
              <a:rPr lang="zh-CN" altLang="en-US" sz="2400" b="0" dirty="0"/>
              <a:t>的右子节点下标</a:t>
            </a:r>
          </a:p>
          <a:p>
            <a:endParaRPr lang="zh-CN" altLang="en-US" sz="2800" dirty="0"/>
          </a:p>
        </p:txBody>
      </p:sp>
      <p:pic>
        <p:nvPicPr>
          <p:cNvPr id="6146" name="Picture 2" descr="å åæ°ç»çç¸äºå³ç³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68" y="980728"/>
            <a:ext cx="7774785" cy="2508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任意多边形 4"/>
          <p:cNvSpPr/>
          <p:nvPr/>
        </p:nvSpPr>
        <p:spPr bwMode="auto">
          <a:xfrm>
            <a:off x="4726984" y="2882868"/>
            <a:ext cx="497031" cy="176075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46" h="229085">
                <a:moveTo>
                  <a:pt x="0" y="8937"/>
                </a:moveTo>
                <a:cubicBezTo>
                  <a:pt x="72456" y="206728"/>
                  <a:pt x="142097" y="227788"/>
                  <a:pt x="205382" y="229079"/>
                </a:cubicBezTo>
                <a:cubicBezTo>
                  <a:pt x="268667" y="230370"/>
                  <a:pt x="353238" y="49502"/>
                  <a:pt x="379709" y="16686"/>
                </a:cubicBezTo>
                <a:cubicBezTo>
                  <a:pt x="406180" y="-16130"/>
                  <a:pt x="375834" y="5062"/>
                  <a:pt x="364210" y="32184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4726983" y="2901560"/>
            <a:ext cx="997145" cy="16877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46" h="229085">
                <a:moveTo>
                  <a:pt x="0" y="8937"/>
                </a:moveTo>
                <a:cubicBezTo>
                  <a:pt x="72456" y="206728"/>
                  <a:pt x="142097" y="227788"/>
                  <a:pt x="205382" y="229079"/>
                </a:cubicBezTo>
                <a:cubicBezTo>
                  <a:pt x="268667" y="230370"/>
                  <a:pt x="353238" y="49502"/>
                  <a:pt x="379709" y="16686"/>
                </a:cubicBezTo>
                <a:cubicBezTo>
                  <a:pt x="406180" y="-16130"/>
                  <a:pt x="375834" y="5062"/>
                  <a:pt x="364210" y="32184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5148065" y="2071114"/>
            <a:ext cx="1002248" cy="37233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43" h="505382">
                <a:moveTo>
                  <a:pt x="0" y="463540"/>
                </a:moveTo>
                <a:cubicBezTo>
                  <a:pt x="72456" y="198535"/>
                  <a:pt x="114802" y="-1285"/>
                  <a:pt x="178087" y="6"/>
                </a:cubicBezTo>
                <a:cubicBezTo>
                  <a:pt x="241372" y="1297"/>
                  <a:pt x="348688" y="390159"/>
                  <a:pt x="379709" y="471289"/>
                </a:cubicBezTo>
                <a:cubicBezTo>
                  <a:pt x="410730" y="552419"/>
                  <a:pt x="375834" y="459665"/>
                  <a:pt x="364210" y="48678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5148065" y="2071113"/>
            <a:ext cx="1434295" cy="37233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43" h="505382">
                <a:moveTo>
                  <a:pt x="0" y="463540"/>
                </a:moveTo>
                <a:cubicBezTo>
                  <a:pt x="72456" y="198535"/>
                  <a:pt x="114802" y="-1285"/>
                  <a:pt x="178087" y="6"/>
                </a:cubicBezTo>
                <a:cubicBezTo>
                  <a:pt x="241372" y="1297"/>
                  <a:pt x="348688" y="390159"/>
                  <a:pt x="379709" y="471289"/>
                </a:cubicBezTo>
                <a:cubicBezTo>
                  <a:pt x="410730" y="552419"/>
                  <a:pt x="375834" y="459665"/>
                  <a:pt x="364210" y="48678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5627092" y="2045011"/>
            <a:ext cx="1393179" cy="37233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43" h="505382">
                <a:moveTo>
                  <a:pt x="0" y="463540"/>
                </a:moveTo>
                <a:cubicBezTo>
                  <a:pt x="72456" y="198535"/>
                  <a:pt x="114802" y="-1285"/>
                  <a:pt x="178087" y="6"/>
                </a:cubicBezTo>
                <a:cubicBezTo>
                  <a:pt x="241372" y="1297"/>
                  <a:pt x="348688" y="390159"/>
                  <a:pt x="379709" y="471289"/>
                </a:cubicBezTo>
                <a:cubicBezTo>
                  <a:pt x="410730" y="552419"/>
                  <a:pt x="375834" y="459665"/>
                  <a:pt x="364210" y="48678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5627094" y="2044974"/>
            <a:ext cx="1728658" cy="358673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  <a:gd name="connsiteX0" fmla="*/ 0 w 405598"/>
              <a:gd name="connsiteY0" fmla="*/ 463540 h 918030"/>
              <a:gd name="connsiteX1" fmla="*/ 178087 w 405598"/>
              <a:gd name="connsiteY1" fmla="*/ 6 h 918030"/>
              <a:gd name="connsiteX2" fmla="*/ 379709 w 405598"/>
              <a:gd name="connsiteY2" fmla="*/ 471289 h 918030"/>
              <a:gd name="connsiteX3" fmla="*/ 395417 w 405598"/>
              <a:gd name="connsiteY3" fmla="*/ 918030 h 918030"/>
              <a:gd name="connsiteX0" fmla="*/ 0 w 395417"/>
              <a:gd name="connsiteY0" fmla="*/ 476326 h 930816"/>
              <a:gd name="connsiteX1" fmla="*/ 178087 w 395417"/>
              <a:gd name="connsiteY1" fmla="*/ 12792 h 930816"/>
              <a:gd name="connsiteX2" fmla="*/ 395417 w 395417"/>
              <a:gd name="connsiteY2" fmla="*/ 930816 h 930816"/>
              <a:gd name="connsiteX0" fmla="*/ 0 w 386748"/>
              <a:gd name="connsiteY0" fmla="*/ 463589 h 486835"/>
              <a:gd name="connsiteX1" fmla="*/ 178087 w 386748"/>
              <a:gd name="connsiteY1" fmla="*/ 55 h 486835"/>
              <a:gd name="connsiteX2" fmla="*/ 386748 w 386748"/>
              <a:gd name="connsiteY2" fmla="*/ 486836 h 48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748" h="486835">
                <a:moveTo>
                  <a:pt x="0" y="463589"/>
                </a:moveTo>
                <a:cubicBezTo>
                  <a:pt x="72456" y="198584"/>
                  <a:pt x="113629" y="-3819"/>
                  <a:pt x="178087" y="55"/>
                </a:cubicBezTo>
                <a:cubicBezTo>
                  <a:pt x="242545" y="3929"/>
                  <a:pt x="341471" y="295581"/>
                  <a:pt x="386748" y="486836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>
            <a:off x="6023126" y="2889620"/>
            <a:ext cx="2201479" cy="359025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861837"/>
              <a:gd name="connsiteY0" fmla="*/ 0 h 220148"/>
              <a:gd name="connsiteX1" fmla="*/ 205382 w 861837"/>
              <a:gd name="connsiteY1" fmla="*/ 220142 h 220148"/>
              <a:gd name="connsiteX2" fmla="*/ 379709 w 861837"/>
              <a:gd name="connsiteY2" fmla="*/ 7749 h 220148"/>
              <a:gd name="connsiteX3" fmla="*/ 861579 w 861837"/>
              <a:gd name="connsiteY3" fmla="*/ 89326 h 220148"/>
              <a:gd name="connsiteX0" fmla="*/ 0 w 861579"/>
              <a:gd name="connsiteY0" fmla="*/ 0 h 221430"/>
              <a:gd name="connsiteX1" fmla="*/ 205382 w 861579"/>
              <a:gd name="connsiteY1" fmla="*/ 220142 h 221430"/>
              <a:gd name="connsiteX2" fmla="*/ 861579 w 861579"/>
              <a:gd name="connsiteY2" fmla="*/ 89326 h 221430"/>
              <a:gd name="connsiteX0" fmla="*/ 0 w 861579"/>
              <a:gd name="connsiteY0" fmla="*/ 0 h 437742"/>
              <a:gd name="connsiteX1" fmla="*/ 454066 w 861579"/>
              <a:gd name="connsiteY1" fmla="*/ 437262 h 437742"/>
              <a:gd name="connsiteX2" fmla="*/ 861579 w 861579"/>
              <a:gd name="connsiteY2" fmla="*/ 89326 h 437742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0 h 437362"/>
              <a:gd name="connsiteX1" fmla="*/ 454066 w 861579"/>
              <a:gd name="connsiteY1" fmla="*/ 437262 h 437362"/>
              <a:gd name="connsiteX2" fmla="*/ 861579 w 861579"/>
              <a:gd name="connsiteY2" fmla="*/ 23247 h 43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579" h="437362">
                <a:moveTo>
                  <a:pt x="0" y="0"/>
                </a:moveTo>
                <a:cubicBezTo>
                  <a:pt x="72456" y="197791"/>
                  <a:pt x="310470" y="433388"/>
                  <a:pt x="454066" y="437262"/>
                </a:cubicBezTo>
                <a:cubicBezTo>
                  <a:pt x="597662" y="441136"/>
                  <a:pt x="837082" y="333699"/>
                  <a:pt x="861579" y="2324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6023126" y="2888426"/>
            <a:ext cx="1773010" cy="303963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433554"/>
              <a:gd name="connsiteY0" fmla="*/ 0 h 451759"/>
              <a:gd name="connsiteX1" fmla="*/ 205382 w 433554"/>
              <a:gd name="connsiteY1" fmla="*/ 220142 h 451759"/>
              <a:gd name="connsiteX2" fmla="*/ 379709 w 433554"/>
              <a:gd name="connsiteY2" fmla="*/ 7749 h 451759"/>
              <a:gd name="connsiteX3" fmla="*/ 430687 w 433554"/>
              <a:gd name="connsiteY3" fmla="*/ 451759 h 451759"/>
              <a:gd name="connsiteX0" fmla="*/ 0 w 430687"/>
              <a:gd name="connsiteY0" fmla="*/ 0 h 451759"/>
              <a:gd name="connsiteX1" fmla="*/ 205382 w 430687"/>
              <a:gd name="connsiteY1" fmla="*/ 220142 h 451759"/>
              <a:gd name="connsiteX2" fmla="*/ 430687 w 430687"/>
              <a:gd name="connsiteY2" fmla="*/ 451759 h 451759"/>
              <a:gd name="connsiteX0" fmla="*/ 0 w 460904"/>
              <a:gd name="connsiteY0" fmla="*/ 30867 h 251409"/>
              <a:gd name="connsiteX1" fmla="*/ 205382 w 460904"/>
              <a:gd name="connsiteY1" fmla="*/ 251009 h 251409"/>
              <a:gd name="connsiteX2" fmla="*/ 460904 w 460904"/>
              <a:gd name="connsiteY2" fmla="*/ 5421 h 251409"/>
              <a:gd name="connsiteX0" fmla="*/ 0 w 460904"/>
              <a:gd name="connsiteY0" fmla="*/ 25447 h 247987"/>
              <a:gd name="connsiteX1" fmla="*/ 205382 w 460904"/>
              <a:gd name="connsiteY1" fmla="*/ 245589 h 247987"/>
              <a:gd name="connsiteX2" fmla="*/ 460904 w 460904"/>
              <a:gd name="connsiteY2" fmla="*/ 1 h 247987"/>
              <a:gd name="connsiteX0" fmla="*/ 0 w 460904"/>
              <a:gd name="connsiteY0" fmla="*/ 25446 h 382011"/>
              <a:gd name="connsiteX1" fmla="*/ 215454 w 460904"/>
              <a:gd name="connsiteY1" fmla="*/ 381932 h 382011"/>
              <a:gd name="connsiteX2" fmla="*/ 460904 w 460904"/>
              <a:gd name="connsiteY2" fmla="*/ 0 h 3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904" h="382011">
                <a:moveTo>
                  <a:pt x="0" y="25446"/>
                </a:moveTo>
                <a:cubicBezTo>
                  <a:pt x="72456" y="223237"/>
                  <a:pt x="138637" y="386173"/>
                  <a:pt x="215454" y="381932"/>
                </a:cubicBezTo>
                <a:cubicBezTo>
                  <a:pt x="292271" y="377691"/>
                  <a:pt x="444183" y="302347"/>
                  <a:pt x="460904" y="0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6468496" y="2886065"/>
            <a:ext cx="2201479" cy="402036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861837"/>
              <a:gd name="connsiteY0" fmla="*/ 0 h 220148"/>
              <a:gd name="connsiteX1" fmla="*/ 205382 w 861837"/>
              <a:gd name="connsiteY1" fmla="*/ 220142 h 220148"/>
              <a:gd name="connsiteX2" fmla="*/ 379709 w 861837"/>
              <a:gd name="connsiteY2" fmla="*/ 7749 h 220148"/>
              <a:gd name="connsiteX3" fmla="*/ 861579 w 861837"/>
              <a:gd name="connsiteY3" fmla="*/ 89326 h 220148"/>
              <a:gd name="connsiteX0" fmla="*/ 0 w 861579"/>
              <a:gd name="connsiteY0" fmla="*/ 0 h 221430"/>
              <a:gd name="connsiteX1" fmla="*/ 205382 w 861579"/>
              <a:gd name="connsiteY1" fmla="*/ 220142 h 221430"/>
              <a:gd name="connsiteX2" fmla="*/ 861579 w 861579"/>
              <a:gd name="connsiteY2" fmla="*/ 89326 h 221430"/>
              <a:gd name="connsiteX0" fmla="*/ 0 w 861579"/>
              <a:gd name="connsiteY0" fmla="*/ 0 h 437742"/>
              <a:gd name="connsiteX1" fmla="*/ 454066 w 861579"/>
              <a:gd name="connsiteY1" fmla="*/ 437262 h 437742"/>
              <a:gd name="connsiteX2" fmla="*/ 861579 w 861579"/>
              <a:gd name="connsiteY2" fmla="*/ 89326 h 437742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52273 h 489758"/>
              <a:gd name="connsiteX1" fmla="*/ 454066 w 861579"/>
              <a:gd name="connsiteY1" fmla="*/ 489535 h 489758"/>
              <a:gd name="connsiteX2" fmla="*/ 861579 w 861579"/>
              <a:gd name="connsiteY2" fmla="*/ 0 h 48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579" h="489758">
                <a:moveTo>
                  <a:pt x="0" y="52273"/>
                </a:moveTo>
                <a:cubicBezTo>
                  <a:pt x="72456" y="250064"/>
                  <a:pt x="310469" y="498247"/>
                  <a:pt x="454066" y="489535"/>
                </a:cubicBezTo>
                <a:cubicBezTo>
                  <a:pt x="597663" y="480823"/>
                  <a:pt x="837082" y="310452"/>
                  <a:pt x="861579" y="0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0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36639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如果数组下标从 </a:t>
            </a:r>
            <a:r>
              <a:rPr lang="en-US" altLang="zh-CN" sz="2800" dirty="0" smtClean="0">
                <a:solidFill>
                  <a:srgbClr val="C00000"/>
                </a:solidFill>
              </a:rPr>
              <a:t>0 </a:t>
            </a:r>
            <a:r>
              <a:rPr lang="zh-CN" altLang="en-US" sz="2800" dirty="0" smtClean="0">
                <a:solidFill>
                  <a:srgbClr val="C00000"/>
                </a:solidFill>
              </a:rPr>
              <a:t>开始计数</a:t>
            </a:r>
            <a:r>
              <a:rPr lang="zh-CN" altLang="en-US" sz="2800" b="0" dirty="0" smtClean="0"/>
              <a:t>，那么：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父结点、孩子结点的下标计算如下：</a:t>
            </a:r>
            <a:endParaRPr lang="zh-CN" altLang="en-US" sz="2800" b="0" dirty="0"/>
          </a:p>
          <a:p>
            <a:pPr lvl="1"/>
            <a:r>
              <a:rPr lang="en-US" altLang="zh-CN" b="0" dirty="0"/>
              <a:t>Parent(</a:t>
            </a:r>
            <a:r>
              <a:rPr lang="en-US" altLang="zh-CN" b="0" dirty="0" err="1"/>
              <a:t>i</a:t>
            </a:r>
            <a:r>
              <a:rPr lang="en-US" altLang="zh-CN" b="0" dirty="0"/>
              <a:t>) = floor((i-1)/2)</a:t>
            </a:r>
            <a:r>
              <a:rPr lang="zh-CN" altLang="en-US" b="0" dirty="0" smtClean="0"/>
              <a:t>， 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 </a:t>
            </a:r>
            <a:r>
              <a:rPr lang="zh-CN" altLang="en-US" b="0" dirty="0"/>
              <a:t>的父节点下标</a:t>
            </a:r>
          </a:p>
          <a:p>
            <a:pPr lvl="1"/>
            <a:r>
              <a:rPr lang="en-US" altLang="zh-CN" b="0" dirty="0"/>
              <a:t>Left(</a:t>
            </a:r>
            <a:r>
              <a:rPr lang="en-US" altLang="zh-CN" b="0" dirty="0" err="1"/>
              <a:t>i</a:t>
            </a:r>
            <a:r>
              <a:rPr lang="en-US" altLang="zh-CN" b="0" dirty="0"/>
              <a:t>) = 2i + 1</a:t>
            </a:r>
            <a:r>
              <a:rPr lang="zh-CN" altLang="en-US" b="0" dirty="0" smtClean="0"/>
              <a:t>，               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 </a:t>
            </a:r>
            <a:r>
              <a:rPr lang="zh-CN" altLang="en-US" b="0" dirty="0"/>
              <a:t>的左子节点下标</a:t>
            </a:r>
          </a:p>
          <a:p>
            <a:pPr lvl="1"/>
            <a:r>
              <a:rPr lang="en-US" altLang="zh-CN" b="0" dirty="0"/>
              <a:t>Right(</a:t>
            </a:r>
            <a:r>
              <a:rPr lang="en-US" altLang="zh-CN" b="0" dirty="0" err="1"/>
              <a:t>i</a:t>
            </a:r>
            <a:r>
              <a:rPr lang="en-US" altLang="zh-CN" b="0" dirty="0"/>
              <a:t>) = 2(</a:t>
            </a:r>
            <a:r>
              <a:rPr lang="en-US" altLang="zh-CN" b="0" dirty="0" err="1"/>
              <a:t>i</a:t>
            </a:r>
            <a:r>
              <a:rPr lang="en-US" altLang="zh-CN" b="0" dirty="0"/>
              <a:t> + 1)</a:t>
            </a:r>
            <a:r>
              <a:rPr lang="zh-CN" altLang="en-US" b="0" dirty="0" smtClean="0"/>
              <a:t>，          </a:t>
            </a:r>
            <a:r>
              <a:rPr lang="en-US" altLang="zh-CN" b="0" dirty="0" err="1" smtClean="0"/>
              <a:t>i</a:t>
            </a:r>
            <a:r>
              <a:rPr lang="en-US" altLang="zh-CN" b="0" dirty="0" smtClean="0"/>
              <a:t> </a:t>
            </a:r>
            <a:r>
              <a:rPr lang="zh-CN" altLang="en-US" b="0" dirty="0"/>
              <a:t>的右子节点</a:t>
            </a:r>
            <a:r>
              <a:rPr lang="zh-CN" altLang="en-US" b="0" dirty="0" smtClean="0"/>
              <a:t>下标</a:t>
            </a:r>
            <a:endParaRPr lang="zh-CN" altLang="en-US" sz="2000" b="0" dirty="0"/>
          </a:p>
          <a:p>
            <a:endParaRPr lang="zh-CN" altLang="en-US" sz="2800" dirty="0"/>
          </a:p>
        </p:txBody>
      </p:sp>
      <p:pic>
        <p:nvPicPr>
          <p:cNvPr id="7170" name="Picture 2" descr="Zero-Bas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8969"/>
            <a:ext cx="7524461" cy="2597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 bwMode="auto">
          <a:xfrm>
            <a:off x="4726984" y="2882868"/>
            <a:ext cx="497031" cy="176075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46" h="229085">
                <a:moveTo>
                  <a:pt x="0" y="8937"/>
                </a:moveTo>
                <a:cubicBezTo>
                  <a:pt x="72456" y="206728"/>
                  <a:pt x="142097" y="227788"/>
                  <a:pt x="205382" y="229079"/>
                </a:cubicBezTo>
                <a:cubicBezTo>
                  <a:pt x="268667" y="230370"/>
                  <a:pt x="353238" y="49502"/>
                  <a:pt x="379709" y="16686"/>
                </a:cubicBezTo>
                <a:cubicBezTo>
                  <a:pt x="406180" y="-16130"/>
                  <a:pt x="375834" y="5062"/>
                  <a:pt x="364210" y="32184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>
            <a:off x="4726983" y="2901560"/>
            <a:ext cx="997145" cy="16877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246" h="229085">
                <a:moveTo>
                  <a:pt x="0" y="8937"/>
                </a:moveTo>
                <a:cubicBezTo>
                  <a:pt x="72456" y="206728"/>
                  <a:pt x="142097" y="227788"/>
                  <a:pt x="205382" y="229079"/>
                </a:cubicBezTo>
                <a:cubicBezTo>
                  <a:pt x="268667" y="230370"/>
                  <a:pt x="353238" y="49502"/>
                  <a:pt x="379709" y="16686"/>
                </a:cubicBezTo>
                <a:cubicBezTo>
                  <a:pt x="406180" y="-16130"/>
                  <a:pt x="375834" y="5062"/>
                  <a:pt x="364210" y="32184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148065" y="2071114"/>
            <a:ext cx="1002248" cy="37233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43" h="505382">
                <a:moveTo>
                  <a:pt x="0" y="463540"/>
                </a:moveTo>
                <a:cubicBezTo>
                  <a:pt x="72456" y="198535"/>
                  <a:pt x="114802" y="-1285"/>
                  <a:pt x="178087" y="6"/>
                </a:cubicBezTo>
                <a:cubicBezTo>
                  <a:pt x="241372" y="1297"/>
                  <a:pt x="348688" y="390159"/>
                  <a:pt x="379709" y="471289"/>
                </a:cubicBezTo>
                <a:cubicBezTo>
                  <a:pt x="410730" y="552419"/>
                  <a:pt x="375834" y="459665"/>
                  <a:pt x="364210" y="48678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5148065" y="2071113"/>
            <a:ext cx="1434295" cy="37233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43" h="505382">
                <a:moveTo>
                  <a:pt x="0" y="463540"/>
                </a:moveTo>
                <a:cubicBezTo>
                  <a:pt x="72456" y="198535"/>
                  <a:pt x="114802" y="-1285"/>
                  <a:pt x="178087" y="6"/>
                </a:cubicBezTo>
                <a:cubicBezTo>
                  <a:pt x="241372" y="1297"/>
                  <a:pt x="348688" y="390159"/>
                  <a:pt x="379709" y="471289"/>
                </a:cubicBezTo>
                <a:cubicBezTo>
                  <a:pt x="410730" y="552419"/>
                  <a:pt x="375834" y="459665"/>
                  <a:pt x="364210" y="48678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5627092" y="2045011"/>
            <a:ext cx="1393179" cy="372337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43" h="505382">
                <a:moveTo>
                  <a:pt x="0" y="463540"/>
                </a:moveTo>
                <a:cubicBezTo>
                  <a:pt x="72456" y="198535"/>
                  <a:pt x="114802" y="-1285"/>
                  <a:pt x="178087" y="6"/>
                </a:cubicBezTo>
                <a:cubicBezTo>
                  <a:pt x="241372" y="1297"/>
                  <a:pt x="348688" y="390159"/>
                  <a:pt x="379709" y="471289"/>
                </a:cubicBezTo>
                <a:cubicBezTo>
                  <a:pt x="410730" y="552419"/>
                  <a:pt x="375834" y="459665"/>
                  <a:pt x="364210" y="48678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5627094" y="2044974"/>
            <a:ext cx="1728658" cy="358673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2020"/>
              <a:gd name="connsiteY0" fmla="*/ 274210 h 322541"/>
              <a:gd name="connsiteX1" fmla="*/ 181120 w 392020"/>
              <a:gd name="connsiteY1" fmla="*/ 2 h 322541"/>
              <a:gd name="connsiteX2" fmla="*/ 379709 w 392020"/>
              <a:gd name="connsiteY2" fmla="*/ 281959 h 322541"/>
              <a:gd name="connsiteX3" fmla="*/ 364210 w 392020"/>
              <a:gd name="connsiteY3" fmla="*/ 297457 h 322541"/>
              <a:gd name="connsiteX0" fmla="*/ 0 w 392020"/>
              <a:gd name="connsiteY0" fmla="*/ 274290 h 302139"/>
              <a:gd name="connsiteX1" fmla="*/ 181120 w 392020"/>
              <a:gd name="connsiteY1" fmla="*/ 82 h 302139"/>
              <a:gd name="connsiteX2" fmla="*/ 379709 w 392020"/>
              <a:gd name="connsiteY2" fmla="*/ 282039 h 302139"/>
              <a:gd name="connsiteX3" fmla="*/ 364210 w 392020"/>
              <a:gd name="connsiteY3" fmla="*/ 297537 h 302139"/>
              <a:gd name="connsiteX0" fmla="*/ 0 w 392243"/>
              <a:gd name="connsiteY0" fmla="*/ 463540 h 505382"/>
              <a:gd name="connsiteX1" fmla="*/ 178087 w 392243"/>
              <a:gd name="connsiteY1" fmla="*/ 6 h 505382"/>
              <a:gd name="connsiteX2" fmla="*/ 379709 w 392243"/>
              <a:gd name="connsiteY2" fmla="*/ 471289 h 505382"/>
              <a:gd name="connsiteX3" fmla="*/ 364210 w 392243"/>
              <a:gd name="connsiteY3" fmla="*/ 486787 h 505382"/>
              <a:gd name="connsiteX0" fmla="*/ 0 w 405598"/>
              <a:gd name="connsiteY0" fmla="*/ 463540 h 918030"/>
              <a:gd name="connsiteX1" fmla="*/ 178087 w 405598"/>
              <a:gd name="connsiteY1" fmla="*/ 6 h 918030"/>
              <a:gd name="connsiteX2" fmla="*/ 379709 w 405598"/>
              <a:gd name="connsiteY2" fmla="*/ 471289 h 918030"/>
              <a:gd name="connsiteX3" fmla="*/ 395417 w 405598"/>
              <a:gd name="connsiteY3" fmla="*/ 918030 h 918030"/>
              <a:gd name="connsiteX0" fmla="*/ 0 w 395417"/>
              <a:gd name="connsiteY0" fmla="*/ 476326 h 930816"/>
              <a:gd name="connsiteX1" fmla="*/ 178087 w 395417"/>
              <a:gd name="connsiteY1" fmla="*/ 12792 h 930816"/>
              <a:gd name="connsiteX2" fmla="*/ 395417 w 395417"/>
              <a:gd name="connsiteY2" fmla="*/ 930816 h 930816"/>
              <a:gd name="connsiteX0" fmla="*/ 0 w 386748"/>
              <a:gd name="connsiteY0" fmla="*/ 463589 h 486835"/>
              <a:gd name="connsiteX1" fmla="*/ 178087 w 386748"/>
              <a:gd name="connsiteY1" fmla="*/ 55 h 486835"/>
              <a:gd name="connsiteX2" fmla="*/ 386748 w 386748"/>
              <a:gd name="connsiteY2" fmla="*/ 486836 h 48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748" h="486835">
                <a:moveTo>
                  <a:pt x="0" y="463589"/>
                </a:moveTo>
                <a:cubicBezTo>
                  <a:pt x="72456" y="198584"/>
                  <a:pt x="113629" y="-3819"/>
                  <a:pt x="178087" y="55"/>
                </a:cubicBezTo>
                <a:cubicBezTo>
                  <a:pt x="242545" y="3929"/>
                  <a:pt x="341471" y="295581"/>
                  <a:pt x="386748" y="486836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6023126" y="2889620"/>
            <a:ext cx="2201479" cy="359025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861837"/>
              <a:gd name="connsiteY0" fmla="*/ 0 h 220148"/>
              <a:gd name="connsiteX1" fmla="*/ 205382 w 861837"/>
              <a:gd name="connsiteY1" fmla="*/ 220142 h 220148"/>
              <a:gd name="connsiteX2" fmla="*/ 379709 w 861837"/>
              <a:gd name="connsiteY2" fmla="*/ 7749 h 220148"/>
              <a:gd name="connsiteX3" fmla="*/ 861579 w 861837"/>
              <a:gd name="connsiteY3" fmla="*/ 89326 h 220148"/>
              <a:gd name="connsiteX0" fmla="*/ 0 w 861579"/>
              <a:gd name="connsiteY0" fmla="*/ 0 h 221430"/>
              <a:gd name="connsiteX1" fmla="*/ 205382 w 861579"/>
              <a:gd name="connsiteY1" fmla="*/ 220142 h 221430"/>
              <a:gd name="connsiteX2" fmla="*/ 861579 w 861579"/>
              <a:gd name="connsiteY2" fmla="*/ 89326 h 221430"/>
              <a:gd name="connsiteX0" fmla="*/ 0 w 861579"/>
              <a:gd name="connsiteY0" fmla="*/ 0 h 437742"/>
              <a:gd name="connsiteX1" fmla="*/ 454066 w 861579"/>
              <a:gd name="connsiteY1" fmla="*/ 437262 h 437742"/>
              <a:gd name="connsiteX2" fmla="*/ 861579 w 861579"/>
              <a:gd name="connsiteY2" fmla="*/ 89326 h 437742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0 h 437362"/>
              <a:gd name="connsiteX1" fmla="*/ 454066 w 861579"/>
              <a:gd name="connsiteY1" fmla="*/ 437262 h 437362"/>
              <a:gd name="connsiteX2" fmla="*/ 861579 w 861579"/>
              <a:gd name="connsiteY2" fmla="*/ 23247 h 43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579" h="437362">
                <a:moveTo>
                  <a:pt x="0" y="0"/>
                </a:moveTo>
                <a:cubicBezTo>
                  <a:pt x="72456" y="197791"/>
                  <a:pt x="310470" y="433388"/>
                  <a:pt x="454066" y="437262"/>
                </a:cubicBezTo>
                <a:cubicBezTo>
                  <a:pt x="597662" y="441136"/>
                  <a:pt x="837082" y="333699"/>
                  <a:pt x="861579" y="23247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6023126" y="2888426"/>
            <a:ext cx="1773010" cy="303963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433554"/>
              <a:gd name="connsiteY0" fmla="*/ 0 h 451759"/>
              <a:gd name="connsiteX1" fmla="*/ 205382 w 433554"/>
              <a:gd name="connsiteY1" fmla="*/ 220142 h 451759"/>
              <a:gd name="connsiteX2" fmla="*/ 379709 w 433554"/>
              <a:gd name="connsiteY2" fmla="*/ 7749 h 451759"/>
              <a:gd name="connsiteX3" fmla="*/ 430687 w 433554"/>
              <a:gd name="connsiteY3" fmla="*/ 451759 h 451759"/>
              <a:gd name="connsiteX0" fmla="*/ 0 w 430687"/>
              <a:gd name="connsiteY0" fmla="*/ 0 h 451759"/>
              <a:gd name="connsiteX1" fmla="*/ 205382 w 430687"/>
              <a:gd name="connsiteY1" fmla="*/ 220142 h 451759"/>
              <a:gd name="connsiteX2" fmla="*/ 430687 w 430687"/>
              <a:gd name="connsiteY2" fmla="*/ 451759 h 451759"/>
              <a:gd name="connsiteX0" fmla="*/ 0 w 460904"/>
              <a:gd name="connsiteY0" fmla="*/ 30867 h 251409"/>
              <a:gd name="connsiteX1" fmla="*/ 205382 w 460904"/>
              <a:gd name="connsiteY1" fmla="*/ 251009 h 251409"/>
              <a:gd name="connsiteX2" fmla="*/ 460904 w 460904"/>
              <a:gd name="connsiteY2" fmla="*/ 5421 h 251409"/>
              <a:gd name="connsiteX0" fmla="*/ 0 w 460904"/>
              <a:gd name="connsiteY0" fmla="*/ 25447 h 247987"/>
              <a:gd name="connsiteX1" fmla="*/ 205382 w 460904"/>
              <a:gd name="connsiteY1" fmla="*/ 245589 h 247987"/>
              <a:gd name="connsiteX2" fmla="*/ 460904 w 460904"/>
              <a:gd name="connsiteY2" fmla="*/ 1 h 247987"/>
              <a:gd name="connsiteX0" fmla="*/ 0 w 460904"/>
              <a:gd name="connsiteY0" fmla="*/ 25446 h 382011"/>
              <a:gd name="connsiteX1" fmla="*/ 215454 w 460904"/>
              <a:gd name="connsiteY1" fmla="*/ 381932 h 382011"/>
              <a:gd name="connsiteX2" fmla="*/ 460904 w 460904"/>
              <a:gd name="connsiteY2" fmla="*/ 0 h 3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904" h="382011">
                <a:moveTo>
                  <a:pt x="0" y="25446"/>
                </a:moveTo>
                <a:cubicBezTo>
                  <a:pt x="72456" y="223237"/>
                  <a:pt x="138637" y="386173"/>
                  <a:pt x="215454" y="381932"/>
                </a:cubicBezTo>
                <a:cubicBezTo>
                  <a:pt x="292271" y="377691"/>
                  <a:pt x="444183" y="302347"/>
                  <a:pt x="460904" y="0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6468496" y="2886065"/>
            <a:ext cx="2201479" cy="402036"/>
          </a:xfrm>
          <a:custGeom>
            <a:avLst/>
            <a:gdLst>
              <a:gd name="connsiteX0" fmla="*/ 0 w 382217"/>
              <a:gd name="connsiteY0" fmla="*/ 11560 h 267286"/>
              <a:gd name="connsiteX1" fmla="*/ 317715 w 382217"/>
              <a:gd name="connsiteY1" fmla="*/ 267282 h 267286"/>
              <a:gd name="connsiteX2" fmla="*/ 379709 w 382217"/>
              <a:gd name="connsiteY2" fmla="*/ 19309 h 267286"/>
              <a:gd name="connsiteX3" fmla="*/ 364210 w 382217"/>
              <a:gd name="connsiteY3" fmla="*/ 34807 h 267286"/>
              <a:gd name="connsiteX0" fmla="*/ 0 w 387150"/>
              <a:gd name="connsiteY0" fmla="*/ 3013 h 142507"/>
              <a:gd name="connsiteX1" fmla="*/ 247972 w 387150"/>
              <a:gd name="connsiteY1" fmla="*/ 142497 h 142507"/>
              <a:gd name="connsiteX2" fmla="*/ 379709 w 387150"/>
              <a:gd name="connsiteY2" fmla="*/ 10762 h 142507"/>
              <a:gd name="connsiteX3" fmla="*/ 364210 w 387150"/>
              <a:gd name="connsiteY3" fmla="*/ 26260 h 142507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390246"/>
              <a:gd name="connsiteY0" fmla="*/ 8937 h 229085"/>
              <a:gd name="connsiteX1" fmla="*/ 205382 w 390246"/>
              <a:gd name="connsiteY1" fmla="*/ 229079 h 229085"/>
              <a:gd name="connsiteX2" fmla="*/ 379709 w 390246"/>
              <a:gd name="connsiteY2" fmla="*/ 16686 h 229085"/>
              <a:gd name="connsiteX3" fmla="*/ 364210 w 390246"/>
              <a:gd name="connsiteY3" fmla="*/ 32184 h 229085"/>
              <a:gd name="connsiteX0" fmla="*/ 0 w 861837"/>
              <a:gd name="connsiteY0" fmla="*/ 0 h 220148"/>
              <a:gd name="connsiteX1" fmla="*/ 205382 w 861837"/>
              <a:gd name="connsiteY1" fmla="*/ 220142 h 220148"/>
              <a:gd name="connsiteX2" fmla="*/ 379709 w 861837"/>
              <a:gd name="connsiteY2" fmla="*/ 7749 h 220148"/>
              <a:gd name="connsiteX3" fmla="*/ 861579 w 861837"/>
              <a:gd name="connsiteY3" fmla="*/ 89326 h 220148"/>
              <a:gd name="connsiteX0" fmla="*/ 0 w 861579"/>
              <a:gd name="connsiteY0" fmla="*/ 0 h 221430"/>
              <a:gd name="connsiteX1" fmla="*/ 205382 w 861579"/>
              <a:gd name="connsiteY1" fmla="*/ 220142 h 221430"/>
              <a:gd name="connsiteX2" fmla="*/ 861579 w 861579"/>
              <a:gd name="connsiteY2" fmla="*/ 89326 h 221430"/>
              <a:gd name="connsiteX0" fmla="*/ 0 w 861579"/>
              <a:gd name="connsiteY0" fmla="*/ 0 h 437742"/>
              <a:gd name="connsiteX1" fmla="*/ 454066 w 861579"/>
              <a:gd name="connsiteY1" fmla="*/ 437262 h 437742"/>
              <a:gd name="connsiteX2" fmla="*/ 861579 w 861579"/>
              <a:gd name="connsiteY2" fmla="*/ 89326 h 437742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0 h 439521"/>
              <a:gd name="connsiteX1" fmla="*/ 454066 w 861579"/>
              <a:gd name="connsiteY1" fmla="*/ 437262 h 439521"/>
              <a:gd name="connsiteX2" fmla="*/ 861579 w 861579"/>
              <a:gd name="connsiteY2" fmla="*/ 89326 h 439521"/>
              <a:gd name="connsiteX0" fmla="*/ 0 w 861579"/>
              <a:gd name="connsiteY0" fmla="*/ 52273 h 489758"/>
              <a:gd name="connsiteX1" fmla="*/ 454066 w 861579"/>
              <a:gd name="connsiteY1" fmla="*/ 489535 h 489758"/>
              <a:gd name="connsiteX2" fmla="*/ 861579 w 861579"/>
              <a:gd name="connsiteY2" fmla="*/ 0 h 48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579" h="489758">
                <a:moveTo>
                  <a:pt x="0" y="52273"/>
                </a:moveTo>
                <a:cubicBezTo>
                  <a:pt x="72456" y="250064"/>
                  <a:pt x="310469" y="498247"/>
                  <a:pt x="454066" y="489535"/>
                </a:cubicBezTo>
                <a:cubicBezTo>
                  <a:pt x="597663" y="480823"/>
                  <a:pt x="837082" y="310452"/>
                  <a:pt x="861579" y="0"/>
                </a:cubicBezTo>
              </a:path>
            </a:pathLst>
          </a:cu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35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236639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每一个节点上的值都大于它的子节点值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7170" name="Picture 2" descr="Zero-Bas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8969"/>
            <a:ext cx="7524461" cy="2597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27584" y="4365104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dirty="0" smtClean="0"/>
              <a:t>节点</a:t>
            </a:r>
            <a:r>
              <a:rPr lang="zh-CN" altLang="en-US" dirty="0"/>
              <a:t>数为</a:t>
            </a:r>
            <a:r>
              <a:rPr lang="en-US" altLang="zh-CN" dirty="0"/>
              <a:t>1</a:t>
            </a:r>
            <a:r>
              <a:rPr lang="zh-CN" altLang="en-US" dirty="0"/>
              <a:t>的二叉堆是最大</a:t>
            </a:r>
            <a:r>
              <a:rPr lang="zh-CN" altLang="en-US" dirty="0" smtClean="0"/>
              <a:t>堆；任何一个二</a:t>
            </a:r>
            <a:r>
              <a:rPr lang="zh-CN" altLang="en-US" dirty="0"/>
              <a:t>叉</a:t>
            </a:r>
            <a:r>
              <a:rPr lang="zh-CN" altLang="en-US" dirty="0" smtClean="0"/>
              <a:t>堆的所有叶节点都是最大堆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对于最大堆的的每一个子树，其最大值为该子树的根节点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高度为</a:t>
            </a:r>
            <a:r>
              <a:rPr lang="en-US" altLang="zh-CN" dirty="0"/>
              <a:t>H</a:t>
            </a:r>
            <a:r>
              <a:rPr lang="zh-CN" altLang="en-US" dirty="0"/>
              <a:t>的二叉堆最多和最少有多少个元素？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证明：具有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个元素的二叉堆的高度为 </a:t>
            </a:r>
            <a:r>
              <a:rPr lang="en-US" altLang="zh-CN" dirty="0" smtClean="0"/>
              <a:t>[ ln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]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个元素的二叉</a:t>
            </a:r>
            <a:r>
              <a:rPr lang="zh-CN" altLang="en-US" dirty="0" smtClean="0"/>
              <a:t>堆，其叶节点（没有孩子的节点）在数组中的下标为：</a:t>
            </a:r>
            <a:endParaRPr lang="en-US" altLang="zh-CN" dirty="0" smtClean="0"/>
          </a:p>
          <a:p>
            <a:r>
              <a:rPr lang="en-US" altLang="zh-CN" dirty="0" smtClean="0"/>
              <a:t>      N/2        N/2 + 1        N/2 + 2     ….     N-1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4503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）基本思想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886200"/>
          </a:xfrm>
        </p:spPr>
        <p:txBody>
          <a:bodyPr/>
          <a:lstStyle/>
          <a:p>
            <a:r>
              <a:rPr lang="zh-CN" altLang="en-US" b="0" dirty="0" smtClean="0">
                <a:solidFill>
                  <a:srgbClr val="C00000"/>
                </a:solidFill>
              </a:rPr>
              <a:t>分而治之</a:t>
            </a:r>
            <a:endParaRPr lang="en-US" altLang="zh-CN" b="0" dirty="0" smtClean="0">
              <a:solidFill>
                <a:srgbClr val="C00000"/>
              </a:solidFill>
            </a:endParaRPr>
          </a:p>
          <a:p>
            <a:r>
              <a:rPr lang="zh-CN" altLang="en-US" b="0" dirty="0" smtClean="0"/>
              <a:t>首先</a:t>
            </a:r>
            <a:r>
              <a:rPr lang="zh-CN" altLang="en-US" b="0" dirty="0"/>
              <a:t>任意选取一</a:t>
            </a:r>
            <a:r>
              <a:rPr lang="zh-CN" altLang="en-US" b="0" dirty="0" smtClean="0"/>
              <a:t>个元素，作为 </a:t>
            </a:r>
            <a:r>
              <a:rPr lang="en-US" altLang="zh-CN" b="0" dirty="0" smtClean="0"/>
              <a:t>pivot</a:t>
            </a:r>
          </a:p>
          <a:p>
            <a:pPr lvl="1"/>
            <a:r>
              <a:rPr lang="zh-CN" altLang="en-US" b="0" dirty="0" smtClean="0"/>
              <a:t>通常</a:t>
            </a:r>
            <a:r>
              <a:rPr lang="zh-CN" altLang="en-US" b="0" dirty="0"/>
              <a:t>选用数组</a:t>
            </a:r>
            <a:r>
              <a:rPr lang="zh-CN" altLang="en-US" b="0" dirty="0" smtClean="0"/>
              <a:t>的</a:t>
            </a:r>
            <a:r>
              <a:rPr lang="zh-CN" altLang="en-US" b="0" dirty="0" smtClean="0">
                <a:solidFill>
                  <a:srgbClr val="C00000"/>
                </a:solidFill>
              </a:rPr>
              <a:t>首元素</a:t>
            </a:r>
            <a:endParaRPr lang="en-US" altLang="zh-CN" b="0" dirty="0">
              <a:solidFill>
                <a:srgbClr val="C00000"/>
              </a:solidFill>
            </a:endParaRPr>
          </a:p>
          <a:p>
            <a:endParaRPr lang="en-US" altLang="zh-CN" b="0" dirty="0" smtClean="0"/>
          </a:p>
          <a:p>
            <a:r>
              <a:rPr lang="zh-CN" altLang="en-US" b="0" dirty="0" smtClean="0"/>
              <a:t>将数组剖分为两部分：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前面部分</a:t>
            </a:r>
            <a:r>
              <a:rPr lang="zh-CN" altLang="en-US" b="0" dirty="0"/>
              <a:t>的值都 </a:t>
            </a:r>
            <a:r>
              <a:rPr lang="en-US" altLang="zh-CN" b="0" dirty="0" smtClean="0"/>
              <a:t>&lt;= </a:t>
            </a:r>
            <a:r>
              <a:rPr lang="en-US" altLang="zh-CN" b="0" dirty="0"/>
              <a:t>pivot</a:t>
            </a:r>
          </a:p>
          <a:p>
            <a:pPr lvl="1"/>
            <a:r>
              <a:rPr lang="zh-CN" altLang="en-US" b="0" dirty="0" smtClean="0"/>
              <a:t>后面部分</a:t>
            </a:r>
            <a:r>
              <a:rPr lang="zh-CN" altLang="en-US" b="0" dirty="0"/>
              <a:t>的值都 </a:t>
            </a:r>
            <a:r>
              <a:rPr lang="en-US" altLang="zh-CN" b="0" dirty="0"/>
              <a:t>&gt;</a:t>
            </a:r>
            <a:r>
              <a:rPr lang="en-US" altLang="zh-CN" b="0" dirty="0" smtClean="0"/>
              <a:t> pivot</a:t>
            </a:r>
          </a:p>
          <a:p>
            <a:pPr lvl="1"/>
            <a:endParaRPr lang="en-US" altLang="zh-CN" b="0" dirty="0" smtClean="0"/>
          </a:p>
          <a:p>
            <a:r>
              <a:rPr lang="zh-CN" altLang="en-US" b="0" dirty="0" smtClean="0"/>
              <a:t>然后对</a:t>
            </a:r>
            <a:r>
              <a:rPr lang="zh-CN" altLang="en-US" b="0" dirty="0" smtClean="0">
                <a:solidFill>
                  <a:srgbClr val="C00000"/>
                </a:solidFill>
              </a:rPr>
              <a:t>两个子数组</a:t>
            </a:r>
            <a:r>
              <a:rPr lang="zh-CN" altLang="en-US" b="0" dirty="0" smtClean="0"/>
              <a:t>进行</a:t>
            </a:r>
            <a:r>
              <a:rPr lang="zh-CN" altLang="en-US" b="0" dirty="0" smtClean="0">
                <a:solidFill>
                  <a:srgbClr val="C00000"/>
                </a:solidFill>
              </a:rPr>
              <a:t>递归排序</a:t>
            </a:r>
            <a:endParaRPr lang="en-US" altLang="zh-CN" b="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71600" y="3429000"/>
            <a:ext cx="648072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966839" y="3429000"/>
            <a:ext cx="724841" cy="369332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ivot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71600" y="5649987"/>
            <a:ext cx="6480720" cy="373617"/>
            <a:chOff x="971600" y="5649987"/>
            <a:chExt cx="6480720" cy="373617"/>
          </a:xfrm>
        </p:grpSpPr>
        <p:sp>
          <p:nvSpPr>
            <p:cNvPr id="6" name="矩形 5"/>
            <p:cNvSpPr/>
            <p:nvPr/>
          </p:nvSpPr>
          <p:spPr bwMode="auto">
            <a:xfrm>
              <a:off x="971600" y="5649987"/>
              <a:ext cx="6480720" cy="369332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                </a:t>
              </a:r>
              <a:r>
                <a:rPr lang="en-US" altLang="zh-CN" dirty="0"/>
                <a:t>&lt;= pivot                                         &gt;</a:t>
              </a:r>
              <a:r>
                <a:rPr lang="en-US" altLang="zh-CN" dirty="0" smtClean="0"/>
                <a:t> pivot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707904" y="5654272"/>
              <a:ext cx="144016" cy="369332"/>
            </a:xfrm>
            <a:prstGeom prst="rect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827584" y="4005064"/>
            <a:ext cx="4104456" cy="504056"/>
          </a:xfrm>
          <a:prstGeom prst="rect">
            <a:avLst/>
          </a:prstGeom>
          <a:noFill/>
          <a:ln w="571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641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最大堆调整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假设节点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的左子树和右子树都是最大堆，</a:t>
            </a:r>
            <a:r>
              <a:rPr lang="zh-CN" altLang="en-US" dirty="0" smtClean="0">
                <a:solidFill>
                  <a:srgbClr val="C00000"/>
                </a:solidFill>
              </a:rPr>
              <a:t>如何调整以节点 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和这两颗子树，使得它们合起来成为一个最大堆</a:t>
            </a:r>
            <a:r>
              <a:rPr lang="en-US" altLang="zh-CN" dirty="0" smtClean="0">
                <a:solidFill>
                  <a:srgbClr val="C00000"/>
                </a:solidFill>
              </a:rPr>
              <a:t>?</a:t>
            </a:r>
          </a:p>
          <a:p>
            <a:pPr lvl="1"/>
            <a:r>
              <a:rPr lang="zh-CN" altLang="en-US" dirty="0" smtClean="0"/>
              <a:t>若</a:t>
            </a:r>
            <a:r>
              <a:rPr lang="en-US" altLang="zh-CN" dirty="0" smtClean="0"/>
              <a:t>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&gt;= a[ left(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] &amp;&amp; </a:t>
            </a:r>
            <a:r>
              <a:rPr lang="en-US" altLang="zh-CN" dirty="0"/>
              <a:t>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] &gt;= a[ </a:t>
            </a:r>
            <a:r>
              <a:rPr lang="en-US" altLang="zh-CN" dirty="0" smtClean="0"/>
              <a:t>right(</a:t>
            </a:r>
            <a:r>
              <a:rPr lang="en-US" altLang="zh-CN" dirty="0" err="1" smtClean="0"/>
              <a:t>i</a:t>
            </a:r>
            <a:r>
              <a:rPr lang="en-US" altLang="zh-CN" dirty="0"/>
              <a:t>) ]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那么，不用任何调整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 </a:t>
            </a:r>
            <a:r>
              <a:rPr lang="en-US" altLang="zh-CN" dirty="0" smtClean="0"/>
              <a:t>a[ left(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] &gt; a[ right(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]</a:t>
            </a:r>
            <a:r>
              <a:rPr lang="zh-CN" altLang="en-US" dirty="0" smtClean="0"/>
              <a:t>，那么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交换 </a:t>
            </a:r>
            <a:r>
              <a:rPr lang="en-US" altLang="zh-CN" dirty="0" smtClean="0"/>
              <a:t>a[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a[ </a:t>
            </a:r>
            <a:r>
              <a:rPr lang="en-US" altLang="zh-CN" dirty="0" smtClean="0">
                <a:solidFill>
                  <a:srgbClr val="C00000"/>
                </a:solidFill>
              </a:rPr>
              <a:t>left(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en-US" altLang="zh-CN" dirty="0" smtClean="0"/>
              <a:t> ], </a:t>
            </a:r>
            <a:r>
              <a:rPr lang="zh-CN" altLang="en-US" dirty="0" smtClean="0"/>
              <a:t>再</a:t>
            </a:r>
            <a:r>
              <a:rPr lang="zh-CN" altLang="en-US" dirty="0" smtClean="0">
                <a:solidFill>
                  <a:srgbClr val="C00000"/>
                </a:solidFill>
              </a:rPr>
              <a:t>递归</a:t>
            </a:r>
            <a:r>
              <a:rPr lang="zh-CN" altLang="en-US" dirty="0" smtClean="0"/>
              <a:t>调整</a:t>
            </a:r>
            <a:r>
              <a:rPr lang="zh-CN" altLang="en-US" dirty="0" smtClean="0">
                <a:solidFill>
                  <a:srgbClr val="C00000"/>
                </a:solidFill>
              </a:rPr>
              <a:t>左子树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否则就是右比左大，那么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交换 </a:t>
            </a:r>
            <a:r>
              <a:rPr lang="en-US" altLang="zh-CN" dirty="0"/>
              <a:t>a[ </a:t>
            </a:r>
            <a:r>
              <a:rPr lang="en-US" altLang="zh-CN" dirty="0" err="1"/>
              <a:t>i</a:t>
            </a:r>
            <a:r>
              <a:rPr lang="en-US" altLang="zh-CN" dirty="0"/>
              <a:t> ] </a:t>
            </a:r>
            <a:r>
              <a:rPr lang="zh-CN" altLang="en-US" dirty="0"/>
              <a:t>和 </a:t>
            </a:r>
            <a:r>
              <a:rPr lang="en-US" altLang="zh-CN" dirty="0"/>
              <a:t>a[ </a:t>
            </a:r>
            <a:r>
              <a:rPr lang="en-US" altLang="zh-CN" dirty="0">
                <a:solidFill>
                  <a:srgbClr val="C00000"/>
                </a:solidFill>
              </a:rPr>
              <a:t>righ</a:t>
            </a:r>
            <a:r>
              <a:rPr lang="en-US" altLang="zh-CN" dirty="0" smtClean="0">
                <a:solidFill>
                  <a:srgbClr val="C00000"/>
                </a:solidFill>
              </a:rPr>
              <a:t>t(</a:t>
            </a: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], </a:t>
            </a:r>
            <a:r>
              <a:rPr lang="zh-CN" altLang="en-US" dirty="0"/>
              <a:t>再</a:t>
            </a:r>
            <a:r>
              <a:rPr lang="zh-CN" altLang="en-US" dirty="0">
                <a:solidFill>
                  <a:srgbClr val="C00000"/>
                </a:solidFill>
              </a:rPr>
              <a:t>递归</a:t>
            </a:r>
            <a:r>
              <a:rPr lang="zh-CN" altLang="en-US" dirty="0" smtClean="0"/>
              <a:t>调整</a:t>
            </a:r>
            <a:r>
              <a:rPr lang="zh-CN" altLang="en-US" dirty="0" smtClean="0">
                <a:solidFill>
                  <a:srgbClr val="C00000"/>
                </a:solidFill>
              </a:rPr>
              <a:t>右子</a:t>
            </a:r>
            <a:r>
              <a:rPr lang="zh-CN" altLang="en-US" dirty="0">
                <a:solidFill>
                  <a:srgbClr val="C00000"/>
                </a:solidFill>
              </a:rPr>
              <a:t>树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19436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最大堆调整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MaxHeapify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 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 </a:t>
            </a:r>
          </a:p>
          <a:p>
            <a:pPr marL="0" indent="0">
              <a:buNone/>
            </a:pPr>
            <a:r>
              <a:rPr lang="en-US" altLang="zh-CN" sz="2400" dirty="0" smtClean="0"/>
              <a:t>{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L = left(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C00000"/>
                </a:solidFill>
              </a:rPr>
              <a:t>R = right(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), max =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if ( L &lt; N  &amp;&amp; a[ L ] &gt; a[ max ] )      max = L;</a:t>
            </a:r>
          </a:p>
          <a:p>
            <a:pPr marL="0" indent="0">
              <a:buNone/>
            </a:pPr>
            <a:r>
              <a:rPr lang="en-US" altLang="zh-CN" sz="2400" dirty="0" smtClean="0"/>
              <a:t>    if ( R &lt; N  </a:t>
            </a:r>
            <a:r>
              <a:rPr lang="en-US" altLang="zh-CN" sz="2400" dirty="0"/>
              <a:t>&amp;&amp; </a:t>
            </a:r>
            <a:r>
              <a:rPr lang="en-US" altLang="zh-CN" sz="2400" dirty="0" smtClean="0"/>
              <a:t>a[ R ] &gt; a[ max ] )     max = R;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if( max !=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)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Swap(a,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max);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MaxHeapify</a:t>
            </a:r>
            <a:r>
              <a:rPr lang="en-US" altLang="zh-CN" sz="2400" dirty="0" smtClean="0"/>
              <a:t>(a,  max, N);  // </a:t>
            </a:r>
            <a:r>
              <a:rPr lang="zh-CN" altLang="en-US" sz="2400" dirty="0"/>
              <a:t>递归调整</a:t>
            </a:r>
          </a:p>
          <a:p>
            <a:pPr marL="0" indent="0"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算法复杂度：</a:t>
            </a:r>
            <a:r>
              <a:rPr lang="en-US" altLang="zh-CN" sz="2400" dirty="0" smtClean="0">
                <a:solidFill>
                  <a:srgbClr val="C00000"/>
                </a:solidFill>
              </a:rPr>
              <a:t>O( </a:t>
            </a:r>
            <a:r>
              <a:rPr lang="zh-CN" altLang="en-US" sz="2400" dirty="0" smtClean="0">
                <a:solidFill>
                  <a:srgbClr val="C00000"/>
                </a:solidFill>
              </a:rPr>
              <a:t>堆的高度 </a:t>
            </a:r>
            <a:r>
              <a:rPr lang="en-US" altLang="zh-CN" sz="2400" dirty="0" smtClean="0">
                <a:solidFill>
                  <a:srgbClr val="C00000"/>
                </a:solidFill>
              </a:rPr>
              <a:t>) = O( log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N 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6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Max-Heapif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372100" cy="391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560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创建最大堆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 smtClean="0"/>
              <a:t>BuildMaxHeap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[ 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N</a:t>
            </a:r>
            <a:r>
              <a:rPr lang="en-US" altLang="zh-CN" sz="2400" dirty="0"/>
              <a:t>) </a:t>
            </a:r>
          </a:p>
          <a:p>
            <a:pPr marL="0" indent="0">
              <a:buNone/>
            </a:pPr>
            <a:r>
              <a:rPr lang="en-US" altLang="zh-CN" sz="2400" dirty="0"/>
              <a:t>{ </a:t>
            </a:r>
            <a:r>
              <a:rPr lang="en-US" altLang="zh-CN" sz="2400" dirty="0" smtClean="0"/>
              <a:t>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k;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for( k = N/2-1; k&gt;=0; k-- )  </a:t>
            </a:r>
            <a:r>
              <a:rPr lang="en-US" altLang="zh-CN" sz="2400" dirty="0" smtClean="0">
                <a:solidFill>
                  <a:srgbClr val="C00000"/>
                </a:solidFill>
              </a:rPr>
              <a:t>// </a:t>
            </a:r>
            <a:r>
              <a:rPr lang="zh-CN" altLang="en-US" sz="2400" dirty="0" smtClean="0">
                <a:solidFill>
                  <a:srgbClr val="C00000"/>
                </a:solidFill>
              </a:rPr>
              <a:t>从底向上，遍历子节点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MaxHeapify</a:t>
            </a:r>
            <a:r>
              <a:rPr lang="en-US" altLang="zh-CN" sz="2400" dirty="0" smtClean="0"/>
              <a:t>(a</a:t>
            </a:r>
            <a:r>
              <a:rPr lang="en-US" altLang="zh-CN" sz="2400" dirty="0"/>
              <a:t>,  </a:t>
            </a:r>
            <a:r>
              <a:rPr lang="en-US" altLang="zh-CN" sz="2400" dirty="0" smtClean="0"/>
              <a:t>k, 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); </a:t>
            </a:r>
            <a:r>
              <a:rPr lang="en-US" altLang="zh-CN" sz="2400" dirty="0" smtClean="0">
                <a:solidFill>
                  <a:srgbClr val="C00000"/>
                </a:solidFill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最大化</a:t>
            </a:r>
            <a:r>
              <a:rPr lang="zh-CN" altLang="en-US" sz="2400" dirty="0" smtClean="0">
                <a:solidFill>
                  <a:srgbClr val="C00000"/>
                </a:solidFill>
              </a:rPr>
              <a:t>调整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zh-CN" altLang="en-US" sz="2400" dirty="0" smtClean="0"/>
              <a:t>叶节点本身已经是最大堆了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因为没有儿子）</a:t>
            </a:r>
            <a:endParaRPr lang="en-US" altLang="zh-CN" sz="2400" dirty="0" smtClean="0"/>
          </a:p>
          <a:p>
            <a:r>
              <a:rPr lang="zh-CN" altLang="en-US" sz="2400" dirty="0" smtClean="0"/>
              <a:t>从最后一个中间节点开始，进行最大化调整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63688" y="6165304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粗略</a:t>
            </a:r>
            <a:r>
              <a:rPr lang="zh-CN" altLang="en-US" b="1" dirty="0" smtClean="0">
                <a:solidFill>
                  <a:srgbClr val="C00000"/>
                </a:solidFill>
              </a:rPr>
              <a:t>分析：算法复杂度为</a:t>
            </a:r>
            <a:r>
              <a:rPr lang="en-US" altLang="zh-CN" b="1" dirty="0" smtClean="0">
                <a:solidFill>
                  <a:srgbClr val="C00000"/>
                </a:solidFill>
              </a:rPr>
              <a:t>O( </a:t>
            </a:r>
            <a:r>
              <a:rPr lang="en-US" altLang="zh-CN" b="1" i="1" dirty="0" smtClean="0">
                <a:solidFill>
                  <a:srgbClr val="C00000"/>
                </a:solidFill>
              </a:rPr>
              <a:t>N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log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N</a:t>
            </a:r>
            <a:r>
              <a:rPr lang="en-US" altLang="zh-CN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26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uild-Max-He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65" y="-261074"/>
            <a:ext cx="7261252" cy="7434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-30735" y="3140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创建最大堆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37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创建最大堆的复杂度为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 cstate="print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假设堆的高度为</a:t>
                </a:r>
                <a:r>
                  <a:rPr lang="en-US" altLang="zh-CN" sz="2400" dirty="0" smtClean="0"/>
                  <a:t>H, </a:t>
                </a:r>
                <a:r>
                  <a:rPr lang="zh-CN" altLang="en-US" sz="2400" dirty="0" smtClean="0"/>
                  <a:t>那么 </a:t>
                </a:r>
                <a:r>
                  <a:rPr lang="en-US" altLang="zh-CN" sz="2400" dirty="0" smtClean="0"/>
                  <a:t>H &lt;= </a:t>
                </a:r>
                <a:r>
                  <a:rPr lang="en-US" altLang="zh-CN" sz="2400" dirty="0" smtClean="0"/>
                  <a:t>ln </a:t>
                </a:r>
                <a:r>
                  <a:rPr lang="en-US" altLang="zh-CN" sz="2400" i="1" dirty="0" smtClean="0"/>
                  <a:t>N</a:t>
                </a:r>
              </a:p>
              <a:p>
                <a:r>
                  <a:rPr lang="zh-CN" altLang="en-US" sz="2400" dirty="0" smtClean="0"/>
                  <a:t>在第</a:t>
                </a:r>
                <a:r>
                  <a:rPr lang="en-US" altLang="zh-CN" sz="2400" dirty="0" smtClean="0"/>
                  <a:t>h</a:t>
                </a:r>
                <a:r>
                  <a:rPr lang="zh-CN" altLang="en-US" sz="2400" dirty="0" smtClean="0"/>
                  <a:t>层有 </a:t>
                </a:r>
                <a:r>
                  <a:rPr lang="en-US" altLang="zh-CN" sz="2400" dirty="0" smtClean="0"/>
                  <a:t>2^h</a:t>
                </a:r>
                <a:r>
                  <a:rPr lang="zh-CN" altLang="en-US" sz="2400" dirty="0" smtClean="0"/>
                  <a:t>个节点，对其中每一个节点进行最大化调整的复杂度为</a:t>
                </a:r>
                <a:r>
                  <a:rPr lang="en-US" altLang="zh-CN" sz="2400" dirty="0" smtClean="0"/>
                  <a:t>O( H-h )</a:t>
                </a:r>
                <a:endParaRPr lang="en-US" altLang="zh-CN" sz="2400" baseline="30000" dirty="0"/>
              </a:p>
              <a:p>
                <a:r>
                  <a:rPr lang="zh-CN" altLang="en-US" sz="2400" dirty="0" smtClean="0"/>
                  <a:t>总的复杂度为：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𝑶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4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 ≤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 marL="0" indent="0" algn="ctr">
                  <a:buNone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altLang="zh-CN" sz="2400" b="1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444" t="-1724" b="-19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835431" y="5877272"/>
                <a:ext cx="1293880" cy="876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431" y="5877272"/>
                <a:ext cx="1293880" cy="87671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908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 smtClean="0"/>
              <a:t>HeapSort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a[],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N</a:t>
            </a:r>
            <a:r>
              <a:rPr lang="en-US" altLang="zh-CN" sz="2400" dirty="0"/>
              <a:t>) </a:t>
            </a:r>
          </a:p>
          <a:p>
            <a:pPr marL="0" indent="0">
              <a:buNone/>
            </a:pPr>
            <a:r>
              <a:rPr lang="en-US" altLang="zh-CN" sz="2400" dirty="0"/>
              <a:t>{ </a:t>
            </a:r>
            <a:r>
              <a:rPr lang="en-US" altLang="zh-CN" sz="2400" dirty="0" smtClean="0"/>
              <a:t>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BuildHeap</a:t>
            </a:r>
            <a:r>
              <a:rPr lang="en-US" altLang="zh-CN" sz="2400" dirty="0" smtClean="0"/>
              <a:t>(a, N);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while ( N &gt; 2 )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Swap(a, 0, - - N);       // </a:t>
            </a:r>
            <a:r>
              <a:rPr lang="zh-CN" altLang="en-US" sz="2400" dirty="0" smtClean="0"/>
              <a:t>将最大值交换到末尾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MaxHeapify</a:t>
            </a:r>
            <a:r>
              <a:rPr lang="en-US" altLang="zh-CN" sz="2400" dirty="0" smtClean="0"/>
              <a:t>(a, 0, N); // </a:t>
            </a:r>
            <a:r>
              <a:rPr lang="zh-CN" altLang="en-US" sz="2400" dirty="0" smtClean="0"/>
              <a:t>最大化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43808" y="5682734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算法复杂度为</a:t>
            </a:r>
            <a:r>
              <a:rPr lang="en-US" altLang="zh-CN" b="1" dirty="0" smtClean="0">
                <a:solidFill>
                  <a:srgbClr val="C00000"/>
                </a:solidFill>
              </a:rPr>
              <a:t>O( </a:t>
            </a:r>
            <a:r>
              <a:rPr lang="en-US" altLang="zh-CN" b="1" i="1" dirty="0" smtClean="0">
                <a:solidFill>
                  <a:srgbClr val="C00000"/>
                </a:solidFill>
              </a:rPr>
              <a:t>N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log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N</a:t>
            </a:r>
            <a:r>
              <a:rPr lang="en-US" altLang="zh-CN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9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094441" cy="6813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57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264" y="0"/>
            <a:ext cx="8887852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99792" y="4509120"/>
            <a:ext cx="2088232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最后交换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即完成排序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61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88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9592" y="2564904"/>
            <a:ext cx="7772400" cy="1362075"/>
          </a:xfrm>
        </p:spPr>
        <p:txBody>
          <a:bodyPr/>
          <a:lstStyle/>
          <a:p>
            <a:pPr algn="ctr"/>
            <a:r>
              <a:rPr lang="zh-CN" altLang="en-US" dirty="0" smtClean="0"/>
              <a:t>第一种划分方法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）基本思想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886200"/>
          </a:xfrm>
        </p:spPr>
        <p:txBody>
          <a:bodyPr/>
          <a:lstStyle/>
          <a:p>
            <a:r>
              <a:rPr lang="zh-CN" altLang="en-US" b="0" dirty="0" smtClean="0"/>
              <a:t>将数组剖分为两部分</a:t>
            </a:r>
            <a:endParaRPr lang="en-US" altLang="zh-CN" b="0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1547664" y="2276872"/>
            <a:ext cx="648072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42903" y="2276872"/>
            <a:ext cx="724841" cy="369332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ivot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267743" y="2276872"/>
            <a:ext cx="1521953" cy="369332"/>
          </a:xfrm>
          <a:prstGeom prst="rect">
            <a:avLst/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小的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79912" y="2276872"/>
            <a:ext cx="1512168" cy="369332"/>
          </a:xfrm>
          <a:prstGeom prst="rect">
            <a:avLst/>
          </a:prstGeom>
          <a:solidFill>
            <a:srgbClr val="CCEC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大的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292080" y="2276872"/>
            <a:ext cx="2736304" cy="369332"/>
          </a:xfrm>
          <a:prstGeom prst="rect">
            <a:avLst/>
          </a:prstGeom>
          <a:solidFill>
            <a:srgbClr val="FF9933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等待划分的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39655" y="3348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96520" y="33527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high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7901" y="33562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low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/>
          <p:cNvCxnSpPr>
            <a:stCxn id="16" idx="0"/>
            <a:endCxn id="12" idx="2"/>
          </p:cNvCxnSpPr>
          <p:nvPr/>
        </p:nvCxnSpPr>
        <p:spPr bwMode="auto">
          <a:xfrm flipV="1">
            <a:off x="1903359" y="2646204"/>
            <a:ext cx="1965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3768494" y="2670716"/>
            <a:ext cx="7676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7899186" y="2646204"/>
            <a:ext cx="7676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H="1" flipV="1">
            <a:off x="5284404" y="2687048"/>
            <a:ext cx="7676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5142039" y="338073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231" y="3348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下标</a:t>
            </a:r>
          </a:p>
        </p:txBody>
      </p:sp>
      <p:sp>
        <p:nvSpPr>
          <p:cNvPr id="29" name="内容占位符 6"/>
          <p:cNvSpPr txBox="1">
            <a:spLocks/>
          </p:cNvSpPr>
          <p:nvPr/>
        </p:nvSpPr>
        <p:spPr bwMode="auto">
          <a:xfrm>
            <a:off x="2447001" y="3667364"/>
            <a:ext cx="5050904" cy="300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 kern="0" dirty="0" smtClean="0"/>
              <a:t>void </a:t>
            </a:r>
            <a:r>
              <a:rPr lang="en-US" altLang="zh-CN" sz="1400" kern="0" dirty="0" err="1" smtClean="0"/>
              <a:t>Qsort</a:t>
            </a:r>
            <a:r>
              <a:rPr lang="en-US" altLang="zh-CN" sz="1400" kern="0" dirty="0" smtClean="0"/>
              <a:t>(</a:t>
            </a:r>
            <a:r>
              <a:rPr lang="en-US" altLang="zh-CN" sz="1400" kern="0" dirty="0" err="1" smtClean="0"/>
              <a:t>int</a:t>
            </a:r>
            <a:r>
              <a:rPr lang="en-US" altLang="zh-CN" sz="1400" kern="0" dirty="0" smtClean="0"/>
              <a:t> a[], </a:t>
            </a:r>
            <a:r>
              <a:rPr lang="en-US" altLang="zh-CN" sz="1400" kern="0" dirty="0" err="1" smtClean="0"/>
              <a:t>int</a:t>
            </a:r>
            <a:r>
              <a:rPr lang="en-US" altLang="zh-CN" sz="1400" kern="0" dirty="0" smtClean="0"/>
              <a:t> low, </a:t>
            </a:r>
            <a:r>
              <a:rPr lang="en-US" altLang="zh-CN" sz="1400" kern="0" dirty="0" err="1" smtClean="0"/>
              <a:t>int</a:t>
            </a:r>
            <a:r>
              <a:rPr lang="en-US" altLang="zh-CN" sz="1400" kern="0" dirty="0" smtClean="0"/>
              <a:t> high)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 kern="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 kern="0" dirty="0" smtClean="0"/>
              <a:t>     </a:t>
            </a:r>
            <a:r>
              <a:rPr lang="en-US" altLang="zh-CN" sz="1400" kern="0" dirty="0" err="1" smtClean="0"/>
              <a:t>int</a:t>
            </a:r>
            <a:r>
              <a:rPr lang="en-US" altLang="zh-CN" sz="1400" kern="0" dirty="0" smtClean="0"/>
              <a:t> pivot = a[low]</a:t>
            </a:r>
            <a:r>
              <a:rPr lang="en-US" altLang="zh-CN" sz="1400" kern="0" dirty="0"/>
              <a:t>,</a:t>
            </a:r>
            <a:r>
              <a:rPr lang="en-US" altLang="zh-CN" sz="1400" kern="0" dirty="0" smtClean="0"/>
              <a:t> s = low + 1,  t = s;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 kern="0" dirty="0" smtClean="0"/>
              <a:t>     if ( low &gt;= high )  return;</a:t>
            </a:r>
          </a:p>
          <a:p>
            <a:pPr marL="0" indent="0">
              <a:buNone/>
            </a:pPr>
            <a:r>
              <a:rPr lang="en-US" altLang="zh-CN" sz="1400" kern="0" dirty="0" smtClean="0"/>
              <a:t>     while (</a:t>
            </a:r>
            <a:r>
              <a:rPr lang="en-US" altLang="zh-CN" sz="1400" kern="0" dirty="0">
                <a:solidFill>
                  <a:srgbClr val="C00000"/>
                </a:solidFill>
              </a:rPr>
              <a:t> </a:t>
            </a:r>
            <a:r>
              <a:rPr lang="en-US" altLang="zh-CN" sz="1400" kern="0" dirty="0" smtClean="0">
                <a:solidFill>
                  <a:srgbClr val="C00000"/>
                </a:solidFill>
              </a:rPr>
              <a:t>t </a:t>
            </a:r>
            <a:r>
              <a:rPr lang="en-US" altLang="zh-CN" sz="1400" kern="0" dirty="0" smtClean="0">
                <a:solidFill>
                  <a:srgbClr val="C00000"/>
                </a:solidFill>
              </a:rPr>
              <a:t>&lt;=high </a:t>
            </a:r>
            <a:r>
              <a:rPr lang="en-US" altLang="zh-CN" sz="1400" kern="0" dirty="0" smtClean="0"/>
              <a:t>) </a:t>
            </a:r>
            <a:r>
              <a:rPr lang="en-US" altLang="zh-CN" sz="1400" kern="0" dirty="0" smtClean="0"/>
              <a:t>{ 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/* </a:t>
            </a:r>
            <a:r>
              <a:rPr lang="zh-CN" altLang="en-US" sz="1400" kern="0" dirty="0" smtClean="0">
                <a:solidFill>
                  <a:srgbClr val="00B050"/>
                </a:solidFill>
              </a:rPr>
              <a:t>还有等待划分的元素 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a[t] </a:t>
            </a:r>
            <a:r>
              <a:rPr lang="zh-CN" altLang="en-US" sz="1400" kern="0" dirty="0" smtClean="0">
                <a:solidFill>
                  <a:srgbClr val="00B050"/>
                </a:solidFill>
              </a:rPr>
              <a:t>*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/</a:t>
            </a:r>
            <a:endParaRPr lang="zh-CN" altLang="en-US" sz="1400" kern="0" dirty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400" kern="0" dirty="0" smtClean="0"/>
              <a:t>          if( a[t] &lt;= pivot ) {</a:t>
            </a:r>
            <a:endParaRPr lang="en-US" altLang="zh-CN" sz="1400" kern="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400" kern="0" dirty="0">
                <a:solidFill>
                  <a:srgbClr val="00B050"/>
                </a:solidFill>
              </a:rPr>
              <a:t> 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              </a:t>
            </a:r>
            <a:r>
              <a:rPr lang="en-US" altLang="zh-CN" sz="1400" kern="0" dirty="0" smtClean="0">
                <a:solidFill>
                  <a:srgbClr val="C00000"/>
                </a:solidFill>
              </a:rPr>
              <a:t>SWAP</a:t>
            </a:r>
            <a:r>
              <a:rPr lang="en-US" altLang="zh-CN" sz="1400" kern="0" dirty="0"/>
              <a:t>(a</a:t>
            </a:r>
            <a:r>
              <a:rPr lang="en-US" altLang="zh-CN" sz="1400" kern="0" dirty="0" smtClean="0"/>
              <a:t>[s], a[t]); </a:t>
            </a:r>
            <a:r>
              <a:rPr lang="en-US" altLang="zh-CN" sz="1400" kern="0" dirty="0">
                <a:solidFill>
                  <a:srgbClr val="00B050"/>
                </a:solidFill>
              </a:rPr>
              <a:t>/</a:t>
            </a:r>
            <a:r>
              <a:rPr lang="zh-CN" altLang="en-US" sz="1400" kern="0" dirty="0">
                <a:solidFill>
                  <a:srgbClr val="00B050"/>
                </a:solidFill>
              </a:rPr>
              <a:t>*</a:t>
            </a:r>
            <a:r>
              <a:rPr lang="en-US" altLang="zh-CN" sz="1400" kern="0" dirty="0">
                <a:solidFill>
                  <a:srgbClr val="00B050"/>
                </a:solidFill>
              </a:rPr>
              <a:t> </a:t>
            </a:r>
            <a:r>
              <a:rPr lang="zh-CN" altLang="en-US" sz="1400" kern="0" dirty="0">
                <a:solidFill>
                  <a:srgbClr val="00B050"/>
                </a:solidFill>
              </a:rPr>
              <a:t>将其交换到</a:t>
            </a:r>
            <a:r>
              <a:rPr lang="en-US" altLang="zh-CN" sz="1400" kern="0" dirty="0">
                <a:solidFill>
                  <a:srgbClr val="00B050"/>
                </a:solidFill>
              </a:rPr>
              <a:t> [s 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t] </a:t>
            </a:r>
            <a:r>
              <a:rPr lang="zh-CN" altLang="en-US" sz="1400" kern="0" dirty="0" smtClean="0">
                <a:solidFill>
                  <a:srgbClr val="00B050"/>
                </a:solidFill>
              </a:rPr>
              <a:t>之</a:t>
            </a:r>
            <a:r>
              <a:rPr lang="zh-CN" altLang="en-US" sz="1400" kern="0" dirty="0">
                <a:solidFill>
                  <a:srgbClr val="00B050"/>
                </a:solidFill>
              </a:rPr>
              <a:t>首</a:t>
            </a:r>
            <a:r>
              <a:rPr lang="en-US" altLang="zh-CN" sz="1400" kern="0" dirty="0">
                <a:solidFill>
                  <a:srgbClr val="00B050"/>
                </a:solidFill>
              </a:rPr>
              <a:t> </a:t>
            </a:r>
            <a:r>
              <a:rPr lang="zh-CN" altLang="en-US" sz="1400" kern="0" dirty="0">
                <a:solidFill>
                  <a:srgbClr val="00B050"/>
                </a:solidFill>
              </a:rPr>
              <a:t>*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400" kern="0" dirty="0">
                <a:solidFill>
                  <a:srgbClr val="00B050"/>
                </a:solidFill>
              </a:rPr>
              <a:t> 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              </a:t>
            </a:r>
            <a:r>
              <a:rPr lang="en-US" altLang="zh-CN" sz="1400" kern="0" dirty="0"/>
              <a:t>s ++; </a:t>
            </a:r>
            <a:r>
              <a:rPr lang="en-US" altLang="zh-CN" sz="1400" kern="0" dirty="0" smtClean="0"/>
              <a:t>   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/*</a:t>
            </a:r>
            <a:r>
              <a:rPr lang="zh-CN" altLang="en-US" sz="1400" kern="0" dirty="0" smtClean="0">
                <a:solidFill>
                  <a:srgbClr val="00B050"/>
                </a:solidFill>
              </a:rPr>
              <a:t> 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a[s] </a:t>
            </a:r>
            <a:r>
              <a:rPr lang="zh-CN" altLang="en-US" sz="1400" kern="0" dirty="0" smtClean="0">
                <a:solidFill>
                  <a:srgbClr val="00B050"/>
                </a:solidFill>
              </a:rPr>
              <a:t>划分到 “小的”部分*</a:t>
            </a:r>
            <a:r>
              <a:rPr lang="en-US" altLang="zh-CN" sz="1400" kern="0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1400" kern="0" dirty="0" smtClean="0">
                <a:solidFill>
                  <a:srgbClr val="00B050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altLang="zh-CN" sz="1400" kern="0" dirty="0" smtClean="0">
                <a:solidFill>
                  <a:srgbClr val="00B050"/>
                </a:solidFill>
              </a:rPr>
              <a:t>          t ++;</a:t>
            </a:r>
            <a:endParaRPr lang="zh-CN" altLang="en-US" sz="1400" kern="0" dirty="0" smtClean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1400" kern="0" dirty="0" smtClean="0"/>
              <a:t>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 kern="0" dirty="0"/>
              <a:t> </a:t>
            </a:r>
            <a:r>
              <a:rPr lang="en-US" altLang="zh-CN" sz="1400" kern="0" dirty="0" smtClean="0"/>
              <a:t>     </a:t>
            </a:r>
            <a:r>
              <a:rPr lang="en-US" altLang="zh-CN" sz="1400" kern="0" dirty="0" err="1" smtClean="0"/>
              <a:t>Qsort</a:t>
            </a:r>
            <a:r>
              <a:rPr lang="en-US" altLang="zh-CN" sz="1400" kern="0" dirty="0" smtClean="0"/>
              <a:t>(a, low+1, s-1);    </a:t>
            </a:r>
            <a:r>
              <a:rPr lang="en-US" altLang="zh-CN" sz="1400" kern="0" dirty="0" err="1" smtClean="0"/>
              <a:t>Qsort</a:t>
            </a:r>
            <a:r>
              <a:rPr lang="en-US" altLang="zh-CN" sz="1400" kern="0" dirty="0" smtClean="0"/>
              <a:t>(a, s, Last);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1400" kern="0" dirty="0"/>
              <a:t>}</a:t>
            </a:r>
            <a:endParaRPr lang="en-US" altLang="zh-CN" sz="1400" kern="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2537118" y="2747436"/>
            <a:ext cx="51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low, s )             [ s, t )                     [ t, high ]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3421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9592" y="2564904"/>
            <a:ext cx="7772400" cy="1362075"/>
          </a:xfrm>
        </p:spPr>
        <p:txBody>
          <a:bodyPr/>
          <a:lstStyle/>
          <a:p>
            <a:pPr algn="ctr"/>
            <a:r>
              <a:rPr lang="zh-CN" altLang="en-US" dirty="0" smtClean="0"/>
              <a:t>第二种划分方法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r>
              <a:rPr lang="zh-CN" altLang="en-US" dirty="0" smtClean="0"/>
              <a:t>过程</a:t>
            </a:r>
            <a:r>
              <a:rPr lang="en-US" altLang="zh-CN" dirty="0"/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4457" y="3598380"/>
            <a:ext cx="8229600" cy="3086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重复下面两个过程，直到划分完毕（</a:t>
            </a:r>
            <a:r>
              <a:rPr lang="en-US" altLang="zh-CN" dirty="0" smtClean="0"/>
              <a:t>s </a:t>
            </a:r>
            <a:r>
              <a:rPr lang="en-US" altLang="zh-CN" dirty="0"/>
              <a:t>= t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从 </a:t>
            </a:r>
            <a:r>
              <a:rPr lang="en-US" altLang="zh-CN" dirty="0"/>
              <a:t>t </a:t>
            </a:r>
            <a:r>
              <a:rPr lang="zh-CN" altLang="en-US" dirty="0"/>
              <a:t>开始由后往前搜索 </a:t>
            </a:r>
            <a:r>
              <a:rPr lang="en-US" altLang="zh-CN" dirty="0"/>
              <a:t>( t--)</a:t>
            </a:r>
            <a:r>
              <a:rPr lang="zh-CN" altLang="en-US" dirty="0"/>
              <a:t>，直到找到一个小于</a:t>
            </a:r>
            <a:r>
              <a:rPr lang="en-US" altLang="zh-CN" dirty="0">
                <a:solidFill>
                  <a:srgbClr val="C00000"/>
                </a:solidFill>
              </a:rPr>
              <a:t>pivot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  <a:r>
              <a:rPr lang="en-US" altLang="zh-CN" dirty="0"/>
              <a:t>a[t]</a:t>
            </a:r>
            <a:r>
              <a:rPr lang="zh-CN" altLang="en-US" dirty="0"/>
              <a:t>，将</a:t>
            </a:r>
            <a:r>
              <a:rPr lang="en-US" altLang="zh-CN" dirty="0"/>
              <a:t>A[t]</a:t>
            </a:r>
            <a:r>
              <a:rPr lang="zh-CN" altLang="en-US" dirty="0"/>
              <a:t>存于</a:t>
            </a:r>
            <a:r>
              <a:rPr lang="en-US" altLang="zh-CN" dirty="0"/>
              <a:t>A[s]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从 </a:t>
            </a:r>
            <a:r>
              <a:rPr lang="en-US" altLang="zh-CN" dirty="0"/>
              <a:t>s</a:t>
            </a:r>
            <a:r>
              <a:rPr lang="zh-CN" altLang="en-US" dirty="0"/>
              <a:t>开始由前往后搜索</a:t>
            </a:r>
            <a:r>
              <a:rPr lang="en-US" altLang="zh-CN" dirty="0"/>
              <a:t>( s++)</a:t>
            </a:r>
            <a:r>
              <a:rPr lang="zh-CN" altLang="en-US" dirty="0"/>
              <a:t>，直到找到一个大于</a:t>
            </a:r>
            <a:r>
              <a:rPr lang="en-US" altLang="zh-CN" dirty="0">
                <a:solidFill>
                  <a:srgbClr val="C00000"/>
                </a:solidFill>
              </a:rPr>
              <a:t>pivot</a:t>
            </a:r>
            <a:r>
              <a:rPr lang="zh-CN" altLang="en-US" dirty="0"/>
              <a:t>的</a:t>
            </a:r>
            <a:r>
              <a:rPr lang="en-US" altLang="zh-CN" dirty="0"/>
              <a:t>A[s]</a:t>
            </a:r>
            <a:r>
              <a:rPr lang="zh-CN" altLang="en-US" dirty="0"/>
              <a:t>，将</a:t>
            </a:r>
            <a:r>
              <a:rPr lang="en-US" altLang="zh-CN" dirty="0"/>
              <a:t>A[s]</a:t>
            </a:r>
            <a:r>
              <a:rPr lang="zh-CN" altLang="en-US" dirty="0"/>
              <a:t> 存于</a:t>
            </a:r>
            <a:r>
              <a:rPr lang="en-US" altLang="zh-CN" dirty="0"/>
              <a:t>A[t]</a:t>
            </a:r>
            <a:r>
              <a:rPr lang="zh-CN" altLang="en-US" dirty="0"/>
              <a:t>；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320752" y="1828800"/>
            <a:ext cx="6480720" cy="36004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315991" y="1828800"/>
            <a:ext cx="724841" cy="369332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ivot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040831" y="1828800"/>
            <a:ext cx="1521953" cy="369332"/>
          </a:xfrm>
          <a:prstGeom prst="rect">
            <a:avLst/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小的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552999" y="1828800"/>
            <a:ext cx="2099119" cy="369332"/>
          </a:xfrm>
          <a:prstGeom prst="rect">
            <a:avLst/>
          </a:prstGeom>
          <a:solidFill>
            <a:srgbClr val="CCEC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/>
              <a:t>等待划分</a:t>
            </a:r>
            <a:r>
              <a:rPr lang="zh-CN" altLang="en-US" dirty="0" smtClean="0"/>
              <a:t>的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 bwMode="auto">
          <a:xfrm>
            <a:off x="5652120" y="1828800"/>
            <a:ext cx="2149351" cy="369332"/>
          </a:xfrm>
          <a:prstGeom prst="rect">
            <a:avLst/>
          </a:prstGeom>
          <a:solidFill>
            <a:srgbClr val="FF9933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 smtClean="0"/>
              <a:t>大的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3412743" y="29007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9608" y="29046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high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0989" y="29081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low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接箭头连接符 12"/>
          <p:cNvCxnSpPr>
            <a:stCxn id="12" idx="0"/>
            <a:endCxn id="5" idx="2"/>
          </p:cNvCxnSpPr>
          <p:nvPr/>
        </p:nvCxnSpPr>
        <p:spPr bwMode="auto">
          <a:xfrm flipV="1">
            <a:off x="1676447" y="2198132"/>
            <a:ext cx="1965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 flipV="1">
            <a:off x="3541582" y="2222644"/>
            <a:ext cx="7676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 flipV="1">
            <a:off x="7672274" y="2198132"/>
            <a:ext cx="7676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 flipV="1">
            <a:off x="5649940" y="2255636"/>
            <a:ext cx="7676" cy="71001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5507575" y="294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319" y="2900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下标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10206" y="2299364"/>
            <a:ext cx="514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[low, s )             [ s, t ]                     (t, high ]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4832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955576"/>
          </a:xfrm>
        </p:spPr>
        <p:txBody>
          <a:bodyPr/>
          <a:lstStyle/>
          <a:p>
            <a:r>
              <a:rPr lang="zh-CN" altLang="en-US" dirty="0" smtClean="0"/>
              <a:t>快排 （</a:t>
            </a:r>
            <a:r>
              <a:rPr lang="en-US" altLang="zh-CN" dirty="0" smtClean="0"/>
              <a:t>Quick Sort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void </a:t>
            </a:r>
            <a:r>
              <a:rPr lang="en-US" altLang="zh-CN" sz="2000" dirty="0" err="1"/>
              <a:t>Qsort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low,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high)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 </a:t>
            </a:r>
            <a:r>
              <a:rPr lang="en-US" altLang="zh-CN" sz="2000" dirty="0"/>
              <a:t>= low, </a:t>
            </a:r>
            <a:r>
              <a:rPr lang="en-US" altLang="zh-CN" sz="2000" dirty="0" smtClean="0"/>
              <a:t>t = </a:t>
            </a:r>
            <a:r>
              <a:rPr lang="en-US" altLang="zh-CN" sz="2000" dirty="0"/>
              <a:t>high, </a:t>
            </a:r>
            <a:r>
              <a:rPr lang="en-US" altLang="zh-CN" sz="2000" dirty="0" smtClean="0"/>
              <a:t>pivot </a:t>
            </a:r>
            <a:r>
              <a:rPr lang="en-US" altLang="zh-CN" sz="2000" dirty="0"/>
              <a:t>= a</a:t>
            </a:r>
            <a:r>
              <a:rPr lang="en-US" altLang="zh-CN" sz="2000" dirty="0" smtClean="0"/>
              <a:t>[ s ];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if </a:t>
            </a:r>
            <a:r>
              <a:rPr lang="en-US" altLang="zh-CN" sz="2000" dirty="0"/>
              <a:t>(low &gt;= high) return;</a:t>
            </a:r>
          </a:p>
          <a:p>
            <a:pPr marL="0" indent="0">
              <a:buNone/>
            </a:pPr>
            <a:r>
              <a:rPr lang="en-US" altLang="zh-CN" sz="2000" dirty="0" smtClean="0"/>
              <a:t>     while (</a:t>
            </a:r>
            <a:r>
              <a:rPr lang="en-US" altLang="zh-CN" sz="2000" dirty="0" smtClean="0">
                <a:solidFill>
                  <a:srgbClr val="C00000"/>
                </a:solidFill>
              </a:rPr>
              <a:t> s </a:t>
            </a:r>
            <a:r>
              <a:rPr lang="en-US" altLang="zh-CN" sz="2000" dirty="0">
                <a:solidFill>
                  <a:srgbClr val="C00000"/>
                </a:solidFill>
              </a:rPr>
              <a:t>&lt; </a:t>
            </a:r>
            <a:r>
              <a:rPr lang="en-US" altLang="zh-CN" sz="2000" dirty="0" smtClean="0">
                <a:solidFill>
                  <a:srgbClr val="C00000"/>
                </a:solidFill>
              </a:rPr>
              <a:t>t 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      while (</a:t>
            </a:r>
            <a:r>
              <a:rPr lang="en-US" altLang="zh-CN" sz="2000" dirty="0" smtClean="0">
                <a:solidFill>
                  <a:srgbClr val="C00000"/>
                </a:solidFill>
              </a:rPr>
              <a:t>t &gt; s </a:t>
            </a:r>
            <a:r>
              <a:rPr lang="en-US" altLang="zh-CN" sz="2000" dirty="0"/>
              <a:t>&amp;&amp; </a:t>
            </a:r>
            <a:r>
              <a:rPr lang="en-US" altLang="zh-CN" sz="2000" dirty="0" smtClean="0"/>
              <a:t>a[ t ] </a:t>
            </a:r>
            <a:r>
              <a:rPr lang="en-US" altLang="zh-CN" sz="2000" dirty="0"/>
              <a:t>&gt;= </a:t>
            </a:r>
            <a:r>
              <a:rPr lang="en-US" altLang="zh-CN" sz="2000" dirty="0" smtClean="0"/>
              <a:t>pivot )  -- 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[ s </a:t>
            </a:r>
            <a:r>
              <a:rPr lang="en-US" altLang="zh-CN" sz="2000" dirty="0"/>
              <a:t>] = a</a:t>
            </a:r>
            <a:r>
              <a:rPr lang="en-US" altLang="zh-CN" sz="2000" dirty="0" smtClean="0"/>
              <a:t>[ t ];  </a:t>
            </a:r>
            <a:r>
              <a:rPr lang="en-US" altLang="zh-CN" sz="2000" dirty="0">
                <a:solidFill>
                  <a:srgbClr val="00B050"/>
                </a:solidFill>
              </a:rPr>
              <a:t>/* </a:t>
            </a:r>
            <a:r>
              <a:rPr lang="zh-CN" altLang="en-US" sz="2000" dirty="0">
                <a:solidFill>
                  <a:srgbClr val="00B050"/>
                </a:solidFill>
              </a:rPr>
              <a:t>将比</a:t>
            </a:r>
            <a:r>
              <a:rPr lang="en-US" altLang="zh-CN" sz="2000" dirty="0">
                <a:solidFill>
                  <a:srgbClr val="00B050"/>
                </a:solidFill>
              </a:rPr>
              <a:t>key</a:t>
            </a:r>
            <a:r>
              <a:rPr lang="zh-CN" altLang="en-US" sz="2000" dirty="0">
                <a:solidFill>
                  <a:srgbClr val="00B050"/>
                </a:solidFill>
              </a:rPr>
              <a:t>小的移到前面 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     while (</a:t>
            </a:r>
            <a:r>
              <a:rPr lang="en-US" altLang="zh-CN" sz="2000" dirty="0" smtClean="0">
                <a:solidFill>
                  <a:srgbClr val="C00000"/>
                </a:solidFill>
              </a:rPr>
              <a:t> s </a:t>
            </a:r>
            <a:r>
              <a:rPr lang="en-US" altLang="zh-CN" sz="2000" dirty="0">
                <a:solidFill>
                  <a:srgbClr val="C00000"/>
                </a:solidFill>
              </a:rPr>
              <a:t>&lt; </a:t>
            </a:r>
            <a:r>
              <a:rPr lang="en-US" altLang="zh-CN" sz="2000" dirty="0" smtClean="0">
                <a:solidFill>
                  <a:srgbClr val="C00000"/>
                </a:solidFill>
              </a:rPr>
              <a:t>t </a:t>
            </a:r>
            <a:r>
              <a:rPr lang="en-US" altLang="zh-CN" sz="2000" dirty="0"/>
              <a:t>&amp;&amp; a</a:t>
            </a:r>
            <a:r>
              <a:rPr lang="en-US" altLang="zh-CN" sz="2000" dirty="0" smtClean="0"/>
              <a:t>[ s </a:t>
            </a:r>
            <a:r>
              <a:rPr lang="en-US" altLang="zh-CN" sz="2000" dirty="0"/>
              <a:t>] &lt;= pivot) ++ </a:t>
            </a:r>
            <a:r>
              <a:rPr lang="en-US" altLang="zh-CN" sz="2000" dirty="0" smtClean="0"/>
              <a:t>s;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  a[ t ]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a[ s </a:t>
            </a:r>
            <a:r>
              <a:rPr lang="en-US" altLang="zh-CN" sz="2000" dirty="0"/>
              <a:t>];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将比</a:t>
            </a:r>
            <a:r>
              <a:rPr lang="en-US" altLang="zh-CN" sz="2000" dirty="0">
                <a:solidFill>
                  <a:srgbClr val="00B050"/>
                </a:solidFill>
              </a:rPr>
              <a:t>key</a:t>
            </a:r>
            <a:r>
              <a:rPr lang="zh-CN" altLang="en-US" sz="2000" dirty="0">
                <a:solidFill>
                  <a:srgbClr val="00B050"/>
                </a:solidFill>
              </a:rPr>
              <a:t>大的移到后面*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[ s </a:t>
            </a:r>
            <a:r>
              <a:rPr lang="en-US" altLang="zh-CN" sz="2000" dirty="0"/>
              <a:t>] = </a:t>
            </a:r>
            <a:r>
              <a:rPr lang="en-US" altLang="zh-CN" sz="2000" dirty="0" smtClean="0">
                <a:solidFill>
                  <a:srgbClr val="C00000"/>
                </a:solidFill>
              </a:rPr>
              <a:t>pivot</a:t>
            </a:r>
            <a:r>
              <a:rPr lang="en-US" altLang="zh-CN" sz="2000" dirty="0" smtClean="0"/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/* </a:t>
            </a:r>
            <a:r>
              <a:rPr lang="zh-CN" altLang="en-US" sz="2000" dirty="0">
                <a:solidFill>
                  <a:srgbClr val="00B050"/>
                </a:solidFill>
              </a:rPr>
              <a:t>将</a:t>
            </a:r>
            <a:r>
              <a:rPr lang="en-US" altLang="zh-CN" sz="2000" dirty="0" smtClean="0">
                <a:solidFill>
                  <a:srgbClr val="00B050"/>
                </a:solidFill>
              </a:rPr>
              <a:t>key </a:t>
            </a:r>
            <a:r>
              <a:rPr lang="zh-CN" altLang="en-US" sz="2000" dirty="0" smtClean="0">
                <a:solidFill>
                  <a:srgbClr val="00B050"/>
                </a:solidFill>
              </a:rPr>
              <a:t>保存</a:t>
            </a:r>
            <a:r>
              <a:rPr lang="zh-CN" altLang="en-US" sz="2000" dirty="0">
                <a:solidFill>
                  <a:srgbClr val="00B050"/>
                </a:solidFill>
              </a:rPr>
              <a:t>回</a:t>
            </a:r>
            <a:r>
              <a:rPr lang="zh-CN" altLang="en-US" sz="2000" dirty="0" smtClean="0">
                <a:solidFill>
                  <a:srgbClr val="00B050"/>
                </a:solidFill>
              </a:rPr>
              <a:t>到数组</a:t>
            </a:r>
            <a:r>
              <a:rPr lang="en-US" altLang="zh-CN" sz="2000" dirty="0" smtClean="0">
                <a:solidFill>
                  <a:srgbClr val="00B050"/>
                </a:solidFill>
              </a:rPr>
              <a:t> */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Qsort</a:t>
            </a:r>
            <a:r>
              <a:rPr lang="en-US" altLang="zh-CN" sz="2000" dirty="0" smtClean="0"/>
              <a:t>(a</a:t>
            </a:r>
            <a:r>
              <a:rPr lang="en-US" altLang="zh-CN" sz="2000" dirty="0"/>
              <a:t>, low, </a:t>
            </a:r>
            <a:r>
              <a:rPr lang="en-US" altLang="zh-CN" sz="2000" dirty="0" smtClean="0"/>
              <a:t>s </a:t>
            </a:r>
            <a:r>
              <a:rPr lang="en-US" altLang="zh-CN" sz="2000" dirty="0"/>
              <a:t>- 1</a:t>
            </a:r>
            <a:r>
              <a:rPr lang="en-US" altLang="zh-CN" sz="2000" dirty="0" smtClean="0"/>
              <a:t>); </a:t>
            </a:r>
            <a:r>
              <a:rPr lang="en-US" altLang="zh-CN" sz="2000" dirty="0">
                <a:solidFill>
                  <a:srgbClr val="00B050"/>
                </a:solidFill>
              </a:rPr>
              <a:t>/* </a:t>
            </a:r>
            <a:r>
              <a:rPr lang="zh-CN" altLang="en-US" sz="2000" dirty="0" smtClean="0">
                <a:solidFill>
                  <a:srgbClr val="00B050"/>
                </a:solidFill>
              </a:rPr>
              <a:t>递归</a:t>
            </a:r>
            <a:r>
              <a:rPr lang="en-US" altLang="zh-CN" sz="2000" dirty="0" smtClean="0">
                <a:solidFill>
                  <a:srgbClr val="00B050"/>
                </a:solidFill>
              </a:rPr>
              <a:t> */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Qsort</a:t>
            </a:r>
            <a:r>
              <a:rPr lang="en-US" altLang="zh-CN" sz="2000" dirty="0" smtClean="0"/>
              <a:t>(a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s </a:t>
            </a:r>
            <a:r>
              <a:rPr lang="en-US" altLang="zh-CN" sz="2000" dirty="0"/>
              <a:t>+ 1, high</a:t>
            </a:r>
            <a:r>
              <a:rPr lang="en-US" altLang="zh-CN" sz="2000" dirty="0" smtClean="0"/>
              <a:t>);</a:t>
            </a:r>
            <a:r>
              <a:rPr lang="en-US" altLang="zh-CN" sz="2000" dirty="0">
                <a:solidFill>
                  <a:srgbClr val="00B050"/>
                </a:solidFill>
              </a:rPr>
              <a:t> /* </a:t>
            </a:r>
            <a:r>
              <a:rPr lang="zh-CN" altLang="en-US" sz="2000" dirty="0">
                <a:solidFill>
                  <a:srgbClr val="00B050"/>
                </a:solidFill>
              </a:rPr>
              <a:t>递归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*/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34748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7949</TotalTime>
  <Words>3926</Words>
  <Application>Microsoft Office PowerPoint</Application>
  <PresentationFormat>全屏显示(4:3)</PresentationFormat>
  <Paragraphs>2565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Pixel</vt:lpstr>
      <vt:lpstr>   程序设计专题</vt:lpstr>
      <vt:lpstr>学习目标</vt:lpstr>
      <vt:lpstr>快排 （Quick Sort）</vt:lpstr>
      <vt:lpstr>快排 （Quick Sort）基本思想</vt:lpstr>
      <vt:lpstr>第一种划分方法</vt:lpstr>
      <vt:lpstr>快排 （Quick Sort）基本思想</vt:lpstr>
      <vt:lpstr>第二种划分方法</vt:lpstr>
      <vt:lpstr>分治过程2</vt:lpstr>
      <vt:lpstr>快排 （Quick Sort）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（Quick Sort）- 举例</vt:lpstr>
      <vt:lpstr>快排 举例 2</vt:lpstr>
      <vt:lpstr>快排 举例 2</vt:lpstr>
      <vt:lpstr>快排 举例 3</vt:lpstr>
      <vt:lpstr>快排 举例 2</vt:lpstr>
      <vt:lpstr>堆排序 （heap sort)</vt:lpstr>
      <vt:lpstr>二叉堆</vt:lpstr>
      <vt:lpstr>二叉堆</vt:lpstr>
      <vt:lpstr>最大堆</vt:lpstr>
      <vt:lpstr>最大堆调整</vt:lpstr>
      <vt:lpstr>最大堆调整</vt:lpstr>
      <vt:lpstr>幻灯片 42</vt:lpstr>
      <vt:lpstr>创建最大堆</vt:lpstr>
      <vt:lpstr>幻灯片 44</vt:lpstr>
      <vt:lpstr> </vt:lpstr>
      <vt:lpstr>堆排序</vt:lpstr>
      <vt:lpstr>幻灯片 47</vt:lpstr>
      <vt:lpstr>幻灯片 48</vt:lpstr>
      <vt:lpstr>结束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张引</dc:creator>
  <cp:lastModifiedBy>ZJUXDJY</cp:lastModifiedBy>
  <cp:revision>861</cp:revision>
  <dcterms:created xsi:type="dcterms:W3CDTF">1998-02-11T08:33:02Z</dcterms:created>
  <dcterms:modified xsi:type="dcterms:W3CDTF">2019-05-07T02:38:58Z</dcterms:modified>
</cp:coreProperties>
</file>