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256" r:id="rId2"/>
    <p:sldId id="493" r:id="rId3"/>
    <p:sldId id="533" r:id="rId4"/>
    <p:sldId id="534" r:id="rId5"/>
    <p:sldId id="695" r:id="rId6"/>
    <p:sldId id="535" r:id="rId7"/>
    <p:sldId id="691" r:id="rId8"/>
    <p:sldId id="536" r:id="rId9"/>
    <p:sldId id="69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690" r:id="rId23"/>
    <p:sldId id="550" r:id="rId24"/>
    <p:sldId id="551" r:id="rId25"/>
    <p:sldId id="692" r:id="rId26"/>
    <p:sldId id="552" r:id="rId27"/>
    <p:sldId id="553" r:id="rId28"/>
    <p:sldId id="554" r:id="rId29"/>
    <p:sldId id="555" r:id="rId30"/>
    <p:sldId id="556" r:id="rId31"/>
    <p:sldId id="694" r:id="rId32"/>
    <p:sldId id="557" r:id="rId33"/>
    <p:sldId id="558" r:id="rId34"/>
    <p:sldId id="697" r:id="rId35"/>
    <p:sldId id="701" r:id="rId36"/>
    <p:sldId id="559" r:id="rId37"/>
    <p:sldId id="560" r:id="rId38"/>
    <p:sldId id="561" r:id="rId39"/>
    <p:sldId id="702" r:id="rId40"/>
    <p:sldId id="704" r:id="rId41"/>
    <p:sldId id="562" r:id="rId42"/>
    <p:sldId id="563" r:id="rId43"/>
    <p:sldId id="564" r:id="rId44"/>
    <p:sldId id="565" r:id="rId45"/>
    <p:sldId id="705" r:id="rId46"/>
    <p:sldId id="707" r:id="rId47"/>
    <p:sldId id="706" r:id="rId48"/>
    <p:sldId id="567" r:id="rId49"/>
    <p:sldId id="568" r:id="rId50"/>
    <p:sldId id="710" r:id="rId51"/>
    <p:sldId id="711" r:id="rId52"/>
    <p:sldId id="712" r:id="rId53"/>
    <p:sldId id="569" r:id="rId54"/>
    <p:sldId id="708" r:id="rId55"/>
    <p:sldId id="570" r:id="rId56"/>
    <p:sldId id="571" r:id="rId57"/>
    <p:sldId id="572" r:id="rId58"/>
    <p:sldId id="647" r:id="rId59"/>
    <p:sldId id="648" r:id="rId60"/>
    <p:sldId id="649" r:id="rId61"/>
    <p:sldId id="650" r:id="rId62"/>
    <p:sldId id="651" r:id="rId63"/>
    <p:sldId id="652" r:id="rId64"/>
    <p:sldId id="653" r:id="rId65"/>
    <p:sldId id="654" r:id="rId66"/>
    <p:sldId id="655" r:id="rId67"/>
    <p:sldId id="693" r:id="rId68"/>
    <p:sldId id="656" r:id="rId69"/>
    <p:sldId id="657" r:id="rId70"/>
    <p:sldId id="658" r:id="rId71"/>
    <p:sldId id="659" r:id="rId72"/>
    <p:sldId id="660" r:id="rId73"/>
    <p:sldId id="661" r:id="rId74"/>
    <p:sldId id="662" r:id="rId75"/>
    <p:sldId id="663" r:id="rId76"/>
    <p:sldId id="664" r:id="rId77"/>
    <p:sldId id="665" r:id="rId78"/>
    <p:sldId id="666" r:id="rId79"/>
    <p:sldId id="667" r:id="rId80"/>
    <p:sldId id="668" r:id="rId81"/>
    <p:sldId id="669" r:id="rId82"/>
    <p:sldId id="670" r:id="rId83"/>
    <p:sldId id="671" r:id="rId84"/>
    <p:sldId id="672" r:id="rId85"/>
    <p:sldId id="673" r:id="rId86"/>
    <p:sldId id="674" r:id="rId87"/>
    <p:sldId id="675" r:id="rId88"/>
    <p:sldId id="676" r:id="rId89"/>
    <p:sldId id="677" r:id="rId90"/>
    <p:sldId id="678" r:id="rId91"/>
    <p:sldId id="573" r:id="rId92"/>
    <p:sldId id="574" r:id="rId93"/>
    <p:sldId id="575" r:id="rId94"/>
    <p:sldId id="576" r:id="rId95"/>
    <p:sldId id="577" r:id="rId96"/>
    <p:sldId id="578" r:id="rId97"/>
    <p:sldId id="579" r:id="rId98"/>
    <p:sldId id="580" r:id="rId99"/>
    <p:sldId id="581" r:id="rId100"/>
    <p:sldId id="582" r:id="rId101"/>
    <p:sldId id="583" r:id="rId102"/>
    <p:sldId id="709" r:id="rId103"/>
    <p:sldId id="598" r:id="rId104"/>
    <p:sldId id="599" r:id="rId105"/>
    <p:sldId id="603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5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8643-6C45-47C5-BA09-FD08BE92425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FA75-47F6-43BF-9F2F-E982295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115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89671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101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872929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102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188265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103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92780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104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88564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105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6093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2257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220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7022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2597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983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619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6106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051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48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430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4380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4502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0526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1964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0184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4754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5472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6283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9781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188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699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7477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32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4251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33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2111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8811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35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01800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36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70841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37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9828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38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7282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39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11881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40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180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19935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41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91063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42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0117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43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84541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44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56408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45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86979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46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42853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47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70228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48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79438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49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49831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50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932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47227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51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36897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52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299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53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03854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54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41959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55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74697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56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995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57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3541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58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9020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59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84472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60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299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3109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61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63012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62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61508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63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67060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64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33976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65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48259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66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3399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67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6606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68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67885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69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50846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70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76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67958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71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36589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72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78866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73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01811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74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96493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75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621190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76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62201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77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31635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78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00181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79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63087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80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8578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55622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81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599228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82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10783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83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36458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84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45674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85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79983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86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26051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87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040932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88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357894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89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16457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90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7889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566693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91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189096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92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856458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93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186704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94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852359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95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486566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96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015987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97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735274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98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527024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99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51978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F2C31-0062-42B0-9E42-96F362086A88}" type="slidenum">
              <a:rPr lang="en-US" altLang="en-US" sz="1200" smtClean="0"/>
              <a:pPr/>
              <a:t>100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526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8C1-4AFB-43BE-BD04-A43CBEA2D8E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uangkeji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png"/><Relationship Id="rId5" Type="http://schemas.openxmlformats.org/officeDocument/2006/relationships/image" Target="../media/image7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8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9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计算机组成与系统结构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Computer Organization &amp; System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0724"/>
            <a:ext cx="5598309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Huang Kejie (</a:t>
            </a:r>
            <a:r>
              <a:rPr lang="zh-CN" altLang="en-US" dirty="0"/>
              <a:t>百人计划研究员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Office: </a:t>
            </a:r>
            <a:r>
              <a:rPr lang="zh-CN" altLang="en-US" dirty="0"/>
              <a:t>玉泉校区老生仪楼</a:t>
            </a:r>
            <a:r>
              <a:rPr lang="en-US" altLang="zh-CN" dirty="0"/>
              <a:t>304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huangkejie@zju.edu.cn</a:t>
            </a:r>
            <a:endParaRPr lang="en-US" dirty="0"/>
          </a:p>
          <a:p>
            <a:r>
              <a:rPr lang="en-US" dirty="0"/>
              <a:t>HP: 17706443800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8" y="3646876"/>
            <a:ext cx="2002242" cy="2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9678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General Boolean Algebras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Operate </a:t>
            </a:r>
            <a:r>
              <a:rPr lang="en-US" altLang="en-US" sz="2000" dirty="0">
                <a:latin typeface="Arial" panose="020B0604020202020204" pitchFamily="34" charset="0"/>
              </a:rPr>
              <a:t>on Bit Vectors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Operations applied bitwise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All </a:t>
            </a:r>
            <a:r>
              <a:rPr lang="en-US" altLang="en-US" sz="2000" dirty="0">
                <a:latin typeface="Arial" panose="020B0604020202020204" pitchFamily="34" charset="0"/>
              </a:rPr>
              <a:t>of the Properties of Boolean Algebra Apply</a:t>
            </a:r>
          </a:p>
        </p:txBody>
      </p:sp>
      <p:sp>
        <p:nvSpPr>
          <p:cNvPr id="1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4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5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16647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  <p:bldP spid="25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100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2386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Representing Pointers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661250" y="5683251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Arial" panose="020B0604020202020204" pitchFamily="34" charset="0"/>
                <a:ea typeface="Calibri Bold" charset="0"/>
                <a:cs typeface="Arial" panose="020B0604020202020204" pitchFamily="34" charset="0"/>
                <a:sym typeface="Calibri Bold" charset="0"/>
              </a:rPr>
              <a:t>Different compilers &amp; machines assign different locations to </a:t>
            </a:r>
            <a:r>
              <a:rPr lang="en-US" b="0" dirty="0" smtClean="0">
                <a:solidFill>
                  <a:srgbClr val="000066"/>
                </a:solidFill>
                <a:latin typeface="Arial" panose="020B0604020202020204" pitchFamily="34" charset="0"/>
                <a:ea typeface="Calibri Bold" charset="0"/>
                <a:cs typeface="Arial" panose="020B0604020202020204" pitchFamily="34" charset="0"/>
                <a:sym typeface="Calibri Bold" charset="0"/>
              </a:rPr>
              <a:t>objects</a:t>
            </a:r>
          </a:p>
          <a:p>
            <a:pPr eaLnBrk="1" hangingPunct="1"/>
            <a:endParaRPr lang="en-US" b="0" dirty="0" smtClean="0">
              <a:solidFill>
                <a:srgbClr val="000066"/>
              </a:solidFill>
              <a:latin typeface="Arial" panose="020B0604020202020204" pitchFamily="34" charset="0"/>
              <a:ea typeface="Calibri Bold" charset="0"/>
              <a:cs typeface="Arial" panose="020B0604020202020204" pitchFamily="34" charset="0"/>
              <a:sym typeface="Calibri Bold" charset="0"/>
            </a:endParaRPr>
          </a:p>
          <a:p>
            <a:pPr eaLnBrk="1" hangingPunct="1"/>
            <a:r>
              <a:rPr lang="en-US" b="0" dirty="0" smtClean="0">
                <a:solidFill>
                  <a:srgbClr val="000066"/>
                </a:solidFill>
                <a:latin typeface="Arial" panose="020B0604020202020204" pitchFamily="34" charset="0"/>
                <a:ea typeface="Calibri Bold" charset="0"/>
                <a:cs typeface="Arial" panose="020B0604020202020204" pitchFamily="34" charset="0"/>
                <a:sym typeface="Calibri Bold" charset="0"/>
              </a:rPr>
              <a:t>Even get different results each time run program</a:t>
            </a:r>
            <a:endParaRPr lang="en-US" b="0" dirty="0">
              <a:solidFill>
                <a:srgbClr val="000066"/>
              </a:solidFill>
              <a:latin typeface="Arial" panose="020B0604020202020204" pitchFamily="34" charset="0"/>
              <a:ea typeface="Calibri Bold" charset="0"/>
              <a:cs typeface="Arial" panose="020B0604020202020204" pitchFamily="34" charset="0"/>
              <a:sym typeface="Calibri Bold" charset="0"/>
            </a:endParaRP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921600" y="1410098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6293700" y="2178051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4090250" y="2178051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10" name="Rectangle 8"/>
          <p:cNvSpPr>
            <a:spLocks/>
          </p:cNvSpPr>
          <p:nvPr/>
        </p:nvSpPr>
        <p:spPr bwMode="auto">
          <a:xfrm>
            <a:off x="5242775" y="2178051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1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87922"/>
              </p:ext>
            </p:extLst>
          </p:nvPr>
        </p:nvGraphicFramePr>
        <p:xfrm>
          <a:off x="4099775" y="2571751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64662"/>
              </p:ext>
            </p:extLst>
          </p:nvPr>
        </p:nvGraphicFramePr>
        <p:xfrm>
          <a:off x="5255475" y="2571751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74727"/>
              </p:ext>
            </p:extLst>
          </p:nvPr>
        </p:nvGraphicFramePr>
        <p:xfrm>
          <a:off x="6411175" y="2571751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5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101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0110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Representing Strings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4150123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Strings </a:t>
            </a:r>
            <a:r>
              <a:rPr lang="en-US" altLang="en-US" sz="2000" dirty="0">
                <a:latin typeface="Arial" panose="020B0604020202020204" pitchFamily="34" charset="0"/>
              </a:rPr>
              <a:t>in 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Represented by array of characters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Each character encoded in ASCII format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Standard 7-bit encoding of character set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Character “0” has code 0x30</a:t>
            </a:r>
          </a:p>
          <a:p>
            <a:pPr lvl="3">
              <a:spcBef>
                <a:spcPct val="0"/>
              </a:spcBef>
              <a:buClr>
                <a:srgbClr val="CC0000"/>
              </a:buClr>
            </a:pPr>
            <a:r>
              <a:rPr lang="en-US" altLang="en-US" sz="1400" dirty="0">
                <a:latin typeface="Arial" panose="020B0604020202020204" pitchFamily="34" charset="0"/>
              </a:rPr>
              <a:t>Digit </a:t>
            </a:r>
            <a:r>
              <a:rPr lang="en-US" altLang="en-US" sz="1400" dirty="0" err="1">
                <a:latin typeface="Arial" panose="020B0604020202020204" pitchFamily="34" charset="0"/>
              </a:rPr>
              <a:t>i</a:t>
            </a:r>
            <a:r>
              <a:rPr lang="en-US" altLang="en-US" sz="1400" dirty="0">
                <a:latin typeface="Arial" panose="020B0604020202020204" pitchFamily="34" charset="0"/>
              </a:rPr>
              <a:t>  has code 0x30+i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String should be null-terminated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Final character = 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Compatibility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Byte ordering not an issue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4775200" y="1872214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</a:t>
            </a:r>
            <a:r>
              <a:rPr 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18213</a:t>
            </a: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";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5713708" y="283168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7353532" y="283168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6394682" y="3417470"/>
            <a:ext cx="914400" cy="1906588"/>
            <a:chOff x="0" y="0"/>
            <a:chExt cx="576" cy="1201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1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62873"/>
              </p:ext>
            </p:extLst>
          </p:nvPr>
        </p:nvGraphicFramePr>
        <p:xfrm>
          <a:off x="5750157" y="325237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31010"/>
              </p:ext>
            </p:extLst>
          </p:nvPr>
        </p:nvGraphicFramePr>
        <p:xfrm>
          <a:off x="7324957" y="325237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5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102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3423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CC0000"/>
                </a:solidFill>
                <a:latin typeface="Arial" panose="020B0604020202020204" pitchFamily="34" charset="0"/>
              </a:rPr>
              <a:t>ASCII Table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5300" name="Picture 4" descr="https://upload.wikimedia.org/wikipedia/commons/thumb/1/1b/ASCII-Table-wide.svg/1280px-ASCII-Table-wide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4"/>
          <a:stretch/>
        </p:blipFill>
        <p:spPr bwMode="auto">
          <a:xfrm>
            <a:off x="-11531" y="1249680"/>
            <a:ext cx="9065428" cy="539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103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4922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Compiled Multiplication Code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82654" y="4824708"/>
            <a:ext cx="8204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 </a:t>
            </a:r>
            <a:r>
              <a:rPr lang="en-US" altLang="en-US" sz="2000" dirty="0">
                <a:latin typeface="Arial" panose="020B0604020202020204" pitchFamily="34" charset="0"/>
              </a:rPr>
              <a:t>compiler automatically generates shift/add code when multiplying by constant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26386" y="3858638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,2),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6386" y="1725038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mul12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31786" y="3858638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59774" y="130435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88324" y="3379213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042949" y="3379213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0860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104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4043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Compiled Unsigned Division Code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82654" y="4824708"/>
            <a:ext cx="820414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Uses </a:t>
            </a:r>
            <a:r>
              <a:rPr lang="en-US" altLang="en-US" sz="2000" dirty="0">
                <a:latin typeface="Arial" panose="020B0604020202020204" pitchFamily="34" charset="0"/>
              </a:rPr>
              <a:t>logical shift for unsigned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For </a:t>
            </a:r>
            <a:r>
              <a:rPr lang="en-US" altLang="en-US" sz="2000" dirty="0">
                <a:latin typeface="Arial" panose="020B0604020202020204" pitchFamily="34" charset="0"/>
              </a:rPr>
              <a:t>Java Users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Logical shift written as &gt;&gt;&gt;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58854" y="3943666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58854" y="1810066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11854" y="3931998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82654" y="1389379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82654" y="3543556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435654" y="3550998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2053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105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9490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Compiled Signed Division Code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347033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876800" y="5003860"/>
            <a:ext cx="4267200" cy="11874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Uses arithmetic shift for int</a:t>
            </a:r>
          </a:p>
          <a:p>
            <a:pPr>
              <a:defRPr/>
            </a:pPr>
            <a:r>
              <a:rPr lang="en-US" smtClean="0"/>
              <a:t>For Java Users </a:t>
            </a:r>
          </a:p>
          <a:p>
            <a:pPr lvl="1">
              <a:defRPr/>
            </a:pPr>
            <a:r>
              <a:rPr lang="en-US" smtClean="0"/>
              <a:t>Arith. shift written as </a:t>
            </a:r>
            <a:r>
              <a:rPr lang="en-US" smtClean="0">
                <a:latin typeface="Courier New" pitchFamily="49" charset="0"/>
              </a:rPr>
              <a:t>&gt;&gt;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000" y="161931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idiv8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86400" y="347033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306711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410200" y="30480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1983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82028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Example: Representing &amp; Manipulating Sets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Representation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Width w bit vector represents subsets of {0, …, w–1}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err="1">
                <a:latin typeface="Arial" panose="020B0604020202020204" pitchFamily="34" charset="0"/>
              </a:rPr>
              <a:t>a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 = 1 if j  ∈ A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latin typeface="Arial" panose="020B0604020202020204" pitchFamily="34" charset="0"/>
              </a:rPr>
              <a:t>01101001</a:t>
            </a:r>
            <a:r>
              <a:rPr lang="en-US" altLang="en-US" sz="1600" dirty="0">
                <a:latin typeface="Arial" panose="020B0604020202020204" pitchFamily="34" charset="0"/>
              </a:rPr>
              <a:t>	{ 0, 3, 5, 6 }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latin typeface="Arial" panose="020B0604020202020204" pitchFamily="34" charset="0"/>
              </a:rPr>
              <a:t>7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65</a:t>
            </a:r>
            <a:r>
              <a:rPr lang="en-US" altLang="en-US" sz="1600" dirty="0" smtClean="0">
                <a:latin typeface="Arial" panose="020B0604020202020204" pitchFamily="34" charset="0"/>
              </a:rPr>
              <a:t>4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1600" dirty="0" smtClean="0">
                <a:latin typeface="Arial" panose="020B0604020202020204" pitchFamily="34" charset="0"/>
              </a:rPr>
              <a:t>21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latin typeface="Arial" panose="020B0604020202020204" pitchFamily="34" charset="0"/>
              </a:rPr>
              <a:t>01010101</a:t>
            </a:r>
            <a:r>
              <a:rPr lang="en-US" altLang="en-US" sz="1600" dirty="0">
                <a:latin typeface="Arial" panose="020B0604020202020204" pitchFamily="34" charset="0"/>
              </a:rPr>
              <a:t>	{ 0, 2, 4, 6 }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latin typeface="Arial" panose="020B0604020202020204" pitchFamily="34" charset="0"/>
              </a:rPr>
              <a:t>7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en-US" sz="1600" dirty="0" smtClean="0">
                <a:latin typeface="Arial" panose="020B0604020202020204" pitchFamily="34" charset="0"/>
              </a:rPr>
              <a:t>5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en-US" sz="1600" dirty="0" smtClean="0">
                <a:latin typeface="Arial" panose="020B0604020202020204" pitchFamily="34" charset="0"/>
              </a:rPr>
              <a:t>3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600" dirty="0" smtClean="0">
                <a:latin typeface="Arial" panose="020B0604020202020204" pitchFamily="34" charset="0"/>
              </a:rPr>
              <a:t>1</a:t>
            </a: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Operations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&amp;    Intersection		01000001	{ 0, 6 }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|     Union			01111101	{ 0, 2, 3, 4, 5, 6 }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^	    Symmetric difference	00111100	{ 2, 3, 4, 5 }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~	    Complement		10101010	{ 1, 3, 5, 7 }</a:t>
            </a:r>
          </a:p>
        </p:txBody>
      </p:sp>
    </p:spTree>
    <p:extLst>
      <p:ext uri="{BB962C8B-B14F-4D97-AF65-F5344CB8AC3E}">
        <p14:creationId xmlns:p14="http://schemas.microsoft.com/office/powerpoint/2010/main" val="27883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74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Bit-Level Operations in C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Operations </a:t>
            </a:r>
            <a:r>
              <a:rPr lang="en-US" altLang="en-US" sz="2400" dirty="0">
                <a:latin typeface="Arial" panose="020B0604020202020204" pitchFamily="34" charset="0"/>
              </a:rPr>
              <a:t>&amp;,  |,  ~,  ^ Available in 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Apply to any “integral” data type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long, </a:t>
            </a:r>
            <a:r>
              <a:rPr lang="en-US" altLang="en-US" sz="1800" dirty="0" err="1">
                <a:latin typeface="Arial" panose="020B0604020202020204" pitchFamily="34" charset="0"/>
              </a:rPr>
              <a:t>int</a:t>
            </a:r>
            <a:r>
              <a:rPr lang="en-US" altLang="en-US" sz="1800" dirty="0">
                <a:latin typeface="Arial" panose="020B0604020202020204" pitchFamily="34" charset="0"/>
              </a:rPr>
              <a:t>, short, char, unsigned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View arguments as bit vectors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Arguments applied bit-wise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Examples </a:t>
            </a:r>
            <a:r>
              <a:rPr lang="en-US" altLang="en-US" sz="2400" dirty="0">
                <a:latin typeface="Arial" panose="020B0604020202020204" pitchFamily="34" charset="0"/>
              </a:rPr>
              <a:t>(Char data type)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~0x41 ➙ 0xBE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~01000001</a:t>
            </a:r>
            <a:r>
              <a:rPr lang="en-US" altLang="en-US" sz="1800" baseline="-25000" dirty="0">
                <a:latin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</a:rPr>
              <a:t> ➙ 10111110</a:t>
            </a:r>
            <a:r>
              <a:rPr lang="en-US" altLang="en-US" sz="1800" baseline="-25000" dirty="0">
                <a:latin typeface="Arial" panose="020B0604020202020204" pitchFamily="34" charset="0"/>
              </a:rPr>
              <a:t>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~0x00 ➙ 0xFF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~00000000</a:t>
            </a:r>
            <a:r>
              <a:rPr lang="en-US" altLang="en-US" sz="1800" baseline="-25000" dirty="0">
                <a:latin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</a:rPr>
              <a:t> ➙ 11111111</a:t>
            </a:r>
            <a:r>
              <a:rPr lang="en-US" altLang="en-US" sz="1800" baseline="-25000" dirty="0">
                <a:latin typeface="Arial" panose="020B0604020202020204" pitchFamily="34" charset="0"/>
              </a:rPr>
              <a:t>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0x69 &amp; 0x55 ➙ 0x41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01101001</a:t>
            </a:r>
            <a:r>
              <a:rPr lang="en-US" altLang="en-US" sz="1800" baseline="-25000" dirty="0">
                <a:latin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</a:rPr>
              <a:t> &amp; 01010101</a:t>
            </a:r>
            <a:r>
              <a:rPr lang="en-US" altLang="en-US" sz="1800" baseline="-25000" dirty="0">
                <a:latin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</a:rPr>
              <a:t> ➙ 01000001</a:t>
            </a:r>
            <a:r>
              <a:rPr lang="en-US" altLang="en-US" sz="1800" baseline="-25000" dirty="0">
                <a:latin typeface="Arial" panose="020B0604020202020204" pitchFamily="34" charset="0"/>
              </a:rPr>
              <a:t>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0x69 | 0x55 ➙ 0x7D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01101001</a:t>
            </a:r>
            <a:r>
              <a:rPr lang="en-US" altLang="en-US" sz="1800" baseline="-25000" dirty="0">
                <a:latin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</a:rPr>
              <a:t> | 01010101</a:t>
            </a:r>
            <a:r>
              <a:rPr lang="en-US" altLang="en-US" sz="1800" baseline="-25000" dirty="0">
                <a:latin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</a:rPr>
              <a:t> ➙ 01111101</a:t>
            </a:r>
            <a:r>
              <a:rPr lang="en-US" altLang="en-US" sz="1800" baseline="-25000" dirty="0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25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9009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Contrast: Logic Operations in C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Contrast </a:t>
            </a:r>
            <a:r>
              <a:rPr lang="en-US" altLang="en-US" sz="2000" dirty="0">
                <a:latin typeface="Arial" panose="020B0604020202020204" pitchFamily="34" charset="0"/>
              </a:rPr>
              <a:t>to Logical Operators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&amp;&amp;, ||, !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View 0 as “False”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Anything nonzero as “True”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Always return 0 or 1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Early termination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Examples </a:t>
            </a:r>
            <a:r>
              <a:rPr lang="en-US" altLang="en-US" sz="2000" dirty="0">
                <a:latin typeface="Arial" panose="020B0604020202020204" pitchFamily="34" charset="0"/>
              </a:rPr>
              <a:t>(char data type)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!0x41  </a:t>
            </a:r>
            <a:r>
              <a:rPr lang="en-US" altLang="en-US" sz="1800" dirty="0" smtClean="0">
                <a:latin typeface="Arial" panose="020B0604020202020204" pitchFamily="34" charset="0"/>
              </a:rPr>
              <a:t>➙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!</a:t>
            </a:r>
            <a:r>
              <a:rPr lang="en-US" altLang="en-US" sz="1800" dirty="0">
                <a:latin typeface="Arial" panose="020B0604020202020204" pitchFamily="34" charset="0"/>
              </a:rPr>
              <a:t>0x00  </a:t>
            </a:r>
            <a:r>
              <a:rPr lang="en-US" altLang="en-US" sz="1800" dirty="0" smtClean="0">
                <a:latin typeface="Arial" panose="020B0604020202020204" pitchFamily="34" charset="0"/>
              </a:rPr>
              <a:t>➙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!!</a:t>
            </a:r>
            <a:r>
              <a:rPr lang="en-US" altLang="en-US" sz="1800" dirty="0">
                <a:latin typeface="Arial" panose="020B0604020202020204" pitchFamily="34" charset="0"/>
              </a:rPr>
              <a:t>0x41  ➙  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0x69 </a:t>
            </a:r>
            <a:r>
              <a:rPr lang="en-US" altLang="en-US" sz="1800" dirty="0">
                <a:latin typeface="Arial" panose="020B0604020202020204" pitchFamily="34" charset="0"/>
              </a:rPr>
              <a:t>&amp;&amp; 0x55  ➙  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0x69 </a:t>
            </a:r>
            <a:r>
              <a:rPr lang="en-US" altLang="en-US" sz="1800" dirty="0">
                <a:latin typeface="Arial" panose="020B0604020202020204" pitchFamily="34" charset="0"/>
              </a:rPr>
              <a:t>|| 0x55  ➙  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p </a:t>
            </a:r>
            <a:r>
              <a:rPr lang="en-US" altLang="en-US" sz="1800" dirty="0">
                <a:latin typeface="Arial" panose="020B0604020202020204" pitchFamily="34" charset="0"/>
              </a:rPr>
              <a:t>&amp;&amp; *p 	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0481" y="356592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latin typeface="Arial" panose="020B0604020202020204" pitchFamily="34" charset="0"/>
              </a:rPr>
              <a:t>0x00</a:t>
            </a:r>
          </a:p>
        </p:txBody>
      </p:sp>
      <p:sp>
        <p:nvSpPr>
          <p:cNvPr id="3" name="矩形 2"/>
          <p:cNvSpPr/>
          <p:nvPr/>
        </p:nvSpPr>
        <p:spPr>
          <a:xfrm>
            <a:off x="2030481" y="3876026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latin typeface="Arial" panose="020B0604020202020204" pitchFamily="34" charset="0"/>
              </a:rPr>
              <a:t>0x01</a:t>
            </a:r>
          </a:p>
        </p:txBody>
      </p:sp>
      <p:sp>
        <p:nvSpPr>
          <p:cNvPr id="4" name="矩形 3"/>
          <p:cNvSpPr/>
          <p:nvPr/>
        </p:nvSpPr>
        <p:spPr>
          <a:xfrm>
            <a:off x="2030481" y="416029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latin typeface="Arial" panose="020B0604020202020204" pitchFamily="34" charset="0"/>
              </a:rPr>
              <a:t>0x01</a:t>
            </a:r>
          </a:p>
        </p:txBody>
      </p:sp>
      <p:sp>
        <p:nvSpPr>
          <p:cNvPr id="7" name="矩形 6"/>
          <p:cNvSpPr/>
          <p:nvPr/>
        </p:nvSpPr>
        <p:spPr>
          <a:xfrm>
            <a:off x="2818578" y="439422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latin typeface="Arial" panose="020B0604020202020204" pitchFamily="34" charset="0"/>
              </a:rPr>
              <a:t>0x01</a:t>
            </a:r>
          </a:p>
        </p:txBody>
      </p:sp>
      <p:sp>
        <p:nvSpPr>
          <p:cNvPr id="8" name="矩形 7"/>
          <p:cNvSpPr/>
          <p:nvPr/>
        </p:nvSpPr>
        <p:spPr>
          <a:xfrm>
            <a:off x="2818578" y="469585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latin typeface="Arial" panose="020B0604020202020204" pitchFamily="34" charset="0"/>
              </a:rPr>
              <a:t>0x01</a:t>
            </a:r>
          </a:p>
        </p:txBody>
      </p:sp>
      <p:sp>
        <p:nvSpPr>
          <p:cNvPr id="9" name="矩形 8"/>
          <p:cNvSpPr/>
          <p:nvPr/>
        </p:nvSpPr>
        <p:spPr>
          <a:xfrm>
            <a:off x="2030481" y="4996279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latin typeface="Arial" panose="020B0604020202020204" pitchFamily="34" charset="0"/>
              </a:rPr>
              <a:t>(avoids null pointer access</a:t>
            </a:r>
            <a:r>
              <a:rPr lang="en-US" altLang="en-US" sz="16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504841" y="2949958"/>
            <a:ext cx="6400800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one </a:t>
            </a:r>
            <a:r>
              <a:rPr lang="en-US" sz="3200" dirty="0">
                <a:solidFill>
                  <a:srgbClr val="000000"/>
                </a:solidFill>
              </a:rPr>
              <a:t>of the more common </a:t>
            </a:r>
            <a:r>
              <a:rPr lang="en-US" sz="3200" dirty="0" err="1">
                <a:solidFill>
                  <a:srgbClr val="000000"/>
                </a:solidFill>
              </a:rPr>
              <a:t>oopsies</a:t>
            </a:r>
            <a:r>
              <a:rPr lang="en-US" sz="3200" dirty="0">
                <a:solidFill>
                  <a:srgbClr val="000000"/>
                </a:solidFill>
              </a:rPr>
              <a:t> in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 </a:t>
            </a:r>
            <a:r>
              <a:rPr lang="en-US" sz="3200" dirty="0">
                <a:solidFill>
                  <a:srgbClr val="000000"/>
                </a:solidFill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8420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  <p:bldP spid="9" grpId="0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1229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Shift Operations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Left </a:t>
            </a:r>
            <a:r>
              <a:rPr lang="en-US" altLang="en-US" sz="2000" dirty="0">
                <a:latin typeface="Arial" panose="020B0604020202020204" pitchFamily="34" charset="0"/>
              </a:rPr>
              <a:t>Shift: 	x &lt;&lt; 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Shift bit-vector x left y positions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Throw away extra bits on left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Fill with 0’s on right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Right </a:t>
            </a:r>
            <a:r>
              <a:rPr lang="en-US" altLang="en-US" sz="2000" dirty="0">
                <a:latin typeface="Arial" panose="020B0604020202020204" pitchFamily="34" charset="0"/>
              </a:rPr>
              <a:t>Shift: 	x &gt;&gt; 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Shift bit-vector x right y positions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Throw away extra bits on right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Logical shift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Fill with 0’s on left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Arithmetic shift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Replicate most significant bit on left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Undefined </a:t>
            </a:r>
            <a:r>
              <a:rPr lang="en-US" altLang="en-US" sz="2000" dirty="0">
                <a:latin typeface="Arial" panose="020B0604020202020204" pitchFamily="34" charset="0"/>
              </a:rPr>
              <a:t>Behavior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Shift amount &lt; 0 or ≥ word size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003473" y="1602509"/>
            <a:ext cx="1371600" cy="457200"/>
            <a:chOff x="0" y="0"/>
            <a:chExt cx="864" cy="288"/>
          </a:xfrm>
        </p:grpSpPr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598536" y="1602509"/>
            <a:ext cx="1436687" cy="457200"/>
            <a:chOff x="0" y="0"/>
            <a:chExt cx="904" cy="288"/>
          </a:xfrm>
        </p:grpSpPr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003473" y="2059709"/>
            <a:ext cx="1371600" cy="457200"/>
            <a:chOff x="0" y="0"/>
            <a:chExt cx="864" cy="288"/>
          </a:xfrm>
        </p:grpSpPr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631873" y="2059709"/>
            <a:ext cx="1371600" cy="457200"/>
            <a:chOff x="0" y="0"/>
            <a:chExt cx="864" cy="288"/>
          </a:xfrm>
        </p:grpSpPr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7003473" y="2516909"/>
            <a:ext cx="1371600" cy="457200"/>
            <a:chOff x="0" y="0"/>
            <a:chExt cx="864" cy="288"/>
          </a:xfrm>
        </p:grpSpPr>
        <p:sp>
          <p:nvSpPr>
            <p:cNvPr id="19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631873" y="2516909"/>
            <a:ext cx="1371600" cy="457200"/>
            <a:chOff x="0" y="0"/>
            <a:chExt cx="864" cy="288"/>
          </a:xfrm>
        </p:grpSpPr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003473" y="2974109"/>
            <a:ext cx="1371600" cy="457200"/>
            <a:chOff x="0" y="0"/>
            <a:chExt cx="864" cy="288"/>
          </a:xfrm>
        </p:grpSpPr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631873" y="2974109"/>
            <a:ext cx="1371600" cy="457200"/>
            <a:chOff x="0" y="0"/>
            <a:chExt cx="864" cy="288"/>
          </a:xfrm>
        </p:grpSpPr>
        <p:sp>
          <p:nvSpPr>
            <p:cNvPr id="2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003473" y="3812309"/>
            <a:ext cx="1371600" cy="457200"/>
            <a:chOff x="0" y="0"/>
            <a:chExt cx="864" cy="288"/>
          </a:xfrm>
        </p:grpSpPr>
        <p:sp>
          <p:nvSpPr>
            <p:cNvPr id="31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598536" y="3812309"/>
            <a:ext cx="1436687" cy="457200"/>
            <a:chOff x="0" y="0"/>
            <a:chExt cx="904" cy="288"/>
          </a:xfrm>
        </p:grpSpPr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7003473" y="4269509"/>
            <a:ext cx="1371600" cy="457200"/>
            <a:chOff x="0" y="0"/>
            <a:chExt cx="864" cy="288"/>
          </a:xfrm>
        </p:grpSpPr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5631873" y="4269509"/>
            <a:ext cx="1371600" cy="457200"/>
            <a:chOff x="0" y="0"/>
            <a:chExt cx="864" cy="288"/>
          </a:xfrm>
        </p:grpSpPr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7003473" y="4726709"/>
            <a:ext cx="1371600" cy="457200"/>
            <a:chOff x="0" y="0"/>
            <a:chExt cx="864" cy="288"/>
          </a:xfrm>
        </p:grpSpPr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5631873" y="4726709"/>
            <a:ext cx="1371600" cy="457200"/>
            <a:chOff x="0" y="0"/>
            <a:chExt cx="864" cy="288"/>
          </a:xfrm>
        </p:grpSpPr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7003473" y="5183909"/>
            <a:ext cx="1371600" cy="457200"/>
            <a:chOff x="0" y="0"/>
            <a:chExt cx="864" cy="288"/>
          </a:xfrm>
        </p:grpSpPr>
        <p:sp>
          <p:nvSpPr>
            <p:cNvPr id="49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5631873" y="5183909"/>
            <a:ext cx="1371600" cy="457200"/>
            <a:chOff x="0" y="0"/>
            <a:chExt cx="864" cy="288"/>
          </a:xfrm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7003473" y="2059709"/>
            <a:ext cx="1371600" cy="457200"/>
            <a:chOff x="0" y="0"/>
            <a:chExt cx="864" cy="288"/>
          </a:xfrm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003473" y="2059709"/>
            <a:ext cx="1371600" cy="457200"/>
            <a:chOff x="0" y="0"/>
            <a:chExt cx="864" cy="288"/>
          </a:xfrm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FF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003473" y="2516909"/>
            <a:ext cx="1371600" cy="457200"/>
            <a:chOff x="0" y="0"/>
            <a:chExt cx="864" cy="288"/>
          </a:xfrm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7003473" y="2516909"/>
            <a:ext cx="1371600" cy="457200"/>
            <a:chOff x="0" y="0"/>
            <a:chExt cx="864" cy="288"/>
          </a:xfrm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FF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7003473" y="2974109"/>
            <a:ext cx="1371600" cy="457200"/>
            <a:chOff x="0" y="0"/>
            <a:chExt cx="864" cy="288"/>
          </a:xfrm>
        </p:grpSpPr>
        <p:sp>
          <p:nvSpPr>
            <p:cNvPr id="67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7003473" y="2974109"/>
            <a:ext cx="1371600" cy="457200"/>
            <a:chOff x="0" y="0"/>
            <a:chExt cx="864" cy="288"/>
          </a:xfrm>
        </p:grpSpPr>
        <p:sp>
          <p:nvSpPr>
            <p:cNvPr id="7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FF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003473" y="4269509"/>
            <a:ext cx="1371600" cy="457200"/>
            <a:chOff x="0" y="0"/>
            <a:chExt cx="864" cy="288"/>
          </a:xfrm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003473" y="4726709"/>
            <a:ext cx="1371600" cy="457200"/>
            <a:chOff x="0" y="0"/>
            <a:chExt cx="864" cy="288"/>
          </a:xfrm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003473" y="5183909"/>
            <a:ext cx="1371600" cy="457200"/>
            <a:chOff x="0" y="0"/>
            <a:chExt cx="864" cy="288"/>
          </a:xfrm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003473" y="4269509"/>
            <a:ext cx="1371600" cy="457200"/>
            <a:chOff x="0" y="0"/>
            <a:chExt cx="864" cy="288"/>
          </a:xfrm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FF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7003473" y="4726709"/>
            <a:ext cx="1371600" cy="457200"/>
            <a:chOff x="0" y="0"/>
            <a:chExt cx="864" cy="288"/>
          </a:xfrm>
        </p:grpSpPr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6" name="Rectangle 8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FF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7003473" y="5183909"/>
            <a:ext cx="1371600" cy="457200"/>
            <a:chOff x="0" y="0"/>
            <a:chExt cx="864" cy="288"/>
          </a:xfrm>
        </p:grpSpPr>
        <p:sp>
          <p:nvSpPr>
            <p:cNvPr id="8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FF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28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4868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Encoding Integers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37598" y="3427038"/>
            <a:ext cx="8204146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 </a:t>
            </a:r>
            <a:r>
              <a:rPr lang="en-US" altLang="en-US" sz="2000" dirty="0">
                <a:latin typeface="Arial" panose="020B0604020202020204" pitchFamily="34" charset="0"/>
              </a:rPr>
              <a:t>short 2 bytes long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Sign </a:t>
            </a:r>
            <a:r>
              <a:rPr lang="en-US" altLang="en-US" sz="2000" dirty="0">
                <a:latin typeface="Arial" panose="020B0604020202020204" pitchFamily="34" charset="0"/>
              </a:rPr>
              <a:t>Bit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For 2’s complement, most significant bit indicates sign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0 for nonnegative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1 for negative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77109" y="2512495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511370"/>
              </p:ext>
            </p:extLst>
          </p:nvPr>
        </p:nvGraphicFramePr>
        <p:xfrm>
          <a:off x="4625109" y="1674295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2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09" y="1674295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546893"/>
              </p:ext>
            </p:extLst>
          </p:nvPr>
        </p:nvGraphicFramePr>
        <p:xfrm>
          <a:off x="815109" y="1674295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3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09" y="1674295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38909" y="1293295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625109" y="1293295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6453909" y="2207695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673109" y="2741095"/>
            <a:ext cx="659792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743872"/>
              </p:ext>
            </p:extLst>
          </p:nvPr>
        </p:nvGraphicFramePr>
        <p:xfrm>
          <a:off x="1609415" y="3820956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4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415" y="3820956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7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8201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Two-complement Encoding Example (Cont.)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52600" y="11951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852884"/>
              </p:ext>
            </p:extLst>
          </p:nvPr>
        </p:nvGraphicFramePr>
        <p:xfrm>
          <a:off x="1920875" y="1948873"/>
          <a:ext cx="5535613" cy="503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948873"/>
                        <a:ext cx="5535613" cy="503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3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2367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Numeric Ranges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300234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Unsigned </a:t>
            </a:r>
            <a:r>
              <a:rPr lang="en-US" altLang="en-US" sz="2400" dirty="0">
                <a:latin typeface="Arial" panose="020B0604020202020204" pitchFamily="34" charset="0"/>
              </a:rPr>
              <a:t>Values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 err="1" smtClean="0">
                <a:latin typeface="Arial" panose="020B0604020202020204" pitchFamily="34" charset="0"/>
              </a:rPr>
              <a:t>Umin</a:t>
            </a:r>
            <a:r>
              <a:rPr lang="en-US" altLang="en-US" sz="2000" dirty="0" smtClean="0">
                <a:latin typeface="Arial" panose="020B0604020202020204" pitchFamily="34" charset="0"/>
              </a:rPr>
              <a:t> = 0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000…0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 err="1">
                <a:latin typeface="Arial" panose="020B0604020202020204" pitchFamily="34" charset="0"/>
              </a:rPr>
              <a:t>UMax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= </a:t>
            </a:r>
            <a:r>
              <a:rPr lang="en-US" altLang="en-US" sz="2000" dirty="0">
                <a:latin typeface="Arial" panose="020B0604020202020204" pitchFamily="34" charset="0"/>
              </a:rPr>
              <a:t>2</a:t>
            </a:r>
            <a:r>
              <a:rPr lang="en-US" altLang="en-US" sz="2000" i="1" baseline="30000" dirty="0">
                <a:latin typeface="Arial" panose="020B0604020202020204" pitchFamily="34" charset="0"/>
              </a:rPr>
              <a:t>w</a:t>
            </a:r>
            <a:r>
              <a:rPr lang="en-US" altLang="en-US" sz="2000" dirty="0">
                <a:latin typeface="Arial" panose="020B0604020202020204" pitchFamily="34" charset="0"/>
              </a:rPr>
              <a:t> – 1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111…1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33899" y="1427272"/>
            <a:ext cx="403238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Two’s Complement Values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 err="1" smtClean="0">
                <a:latin typeface="Arial" panose="020B0604020202020204" pitchFamily="34" charset="0"/>
              </a:rPr>
              <a:t>Tmin</a:t>
            </a:r>
            <a:r>
              <a:rPr lang="en-US" altLang="en-US" sz="2000" dirty="0" smtClean="0">
                <a:latin typeface="Arial" panose="020B0604020202020204" pitchFamily="34" charset="0"/>
              </a:rPr>
              <a:t> =  </a:t>
            </a:r>
            <a:r>
              <a:rPr lang="en-US" altLang="en-US" sz="2000" dirty="0">
                <a:latin typeface="Arial" panose="020B0604020202020204" pitchFamily="34" charset="0"/>
              </a:rPr>
              <a:t>–2</a:t>
            </a:r>
            <a:r>
              <a:rPr lang="en-US" altLang="en-US" sz="2000" i="1" baseline="30000" dirty="0">
                <a:latin typeface="Arial" panose="020B0604020202020204" pitchFamily="34" charset="0"/>
              </a:rPr>
              <a:t>w</a:t>
            </a:r>
            <a:r>
              <a:rPr lang="en-US" altLang="en-US" sz="2000" baseline="30000" dirty="0">
                <a:latin typeface="Arial" panose="020B0604020202020204" pitchFamily="34" charset="0"/>
              </a:rPr>
              <a:t>–1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100…0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 err="1">
                <a:latin typeface="Arial" panose="020B0604020202020204" pitchFamily="34" charset="0"/>
              </a:rPr>
              <a:t>TMax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= </a:t>
            </a:r>
            <a:r>
              <a:rPr lang="en-US" altLang="en-US" sz="2000" dirty="0">
                <a:latin typeface="Arial" panose="020B0604020202020204" pitchFamily="34" charset="0"/>
              </a:rPr>
              <a:t>2</a:t>
            </a:r>
            <a:r>
              <a:rPr lang="en-US" altLang="en-US" sz="2000" i="1" baseline="30000" dirty="0">
                <a:latin typeface="Arial" panose="020B0604020202020204" pitchFamily="34" charset="0"/>
              </a:rPr>
              <a:t>w</a:t>
            </a:r>
            <a:r>
              <a:rPr lang="en-US" altLang="en-US" sz="2000" baseline="30000" dirty="0">
                <a:latin typeface="Arial" panose="020B0604020202020204" pitchFamily="34" charset="0"/>
              </a:rPr>
              <a:t>–1</a:t>
            </a:r>
            <a:r>
              <a:rPr lang="en-US" altLang="en-US" sz="2000" dirty="0">
                <a:latin typeface="Arial" panose="020B0604020202020204" pitchFamily="34" charset="0"/>
              </a:rPr>
              <a:t> – 1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011…1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Other Values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Minus 1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111…1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  <p:extLst>
      <p:ext uri="{BB962C8B-B14F-4D97-AF65-F5344CB8AC3E}">
        <p14:creationId xmlns:p14="http://schemas.microsoft.com/office/powerpoint/2010/main" val="28105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8572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Values for Different Word Sizes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41324" y="3738141"/>
            <a:ext cx="310914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Observations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|</a:t>
            </a:r>
            <a:r>
              <a:rPr lang="en-US" altLang="en-US" sz="1800" i="1" dirty="0" err="1">
                <a:latin typeface="Arial" panose="020B0604020202020204" pitchFamily="34" charset="0"/>
              </a:rPr>
              <a:t>TMin</a:t>
            </a:r>
            <a:r>
              <a:rPr lang="en-US" altLang="en-US" sz="1800" dirty="0">
                <a:latin typeface="Arial" panose="020B0604020202020204" pitchFamily="34" charset="0"/>
              </a:rPr>
              <a:t> | </a:t>
            </a:r>
            <a:r>
              <a:rPr lang="en-US" altLang="en-US" sz="1800" dirty="0" smtClean="0">
                <a:latin typeface="Arial" panose="020B0604020202020204" pitchFamily="34" charset="0"/>
              </a:rPr>
              <a:t> = </a:t>
            </a:r>
            <a:r>
              <a:rPr lang="en-US" altLang="en-US" sz="1800" i="1" dirty="0" err="1" smtClean="0">
                <a:latin typeface="Arial" panose="020B0604020202020204" pitchFamily="34" charset="0"/>
              </a:rPr>
              <a:t>TMax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+ 1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Asymmetric range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i="1" dirty="0" err="1" smtClean="0">
                <a:latin typeface="Arial" panose="020B0604020202020204" pitchFamily="34" charset="0"/>
              </a:rPr>
              <a:t>Umax</a:t>
            </a:r>
            <a:r>
              <a:rPr lang="en-US" altLang="en-US" sz="1800" dirty="0" smtClean="0">
                <a:latin typeface="Arial" panose="020B0604020202020204" pitchFamily="34" charset="0"/>
              </a:rPr>
              <a:t> = 2 </a:t>
            </a:r>
            <a:r>
              <a:rPr lang="en-US" altLang="en-US" sz="1800" dirty="0">
                <a:latin typeface="Arial" panose="020B0604020202020204" pitchFamily="34" charset="0"/>
              </a:rPr>
              <a:t>* </a:t>
            </a:r>
            <a:r>
              <a:rPr lang="en-US" altLang="en-US" sz="1800" i="1" dirty="0" err="1">
                <a:latin typeface="Arial" panose="020B0604020202020204" pitchFamily="34" charset="0"/>
              </a:rPr>
              <a:t>TMax</a:t>
            </a:r>
            <a:r>
              <a:rPr lang="en-US" altLang="en-US" sz="1800" dirty="0">
                <a:latin typeface="Arial" panose="020B0604020202020204" pitchFamily="34" charset="0"/>
              </a:rPr>
              <a:t> + 1 </a:t>
            </a:r>
            <a:r>
              <a:rPr lang="en-US" altLang="en-US" sz="1600" dirty="0">
                <a:latin typeface="Arial" panose="020B0604020202020204" pitchFamily="34" charset="0"/>
              </a:rPr>
              <a:t>		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92883" y="3738141"/>
            <a:ext cx="373013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 Programming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#include &lt;</a:t>
            </a:r>
            <a:r>
              <a:rPr lang="en-US" altLang="en-US" sz="1800" dirty="0" err="1">
                <a:latin typeface="Arial" panose="020B0604020202020204" pitchFamily="34" charset="0"/>
              </a:rPr>
              <a:t>limits.h</a:t>
            </a:r>
            <a:r>
              <a:rPr lang="en-US" altLang="en-US" sz="1800" dirty="0">
                <a:latin typeface="Arial" panose="020B0604020202020204" pitchFamily="34" charset="0"/>
              </a:rPr>
              <a:t>&gt;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Declares constants, e.g.,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400" dirty="0">
                <a:latin typeface="Arial" panose="020B0604020202020204" pitchFamily="34" charset="0"/>
              </a:rPr>
              <a:t>ULONG_MAX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400" dirty="0">
                <a:latin typeface="Arial" panose="020B0604020202020204" pitchFamily="34" charset="0"/>
              </a:rPr>
              <a:t>LONG_MAX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400" dirty="0">
                <a:latin typeface="Arial" panose="020B0604020202020204" pitchFamily="34" charset="0"/>
              </a:rPr>
              <a:t>LONG_MIN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Values platform specific</a:t>
            </a:r>
            <a:r>
              <a:rPr lang="en-US" altLang="en-US" sz="1600" dirty="0">
                <a:latin typeface="Arial" panose="020B0604020202020204" pitchFamily="34" charset="0"/>
              </a:rPr>
              <a:t>		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1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6704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Unsigned &amp; Signed Numeric Values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959848" y="1427272"/>
            <a:ext cx="4761823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Equivalence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Same encodings for nonnegative values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Uniqueness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Every bit pattern represents unique integer value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Each representable integer has unique bit encoding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sz="2000" dirty="0" smtClean="0">
              <a:sym typeface="Symbol" pitchFamily="18" charset="2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 </a:t>
            </a:r>
            <a:r>
              <a:rPr lang="en-US" altLang="en-US" sz="2000" dirty="0" smtClean="0">
                <a:latin typeface="Arial" panose="020B0604020202020204" pitchFamily="34" charset="0"/>
              </a:rPr>
              <a:t>Can </a:t>
            </a:r>
            <a:r>
              <a:rPr lang="en-US" altLang="en-US" sz="2000" dirty="0">
                <a:latin typeface="Arial" panose="020B0604020202020204" pitchFamily="34" charset="0"/>
              </a:rPr>
              <a:t>Invert Mappings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U2B(</a:t>
            </a:r>
            <a:r>
              <a:rPr lang="en-US" altLang="en-US" sz="1800" i="1" dirty="0">
                <a:latin typeface="Arial" panose="020B0604020202020204" pitchFamily="34" charset="0"/>
              </a:rPr>
              <a:t>x</a:t>
            </a:r>
            <a:r>
              <a:rPr lang="en-US" altLang="en-US" sz="1800" dirty="0">
                <a:latin typeface="Arial" panose="020B0604020202020204" pitchFamily="34" charset="0"/>
              </a:rPr>
              <a:t>)  =  B2U</a:t>
            </a:r>
            <a:r>
              <a:rPr lang="en-US" altLang="en-US" sz="1800" baseline="30000" dirty="0">
                <a:latin typeface="Arial" panose="020B0604020202020204" pitchFamily="34" charset="0"/>
              </a:rPr>
              <a:t>-1</a:t>
            </a: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i="1" dirty="0">
                <a:latin typeface="Arial" panose="020B0604020202020204" pitchFamily="34" charset="0"/>
              </a:rPr>
              <a:t>x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Bit pattern for unsigned integer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T2B(</a:t>
            </a:r>
            <a:r>
              <a:rPr lang="en-US" altLang="en-US" sz="1800" i="1" dirty="0">
                <a:latin typeface="Arial" panose="020B0604020202020204" pitchFamily="34" charset="0"/>
              </a:rPr>
              <a:t>x</a:t>
            </a:r>
            <a:r>
              <a:rPr lang="en-US" altLang="en-US" sz="1800" dirty="0">
                <a:latin typeface="Arial" panose="020B0604020202020204" pitchFamily="34" charset="0"/>
              </a:rPr>
              <a:t>)  =  B2T</a:t>
            </a:r>
            <a:r>
              <a:rPr lang="en-US" altLang="en-US" sz="1800" baseline="30000" dirty="0">
                <a:latin typeface="Arial" panose="020B0604020202020204" pitchFamily="34" charset="0"/>
              </a:rPr>
              <a:t>-1</a:t>
            </a: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i="1" dirty="0">
                <a:latin typeface="Arial" panose="020B0604020202020204" pitchFamily="34" charset="0"/>
              </a:rPr>
              <a:t>x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Bit pattern for two’s comp integer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854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283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Everything is bits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Each </a:t>
            </a:r>
            <a:r>
              <a:rPr lang="en-US" altLang="en-US" sz="2000" dirty="0">
                <a:latin typeface="Arial" panose="020B0604020202020204" pitchFamily="34" charset="0"/>
              </a:rPr>
              <a:t>bit is 0 or 1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By </a:t>
            </a:r>
            <a:r>
              <a:rPr lang="en-US" altLang="en-US" sz="2000" dirty="0">
                <a:latin typeface="Arial" panose="020B0604020202020204" pitchFamily="34" charset="0"/>
              </a:rPr>
              <a:t>encoding/interpreting sets of bits in various ways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Computers determine what to do (instructions)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… and represent and manipulate numbers, sets, strings, etc…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Why </a:t>
            </a:r>
            <a:r>
              <a:rPr lang="en-US" altLang="en-US" sz="2000" dirty="0">
                <a:latin typeface="Arial" panose="020B0604020202020204" pitchFamily="34" charset="0"/>
              </a:rPr>
              <a:t>bits?  Electronic Implementation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Easy to store with </a:t>
            </a:r>
            <a:r>
              <a:rPr lang="en-US" altLang="en-US" sz="1800" dirty="0" err="1">
                <a:latin typeface="Arial" panose="020B0604020202020204" pitchFamily="34" charset="0"/>
              </a:rPr>
              <a:t>bistable</a:t>
            </a:r>
            <a:r>
              <a:rPr lang="en-US" altLang="en-US" sz="1800" dirty="0">
                <a:latin typeface="Arial" panose="020B0604020202020204" pitchFamily="34" charset="0"/>
              </a:rPr>
              <a:t> elements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Reliably transmitted on noisy and inaccurate wires 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8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6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5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26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87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Mapping Between Signed &amp; Unsigned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86393" y="5704675"/>
            <a:ext cx="8204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Mappings </a:t>
            </a:r>
            <a:r>
              <a:rPr lang="en-US" altLang="en-US" sz="2000" dirty="0">
                <a:latin typeface="Arial" panose="020B0604020202020204" pitchFamily="34" charset="0"/>
              </a:rPr>
              <a:t>between unsigned and two’s complement numbers: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Keep bit representations and reinterpret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98463" y="16729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20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25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26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27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28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08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5146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Mapping Signed </a:t>
            </a:r>
            <a:r>
              <a:rPr lang="en-US" altLang="zh-CN" dirty="0" smtClean="0">
                <a:solidFill>
                  <a:srgbClr val="CC0000"/>
                </a:solidFill>
                <a:latin typeface="Arial" panose="020B0604020202020204" pitchFamily="34" charset="0"/>
              </a:rPr>
              <a:t>↔ 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Unsigned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22513"/>
              </p:ext>
            </p:extLst>
          </p:nvPr>
        </p:nvGraphicFramePr>
        <p:xfrm>
          <a:off x="3519547" y="1223982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96141"/>
              </p:ext>
            </p:extLst>
          </p:nvPr>
        </p:nvGraphicFramePr>
        <p:xfrm>
          <a:off x="6796147" y="1237761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2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42594"/>
              </p:ext>
            </p:extLst>
          </p:nvPr>
        </p:nvGraphicFramePr>
        <p:xfrm>
          <a:off x="1538347" y="1223982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63" name="Group 124"/>
          <p:cNvGrpSpPr>
            <a:grpSpLocks/>
          </p:cNvGrpSpPr>
          <p:nvPr/>
        </p:nvGrpSpPr>
        <p:grpSpPr bwMode="auto">
          <a:xfrm>
            <a:off x="4967347" y="3763982"/>
            <a:ext cx="1574800" cy="279400"/>
            <a:chOff x="3264" y="2608"/>
            <a:chExt cx="992" cy="176"/>
          </a:xfrm>
        </p:grpSpPr>
        <p:sp>
          <p:nvSpPr>
            <p:cNvPr id="64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65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123"/>
          <p:cNvGrpSpPr>
            <a:grpSpLocks/>
          </p:cNvGrpSpPr>
          <p:nvPr/>
        </p:nvGrpSpPr>
        <p:grpSpPr bwMode="auto">
          <a:xfrm>
            <a:off x="4967347" y="3332182"/>
            <a:ext cx="1574800" cy="279400"/>
            <a:chOff x="3264" y="2128"/>
            <a:chExt cx="992" cy="176"/>
          </a:xfrm>
        </p:grpSpPr>
        <p:sp>
          <p:nvSpPr>
            <p:cNvPr id="68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69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9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5146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Mapping Signed </a:t>
            </a:r>
            <a:r>
              <a:rPr lang="en-US" altLang="zh-CN" dirty="0" smtClean="0">
                <a:solidFill>
                  <a:srgbClr val="CC0000"/>
                </a:solidFill>
                <a:latin typeface="Arial" panose="020B0604020202020204" pitchFamily="34" charset="0"/>
              </a:rPr>
              <a:t>↔ 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Unsigned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0" name="Group 3"/>
          <p:cNvGraphicFramePr>
            <a:graphicFrameLocks noGrp="1"/>
          </p:cNvGraphicFramePr>
          <p:nvPr>
            <p:extLst/>
          </p:nvPr>
        </p:nvGraphicFramePr>
        <p:xfrm>
          <a:off x="3519547" y="1223982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1" name="Group 41"/>
          <p:cNvGraphicFramePr>
            <a:graphicFrameLocks noGrp="1"/>
          </p:cNvGraphicFramePr>
          <p:nvPr>
            <p:extLst/>
          </p:nvPr>
        </p:nvGraphicFramePr>
        <p:xfrm>
          <a:off x="6796147" y="1237761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2" name="Group 79"/>
          <p:cNvGraphicFramePr>
            <a:graphicFrameLocks noGrp="1"/>
          </p:cNvGraphicFramePr>
          <p:nvPr>
            <p:extLst/>
          </p:nvPr>
        </p:nvGraphicFramePr>
        <p:xfrm>
          <a:off x="1538347" y="1223982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6" name="Group 126"/>
          <p:cNvGrpSpPr>
            <a:grpSpLocks/>
          </p:cNvGrpSpPr>
          <p:nvPr/>
        </p:nvGrpSpPr>
        <p:grpSpPr bwMode="auto">
          <a:xfrm>
            <a:off x="5016766" y="2557642"/>
            <a:ext cx="1447800" cy="584200"/>
            <a:chOff x="3312" y="1226"/>
            <a:chExt cx="912" cy="368"/>
          </a:xfrm>
        </p:grpSpPr>
        <p:sp>
          <p:nvSpPr>
            <p:cNvPr id="17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9" name="Group 127"/>
          <p:cNvGrpSpPr>
            <a:grpSpLocks/>
          </p:cNvGrpSpPr>
          <p:nvPr/>
        </p:nvGrpSpPr>
        <p:grpSpPr bwMode="auto">
          <a:xfrm>
            <a:off x="5016766" y="4996038"/>
            <a:ext cx="1447800" cy="492124"/>
            <a:chOff x="3312" y="2762"/>
            <a:chExt cx="912" cy="310"/>
          </a:xfrm>
        </p:grpSpPr>
        <p:sp>
          <p:nvSpPr>
            <p:cNvPr id="20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 smtClean="0">
                  <a:latin typeface="Calibri" pitchFamily="34" charset="0"/>
                </a:rPr>
                <a:t>+/- 16</a:t>
              </a:r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3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9733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Relation between Signed &amp; Unsigned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882682" y="3924778"/>
            <a:ext cx="2743200" cy="228600"/>
            <a:chOff x="2832" y="2208"/>
            <a:chExt cx="1728" cy="144"/>
          </a:xfrm>
        </p:grpSpPr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1882682" y="4381978"/>
            <a:ext cx="2743200" cy="228600"/>
            <a:chOff x="2832" y="2208"/>
            <a:chExt cx="1728" cy="144"/>
          </a:xfrm>
        </p:grpSpPr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1349282" y="3772378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1349282" y="4229578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1730282" y="3543778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4397282" y="3543778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1958882" y="4762978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717832" y="1868172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022632" y="2249172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165632" y="2249172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3032032" y="2388872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5775232" y="2388872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4632232" y="2388872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504732" y="1701485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829332" y="1638778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3452720" y="2976247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2547845" y="2158373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6815045" y="2158373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4681445" y="2331557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4140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74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Bit-Level Operations in C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2’s </a:t>
            </a:r>
            <a:r>
              <a:rPr lang="en-US" altLang="en-US" sz="2000" dirty="0">
                <a:latin typeface="Arial" panose="020B0604020202020204" pitchFamily="34" charset="0"/>
              </a:rPr>
              <a:t>Comp. </a:t>
            </a:r>
            <a:r>
              <a:rPr lang="en-US" altLang="en-US" sz="2000" dirty="0" smtClean="0">
                <a:latin typeface="Arial" panose="020B0604020202020204" pitchFamily="34" charset="0"/>
              </a:rPr>
              <a:t>→ Unsigned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Ordering Inversion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Negative →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Big Positive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</a:t>
            </a:r>
            <a:r>
              <a:rPr lang="en-US" sz="2000" b="0" dirty="0" smtClean="0">
                <a:latin typeface="Calibri" pitchFamily="34" charset="0"/>
              </a:rPr>
              <a:t>Complement Range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9059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1641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CC0000"/>
                </a:solidFill>
                <a:latin typeface="Arial" panose="020B0604020202020204" pitchFamily="34" charset="0"/>
              </a:rPr>
              <a:t>Proof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4624388" y="1674813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1674813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815109" y="1674295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09" y="1674295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38909" y="1293295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625109" y="1293295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38909" y="2652195"/>
                <a:ext cx="313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09" y="2652195"/>
                <a:ext cx="3130537" cy="276999"/>
              </a:xfrm>
              <a:prstGeom prst="rect">
                <a:avLst/>
              </a:prstGeom>
              <a:blipFill>
                <a:blip r:embed="rId8"/>
                <a:stretch>
                  <a:fillRect l="-11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07662" y="3210257"/>
                <a:ext cx="313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2" y="3210257"/>
                <a:ext cx="3130536" cy="276999"/>
              </a:xfrm>
              <a:prstGeom prst="rect">
                <a:avLst/>
              </a:prstGeom>
              <a:blipFill>
                <a:blip r:embed="rId9"/>
                <a:stretch>
                  <a:fillRect l="-11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07662" y="3651740"/>
                <a:ext cx="77982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2" y="3651740"/>
                <a:ext cx="7798225" cy="617861"/>
              </a:xfrm>
              <a:prstGeom prst="rect">
                <a:avLst/>
              </a:prstGeom>
              <a:blipFill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07662" y="4538084"/>
                <a:ext cx="255396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2" y="4538084"/>
                <a:ext cx="2553969" cy="617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786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Signed vs. Unsigned in C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Constants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By default are considered to be signed integers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Unsigned if have “U” as suffix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0U, 4294967259U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Casting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Explicit casting between signed &amp; unsigned same as U2T and T2U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ty;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(unsigned) ty;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Implicit casting also occurs via assignments and procedure calls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ty;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786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Signed vs. Unsigned in C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81000" y="1304351"/>
            <a:ext cx="869916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Expression </a:t>
            </a:r>
            <a:r>
              <a:rPr lang="en-US" altLang="en-US" sz="2000" dirty="0">
                <a:latin typeface="Arial" panose="020B0604020202020204" pitchFamily="34" charset="0"/>
              </a:rPr>
              <a:t>Evaluation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If there is a mix of unsigned and signed in single expression, 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b="1" i="1" dirty="0">
                <a:solidFill>
                  <a:srgbClr val="FF0000"/>
                </a:solidFill>
                <a:latin typeface="Arial" panose="020B0604020202020204" pitchFamily="34" charset="0"/>
              </a:rPr>
              <a:t>signed values implicitly cast to unsigned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Including comparison operations &lt;, &gt;, ==, &lt;=, &gt;=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Examples for W = 32:    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TMIN = -2,147,483,648 ,     TMAX = 2,147,483,647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40136"/>
              </p:ext>
            </p:extLst>
          </p:nvPr>
        </p:nvGraphicFramePr>
        <p:xfrm>
          <a:off x="1139799" y="2883997"/>
          <a:ext cx="695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1761583910"/>
                    </a:ext>
                  </a:extLst>
                </a:gridCol>
                <a:gridCol w="2138680">
                  <a:extLst>
                    <a:ext uri="{9D8B030D-6E8A-4147-A177-3AD203B41FA5}">
                      <a16:colId xmlns:a16="http://schemas.microsoft.com/office/drawing/2014/main" val="2837311362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4133872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413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Arial" panose="020B0604020202020204" pitchFamily="34" charset="0"/>
                        </a:rPr>
                        <a:t>Constant</a:t>
                      </a:r>
                      <a:r>
                        <a:rPr lang="en-US" altLang="en-US" sz="1800" baseline="-25000" dirty="0" smtClean="0">
                          <a:latin typeface="Arial" panose="020B0604020202020204" pitchFamily="34" charset="0"/>
                        </a:rPr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Arial" panose="020B0604020202020204" pitchFamily="34" charset="0"/>
                        </a:rPr>
                        <a:t>Constant</a:t>
                      </a:r>
                      <a:r>
                        <a:rPr lang="en-US" altLang="en-US" sz="1800" baseline="-25000" dirty="0" smtClean="0">
                          <a:latin typeface="Arial" panose="020B0604020202020204" pitchFamily="34" charset="0"/>
                        </a:rPr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Arial" panose="020B0604020202020204" pitchFamily="34" charset="0"/>
                        </a:rPr>
                        <a:t>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Arial" panose="020B0604020202020204" pitchFamily="34" charset="0"/>
                        </a:rPr>
                        <a:t>Evaluation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8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2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4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4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2147483647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sz="1800" dirty="0" smtClean="0"/>
                        <a:t>2147483647-1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5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2147483647U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sz="1800" dirty="0" smtClean="0"/>
                        <a:t>2147483647-1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28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5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(unsigned)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8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2147483647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214748364</a:t>
                      </a:r>
                      <a:r>
                        <a:rPr lang="en-US" altLang="zh-CN" sz="1800" dirty="0" smtClean="0"/>
                        <a:t>8</a:t>
                      </a:r>
                      <a:r>
                        <a:rPr lang="en-US" sz="1800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0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2147483647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 </a:t>
                      </a:r>
                      <a:r>
                        <a:rPr lang="en-US" sz="1800" dirty="0" smtClean="0"/>
                        <a:t>214748364</a:t>
                      </a:r>
                      <a:r>
                        <a:rPr lang="en-US" altLang="zh-CN" sz="1800" dirty="0" smtClean="0"/>
                        <a:t>8</a:t>
                      </a:r>
                      <a:r>
                        <a:rPr lang="en-US" sz="1800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59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786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Signed vs. Unsigned in C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Bit </a:t>
            </a:r>
            <a:r>
              <a:rPr lang="en-US" altLang="en-US" sz="2400" dirty="0">
                <a:latin typeface="Arial" panose="020B0604020202020204" pitchFamily="34" charset="0"/>
              </a:rPr>
              <a:t>pattern is maintained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But </a:t>
            </a:r>
            <a:r>
              <a:rPr lang="en-US" altLang="en-US" sz="2400" dirty="0">
                <a:latin typeface="Arial" panose="020B0604020202020204" pitchFamily="34" charset="0"/>
              </a:rPr>
              <a:t>reinterpreted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Can </a:t>
            </a:r>
            <a:r>
              <a:rPr lang="en-US" altLang="en-US" sz="2400" dirty="0">
                <a:latin typeface="Arial" panose="020B0604020202020204" pitchFamily="34" charset="0"/>
              </a:rPr>
              <a:t>have unexpected effects: adding or subtracting 2w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Expression </a:t>
            </a:r>
            <a:r>
              <a:rPr lang="en-US" altLang="en-US" sz="2400" dirty="0">
                <a:latin typeface="Arial" panose="020B0604020202020204" pitchFamily="34" charset="0"/>
              </a:rPr>
              <a:t>containing signed and unsigned </a:t>
            </a:r>
            <a:r>
              <a:rPr lang="en-US" altLang="en-US" sz="2400" dirty="0" err="1">
                <a:latin typeface="Arial" panose="020B0604020202020204" pitchFamily="34" charset="0"/>
              </a:rPr>
              <a:t>int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</a:rPr>
              <a:t> is cast to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altLang="en-US" sz="2000" dirty="0">
                <a:latin typeface="Arial" panose="020B0604020202020204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044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9193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Sign Extension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Task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Given w-bit signed integer </a:t>
            </a:r>
            <a:r>
              <a:rPr lang="en-US" altLang="en-US" sz="1800" i="1" dirty="0">
                <a:latin typeface="Arial" panose="020B0604020202020204" pitchFamily="34" charset="0"/>
              </a:rPr>
              <a:t>x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Convert it to </a:t>
            </a:r>
            <a:r>
              <a:rPr lang="en-US" altLang="en-US" sz="1800" dirty="0" err="1">
                <a:latin typeface="Arial" panose="020B0604020202020204" pitchFamily="34" charset="0"/>
              </a:rPr>
              <a:t>w+k-bit</a:t>
            </a:r>
            <a:r>
              <a:rPr lang="en-US" altLang="en-US" sz="1800" dirty="0">
                <a:latin typeface="Arial" panose="020B0604020202020204" pitchFamily="34" charset="0"/>
              </a:rPr>
              <a:t> integer with same value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Rule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Make </a:t>
            </a:r>
            <a:r>
              <a:rPr lang="en-US" altLang="en-US" sz="1800" i="1" dirty="0">
                <a:latin typeface="Arial" panose="020B0604020202020204" pitchFamily="34" charset="0"/>
              </a:rPr>
              <a:t>k</a:t>
            </a:r>
            <a:r>
              <a:rPr lang="en-US" altLang="en-US" sz="1800" dirty="0">
                <a:latin typeface="Arial" panose="020B0604020202020204" pitchFamily="34" charset="0"/>
              </a:rPr>
              <a:t> copies of sign bit: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i="1" dirty="0" smtClean="0">
                <a:latin typeface="Arial" panose="020B0604020202020204" pitchFamily="34" charset="0"/>
              </a:rPr>
              <a:t>X</a:t>
            </a:r>
            <a:r>
              <a:rPr lang="en-US" altLang="en-US" sz="1800" dirty="0" smtClean="0">
                <a:latin typeface="Arial" panose="020B0604020202020204" pitchFamily="34" charset="0"/>
              </a:rPr>
              <a:t>’ =  </a:t>
            </a:r>
            <a:r>
              <a:rPr lang="en-US" altLang="en-US" sz="1800" i="1" dirty="0" err="1">
                <a:latin typeface="Arial" panose="020B0604020202020204" pitchFamily="34" charset="0"/>
              </a:rPr>
              <a:t>x</a:t>
            </a:r>
            <a:r>
              <a:rPr lang="en-US" altLang="en-US" sz="1800" i="1" baseline="-25000" dirty="0" err="1">
                <a:latin typeface="Arial" panose="020B0604020202020204" pitchFamily="34" charset="0"/>
              </a:rPr>
              <a:t>w</a:t>
            </a:r>
            <a:r>
              <a:rPr lang="en-US" altLang="en-US" sz="1800" i="1" baseline="-25000" dirty="0">
                <a:latin typeface="Arial" panose="020B0604020202020204" pitchFamily="34" charset="0"/>
              </a:rPr>
              <a:t>–1</a:t>
            </a:r>
            <a:r>
              <a:rPr lang="en-US" altLang="en-US" sz="1800" i="1" dirty="0">
                <a:latin typeface="Arial" panose="020B0604020202020204" pitchFamily="34" charset="0"/>
              </a:rPr>
              <a:t> ,…, </a:t>
            </a:r>
            <a:r>
              <a:rPr lang="en-US" altLang="en-US" sz="1800" i="1" dirty="0" err="1">
                <a:latin typeface="Arial" panose="020B0604020202020204" pitchFamily="34" charset="0"/>
              </a:rPr>
              <a:t>x</a:t>
            </a:r>
            <a:r>
              <a:rPr lang="en-US" altLang="en-US" sz="1800" i="1" baseline="-25000" dirty="0" err="1">
                <a:latin typeface="Arial" panose="020B0604020202020204" pitchFamily="34" charset="0"/>
              </a:rPr>
              <a:t>w</a:t>
            </a:r>
            <a:r>
              <a:rPr lang="en-US" altLang="en-US" sz="1800" i="1" baseline="-25000" dirty="0">
                <a:latin typeface="Arial" panose="020B0604020202020204" pitchFamily="34" charset="0"/>
              </a:rPr>
              <a:t>–1</a:t>
            </a:r>
            <a:r>
              <a:rPr lang="en-US" altLang="en-US" sz="1800" i="1" dirty="0">
                <a:latin typeface="Arial" panose="020B0604020202020204" pitchFamily="34" charset="0"/>
              </a:rPr>
              <a:t> , </a:t>
            </a:r>
            <a:r>
              <a:rPr lang="en-US" altLang="en-US" sz="1800" i="1" dirty="0" err="1">
                <a:latin typeface="Arial" panose="020B0604020202020204" pitchFamily="34" charset="0"/>
              </a:rPr>
              <a:t>x</a:t>
            </a:r>
            <a:r>
              <a:rPr lang="en-US" altLang="en-US" sz="1800" i="1" baseline="-25000" dirty="0" err="1">
                <a:latin typeface="Arial" panose="020B0604020202020204" pitchFamily="34" charset="0"/>
              </a:rPr>
              <a:t>w</a:t>
            </a:r>
            <a:r>
              <a:rPr lang="en-US" altLang="en-US" sz="1800" i="1" baseline="-25000" dirty="0">
                <a:latin typeface="Arial" panose="020B0604020202020204" pitchFamily="34" charset="0"/>
              </a:rPr>
              <a:t>–1</a:t>
            </a:r>
            <a:r>
              <a:rPr lang="en-US" altLang="en-US" sz="1800" i="1" dirty="0">
                <a:latin typeface="Arial" panose="020B0604020202020204" pitchFamily="34" charset="0"/>
              </a:rPr>
              <a:t> , </a:t>
            </a:r>
            <a:r>
              <a:rPr lang="en-US" altLang="en-US" sz="1800" i="1" dirty="0" err="1">
                <a:latin typeface="Arial" panose="020B0604020202020204" pitchFamily="34" charset="0"/>
              </a:rPr>
              <a:t>x</a:t>
            </a:r>
            <a:r>
              <a:rPr lang="en-US" altLang="en-US" sz="1800" i="1" baseline="-25000" dirty="0" err="1">
                <a:latin typeface="Arial" panose="020B0604020202020204" pitchFamily="34" charset="0"/>
              </a:rPr>
              <a:t>w</a:t>
            </a:r>
            <a:r>
              <a:rPr lang="en-US" altLang="en-US" sz="1800" i="1" baseline="-25000" dirty="0">
                <a:latin typeface="Arial" panose="020B0604020202020204" pitchFamily="34" charset="0"/>
              </a:rPr>
              <a:t>–2</a:t>
            </a:r>
            <a:r>
              <a:rPr lang="en-US" altLang="en-US" sz="1800" i="1" dirty="0">
                <a:latin typeface="Arial" panose="020B0604020202020204" pitchFamily="34" charset="0"/>
              </a:rPr>
              <a:t> ,…, x</a:t>
            </a:r>
            <a:r>
              <a:rPr lang="en-US" altLang="en-US" sz="1800" i="1" baseline="-25000" dirty="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666240" y="3532188"/>
            <a:ext cx="5181600" cy="2913062"/>
            <a:chOff x="1392" y="2104"/>
            <a:chExt cx="3264" cy="1835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1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42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43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44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45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46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47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48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9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30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1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2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33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34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3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3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3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3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3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4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4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0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8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12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  <p:sp>
        <p:nvSpPr>
          <p:cNvPr id="49" name="Freeform 4"/>
          <p:cNvSpPr>
            <a:spLocks/>
          </p:cNvSpPr>
          <p:nvPr/>
        </p:nvSpPr>
        <p:spPr bwMode="auto">
          <a:xfrm>
            <a:off x="2160746" y="3270612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1855946" y="3499212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</p:spTree>
    <p:extLst>
      <p:ext uri="{BB962C8B-B14F-4D97-AF65-F5344CB8AC3E}">
        <p14:creationId xmlns:p14="http://schemas.microsoft.com/office/powerpoint/2010/main" val="20142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9402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CC0000"/>
                </a:solidFill>
                <a:latin typeface="Arial" panose="020B0604020202020204" pitchFamily="34" charset="0"/>
              </a:rPr>
              <a:t>Count </a:t>
            </a:r>
            <a:r>
              <a:rPr lang="en-US" altLang="en-US" dirty="0" smtClean="0">
                <a:solidFill>
                  <a:srgbClr val="CC0000"/>
                </a:solidFill>
                <a:latin typeface="Arial" panose="020B0604020202020204" pitchFamily="34" charset="0"/>
              </a:rPr>
              <a:t>in 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binary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Base </a:t>
            </a:r>
            <a:r>
              <a:rPr lang="en-US" altLang="en-US" sz="2400" dirty="0">
                <a:latin typeface="Arial" panose="020B0604020202020204" pitchFamily="34" charset="0"/>
              </a:rPr>
              <a:t>2 Number Representation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Represent 15213</a:t>
            </a:r>
            <a:r>
              <a:rPr lang="en-US" altLang="en-US" sz="2000" baseline="-25000" dirty="0">
                <a:latin typeface="Arial" panose="020B0604020202020204" pitchFamily="34" charset="0"/>
              </a:rPr>
              <a:t>10</a:t>
            </a:r>
            <a:r>
              <a:rPr lang="en-US" altLang="en-US" sz="2000" dirty="0">
                <a:latin typeface="Arial" panose="020B0604020202020204" pitchFamily="34" charset="0"/>
              </a:rPr>
              <a:t> as 11101101101101</a:t>
            </a:r>
            <a:r>
              <a:rPr lang="en-US" altLang="en-US" sz="2000" baseline="-25000" dirty="0">
                <a:latin typeface="Arial" panose="020B0604020202020204" pitchFamily="34" charset="0"/>
              </a:rPr>
              <a:t>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Represent 1.20</a:t>
            </a:r>
            <a:r>
              <a:rPr lang="en-US" altLang="en-US" sz="2000" baseline="-25000" dirty="0">
                <a:latin typeface="Arial" panose="020B0604020202020204" pitchFamily="34" charset="0"/>
              </a:rPr>
              <a:t>10</a:t>
            </a:r>
            <a:r>
              <a:rPr lang="en-US" altLang="en-US" sz="2000" dirty="0">
                <a:latin typeface="Arial" panose="020B0604020202020204" pitchFamily="34" charset="0"/>
              </a:rPr>
              <a:t> as 1.0011001100110011[0011]…</a:t>
            </a:r>
            <a:r>
              <a:rPr lang="en-US" altLang="en-US" sz="2000" baseline="-25000" dirty="0">
                <a:latin typeface="Arial" panose="020B0604020202020204" pitchFamily="34" charset="0"/>
              </a:rPr>
              <a:t>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Represent 1.5213 X 10</a:t>
            </a:r>
            <a:r>
              <a:rPr lang="en-US" altLang="en-US" sz="2000" baseline="30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  as 1.11011011011012 X 2</a:t>
            </a:r>
            <a:r>
              <a:rPr lang="en-US" altLang="en-US" sz="2000" baseline="30000" dirty="0">
                <a:latin typeface="Arial" panose="020B06040202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07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786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Sign Extension Example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01650" y="4875283"/>
            <a:ext cx="82041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Converting </a:t>
            </a:r>
            <a:r>
              <a:rPr lang="en-US" altLang="en-US" sz="2400" dirty="0">
                <a:latin typeface="Arial" panose="020B0604020202020204" pitchFamily="34" charset="0"/>
              </a:rPr>
              <a:t>from smaller to larger integer data type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C </a:t>
            </a:r>
            <a:r>
              <a:rPr lang="en-US" altLang="en-US" sz="2400" dirty="0">
                <a:latin typeface="Arial" panose="020B0604020202020204" pitchFamily="34" charset="0"/>
              </a:rPr>
              <a:t>automatically performs sign extension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136626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55600" y="2926081"/>
            <a:ext cx="8431213" cy="1427163"/>
            <a:chOff x="224" y="1792"/>
            <a:chExt cx="5311" cy="899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4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5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9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4195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Integer C Puzzles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>
                <a:latin typeface="Courier New"/>
                <a:cs typeface="Courier New"/>
              </a:rPr>
              <a:t>x &lt; 0	</a:t>
            </a:r>
            <a:r>
              <a:rPr lang="en-US" sz="2000" b="1" dirty="0" smtClean="0">
                <a:latin typeface="Courier New"/>
                <a:cs typeface="Courier New"/>
              </a:rPr>
              <a:t></a:t>
            </a:r>
            <a:r>
              <a:rPr lang="en-US" sz="2000" b="1" dirty="0">
                <a:latin typeface="Courier New"/>
                <a:cs typeface="Courier New"/>
              </a:rPr>
              <a:t>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 err="1">
                <a:latin typeface="Courier New"/>
                <a:cs typeface="Courier New"/>
              </a:rPr>
              <a:t>ux</a:t>
            </a:r>
            <a:r>
              <a:rPr lang="en-US" sz="2000" b="1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>
                <a:latin typeface="Courier New"/>
                <a:cs typeface="Courier New"/>
              </a:rPr>
              <a:t>x &amp; 7 == 7	</a:t>
            </a:r>
            <a:r>
              <a:rPr lang="en-US" sz="2000" b="1" dirty="0" smtClean="0">
                <a:latin typeface="Courier New"/>
                <a:cs typeface="Courier New"/>
              </a:rPr>
              <a:t></a:t>
            </a:r>
            <a:r>
              <a:rPr lang="en-US" sz="2000" b="1" dirty="0">
                <a:latin typeface="Courier New"/>
                <a:cs typeface="Courier New"/>
              </a:rPr>
              <a:t>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 err="1">
                <a:latin typeface="Courier New"/>
                <a:cs typeface="Courier New"/>
              </a:rPr>
              <a:t>ux</a:t>
            </a:r>
            <a:r>
              <a:rPr lang="en-US" sz="2000" b="1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>
                <a:latin typeface="Courier New"/>
                <a:cs typeface="Courier New"/>
              </a:rPr>
              <a:t>x &gt; </a:t>
            </a:r>
            <a:r>
              <a:rPr lang="en-US" sz="2000" b="1" dirty="0" smtClean="0">
                <a:latin typeface="Courier New"/>
                <a:cs typeface="Courier New"/>
              </a:rPr>
              <a:t>y</a:t>
            </a: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</a:t>
            </a:r>
            <a:r>
              <a:rPr lang="en-US" sz="2000" b="1" dirty="0">
                <a:latin typeface="Courier New"/>
                <a:cs typeface="Courier New"/>
              </a:rPr>
              <a:t>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>
                <a:latin typeface="Courier New"/>
                <a:cs typeface="Courier New"/>
              </a:rPr>
              <a:t>x &gt; 0 &amp;&amp; y &gt; 0	</a:t>
            </a:r>
            <a:r>
              <a:rPr lang="en-US" sz="2000" b="1" dirty="0" smtClean="0">
                <a:latin typeface="Courier New"/>
                <a:cs typeface="Courier New"/>
              </a:rPr>
              <a:t></a:t>
            </a:r>
            <a:r>
              <a:rPr lang="en-US" sz="2000" b="1" dirty="0">
                <a:latin typeface="Courier New"/>
                <a:cs typeface="Courier New"/>
              </a:rPr>
              <a:t>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>
                <a:latin typeface="Courier New"/>
                <a:cs typeface="Courier New"/>
              </a:rPr>
              <a:t>x &gt;= </a:t>
            </a:r>
            <a:r>
              <a:rPr lang="en-US" sz="2000" b="1" dirty="0" smtClean="0">
                <a:latin typeface="Courier New"/>
                <a:cs typeface="Courier New"/>
              </a:rPr>
              <a:t>0</a:t>
            </a: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</a:t>
            </a:r>
            <a:r>
              <a:rPr lang="en-US" sz="2000" b="1" dirty="0">
                <a:latin typeface="Courier New"/>
                <a:cs typeface="Courier New"/>
              </a:rPr>
              <a:t>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>
                <a:latin typeface="Courier New"/>
                <a:cs typeface="Courier New"/>
              </a:rPr>
              <a:t>x &lt;= 0	</a:t>
            </a:r>
            <a:r>
              <a:rPr lang="en-US" sz="2000" b="1" dirty="0" smtClean="0">
                <a:latin typeface="Courier New"/>
                <a:cs typeface="Courier New"/>
              </a:rPr>
              <a:t></a:t>
            </a:r>
            <a:r>
              <a:rPr lang="en-US" sz="2000" b="1" dirty="0">
                <a:latin typeface="Courier New"/>
                <a:cs typeface="Courier New"/>
              </a:rPr>
              <a:t>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 smtClean="0">
                <a:latin typeface="Courier New"/>
                <a:cs typeface="Courier New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 err="1" smtClean="0">
                <a:latin typeface="Courier New"/>
                <a:cs typeface="Courier New"/>
              </a:rPr>
              <a:t>ux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&gt;&gt; 3 == </a:t>
            </a:r>
            <a:r>
              <a:rPr lang="en-US" sz="2000" b="1" dirty="0" err="1">
                <a:latin typeface="Courier New"/>
                <a:cs typeface="Courier New"/>
              </a:rPr>
              <a:t>ux</a:t>
            </a:r>
            <a:r>
              <a:rPr lang="en-US" sz="2000" b="1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b="1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40954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0"/>
            <a:ext cx="80740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Summary:</a:t>
            </a:r>
            <a:b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Expanding, Truncating: Basic Rules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Expanding </a:t>
            </a:r>
            <a:r>
              <a:rPr lang="en-US" altLang="en-US" sz="2400" dirty="0">
                <a:latin typeface="Arial" panose="020B0604020202020204" pitchFamily="34" charset="0"/>
              </a:rPr>
              <a:t>(e.g., short </a:t>
            </a:r>
            <a:r>
              <a:rPr lang="en-US" altLang="en-US" sz="2400" dirty="0" err="1">
                <a:latin typeface="Arial" panose="020B0604020202020204" pitchFamily="34" charset="0"/>
              </a:rPr>
              <a:t>int</a:t>
            </a:r>
            <a:r>
              <a:rPr lang="en-US" altLang="en-US" sz="2400" dirty="0">
                <a:latin typeface="Arial" panose="020B0604020202020204" pitchFamily="34" charset="0"/>
              </a:rPr>
              <a:t> to </a:t>
            </a:r>
            <a:r>
              <a:rPr lang="en-US" altLang="en-US" sz="2400" dirty="0" err="1">
                <a:latin typeface="Arial" panose="020B0604020202020204" pitchFamily="34" charset="0"/>
              </a:rPr>
              <a:t>int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Unsigned: zeros added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Signed: sign extension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Both yield expected result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Truncating </a:t>
            </a:r>
            <a:r>
              <a:rPr lang="en-US" altLang="en-US" sz="2400" dirty="0">
                <a:latin typeface="Arial" panose="020B0604020202020204" pitchFamily="34" charset="0"/>
              </a:rPr>
              <a:t>(e.g., unsigned to unsigned short)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Unsigned/signed: bits are truncated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Result reinterpreted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Unsigned: mod operation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Signed: similar to mod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For small numbers yields expected behavior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4882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Unsigned Addition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82654" y="3822829"/>
            <a:ext cx="820414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Standard </a:t>
            </a:r>
            <a:r>
              <a:rPr lang="en-US" altLang="en-US" sz="2000" dirty="0">
                <a:latin typeface="Arial" panose="020B0604020202020204" pitchFamily="34" charset="0"/>
              </a:rPr>
              <a:t>Addition Function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Ignores carry output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Implements </a:t>
            </a:r>
            <a:r>
              <a:rPr lang="en-US" altLang="en-US" sz="2000" dirty="0">
                <a:latin typeface="Arial" panose="020B0604020202020204" pitchFamily="34" charset="0"/>
              </a:rPr>
              <a:t>Modular Arithmetic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	</a:t>
            </a:r>
            <a:r>
              <a:rPr lang="en-US" altLang="en-US" sz="1800" dirty="0" smtClean="0">
                <a:latin typeface="Arial" panose="020B0604020202020204" pitchFamily="34" charset="0"/>
              </a:rPr>
              <a:t>=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UAdd</a:t>
            </a:r>
            <a:r>
              <a:rPr lang="en-US" altLang="en-US" sz="1800" i="1" baseline="-25000" dirty="0" err="1" smtClean="0">
                <a:latin typeface="Arial" panose="020B0604020202020204" pitchFamily="34" charset="0"/>
              </a:rPr>
              <a:t>w</a:t>
            </a:r>
            <a:r>
              <a:rPr lang="en-US" altLang="en-US" sz="1800" i="1" dirty="0" smtClean="0">
                <a:latin typeface="Arial" panose="020B0604020202020204" pitchFamily="34" charset="0"/>
              </a:rPr>
              <a:t>(u </a:t>
            </a:r>
            <a:r>
              <a:rPr lang="en-US" altLang="en-US" sz="1800" i="1" dirty="0">
                <a:latin typeface="Arial" panose="020B0604020202020204" pitchFamily="34" charset="0"/>
              </a:rPr>
              <a:t>, v</a:t>
            </a:r>
            <a:r>
              <a:rPr lang="en-US" altLang="en-US" sz="1800" i="1" dirty="0" smtClean="0">
                <a:latin typeface="Arial" panose="020B0604020202020204" pitchFamily="34" charset="0"/>
              </a:rPr>
              <a:t>)</a:t>
            </a:r>
            <a:r>
              <a:rPr lang="en-US" altLang="en-US" sz="1800" dirty="0" smtClean="0">
                <a:latin typeface="Arial" panose="020B0604020202020204" pitchFamily="34" charset="0"/>
              </a:rPr>
              <a:t> = </a:t>
            </a:r>
            <a:r>
              <a:rPr lang="en-US" altLang="en-US" sz="1800" i="1" dirty="0" smtClean="0">
                <a:latin typeface="Arial" panose="020B0604020202020204" pitchFamily="34" charset="0"/>
              </a:rPr>
              <a:t>u </a:t>
            </a:r>
            <a:r>
              <a:rPr lang="en-US" altLang="en-US" sz="1800" i="1" dirty="0">
                <a:latin typeface="Arial" panose="020B0604020202020204" pitchFamily="34" charset="0"/>
              </a:rPr>
              <a:t>+ v  </a:t>
            </a:r>
            <a:r>
              <a:rPr lang="en-US" altLang="en-US" sz="1800" dirty="0">
                <a:latin typeface="Arial" panose="020B0604020202020204" pitchFamily="34" charset="0"/>
              </a:rPr>
              <a:t>mod 2</a:t>
            </a:r>
            <a:r>
              <a:rPr lang="en-US" altLang="en-US" sz="1800" i="1" baseline="30000" dirty="0">
                <a:latin typeface="Arial" panose="020B0604020202020204" pitchFamily="34" charset="0"/>
              </a:rPr>
              <a:t>w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991154" y="1488941"/>
            <a:ext cx="2743200" cy="228600"/>
            <a:chOff x="2976" y="816"/>
            <a:chExt cx="1728" cy="144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991154" y="1946141"/>
            <a:ext cx="2743200" cy="228600"/>
            <a:chOff x="2976" y="1104"/>
            <a:chExt cx="1728" cy="144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451404" y="133654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464104" y="179374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000554" y="225094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172871" y="1801101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762554" y="2403341"/>
            <a:ext cx="2971800" cy="228600"/>
            <a:chOff x="2832" y="1392"/>
            <a:chExt cx="1872" cy="144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106916" y="225094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991154" y="2860541"/>
            <a:ext cx="2743200" cy="228600"/>
            <a:chOff x="2976" y="1392"/>
            <a:chExt cx="1728" cy="144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4000554" y="270814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482654" y="2174741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482654" y="1488941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482654" y="2784341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462535" y="2708141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54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6025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Mathematical Properties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06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Modular </a:t>
            </a:r>
            <a:r>
              <a:rPr lang="en-US" altLang="en-US" sz="2000" dirty="0">
                <a:latin typeface="Arial" panose="020B0604020202020204" pitchFamily="34" charset="0"/>
              </a:rPr>
              <a:t>Addition Forms an Abelian Group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Closed</a:t>
            </a:r>
            <a:r>
              <a:rPr lang="en-US" altLang="en-US" sz="1600" dirty="0">
                <a:latin typeface="Arial" panose="020B0604020202020204" pitchFamily="34" charset="0"/>
              </a:rPr>
              <a:t> under addition</a:t>
            </a:r>
          </a:p>
          <a:p>
            <a:pPr lvl="2">
              <a:buNone/>
              <a:tabLst>
                <a:tab pos="1943100" algn="l"/>
              </a:tabLst>
              <a:defRPr/>
            </a:pPr>
            <a:r>
              <a:rPr lang="en-US" altLang="en-US" sz="2000" dirty="0" smtClean="0">
                <a:latin typeface="Arial" panose="020B0604020202020204" pitchFamily="34" charset="0"/>
              </a:rPr>
              <a:t>	</a:t>
            </a: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Commutative</a:t>
            </a:r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2">
              <a:buNone/>
              <a:tabLst>
                <a:tab pos="1943100" algn="l"/>
              </a:tabLst>
              <a:defRPr/>
            </a:pPr>
            <a:r>
              <a:rPr lang="en-US" altLang="en-US" sz="2000" dirty="0" smtClean="0">
                <a:latin typeface="Arial" panose="020B0604020202020204" pitchFamily="34" charset="0"/>
              </a:rPr>
              <a:t>	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Associative</a:t>
            </a:r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lvl="2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	  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600" dirty="0" smtClean="0"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is additive identity</a:t>
            </a:r>
          </a:p>
          <a:p>
            <a:pPr marL="0" lvl="2" indent="0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	  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</a:t>
            </a:r>
            <a:r>
              <a:rPr lang="en-US" dirty="0"/>
              <a:t>, 0)  =  </a:t>
            </a:r>
            <a:r>
              <a:rPr lang="en-US" i="1" dirty="0"/>
              <a:t>u</a:t>
            </a:r>
            <a:endParaRPr lang="en-US" dirty="0"/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latin typeface="Arial" panose="020B0604020202020204" pitchFamily="34" charset="0"/>
              </a:rPr>
              <a:t>Every </a:t>
            </a:r>
            <a:r>
              <a:rPr lang="en-US" altLang="en-US" sz="1600" dirty="0">
                <a:latin typeface="Arial" panose="020B0604020202020204" pitchFamily="34" charset="0"/>
              </a:rPr>
              <a:t>element has additive 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inverse</a:t>
            </a:r>
          </a:p>
          <a:p>
            <a:pPr marL="914400" lvl="2" indent="0">
              <a:buNone/>
              <a:tabLst>
                <a:tab pos="1943100" algn="l"/>
              </a:tabLst>
              <a:defRPr/>
            </a:pPr>
            <a:r>
              <a:rPr lang="en-US" altLang="en-US" sz="2000" dirty="0" smtClean="0">
                <a:latin typeface="Arial" panose="020B0604020202020204" pitchFamily="34" charset="0"/>
              </a:rPr>
              <a:t>   Let 	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  <p:extLst>
      <p:ext uri="{BB962C8B-B14F-4D97-AF65-F5344CB8AC3E}">
        <p14:creationId xmlns:p14="http://schemas.microsoft.com/office/powerpoint/2010/main" val="29820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7441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Complement &amp; Increment Examples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1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407974"/>
            <a:ext cx="80740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Visualizing (Mathematical) Integer Addition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5" y="1427272"/>
            <a:ext cx="3189811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Integer </a:t>
            </a:r>
            <a:r>
              <a:rPr lang="en-US" altLang="en-US" sz="2400" dirty="0">
                <a:latin typeface="Arial" panose="020B0604020202020204" pitchFamily="34" charset="0"/>
              </a:rPr>
              <a:t>Addition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4-bit integers </a:t>
            </a:r>
            <a:r>
              <a:rPr lang="en-US" altLang="en-US" sz="2000" i="1" dirty="0">
                <a:latin typeface="Arial" panose="020B0604020202020204" pitchFamily="34" charset="0"/>
              </a:rPr>
              <a:t>u, v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Compute true sum Add</a:t>
            </a:r>
            <a:r>
              <a:rPr lang="en-US" altLang="en-US" sz="2000" baseline="-25000" dirty="0">
                <a:latin typeface="Arial" panose="020B0604020202020204" pitchFamily="34" charset="0"/>
              </a:rPr>
              <a:t>4</a:t>
            </a:r>
            <a:r>
              <a:rPr lang="en-US" altLang="en-US" sz="2000" dirty="0">
                <a:latin typeface="Arial" panose="020B0604020202020204" pitchFamily="34" charset="0"/>
              </a:rPr>
              <a:t>(</a:t>
            </a:r>
            <a:r>
              <a:rPr lang="en-US" altLang="en-US" sz="2000" i="1" dirty="0">
                <a:latin typeface="Arial" panose="020B0604020202020204" pitchFamily="34" charset="0"/>
              </a:rPr>
              <a:t>u , v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Values increase linearly with </a:t>
            </a:r>
            <a:r>
              <a:rPr lang="en-US" altLang="en-US" sz="2000" i="1" dirty="0">
                <a:latin typeface="Arial" panose="020B0604020202020204" pitchFamily="34" charset="0"/>
              </a:rPr>
              <a:t>u</a:t>
            </a:r>
            <a:r>
              <a:rPr lang="en-US" altLang="en-US" sz="2000" dirty="0">
                <a:latin typeface="Arial" panose="020B0604020202020204" pitchFamily="34" charset="0"/>
              </a:rPr>
              <a:t> and </a:t>
            </a:r>
            <a:r>
              <a:rPr lang="en-US" altLang="en-US" sz="2000" i="1" dirty="0">
                <a:latin typeface="Arial" panose="020B0604020202020204" pitchFamily="34" charset="0"/>
              </a:rPr>
              <a:t>v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Forms planar surface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279086"/>
              </p:ext>
            </p:extLst>
          </p:nvPr>
        </p:nvGraphicFramePr>
        <p:xfrm>
          <a:off x="4008120" y="202819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120" y="202819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8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407974"/>
            <a:ext cx="80740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Visualizing Unsigned Addition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30841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Wraps </a:t>
            </a:r>
            <a:r>
              <a:rPr lang="en-US" altLang="en-US" sz="2400" dirty="0">
                <a:latin typeface="Arial" panose="020B0604020202020204" pitchFamily="34" charset="0"/>
              </a:rPr>
              <a:t>Around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If true sum ≥ 2</a:t>
            </a:r>
            <a:r>
              <a:rPr lang="en-US" altLang="en-US" sz="2000" baseline="30000" dirty="0">
                <a:latin typeface="Arial" panose="020B0604020202020204" pitchFamily="34" charset="0"/>
              </a:rPr>
              <a:t>w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At most once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2343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Two’s Complement Addition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59766" y="3606668"/>
            <a:ext cx="820414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 err="1" smtClean="0">
                <a:latin typeface="Arial" panose="020B0604020202020204" pitchFamily="34" charset="0"/>
              </a:rPr>
              <a:t>TAdd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and </a:t>
            </a:r>
            <a:r>
              <a:rPr lang="en-US" altLang="en-US" sz="2000" dirty="0" err="1">
                <a:latin typeface="Arial" panose="020B0604020202020204" pitchFamily="34" charset="0"/>
              </a:rPr>
              <a:t>UAdd</a:t>
            </a:r>
            <a:r>
              <a:rPr lang="en-US" altLang="en-US" sz="2000" dirty="0">
                <a:latin typeface="Arial" panose="020B0604020202020204" pitchFamily="34" charset="0"/>
              </a:rPr>
              <a:t> have Identical Bit-Level Behavior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Signed vs. unsigned addition in C: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s, t, u, v;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 =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((unsigned) u + (unsigned) v);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t = u + v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Will </a:t>
            </a:r>
            <a:r>
              <a:rPr lang="en-US" altLang="en-US" sz="2000" dirty="0">
                <a:latin typeface="Arial" panose="020B0604020202020204" pitchFamily="34" charset="0"/>
              </a:rPr>
              <a:t>give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== t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829100" y="1442000"/>
            <a:ext cx="2743200" cy="228600"/>
            <a:chOff x="2976" y="816"/>
            <a:chExt cx="1728" cy="14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829100" y="1899200"/>
            <a:ext cx="2743200" cy="228600"/>
            <a:chOff x="2976" y="1104"/>
            <a:chExt cx="1728" cy="144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219500" y="1365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219500" y="1823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38500" y="22040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838500" y="1823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4600500" y="2356400"/>
            <a:ext cx="2971800" cy="228600"/>
            <a:chOff x="2832" y="1392"/>
            <a:chExt cx="1872" cy="144"/>
          </a:xfrm>
        </p:grpSpPr>
        <p:grpSp>
          <p:nvGrpSpPr>
            <p:cNvPr id="27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838500" y="22040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4829100" y="2813600"/>
            <a:ext cx="2743200" cy="228600"/>
            <a:chOff x="2976" y="1392"/>
            <a:chExt cx="1728" cy="144"/>
          </a:xfrm>
        </p:grpSpPr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3838500" y="26612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659766" y="22040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659766" y="1421219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59766" y="2716619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3250566" y="2718290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16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1131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Mathematical Properties of </a:t>
            </a:r>
            <a:r>
              <a:rPr lang="en-US" altLang="zh-CN" dirty="0" err="1">
                <a:solidFill>
                  <a:srgbClr val="CC0000"/>
                </a:solidFill>
                <a:latin typeface="Arial" panose="020B0604020202020204" pitchFamily="34" charset="0"/>
              </a:rPr>
              <a:t>TAdd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214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Isomorphic </a:t>
            </a:r>
            <a:r>
              <a:rPr lang="en-US" altLang="en-US" sz="2000" dirty="0">
                <a:latin typeface="Arial" panose="020B0604020202020204" pitchFamily="34" charset="0"/>
              </a:rPr>
              <a:t>Group to </a:t>
            </a:r>
            <a:r>
              <a:rPr lang="en-US" altLang="en-US" sz="2000" dirty="0" err="1">
                <a:latin typeface="Arial" panose="020B0604020202020204" pitchFamily="34" charset="0"/>
              </a:rPr>
              <a:t>unsigneds</a:t>
            </a:r>
            <a:r>
              <a:rPr lang="en-US" altLang="en-US" sz="2000" dirty="0">
                <a:latin typeface="Arial" panose="020B0604020202020204" pitchFamily="34" charset="0"/>
              </a:rPr>
              <a:t> with </a:t>
            </a:r>
            <a:r>
              <a:rPr lang="en-US" altLang="en-US" sz="2000" dirty="0" err="1">
                <a:latin typeface="Arial" panose="020B0604020202020204" pitchFamily="34" charset="0"/>
              </a:rPr>
              <a:t>UAdd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sz="1800" dirty="0" err="1"/>
              <a:t>TAdd</a:t>
            </a:r>
            <a:r>
              <a:rPr lang="en-US" sz="1800" i="1" baseline="-25000" dirty="0" err="1"/>
              <a:t>w</a:t>
            </a:r>
            <a:r>
              <a:rPr lang="en-US" sz="1800" dirty="0"/>
              <a:t>(</a:t>
            </a:r>
            <a:r>
              <a:rPr lang="en-US" sz="1800" i="1" dirty="0"/>
              <a:t>u</a:t>
            </a:r>
            <a:r>
              <a:rPr lang="en-US" sz="1800" dirty="0"/>
              <a:t> , </a:t>
            </a:r>
            <a:r>
              <a:rPr lang="en-US" sz="1800" i="1" dirty="0"/>
              <a:t>v</a:t>
            </a:r>
            <a:r>
              <a:rPr lang="en-US" sz="1800" dirty="0"/>
              <a:t>) =  U2T(</a:t>
            </a:r>
            <a:r>
              <a:rPr lang="en-US" sz="1800" dirty="0" err="1"/>
              <a:t>UAdd</a:t>
            </a:r>
            <a:r>
              <a:rPr lang="en-US" sz="1800" i="1" baseline="-25000" dirty="0" err="1"/>
              <a:t>w</a:t>
            </a:r>
            <a:r>
              <a:rPr lang="en-US" sz="1800" dirty="0"/>
              <a:t>(T2U(</a:t>
            </a:r>
            <a:r>
              <a:rPr lang="en-US" sz="1800" i="1" dirty="0"/>
              <a:t>u</a:t>
            </a:r>
            <a:r>
              <a:rPr lang="en-US" sz="1800" dirty="0"/>
              <a:t> ), T2U(</a:t>
            </a:r>
            <a:r>
              <a:rPr lang="en-US" sz="1800" i="1" dirty="0"/>
              <a:t>v</a:t>
            </a:r>
            <a:r>
              <a:rPr lang="en-US" sz="1800" dirty="0"/>
              <a:t>)))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latin typeface="Arial" panose="020B0604020202020204" pitchFamily="34" charset="0"/>
              </a:rPr>
              <a:t>Since </a:t>
            </a:r>
            <a:r>
              <a:rPr lang="en-US" altLang="en-US" sz="1600" dirty="0">
                <a:latin typeface="Arial" panose="020B0604020202020204" pitchFamily="34" charset="0"/>
              </a:rPr>
              <a:t>both have identical bit patterns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Two’s </a:t>
            </a:r>
            <a:r>
              <a:rPr lang="en-US" altLang="en-US" sz="2000" dirty="0">
                <a:latin typeface="Arial" panose="020B0604020202020204" pitchFamily="34" charset="0"/>
              </a:rPr>
              <a:t>Complement Under </a:t>
            </a:r>
            <a:r>
              <a:rPr lang="en-US" altLang="en-US" sz="2000" dirty="0" err="1">
                <a:latin typeface="Arial" panose="020B0604020202020204" pitchFamily="34" charset="0"/>
              </a:rPr>
              <a:t>TAdd</a:t>
            </a:r>
            <a:r>
              <a:rPr lang="en-US" altLang="en-US" sz="2000" dirty="0">
                <a:latin typeface="Arial" panose="020B0604020202020204" pitchFamily="34" charset="0"/>
              </a:rPr>
              <a:t> Forms a Group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Closed, Commutative, Associative, 0 is additive identity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Every element has additive inverse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1769285" y="3898634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285" y="3898634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8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1649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Encoding Byte Values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Byte </a:t>
            </a:r>
            <a:r>
              <a:rPr lang="en-US" altLang="en-US" sz="2400" dirty="0">
                <a:latin typeface="Arial" panose="020B0604020202020204" pitchFamily="34" charset="0"/>
              </a:rPr>
              <a:t>= 8 bits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Binary 00000000</a:t>
            </a:r>
            <a:r>
              <a:rPr lang="en-US" altLang="en-US" sz="2000" baseline="-25000" dirty="0"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</a:rPr>
              <a:t> to 11111111</a:t>
            </a:r>
            <a:r>
              <a:rPr lang="en-US" altLang="en-US" sz="2000" baseline="-25000" dirty="0">
                <a:latin typeface="Arial" panose="020B0604020202020204" pitchFamily="34" charset="0"/>
              </a:rPr>
              <a:t>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Decimal: 0</a:t>
            </a:r>
            <a:r>
              <a:rPr lang="en-US" altLang="en-US" sz="2000" baseline="-25000" dirty="0">
                <a:latin typeface="Arial" panose="020B0604020202020204" pitchFamily="34" charset="0"/>
              </a:rPr>
              <a:t>10</a:t>
            </a:r>
            <a:r>
              <a:rPr lang="en-US" altLang="en-US" sz="2000" dirty="0">
                <a:latin typeface="Arial" panose="020B0604020202020204" pitchFamily="34" charset="0"/>
              </a:rPr>
              <a:t> to 255</a:t>
            </a:r>
            <a:r>
              <a:rPr lang="en-US" altLang="en-US" sz="2000" baseline="-25000" dirty="0">
                <a:latin typeface="Arial" panose="020B0604020202020204" pitchFamily="34" charset="0"/>
              </a:rPr>
              <a:t>10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Hexadecimal 00</a:t>
            </a:r>
            <a:r>
              <a:rPr lang="en-US" altLang="en-US" sz="2000" baseline="-25000" dirty="0">
                <a:latin typeface="Arial" panose="020B0604020202020204" pitchFamily="34" charset="0"/>
              </a:rPr>
              <a:t>16</a:t>
            </a:r>
            <a:r>
              <a:rPr lang="en-US" altLang="en-US" sz="2000" dirty="0">
                <a:latin typeface="Arial" panose="020B0604020202020204" pitchFamily="34" charset="0"/>
              </a:rPr>
              <a:t> to FF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16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Base 16 number representation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Use characters ‘0’ to ‘9’ and ‘A’ to ‘F’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Write FA1D37B</a:t>
            </a:r>
            <a:r>
              <a:rPr lang="en-US" altLang="en-US" sz="1800" baseline="-25000" dirty="0">
                <a:latin typeface="Arial" panose="020B0604020202020204" pitchFamily="34" charset="0"/>
              </a:rPr>
              <a:t>16</a:t>
            </a:r>
            <a:r>
              <a:rPr lang="en-US" altLang="en-US" sz="1800" dirty="0">
                <a:latin typeface="Arial" panose="020B0604020202020204" pitchFamily="34" charset="0"/>
              </a:rPr>
              <a:t> in C as</a:t>
            </a:r>
          </a:p>
          <a:p>
            <a:pPr lvl="3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0xFA1D37B</a:t>
            </a:r>
          </a:p>
          <a:p>
            <a:pPr lvl="3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0xfa1d37b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1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3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4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3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9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4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7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6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3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7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41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9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7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20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5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2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31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3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9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5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5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6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3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8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9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9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7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1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3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2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11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4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7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5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5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7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01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8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9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0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5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1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3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2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9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4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7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5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6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3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7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81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8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9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7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50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5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1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2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71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3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9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4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5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5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6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3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7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8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9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8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9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10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9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1131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Mathematical Properties of </a:t>
            </a:r>
            <a:r>
              <a:rPr lang="en-US" altLang="zh-CN" dirty="0" err="1">
                <a:solidFill>
                  <a:srgbClr val="CC0000"/>
                </a:solidFill>
                <a:latin typeface="Arial" panose="020B0604020202020204" pitchFamily="34" charset="0"/>
              </a:rPr>
              <a:t>TAdd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79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Claim</a:t>
            </a:r>
            <a:r>
              <a:rPr lang="en-US" altLang="en-US" sz="2000" dirty="0">
                <a:latin typeface="Arial" panose="020B0604020202020204" pitchFamily="34" charset="0"/>
              </a:rPr>
              <a:t>: Following Holds for 2’s Complement</a:t>
            </a:r>
          </a:p>
          <a:p>
            <a:pPr lvl="1"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Complement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tabLst>
                <a:tab pos="3200400" algn="l"/>
                <a:tab pos="4114800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</a:rPr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Complete </a:t>
            </a:r>
            <a:r>
              <a:rPr lang="en-US" altLang="en-US" sz="2000" dirty="0">
                <a:latin typeface="Arial" panose="020B0604020202020204" pitchFamily="34" charset="0"/>
              </a:rPr>
              <a:t>Proof?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872929" y="3081727"/>
            <a:ext cx="2971800" cy="1604963"/>
            <a:chOff x="2160" y="1968"/>
            <a:chExt cx="1872" cy="1011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5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6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9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13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4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5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6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7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8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9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0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10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8648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 err="1">
                <a:solidFill>
                  <a:srgbClr val="CC0000"/>
                </a:solidFill>
                <a:latin typeface="Arial" panose="020B0604020202020204" pitchFamily="34" charset="0"/>
              </a:rPr>
              <a:t>TAdd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 Overflow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83259" y="1323307"/>
            <a:ext cx="376556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Functionality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True sum requires </a:t>
            </a:r>
            <a:r>
              <a:rPr lang="en-US" altLang="en-US" sz="1800" i="1" dirty="0">
                <a:latin typeface="Arial" panose="020B0604020202020204" pitchFamily="34" charset="0"/>
              </a:rPr>
              <a:t>w</a:t>
            </a:r>
            <a:r>
              <a:rPr lang="en-US" altLang="en-US" sz="1800" dirty="0">
                <a:latin typeface="Arial" panose="020B0604020202020204" pitchFamily="34" charset="0"/>
              </a:rPr>
              <a:t>+1 bits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Drop off MSB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Treat remaining bits as 2’s comp. integer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46171" y="3847038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</a:t>
            </a:r>
            <a:r>
              <a:rPr lang="en-US" sz="1800" b="0" baseline="30000" dirty="0" smtClean="0">
                <a:latin typeface="Calibri" pitchFamily="34" charset="0"/>
              </a:rPr>
              <a:t>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34524" y="4532462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405842" y="1982213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41627" y="334111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341627" y="265531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341627" y="196951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7700529" y="2668013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637029" y="334111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637029" y="265531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570227" y="2883913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6557527" y="2350513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960547" y="3153932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546171" y="2475438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</a:t>
            </a:r>
            <a:r>
              <a:rPr lang="en-US" sz="1800" b="0" baseline="30000" dirty="0" smtClean="0">
                <a:latin typeface="Calibri" pitchFamily="34" charset="0"/>
              </a:rPr>
              <a:t>1</a:t>
            </a:r>
            <a:r>
              <a:rPr lang="en-US" sz="1800" b="0" dirty="0" smtClean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17504" y="1782332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405127" y="3353813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341627" y="471271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341627" y="402691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6341627" y="334111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7700529" y="3353813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637029" y="402691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7637029" y="3341113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570227" y="3798313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6557527" y="3112513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768531" y="1304351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7368731" y="2066351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4473131" y="4507926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473131" y="3822126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473131" y="3136326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473131" y="2450526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473131" y="1764726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7978331" y="3898326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7978331" y="3212526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7978331" y="2526726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6454331" y="2023488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6530531" y="4461888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  <p:graphicFrame>
        <p:nvGraphicFramePr>
          <p:cNvPr id="41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294977"/>
              </p:ext>
            </p:extLst>
          </p:nvPr>
        </p:nvGraphicFramePr>
        <p:xfrm>
          <a:off x="2191821" y="5499089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7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2191821" y="5499089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43"/>
          <p:cNvGrpSpPr>
            <a:grpSpLocks/>
          </p:cNvGrpSpPr>
          <p:nvPr/>
        </p:nvGrpSpPr>
        <p:grpSpPr bwMode="auto">
          <a:xfrm>
            <a:off x="583259" y="2838390"/>
            <a:ext cx="3609976" cy="2670175"/>
            <a:chOff x="-105" y="2016"/>
            <a:chExt cx="2274" cy="1682"/>
          </a:xfrm>
        </p:grpSpPr>
        <p:sp>
          <p:nvSpPr>
            <p:cNvPr id="61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64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65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66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67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Negative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Positive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1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7771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Visualizing 2’s Complement Addition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Values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4-bit two’s comp.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Range from -8 to +7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Wraps </a:t>
            </a:r>
            <a:r>
              <a:rPr lang="en-US" altLang="en-US" sz="2400" dirty="0">
                <a:latin typeface="Arial" panose="020B0604020202020204" pitchFamily="34" charset="0"/>
              </a:rPr>
              <a:t>Around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If sum </a:t>
            </a:r>
            <a:r>
              <a:rPr lang="en-US" altLang="en-US" sz="2000" dirty="0" smtClean="0">
                <a:latin typeface="Arial" panose="020B0604020202020204" pitchFamily="34" charset="0"/>
              </a:rPr>
              <a:t>≥ </a:t>
            </a:r>
            <a:r>
              <a:rPr lang="en-US" altLang="en-US" sz="2000" dirty="0">
                <a:latin typeface="Arial" panose="020B0604020202020204" pitchFamily="34" charset="0"/>
              </a:rPr>
              <a:t>2</a:t>
            </a:r>
            <a:r>
              <a:rPr lang="en-US" altLang="en-US" sz="2000" i="1" baseline="30000" dirty="0">
                <a:latin typeface="Arial" panose="020B0604020202020204" pitchFamily="34" charset="0"/>
              </a:rPr>
              <a:t>w</a:t>
            </a:r>
            <a:r>
              <a:rPr lang="en-US" altLang="en-US" sz="2000" baseline="30000" dirty="0">
                <a:latin typeface="Arial" panose="020B0604020202020204" pitchFamily="34" charset="0"/>
              </a:rPr>
              <a:t>–1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Becomes negative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At most once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If sum &lt; –2</a:t>
            </a:r>
            <a:r>
              <a:rPr lang="en-US" altLang="en-US" sz="2000" i="1" baseline="30000" dirty="0">
                <a:latin typeface="Arial" panose="020B0604020202020204" pitchFamily="34" charset="0"/>
              </a:rPr>
              <a:t>w</a:t>
            </a:r>
            <a:r>
              <a:rPr lang="en-US" altLang="en-US" sz="2000" baseline="30000" dirty="0">
                <a:latin typeface="Arial" panose="020B0604020202020204" pitchFamily="34" charset="0"/>
              </a:rPr>
              <a:t>–1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Becomes positive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At most once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5539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Multiplication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Goal</a:t>
            </a:r>
            <a:r>
              <a:rPr lang="en-US" altLang="en-US" sz="2000" dirty="0">
                <a:latin typeface="Arial" panose="020B0604020202020204" pitchFamily="34" charset="0"/>
              </a:rPr>
              <a:t>: Computing Product of </a:t>
            </a:r>
            <a:r>
              <a:rPr lang="en-US" altLang="en-US" sz="2000" i="1" dirty="0">
                <a:latin typeface="Arial" panose="020B0604020202020204" pitchFamily="34" charset="0"/>
              </a:rPr>
              <a:t>w</a:t>
            </a:r>
            <a:r>
              <a:rPr lang="en-US" altLang="en-US" sz="2000" dirty="0">
                <a:latin typeface="Arial" panose="020B0604020202020204" pitchFamily="34" charset="0"/>
              </a:rPr>
              <a:t>-bit numbers </a:t>
            </a:r>
            <a:r>
              <a:rPr lang="en-US" altLang="en-US" sz="2000" i="1" dirty="0">
                <a:latin typeface="Arial" panose="020B0604020202020204" pitchFamily="34" charset="0"/>
              </a:rPr>
              <a:t>x, 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Either signed or unsigned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But</a:t>
            </a:r>
            <a:r>
              <a:rPr lang="en-US" altLang="en-US" sz="2000" dirty="0">
                <a:latin typeface="Arial" panose="020B0604020202020204" pitchFamily="34" charset="0"/>
              </a:rPr>
              <a:t>, exact results can be bigger than </a:t>
            </a:r>
            <a:r>
              <a:rPr lang="en-US" altLang="en-US" sz="2000" i="1" dirty="0">
                <a:latin typeface="Arial" panose="020B0604020202020204" pitchFamily="34" charset="0"/>
              </a:rPr>
              <a:t>w</a:t>
            </a:r>
            <a:r>
              <a:rPr lang="en-US" altLang="en-US" sz="2000" dirty="0">
                <a:latin typeface="Arial" panose="020B0604020202020204" pitchFamily="34" charset="0"/>
              </a:rPr>
              <a:t> bits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Unsigned: up to 2</a:t>
            </a:r>
            <a:r>
              <a:rPr lang="en-US" altLang="en-US" sz="1800" i="1" dirty="0">
                <a:latin typeface="Arial" panose="020B0604020202020204" pitchFamily="34" charset="0"/>
              </a:rPr>
              <a:t>w</a:t>
            </a:r>
            <a:r>
              <a:rPr lang="en-US" altLang="en-US" sz="1800" dirty="0">
                <a:latin typeface="Arial" panose="020B0604020202020204" pitchFamily="34" charset="0"/>
              </a:rPr>
              <a:t> bits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Result range: 0 ≤ </a:t>
            </a:r>
            <a:r>
              <a:rPr lang="en-US" altLang="en-US" sz="1600" i="1" dirty="0">
                <a:latin typeface="Arial" panose="020B0604020202020204" pitchFamily="34" charset="0"/>
              </a:rPr>
              <a:t>x</a:t>
            </a:r>
            <a:r>
              <a:rPr lang="en-US" altLang="en-US" sz="1600" dirty="0">
                <a:latin typeface="Arial" panose="020B0604020202020204" pitchFamily="34" charset="0"/>
              </a:rPr>
              <a:t> * </a:t>
            </a:r>
            <a:r>
              <a:rPr lang="en-US" altLang="en-US" sz="1600" i="1" dirty="0">
                <a:latin typeface="Arial" panose="020B0604020202020204" pitchFamily="34" charset="0"/>
              </a:rPr>
              <a:t>y</a:t>
            </a:r>
            <a:r>
              <a:rPr lang="en-US" altLang="en-US" sz="1600" dirty="0">
                <a:latin typeface="Arial" panose="020B0604020202020204" pitchFamily="34" charset="0"/>
              </a:rPr>
              <a:t> ≤ (2</a:t>
            </a:r>
            <a:r>
              <a:rPr lang="en-US" altLang="en-US" sz="1600" baseline="30000" dirty="0">
                <a:latin typeface="Arial" panose="020B0604020202020204" pitchFamily="34" charset="0"/>
              </a:rPr>
              <a:t>w</a:t>
            </a:r>
            <a:r>
              <a:rPr lang="en-US" altLang="en-US" sz="1600" dirty="0">
                <a:latin typeface="Arial" panose="020B0604020202020204" pitchFamily="34" charset="0"/>
              </a:rPr>
              <a:t> – </a:t>
            </a:r>
            <a:r>
              <a:rPr lang="en-US" altLang="en-US" sz="1600" dirty="0" smtClean="0">
                <a:latin typeface="Arial" panose="020B0604020202020204" pitchFamily="34" charset="0"/>
              </a:rPr>
              <a:t>1)</a:t>
            </a:r>
            <a:r>
              <a:rPr lang="en-US" altLang="en-US" sz="1600" baseline="30000" dirty="0" smtClean="0">
                <a:latin typeface="Arial" panose="020B0604020202020204" pitchFamily="34" charset="0"/>
              </a:rPr>
              <a:t>2</a:t>
            </a:r>
            <a:r>
              <a:rPr lang="en-US" altLang="en-US" sz="1600" dirty="0" smtClean="0">
                <a:latin typeface="Arial" panose="020B0604020202020204" pitchFamily="34" charset="0"/>
              </a:rPr>
              <a:t>  </a:t>
            </a:r>
            <a:r>
              <a:rPr lang="en-US" altLang="en-US" sz="1600" dirty="0">
                <a:latin typeface="Arial" panose="020B0604020202020204" pitchFamily="34" charset="0"/>
              </a:rPr>
              <a:t>=  2</a:t>
            </a:r>
            <a:r>
              <a:rPr lang="en-US" altLang="en-US" sz="1600" baseline="30000" dirty="0">
                <a:latin typeface="Arial" panose="020B0604020202020204" pitchFamily="34" charset="0"/>
              </a:rPr>
              <a:t>2w</a:t>
            </a:r>
            <a:r>
              <a:rPr lang="en-US" altLang="en-US" sz="1600" dirty="0">
                <a:latin typeface="Arial" panose="020B0604020202020204" pitchFamily="34" charset="0"/>
              </a:rPr>
              <a:t> – 2</a:t>
            </a:r>
            <a:r>
              <a:rPr lang="en-US" altLang="en-US" sz="1600" baseline="30000" dirty="0">
                <a:latin typeface="Arial" panose="020B0604020202020204" pitchFamily="34" charset="0"/>
              </a:rPr>
              <a:t>w+1</a:t>
            </a:r>
            <a:r>
              <a:rPr lang="en-US" altLang="en-US" sz="1600" dirty="0">
                <a:latin typeface="Arial" panose="020B0604020202020204" pitchFamily="34" charset="0"/>
              </a:rPr>
              <a:t> + 1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Two’s complement min (negative): Up to 2</a:t>
            </a:r>
            <a:r>
              <a:rPr lang="en-US" altLang="en-US" sz="1800" i="1" dirty="0">
                <a:latin typeface="Arial" panose="020B0604020202020204" pitchFamily="34" charset="0"/>
              </a:rPr>
              <a:t>w</a:t>
            </a:r>
            <a:r>
              <a:rPr lang="en-US" altLang="en-US" sz="1800" dirty="0">
                <a:latin typeface="Arial" panose="020B0604020202020204" pitchFamily="34" charset="0"/>
              </a:rPr>
              <a:t>-1 bits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Result range: </a:t>
            </a:r>
            <a:r>
              <a:rPr lang="en-US" altLang="en-US" sz="1600" i="1" dirty="0">
                <a:latin typeface="Arial" panose="020B0604020202020204" pitchFamily="34" charset="0"/>
              </a:rPr>
              <a:t>x</a:t>
            </a:r>
            <a:r>
              <a:rPr lang="en-US" altLang="en-US" sz="1600" dirty="0">
                <a:latin typeface="Arial" panose="020B0604020202020204" pitchFamily="34" charset="0"/>
              </a:rPr>
              <a:t> * </a:t>
            </a:r>
            <a:r>
              <a:rPr lang="en-US" altLang="en-US" sz="1600" i="1" dirty="0">
                <a:latin typeface="Arial" panose="020B0604020202020204" pitchFamily="34" charset="0"/>
              </a:rPr>
              <a:t>y</a:t>
            </a:r>
            <a:r>
              <a:rPr lang="en-US" altLang="en-US" sz="1600" dirty="0">
                <a:latin typeface="Arial" panose="020B0604020202020204" pitchFamily="34" charset="0"/>
              </a:rPr>
              <a:t>  ≥ (–2</a:t>
            </a:r>
            <a:r>
              <a:rPr lang="en-US" altLang="en-US" sz="1600" i="1" baseline="30000" dirty="0">
                <a:latin typeface="Arial" panose="020B0604020202020204" pitchFamily="34" charset="0"/>
              </a:rPr>
              <a:t>w</a:t>
            </a:r>
            <a:r>
              <a:rPr lang="en-US" altLang="en-US" sz="1600" baseline="30000" dirty="0">
                <a:latin typeface="Arial" panose="020B0604020202020204" pitchFamily="34" charset="0"/>
              </a:rPr>
              <a:t>–1</a:t>
            </a:r>
            <a:r>
              <a:rPr lang="en-US" altLang="en-US" sz="1600" dirty="0">
                <a:latin typeface="Arial" panose="020B0604020202020204" pitchFamily="34" charset="0"/>
              </a:rPr>
              <a:t>)*(2</a:t>
            </a:r>
            <a:r>
              <a:rPr lang="en-US" altLang="en-US" sz="1600" i="1" baseline="30000" dirty="0">
                <a:latin typeface="Arial" panose="020B0604020202020204" pitchFamily="34" charset="0"/>
              </a:rPr>
              <a:t>w</a:t>
            </a:r>
            <a:r>
              <a:rPr lang="en-US" altLang="en-US" sz="1600" baseline="30000" dirty="0">
                <a:latin typeface="Arial" panose="020B0604020202020204" pitchFamily="34" charset="0"/>
              </a:rPr>
              <a:t>–1</a:t>
            </a:r>
            <a:r>
              <a:rPr lang="en-US" altLang="en-US" sz="1600" dirty="0">
                <a:latin typeface="Arial" panose="020B0604020202020204" pitchFamily="34" charset="0"/>
              </a:rPr>
              <a:t>–1)  =  –2</a:t>
            </a:r>
            <a:r>
              <a:rPr lang="en-US" altLang="en-US" sz="1600" baseline="30000" dirty="0">
                <a:latin typeface="Arial" panose="020B0604020202020204" pitchFamily="34" charset="0"/>
              </a:rPr>
              <a:t>2</a:t>
            </a:r>
            <a:r>
              <a:rPr lang="en-US" altLang="en-US" sz="1600" i="1" baseline="30000" dirty="0">
                <a:latin typeface="Arial" panose="020B0604020202020204" pitchFamily="34" charset="0"/>
              </a:rPr>
              <a:t>w</a:t>
            </a:r>
            <a:r>
              <a:rPr lang="en-US" altLang="en-US" sz="1600" baseline="30000" dirty="0">
                <a:latin typeface="Arial" panose="020B0604020202020204" pitchFamily="34" charset="0"/>
              </a:rPr>
              <a:t>–2</a:t>
            </a:r>
            <a:r>
              <a:rPr lang="en-US" altLang="en-US" sz="1600" dirty="0">
                <a:latin typeface="Arial" panose="020B0604020202020204" pitchFamily="34" charset="0"/>
              </a:rPr>
              <a:t> + 2</a:t>
            </a:r>
            <a:r>
              <a:rPr lang="en-US" altLang="en-US" sz="1600" i="1" baseline="30000" dirty="0">
                <a:latin typeface="Arial" panose="020B0604020202020204" pitchFamily="34" charset="0"/>
              </a:rPr>
              <a:t>w</a:t>
            </a:r>
            <a:r>
              <a:rPr lang="en-US" altLang="en-US" sz="1600" baseline="30000" dirty="0">
                <a:latin typeface="Arial" panose="020B0604020202020204" pitchFamily="34" charset="0"/>
              </a:rPr>
              <a:t>–1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Two’s complement max (positive): Up to 2</a:t>
            </a:r>
            <a:r>
              <a:rPr lang="en-US" altLang="en-US" sz="1800" i="1" dirty="0">
                <a:latin typeface="Arial" panose="020B0604020202020204" pitchFamily="34" charset="0"/>
              </a:rPr>
              <a:t>w</a:t>
            </a:r>
            <a:r>
              <a:rPr lang="en-US" altLang="en-US" sz="1800" dirty="0">
                <a:latin typeface="Arial" panose="020B0604020202020204" pitchFamily="34" charset="0"/>
              </a:rPr>
              <a:t> bits, but only for (</a:t>
            </a:r>
            <a:r>
              <a:rPr lang="en-US" altLang="en-US" sz="1800" i="1" dirty="0" err="1">
                <a:latin typeface="Arial" panose="020B0604020202020204" pitchFamily="34" charset="0"/>
              </a:rPr>
              <a:t>TMin</a:t>
            </a:r>
            <a:r>
              <a:rPr lang="en-US" altLang="en-US" sz="1800" i="1" baseline="-25000" dirty="0" err="1">
                <a:latin typeface="Arial" panose="020B0604020202020204" pitchFamily="34" charset="0"/>
              </a:rPr>
              <a:t>w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  <a:r>
              <a:rPr lang="en-US" altLang="en-US" sz="1800" baseline="30000" dirty="0">
                <a:latin typeface="Arial" panose="020B0604020202020204" pitchFamily="34" charset="0"/>
              </a:rPr>
              <a:t>2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Result range: </a:t>
            </a:r>
            <a:r>
              <a:rPr lang="en-US" altLang="en-US" sz="1600" i="1" dirty="0">
                <a:latin typeface="Arial" panose="020B0604020202020204" pitchFamily="34" charset="0"/>
              </a:rPr>
              <a:t>x</a:t>
            </a:r>
            <a:r>
              <a:rPr lang="en-US" altLang="en-US" sz="1600" dirty="0">
                <a:latin typeface="Arial" panose="020B0604020202020204" pitchFamily="34" charset="0"/>
              </a:rPr>
              <a:t> * </a:t>
            </a:r>
            <a:r>
              <a:rPr lang="en-US" altLang="en-US" sz="1600" i="1" dirty="0">
                <a:latin typeface="Arial" panose="020B0604020202020204" pitchFamily="34" charset="0"/>
              </a:rPr>
              <a:t>y</a:t>
            </a:r>
            <a:r>
              <a:rPr lang="en-US" altLang="en-US" sz="1600" dirty="0">
                <a:latin typeface="Arial" panose="020B0604020202020204" pitchFamily="34" charset="0"/>
              </a:rPr>
              <a:t> ≤ (–</a:t>
            </a:r>
            <a:r>
              <a:rPr lang="en-US" altLang="en-US" sz="1600" dirty="0" smtClean="0">
                <a:latin typeface="Arial" panose="020B0604020202020204" pitchFamily="34" charset="0"/>
              </a:rPr>
              <a:t>2</a:t>
            </a:r>
            <a:r>
              <a:rPr lang="en-US" altLang="en-US" sz="1600" i="1" baseline="30000" dirty="0" smtClean="0">
                <a:latin typeface="Arial" panose="020B0604020202020204" pitchFamily="34" charset="0"/>
              </a:rPr>
              <a:t>w</a:t>
            </a:r>
            <a:r>
              <a:rPr lang="en-US" altLang="en-US" sz="1600" baseline="30000" dirty="0" smtClean="0">
                <a:latin typeface="Arial" panose="020B0604020202020204" pitchFamily="34" charset="0"/>
              </a:rPr>
              <a:t>–1</a:t>
            </a:r>
            <a:r>
              <a:rPr lang="en-US" altLang="en-US" sz="1600" dirty="0" smtClean="0">
                <a:latin typeface="Arial" panose="020B0604020202020204" pitchFamily="34" charset="0"/>
              </a:rPr>
              <a:t>)</a:t>
            </a:r>
            <a:r>
              <a:rPr lang="en-US" altLang="en-US" sz="1600" baseline="30000" dirty="0" smtClean="0">
                <a:latin typeface="Arial" panose="020B0604020202020204" pitchFamily="34" charset="0"/>
              </a:rPr>
              <a:t>2</a:t>
            </a:r>
            <a:r>
              <a:rPr lang="en-US" altLang="en-US" sz="1600" dirty="0" smtClean="0">
                <a:latin typeface="Arial" panose="020B0604020202020204" pitchFamily="34" charset="0"/>
              </a:rPr>
              <a:t>  </a:t>
            </a:r>
            <a:r>
              <a:rPr lang="en-US" altLang="en-US" sz="1600" dirty="0">
                <a:latin typeface="Arial" panose="020B0604020202020204" pitchFamily="34" charset="0"/>
              </a:rPr>
              <a:t>=  2</a:t>
            </a:r>
            <a:r>
              <a:rPr lang="en-US" altLang="en-US" sz="1600" baseline="30000" dirty="0">
                <a:latin typeface="Arial" panose="020B0604020202020204" pitchFamily="34" charset="0"/>
              </a:rPr>
              <a:t>2</a:t>
            </a:r>
            <a:r>
              <a:rPr lang="en-US" altLang="en-US" sz="1600" i="1" baseline="30000" dirty="0">
                <a:latin typeface="Arial" panose="020B0604020202020204" pitchFamily="34" charset="0"/>
              </a:rPr>
              <a:t>w</a:t>
            </a:r>
            <a:r>
              <a:rPr lang="en-US" altLang="en-US" sz="1600" baseline="30000" dirty="0">
                <a:latin typeface="Arial" panose="020B0604020202020204" pitchFamily="34" charset="0"/>
              </a:rPr>
              <a:t>–2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So</a:t>
            </a:r>
            <a:r>
              <a:rPr lang="en-US" altLang="en-US" sz="2000" dirty="0">
                <a:latin typeface="Arial" panose="020B0604020202020204" pitchFamily="34" charset="0"/>
              </a:rPr>
              <a:t>, maintaining exact results…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would need to keep expanding word size with each product </a:t>
            </a:r>
            <a:r>
              <a:rPr lang="en-US" altLang="en-US" sz="1800" dirty="0" smtClean="0">
                <a:latin typeface="Arial" panose="020B0604020202020204" pitchFamily="34" charset="0"/>
              </a:rPr>
              <a:t>computed is </a:t>
            </a:r>
            <a:r>
              <a:rPr lang="en-US" altLang="en-US" sz="1800" dirty="0">
                <a:latin typeface="Arial" panose="020B0604020202020204" pitchFamily="34" charset="0"/>
              </a:rPr>
              <a:t>done in software, if needed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e.g., by “arbitrary precision” arithmetic packages</a:t>
            </a:r>
          </a:p>
        </p:txBody>
      </p:sp>
    </p:spTree>
    <p:extLst>
      <p:ext uri="{BB962C8B-B14F-4D97-AF65-F5344CB8AC3E}">
        <p14:creationId xmlns:p14="http://schemas.microsoft.com/office/powerpoint/2010/main" val="30719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242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Unsigned Multiplication in C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37846" y="4010047"/>
            <a:ext cx="820414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Standard </a:t>
            </a:r>
            <a:r>
              <a:rPr lang="en-US" altLang="en-US" sz="2000" dirty="0">
                <a:latin typeface="Arial" panose="020B0604020202020204" pitchFamily="34" charset="0"/>
              </a:rPr>
              <a:t>Multiplication Function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Ignores high order w bits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Implements </a:t>
            </a:r>
            <a:r>
              <a:rPr lang="en-US" altLang="en-US" sz="2000" dirty="0">
                <a:latin typeface="Arial" panose="020B0604020202020204" pitchFamily="34" charset="0"/>
              </a:rPr>
              <a:t>Modular Arithmetic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UMult</a:t>
            </a:r>
            <a:r>
              <a:rPr lang="en-US" altLang="en-US" sz="1800" i="1" baseline="-25000" dirty="0">
                <a:latin typeface="Arial" panose="020B0604020202020204" pitchFamily="34" charset="0"/>
              </a:rPr>
              <a:t>w</a:t>
            </a: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i="1" dirty="0">
                <a:latin typeface="Arial" panose="020B0604020202020204" pitchFamily="34" charset="0"/>
              </a:rPr>
              <a:t>u , v</a:t>
            </a:r>
            <a:r>
              <a:rPr lang="en-US" altLang="en-US" sz="1800" dirty="0" smtClean="0">
                <a:latin typeface="Arial" panose="020B0604020202020204" pitchFamily="34" charset="0"/>
              </a:rPr>
              <a:t>) = </a:t>
            </a:r>
            <a:r>
              <a:rPr lang="en-US" altLang="en-US" sz="1800" i="1" dirty="0" smtClean="0">
                <a:latin typeface="Arial" panose="020B0604020202020204" pitchFamily="34" charset="0"/>
              </a:rPr>
              <a:t>u </a:t>
            </a:r>
            <a:r>
              <a:rPr lang="en-US" altLang="en-US" sz="1800" i="1" dirty="0">
                <a:latin typeface="Arial" panose="020B0604020202020204" pitchFamily="34" charset="0"/>
              </a:rPr>
              <a:t>· v</a:t>
            </a:r>
            <a:r>
              <a:rPr lang="en-US" altLang="en-US" sz="1800" dirty="0">
                <a:latin typeface="Arial" panose="020B0604020202020204" pitchFamily="34" charset="0"/>
              </a:rPr>
              <a:t>  mod 2</a:t>
            </a:r>
            <a:r>
              <a:rPr lang="en-US" altLang="en-US" sz="1800" i="1" baseline="30000" dirty="0">
                <a:latin typeface="Arial" panose="020B0604020202020204" pitchFamily="34" charset="0"/>
              </a:rPr>
              <a:t>w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Times" pitchFamily="18" charset="0"/>
              </a:rPr>
              <a:t>UMult</a:t>
            </a:r>
            <a:r>
              <a:rPr lang="en-US" b="0" i="1" baseline="-25000" dirty="0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48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8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2662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Properties of Unsigned Arithmetic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Unsigned </a:t>
            </a:r>
            <a:r>
              <a:rPr lang="en-US" altLang="en-US" sz="2000" dirty="0">
                <a:latin typeface="Arial" panose="020B0604020202020204" pitchFamily="34" charset="0"/>
              </a:rPr>
              <a:t>Multiplication with Addition Forms Commutative Ring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Addition is commutative group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Closed under multiplication</a:t>
            </a:r>
          </a:p>
          <a:p>
            <a:pPr lvl="2">
              <a:lnSpc>
                <a:spcPct val="150000"/>
              </a:lnSpc>
              <a:buNone/>
              <a:defRPr/>
            </a:pPr>
            <a:r>
              <a:rPr lang="en-US" sz="2000" dirty="0" smtClean="0"/>
              <a:t>0</a:t>
            </a:r>
            <a:r>
              <a:rPr lang="en-US" sz="2000" dirty="0"/>
              <a:t>  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 UMult</a:t>
            </a:r>
            <a:r>
              <a:rPr lang="en-US" sz="2000" i="1" baseline="-25000" dirty="0"/>
              <a:t>w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 , </a:t>
            </a:r>
            <a:r>
              <a:rPr lang="en-US" sz="2000" i="1" dirty="0"/>
              <a:t>v</a:t>
            </a:r>
            <a:r>
              <a:rPr lang="en-US" sz="2000" dirty="0"/>
              <a:t>)  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 2</a:t>
            </a:r>
            <a:r>
              <a:rPr lang="en-US" sz="2000" i="1" baseline="30000" dirty="0"/>
              <a:t>w</a:t>
            </a:r>
            <a:r>
              <a:rPr lang="en-US" sz="2000" dirty="0"/>
              <a:t> –1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Multiplication </a:t>
            </a:r>
            <a:r>
              <a:rPr lang="en-US" altLang="en-US" sz="1800" dirty="0">
                <a:latin typeface="Arial" panose="020B0604020202020204" pitchFamily="34" charset="0"/>
              </a:rPr>
              <a:t>Commutative</a:t>
            </a:r>
          </a:p>
          <a:p>
            <a:pPr lvl="2">
              <a:lnSpc>
                <a:spcPct val="150000"/>
              </a:lnSpc>
              <a:buNone/>
              <a:defRPr/>
            </a:pPr>
            <a:r>
              <a:rPr lang="en-US" sz="2000" dirty="0"/>
              <a:t>UMult</a:t>
            </a:r>
            <a:r>
              <a:rPr lang="en-US" sz="2000" i="1" baseline="-25000" dirty="0"/>
              <a:t>w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 , </a:t>
            </a:r>
            <a:r>
              <a:rPr lang="en-US" sz="2000" i="1" dirty="0"/>
              <a:t>v</a:t>
            </a:r>
            <a:r>
              <a:rPr lang="en-US" sz="2000" dirty="0"/>
              <a:t>)  =   UMult</a:t>
            </a:r>
            <a:r>
              <a:rPr lang="en-US" sz="2000" i="1" baseline="-25000" dirty="0"/>
              <a:t>w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dirty="0"/>
              <a:t> , 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Multiplication </a:t>
            </a:r>
            <a:r>
              <a:rPr lang="en-US" altLang="en-US" sz="1800" dirty="0">
                <a:latin typeface="Arial" panose="020B0604020202020204" pitchFamily="34" charset="0"/>
              </a:rPr>
              <a:t>is Associative</a:t>
            </a:r>
          </a:p>
          <a:p>
            <a:pPr lvl="2">
              <a:lnSpc>
                <a:spcPct val="150000"/>
              </a:lnSpc>
              <a:buNone/>
              <a:defRPr/>
            </a:pPr>
            <a:r>
              <a:rPr lang="en-US" sz="2000" dirty="0"/>
              <a:t>UMult</a:t>
            </a:r>
            <a:r>
              <a:rPr lang="en-US" sz="2000" i="1" baseline="-25000" dirty="0"/>
              <a:t>w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, UMult</a:t>
            </a:r>
            <a:r>
              <a:rPr lang="en-US" sz="2000" i="1" baseline="-25000" dirty="0"/>
              <a:t>w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 , </a:t>
            </a:r>
            <a:r>
              <a:rPr lang="en-US" sz="2000" i="1" dirty="0"/>
              <a:t>v</a:t>
            </a:r>
            <a:r>
              <a:rPr lang="en-US" sz="2000" dirty="0"/>
              <a:t>))  =   UMult</a:t>
            </a:r>
            <a:r>
              <a:rPr lang="en-US" sz="2000" i="1" baseline="-25000" dirty="0"/>
              <a:t>w</a:t>
            </a:r>
            <a:r>
              <a:rPr lang="en-US" sz="2000" dirty="0"/>
              <a:t>(UMult</a:t>
            </a:r>
            <a:r>
              <a:rPr lang="en-US" sz="2000" i="1" baseline="-25000" dirty="0"/>
              <a:t>w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, </a:t>
            </a:r>
            <a:r>
              <a:rPr lang="en-US" sz="2000" i="1" dirty="0"/>
              <a:t>u</a:t>
            </a:r>
            <a:r>
              <a:rPr lang="en-US" sz="2000" dirty="0"/>
              <a:t> ), </a:t>
            </a:r>
            <a:r>
              <a:rPr lang="en-US" sz="2000" i="1" dirty="0"/>
              <a:t>v</a:t>
            </a:r>
            <a:r>
              <a:rPr lang="en-US" sz="2000" dirty="0"/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1 </a:t>
            </a:r>
            <a:r>
              <a:rPr lang="en-US" altLang="en-US" sz="1800" dirty="0">
                <a:latin typeface="Arial" panose="020B0604020202020204" pitchFamily="34" charset="0"/>
              </a:rPr>
              <a:t>is multiplicative identity</a:t>
            </a:r>
          </a:p>
          <a:p>
            <a:pPr lvl="2">
              <a:lnSpc>
                <a:spcPct val="150000"/>
              </a:lnSpc>
              <a:buNone/>
              <a:defRPr/>
            </a:pPr>
            <a:r>
              <a:rPr lang="en-US" sz="2000" dirty="0"/>
              <a:t>UMult</a:t>
            </a:r>
            <a:r>
              <a:rPr lang="en-US" sz="2000" i="1" baseline="-25000" dirty="0"/>
              <a:t>w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 , 1)  =  </a:t>
            </a:r>
            <a:r>
              <a:rPr lang="en-US" sz="2000" i="1" dirty="0"/>
              <a:t>u</a:t>
            </a:r>
            <a:endParaRPr lang="en-US" sz="2000" dirty="0"/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Multiplication </a:t>
            </a:r>
            <a:r>
              <a:rPr lang="en-US" altLang="en-US" sz="1800" dirty="0">
                <a:latin typeface="Arial" panose="020B0604020202020204" pitchFamily="34" charset="0"/>
              </a:rPr>
              <a:t>distributes over </a:t>
            </a:r>
            <a:r>
              <a:rPr lang="en-US" altLang="en-US" sz="1800" dirty="0" err="1">
                <a:latin typeface="Arial" panose="020B0604020202020204" pitchFamily="34" charset="0"/>
              </a:rPr>
              <a:t>addtion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  <a:defRPr/>
            </a:pPr>
            <a:r>
              <a:rPr lang="en-US" sz="2000" dirty="0"/>
              <a:t>UMult</a:t>
            </a:r>
            <a:r>
              <a:rPr lang="en-US" sz="2000" i="1" baseline="-25000" dirty="0"/>
              <a:t>w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, </a:t>
            </a:r>
            <a:r>
              <a:rPr lang="en-US" sz="2000" dirty="0" err="1"/>
              <a:t>UAdd</a:t>
            </a:r>
            <a:r>
              <a:rPr lang="en-US" sz="2000" i="1" baseline="-25000" dirty="0" err="1"/>
              <a:t>w</a:t>
            </a:r>
            <a:r>
              <a:rPr lang="en-US" sz="2000" dirty="0"/>
              <a:t>(</a:t>
            </a:r>
            <a:r>
              <a:rPr lang="en-US" sz="2000" i="1" dirty="0"/>
              <a:t>u</a:t>
            </a:r>
            <a:r>
              <a:rPr lang="en-US" sz="2000" dirty="0"/>
              <a:t> , </a:t>
            </a:r>
            <a:r>
              <a:rPr lang="en-US" sz="2000" i="1" dirty="0"/>
              <a:t>v</a:t>
            </a:r>
            <a:r>
              <a:rPr lang="en-US" sz="2000" dirty="0"/>
              <a:t>))  =   </a:t>
            </a:r>
            <a:r>
              <a:rPr lang="en-US" sz="2000" dirty="0" err="1"/>
              <a:t>UAdd</a:t>
            </a:r>
            <a:r>
              <a:rPr lang="en-US" sz="2000" i="1" baseline="-25000" dirty="0" err="1"/>
              <a:t>w</a:t>
            </a:r>
            <a:r>
              <a:rPr lang="en-US" sz="2000" dirty="0"/>
              <a:t>(UMult</a:t>
            </a:r>
            <a:r>
              <a:rPr lang="en-US" sz="2000" i="1" baseline="-25000" dirty="0"/>
              <a:t>w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, </a:t>
            </a:r>
            <a:r>
              <a:rPr lang="en-US" sz="2000" i="1" dirty="0"/>
              <a:t>u</a:t>
            </a:r>
            <a:r>
              <a:rPr lang="en-US" sz="2000" dirty="0"/>
              <a:t> ), UMult</a:t>
            </a:r>
            <a:r>
              <a:rPr lang="en-US" sz="2000" i="1" baseline="-25000" dirty="0"/>
              <a:t>w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271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786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CC0000"/>
                </a:solidFill>
                <a:latin typeface="Arial" panose="020B0604020202020204" pitchFamily="34" charset="0"/>
              </a:rPr>
              <a:t>Signed 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Multiplication in C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37846" y="4010047"/>
            <a:ext cx="820414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Standard </a:t>
            </a:r>
            <a:r>
              <a:rPr lang="en-US" altLang="en-US" sz="2000" dirty="0">
                <a:latin typeface="Arial" panose="020B0604020202020204" pitchFamily="34" charset="0"/>
              </a:rPr>
              <a:t>Multiplication Function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Ignores high order w bits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Some of which are different for signed vs. unsigned multiplication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Lower bits are the same</a:t>
            </a:r>
          </a:p>
        </p:txBody>
      </p:sp>
      <p:grpSp>
        <p:nvGrpSpPr>
          <p:cNvPr id="56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64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76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7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8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8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8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8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8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9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9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9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98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9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0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0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0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0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0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6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8891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Properties of Two’s Comp. Arithmetic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Isomorphic </a:t>
            </a:r>
            <a:r>
              <a:rPr lang="en-US" altLang="en-US" sz="2000" dirty="0">
                <a:latin typeface="Arial" panose="020B0604020202020204" pitchFamily="34" charset="0"/>
              </a:rPr>
              <a:t>Algebras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Unsigned multiplication and addition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Truncating to w bits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Two’s complement multiplication and addition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Truncating to w bits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Both </a:t>
            </a:r>
            <a:r>
              <a:rPr lang="en-US" altLang="en-US" sz="2000" dirty="0">
                <a:latin typeface="Arial" panose="020B0604020202020204" pitchFamily="34" charset="0"/>
              </a:rPr>
              <a:t>Form Rings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Isomorphic to ring of integers mod 2</a:t>
            </a:r>
            <a:r>
              <a:rPr lang="en-US" altLang="en-US" sz="1800" i="1" baseline="30000" dirty="0">
                <a:latin typeface="Arial" panose="020B0604020202020204" pitchFamily="34" charset="0"/>
              </a:rPr>
              <a:t>w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Comparison </a:t>
            </a:r>
            <a:r>
              <a:rPr lang="en-US" altLang="en-US" sz="2000" dirty="0">
                <a:latin typeface="Arial" panose="020B0604020202020204" pitchFamily="34" charset="0"/>
              </a:rPr>
              <a:t>to (Mathematical) Integer Arithmetic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Both are rings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Integers obey ordering properties, e.g.,</a:t>
            </a:r>
          </a:p>
          <a:p>
            <a:pPr lvl="2">
              <a:buNone/>
              <a:tabLst>
                <a:tab pos="2578100" algn="l"/>
                <a:tab pos="3149600" algn="l"/>
              </a:tabLst>
              <a:defRPr/>
            </a:pPr>
            <a:r>
              <a:rPr lang="en-US" sz="2000" i="1" dirty="0"/>
              <a:t>u</a:t>
            </a:r>
            <a:r>
              <a:rPr lang="en-US" sz="2000" dirty="0"/>
              <a:t> &gt; 0	</a:t>
            </a:r>
            <a:r>
              <a:rPr lang="en-US" sz="2000" dirty="0">
                <a:sym typeface="Symbol" pitchFamily="18" charset="2"/>
              </a:rPr>
              <a:t></a:t>
            </a:r>
            <a:r>
              <a:rPr lang="en-US" sz="2000" dirty="0"/>
              <a:t>	</a:t>
            </a:r>
            <a:r>
              <a:rPr lang="en-US" sz="2000" i="1" dirty="0"/>
              <a:t>u</a:t>
            </a:r>
            <a:r>
              <a:rPr lang="en-US" sz="2000" dirty="0"/>
              <a:t> + </a:t>
            </a:r>
            <a:r>
              <a:rPr lang="en-US" sz="2000" i="1" dirty="0"/>
              <a:t>v</a:t>
            </a:r>
            <a:r>
              <a:rPr lang="en-US" sz="2000" dirty="0"/>
              <a:t> &gt; </a:t>
            </a:r>
            <a:r>
              <a:rPr lang="en-US" sz="2000" i="1" dirty="0"/>
              <a:t>v</a:t>
            </a:r>
            <a:endParaRPr lang="en-US" sz="2000" dirty="0"/>
          </a:p>
          <a:p>
            <a:pPr lvl="2">
              <a:buNone/>
              <a:tabLst>
                <a:tab pos="2578100" algn="l"/>
                <a:tab pos="3149600" algn="l"/>
              </a:tabLst>
              <a:defRPr/>
            </a:pPr>
            <a:r>
              <a:rPr lang="en-US" sz="2000" i="1" dirty="0"/>
              <a:t>u</a:t>
            </a:r>
            <a:r>
              <a:rPr lang="en-US" sz="2000" dirty="0"/>
              <a:t> &gt; 0, </a:t>
            </a:r>
            <a:r>
              <a:rPr lang="en-US" sz="2000" i="1" dirty="0"/>
              <a:t>v</a:t>
            </a:r>
            <a:r>
              <a:rPr lang="en-US" sz="2000" dirty="0"/>
              <a:t> &gt; 0	</a:t>
            </a:r>
            <a:r>
              <a:rPr lang="en-US" sz="2000" dirty="0">
                <a:sym typeface="Symbol" pitchFamily="18" charset="2"/>
              </a:rPr>
              <a:t></a:t>
            </a:r>
            <a:r>
              <a:rPr lang="en-US" sz="2000" dirty="0"/>
              <a:t>	</a:t>
            </a:r>
            <a:r>
              <a:rPr lang="en-US" sz="2000" i="1" dirty="0"/>
              <a:t>u</a:t>
            </a:r>
            <a:r>
              <a:rPr lang="en-US" sz="2000" dirty="0"/>
              <a:t> · </a:t>
            </a:r>
            <a:r>
              <a:rPr lang="en-US" sz="2000" i="1" dirty="0"/>
              <a:t>v</a:t>
            </a:r>
            <a:r>
              <a:rPr lang="en-US" sz="2000" dirty="0"/>
              <a:t> &gt; 0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These </a:t>
            </a:r>
            <a:r>
              <a:rPr lang="en-US" altLang="en-US" sz="1800" dirty="0">
                <a:latin typeface="Arial" panose="020B0604020202020204" pitchFamily="34" charset="0"/>
              </a:rPr>
              <a:t>properties are not obeyed by two’s comp. arithmetic</a:t>
            </a:r>
          </a:p>
          <a:p>
            <a:pPr lvl="2">
              <a:buNone/>
              <a:tabLst>
                <a:tab pos="2578100" algn="l"/>
                <a:tab pos="3149600" algn="l"/>
              </a:tabLst>
              <a:defRPr/>
            </a:pPr>
            <a:r>
              <a:rPr lang="en-US" sz="2000" i="1" dirty="0" err="1"/>
              <a:t>TMax</a:t>
            </a:r>
            <a:r>
              <a:rPr lang="en-US" sz="2000" dirty="0">
                <a:latin typeface="Courier New" pitchFamily="49" charset="0"/>
              </a:rPr>
              <a:t> + 1	==	</a:t>
            </a:r>
            <a:r>
              <a:rPr lang="en-US" sz="2000" i="1" dirty="0" err="1"/>
              <a:t>TMin</a:t>
            </a:r>
            <a:endParaRPr lang="en-US" sz="2000" dirty="0">
              <a:latin typeface="Courier New" pitchFamily="49" charset="0"/>
            </a:endParaRPr>
          </a:p>
          <a:p>
            <a:pPr lvl="2">
              <a:buNone/>
              <a:tabLst>
                <a:tab pos="2578100" algn="l"/>
                <a:tab pos="31496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15213 * 30426	==	-10030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/>
              <a:t>(16-bit words)</a:t>
            </a:r>
          </a:p>
        </p:txBody>
      </p:sp>
    </p:spTree>
    <p:extLst>
      <p:ext uri="{BB962C8B-B14F-4D97-AF65-F5344CB8AC3E}">
        <p14:creationId xmlns:p14="http://schemas.microsoft.com/office/powerpoint/2010/main" val="26858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4697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Power-of-2 Multiply with Shift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Operation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 &lt;&lt; k gives u * 2</a:t>
            </a:r>
            <a:r>
              <a:rPr lang="en-US" altLang="en-US" sz="1800" baseline="30000" dirty="0">
                <a:latin typeface="Arial" panose="020B0604020202020204" pitchFamily="34" charset="0"/>
              </a:rPr>
              <a:t>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Both signed and unsigned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Examples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 &lt;&lt; 3	==	u * 8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(u &lt;&lt; 5) – (u &lt;&lt; 3)	==	u * 24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Most machines shift and add faster than multiply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Compiler generates this code automatically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>
                <a:latin typeface="Times" pitchFamily="18" charset="0"/>
              </a:rPr>
              <a:t>UMult</a:t>
            </a:r>
            <a:r>
              <a:rPr lang="en-US" sz="1600" b="0" i="1" baseline="-25000" dirty="0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  <p:extLst>
      <p:ext uri="{BB962C8B-B14F-4D97-AF65-F5344CB8AC3E}">
        <p14:creationId xmlns:p14="http://schemas.microsoft.com/office/powerpoint/2010/main" val="108731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5" grpId="1" animBg="1"/>
      <p:bldP spid="26" grpId="0"/>
      <p:bldP spid="28" grpId="0"/>
      <p:bldP spid="29" grpId="0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647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Unsigned Power-of-2 Divide with Shift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Quotient </a:t>
            </a:r>
            <a:r>
              <a:rPr lang="en-US" altLang="en-US" sz="2000" dirty="0">
                <a:latin typeface="Arial" panose="020B0604020202020204" pitchFamily="34" charset="0"/>
              </a:rPr>
              <a:t>of Unsigned by Power of 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k </a:t>
            </a:r>
            <a:r>
              <a:rPr lang="en-US" altLang="en-US" sz="2000" dirty="0">
                <a:latin typeface="Arial" panose="020B0604020202020204" pitchFamily="34" charset="0"/>
              </a:rPr>
              <a:t>gives </a:t>
            </a:r>
            <a:r>
              <a:rPr lang="en-US" sz="2000" b="1" dirty="0">
                <a:sym typeface="Symbol" pitchFamily="18" charset="2"/>
              </a:rPr>
              <a:t>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2k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Uses </a:t>
            </a:r>
            <a:r>
              <a:rPr lang="en-US" altLang="en-US" sz="2000" dirty="0">
                <a:latin typeface="Arial" panose="020B0604020202020204" pitchFamily="34" charset="0"/>
              </a:rPr>
              <a:t>logical shift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03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5801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Binary Number Property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82654" y="4166646"/>
            <a:ext cx="82041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 smtClean="0">
                <a:latin typeface="Arial" panose="020B0604020202020204" pitchFamily="34" charset="0"/>
              </a:rPr>
              <a:t> </a:t>
            </a:r>
            <a:r>
              <a:rPr lang="pl-PL" altLang="en-US" sz="2000" i="1" dirty="0" smtClean="0">
                <a:latin typeface="Arial" panose="020B0604020202020204" pitchFamily="34" charset="0"/>
              </a:rPr>
              <a:t>w</a:t>
            </a:r>
            <a:r>
              <a:rPr lang="pl-PL" altLang="en-US" sz="2000" dirty="0" smtClean="0">
                <a:latin typeface="Arial" panose="020B0604020202020204" pitchFamily="34" charset="0"/>
              </a:rPr>
              <a:t> </a:t>
            </a:r>
            <a:r>
              <a:rPr lang="pl-PL" altLang="en-US" sz="2000" dirty="0">
                <a:latin typeface="Arial" panose="020B0604020202020204" pitchFamily="34" charset="0"/>
              </a:rPr>
              <a:t>= 0: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	</a:t>
            </a:r>
            <a:r>
              <a:rPr lang="pl-PL" altLang="en-US" sz="2000" dirty="0" smtClean="0">
                <a:latin typeface="Arial" panose="020B0604020202020204" pitchFamily="34" charset="0"/>
              </a:rPr>
              <a:t>1 </a:t>
            </a:r>
            <a:r>
              <a:rPr lang="pl-PL" altLang="en-US" sz="2000" dirty="0">
                <a:latin typeface="Arial" panose="020B0604020202020204" pitchFamily="34" charset="0"/>
              </a:rPr>
              <a:t>= 2</a:t>
            </a:r>
            <a:r>
              <a:rPr lang="pl-PL" altLang="en-US" sz="2000" baseline="30000" dirty="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pl-PL" altLang="en-US" sz="2000" dirty="0" smtClean="0">
                <a:latin typeface="Arial" panose="020B0604020202020204" pitchFamily="34" charset="0"/>
              </a:rPr>
              <a:t>Assume </a:t>
            </a:r>
            <a:r>
              <a:rPr lang="pl-PL" altLang="en-US" sz="2000" dirty="0">
                <a:latin typeface="Arial" panose="020B0604020202020204" pitchFamily="34" charset="0"/>
              </a:rPr>
              <a:t>true for </a:t>
            </a:r>
            <a:r>
              <a:rPr lang="pl-PL" altLang="en-US" sz="2000" i="1" dirty="0">
                <a:latin typeface="Arial" panose="020B0604020202020204" pitchFamily="34" charset="0"/>
              </a:rPr>
              <a:t>w</a:t>
            </a:r>
            <a:r>
              <a:rPr lang="pl-PL" altLang="en-US" sz="2000" dirty="0">
                <a:latin typeface="Arial" panose="020B0604020202020204" pitchFamily="34" charset="0"/>
              </a:rPr>
              <a:t>-1: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	</a:t>
            </a:r>
            <a:r>
              <a:rPr lang="pl-PL" altLang="en-US" sz="2000" dirty="0" smtClean="0">
                <a:latin typeface="Arial" panose="020B0604020202020204" pitchFamily="34" charset="0"/>
              </a:rPr>
              <a:t>1 </a:t>
            </a:r>
            <a:r>
              <a:rPr lang="pl-PL" altLang="en-US" sz="2000" dirty="0">
                <a:latin typeface="Arial" panose="020B0604020202020204" pitchFamily="34" charset="0"/>
              </a:rPr>
              <a:t>+ 1 + 2 + 4 + 8 + … + 2</a:t>
            </a:r>
            <a:r>
              <a:rPr lang="pl-PL" altLang="en-US" sz="2000" i="1" baseline="30000" dirty="0">
                <a:latin typeface="Arial" panose="020B0604020202020204" pitchFamily="34" charset="0"/>
              </a:rPr>
              <a:t>w</a:t>
            </a:r>
            <a:r>
              <a:rPr lang="pl-PL" altLang="en-US" sz="2000" baseline="30000" dirty="0">
                <a:latin typeface="Arial" panose="020B0604020202020204" pitchFamily="34" charset="0"/>
              </a:rPr>
              <a:t>-1</a:t>
            </a:r>
            <a:r>
              <a:rPr lang="pl-PL" altLang="en-US" sz="2000" dirty="0">
                <a:latin typeface="Arial" panose="020B0604020202020204" pitchFamily="34" charset="0"/>
              </a:rPr>
              <a:t> + 2</a:t>
            </a:r>
            <a:r>
              <a:rPr lang="pl-PL" altLang="en-US" sz="2000" i="1" baseline="30000" dirty="0">
                <a:latin typeface="Arial" panose="020B0604020202020204" pitchFamily="34" charset="0"/>
              </a:rPr>
              <a:t>w</a:t>
            </a:r>
            <a:r>
              <a:rPr lang="pl-PL" altLang="en-US" sz="2000" dirty="0">
                <a:latin typeface="Arial" panose="020B0604020202020204" pitchFamily="34" charset="0"/>
              </a:rPr>
              <a:t>    =    2</a:t>
            </a:r>
            <a:r>
              <a:rPr lang="pl-PL" altLang="en-US" sz="2000" i="1" baseline="30000" dirty="0">
                <a:latin typeface="Arial" panose="020B0604020202020204" pitchFamily="34" charset="0"/>
              </a:rPr>
              <a:t>w</a:t>
            </a:r>
            <a:r>
              <a:rPr lang="pl-PL" altLang="en-US" sz="2000" dirty="0">
                <a:latin typeface="Arial" panose="020B0604020202020204" pitchFamily="34" charset="0"/>
              </a:rPr>
              <a:t> + 2</a:t>
            </a:r>
            <a:r>
              <a:rPr lang="pl-PL" altLang="en-US" sz="2000" i="1" baseline="30000" dirty="0">
                <a:latin typeface="Arial" panose="020B0604020202020204" pitchFamily="34" charset="0"/>
              </a:rPr>
              <a:t>w</a:t>
            </a:r>
            <a:r>
              <a:rPr lang="pl-PL" altLang="en-US" sz="2000" dirty="0">
                <a:latin typeface="Arial" panose="020B0604020202020204" pitchFamily="34" charset="0"/>
              </a:rPr>
              <a:t>    =    2</a:t>
            </a:r>
            <a:r>
              <a:rPr lang="pl-PL" altLang="en-US" sz="2000" i="1" baseline="30000" dirty="0">
                <a:latin typeface="Arial" panose="020B0604020202020204" pitchFamily="34" charset="0"/>
              </a:rPr>
              <a:t>w</a:t>
            </a:r>
            <a:r>
              <a:rPr lang="pl-PL" altLang="en-US" sz="2000" baseline="30000" dirty="0">
                <a:latin typeface="Arial" panose="020B0604020202020204" pitchFamily="34" charset="0"/>
              </a:rPr>
              <a:t>+1</a:t>
            </a:r>
            <a:r>
              <a:rPr lang="pl-PL" altLang="en-US" sz="2000" dirty="0">
                <a:latin typeface="Arial" panose="020B0604020202020204" pitchFamily="34" charset="0"/>
              </a:rPr>
              <a:t> 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pl-PL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2822575" y="2382715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382715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4400" y="1436565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Claim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425051" y="1902921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 pitchFamily="34" charset="0"/>
              </a:rPr>
              <a:t>1 + 1 + 2 + 4 + 8 + … + 2</a:t>
            </a:r>
            <a:r>
              <a:rPr lang="en-US" b="0" i="1" baseline="30000" dirty="0" smtClean="0">
                <a:latin typeface="Calibri" pitchFamily="34" charset="0"/>
              </a:rPr>
              <a:t>w</a:t>
            </a:r>
            <a:r>
              <a:rPr lang="en-US" b="0" baseline="30000" dirty="0" smtClean="0">
                <a:latin typeface="Calibri" pitchFamily="34" charset="0"/>
              </a:rPr>
              <a:t>-1  </a:t>
            </a:r>
            <a:r>
              <a:rPr lang="en-US" b="0" dirty="0" smtClean="0">
                <a:latin typeface="Calibri" pitchFamily="34" charset="0"/>
              </a:rPr>
              <a:t>= 2</a:t>
            </a:r>
            <a:r>
              <a:rPr lang="en-US" b="0" i="1" baseline="30000" dirty="0" smtClean="0">
                <a:latin typeface="Calibri" pitchFamily="34" charset="0"/>
              </a:rPr>
              <a:t>w</a:t>
            </a:r>
          </a:p>
        </p:txBody>
      </p:sp>
      <p:grpSp>
        <p:nvGrpSpPr>
          <p:cNvPr id="9" name="Group 5"/>
          <p:cNvGrpSpPr/>
          <p:nvPr/>
        </p:nvGrpSpPr>
        <p:grpSpPr>
          <a:xfrm>
            <a:off x="1571186" y="5757404"/>
            <a:ext cx="2743200" cy="849972"/>
            <a:chOff x="1219200" y="4724400"/>
            <a:chExt cx="2743200" cy="849972"/>
          </a:xfrm>
        </p:grpSpPr>
        <p:sp>
          <p:nvSpPr>
            <p:cNvPr id="10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1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8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6095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Signed Power-of-2 Divide with Shift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41325" y="1354578"/>
            <a:ext cx="820414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Quotient </a:t>
            </a:r>
            <a:r>
              <a:rPr lang="en-US" altLang="en-US" sz="2000" dirty="0">
                <a:latin typeface="Arial" panose="020B0604020202020204" pitchFamily="34" charset="0"/>
              </a:rPr>
              <a:t>of Signed by Power of </a:t>
            </a:r>
            <a:r>
              <a:rPr lang="en-US" altLang="en-US" sz="2000" dirty="0" smtClean="0">
                <a:latin typeface="Arial" panose="020B0604020202020204" pitchFamily="34" charset="0"/>
              </a:rPr>
              <a:t>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sz="2000" b="1" dirty="0" smtClean="0">
                <a:latin typeface="Courier New" pitchFamily="49" charset="0"/>
              </a:rPr>
              <a:t>x </a:t>
            </a:r>
            <a:r>
              <a:rPr lang="en-US" sz="2000" b="1" dirty="0">
                <a:latin typeface="Courier New" pitchFamily="49" charset="0"/>
              </a:rPr>
              <a:t>&gt;&gt; k</a:t>
            </a:r>
            <a:r>
              <a:rPr lang="en-US" sz="2000" b="1" dirty="0"/>
              <a:t> </a:t>
            </a:r>
            <a:r>
              <a:rPr lang="en-US" sz="1800" dirty="0">
                <a:latin typeface="Arial" panose="020B0604020202020204" pitchFamily="34" charset="0"/>
              </a:rPr>
              <a:t>gives </a:t>
            </a:r>
            <a:r>
              <a:rPr lang="en-US" sz="2000" dirty="0"/>
              <a:t>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Uses </a:t>
            </a:r>
            <a:r>
              <a:rPr lang="en-US" altLang="en-US" sz="1800" dirty="0">
                <a:latin typeface="Arial" panose="020B0604020202020204" pitchFamily="34" charset="0"/>
              </a:rPr>
              <a:t>arithmetic shift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Rounds wrong direction when u &lt; 0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8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4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4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51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59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60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61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62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63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64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65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67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68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69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70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72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72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30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6" grpId="0" animBg="1"/>
      <p:bldP spid="56" grpId="1" animBg="1"/>
      <p:bldP spid="57" grpId="0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899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Correct Power-of-2 Divide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Quotient of Negative Number by Power of 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Want  </a:t>
            </a:r>
            <a:r>
              <a:rPr lang="en-US" sz="1800" b="1" dirty="0">
                <a:sym typeface="Symbol" pitchFamily="18" charset="2"/>
              </a:rPr>
              <a:t> </a:t>
            </a:r>
            <a:r>
              <a:rPr lang="en-US" sz="1800" b="1" dirty="0">
                <a:latin typeface="Courier New" pitchFamily="49" charset="0"/>
              </a:rPr>
              <a:t>x / </a:t>
            </a:r>
            <a:r>
              <a:rPr lang="en-US" sz="1800" b="1" dirty="0"/>
              <a:t>2</a:t>
            </a:r>
            <a:r>
              <a:rPr lang="en-US" sz="1800" b="1" i="1" baseline="30000" dirty="0"/>
              <a:t>k </a:t>
            </a:r>
            <a:r>
              <a:rPr lang="en-US" sz="1800" b="1" dirty="0">
                <a:sym typeface="Symbol" pitchFamily="18" charset="2"/>
              </a:rPr>
              <a:t> </a:t>
            </a:r>
            <a:r>
              <a:rPr lang="en-US" sz="1800" b="1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(</a:t>
            </a:r>
            <a:r>
              <a:rPr lang="en-US" altLang="en-US" sz="1800" dirty="0">
                <a:latin typeface="Arial" panose="020B0604020202020204" pitchFamily="34" charset="0"/>
              </a:rPr>
              <a:t>Round Toward 0)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Compute as  </a:t>
            </a:r>
            <a:r>
              <a:rPr lang="en-US" sz="1800" b="1" dirty="0">
                <a:sym typeface="Symbol" pitchFamily="18" charset="2"/>
              </a:rPr>
              <a:t> </a:t>
            </a:r>
            <a:r>
              <a:rPr lang="en-US" sz="1800" b="1" dirty="0">
                <a:latin typeface="Courier New" pitchFamily="49" charset="0"/>
              </a:rPr>
              <a:t>(x+</a:t>
            </a:r>
            <a:r>
              <a:rPr lang="en-US" sz="1800" b="1" dirty="0"/>
              <a:t>2</a:t>
            </a:r>
            <a:r>
              <a:rPr lang="en-US" sz="1800" b="1" i="1" baseline="30000" dirty="0"/>
              <a:t>k</a:t>
            </a:r>
            <a:r>
              <a:rPr lang="en-US" sz="1800" b="1" dirty="0">
                <a:latin typeface="Courier New" pitchFamily="49" charset="0"/>
              </a:rPr>
              <a:t>-1)/ </a:t>
            </a:r>
            <a:r>
              <a:rPr lang="en-US" sz="1800" b="1" dirty="0"/>
              <a:t>2</a:t>
            </a:r>
            <a:r>
              <a:rPr lang="en-US" sz="1800" b="1" i="1" baseline="30000" dirty="0"/>
              <a:t>k </a:t>
            </a:r>
            <a:r>
              <a:rPr lang="en-US" sz="1800" b="1" dirty="0">
                <a:sym typeface="Symbol" pitchFamily="18" charset="2"/>
              </a:rPr>
              <a:t></a:t>
            </a:r>
            <a:endParaRPr lang="en-US" sz="1800" b="1" dirty="0"/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In C: </a:t>
            </a:r>
            <a:r>
              <a:rPr lang="en-US" sz="1800" b="1" dirty="0">
                <a:latin typeface="Courier New" pitchFamily="49" charset="0"/>
              </a:rPr>
              <a:t>(x + (1&lt;&lt;k)-1) &gt;&gt; k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Biases dividend toward 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Case </a:t>
            </a:r>
            <a:r>
              <a:rPr lang="en-US" altLang="en-US" sz="2000" dirty="0">
                <a:latin typeface="Arial" panose="020B0604020202020204" pitchFamily="34" charset="0"/>
              </a:rPr>
              <a:t>1: No rounding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82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84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85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86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87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88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89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91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92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93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94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95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96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97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98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100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101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02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03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04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105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106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107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08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109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10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111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12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113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14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116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17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18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19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20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121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122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23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  <p:extLst>
      <p:ext uri="{BB962C8B-B14F-4D97-AF65-F5344CB8AC3E}">
        <p14:creationId xmlns:p14="http://schemas.microsoft.com/office/powerpoint/2010/main" val="82011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 animBg="1"/>
      <p:bldP spid="77" grpId="0"/>
      <p:bldP spid="78" grpId="0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6025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Mathematical Properties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Case </a:t>
            </a:r>
            <a:r>
              <a:rPr lang="en-US" altLang="en-US" sz="2000" dirty="0">
                <a:latin typeface="Arial" panose="020B0604020202020204" pitchFamily="34" charset="0"/>
              </a:rPr>
              <a:t>2: Rounding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65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67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221851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 animBg="1"/>
      <p:bldP spid="18" grpId="0"/>
      <p:bldP spid="19" grpId="0"/>
      <p:bldP spid="20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 animBg="1"/>
      <p:bldP spid="6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Arithmetic: Basic Rules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Addition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Unsigned/signed: Normal addition followed by truncate,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same operation on bit level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Unsigned: addition mod 2</a:t>
            </a:r>
            <a:r>
              <a:rPr lang="en-US" altLang="en-US" sz="2000" i="1" baseline="30000" dirty="0">
                <a:latin typeface="Arial" panose="020B0604020202020204" pitchFamily="34" charset="0"/>
              </a:rPr>
              <a:t>w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Mathematical addition + possible subtraction of 2</a:t>
            </a:r>
            <a:r>
              <a:rPr lang="en-US" altLang="en-US" sz="1800" i="1" baseline="30000" dirty="0">
                <a:latin typeface="Arial" panose="020B0604020202020204" pitchFamily="34" charset="0"/>
              </a:rPr>
              <a:t>w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Signed: modified addition mod 2</a:t>
            </a:r>
            <a:r>
              <a:rPr lang="en-US" altLang="en-US" sz="2000" i="1" baseline="30000" dirty="0">
                <a:latin typeface="Arial" panose="020B0604020202020204" pitchFamily="34" charset="0"/>
              </a:rPr>
              <a:t>w</a:t>
            </a:r>
            <a:r>
              <a:rPr lang="en-US" altLang="en-US" sz="2000" dirty="0">
                <a:latin typeface="Arial" panose="020B0604020202020204" pitchFamily="34" charset="0"/>
              </a:rPr>
              <a:t> (result in proper range)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Mathematical addition + possible addition or subtraction of 2</a:t>
            </a:r>
            <a:r>
              <a:rPr lang="en-US" altLang="en-US" sz="1800" i="1" baseline="30000" dirty="0">
                <a:latin typeface="Arial" panose="020B0604020202020204" pitchFamily="34" charset="0"/>
              </a:rPr>
              <a:t>w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Multiplication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Unsigned/signed: Normal multiplication followed by truncate, same operation on bit level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Unsigned: multiplication mod 2</a:t>
            </a:r>
            <a:r>
              <a:rPr lang="en-US" altLang="en-US" sz="2000" i="1" baseline="30000" dirty="0">
                <a:latin typeface="Arial" panose="020B0604020202020204" pitchFamily="34" charset="0"/>
              </a:rPr>
              <a:t>w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Signed: modified multiplication mod 2</a:t>
            </a:r>
            <a:r>
              <a:rPr lang="en-US" altLang="en-US" sz="2000" i="1" baseline="30000" dirty="0">
                <a:latin typeface="Arial" panose="020B0604020202020204" pitchFamily="34" charset="0"/>
              </a:rPr>
              <a:t>w</a:t>
            </a:r>
            <a:r>
              <a:rPr lang="en-US" altLang="en-US" sz="2000" dirty="0">
                <a:latin typeface="Arial" panose="020B0604020202020204" pitchFamily="34" charset="0"/>
              </a:rPr>
              <a:t> (result in proper range)</a:t>
            </a:r>
          </a:p>
        </p:txBody>
      </p:sp>
    </p:spTree>
    <p:extLst>
      <p:ext uri="{BB962C8B-B14F-4D97-AF65-F5344CB8AC3E}">
        <p14:creationId xmlns:p14="http://schemas.microsoft.com/office/powerpoint/2010/main" val="29873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Arithmetic: Basic Rules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Unsigned </a:t>
            </a:r>
            <a:r>
              <a:rPr lang="en-US" altLang="en-US" sz="2400" dirty="0" err="1">
                <a:latin typeface="Arial" panose="020B0604020202020204" pitchFamily="34" charset="0"/>
              </a:rPr>
              <a:t>ints</a:t>
            </a:r>
            <a:r>
              <a:rPr lang="en-US" altLang="en-US" sz="2400" dirty="0">
                <a:latin typeface="Arial" panose="020B0604020202020204" pitchFamily="34" charset="0"/>
              </a:rPr>
              <a:t>, 2’s complement </a:t>
            </a:r>
            <a:r>
              <a:rPr lang="en-US" altLang="en-US" sz="2400" dirty="0" err="1">
                <a:latin typeface="Arial" panose="020B0604020202020204" pitchFamily="34" charset="0"/>
              </a:rPr>
              <a:t>ints</a:t>
            </a:r>
            <a:r>
              <a:rPr lang="en-US" altLang="en-US" sz="2400" dirty="0">
                <a:latin typeface="Arial" panose="020B0604020202020204" pitchFamily="34" charset="0"/>
              </a:rPr>
              <a:t> are isomorphic rings: isomorphism = casting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Left </a:t>
            </a:r>
            <a:r>
              <a:rPr lang="en-US" altLang="en-US" sz="2400" dirty="0">
                <a:latin typeface="Arial" panose="020B0604020202020204" pitchFamily="34" charset="0"/>
              </a:rPr>
              <a:t>shift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Unsigned/signed: multiplication by 2</a:t>
            </a:r>
            <a:r>
              <a:rPr lang="en-US" altLang="en-US" sz="2000" i="1" baseline="30000" dirty="0">
                <a:latin typeface="Arial" panose="020B0604020202020204" pitchFamily="34" charset="0"/>
              </a:rPr>
              <a:t>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Always logical shift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Right </a:t>
            </a:r>
            <a:r>
              <a:rPr lang="en-US" altLang="en-US" sz="2400" dirty="0">
                <a:latin typeface="Arial" panose="020B0604020202020204" pitchFamily="34" charset="0"/>
              </a:rPr>
              <a:t>shift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Unsigned: logical shift, div (division + round to zero) by 2</a:t>
            </a:r>
            <a:r>
              <a:rPr lang="en-US" altLang="en-US" sz="2000" i="1" baseline="30000" dirty="0">
                <a:latin typeface="Arial" panose="020B0604020202020204" pitchFamily="34" charset="0"/>
              </a:rPr>
              <a:t>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Signed: arithmetic shift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Positive numbers: div (division + round to zero) by 2</a:t>
            </a:r>
            <a:r>
              <a:rPr lang="en-US" altLang="en-US" sz="1800" i="1" baseline="30000" dirty="0">
                <a:latin typeface="Arial" panose="020B0604020202020204" pitchFamily="34" charset="0"/>
              </a:rPr>
              <a:t>k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Negative numbers: div (division + round away from zero) by 2</a:t>
            </a:r>
            <a:r>
              <a:rPr lang="en-US" altLang="en-US" sz="1800" i="1" baseline="30000" dirty="0">
                <a:latin typeface="Arial" panose="020B0604020202020204" pitchFamily="34" charset="0"/>
              </a:rPr>
              <a:t>k</a:t>
            </a:r>
            <a:r>
              <a:rPr lang="en-US" altLang="en-US" sz="1800" dirty="0">
                <a:latin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Use biasing to fix</a:t>
            </a:r>
          </a:p>
        </p:txBody>
      </p:sp>
    </p:spTree>
    <p:extLst>
      <p:ext uri="{BB962C8B-B14F-4D97-AF65-F5344CB8AC3E}">
        <p14:creationId xmlns:p14="http://schemas.microsoft.com/office/powerpoint/2010/main" val="11702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5386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Why Should I Use Unsigned?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Don’t </a:t>
            </a:r>
            <a:r>
              <a:rPr lang="en-US" altLang="en-US" sz="2000" dirty="0">
                <a:latin typeface="Arial" panose="020B0604020202020204" pitchFamily="34" charset="0"/>
              </a:rPr>
              <a:t>use without understanding implications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Easy </a:t>
            </a:r>
            <a:r>
              <a:rPr lang="en-US" altLang="en-US" sz="1800" dirty="0">
                <a:latin typeface="Arial" panose="020B0604020202020204" pitchFamily="34" charset="0"/>
              </a:rPr>
              <a:t>to make mistakes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cnt-2;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a[i+1];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Can </a:t>
            </a:r>
            <a:r>
              <a:rPr lang="en-US" altLang="en-US" sz="2000" dirty="0">
                <a:latin typeface="Arial" panose="020B0604020202020204" pitchFamily="34" charset="0"/>
              </a:rPr>
              <a:t>be very subtle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 DELTA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CNT;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-DELTA &gt;= 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-= DELTA)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265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6749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Counting Down with Unsigned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32830" y="1304351"/>
            <a:ext cx="8204146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Proper </a:t>
            </a:r>
            <a:r>
              <a:rPr lang="en-US" altLang="en-US" sz="2000" dirty="0">
                <a:latin typeface="Arial" panose="020B0604020202020204" pitchFamily="34" charset="0"/>
              </a:rPr>
              <a:t>way to use unsigned as loop index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cnt-2;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a[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+= a[i+1];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See </a:t>
            </a:r>
            <a:r>
              <a:rPr lang="en-US" altLang="en-US" sz="2000" dirty="0">
                <a:latin typeface="Arial" panose="020B0604020202020204" pitchFamily="34" charset="0"/>
              </a:rPr>
              <a:t>Robert </a:t>
            </a:r>
            <a:r>
              <a:rPr lang="en-US" altLang="en-US" sz="2000" dirty="0" err="1">
                <a:latin typeface="Arial" panose="020B0604020202020204" pitchFamily="34" charset="0"/>
              </a:rPr>
              <a:t>Seacord</a:t>
            </a:r>
            <a:r>
              <a:rPr lang="en-US" altLang="en-US" sz="2000" dirty="0">
                <a:latin typeface="Arial" panose="020B0604020202020204" pitchFamily="34" charset="0"/>
              </a:rPr>
              <a:t>, Secure Coding in C and C++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 Standard guarantees that unsigned addition will behave like modular arithmetic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0 – 1 </a:t>
            </a:r>
            <a:r>
              <a:rPr lang="en-US" sz="1600" dirty="0">
                <a:sym typeface="Wingdings"/>
              </a:rPr>
              <a:t></a:t>
            </a:r>
            <a:r>
              <a:rPr lang="en-US" altLang="en-US" sz="1600" dirty="0" smtClean="0">
                <a:latin typeface="Arial" panose="020B0604020202020204" pitchFamily="34" charset="0"/>
              </a:rPr>
              <a:t> </a:t>
            </a:r>
            <a:r>
              <a:rPr lang="en-US" altLang="en-US" sz="1600" i="1" dirty="0" err="1">
                <a:latin typeface="Arial" panose="020B0604020202020204" pitchFamily="34" charset="0"/>
              </a:rPr>
              <a:t>UMax</a:t>
            </a:r>
            <a:endParaRPr lang="en-US" altLang="en-US" sz="1600" i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Even </a:t>
            </a:r>
            <a:r>
              <a:rPr lang="en-US" altLang="en-US" sz="2000" dirty="0">
                <a:latin typeface="Arial" panose="020B0604020202020204" pitchFamily="34" charset="0"/>
              </a:rPr>
              <a:t>better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	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cnt-2;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a[i+1];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1600" dirty="0" smtClean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Data </a:t>
            </a:r>
            <a:r>
              <a:rPr lang="en-US" altLang="en-US" sz="1800" dirty="0">
                <a:latin typeface="Arial" panose="020B0604020202020204" pitchFamily="34" charset="0"/>
              </a:rPr>
              <a:t>type </a:t>
            </a:r>
            <a:r>
              <a:rPr lang="en-US" altLang="en-US" sz="1800" dirty="0" err="1">
                <a:latin typeface="Arial" panose="020B0604020202020204" pitchFamily="34" charset="0"/>
              </a:rPr>
              <a:t>size_t</a:t>
            </a:r>
            <a:r>
              <a:rPr lang="en-US" altLang="en-US" sz="1800" dirty="0">
                <a:latin typeface="Arial" panose="020B0604020202020204" pitchFamily="34" charset="0"/>
              </a:rPr>
              <a:t> defined as unsigned value with length = word size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Code will work even if </a:t>
            </a:r>
            <a:r>
              <a:rPr lang="en-US" altLang="en-US" sz="1800" dirty="0" err="1">
                <a:latin typeface="Arial" panose="020B0604020202020204" pitchFamily="34" charset="0"/>
              </a:rPr>
              <a:t>cnt</a:t>
            </a:r>
            <a:r>
              <a:rPr lang="en-US" altLang="en-US" sz="1800" dirty="0">
                <a:latin typeface="Arial" panose="020B0604020202020204" pitchFamily="34" charset="0"/>
              </a:rPr>
              <a:t> = </a:t>
            </a:r>
            <a:r>
              <a:rPr lang="en-US" altLang="en-US" sz="1800" i="1" dirty="0" err="1">
                <a:latin typeface="Arial" panose="020B0604020202020204" pitchFamily="34" charset="0"/>
              </a:rPr>
              <a:t>UMax</a:t>
            </a:r>
            <a:endParaRPr lang="en-US" altLang="en-US" sz="1800" i="1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What if </a:t>
            </a:r>
            <a:r>
              <a:rPr lang="en-US" altLang="en-US" sz="1800" b="1" dirty="0" err="1">
                <a:latin typeface="Arial" panose="020B0604020202020204" pitchFamily="34" charset="0"/>
              </a:rPr>
              <a:t>cnt</a:t>
            </a:r>
            <a:r>
              <a:rPr lang="en-US" altLang="en-US" sz="1800" dirty="0">
                <a:latin typeface="Arial" panose="020B0604020202020204" pitchFamily="34" charset="0"/>
              </a:rPr>
              <a:t> is signed and &lt; 0?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8130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Why Should I Use Unsigned? (cont.)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Do </a:t>
            </a:r>
            <a:r>
              <a:rPr lang="en-US" altLang="en-US" sz="2400" dirty="0">
                <a:latin typeface="Arial" panose="020B0604020202020204" pitchFamily="34" charset="0"/>
              </a:rPr>
              <a:t>Use When Performing Modular Arithmetic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latin typeface="Arial" panose="020B0604020202020204" pitchFamily="34" charset="0"/>
              </a:rPr>
              <a:t>Multiprecision</a:t>
            </a:r>
            <a:r>
              <a:rPr lang="en-US" altLang="en-US" sz="2000" dirty="0">
                <a:latin typeface="Arial" panose="020B0604020202020204" pitchFamily="34" charset="0"/>
              </a:rPr>
              <a:t> arithmetic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Do </a:t>
            </a:r>
            <a:r>
              <a:rPr lang="en-US" altLang="en-US" sz="2400" dirty="0">
                <a:latin typeface="Arial" panose="020B0604020202020204" pitchFamily="34" charset="0"/>
              </a:rPr>
              <a:t>Use When Using Bits to Represent Sets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8493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035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Fractional Binary Numbers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34341" y="5160774"/>
            <a:ext cx="82041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Representation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Bits to right of “binary point” represent fractional powers of 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1600" dirty="0" smtClean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Represents </a:t>
            </a:r>
            <a:r>
              <a:rPr lang="en-US" altLang="en-US" sz="1800" dirty="0">
                <a:latin typeface="Arial" panose="020B0604020202020204" pitchFamily="34" charset="0"/>
              </a:rPr>
              <a:t>rational number:</a:t>
            </a:r>
          </a:p>
        </p:txBody>
      </p:sp>
      <p:graphicFrame>
        <p:nvGraphicFramePr>
          <p:cNvPr id="6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 noGrp="1"/>
          </p:cNvGraphicFramePr>
          <p:nvPr>
            <p:extLst/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0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1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6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1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0399" y="5778499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4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063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Fractional Binary Numbers: Examples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Value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Representation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5 3/4	101.112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	2 7/8	010.1112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	1 7/16	001.01112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Observations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Divide by 2 by shifting right (unsigned)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Multiply </a:t>
            </a:r>
            <a:r>
              <a:rPr lang="en-US" altLang="en-US" sz="2000" dirty="0">
                <a:latin typeface="Arial" panose="020B0604020202020204" pitchFamily="34" charset="0"/>
              </a:rPr>
              <a:t>by 2 by shifting left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Numbers of form 0.111111…</a:t>
            </a:r>
            <a:r>
              <a:rPr lang="en-US" altLang="en-US" sz="2000" baseline="-25000" dirty="0"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</a:rPr>
              <a:t> are just below 1.0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1/2 + 1/4 + 1/8 + … + 1/2i + … ➙ 1.0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Use notation 1.0 – ε</a:t>
            </a:r>
          </a:p>
        </p:txBody>
      </p:sp>
    </p:spTree>
    <p:extLst>
      <p:ext uri="{BB962C8B-B14F-4D97-AF65-F5344CB8AC3E}">
        <p14:creationId xmlns:p14="http://schemas.microsoft.com/office/powerpoint/2010/main" val="39388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856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Example Data Representations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95665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6249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Representable Numbers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37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Limitation </a:t>
            </a:r>
            <a:r>
              <a:rPr lang="en-US" altLang="en-US" sz="2400" dirty="0">
                <a:latin typeface="Arial" panose="020B0604020202020204" pitchFamily="34" charset="0"/>
              </a:rPr>
              <a:t>#1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Can only exactly represent numbers of the form x/2k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Other rational numbers have repeating bit representations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Value	Representation</a:t>
            </a:r>
          </a:p>
          <a:p>
            <a:pPr marL="609600" lvl="2" indent="0">
              <a:buNone/>
              <a:tabLst>
                <a:tab pos="1828800" algn="l"/>
              </a:tabLst>
            </a:pPr>
            <a:r>
              <a:rPr lang="en-US" dirty="0" smtClean="0"/>
              <a:t>1/3</a:t>
            </a:r>
            <a:r>
              <a:rPr lang="en-US" dirty="0"/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609600" lvl="2" indent="0">
              <a:buNone/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609600" lvl="2" indent="0">
              <a:buNone/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Limitation </a:t>
            </a:r>
            <a:r>
              <a:rPr lang="en-US" altLang="en-US" sz="2400" dirty="0">
                <a:latin typeface="Arial" panose="020B0604020202020204" pitchFamily="34" charset="0"/>
              </a:rPr>
              <a:t>#2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Just </a:t>
            </a:r>
            <a:r>
              <a:rPr lang="en-US" altLang="en-US" sz="2000" dirty="0">
                <a:latin typeface="Arial" panose="020B0604020202020204" pitchFamily="34" charset="0"/>
              </a:rPr>
              <a:t>one setting of binary point within the w bits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Limited range of numbers (very small values?  very large?)</a:t>
            </a:r>
          </a:p>
        </p:txBody>
      </p:sp>
    </p:spTree>
    <p:extLst>
      <p:ext uri="{BB962C8B-B14F-4D97-AF65-F5344CB8AC3E}">
        <p14:creationId xmlns:p14="http://schemas.microsoft.com/office/powerpoint/2010/main" val="3600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7401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IEEE Floating Point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IEEE </a:t>
            </a:r>
            <a:r>
              <a:rPr lang="en-US" altLang="en-US" sz="2400" dirty="0">
                <a:latin typeface="Arial" panose="020B0604020202020204" pitchFamily="34" charset="0"/>
              </a:rPr>
              <a:t>Standard 754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Established in 1985 as uniform standard for floating point arithmetic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Before that, many idiosyncratic formats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Supported by all major CPUs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Driven </a:t>
            </a:r>
            <a:r>
              <a:rPr lang="en-US" altLang="en-US" sz="2400" dirty="0">
                <a:latin typeface="Arial" panose="020B0604020202020204" pitchFamily="34" charset="0"/>
              </a:rPr>
              <a:t>by numerical concerns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Nice standards for rounding, overflow, underflow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Hard to make fast in hardware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Numerical analysts predominated over hardware designers in defining standard</a:t>
            </a:r>
          </a:p>
        </p:txBody>
      </p:sp>
    </p:spTree>
    <p:extLst>
      <p:ext uri="{BB962C8B-B14F-4D97-AF65-F5344CB8AC3E}">
        <p14:creationId xmlns:p14="http://schemas.microsoft.com/office/powerpoint/2010/main" val="10312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5819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Floating Point Representation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Numerical Form: </a:t>
            </a:r>
            <a:br>
              <a:rPr lang="en-US" altLang="en-US" sz="2000" dirty="0" smtClean="0">
                <a:latin typeface="Arial" panose="020B0604020202020204" pitchFamily="34" charset="0"/>
              </a:rPr>
            </a:br>
            <a:r>
              <a:rPr lang="en-US" altLang="en-US" sz="2000" dirty="0" smtClean="0">
                <a:latin typeface="Arial" panose="020B0604020202020204" pitchFamily="34" charset="0"/>
              </a:rPr>
              <a:t>			</a:t>
            </a:r>
            <a:r>
              <a:rPr lang="en-US" sz="2000" dirty="0"/>
              <a:t> (–1)</a:t>
            </a:r>
            <a:r>
              <a:rPr lang="en-US" sz="2000" baseline="32000" dirty="0"/>
              <a:t>s</a:t>
            </a:r>
            <a:r>
              <a:rPr lang="en-US" sz="2000" dirty="0"/>
              <a:t>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/>
              <a:t>  2</a:t>
            </a:r>
            <a:r>
              <a:rPr lang="en-US" sz="20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altLang="en-US" sz="2000" dirty="0" smtClean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1600" dirty="0" smtClean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b="1" dirty="0" smtClean="0">
                <a:latin typeface="Arial" panose="020B0604020202020204" pitchFamily="34" charset="0"/>
              </a:rPr>
              <a:t>Sign </a:t>
            </a:r>
            <a:r>
              <a:rPr lang="en-US" altLang="en-US" sz="1800" b="1" dirty="0">
                <a:latin typeface="Arial" panose="020B0604020202020204" pitchFamily="34" charset="0"/>
              </a:rPr>
              <a:t>bit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800" b="1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determines whether number is negative or positive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b="1" dirty="0" smtClean="0">
                <a:latin typeface="Arial" panose="020B0604020202020204" pitchFamily="34" charset="0"/>
              </a:rPr>
              <a:t>Significand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800" b="1" dirty="0" smtClean="0">
                <a:latin typeface="Arial" panose="020B0604020202020204" pitchFamily="34" charset="0"/>
              </a:rPr>
              <a:t>  </a:t>
            </a:r>
            <a:r>
              <a:rPr lang="en-US" altLang="en-US" sz="1800" dirty="0" smtClean="0">
                <a:latin typeface="Arial" panose="020B0604020202020204" pitchFamily="34" charset="0"/>
              </a:rPr>
              <a:t>normally a fractional value in range [1.0,2.0).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b="1" dirty="0" smtClean="0">
                <a:latin typeface="Arial" panose="020B0604020202020204" pitchFamily="34" charset="0"/>
              </a:rPr>
              <a:t>Exponent </a:t>
            </a:r>
            <a:r>
              <a:rPr lang="en-US" altLang="en-US" sz="1800" b="1" i="1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weights value by power of two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Encoding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MSB </a:t>
            </a:r>
            <a:r>
              <a:rPr lang="en-US" altLang="en-US" sz="1800" b="1" i="1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1800" dirty="0">
                <a:latin typeface="Arial" panose="020B0604020202020204" pitchFamily="34" charset="0"/>
              </a:rPr>
              <a:t> is sign bit 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err="1">
                <a:latin typeface="Arial" panose="020B0604020202020204" pitchFamily="34" charset="0"/>
              </a:rPr>
              <a:t>exp</a:t>
            </a:r>
            <a:r>
              <a:rPr lang="en-US" altLang="en-US" sz="1800" dirty="0">
                <a:latin typeface="Arial" panose="020B0604020202020204" pitchFamily="34" charset="0"/>
              </a:rPr>
              <a:t> field encodes </a:t>
            </a:r>
            <a:r>
              <a:rPr lang="en-US" altLang="en-US" sz="1800" b="1" i="1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1800" dirty="0">
                <a:latin typeface="Arial" panose="020B0604020202020204" pitchFamily="34" charset="0"/>
              </a:rPr>
              <a:t> (but is not equal to E)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err="1">
                <a:latin typeface="Arial" panose="020B0604020202020204" pitchFamily="34" charset="0"/>
              </a:rPr>
              <a:t>frac</a:t>
            </a:r>
            <a:r>
              <a:rPr lang="en-US" altLang="en-US" sz="1800" dirty="0">
                <a:latin typeface="Arial" panose="020B0604020202020204" pitchFamily="34" charset="0"/>
              </a:rPr>
              <a:t> field encodes </a:t>
            </a:r>
            <a:r>
              <a:rPr lang="en-US" altLang="en-US" sz="1800" b="1" i="1" dirty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800" dirty="0">
                <a:latin typeface="Arial" panose="020B0604020202020204" pitchFamily="34" charset="0"/>
              </a:rPr>
              <a:t> (but is not equal to M)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/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305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Precision options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Single </a:t>
            </a:r>
            <a:r>
              <a:rPr lang="en-US" altLang="en-US" sz="2000" dirty="0">
                <a:latin typeface="Arial" panose="020B0604020202020204" pitchFamily="34" charset="0"/>
              </a:rPr>
              <a:t>precision: 32 bits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Double </a:t>
            </a:r>
            <a:r>
              <a:rPr lang="en-US" altLang="en-US" sz="2000" dirty="0">
                <a:latin typeface="Arial" panose="020B0604020202020204" pitchFamily="34" charset="0"/>
              </a:rPr>
              <a:t>precision: 64 bits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Extended </a:t>
            </a:r>
            <a:r>
              <a:rPr lang="en-US" altLang="en-US" sz="2000" dirty="0">
                <a:latin typeface="Arial" panose="020B0604020202020204" pitchFamily="34" charset="0"/>
              </a:rPr>
              <a:t>precision: 80 bits (Intel only)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/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>
            <p:extLst/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3"/>
          <p:cNvGraphicFramePr>
            <a:graphicFrameLocks noGrp="1"/>
          </p:cNvGraphicFramePr>
          <p:nvPr>
            <p:extLst/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8667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“Normalized” Values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When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altLang="en-US" sz="2000" dirty="0" err="1">
                <a:latin typeface="Arial" panose="020B0604020202020204" pitchFamily="34" charset="0"/>
              </a:rPr>
              <a:t>exp</a:t>
            </a:r>
            <a:r>
              <a:rPr lang="en-US" altLang="en-US" sz="2000" dirty="0">
                <a:latin typeface="Arial" panose="020B0604020202020204" pitchFamily="34" charset="0"/>
              </a:rPr>
              <a:t> ≠ 000…0 and </a:t>
            </a:r>
            <a:r>
              <a:rPr lang="en-US" altLang="en-US" sz="2000" dirty="0" err="1">
                <a:latin typeface="Arial" panose="020B0604020202020204" pitchFamily="34" charset="0"/>
              </a:rPr>
              <a:t>exp</a:t>
            </a:r>
            <a:r>
              <a:rPr lang="en-US" altLang="en-US" sz="2000" dirty="0">
                <a:latin typeface="Arial" panose="020B0604020202020204" pitchFamily="34" charset="0"/>
              </a:rPr>
              <a:t> ≠ 111…1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Exponent </a:t>
            </a:r>
            <a:r>
              <a:rPr lang="en-US" altLang="en-US" sz="2000" dirty="0">
                <a:latin typeface="Arial" panose="020B0604020202020204" pitchFamily="34" charset="0"/>
              </a:rPr>
              <a:t>coded as a </a:t>
            </a:r>
            <a:r>
              <a:rPr lang="en-US" altLang="en-US" sz="2000" b="1" i="1" dirty="0">
                <a:latin typeface="Arial" panose="020B0604020202020204" pitchFamily="34" charset="0"/>
              </a:rPr>
              <a:t>biased</a:t>
            </a:r>
            <a:r>
              <a:rPr lang="en-US" altLang="en-US" sz="2000" dirty="0">
                <a:latin typeface="Arial" panose="020B0604020202020204" pitchFamily="34" charset="0"/>
              </a:rPr>
              <a:t> value: </a:t>
            </a:r>
            <a:r>
              <a:rPr lang="en-US" altLang="en-US" sz="2000" b="1" i="1" dirty="0">
                <a:latin typeface="Arial" panose="020B0604020202020204" pitchFamily="34" charset="0"/>
              </a:rPr>
              <a:t>E  =  </a:t>
            </a:r>
            <a:r>
              <a:rPr lang="en-US" altLang="en-US" sz="2000" b="1" i="1" dirty="0" err="1">
                <a:latin typeface="Arial" panose="020B0604020202020204" pitchFamily="34" charset="0"/>
              </a:rPr>
              <a:t>Exp</a:t>
            </a:r>
            <a:r>
              <a:rPr lang="en-US" altLang="en-US" sz="2000" b="1" i="1" dirty="0">
                <a:latin typeface="Arial" panose="020B0604020202020204" pitchFamily="34" charset="0"/>
              </a:rPr>
              <a:t> – Bias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b="1" i="1" dirty="0" err="1">
                <a:latin typeface="Arial" panose="020B0604020202020204" pitchFamily="34" charset="0"/>
              </a:rPr>
              <a:t>Exp</a:t>
            </a:r>
            <a:r>
              <a:rPr lang="en-US" altLang="en-US" sz="1800" dirty="0">
                <a:latin typeface="Arial" panose="020B0604020202020204" pitchFamily="34" charset="0"/>
              </a:rPr>
              <a:t>: unsigned value of </a:t>
            </a:r>
            <a:r>
              <a:rPr lang="en-US" altLang="en-US" sz="1800" dirty="0" err="1">
                <a:latin typeface="Arial" panose="020B0604020202020204" pitchFamily="34" charset="0"/>
              </a:rPr>
              <a:t>exp</a:t>
            </a:r>
            <a:r>
              <a:rPr lang="en-US" altLang="en-US" sz="1800" dirty="0">
                <a:latin typeface="Arial" panose="020B0604020202020204" pitchFamily="34" charset="0"/>
              </a:rPr>
              <a:t> field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b="1" i="1" dirty="0">
                <a:latin typeface="Arial" panose="020B0604020202020204" pitchFamily="34" charset="0"/>
              </a:rPr>
              <a:t>Bias</a:t>
            </a:r>
            <a:r>
              <a:rPr lang="en-US" altLang="en-US" sz="1800" dirty="0">
                <a:latin typeface="Arial" panose="020B0604020202020204" pitchFamily="34" charset="0"/>
              </a:rPr>
              <a:t> = 2</a:t>
            </a:r>
            <a:r>
              <a:rPr lang="en-US" altLang="en-US" sz="1800" i="1" baseline="30000" dirty="0">
                <a:latin typeface="Arial" panose="020B0604020202020204" pitchFamily="34" charset="0"/>
              </a:rPr>
              <a:t>k</a:t>
            </a:r>
            <a:r>
              <a:rPr lang="en-US" altLang="en-US" sz="1800" baseline="30000" dirty="0">
                <a:latin typeface="Arial" panose="020B0604020202020204" pitchFamily="34" charset="0"/>
              </a:rPr>
              <a:t>-1</a:t>
            </a:r>
            <a:r>
              <a:rPr lang="en-US" altLang="en-US" sz="1800" dirty="0">
                <a:latin typeface="Arial" panose="020B0604020202020204" pitchFamily="34" charset="0"/>
              </a:rPr>
              <a:t> - 1, where </a:t>
            </a:r>
            <a:r>
              <a:rPr lang="en-US" altLang="en-US" sz="1800" i="1" dirty="0">
                <a:latin typeface="Arial" panose="020B0604020202020204" pitchFamily="34" charset="0"/>
              </a:rPr>
              <a:t>k</a:t>
            </a:r>
            <a:r>
              <a:rPr lang="en-US" altLang="en-US" sz="1800" dirty="0">
                <a:latin typeface="Arial" panose="020B0604020202020204" pitchFamily="34" charset="0"/>
              </a:rPr>
              <a:t> is number of exponent bits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Single precision: 127 (</a:t>
            </a:r>
            <a:r>
              <a:rPr lang="en-US" altLang="en-US" sz="1600" dirty="0" err="1">
                <a:latin typeface="Arial" panose="020B0604020202020204" pitchFamily="34" charset="0"/>
              </a:rPr>
              <a:t>Exp</a:t>
            </a:r>
            <a:r>
              <a:rPr lang="en-US" altLang="en-US" sz="1600" dirty="0">
                <a:latin typeface="Arial" panose="020B0604020202020204" pitchFamily="34" charset="0"/>
              </a:rPr>
              <a:t>: 1…254, E: -126…127)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Double precision: 1023 (</a:t>
            </a:r>
            <a:r>
              <a:rPr lang="en-US" altLang="en-US" sz="1600" dirty="0" err="1">
                <a:latin typeface="Arial" panose="020B0604020202020204" pitchFamily="34" charset="0"/>
              </a:rPr>
              <a:t>Exp</a:t>
            </a:r>
            <a:r>
              <a:rPr lang="en-US" altLang="en-US" sz="1600" dirty="0">
                <a:latin typeface="Arial" panose="020B0604020202020204" pitchFamily="34" charset="0"/>
              </a:rPr>
              <a:t>: 1…2046, E: -1022…1023)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Significand </a:t>
            </a:r>
            <a:r>
              <a:rPr lang="en-US" altLang="en-US" sz="2000" dirty="0">
                <a:latin typeface="Arial" panose="020B0604020202020204" pitchFamily="34" charset="0"/>
              </a:rPr>
              <a:t>coded with implied leading 1: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/>
              <a:t>  =  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sz="2000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altLang="en-US" sz="2000" dirty="0" smtClean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xxx…x: bits of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frac</a:t>
            </a:r>
            <a:r>
              <a:rPr lang="en-US" altLang="en-US" sz="1800" dirty="0" smtClean="0">
                <a:latin typeface="Arial" panose="020B0604020202020204" pitchFamily="34" charset="0"/>
              </a:rPr>
              <a:t> field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Minimum </a:t>
            </a:r>
            <a:r>
              <a:rPr lang="en-US" altLang="en-US" sz="1800" dirty="0">
                <a:latin typeface="Arial" panose="020B0604020202020204" pitchFamily="34" charset="0"/>
              </a:rPr>
              <a:t>when </a:t>
            </a:r>
            <a:r>
              <a:rPr lang="en-US" altLang="en-US" sz="1800" dirty="0" err="1">
                <a:latin typeface="Arial" panose="020B0604020202020204" pitchFamily="34" charset="0"/>
              </a:rPr>
              <a:t>frac</a:t>
            </a:r>
            <a:r>
              <a:rPr lang="en-US" altLang="en-US" sz="1800" dirty="0">
                <a:latin typeface="Arial" panose="020B0604020202020204" pitchFamily="34" charset="0"/>
              </a:rPr>
              <a:t>=000…0 (M = 1.0)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Maximum when </a:t>
            </a:r>
            <a:r>
              <a:rPr lang="en-US" altLang="en-US" sz="1800" dirty="0" err="1">
                <a:latin typeface="Arial" panose="020B0604020202020204" pitchFamily="34" charset="0"/>
              </a:rPr>
              <a:t>frac</a:t>
            </a:r>
            <a:r>
              <a:rPr lang="en-US" altLang="en-US" sz="1800" dirty="0">
                <a:latin typeface="Arial" panose="020B0604020202020204" pitchFamily="34" charset="0"/>
              </a:rPr>
              <a:t>=111…1 (M = 2.0 – </a:t>
            </a:r>
            <a:r>
              <a:rPr lang="el-GR" altLang="en-US" sz="1800" dirty="0">
                <a:latin typeface="Arial" panose="020B0604020202020204" pitchFamily="34" charset="0"/>
              </a:rPr>
              <a:t>ε)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Get extra leading bit for “free”</a:t>
            </a:r>
          </a:p>
        </p:txBody>
      </p:sp>
      <p:sp>
        <p:nvSpPr>
          <p:cNvPr id="6" name="Rectangle 1"/>
          <p:cNvSpPr/>
          <p:nvPr/>
        </p:nvSpPr>
        <p:spPr>
          <a:xfrm>
            <a:off x="6892433" y="1406937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 smtClean="0"/>
              <a:t> 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99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65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7887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Normalized Encoding Example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29004" y="1248234"/>
            <a:ext cx="8204146" cy="536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Value: </a:t>
            </a:r>
            <a:r>
              <a:rPr lang="en-US" sz="2000" b="1" dirty="0">
                <a:latin typeface="Courier New"/>
                <a:cs typeface="Courier New"/>
              </a:rPr>
              <a:t>float F = </a:t>
            </a:r>
            <a:r>
              <a:rPr lang="en-US" sz="2000" b="1" dirty="0" smtClean="0">
                <a:latin typeface="Courier New"/>
                <a:cs typeface="Courier New"/>
              </a:rPr>
              <a:t>15213.0</a:t>
            </a:r>
            <a:r>
              <a:rPr lang="en-US" altLang="en-US" sz="2000" dirty="0" smtClean="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sz="2000" dirty="0">
                <a:latin typeface="Arial" panose="020B0604020202020204" pitchFamily="34" charset="0"/>
              </a:rPr>
              <a:t>	</a:t>
            </a:r>
            <a:r>
              <a:rPr lang="en-US" sz="1800" dirty="0" smtClean="0"/>
              <a:t>15213</a:t>
            </a:r>
            <a:r>
              <a:rPr lang="en-US" sz="1800" baseline="-25000" dirty="0" smtClean="0"/>
              <a:t>10</a:t>
            </a:r>
            <a:r>
              <a:rPr lang="en-US" sz="1800" dirty="0" smtClean="0"/>
              <a:t>  </a:t>
            </a:r>
            <a:r>
              <a:rPr lang="en-US" sz="1800" dirty="0"/>
              <a:t>= 11101101101101</a:t>
            </a:r>
            <a:r>
              <a:rPr lang="en-US" sz="1800" baseline="-25000" dirty="0"/>
              <a:t>2  </a:t>
            </a:r>
            <a:r>
              <a:rPr lang="en-US" sz="180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</a:t>
            </a:r>
            <a:r>
              <a:rPr lang="en-US" sz="1800" dirty="0" smtClean="0"/>
              <a:t>     </a:t>
            </a:r>
            <a:r>
              <a:rPr lang="en-US" sz="1800" dirty="0"/>
              <a:t>= 1.1101101101101</a:t>
            </a:r>
            <a:r>
              <a:rPr lang="en-US" sz="1800" baseline="-25000" dirty="0"/>
              <a:t>2</a:t>
            </a:r>
            <a:r>
              <a:rPr lang="en-US" sz="1800" dirty="0"/>
              <a:t> x 2</a:t>
            </a:r>
            <a:r>
              <a:rPr lang="en-US" sz="1800" baseline="30000" dirty="0"/>
              <a:t>13</a:t>
            </a:r>
            <a:endParaRPr lang="en-US" sz="1800" dirty="0"/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Significand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Exponent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i="1" dirty="0" err="1"/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Result:</a:t>
            </a:r>
            <a:br>
              <a:rPr lang="en-US" altLang="en-US" sz="2000" dirty="0" smtClean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/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 smtClean="0">
                <a:latin typeface="Arial" panose="020B0604020202020204" pitchFamily="34" charset="0"/>
              </a:rPr>
              <a:t>   0    1 0 0 0 1 1 0 0    1 1 0 1 1 0 1 1 0 1 1 0 1 0 0 0 0 0 0 0 0 0 0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6662877" y="1327152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18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0495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 err="1">
                <a:solidFill>
                  <a:srgbClr val="CC0000"/>
                </a:solidFill>
                <a:latin typeface="Arial" panose="020B0604020202020204" pitchFamily="34" charset="0"/>
              </a:rPr>
              <a:t>Denormalized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 Values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Condition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altLang="en-US" sz="2000" dirty="0" err="1">
                <a:latin typeface="Arial" panose="020B0604020202020204" pitchFamily="34" charset="0"/>
              </a:rPr>
              <a:t>exp</a:t>
            </a:r>
            <a:r>
              <a:rPr lang="en-US" altLang="en-US" sz="2000" dirty="0">
                <a:latin typeface="Arial" panose="020B0604020202020204" pitchFamily="34" charset="0"/>
              </a:rPr>
              <a:t> = 000…0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Exponent </a:t>
            </a:r>
            <a:r>
              <a:rPr lang="en-US" altLang="en-US" sz="2000" dirty="0">
                <a:latin typeface="Arial" panose="020B0604020202020204" pitchFamily="34" charset="0"/>
              </a:rPr>
              <a:t>value: E = 1 – Bias (instead of E = 0 – Bias)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Significand </a:t>
            </a:r>
            <a:r>
              <a:rPr lang="en-US" altLang="en-US" sz="2000" dirty="0">
                <a:latin typeface="Arial" panose="020B0604020202020204" pitchFamily="34" charset="0"/>
              </a:rPr>
              <a:t>coded with implied leading 0: M = 0.xxx…x</a:t>
            </a:r>
            <a:r>
              <a:rPr lang="en-US" altLang="en-US" sz="2000" baseline="-25000" dirty="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sz="1600" dirty="0" smtClean="0">
                <a:latin typeface="Courier New Bold" charset="0"/>
                <a:cs typeface="Courier New Bold" charset="0"/>
                <a:sym typeface="Courier New Bold" charset="0"/>
              </a:rPr>
              <a:t>	xxx…x</a:t>
            </a:r>
            <a:r>
              <a:rPr lang="en-US" sz="2400" dirty="0"/>
              <a:t>: bits of </a:t>
            </a:r>
            <a:r>
              <a:rPr lang="en-US" sz="16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Cases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18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sz="1800" dirty="0"/>
              <a:t>,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18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latin typeface="Arial" panose="020B0604020202020204" pitchFamily="34" charset="0"/>
              </a:rPr>
              <a:t>Represents zero value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latin typeface="Arial" panose="020B0604020202020204" pitchFamily="34" charset="0"/>
              </a:rPr>
              <a:t>Note </a:t>
            </a:r>
            <a:r>
              <a:rPr lang="en-US" altLang="en-US" sz="1600" dirty="0">
                <a:latin typeface="Arial" panose="020B0604020202020204" pitchFamily="34" charset="0"/>
              </a:rPr>
              <a:t>distinct values: +0 and –0 (why?)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18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sz="1800" dirty="0"/>
              <a:t>,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1800" dirty="0"/>
              <a:t> ≠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1800" b="1" dirty="0">
              <a:latin typeface="Courier New"/>
              <a:cs typeface="Courier New"/>
            </a:endParaRP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latin typeface="Arial" panose="020B0604020202020204" pitchFamily="34" charset="0"/>
              </a:rPr>
              <a:t>Numbers </a:t>
            </a:r>
            <a:r>
              <a:rPr lang="en-US" altLang="en-US" sz="1600" dirty="0">
                <a:latin typeface="Arial" panose="020B0604020202020204" pitchFamily="34" charset="0"/>
              </a:rPr>
              <a:t>closest to 0.0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err="1">
                <a:latin typeface="Arial" panose="020B0604020202020204" pitchFamily="34" charset="0"/>
              </a:rPr>
              <a:t>Equispaced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6503" y="1271357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9848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rgbClr val="CC0000"/>
                </a:solidFill>
                <a:latin typeface="Arial" panose="020B0604020202020204" pitchFamily="34" charset="0"/>
              </a:rPr>
              <a:t>Examples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346" y="1581607"/>
            <a:ext cx="4537221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#include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iostream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#include &lt;string&gt;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using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namespace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std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DC322F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main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()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{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float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1.1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float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z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1.123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float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for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DC322F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j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j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90000000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j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++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{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        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*=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        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/=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z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        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+=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        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-=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}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return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}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anose="02060409020205020404" pitchFamily="49" charset="0"/>
              </a:rPr>
              <a:t>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85604" y="1581606"/>
            <a:ext cx="4537221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#include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iostream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#include &lt;string&gt;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using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namespace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std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DC322F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main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()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{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float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1.1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float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z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1.123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DC322F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float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for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DC322F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j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j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90000000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j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++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{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        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*=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        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/=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z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        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+=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0.1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        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</a:rPr>
              <a:t>-=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0.1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</a:rPr>
              <a:t>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}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   return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13130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" panose="02060409020205020404" pitchFamily="49" charset="0"/>
                <a:ea typeface="Bitstream Vera Sans Mono"/>
                <a:cs typeface="Courier New" panose="02070309020205020404" pitchFamily="49" charset="0"/>
              </a:rPr>
              <a:t>}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panose="02060409020205020404" pitchFamily="49" charset="0"/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427247"/>
            <a:ext cx="4743450" cy="2771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9178" y="118942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code1.c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82987" y="1189421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code2.c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7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68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8664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Special Values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Condition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000" dirty="0"/>
              <a:t> = </a:t>
            </a:r>
            <a:r>
              <a:rPr lang="en-US" sz="20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Case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000" dirty="0"/>
              <a:t> = </a:t>
            </a:r>
            <a:r>
              <a:rPr lang="en-US" sz="20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sz="2000" dirty="0"/>
              <a:t>,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000" dirty="0"/>
              <a:t> = </a:t>
            </a:r>
            <a:r>
              <a:rPr lang="en-US" sz="20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Represents value </a:t>
            </a:r>
            <a:r>
              <a:rPr lang="en-US" sz="1800" dirty="0">
                <a:sym typeface="Symbol"/>
              </a:rPr>
              <a:t>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(infinity)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Operation that overflows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Both positive and negative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E.g., 1.0/0.0 = −1.0/−0.0 = </a:t>
            </a:r>
            <a:r>
              <a:rPr lang="en-US" altLang="en-US" sz="1800" dirty="0" smtClean="0">
                <a:latin typeface="Arial" panose="020B0604020202020204" pitchFamily="34" charset="0"/>
              </a:rPr>
              <a:t>+</a:t>
            </a:r>
            <a:r>
              <a:rPr lang="en-US" sz="1800" dirty="0"/>
              <a:t> </a:t>
            </a:r>
            <a:r>
              <a:rPr lang="en-US" sz="1800" dirty="0" smtClean="0">
                <a:sym typeface="Symbol"/>
              </a:rPr>
              <a:t></a:t>
            </a:r>
            <a:r>
              <a:rPr lang="en-US" altLang="en-US" sz="1800" dirty="0" smtClean="0">
                <a:latin typeface="Arial" panose="020B0604020202020204" pitchFamily="34" charset="0"/>
              </a:rPr>
              <a:t>,  </a:t>
            </a:r>
            <a:r>
              <a:rPr lang="en-US" altLang="en-US" sz="1800" dirty="0">
                <a:latin typeface="Arial" panose="020B0604020202020204" pitchFamily="34" charset="0"/>
              </a:rPr>
              <a:t>1.0/−0.0 = </a:t>
            </a:r>
            <a:r>
              <a:rPr lang="en-US" altLang="en-US" sz="1800" dirty="0" smtClean="0">
                <a:latin typeface="Arial" panose="020B0604020202020204" pitchFamily="34" charset="0"/>
              </a:rPr>
              <a:t>−</a:t>
            </a:r>
            <a:r>
              <a:rPr lang="en-US" sz="1800" dirty="0">
                <a:sym typeface="Symbol"/>
              </a:rPr>
              <a:t> 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Case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000" dirty="0"/>
              <a:t> = </a:t>
            </a:r>
            <a:r>
              <a:rPr lang="en-US" sz="20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sz="2000" dirty="0"/>
              <a:t>,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000" dirty="0"/>
              <a:t> ≠ </a:t>
            </a:r>
            <a:r>
              <a:rPr lang="en-US" sz="20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Not-a-Number (</a:t>
            </a:r>
            <a:r>
              <a:rPr lang="en-US" altLang="en-US" sz="1800" dirty="0" err="1">
                <a:latin typeface="Arial" panose="020B0604020202020204" pitchFamily="34" charset="0"/>
              </a:rPr>
              <a:t>NaN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Represents case when no numeric value can be determined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E.g.,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sqrt</a:t>
            </a:r>
            <a:r>
              <a:rPr lang="en-US" altLang="en-US" sz="1800" dirty="0" smtClean="0">
                <a:latin typeface="Arial" panose="020B0604020202020204" pitchFamily="34" charset="0"/>
              </a:rPr>
              <a:t>(–1), </a:t>
            </a:r>
            <a:r>
              <a:rPr lang="en-US" sz="1800" dirty="0">
                <a:sym typeface="Symbol"/>
              </a:rPr>
              <a:t></a:t>
            </a:r>
            <a:r>
              <a:rPr lang="en-US" altLang="en-US" sz="1800" dirty="0" smtClean="0">
                <a:latin typeface="Arial" panose="020B0604020202020204" pitchFamily="34" charset="0"/>
              </a:rPr>
              <a:t> − </a:t>
            </a:r>
            <a:r>
              <a:rPr lang="en-US" sz="1800" dirty="0">
                <a:sym typeface="Symbol"/>
              </a:rPr>
              <a:t></a:t>
            </a:r>
            <a:r>
              <a:rPr lang="en-US" sz="1800" dirty="0">
                <a:ea typeface="Apple Symbols" charset="0"/>
                <a:cs typeface="Apple Symbols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, </a:t>
            </a:r>
            <a:r>
              <a:rPr lang="en-US" sz="1800" dirty="0">
                <a:sym typeface="Symbol"/>
              </a:rPr>
              <a:t></a:t>
            </a:r>
            <a:r>
              <a:rPr lang="en-US" sz="1800" dirty="0">
                <a:ea typeface="Apple Symbols" charset="0"/>
                <a:cs typeface="Apple Symbols" charset="0"/>
              </a:rPr>
              <a:t> </a:t>
            </a:r>
            <a:r>
              <a:rPr lang="en-US" sz="1800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altLang="en-US" sz="1800" dirty="0" smtClean="0">
                <a:latin typeface="Arial" panose="020B0604020202020204" pitchFamily="34" charset="0"/>
              </a:rPr>
              <a:t> 0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2400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Visualization: Floating Point Encodings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16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17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18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0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1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2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4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31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32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33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13123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7139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Illustration of a Representation Taxonomy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0"/>
          <p:cNvGrpSpPr/>
          <p:nvPr/>
        </p:nvGrpSpPr>
        <p:grpSpPr>
          <a:xfrm>
            <a:off x="644077" y="4477558"/>
            <a:ext cx="7807036" cy="1645920"/>
            <a:chOff x="648020" y="4349372"/>
            <a:chExt cx="7807036" cy="1645920"/>
          </a:xfrm>
        </p:grpSpPr>
        <p:sp>
          <p:nvSpPr>
            <p:cNvPr id="64" name="TextBox 45"/>
            <p:cNvSpPr txBox="1"/>
            <p:nvPr/>
          </p:nvSpPr>
          <p:spPr>
            <a:xfrm>
              <a:off x="648020" y="4349372"/>
              <a:ext cx="7792280" cy="16459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5" name="TextBox 47"/>
            <p:cNvSpPr txBox="1"/>
            <p:nvPr/>
          </p:nvSpPr>
          <p:spPr>
            <a:xfrm>
              <a:off x="6725095" y="5531373"/>
              <a:ext cx="1729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data types</a:t>
              </a:r>
              <a:endParaRPr lang="en-US" sz="2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" name="TextBox 2"/>
          <p:cNvSpPr txBox="1"/>
          <p:nvPr/>
        </p:nvSpPr>
        <p:spPr>
          <a:xfrm>
            <a:off x="4156563" y="151501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1"/>
          <p:cNvGrpSpPr/>
          <p:nvPr/>
        </p:nvGrpSpPr>
        <p:grpSpPr>
          <a:xfrm>
            <a:off x="644077" y="2035965"/>
            <a:ext cx="7792280" cy="1167134"/>
            <a:chOff x="648020" y="1907779"/>
            <a:chExt cx="7792280" cy="1167134"/>
          </a:xfrm>
        </p:grpSpPr>
        <p:sp>
          <p:nvSpPr>
            <p:cNvPr id="62" name="TextBox 5"/>
            <p:cNvSpPr txBox="1"/>
            <p:nvPr/>
          </p:nvSpPr>
          <p:spPr>
            <a:xfrm>
              <a:off x="648020" y="1907779"/>
              <a:ext cx="7792280" cy="116711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3" name="TextBox 22"/>
            <p:cNvSpPr txBox="1"/>
            <p:nvPr/>
          </p:nvSpPr>
          <p:spPr>
            <a:xfrm>
              <a:off x="6497139" y="2243916"/>
              <a:ext cx="19431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things being</a:t>
              </a:r>
            </a:p>
            <a:p>
              <a:pPr algn="r"/>
              <a:r>
                <a:rPr lang="en-US" sz="2400" dirty="0" smtClean="0">
                  <a:solidFill>
                    <a:srgbClr val="FFFFFF"/>
                  </a:solidFill>
                  <a:cs typeface="Arial" panose="020B0604020202020204" pitchFamily="34" charset="0"/>
                </a:rPr>
                <a:t>represented</a:t>
              </a:r>
              <a:endParaRPr lang="en-US" sz="2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9" name="TextBox 34"/>
          <p:cNvSpPr txBox="1"/>
          <p:nvPr/>
        </p:nvSpPr>
        <p:spPr>
          <a:xfrm>
            <a:off x="644077" y="3203076"/>
            <a:ext cx="7792280" cy="12801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10" name="Group 33"/>
          <p:cNvGrpSpPr/>
          <p:nvPr/>
        </p:nvGrpSpPr>
        <p:grpSpPr>
          <a:xfrm>
            <a:off x="6698915" y="4010169"/>
            <a:ext cx="1778052" cy="1339388"/>
            <a:chOff x="6702858" y="3881983"/>
            <a:chExt cx="1778052" cy="1339388"/>
          </a:xfrm>
        </p:grpSpPr>
        <p:sp>
          <p:nvSpPr>
            <p:cNvPr id="60" name="TextBox 52"/>
            <p:cNvSpPr txBox="1"/>
            <p:nvPr/>
          </p:nvSpPr>
          <p:spPr>
            <a:xfrm>
              <a:off x="6702858" y="4390374"/>
              <a:ext cx="17780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IEEE 754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ingle-prec.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Straight Connector 96"/>
            <p:cNvCxnSpPr/>
            <p:nvPr/>
          </p:nvCxnSpPr>
          <p:spPr>
            <a:xfrm>
              <a:off x="6882862" y="3881983"/>
              <a:ext cx="183860" cy="55684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6"/>
          <p:cNvGrpSpPr/>
          <p:nvPr/>
        </p:nvGrpSpPr>
        <p:grpSpPr>
          <a:xfrm>
            <a:off x="644076" y="1864276"/>
            <a:ext cx="3512487" cy="1002686"/>
            <a:chOff x="648019" y="1736090"/>
            <a:chExt cx="3512487" cy="1002686"/>
          </a:xfrm>
        </p:grpSpPr>
        <p:sp>
          <p:nvSpPr>
            <p:cNvPr id="58" name="TextBox 21"/>
            <p:cNvSpPr txBox="1"/>
            <p:nvPr/>
          </p:nvSpPr>
          <p:spPr>
            <a:xfrm>
              <a:off x="648019" y="1907779"/>
              <a:ext cx="19672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non-negative</a:t>
              </a:r>
            </a:p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integers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55"/>
            <p:cNvCxnSpPr/>
            <p:nvPr/>
          </p:nvCxnSpPr>
          <p:spPr>
            <a:xfrm flipH="1">
              <a:off x="2542538" y="1736090"/>
              <a:ext cx="1617968" cy="33972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"/>
          <p:cNvGrpSpPr/>
          <p:nvPr/>
        </p:nvGrpSpPr>
        <p:grpSpPr>
          <a:xfrm>
            <a:off x="2130678" y="1925867"/>
            <a:ext cx="2120457" cy="1155318"/>
            <a:chOff x="2134621" y="1797681"/>
            <a:chExt cx="2120457" cy="1155318"/>
          </a:xfrm>
        </p:grpSpPr>
        <p:sp>
          <p:nvSpPr>
            <p:cNvPr id="56" name="TextBox 24"/>
            <p:cNvSpPr txBox="1"/>
            <p:nvPr/>
          </p:nvSpPr>
          <p:spPr>
            <a:xfrm>
              <a:off x="2134621" y="2491334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integers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Straight Connector 57"/>
            <p:cNvCxnSpPr/>
            <p:nvPr/>
          </p:nvCxnSpPr>
          <p:spPr>
            <a:xfrm flipH="1">
              <a:off x="2885345" y="1797681"/>
              <a:ext cx="1369733" cy="77583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8"/>
          <p:cNvGrpSpPr/>
          <p:nvPr/>
        </p:nvGrpSpPr>
        <p:grpSpPr>
          <a:xfrm>
            <a:off x="3609954" y="1938208"/>
            <a:ext cx="839337" cy="803249"/>
            <a:chOff x="3613897" y="1810022"/>
            <a:chExt cx="839337" cy="803249"/>
          </a:xfrm>
        </p:grpSpPr>
        <p:sp>
          <p:nvSpPr>
            <p:cNvPr id="54" name="TextBox 26"/>
            <p:cNvSpPr txBox="1"/>
            <p:nvPr/>
          </p:nvSpPr>
          <p:spPr>
            <a:xfrm>
              <a:off x="3613897" y="2151606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Connector 60"/>
            <p:cNvCxnSpPr/>
            <p:nvPr/>
          </p:nvCxnSpPr>
          <p:spPr>
            <a:xfrm flipH="1">
              <a:off x="4079153" y="1810022"/>
              <a:ext cx="374081" cy="43389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9"/>
          <p:cNvGrpSpPr/>
          <p:nvPr/>
        </p:nvGrpSpPr>
        <p:grpSpPr>
          <a:xfrm>
            <a:off x="4452179" y="1947397"/>
            <a:ext cx="1383712" cy="1133788"/>
            <a:chOff x="4456122" y="1819211"/>
            <a:chExt cx="1383712" cy="1133788"/>
          </a:xfrm>
        </p:grpSpPr>
        <p:sp>
          <p:nvSpPr>
            <p:cNvPr id="52" name="TextBox 27"/>
            <p:cNvSpPr txBox="1"/>
            <p:nvPr/>
          </p:nvSpPr>
          <p:spPr>
            <a:xfrm>
              <a:off x="4456122" y="2122002"/>
              <a:ext cx="13837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eal</a:t>
              </a: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numbers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64"/>
            <p:cNvCxnSpPr/>
            <p:nvPr/>
          </p:nvCxnSpPr>
          <p:spPr>
            <a:xfrm>
              <a:off x="4656242" y="1819211"/>
              <a:ext cx="256140" cy="40840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0"/>
          <p:cNvGrpSpPr/>
          <p:nvPr/>
        </p:nvGrpSpPr>
        <p:grpSpPr>
          <a:xfrm>
            <a:off x="4764507" y="1823958"/>
            <a:ext cx="3041799" cy="673672"/>
            <a:chOff x="4768450" y="1695772"/>
            <a:chExt cx="3041799" cy="673672"/>
          </a:xfrm>
        </p:grpSpPr>
        <p:sp>
          <p:nvSpPr>
            <p:cNvPr id="50" name="TextBox 28"/>
            <p:cNvSpPr txBox="1"/>
            <p:nvPr/>
          </p:nvSpPr>
          <p:spPr>
            <a:xfrm>
              <a:off x="6134789" y="1907779"/>
              <a:ext cx="16754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vegetables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67"/>
            <p:cNvCxnSpPr/>
            <p:nvPr/>
          </p:nvCxnSpPr>
          <p:spPr>
            <a:xfrm>
              <a:off x="4768450" y="1695772"/>
              <a:ext cx="1463385" cy="31121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"/>
          <p:cNvGrpSpPr/>
          <p:nvPr/>
        </p:nvGrpSpPr>
        <p:grpSpPr>
          <a:xfrm>
            <a:off x="644076" y="2863868"/>
            <a:ext cx="1436612" cy="800874"/>
            <a:chOff x="648019" y="2735682"/>
            <a:chExt cx="1436612" cy="800874"/>
          </a:xfrm>
        </p:grpSpPr>
        <p:sp>
          <p:nvSpPr>
            <p:cNvPr id="48" name="TextBox 35"/>
            <p:cNvSpPr txBox="1"/>
            <p:nvPr/>
          </p:nvSpPr>
          <p:spPr>
            <a:xfrm>
              <a:off x="648019" y="3074891"/>
              <a:ext cx="1436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unsigned</a:t>
              </a:r>
            </a:p>
          </p:txBody>
        </p:sp>
        <p:cxnSp>
          <p:nvCxnSpPr>
            <p:cNvPr id="49" name="Straight Connector 69"/>
            <p:cNvCxnSpPr/>
            <p:nvPr/>
          </p:nvCxnSpPr>
          <p:spPr>
            <a:xfrm flipH="1">
              <a:off x="1237132" y="2735682"/>
              <a:ext cx="96972" cy="43696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5"/>
          <p:cNvGrpSpPr/>
          <p:nvPr/>
        </p:nvGrpSpPr>
        <p:grpSpPr>
          <a:xfrm>
            <a:off x="684687" y="3618591"/>
            <a:ext cx="1436612" cy="1779416"/>
            <a:chOff x="688630" y="3490405"/>
            <a:chExt cx="1436612" cy="1779416"/>
          </a:xfrm>
        </p:grpSpPr>
        <p:sp>
          <p:nvSpPr>
            <p:cNvPr id="46" name="TextBox 46"/>
            <p:cNvSpPr txBox="1"/>
            <p:nvPr/>
          </p:nvSpPr>
          <p:spPr>
            <a:xfrm>
              <a:off x="688630" y="4438824"/>
              <a:ext cx="14366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16-bit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unsigned</a:t>
              </a:r>
            </a:p>
          </p:txBody>
        </p:sp>
        <p:cxnSp>
          <p:nvCxnSpPr>
            <p:cNvPr id="47" name="Straight Connector 71"/>
            <p:cNvCxnSpPr/>
            <p:nvPr/>
          </p:nvCxnSpPr>
          <p:spPr>
            <a:xfrm flipH="1">
              <a:off x="1134514" y="3490405"/>
              <a:ext cx="94373" cy="104839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"/>
          <p:cNvGrpSpPr/>
          <p:nvPr/>
        </p:nvGrpSpPr>
        <p:grpSpPr>
          <a:xfrm>
            <a:off x="1414613" y="3072592"/>
            <a:ext cx="1624163" cy="1376997"/>
            <a:chOff x="1418556" y="2944406"/>
            <a:chExt cx="1624163" cy="1376997"/>
          </a:xfrm>
        </p:grpSpPr>
        <p:sp>
          <p:nvSpPr>
            <p:cNvPr id="44" name="TextBox 41"/>
            <p:cNvSpPr txBox="1"/>
            <p:nvPr/>
          </p:nvSpPr>
          <p:spPr>
            <a:xfrm>
              <a:off x="1418556" y="3490406"/>
              <a:ext cx="1624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signed-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magnitude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Straight Connector 77"/>
            <p:cNvCxnSpPr/>
            <p:nvPr/>
          </p:nvCxnSpPr>
          <p:spPr>
            <a:xfrm flipH="1">
              <a:off x="2364326" y="2944406"/>
              <a:ext cx="353201" cy="64024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4"/>
          <p:cNvGrpSpPr/>
          <p:nvPr/>
        </p:nvGrpSpPr>
        <p:grpSpPr>
          <a:xfrm>
            <a:off x="2866272" y="3102835"/>
            <a:ext cx="1430046" cy="970064"/>
            <a:chOff x="2870215" y="2974649"/>
            <a:chExt cx="1430046" cy="970064"/>
          </a:xfrm>
        </p:grpSpPr>
        <p:sp>
          <p:nvSpPr>
            <p:cNvPr id="42" name="TextBox 37"/>
            <p:cNvSpPr txBox="1"/>
            <p:nvPr/>
          </p:nvSpPr>
          <p:spPr>
            <a:xfrm>
              <a:off x="2957394" y="3113716"/>
              <a:ext cx="13428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2’s com-</a:t>
              </a:r>
            </a:p>
            <a:p>
              <a:pPr algn="ctr"/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plement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79"/>
            <p:cNvCxnSpPr/>
            <p:nvPr/>
          </p:nvCxnSpPr>
          <p:spPr>
            <a:xfrm flipH="1" flipV="1">
              <a:off x="2870215" y="2974649"/>
              <a:ext cx="578887" cy="24004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9"/>
          <p:cNvGrpSpPr/>
          <p:nvPr/>
        </p:nvGrpSpPr>
        <p:grpSpPr>
          <a:xfrm>
            <a:off x="2015265" y="4058872"/>
            <a:ext cx="1415220" cy="1954508"/>
            <a:chOff x="2019208" y="3930686"/>
            <a:chExt cx="1415220" cy="1954508"/>
          </a:xfrm>
        </p:grpSpPr>
        <p:sp>
          <p:nvSpPr>
            <p:cNvPr id="40" name="TextBox 48"/>
            <p:cNvSpPr txBox="1"/>
            <p:nvPr/>
          </p:nvSpPr>
          <p:spPr>
            <a:xfrm>
              <a:off x="2019208" y="4684865"/>
              <a:ext cx="13428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32-bit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2’s com-</a:t>
              </a:r>
            </a:p>
            <a:p>
              <a:pPr algn="ctr"/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plement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Connector 81"/>
            <p:cNvCxnSpPr/>
            <p:nvPr/>
          </p:nvCxnSpPr>
          <p:spPr>
            <a:xfrm flipH="1">
              <a:off x="2817334" y="3930686"/>
              <a:ext cx="617094" cy="82168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0"/>
          <p:cNvGrpSpPr/>
          <p:nvPr/>
        </p:nvGrpSpPr>
        <p:grpSpPr>
          <a:xfrm>
            <a:off x="3317543" y="4038748"/>
            <a:ext cx="1342868" cy="1698923"/>
            <a:chOff x="3321486" y="3910562"/>
            <a:chExt cx="1342868" cy="1698923"/>
          </a:xfrm>
        </p:grpSpPr>
        <p:sp>
          <p:nvSpPr>
            <p:cNvPr id="38" name="TextBox 53"/>
            <p:cNvSpPr txBox="1"/>
            <p:nvPr/>
          </p:nvSpPr>
          <p:spPr>
            <a:xfrm>
              <a:off x="3321486" y="4409156"/>
              <a:ext cx="13428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64-bit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2’s com-</a:t>
              </a:r>
            </a:p>
            <a:p>
              <a:pPr algn="ctr"/>
              <a:r>
                <a:rPr lang="en-US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plement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Connector 84"/>
            <p:cNvCxnSpPr/>
            <p:nvPr/>
          </p:nvCxnSpPr>
          <p:spPr>
            <a:xfrm>
              <a:off x="3727114" y="3910562"/>
              <a:ext cx="135217" cy="54472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1"/>
          <p:cNvGrpSpPr/>
          <p:nvPr/>
        </p:nvGrpSpPr>
        <p:grpSpPr>
          <a:xfrm>
            <a:off x="4064298" y="2691206"/>
            <a:ext cx="1842046" cy="3387753"/>
            <a:chOff x="4068241" y="2563020"/>
            <a:chExt cx="1842046" cy="3387753"/>
          </a:xfrm>
        </p:grpSpPr>
        <p:sp>
          <p:nvSpPr>
            <p:cNvPr id="36" name="TextBox 50"/>
            <p:cNvSpPr txBox="1"/>
            <p:nvPr/>
          </p:nvSpPr>
          <p:spPr>
            <a:xfrm>
              <a:off x="4593901" y="5119776"/>
              <a:ext cx="13163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Unicode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(16-bit)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Connector 86"/>
            <p:cNvCxnSpPr/>
            <p:nvPr/>
          </p:nvCxnSpPr>
          <p:spPr>
            <a:xfrm>
              <a:off x="4068241" y="2563020"/>
              <a:ext cx="1064427" cy="265617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6"/>
          <p:cNvGrpSpPr/>
          <p:nvPr/>
        </p:nvGrpSpPr>
        <p:grpSpPr>
          <a:xfrm>
            <a:off x="4218448" y="2692439"/>
            <a:ext cx="1444518" cy="1228455"/>
            <a:chOff x="4222391" y="2564253"/>
            <a:chExt cx="1444518" cy="1228455"/>
          </a:xfrm>
        </p:grpSpPr>
        <p:sp>
          <p:nvSpPr>
            <p:cNvPr id="34" name="TextBox 39"/>
            <p:cNvSpPr txBox="1"/>
            <p:nvPr/>
          </p:nvSpPr>
          <p:spPr>
            <a:xfrm>
              <a:off x="4679138" y="3331043"/>
              <a:ext cx="9877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ASCII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Connector 88"/>
            <p:cNvCxnSpPr/>
            <p:nvPr/>
          </p:nvCxnSpPr>
          <p:spPr>
            <a:xfrm>
              <a:off x="4222391" y="2564253"/>
              <a:ext cx="817491" cy="86183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32"/>
          <p:cNvGrpSpPr/>
          <p:nvPr/>
        </p:nvGrpSpPr>
        <p:grpSpPr>
          <a:xfrm>
            <a:off x="5238286" y="3861207"/>
            <a:ext cx="1580466" cy="1782661"/>
            <a:chOff x="5242229" y="3733021"/>
            <a:chExt cx="1580466" cy="1782661"/>
          </a:xfrm>
        </p:grpSpPr>
        <p:sp>
          <p:nvSpPr>
            <p:cNvPr id="32" name="TextBox 49"/>
            <p:cNvSpPr txBox="1"/>
            <p:nvPr/>
          </p:nvSpPr>
          <p:spPr>
            <a:xfrm>
              <a:off x="5834925" y="4684685"/>
              <a:ext cx="9877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7-bit</a:t>
              </a: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ASCII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90"/>
            <p:cNvCxnSpPr/>
            <p:nvPr/>
          </p:nvCxnSpPr>
          <p:spPr>
            <a:xfrm>
              <a:off x="5242229" y="3733021"/>
              <a:ext cx="772839" cy="101934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7"/>
          <p:cNvGrpSpPr/>
          <p:nvPr/>
        </p:nvGrpSpPr>
        <p:grpSpPr>
          <a:xfrm>
            <a:off x="5381408" y="3039525"/>
            <a:ext cx="1752348" cy="1182353"/>
            <a:chOff x="5385351" y="2911339"/>
            <a:chExt cx="1752348" cy="1182353"/>
          </a:xfrm>
        </p:grpSpPr>
        <p:sp>
          <p:nvSpPr>
            <p:cNvPr id="30" name="TextBox 40"/>
            <p:cNvSpPr txBox="1"/>
            <p:nvPr/>
          </p:nvSpPr>
          <p:spPr>
            <a:xfrm>
              <a:off x="5856579" y="3262695"/>
              <a:ext cx="12811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floating-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92"/>
            <p:cNvCxnSpPr/>
            <p:nvPr/>
          </p:nvCxnSpPr>
          <p:spPr>
            <a:xfrm>
              <a:off x="5385351" y="2911339"/>
              <a:ext cx="544194" cy="49318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8"/>
          <p:cNvGrpSpPr/>
          <p:nvPr/>
        </p:nvGrpSpPr>
        <p:grpSpPr>
          <a:xfrm>
            <a:off x="5697163" y="3022374"/>
            <a:ext cx="2599134" cy="1057866"/>
            <a:chOff x="5701106" y="2894188"/>
            <a:chExt cx="2599134" cy="1057866"/>
          </a:xfrm>
        </p:grpSpPr>
        <p:sp>
          <p:nvSpPr>
            <p:cNvPr id="28" name="TextBox 43"/>
            <p:cNvSpPr txBox="1"/>
            <p:nvPr/>
          </p:nvSpPr>
          <p:spPr>
            <a:xfrm>
              <a:off x="7362163" y="3121057"/>
              <a:ext cx="9380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fixed-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94"/>
            <p:cNvCxnSpPr/>
            <p:nvPr/>
          </p:nvCxnSpPr>
          <p:spPr>
            <a:xfrm>
              <a:off x="5701106" y="2894188"/>
              <a:ext cx="1661057" cy="41153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36"/>
          <p:cNvSpPr txBox="1"/>
          <p:nvPr/>
        </p:nvSpPr>
        <p:spPr>
          <a:xfrm>
            <a:off x="6033463" y="4037212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>
                <a:solidFill>
                  <a:srgbClr val="FFFFFF"/>
                </a:solidFill>
                <a:cs typeface="Arial" panose="020B0604020202020204" pitchFamily="34" charset="0"/>
              </a:rPr>
              <a:t>representations</a:t>
            </a:r>
            <a:endParaRPr lang="en-US" sz="24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2717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Tiny Floating Point Example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82654" y="2827566"/>
            <a:ext cx="820414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8-bit </a:t>
            </a:r>
            <a:r>
              <a:rPr lang="en-US" altLang="en-US" sz="2000" dirty="0">
                <a:latin typeface="Arial" panose="020B0604020202020204" pitchFamily="34" charset="0"/>
              </a:rPr>
              <a:t>Floating Point Representation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the sign bit is in the most significant bit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the next four bits are the exponent, with a bias of 7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the last three bits are the </a:t>
            </a:r>
            <a:r>
              <a:rPr lang="en-US" altLang="en-US" sz="1800" dirty="0" err="1">
                <a:latin typeface="Arial" panose="020B0604020202020204" pitchFamily="34" charset="0"/>
              </a:rPr>
              <a:t>frac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Same </a:t>
            </a:r>
            <a:r>
              <a:rPr lang="en-US" altLang="en-US" sz="2000" dirty="0">
                <a:latin typeface="Arial" panose="020B0604020202020204" pitchFamily="34" charset="0"/>
              </a:rPr>
              <a:t>general form as IEEE Format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normalized, </a:t>
            </a:r>
            <a:r>
              <a:rPr lang="en-US" altLang="en-US" sz="1800" dirty="0" err="1">
                <a:latin typeface="Arial" panose="020B0604020202020204" pitchFamily="34" charset="0"/>
              </a:rPr>
              <a:t>denormalized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representation of 0, </a:t>
            </a:r>
            <a:r>
              <a:rPr lang="en-US" altLang="en-US" sz="1800" dirty="0" err="1">
                <a:latin typeface="Arial" panose="020B0604020202020204" pitchFamily="34" charset="0"/>
              </a:rPr>
              <a:t>NaN</a:t>
            </a:r>
            <a:r>
              <a:rPr lang="en-US" altLang="en-US" sz="1800" dirty="0">
                <a:latin typeface="Arial" panose="020B0604020202020204" pitchFamily="34" charset="0"/>
              </a:rPr>
              <a:t>, infinity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/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2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2400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Visualization: Floating Point Encodings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"/>
          <p:cNvSpPr>
            <a:spLocks/>
          </p:cNvSpPr>
          <p:nvPr/>
        </p:nvSpPr>
        <p:spPr bwMode="auto">
          <a:xfrm>
            <a:off x="61215" y="6360309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4"/>
          <p:cNvSpPr>
            <a:spLocks/>
          </p:cNvSpPr>
          <p:nvPr/>
        </p:nvSpPr>
        <p:spPr bwMode="auto">
          <a:xfrm>
            <a:off x="61215" y="3358275"/>
            <a:ext cx="8928100" cy="2998076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5"/>
          <p:cNvSpPr>
            <a:spLocks/>
          </p:cNvSpPr>
          <p:nvPr/>
        </p:nvSpPr>
        <p:spPr bwMode="auto">
          <a:xfrm>
            <a:off x="1585215" y="1357891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7" name="Rectangle 8"/>
          <p:cNvSpPr>
            <a:spLocks/>
          </p:cNvSpPr>
          <p:nvPr/>
        </p:nvSpPr>
        <p:spPr bwMode="auto">
          <a:xfrm>
            <a:off x="6919215" y="2110366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38" name="Rectangle 9"/>
          <p:cNvSpPr>
            <a:spLocks/>
          </p:cNvSpPr>
          <p:nvPr/>
        </p:nvSpPr>
        <p:spPr bwMode="auto">
          <a:xfrm>
            <a:off x="6919215" y="3095547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39" name="Rectangle 10"/>
          <p:cNvSpPr>
            <a:spLocks/>
          </p:cNvSpPr>
          <p:nvPr/>
        </p:nvSpPr>
        <p:spPr bwMode="auto">
          <a:xfrm>
            <a:off x="6941657" y="3353797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40" name="Rectangle 11"/>
          <p:cNvSpPr>
            <a:spLocks/>
          </p:cNvSpPr>
          <p:nvPr/>
        </p:nvSpPr>
        <p:spPr bwMode="auto">
          <a:xfrm>
            <a:off x="6919215" y="443391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41" name="Rectangle 12"/>
          <p:cNvSpPr>
            <a:spLocks/>
          </p:cNvSpPr>
          <p:nvPr/>
        </p:nvSpPr>
        <p:spPr bwMode="auto">
          <a:xfrm>
            <a:off x="6919215" y="4962261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42" name="Rectangle 13"/>
          <p:cNvSpPr>
            <a:spLocks/>
          </p:cNvSpPr>
          <p:nvPr/>
        </p:nvSpPr>
        <p:spPr bwMode="auto">
          <a:xfrm>
            <a:off x="6919215" y="6015586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121540" y="2348491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44" name="Rectangle 15"/>
          <p:cNvSpPr>
            <a:spLocks/>
          </p:cNvSpPr>
          <p:nvPr/>
        </p:nvSpPr>
        <p:spPr bwMode="auto">
          <a:xfrm>
            <a:off x="134240" y="4710691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45" name="Rectangle 15"/>
          <p:cNvSpPr/>
          <p:nvPr/>
        </p:nvSpPr>
        <p:spPr>
          <a:xfrm>
            <a:off x="6547683" y="1159618"/>
            <a:ext cx="2419463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v = (</a:t>
            </a:r>
            <a:r>
              <a:rPr lang="en-US" sz="2000" dirty="0"/>
              <a:t>–1)</a:t>
            </a:r>
            <a:r>
              <a:rPr lang="en-US" sz="2000" baseline="32000" dirty="0"/>
              <a:t>s</a:t>
            </a:r>
            <a:r>
              <a:rPr lang="en-US" sz="2000" dirty="0"/>
              <a:t>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  <a:r>
              <a:rPr lang="en-US" sz="20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0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000" dirty="0" smtClean="0"/>
              <a:t> = </a:t>
            </a:r>
            <a:r>
              <a:rPr lang="en-US" sz="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0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0270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Distribution of Values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6-bit </a:t>
            </a:r>
            <a:r>
              <a:rPr lang="en-US" altLang="en-US" sz="2000" dirty="0">
                <a:latin typeface="Arial" panose="020B0604020202020204" pitchFamily="34" charset="0"/>
              </a:rPr>
              <a:t>IEEE-like format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 = 3 exponent bits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f = 2 fraction bits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Bias is 2</a:t>
            </a:r>
            <a:r>
              <a:rPr lang="en-US" altLang="en-US" sz="1800" baseline="30000" dirty="0">
                <a:latin typeface="Arial" panose="020B0604020202020204" pitchFamily="34" charset="0"/>
              </a:rPr>
              <a:t>3-1</a:t>
            </a:r>
            <a:r>
              <a:rPr lang="en-US" altLang="en-US" sz="1800" dirty="0">
                <a:latin typeface="Arial" panose="020B0604020202020204" pitchFamily="34" charset="0"/>
              </a:rPr>
              <a:t>-1 = 3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Notice </a:t>
            </a:r>
            <a:r>
              <a:rPr lang="en-US" altLang="en-US" sz="2000" dirty="0">
                <a:latin typeface="Arial" panose="020B0604020202020204" pitchFamily="34" charset="0"/>
              </a:rPr>
              <a:t>how the distribution gets denser toward zero. </a:t>
            </a:r>
          </a:p>
        </p:txBody>
      </p:sp>
      <p:graphicFrame>
        <p:nvGraphicFramePr>
          <p:cNvPr id="6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38861"/>
              </p:ext>
            </p:extLst>
          </p:nvPr>
        </p:nvGraphicFramePr>
        <p:xfrm>
          <a:off x="4191000" y="1733576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97673"/>
              </p:ext>
            </p:extLst>
          </p:nvPr>
        </p:nvGraphicFramePr>
        <p:xfrm>
          <a:off x="395234" y="4159058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Worksheet" r:id="rId4" imgW="7848600" imgH="952500" progId="Excel.Sheet.8">
                  <p:embed/>
                </p:oleObj>
              </mc:Choice>
              <mc:Fallback>
                <p:oleObj name="Worksheet" r:id="rId4" imgW="7848600" imgH="952500" progId="Excel.Sheet.8">
                  <p:embed/>
                  <p:pic>
                    <p:nvPicPr>
                      <p:cNvPr id="2973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34" y="4159058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5500634" y="3549458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values</a:t>
            </a:r>
          </a:p>
        </p:txBody>
      </p:sp>
      <p:cxnSp>
        <p:nvCxnSpPr>
          <p:cNvPr id="9" name="Straight Arrow Connector 35"/>
          <p:cNvCxnSpPr>
            <a:stCxn id="8" idx="1"/>
          </p:cNvCxnSpPr>
          <p:nvPr/>
        </p:nvCxnSpPr>
        <p:spPr bwMode="auto">
          <a:xfrm rot="10800000" flipV="1">
            <a:off x="4586234" y="3734124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686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896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Distribution of Values (close-up view)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6-bit </a:t>
            </a:r>
            <a:r>
              <a:rPr lang="en-US" altLang="en-US" sz="2000" dirty="0">
                <a:latin typeface="Arial" panose="020B0604020202020204" pitchFamily="34" charset="0"/>
              </a:rPr>
              <a:t>IEEE-like format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 = 3 exponent bits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f = 2 fraction bits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Bias is 3</a:t>
            </a:r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/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Worksheet" r:id="rId4" imgW="7848600" imgH="965200" progId="Excel.Sheet.8">
                  <p:embed/>
                </p:oleObj>
              </mc:Choice>
              <mc:Fallback>
                <p:oleObj name="Worksheet" r:id="rId4" imgW="7848600" imgH="965200" progId="Excel.Sheet.8">
                  <p:embed/>
                  <p:pic>
                    <p:nvPicPr>
                      <p:cNvPr id="3075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0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74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75216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Special Properties of the IEEE Encoding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FP </a:t>
            </a:r>
            <a:r>
              <a:rPr lang="en-US" altLang="en-US" sz="2400" dirty="0">
                <a:latin typeface="Arial" panose="020B0604020202020204" pitchFamily="34" charset="0"/>
              </a:rPr>
              <a:t>Zero Same as Integer Zero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All bits = 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Can </a:t>
            </a:r>
            <a:r>
              <a:rPr lang="en-US" altLang="en-US" sz="2400" dirty="0">
                <a:latin typeface="Arial" panose="020B0604020202020204" pitchFamily="34" charset="0"/>
              </a:rPr>
              <a:t>(Almost) Use Unsigned Integer Comparison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Must first compare sign bits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Must consider −0 = 0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latin typeface="Arial" panose="020B0604020202020204" pitchFamily="34" charset="0"/>
              </a:rPr>
              <a:t>NaNs</a:t>
            </a:r>
            <a:r>
              <a:rPr lang="en-US" altLang="en-US" sz="2000" dirty="0">
                <a:latin typeface="Arial" panose="020B0604020202020204" pitchFamily="34" charset="0"/>
              </a:rPr>
              <a:t> problematic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Will be greater than any other values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What should comparison yield?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Otherwise </a:t>
            </a:r>
            <a:r>
              <a:rPr lang="en-US" altLang="en-US" sz="2000" dirty="0">
                <a:latin typeface="Arial" panose="020B0604020202020204" pitchFamily="34" charset="0"/>
              </a:rPr>
              <a:t>OK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err="1">
                <a:latin typeface="Arial" panose="020B0604020202020204" pitchFamily="34" charset="0"/>
              </a:rPr>
              <a:t>Denorm</a:t>
            </a:r>
            <a:r>
              <a:rPr lang="en-US" altLang="en-US" sz="1800" dirty="0">
                <a:latin typeface="Arial" panose="020B0604020202020204" pitchFamily="34" charset="0"/>
              </a:rPr>
              <a:t> vs. normalized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Normalized vs. infinity</a:t>
            </a:r>
          </a:p>
        </p:txBody>
      </p:sp>
    </p:spTree>
    <p:extLst>
      <p:ext uri="{BB962C8B-B14F-4D97-AF65-F5344CB8AC3E}">
        <p14:creationId xmlns:p14="http://schemas.microsoft.com/office/powerpoint/2010/main" val="31931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75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949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Floating Point Operations: Basic Idea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82654" y="3340242"/>
            <a:ext cx="820414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Basic idea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First compute 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exact result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Make it fit into desired precision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Possibly overflow if exponent too large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Possibly 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round to fit into </a:t>
            </a:r>
            <a:r>
              <a:rPr lang="en-US" altLang="en-US" sz="1600" b="1" dirty="0" err="1">
                <a:latin typeface="Arial" panose="020B0604020202020204" pitchFamily="34" charset="0"/>
              </a:rPr>
              <a:t>frac</a:t>
            </a: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8021" y="177995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sz="2000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sz="2000" dirty="0">
              <a:latin typeface="Courier New Bold" charset="0"/>
              <a:sym typeface="Courier New Bold" charset="0"/>
            </a:endParaRPr>
          </a:p>
          <a:p>
            <a:endParaRPr lang="en-US" sz="2000" dirty="0">
              <a:latin typeface="Courier New Bold" charset="0"/>
              <a:sym typeface="Courier New Bold" charset="0"/>
            </a:endParaRPr>
          </a:p>
          <a:p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sz="2000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sz="2000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sz="2000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sz="2000" dirty="0">
              <a:latin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9383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Rounding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Rounding </a:t>
            </a:r>
            <a:r>
              <a:rPr lang="en-US" altLang="en-US" sz="2000" dirty="0">
                <a:latin typeface="Arial" panose="020B0604020202020204" pitchFamily="34" charset="0"/>
              </a:rPr>
              <a:t>Modes (illustrate with $ rounding)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			$</a:t>
            </a:r>
            <a:r>
              <a:rPr lang="en-US" altLang="en-US" sz="2000" dirty="0">
                <a:latin typeface="Arial" panose="020B0604020202020204" pitchFamily="34" charset="0"/>
              </a:rPr>
              <a:t>1.40	$1.60	$1.50	$2.50	–$1.50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Towards zero	</a:t>
            </a:r>
            <a:r>
              <a:rPr lang="en-US" altLang="en-US" sz="2000" dirty="0" smtClean="0">
                <a:latin typeface="Arial" panose="020B0604020202020204" pitchFamily="34" charset="0"/>
              </a:rPr>
              <a:t>	$</a:t>
            </a:r>
            <a:r>
              <a:rPr lang="en-US" altLang="en-US" sz="2000" dirty="0">
                <a:latin typeface="Arial" panose="020B0604020202020204" pitchFamily="34" charset="0"/>
              </a:rPr>
              <a:t>1	$1	$1	$2	–$1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Round </a:t>
            </a:r>
            <a:r>
              <a:rPr lang="en-US" altLang="en-US" sz="2000" dirty="0">
                <a:latin typeface="Arial" panose="020B0604020202020204" pitchFamily="34" charset="0"/>
              </a:rPr>
              <a:t>down (</a:t>
            </a:r>
            <a:r>
              <a:rPr lang="en-US" altLang="en-US" sz="2000" dirty="0" smtClean="0">
                <a:latin typeface="Arial" panose="020B0604020202020204" pitchFamily="34" charset="0"/>
              </a:rPr>
              <a:t>−</a:t>
            </a:r>
            <a:r>
              <a:rPr lang="en-US" sz="2000" dirty="0">
                <a:sym typeface="Symbol"/>
              </a:rPr>
              <a:t></a:t>
            </a:r>
            <a:r>
              <a:rPr lang="en-US" altLang="en-US" sz="2000" dirty="0" smtClean="0">
                <a:latin typeface="Arial" panose="020B0604020202020204" pitchFamily="34" charset="0"/>
              </a:rPr>
              <a:t>)</a:t>
            </a:r>
            <a:r>
              <a:rPr lang="en-US" altLang="en-US" sz="2000" dirty="0">
                <a:latin typeface="Arial" panose="020B0604020202020204" pitchFamily="34" charset="0"/>
              </a:rPr>
              <a:t>	$1	$1	$1	$2	–$2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Round </a:t>
            </a:r>
            <a:r>
              <a:rPr lang="en-US" altLang="en-US" sz="2000" dirty="0">
                <a:latin typeface="Arial" panose="020B0604020202020204" pitchFamily="34" charset="0"/>
              </a:rPr>
              <a:t>up </a:t>
            </a:r>
            <a:r>
              <a:rPr lang="en-US" altLang="en-US" sz="2000" dirty="0" smtClean="0">
                <a:latin typeface="Arial" panose="020B0604020202020204" pitchFamily="34" charset="0"/>
              </a:rPr>
              <a:t>(+</a:t>
            </a:r>
            <a:r>
              <a:rPr lang="en-US" sz="2000" dirty="0">
                <a:sym typeface="Symbol"/>
              </a:rPr>
              <a:t></a:t>
            </a:r>
            <a:r>
              <a:rPr lang="en-US" altLang="en-US" sz="2000" dirty="0" smtClean="0">
                <a:latin typeface="Arial" panose="020B0604020202020204" pitchFamily="34" charset="0"/>
              </a:rPr>
              <a:t>) </a:t>
            </a: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dirty="0" smtClean="0">
                <a:latin typeface="Arial" panose="020B0604020202020204" pitchFamily="34" charset="0"/>
              </a:rPr>
              <a:t>	$</a:t>
            </a:r>
            <a:r>
              <a:rPr lang="en-US" altLang="en-US" sz="2000" dirty="0">
                <a:latin typeface="Arial" panose="020B0604020202020204" pitchFamily="34" charset="0"/>
              </a:rPr>
              <a:t>2	$2	$2	$3	–$1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Nearest Even (default)	$1	$2	$2	$2	–$2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77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7865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Closer Look at Round-To-Even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Default </a:t>
            </a:r>
            <a:r>
              <a:rPr lang="en-US" altLang="en-US" sz="2000" dirty="0">
                <a:latin typeface="Arial" panose="020B0604020202020204" pitchFamily="34" charset="0"/>
              </a:rPr>
              <a:t>Rounding Mode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Hard to get any other kind without dropping into assembly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All </a:t>
            </a:r>
            <a:r>
              <a:rPr lang="en-US" altLang="en-US" sz="1800" dirty="0">
                <a:latin typeface="Arial" panose="020B0604020202020204" pitchFamily="34" charset="0"/>
              </a:rPr>
              <a:t>others are statistically biased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Sum </a:t>
            </a:r>
            <a:r>
              <a:rPr lang="en-US" altLang="en-US" sz="2000" dirty="0">
                <a:latin typeface="Arial" panose="020B0604020202020204" pitchFamily="34" charset="0"/>
              </a:rPr>
              <a:t>of set of positive numbers will consistently be over- or under- estimated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Applying </a:t>
            </a:r>
            <a:r>
              <a:rPr lang="en-US" altLang="en-US" sz="2000" dirty="0">
                <a:latin typeface="Arial" panose="020B0604020202020204" pitchFamily="34" charset="0"/>
              </a:rPr>
              <a:t>to Other Decimal Places / Bit Positions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When exactly halfway between two possible values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Round so that least significant digit is even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E.g., round to nearest hundredth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7.8949999	7.89	(Less than half way)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7.8950001	7.90	(Greater than half way)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dirty="0" smtClean="0">
                <a:latin typeface="Arial" panose="020B0604020202020204" pitchFamily="34" charset="0"/>
              </a:rPr>
              <a:t>7.8850000</a:t>
            </a:r>
            <a:r>
              <a:rPr lang="en-US" altLang="en-US" sz="2000" dirty="0">
                <a:latin typeface="Arial" panose="020B0604020202020204" pitchFamily="34" charset="0"/>
              </a:rPr>
              <a:t>	7.90	(Half way—round up)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7.8850000	7.88	(Half way—round down)</a:t>
            </a:r>
          </a:p>
        </p:txBody>
      </p:sp>
    </p:spTree>
    <p:extLst>
      <p:ext uri="{BB962C8B-B14F-4D97-AF65-F5344CB8AC3E}">
        <p14:creationId xmlns:p14="http://schemas.microsoft.com/office/powerpoint/2010/main" val="23369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78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9904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Rounding Binary Numbers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Binary </a:t>
            </a:r>
            <a:r>
              <a:rPr lang="en-US" altLang="en-US" sz="2000" dirty="0">
                <a:latin typeface="Arial" panose="020B0604020202020204" pitchFamily="34" charset="0"/>
              </a:rPr>
              <a:t>Fractional Numbers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“Even” when least significant bit is </a:t>
            </a:r>
            <a:r>
              <a:rPr lang="en-US" altLang="en-US" sz="1800" dirty="0" smtClean="0">
                <a:latin typeface="Arial" panose="020B0604020202020204" pitchFamily="34" charset="0"/>
              </a:rPr>
              <a:t>0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“Half </a:t>
            </a:r>
            <a:r>
              <a:rPr lang="en-US" altLang="en-US" sz="1800" dirty="0">
                <a:latin typeface="Arial" panose="020B0604020202020204" pitchFamily="34" charset="0"/>
              </a:rPr>
              <a:t>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1800" b="1" dirty="0">
              <a:latin typeface="Courier New"/>
              <a:cs typeface="Courier New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Examples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Round to nearest 1/4 (2 bits right of binary point)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1800" dirty="0" smtClean="0">
                <a:latin typeface="Arial" panose="020B0604020202020204" pitchFamily="34" charset="0"/>
              </a:rPr>
              <a:t>Value</a:t>
            </a:r>
            <a:r>
              <a:rPr lang="en-US" altLang="en-US" sz="1800" dirty="0">
                <a:latin typeface="Arial" panose="020B0604020202020204" pitchFamily="34" charset="0"/>
              </a:rPr>
              <a:t>	Binary	</a:t>
            </a:r>
            <a:r>
              <a:rPr lang="en-US" altLang="en-US" sz="1800" dirty="0" smtClean="0">
                <a:latin typeface="Arial" panose="020B0604020202020204" pitchFamily="34" charset="0"/>
              </a:rPr>
              <a:t>	Rounded</a:t>
            </a:r>
            <a:r>
              <a:rPr lang="en-US" altLang="en-US" sz="1800" dirty="0">
                <a:latin typeface="Arial" panose="020B0604020202020204" pitchFamily="34" charset="0"/>
              </a:rPr>
              <a:t>	Action	</a:t>
            </a:r>
            <a:r>
              <a:rPr lang="en-US" altLang="en-US" sz="1800" dirty="0" smtClean="0">
                <a:latin typeface="Arial" panose="020B0604020202020204" pitchFamily="34" charset="0"/>
              </a:rPr>
              <a:t>	Rounded Value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sz="2000" dirty="0" smtClean="0"/>
              <a:t>2 </a:t>
            </a:r>
            <a:r>
              <a:rPr lang="en-US" sz="2000" dirty="0"/>
              <a:t>3/32	10.00</a:t>
            </a:r>
            <a:r>
              <a:rPr lang="en-US" sz="2000" dirty="0">
                <a:solidFill>
                  <a:srgbClr val="980002"/>
                </a:solidFill>
              </a:rPr>
              <a:t>011</a:t>
            </a:r>
            <a:r>
              <a:rPr lang="en-US" sz="2000" baseline="-6000" dirty="0"/>
              <a:t>2</a:t>
            </a:r>
            <a:r>
              <a:rPr lang="en-US" sz="2000" dirty="0"/>
              <a:t>	10.00</a:t>
            </a:r>
            <a:r>
              <a:rPr lang="en-US" sz="2000" baseline="-6000" dirty="0"/>
              <a:t>2</a:t>
            </a:r>
            <a:r>
              <a:rPr lang="en-US" sz="2000" dirty="0"/>
              <a:t>	</a:t>
            </a:r>
            <a:r>
              <a:rPr lang="en-US" sz="2000" dirty="0" smtClean="0"/>
              <a:t>	(&lt;</a:t>
            </a:r>
            <a:r>
              <a:rPr lang="en-US" sz="2000" dirty="0"/>
              <a:t>1/2—down)	</a:t>
            </a:r>
            <a:r>
              <a:rPr lang="en-US" sz="2000" dirty="0" smtClean="0"/>
              <a:t>2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sz="2000" dirty="0" smtClean="0"/>
              <a:t>2 </a:t>
            </a:r>
            <a:r>
              <a:rPr lang="en-US" sz="2000" dirty="0"/>
              <a:t>3/16	10.00</a:t>
            </a:r>
            <a:r>
              <a:rPr lang="en-US" sz="2000" dirty="0">
                <a:solidFill>
                  <a:srgbClr val="980002"/>
                </a:solidFill>
              </a:rPr>
              <a:t>110</a:t>
            </a:r>
            <a:r>
              <a:rPr lang="en-US" sz="2000" baseline="-6000" dirty="0"/>
              <a:t>2</a:t>
            </a:r>
            <a:r>
              <a:rPr lang="en-US" sz="2000" dirty="0"/>
              <a:t>	10.01</a:t>
            </a:r>
            <a:r>
              <a:rPr lang="en-US" sz="2000" baseline="-6000" dirty="0"/>
              <a:t>2</a:t>
            </a:r>
            <a:r>
              <a:rPr lang="en-US" sz="2000" dirty="0"/>
              <a:t>	</a:t>
            </a:r>
            <a:r>
              <a:rPr lang="en-US" sz="2000" dirty="0" smtClean="0"/>
              <a:t>	(&gt;</a:t>
            </a:r>
            <a:r>
              <a:rPr lang="en-US" sz="2000" dirty="0"/>
              <a:t>1/2—up)	2 </a:t>
            </a:r>
            <a:r>
              <a:rPr lang="en-US" sz="2000" dirty="0" smtClean="0"/>
              <a:t>¼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sz="2000" dirty="0" smtClean="0"/>
              <a:t>2 </a:t>
            </a:r>
            <a:r>
              <a:rPr lang="en-US" sz="2000" dirty="0"/>
              <a:t>7/8	10.11</a:t>
            </a:r>
            <a:r>
              <a:rPr lang="en-US" sz="2000" dirty="0">
                <a:solidFill>
                  <a:srgbClr val="980002"/>
                </a:solidFill>
              </a:rPr>
              <a:t>100</a:t>
            </a:r>
            <a:r>
              <a:rPr lang="en-US" sz="2000" baseline="-6000" dirty="0"/>
              <a:t>2</a:t>
            </a:r>
            <a:r>
              <a:rPr lang="en-US" sz="2000" dirty="0"/>
              <a:t>	11.00</a:t>
            </a:r>
            <a:r>
              <a:rPr lang="en-US" sz="2000" baseline="-6000" dirty="0"/>
              <a:t>2</a:t>
            </a:r>
            <a:r>
              <a:rPr lang="en-US" sz="2000" dirty="0"/>
              <a:t>	</a:t>
            </a:r>
            <a:r>
              <a:rPr lang="en-US" sz="2000" dirty="0" smtClean="0"/>
              <a:t>	(  </a:t>
            </a:r>
            <a:r>
              <a:rPr lang="en-US" sz="2000" dirty="0"/>
              <a:t>1/2—up)	</a:t>
            </a:r>
            <a:r>
              <a:rPr lang="en-US" sz="2000" dirty="0" smtClean="0"/>
              <a:t>3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sz="2000" dirty="0" smtClean="0"/>
              <a:t>2 </a:t>
            </a:r>
            <a:r>
              <a:rPr lang="en-US" sz="2000" dirty="0"/>
              <a:t>5/8	10.10</a:t>
            </a:r>
            <a:r>
              <a:rPr lang="en-US" sz="2000" dirty="0">
                <a:solidFill>
                  <a:srgbClr val="980002"/>
                </a:solidFill>
              </a:rPr>
              <a:t>100</a:t>
            </a:r>
            <a:r>
              <a:rPr lang="en-US" sz="2000" baseline="-6000" dirty="0"/>
              <a:t>2</a:t>
            </a:r>
            <a:r>
              <a:rPr lang="en-US" sz="2000" dirty="0"/>
              <a:t>	10.10</a:t>
            </a:r>
            <a:r>
              <a:rPr lang="en-US" sz="2000" baseline="-6000" dirty="0"/>
              <a:t>2</a:t>
            </a:r>
            <a:r>
              <a:rPr lang="en-US" sz="2000" dirty="0"/>
              <a:t>	</a:t>
            </a:r>
            <a:r>
              <a:rPr lang="en-US" sz="2000" dirty="0" smtClean="0"/>
              <a:t>	(  </a:t>
            </a:r>
            <a:r>
              <a:rPr lang="en-US" sz="2000" dirty="0"/>
              <a:t>1/2—down)	2 1/2</a:t>
            </a:r>
          </a:p>
        </p:txBody>
      </p:sp>
    </p:spTree>
    <p:extLst>
      <p:ext uri="{BB962C8B-B14F-4D97-AF65-F5344CB8AC3E}">
        <p14:creationId xmlns:p14="http://schemas.microsoft.com/office/powerpoint/2010/main" val="3406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79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184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FP Multiplication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 smtClean="0">
                <a:solidFill>
                  <a:srgbClr val="980002"/>
                </a:solidFill>
              </a:rPr>
              <a:t> (–</a:t>
            </a:r>
            <a:r>
              <a:rPr lang="en-US" sz="2000" dirty="0">
                <a:solidFill>
                  <a:srgbClr val="980002"/>
                </a:solidFill>
              </a:rPr>
              <a:t>1)</a:t>
            </a:r>
            <a:r>
              <a:rPr lang="en-US" sz="2000" baseline="32000" dirty="0">
                <a:solidFill>
                  <a:srgbClr val="980002"/>
                </a:solidFill>
              </a:rPr>
              <a:t>s1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sz="2000" dirty="0">
                <a:solidFill>
                  <a:srgbClr val="980002"/>
                </a:solidFill>
              </a:rPr>
              <a:t>   x   (–1)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 dirty="0">
                <a:solidFill>
                  <a:srgbClr val="980002"/>
                </a:solidFill>
              </a:rPr>
              <a:t>  </a:t>
            </a:r>
            <a:r>
              <a:rPr lang="en-US" sz="2000" dirty="0" smtClean="0">
                <a:solidFill>
                  <a:srgbClr val="980002"/>
                </a:solidFill>
              </a:rPr>
              <a:t>2</a:t>
            </a:r>
            <a:r>
              <a:rPr lang="en-US" sz="2000" baseline="32000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sz="2000" dirty="0" smtClean="0">
              <a:solidFill>
                <a:srgbClr val="980002"/>
              </a:solidFill>
              <a:sym typeface="Calibri Bold Italic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Exact </a:t>
            </a:r>
            <a:r>
              <a:rPr lang="en-US" altLang="en-US" sz="2000" dirty="0">
                <a:latin typeface="Arial" panose="020B0604020202020204" pitchFamily="34" charset="0"/>
              </a:rPr>
              <a:t>Result: </a:t>
            </a:r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</a:rPr>
              <a:t>s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000" dirty="0"/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Sign </a:t>
            </a:r>
            <a:r>
              <a:rPr lang="en-US" altLang="en-US" sz="1800" i="1" dirty="0">
                <a:latin typeface="Arial" panose="020B0604020202020204" pitchFamily="34" charset="0"/>
              </a:rPr>
              <a:t>s</a:t>
            </a:r>
            <a:r>
              <a:rPr lang="en-US" altLang="en-US" sz="1800" dirty="0">
                <a:latin typeface="Arial" panose="020B0604020202020204" pitchFamily="34" charset="0"/>
              </a:rPr>
              <a:t>: 		</a:t>
            </a:r>
            <a:r>
              <a:rPr lang="en-US" altLang="en-US" sz="1800" i="1" dirty="0">
                <a:latin typeface="Arial" panose="020B0604020202020204" pitchFamily="34" charset="0"/>
              </a:rPr>
              <a:t>s1 ^ s2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Significand </a:t>
            </a:r>
            <a:r>
              <a:rPr lang="en-US" altLang="en-US" sz="1800" i="1" dirty="0">
                <a:latin typeface="Arial" panose="020B0604020202020204" pitchFamily="34" charset="0"/>
              </a:rPr>
              <a:t>M</a:t>
            </a:r>
            <a:r>
              <a:rPr lang="en-US" altLang="en-US" sz="1800" dirty="0">
                <a:latin typeface="Arial" panose="020B0604020202020204" pitchFamily="34" charset="0"/>
              </a:rPr>
              <a:t>: 	</a:t>
            </a:r>
            <a:r>
              <a:rPr lang="en-US" altLang="en-US" sz="1800" i="1" dirty="0" smtClean="0">
                <a:latin typeface="Arial" panose="020B0604020202020204" pitchFamily="34" charset="0"/>
              </a:rPr>
              <a:t>M1 </a:t>
            </a:r>
            <a:r>
              <a:rPr lang="en-US" altLang="en-US" sz="1800" i="1" dirty="0">
                <a:latin typeface="Arial" panose="020B0604020202020204" pitchFamily="34" charset="0"/>
              </a:rPr>
              <a:t>x  M2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Exponent </a:t>
            </a:r>
            <a:r>
              <a:rPr lang="en-US" altLang="en-US" sz="1800" i="1" dirty="0">
                <a:latin typeface="Arial" panose="020B0604020202020204" pitchFamily="34" charset="0"/>
              </a:rPr>
              <a:t>E</a:t>
            </a:r>
            <a:r>
              <a:rPr lang="en-US" altLang="en-US" sz="1800" dirty="0">
                <a:latin typeface="Arial" panose="020B0604020202020204" pitchFamily="34" charset="0"/>
              </a:rPr>
              <a:t>: 	</a:t>
            </a:r>
            <a:r>
              <a:rPr lang="en-US" altLang="en-US" sz="1800" i="1" dirty="0" smtClean="0">
                <a:latin typeface="Arial" panose="020B0604020202020204" pitchFamily="34" charset="0"/>
              </a:rPr>
              <a:t>E1 </a:t>
            </a:r>
            <a:r>
              <a:rPr lang="en-US" altLang="en-US" sz="1800" i="1" dirty="0">
                <a:latin typeface="Arial" panose="020B0604020202020204" pitchFamily="34" charset="0"/>
              </a:rPr>
              <a:t>+ E2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Fixing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If </a:t>
            </a:r>
            <a:r>
              <a:rPr lang="en-US" altLang="en-US" sz="1800" i="1" dirty="0">
                <a:latin typeface="Arial" panose="020B0604020202020204" pitchFamily="34" charset="0"/>
              </a:rPr>
              <a:t>M</a:t>
            </a:r>
            <a:r>
              <a:rPr lang="en-US" altLang="en-US" sz="1800" dirty="0">
                <a:latin typeface="Arial" panose="020B0604020202020204" pitchFamily="34" charset="0"/>
              </a:rPr>
              <a:t> ≥ 2, shift </a:t>
            </a:r>
            <a:r>
              <a:rPr lang="en-US" altLang="en-US" sz="1800" i="1" dirty="0">
                <a:latin typeface="Arial" panose="020B0604020202020204" pitchFamily="34" charset="0"/>
              </a:rPr>
              <a:t>M</a:t>
            </a:r>
            <a:r>
              <a:rPr lang="en-US" altLang="en-US" sz="1800" dirty="0">
                <a:latin typeface="Arial" panose="020B0604020202020204" pitchFamily="34" charset="0"/>
              </a:rPr>
              <a:t> right, increment </a:t>
            </a:r>
            <a:r>
              <a:rPr lang="en-US" altLang="en-US" sz="1800" i="1" dirty="0">
                <a:latin typeface="Arial" panose="020B0604020202020204" pitchFamily="34" charset="0"/>
              </a:rPr>
              <a:t>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If E out of range, overflow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Round </a:t>
            </a:r>
            <a:r>
              <a:rPr lang="en-US" altLang="en-US" sz="1800" i="1" dirty="0">
                <a:latin typeface="Arial" panose="020B0604020202020204" pitchFamily="34" charset="0"/>
              </a:rPr>
              <a:t>M</a:t>
            </a:r>
            <a:r>
              <a:rPr lang="en-US" altLang="en-US" sz="1800" dirty="0">
                <a:latin typeface="Arial" panose="020B0604020202020204" pitchFamily="34" charset="0"/>
              </a:rPr>
              <a:t> to fit </a:t>
            </a:r>
            <a:r>
              <a:rPr lang="en-US" altLang="en-US" sz="1800" dirty="0" err="1">
                <a:latin typeface="Arial" panose="020B0604020202020204" pitchFamily="34" charset="0"/>
              </a:rPr>
              <a:t>frac</a:t>
            </a:r>
            <a:r>
              <a:rPr lang="en-US" altLang="en-US" sz="1800" dirty="0">
                <a:latin typeface="Arial" panose="020B0604020202020204" pitchFamily="34" charset="0"/>
              </a:rPr>
              <a:t> precision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Implementation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Biggest chore is multiplying significands</a:t>
            </a:r>
          </a:p>
        </p:txBody>
      </p:sp>
    </p:spTree>
    <p:extLst>
      <p:ext uri="{BB962C8B-B14F-4D97-AF65-F5344CB8AC3E}">
        <p14:creationId xmlns:p14="http://schemas.microsoft.com/office/powerpoint/2010/main" val="22293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1917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Boolean Algebra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Developed </a:t>
            </a:r>
            <a:r>
              <a:rPr lang="en-US" altLang="en-US" sz="2000" dirty="0">
                <a:latin typeface="Arial" panose="020B0604020202020204" pitchFamily="34" charset="0"/>
              </a:rPr>
              <a:t>by George Boole in 19</a:t>
            </a:r>
            <a:r>
              <a:rPr lang="en-US" altLang="en-US" sz="2000" baseline="30000" dirty="0">
                <a:latin typeface="Arial" panose="020B0604020202020204" pitchFamily="34" charset="0"/>
              </a:rPr>
              <a:t>th</a:t>
            </a:r>
            <a:r>
              <a:rPr lang="en-US" altLang="en-US" sz="2000" dirty="0">
                <a:latin typeface="Arial" panose="020B0604020202020204" pitchFamily="34" charset="0"/>
              </a:rPr>
              <a:t> Century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Algebraic representation of logic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Encode “True” as 1 and “False” as 0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517526" y="2561414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7" name="Picture 6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784226" y="3386914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/>
          </p:cNvSpPr>
          <p:nvPr/>
        </p:nvSpPr>
        <p:spPr bwMode="auto">
          <a:xfrm>
            <a:off x="4619626" y="2561414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9" name="Picture 8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4962526" y="3394852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784226" y="5418914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/>
          </p:cNvSpPr>
          <p:nvPr/>
        </p:nvSpPr>
        <p:spPr bwMode="auto">
          <a:xfrm>
            <a:off x="517526" y="4593414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12" name="Picture 11"/>
          <p:cNvPicPr>
            <a:picLocks noChangeArrowheads="1"/>
          </p:cNvPicPr>
          <p:nvPr/>
        </p:nvPicPr>
        <p:blipFill>
          <a:blip r:embed="rId6"/>
          <a:srcRect r="77623"/>
          <a:stretch>
            <a:fillRect/>
          </a:stretch>
        </p:blipFill>
        <p:spPr bwMode="auto">
          <a:xfrm>
            <a:off x="4962526" y="5426852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/>
          </p:cNvSpPr>
          <p:nvPr/>
        </p:nvSpPr>
        <p:spPr bwMode="auto">
          <a:xfrm>
            <a:off x="3768726" y="4593414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667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80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2625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Floating Point Addition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tabLst>
                <a:tab pos="2049463" algn="l"/>
              </a:tabLst>
            </a:pPr>
            <a:r>
              <a:rPr lang="en-US" sz="2000" dirty="0" smtClean="0">
                <a:solidFill>
                  <a:srgbClr val="980002"/>
                </a:solidFill>
              </a:rPr>
              <a:t> (–</a:t>
            </a:r>
            <a:r>
              <a:rPr lang="en-US" sz="2000" dirty="0">
                <a:solidFill>
                  <a:srgbClr val="980002"/>
                </a:solidFill>
              </a:rPr>
              <a:t>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sz="2000" dirty="0">
                <a:solidFill>
                  <a:srgbClr val="980002"/>
                </a:solidFill>
              </a:rPr>
              <a:t>   +   (-1)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sz="2000" dirty="0">
              <a:solidFill>
                <a:srgbClr val="980002"/>
              </a:solidFill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latin typeface="Arial" panose="020B0604020202020204" pitchFamily="34" charset="0"/>
              </a:rPr>
              <a:t>Assume </a:t>
            </a:r>
            <a:r>
              <a:rPr lang="en-US" altLang="en-US" sz="1600" i="1" dirty="0">
                <a:latin typeface="Arial" panose="020B0604020202020204" pitchFamily="34" charset="0"/>
              </a:rPr>
              <a:t>E1 &gt; E2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Exact Result: </a:t>
            </a:r>
            <a:r>
              <a:rPr lang="en-US" sz="2000" dirty="0">
                <a:solidFill>
                  <a:srgbClr val="980002"/>
                </a:solidFill>
              </a:rPr>
              <a:t>(–1)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 dirty="0">
                <a:solidFill>
                  <a:srgbClr val="980002"/>
                </a:solidFill>
              </a:rPr>
              <a:t> </a:t>
            </a:r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000" dirty="0">
                <a:solidFill>
                  <a:srgbClr val="980002"/>
                </a:solidFill>
              </a:rPr>
              <a:t>  2</a:t>
            </a:r>
            <a:r>
              <a:rPr lang="en-US" sz="20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000" dirty="0"/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Sign </a:t>
            </a:r>
            <a:r>
              <a:rPr lang="en-US" altLang="en-US" sz="1800" i="1" dirty="0">
                <a:latin typeface="Arial" panose="020B0604020202020204" pitchFamily="34" charset="0"/>
              </a:rPr>
              <a:t>s</a:t>
            </a:r>
            <a:r>
              <a:rPr lang="en-US" altLang="en-US" sz="1800" dirty="0">
                <a:latin typeface="Arial" panose="020B0604020202020204" pitchFamily="34" charset="0"/>
              </a:rPr>
              <a:t>, significand </a:t>
            </a:r>
            <a:r>
              <a:rPr lang="en-US" altLang="en-US" sz="1800" i="1" dirty="0">
                <a:latin typeface="Arial" panose="020B0604020202020204" pitchFamily="34" charset="0"/>
              </a:rPr>
              <a:t>M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Result of signed align &amp; add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Exponent </a:t>
            </a:r>
            <a:r>
              <a:rPr lang="en-US" altLang="en-US" sz="1800" i="1" dirty="0">
                <a:latin typeface="Arial" panose="020B0604020202020204" pitchFamily="34" charset="0"/>
              </a:rPr>
              <a:t>E</a:t>
            </a:r>
            <a:r>
              <a:rPr lang="en-US" altLang="en-US" sz="1800" dirty="0">
                <a:latin typeface="Arial" panose="020B0604020202020204" pitchFamily="34" charset="0"/>
              </a:rPr>
              <a:t>: 	</a:t>
            </a:r>
            <a:r>
              <a:rPr lang="en-US" altLang="en-US" sz="1800" i="1" dirty="0">
                <a:latin typeface="Arial" panose="020B0604020202020204" pitchFamily="34" charset="0"/>
              </a:rPr>
              <a:t>E1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Fixing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If </a:t>
            </a:r>
            <a:r>
              <a:rPr lang="en-US" altLang="en-US" sz="1800" i="1" dirty="0">
                <a:latin typeface="Arial" panose="020B0604020202020204" pitchFamily="34" charset="0"/>
              </a:rPr>
              <a:t>M</a:t>
            </a:r>
            <a:r>
              <a:rPr lang="en-US" altLang="en-US" sz="1800" dirty="0">
                <a:latin typeface="Arial" panose="020B0604020202020204" pitchFamily="34" charset="0"/>
              </a:rPr>
              <a:t> ≥ 2, shift </a:t>
            </a:r>
            <a:r>
              <a:rPr lang="en-US" altLang="en-US" sz="1800" i="1" dirty="0">
                <a:latin typeface="Arial" panose="020B0604020202020204" pitchFamily="34" charset="0"/>
              </a:rPr>
              <a:t>M</a:t>
            </a:r>
            <a:r>
              <a:rPr lang="en-US" altLang="en-US" sz="1800" dirty="0">
                <a:latin typeface="Arial" panose="020B0604020202020204" pitchFamily="34" charset="0"/>
              </a:rPr>
              <a:t> right, increment </a:t>
            </a:r>
            <a:r>
              <a:rPr lang="en-US" altLang="en-US" sz="1800" i="1" dirty="0">
                <a:latin typeface="Arial" panose="020B0604020202020204" pitchFamily="34" charset="0"/>
              </a:rPr>
              <a:t>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if </a:t>
            </a:r>
            <a:r>
              <a:rPr lang="en-US" altLang="en-US" sz="1800" i="1" dirty="0">
                <a:latin typeface="Arial" panose="020B0604020202020204" pitchFamily="34" charset="0"/>
              </a:rPr>
              <a:t>M</a:t>
            </a:r>
            <a:r>
              <a:rPr lang="en-US" altLang="en-US" sz="1800" dirty="0">
                <a:latin typeface="Arial" panose="020B0604020202020204" pitchFamily="34" charset="0"/>
              </a:rPr>
              <a:t> &lt; 1, shift </a:t>
            </a:r>
            <a:r>
              <a:rPr lang="en-US" altLang="en-US" sz="1800" i="1" dirty="0">
                <a:latin typeface="Arial" panose="020B0604020202020204" pitchFamily="34" charset="0"/>
              </a:rPr>
              <a:t>M</a:t>
            </a:r>
            <a:r>
              <a:rPr lang="en-US" altLang="en-US" sz="1800" dirty="0">
                <a:latin typeface="Arial" panose="020B0604020202020204" pitchFamily="34" charset="0"/>
              </a:rPr>
              <a:t> left </a:t>
            </a:r>
            <a:r>
              <a:rPr lang="en-US" altLang="en-US" sz="1800" i="1" dirty="0">
                <a:latin typeface="Arial" panose="020B0604020202020204" pitchFamily="34" charset="0"/>
              </a:rPr>
              <a:t>k</a:t>
            </a:r>
            <a:r>
              <a:rPr lang="en-US" altLang="en-US" sz="1800" dirty="0">
                <a:latin typeface="Arial" panose="020B0604020202020204" pitchFamily="34" charset="0"/>
              </a:rPr>
              <a:t> positions, decrement </a:t>
            </a:r>
            <a:r>
              <a:rPr lang="en-US" altLang="en-US" sz="1800" i="1" dirty="0">
                <a:latin typeface="Arial" panose="020B0604020202020204" pitchFamily="34" charset="0"/>
              </a:rPr>
              <a:t>E</a:t>
            </a:r>
            <a:r>
              <a:rPr lang="en-US" altLang="en-US" sz="1800" dirty="0">
                <a:latin typeface="Arial" panose="020B0604020202020204" pitchFamily="34" charset="0"/>
              </a:rPr>
              <a:t> by </a:t>
            </a:r>
            <a:r>
              <a:rPr lang="en-US" altLang="en-US" sz="1800" i="1" dirty="0">
                <a:latin typeface="Arial" panose="020B0604020202020204" pitchFamily="34" charset="0"/>
              </a:rPr>
              <a:t>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Overflow if </a:t>
            </a:r>
            <a:r>
              <a:rPr lang="en-US" altLang="en-US" sz="1800" i="1" dirty="0">
                <a:latin typeface="Arial" panose="020B0604020202020204" pitchFamily="34" charset="0"/>
              </a:rPr>
              <a:t>E</a:t>
            </a:r>
            <a:r>
              <a:rPr lang="en-US" altLang="en-US" sz="1800" dirty="0">
                <a:latin typeface="Arial" panose="020B0604020202020204" pitchFamily="34" charset="0"/>
              </a:rPr>
              <a:t> out of range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Round </a:t>
            </a:r>
            <a:r>
              <a:rPr lang="en-US" altLang="en-US" sz="1800" i="1" dirty="0">
                <a:latin typeface="Arial" panose="020B0604020202020204" pitchFamily="34" charset="0"/>
              </a:rPr>
              <a:t>M</a:t>
            </a:r>
            <a:r>
              <a:rPr lang="en-US" altLang="en-US" sz="1800" dirty="0">
                <a:latin typeface="Arial" panose="020B0604020202020204" pitchFamily="34" charset="0"/>
              </a:rPr>
              <a:t> to fit </a:t>
            </a:r>
            <a:r>
              <a:rPr lang="en-US" altLang="en-US" sz="1800" b="1" dirty="0" err="1">
                <a:latin typeface="Arial" panose="020B0604020202020204" pitchFamily="34" charset="0"/>
              </a:rPr>
              <a:t>frac</a:t>
            </a:r>
            <a:r>
              <a:rPr lang="en-US" altLang="en-US" sz="1800" dirty="0">
                <a:latin typeface="Arial" panose="020B0604020202020204" pitchFamily="34" charset="0"/>
              </a:rPr>
              <a:t> precision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5073726" y="2386962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6651701" y="2933062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864426" y="2069462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8858326" y="2069462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77126" y="2196462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574039" y="1966275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4703839" y="2796537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832426" y="3529962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5073726" y="3682362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264226" y="1370962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binary points lined 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11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Compare </a:t>
            </a:r>
            <a:r>
              <a:rPr lang="en-US" altLang="en-US" sz="2000" dirty="0">
                <a:latin typeface="Arial" panose="020B0604020202020204" pitchFamily="34" charset="0"/>
              </a:rPr>
              <a:t>to those of Abelian Group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Closed under addition?			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But may generate infinity or </a:t>
            </a:r>
            <a:r>
              <a:rPr lang="en-US" altLang="en-US" sz="1600" dirty="0" err="1">
                <a:latin typeface="Arial" panose="020B0604020202020204" pitchFamily="34" charset="0"/>
              </a:rPr>
              <a:t>NaN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Commutative?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Associative?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Overflow and inexactness of </a:t>
            </a:r>
            <a:r>
              <a:rPr lang="en-US" altLang="en-US" sz="1600" dirty="0" smtClean="0">
                <a:latin typeface="Arial" panose="020B0604020202020204" pitchFamily="34" charset="0"/>
              </a:rPr>
              <a:t>rounding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sz="1600" b="1" dirty="0" smtClean="0">
                <a:latin typeface="Courier New"/>
                <a:cs typeface="Courier New"/>
              </a:rPr>
              <a:t>(3.14+1e10</a:t>
            </a:r>
            <a:r>
              <a:rPr lang="en-US" sz="1600" b="1" dirty="0">
                <a:latin typeface="Courier New"/>
                <a:cs typeface="Courier New"/>
              </a:rPr>
              <a:t>)-1e10 = 0, 3.14+(1e10-1e10) = 3.14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endParaRPr lang="en-US" altLang="en-US" sz="1200" dirty="0" smtClean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0 </a:t>
            </a:r>
            <a:r>
              <a:rPr lang="en-US" altLang="en-US" sz="1800" dirty="0">
                <a:latin typeface="Arial" panose="020B0604020202020204" pitchFamily="34" charset="0"/>
              </a:rPr>
              <a:t>is additive identity?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Every element has additive inverse?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Yes, except for infinities &amp; </a:t>
            </a:r>
            <a:r>
              <a:rPr lang="en-US" altLang="en-US" sz="1600" dirty="0" err="1">
                <a:latin typeface="Arial" panose="020B0604020202020204" pitchFamily="34" charset="0"/>
              </a:rPr>
              <a:t>NaNs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Monotonicity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 ≥ b ⇒ </a:t>
            </a:r>
            <a:r>
              <a:rPr lang="en-US" altLang="en-US" sz="1800" dirty="0" err="1">
                <a:latin typeface="Arial" panose="020B0604020202020204" pitchFamily="34" charset="0"/>
              </a:rPr>
              <a:t>a+c</a:t>
            </a:r>
            <a:r>
              <a:rPr lang="en-US" altLang="en-US" sz="1800" dirty="0">
                <a:latin typeface="Arial" panose="020B0604020202020204" pitchFamily="34" charset="0"/>
              </a:rPr>
              <a:t> ≥ </a:t>
            </a:r>
            <a:r>
              <a:rPr lang="en-US" altLang="en-US" sz="1800" dirty="0" err="1">
                <a:latin typeface="Arial" panose="020B0604020202020204" pitchFamily="34" charset="0"/>
              </a:rPr>
              <a:t>b+c</a:t>
            </a:r>
            <a:r>
              <a:rPr lang="en-US" altLang="en-US" sz="1800" dirty="0">
                <a:latin typeface="Arial" panose="020B0604020202020204" pitchFamily="34" charset="0"/>
              </a:rPr>
              <a:t>?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Except for infinities &amp; </a:t>
            </a:r>
            <a:r>
              <a:rPr lang="en-US" altLang="en-US" sz="1600" dirty="0" err="1">
                <a:latin typeface="Arial" panose="020B0604020202020204" pitchFamily="34" charset="0"/>
              </a:rPr>
              <a:t>NaNs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81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5088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Mathematical Properties of FP Add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5468938" y="1710586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7" name="Rectangle 10"/>
          <p:cNvSpPr>
            <a:spLocks/>
          </p:cNvSpPr>
          <p:nvPr/>
        </p:nvSpPr>
        <p:spPr bwMode="auto">
          <a:xfrm>
            <a:off x="5486400" y="21952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486400" y="3393393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5508625" y="2478514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10" name="Rectangle 13"/>
          <p:cNvSpPr>
            <a:spLocks/>
          </p:cNvSpPr>
          <p:nvPr/>
        </p:nvSpPr>
        <p:spPr bwMode="auto">
          <a:xfrm>
            <a:off x="5469730" y="3714351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11" name="Rectangle 14"/>
          <p:cNvSpPr>
            <a:spLocks/>
          </p:cNvSpPr>
          <p:nvPr/>
        </p:nvSpPr>
        <p:spPr bwMode="auto">
          <a:xfrm>
            <a:off x="5469730" y="4835672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3353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82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5764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Mathematical Properties of FP </a:t>
            </a:r>
            <a:r>
              <a:rPr lang="en-US" altLang="zh-CN" dirty="0" err="1">
                <a:solidFill>
                  <a:srgbClr val="CC0000"/>
                </a:solidFill>
                <a:latin typeface="Arial" panose="020B0604020202020204" pitchFamily="34" charset="0"/>
              </a:rPr>
              <a:t>Mult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Compare </a:t>
            </a:r>
            <a:r>
              <a:rPr lang="en-US" altLang="en-US" sz="2000" dirty="0">
                <a:latin typeface="Arial" panose="020B0604020202020204" pitchFamily="34" charset="0"/>
              </a:rPr>
              <a:t>to Commutative Ring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Closed under multiplication?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But may generate infinity or </a:t>
            </a:r>
            <a:r>
              <a:rPr lang="en-US" altLang="en-US" sz="1600" dirty="0" err="1">
                <a:latin typeface="Arial" panose="020B0604020202020204" pitchFamily="34" charset="0"/>
              </a:rPr>
              <a:t>NaN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Multiplication Commutative?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Multiplication is Associative?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Possibility of overflow, inexactness of rounding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Ex: </a:t>
            </a:r>
            <a:r>
              <a:rPr lang="en-US" sz="1600" b="1" dirty="0">
                <a:latin typeface="Courier New"/>
              </a:rPr>
              <a:t>(1e20*1e20)*1e-20</a:t>
            </a:r>
            <a:r>
              <a:rPr lang="en-US" sz="1600" b="1" dirty="0"/>
              <a:t>= </a:t>
            </a:r>
            <a:r>
              <a:rPr lang="en-US" sz="1600" b="1" dirty="0" err="1">
                <a:latin typeface="Courier New"/>
                <a:cs typeface="Courier New"/>
              </a:rPr>
              <a:t>inf</a:t>
            </a:r>
            <a:r>
              <a:rPr lang="en-US" sz="1600" b="1" dirty="0"/>
              <a:t>, </a:t>
            </a:r>
            <a:r>
              <a:rPr lang="en-US" sz="1600" b="1" dirty="0">
                <a:latin typeface="Courier New"/>
                <a:cs typeface="Courier New"/>
              </a:rPr>
              <a:t>1e20*(1e20*1e-20)</a:t>
            </a:r>
            <a:r>
              <a:rPr lang="en-US" sz="1600" b="1" dirty="0"/>
              <a:t>= </a:t>
            </a:r>
            <a:r>
              <a:rPr lang="en-US" sz="1600" b="1" dirty="0">
                <a:latin typeface="Courier New"/>
                <a:cs typeface="Courier New"/>
              </a:rPr>
              <a:t>1e20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1 </a:t>
            </a:r>
            <a:r>
              <a:rPr lang="en-US" altLang="en-US" sz="1800" dirty="0">
                <a:latin typeface="Arial" panose="020B0604020202020204" pitchFamily="34" charset="0"/>
              </a:rPr>
              <a:t>is multiplicative identity?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Multiplication distributes over addition?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Possibility of overflow, inexactness of rounding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sz="1600" b="1" dirty="0">
                <a:latin typeface="Courier New"/>
                <a:cs typeface="Courier New"/>
              </a:rPr>
              <a:t>1e20*(1e20-1e20)</a:t>
            </a:r>
            <a:r>
              <a:rPr lang="en-US" sz="1600" b="1" dirty="0"/>
              <a:t>= </a:t>
            </a:r>
            <a:r>
              <a:rPr lang="en-US" sz="1600" b="1" dirty="0">
                <a:latin typeface="Courier New"/>
                <a:cs typeface="Courier New"/>
              </a:rPr>
              <a:t>0.0</a:t>
            </a:r>
            <a:r>
              <a:rPr lang="en-US" sz="1600" b="1" dirty="0"/>
              <a:t>,  </a:t>
            </a:r>
            <a:r>
              <a:rPr lang="en-US" sz="1600" b="1" dirty="0">
                <a:latin typeface="Courier New"/>
                <a:cs typeface="Courier New"/>
              </a:rPr>
              <a:t>1e20*1e20 – 1e20*1e20 </a:t>
            </a:r>
            <a:r>
              <a:rPr lang="en-US" sz="1600" b="1" dirty="0"/>
              <a:t>= </a:t>
            </a:r>
            <a:r>
              <a:rPr lang="en-US" sz="1600" b="1" dirty="0" err="1">
                <a:latin typeface="Courier New"/>
                <a:cs typeface="Courier New"/>
              </a:rPr>
              <a:t>NaN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Monotonicity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 ≥ b  &amp; c ≥ 0  ⇒ a * c ≥ b *c?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Except for infinities &amp; </a:t>
            </a:r>
            <a:r>
              <a:rPr lang="en-US" altLang="en-US" sz="1600" dirty="0" err="1">
                <a:latin typeface="Arial" panose="020B0604020202020204" pitchFamily="34" charset="0"/>
              </a:rPr>
              <a:t>NaNs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6319044" y="1669257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7" name="Rectangle 10"/>
          <p:cNvSpPr>
            <a:spLocks/>
          </p:cNvSpPr>
          <p:nvPr/>
        </p:nvSpPr>
        <p:spPr bwMode="auto">
          <a:xfrm>
            <a:off x="6319044" y="2191147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6319044" y="2491387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6319044" y="34709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10" name="Rectangle 13"/>
          <p:cNvSpPr>
            <a:spLocks/>
          </p:cNvSpPr>
          <p:nvPr/>
        </p:nvSpPr>
        <p:spPr bwMode="auto">
          <a:xfrm>
            <a:off x="6341269" y="3776064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11" name="Rectangle 14"/>
          <p:cNvSpPr>
            <a:spLocks/>
          </p:cNvSpPr>
          <p:nvPr/>
        </p:nvSpPr>
        <p:spPr bwMode="auto">
          <a:xfrm>
            <a:off x="6140955" y="515992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25436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83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533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Floating Point in C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 </a:t>
            </a:r>
            <a:r>
              <a:rPr lang="en-US" altLang="en-US" sz="2000" dirty="0">
                <a:latin typeface="Arial" panose="020B0604020202020204" pitchFamily="34" charset="0"/>
              </a:rPr>
              <a:t>Guarantees Two Levels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dirty="0" smtClean="0">
                <a:latin typeface="Arial" panose="020B0604020202020204" pitchFamily="34" charset="0"/>
              </a:rPr>
              <a:t>	single </a:t>
            </a:r>
            <a:r>
              <a:rPr lang="en-US" altLang="en-US" sz="2000" dirty="0">
                <a:latin typeface="Arial" panose="020B0604020202020204" pitchFamily="34" charset="0"/>
              </a:rPr>
              <a:t>precision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	</a:t>
            </a:r>
            <a:r>
              <a:rPr lang="en-US" sz="2000" dirty="0" smtClean="0">
                <a:latin typeface="Courier New Bold" charset="0"/>
                <a:cs typeface="Courier New Bold" charset="0"/>
                <a:sym typeface="Courier New Bold" charset="0"/>
              </a:rPr>
              <a:t>float </a:t>
            </a:r>
            <a:r>
              <a:rPr lang="en-US" altLang="en-US" sz="2000" dirty="0">
                <a:latin typeface="Arial" panose="020B0604020202020204" pitchFamily="34" charset="0"/>
              </a:rPr>
              <a:t>	double precision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Conversions/Casting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Casting </a:t>
            </a:r>
            <a:r>
              <a:rPr lang="en-US" altLang="en-US" sz="1800" dirty="0">
                <a:latin typeface="Arial" panose="020B0604020202020204" pitchFamily="34" charset="0"/>
              </a:rPr>
              <a:t>between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1800" dirty="0">
                <a:latin typeface="Arial" panose="020B0604020202020204" pitchFamily="34" charset="0"/>
              </a:rPr>
              <a:t>, and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800" dirty="0">
                <a:latin typeface="Arial" panose="020B0604020202020204" pitchFamily="34" charset="0"/>
              </a:rPr>
              <a:t> changes bit representation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double/float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Truncates fractional part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Like rounding toward zero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Not defined when out of range or </a:t>
            </a:r>
            <a:r>
              <a:rPr lang="en-US" altLang="en-US" sz="1600" dirty="0" err="1">
                <a:latin typeface="Arial" panose="020B0604020202020204" pitchFamily="34" charset="0"/>
              </a:rPr>
              <a:t>NaN</a:t>
            </a:r>
            <a:r>
              <a:rPr lang="en-US" altLang="en-US" sz="1600" dirty="0">
                <a:latin typeface="Arial" panose="020B0604020202020204" pitchFamily="34" charset="0"/>
              </a:rPr>
              <a:t>: Generally sets to </a:t>
            </a:r>
            <a:r>
              <a:rPr lang="en-US" altLang="en-US" sz="1600" dirty="0" err="1">
                <a:latin typeface="Arial" panose="020B0604020202020204" pitchFamily="34" charset="0"/>
              </a:rPr>
              <a:t>TMin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Arial" panose="020B0604020202020204" pitchFamily="34" charset="0"/>
              </a:rPr>
              <a:t>  </a:t>
            </a:r>
            <a:r>
              <a:rPr lang="en-US" altLang="en-US" sz="1800" dirty="0" smtClean="0">
                <a:latin typeface="Arial" panose="020B0604020202020204" pitchFamily="34" charset="0"/>
              </a:rPr>
              <a:t>→</a:t>
            </a:r>
            <a:r>
              <a:rPr lang="en-US" altLang="en-US" sz="1600" dirty="0" smtClean="0"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Exact conversion, as long as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has ≤ 53 bit word size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→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Will round according to rounding mode</a:t>
            </a:r>
          </a:p>
        </p:txBody>
      </p:sp>
    </p:spTree>
    <p:extLst>
      <p:ext uri="{BB962C8B-B14F-4D97-AF65-F5344CB8AC3E}">
        <p14:creationId xmlns:p14="http://schemas.microsoft.com/office/powerpoint/2010/main" val="283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84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2402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Floating Point Puzzles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81000" y="1292127"/>
            <a:ext cx="82041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 smtClean="0">
                <a:latin typeface="Arial" panose="020B0604020202020204" pitchFamily="34" charset="0"/>
              </a:rPr>
              <a:t> For </a:t>
            </a:r>
            <a:r>
              <a:rPr lang="en-US" altLang="en-US" sz="2400" dirty="0">
                <a:latin typeface="Arial" panose="020B0604020202020204" pitchFamily="34" charset="0"/>
              </a:rPr>
              <a:t>each of the following C expressions, either: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Argue that it is true for all argument values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Explain why not true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(double)(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</p:spTree>
    <p:extLst>
      <p:ext uri="{BB962C8B-B14F-4D97-AF65-F5344CB8AC3E}">
        <p14:creationId xmlns:p14="http://schemas.microsoft.com/office/powerpoint/2010/main" val="30644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85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9383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Summary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IEEE </a:t>
            </a:r>
            <a:r>
              <a:rPr lang="en-US" altLang="en-US" sz="2000" dirty="0">
                <a:latin typeface="Arial" panose="020B0604020202020204" pitchFamily="34" charset="0"/>
              </a:rPr>
              <a:t>Floating Point has clear mathematical  properties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Represents </a:t>
            </a:r>
            <a:r>
              <a:rPr lang="en-US" altLang="en-US" sz="2000" dirty="0">
                <a:latin typeface="Arial" panose="020B0604020202020204" pitchFamily="34" charset="0"/>
              </a:rPr>
              <a:t>numbers of form M x 2</a:t>
            </a:r>
            <a:r>
              <a:rPr lang="en-US" altLang="en-US" sz="2000" baseline="30000" dirty="0">
                <a:latin typeface="Arial" panose="020B0604020202020204" pitchFamily="34" charset="0"/>
              </a:rPr>
              <a:t>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One </a:t>
            </a:r>
            <a:r>
              <a:rPr lang="en-US" altLang="en-US" sz="2000" dirty="0">
                <a:latin typeface="Arial" panose="020B0604020202020204" pitchFamily="34" charset="0"/>
              </a:rPr>
              <a:t>can reason about operations independent of implementation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As </a:t>
            </a:r>
            <a:r>
              <a:rPr lang="en-US" altLang="en-US" sz="2000" dirty="0">
                <a:latin typeface="Arial" panose="020B0604020202020204" pitchFamily="34" charset="0"/>
              </a:rPr>
              <a:t>if computed with perfect precision and then rounded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Not </a:t>
            </a:r>
            <a:r>
              <a:rPr lang="en-US" altLang="en-US" sz="2000" dirty="0">
                <a:latin typeface="Arial" panose="020B0604020202020204" pitchFamily="34" charset="0"/>
              </a:rPr>
              <a:t>the same as real arithmetic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Violates </a:t>
            </a:r>
            <a:r>
              <a:rPr lang="en-US" altLang="en-US" sz="2000" dirty="0">
                <a:latin typeface="Arial" panose="020B0604020202020204" pitchFamily="34" charset="0"/>
              </a:rPr>
              <a:t>associativity/</a:t>
            </a:r>
            <a:r>
              <a:rPr lang="en-US" altLang="en-US" sz="2000" dirty="0" err="1">
                <a:latin typeface="Arial" panose="020B0604020202020204" pitchFamily="34" charset="0"/>
              </a:rPr>
              <a:t>distributivity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Makes </a:t>
            </a:r>
            <a:r>
              <a:rPr lang="en-US" altLang="en-US" sz="2000" dirty="0">
                <a:latin typeface="Arial" panose="020B0604020202020204" pitchFamily="34" charset="0"/>
              </a:rPr>
              <a:t>life difficult for compilers &amp; serious numerical applications programmers</a:t>
            </a:r>
          </a:p>
        </p:txBody>
      </p:sp>
    </p:spTree>
    <p:extLst>
      <p:ext uri="{BB962C8B-B14F-4D97-AF65-F5344CB8AC3E}">
        <p14:creationId xmlns:p14="http://schemas.microsoft.com/office/powerpoint/2010/main" val="4424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86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9234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Creating Floating Point Number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70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Steps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Normalize to have leading 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Round to fit within fraction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err="1">
                <a:latin typeface="Arial" panose="020B0604020202020204" pitchFamily="34" charset="0"/>
              </a:rPr>
              <a:t>Postnormalize</a:t>
            </a:r>
            <a:r>
              <a:rPr lang="en-US" altLang="en-US" sz="1800" dirty="0">
                <a:latin typeface="Arial" panose="020B0604020202020204" pitchFamily="34" charset="0"/>
              </a:rPr>
              <a:t> to deal with effects of rounding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Case </a:t>
            </a:r>
            <a:r>
              <a:rPr lang="en-US" altLang="en-US" sz="2000" dirty="0">
                <a:latin typeface="Arial" panose="020B0604020202020204" pitchFamily="34" charset="0"/>
              </a:rPr>
              <a:t>Study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Convert 8-bit unsigned numbers to tiny floating point format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Example </a:t>
            </a:r>
            <a:r>
              <a:rPr lang="en-US" altLang="en-US" sz="2000" dirty="0">
                <a:latin typeface="Arial" panose="020B0604020202020204" pitchFamily="34" charset="0"/>
              </a:rPr>
              <a:t>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3914"/>
              </p:ext>
            </p:extLst>
          </p:nvPr>
        </p:nvGraphicFramePr>
        <p:xfrm>
          <a:off x="4915857" y="1337007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87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0297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Normalize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82654" y="1977626"/>
            <a:ext cx="8204146" cy="400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Requirement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Set binary point so that numbers of form 1.xxxxx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Adjust all to have leading one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Decrement exponent as shift </a:t>
            </a:r>
            <a:r>
              <a:rPr lang="en-US" altLang="en-US" sz="1600" dirty="0" smtClean="0">
                <a:latin typeface="Arial" panose="020B0604020202020204" pitchFamily="34" charset="0"/>
              </a:rPr>
              <a:t>left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1600" dirty="0" smtClean="0">
              <a:latin typeface="Arial" panose="020B0604020202020204" pitchFamily="34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sz="16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sz="1600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6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sz="1600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6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sz="1600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6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sz="1600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457200" lvl="1" indent="0"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1600" dirty="0" smtClean="0">
              <a:latin typeface="Arial" panose="020B0604020202020204" pitchFamily="34" charset="0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/>
          </p:nvPr>
        </p:nvGraphicFramePr>
        <p:xfrm>
          <a:off x="4915857" y="1337007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1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88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9383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Rounding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25178" y="3156834"/>
            <a:ext cx="8204146" cy="38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Round </a:t>
            </a:r>
            <a:r>
              <a:rPr lang="en-US" altLang="en-US" sz="2000" dirty="0">
                <a:latin typeface="Arial" panose="020B0604020202020204" pitchFamily="34" charset="0"/>
              </a:rPr>
              <a:t>up conditions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Round = 1, Sticky = 1 ➙ &gt; 0.5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Guard = 1, Round = 1, Sticky = 0 ➙ Round to </a:t>
            </a:r>
            <a:r>
              <a:rPr lang="en-US" altLang="en-US" sz="1800" dirty="0" smtClean="0">
                <a:latin typeface="Arial" panose="020B0604020202020204" pitchFamily="34" charset="0"/>
              </a:rPr>
              <a:t>even</a:t>
            </a: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3730314" y="11430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RXXX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29159" y="18954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54621" y="25939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-5400000">
            <a:off x="5693346" y="15287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5010721" y="22431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048696" y="17033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235896" y="17653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89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7815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 err="1">
                <a:solidFill>
                  <a:srgbClr val="CC0000"/>
                </a:solidFill>
                <a:latin typeface="Arial" panose="020B0604020202020204" pitchFamily="34" charset="0"/>
              </a:rPr>
              <a:t>Postnormalize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38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Issue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Rounding may have caused overflow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Handle by shifting right once &amp; incrementing exponent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18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sz="1800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sz="1800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1800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sz="1800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18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sz="1800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7661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Application of Boolean Algebra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Applied </a:t>
            </a:r>
            <a:r>
              <a:rPr lang="en-US" altLang="en-US" sz="2000" dirty="0">
                <a:latin typeface="Arial" panose="020B0604020202020204" pitchFamily="34" charset="0"/>
              </a:rPr>
              <a:t>to Digital Systems by Claude Shannon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1937 MIT Master’s Thesis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Reason about networks of relay switches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Encode closed switch as 1, open switch as 0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9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6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  <p:extLst>
      <p:ext uri="{BB962C8B-B14F-4D97-AF65-F5344CB8AC3E}">
        <p14:creationId xmlns:p14="http://schemas.microsoft.com/office/powerpoint/2010/main" val="286360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6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90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8731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Interesting Numbers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81001" y="1427272"/>
            <a:ext cx="8587006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Description	</a:t>
            </a:r>
            <a:r>
              <a:rPr lang="en-US" altLang="en-US" sz="2000" dirty="0" smtClean="0">
                <a:latin typeface="Arial" panose="020B0604020202020204" pitchFamily="34" charset="0"/>
              </a:rPr>
              <a:t>	</a:t>
            </a:r>
            <a:r>
              <a:rPr lang="en-US" altLang="en-US" sz="2000" i="1" dirty="0" smtClean="0">
                <a:latin typeface="Arial" panose="020B0604020202020204" pitchFamily="34" charset="0"/>
              </a:rPr>
              <a:t>        </a:t>
            </a:r>
            <a:r>
              <a:rPr lang="en-US" altLang="en-US" sz="2000" i="1" dirty="0" err="1" smtClean="0">
                <a:latin typeface="Arial" panose="020B0604020202020204" pitchFamily="34" charset="0"/>
              </a:rPr>
              <a:t>exp</a:t>
            </a:r>
            <a:r>
              <a:rPr lang="en-US" altLang="en-US" sz="2000" i="1" dirty="0" smtClean="0">
                <a:latin typeface="Arial" panose="020B0604020202020204" pitchFamily="34" charset="0"/>
              </a:rPr>
              <a:t>	</a:t>
            </a:r>
            <a:r>
              <a:rPr lang="en-US" altLang="en-US" sz="2000" i="1" dirty="0" err="1" smtClean="0">
                <a:latin typeface="Arial" panose="020B0604020202020204" pitchFamily="34" charset="0"/>
              </a:rPr>
              <a:t>frac</a:t>
            </a:r>
            <a:r>
              <a:rPr lang="en-US" altLang="en-US" sz="2000" i="1" dirty="0">
                <a:latin typeface="Arial" panose="020B0604020202020204" pitchFamily="34" charset="0"/>
              </a:rPr>
              <a:t>	</a:t>
            </a:r>
            <a:r>
              <a:rPr lang="en-US" altLang="en-US" sz="2000" i="1" dirty="0" smtClean="0">
                <a:latin typeface="Arial" panose="020B0604020202020204" pitchFamily="34" charset="0"/>
              </a:rPr>
              <a:t>Numeric </a:t>
            </a:r>
            <a:r>
              <a:rPr lang="en-US" altLang="en-US" sz="2000" i="1" dirty="0">
                <a:latin typeface="Arial" panose="020B0604020202020204" pitchFamily="34" charset="0"/>
              </a:rPr>
              <a:t>Value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Zero</a:t>
            </a: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dirty="0" smtClean="0">
                <a:latin typeface="Arial" panose="020B0604020202020204" pitchFamily="34" charset="0"/>
              </a:rPr>
              <a:t>		   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00…00	00…00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0.0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Smallest </a:t>
            </a:r>
            <a:r>
              <a:rPr lang="en-US" altLang="en-US" sz="2000" dirty="0">
                <a:latin typeface="Arial" panose="020B0604020202020204" pitchFamily="34" charset="0"/>
              </a:rPr>
              <a:t>Pos. </a:t>
            </a:r>
            <a:r>
              <a:rPr lang="en-US" altLang="en-US" sz="2000" dirty="0" err="1" smtClean="0">
                <a:latin typeface="Arial" panose="020B0604020202020204" pitchFamily="34" charset="0"/>
              </a:rPr>
              <a:t>Denorm</a:t>
            </a:r>
            <a:r>
              <a:rPr lang="en-US" altLang="en-US" sz="2000" dirty="0" smtClean="0">
                <a:latin typeface="Arial" panose="020B0604020202020204" pitchFamily="34" charset="0"/>
              </a:rPr>
              <a:t>.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  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00…00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00…01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  <a:r>
              <a:rPr lang="en-US" altLang="en-US" sz="20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–{</a:t>
            </a:r>
            <a:r>
              <a:rPr lang="en-US" altLang="en-US" sz="20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23,52</a:t>
            </a:r>
            <a:r>
              <a:rPr lang="en-US" altLang="en-US" sz="20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x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–{</a:t>
            </a:r>
            <a:r>
              <a:rPr lang="en-US" altLang="en-US" sz="20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126,1022}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Single ≈ 1.4 x 10</a:t>
            </a:r>
            <a:r>
              <a:rPr lang="en-US" altLang="en-US" sz="1800" baseline="30000" dirty="0">
                <a:latin typeface="Arial" panose="020B0604020202020204" pitchFamily="34" charset="0"/>
              </a:rPr>
              <a:t>–45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Double ≈ 4.9 x 10</a:t>
            </a:r>
            <a:r>
              <a:rPr lang="en-US" altLang="en-US" sz="1800" baseline="30000" dirty="0">
                <a:latin typeface="Arial" panose="020B0604020202020204" pitchFamily="34" charset="0"/>
              </a:rPr>
              <a:t>–324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Largest </a:t>
            </a:r>
            <a:r>
              <a:rPr lang="en-US" altLang="en-US" sz="2000" dirty="0" err="1" smtClean="0">
                <a:latin typeface="Arial" panose="020B0604020202020204" pitchFamily="34" charset="0"/>
              </a:rPr>
              <a:t>Denormalized</a:t>
            </a:r>
            <a:r>
              <a:rPr lang="en-US" altLang="en-US" sz="2000" dirty="0" smtClean="0">
                <a:latin typeface="Arial" panose="020B0604020202020204" pitchFamily="34" charset="0"/>
              </a:rPr>
              <a:t>	   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00…00	11…11 (1.0</a:t>
            </a:r>
            <a:r>
              <a:rPr lang="en-US" altLang="en-US" sz="2000" dirty="0" smtClean="0">
                <a:latin typeface="Arial" panose="020B0604020202020204" pitchFamily="34" charset="0"/>
              </a:rPr>
              <a:t> – </a:t>
            </a:r>
            <a:r>
              <a:rPr lang="el-G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ε)</a:t>
            </a:r>
            <a:r>
              <a:rPr lang="en-US" altLang="en-US" sz="2000" dirty="0" smtClean="0">
                <a:latin typeface="Arial" panose="020B0604020202020204" pitchFamily="34" charset="0"/>
              </a:rPr>
              <a:t> x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–{126,1022}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Single ≈ 1.18 x 10</a:t>
            </a:r>
            <a:r>
              <a:rPr lang="en-US" altLang="en-US" sz="1800" baseline="30000" dirty="0" smtClean="0">
                <a:latin typeface="Arial" panose="020B0604020202020204" pitchFamily="34" charset="0"/>
              </a:rPr>
              <a:t>–38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Double ≈ 2.2 x 10</a:t>
            </a:r>
            <a:r>
              <a:rPr lang="en-US" altLang="en-US" sz="1800" baseline="30000" dirty="0" smtClean="0">
                <a:latin typeface="Arial" panose="020B0604020202020204" pitchFamily="34" charset="0"/>
              </a:rPr>
              <a:t>–308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Smallest </a:t>
            </a:r>
            <a:r>
              <a:rPr lang="en-US" altLang="en-US" sz="2000" dirty="0">
                <a:latin typeface="Arial" panose="020B0604020202020204" pitchFamily="34" charset="0"/>
              </a:rPr>
              <a:t>Pos. </a:t>
            </a:r>
            <a:r>
              <a:rPr lang="en-US" altLang="en-US" sz="2000" dirty="0" smtClean="0">
                <a:latin typeface="Arial" panose="020B0604020202020204" pitchFamily="34" charset="0"/>
              </a:rPr>
              <a:t>Normalized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00…01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00…00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x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–{</a:t>
            </a:r>
            <a:r>
              <a:rPr lang="en-US" altLang="en-US" sz="20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126,1022}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Just larger than largest </a:t>
            </a:r>
            <a:r>
              <a:rPr lang="en-US" altLang="en-US" sz="1800" dirty="0" err="1">
                <a:latin typeface="Arial" panose="020B0604020202020204" pitchFamily="34" charset="0"/>
              </a:rPr>
              <a:t>denormalized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indent="-342900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One	</a:t>
            </a:r>
            <a:r>
              <a:rPr lang="en-US" altLang="en-US" sz="2000" dirty="0" smtClean="0">
                <a:latin typeface="Arial" panose="020B0604020202020204" pitchFamily="34" charset="0"/>
              </a:rPr>
              <a:t>		    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01…11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00…00	1.0</a:t>
            </a:r>
          </a:p>
          <a:p>
            <a:pPr indent="-342900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Largest </a:t>
            </a:r>
            <a:r>
              <a:rPr lang="en-US" altLang="en-US" sz="2000" dirty="0">
                <a:latin typeface="Arial" panose="020B0604020202020204" pitchFamily="34" charset="0"/>
              </a:rPr>
              <a:t>Normalized	 </a:t>
            </a:r>
            <a:r>
              <a:rPr lang="en-US" altLang="en-US" sz="2000" dirty="0" smtClean="0">
                <a:latin typeface="Arial" panose="020B0604020202020204" pitchFamily="34" charset="0"/>
              </a:rPr>
              <a:t>   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11…10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11…11	(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l-G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ε)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x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{127,1023</a:t>
            </a:r>
            <a:r>
              <a:rPr lang="en-US" altLang="en-US" sz="20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Single ≈ 3.4 x 10</a:t>
            </a:r>
            <a:r>
              <a:rPr lang="en-US" altLang="en-US" sz="1800" baseline="30000" dirty="0">
                <a:latin typeface="Arial" panose="020B0604020202020204" pitchFamily="34" charset="0"/>
              </a:rPr>
              <a:t>38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Double ≈ 1.8 x 10</a:t>
            </a:r>
            <a:r>
              <a:rPr lang="en-US" altLang="en-US" sz="1800" baseline="30000" dirty="0">
                <a:latin typeface="Arial" panose="020B0604020202020204" pitchFamily="34" charset="0"/>
              </a:rPr>
              <a:t>308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5837271" y="376525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0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91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8130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Byte-Oriented Memory Organization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3782" y="3036338"/>
            <a:ext cx="8204146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Programs </a:t>
            </a:r>
            <a:r>
              <a:rPr lang="en-US" altLang="en-US" sz="2000" dirty="0">
                <a:latin typeface="Arial" panose="020B0604020202020204" pitchFamily="34" charset="0"/>
              </a:rPr>
              <a:t>refer to data by address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Conceptually, envision it as a very large array of bytes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In reality, it’s not, but can think of it that way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An address is like an index into that array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and, a pointer variable stores an address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Note</a:t>
            </a:r>
            <a:r>
              <a:rPr lang="en-US" altLang="en-US" sz="2000" dirty="0">
                <a:latin typeface="Arial" panose="020B0604020202020204" pitchFamily="34" charset="0"/>
              </a:rPr>
              <a:t>: system provides private address spaces to each “process”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Think of a process as a program being executed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So, a program can clobber its own data, but not that of others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65826" y="1420179"/>
            <a:ext cx="6416675" cy="1239838"/>
            <a:chOff x="0" y="0"/>
            <a:chExt cx="4042" cy="780"/>
          </a:xfrm>
        </p:grpSpPr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3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92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0241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Machine Words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Any </a:t>
            </a:r>
            <a:r>
              <a:rPr lang="en-US" altLang="en-US" sz="2000" dirty="0">
                <a:latin typeface="Arial" panose="020B0604020202020204" pitchFamily="34" charset="0"/>
              </a:rPr>
              <a:t>given computer has a “Word Size”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Nominal size of integer-valued data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and of addresses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Until recently, most machines used 32 bits (4 bytes) as word size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Limits addresses to 4GB (232 bytes)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Increasingly</a:t>
            </a:r>
            <a:r>
              <a:rPr lang="en-US" altLang="en-US" sz="1800" dirty="0">
                <a:latin typeface="Arial" panose="020B0604020202020204" pitchFamily="34" charset="0"/>
              </a:rPr>
              <a:t>, machines have 64-bit word size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 smtClean="0">
                <a:latin typeface="Arial" panose="020B0604020202020204" pitchFamily="34" charset="0"/>
              </a:rPr>
              <a:t>Potentially</a:t>
            </a:r>
            <a:r>
              <a:rPr lang="en-US" altLang="en-US" sz="1600" dirty="0">
                <a:latin typeface="Arial" panose="020B0604020202020204" pitchFamily="34" charset="0"/>
              </a:rPr>
              <a:t>, could have 18 EB (</a:t>
            </a:r>
            <a:r>
              <a:rPr lang="en-US" altLang="en-US" sz="1600" dirty="0" err="1">
                <a:latin typeface="Arial" panose="020B0604020202020204" pitchFamily="34" charset="0"/>
              </a:rPr>
              <a:t>exabytes</a:t>
            </a:r>
            <a:r>
              <a:rPr lang="en-US" altLang="en-US" sz="1600" dirty="0">
                <a:latin typeface="Arial" panose="020B0604020202020204" pitchFamily="34" charset="0"/>
              </a:rPr>
              <a:t>) of addressable memory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That’s 18.4 X 10</a:t>
            </a:r>
            <a:r>
              <a:rPr lang="en-US" altLang="en-US" sz="1600" baseline="30000" dirty="0">
                <a:latin typeface="Arial" panose="020B0604020202020204" pitchFamily="34" charset="0"/>
              </a:rPr>
              <a:t>18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Machines still support multiple data formats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Fractions or multiples of word size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139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93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8938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Word-Oriented Memory Organization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633270" y="1418708"/>
            <a:ext cx="39559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Addresses </a:t>
            </a:r>
            <a:r>
              <a:rPr lang="en-US" altLang="en-US" sz="2000" dirty="0">
                <a:latin typeface="Arial" panose="020B0604020202020204" pitchFamily="34" charset="0"/>
              </a:rPr>
              <a:t>Specify Byte Locations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Address of first byte in word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Addresses of successive words differ by 4 (32-bit) or 8 (64-bit)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54826" y="1173608"/>
            <a:ext cx="3467100" cy="5591175"/>
            <a:chOff x="0" y="0"/>
            <a:chExt cx="2184" cy="3522"/>
          </a:xfrm>
        </p:grpSpPr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7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32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7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3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3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3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3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3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5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1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59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6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60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6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 dirty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61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6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62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6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52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53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5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54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5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72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94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5856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Example Data Representations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/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5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95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7126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Byte Ordering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So</a:t>
            </a:r>
            <a:r>
              <a:rPr lang="en-US" altLang="en-US" sz="2000" dirty="0">
                <a:latin typeface="Arial" panose="020B0604020202020204" pitchFamily="34" charset="0"/>
              </a:rPr>
              <a:t>, how are the bytes within a multi-byte word ordered in memory?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Conventions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Big Endian: Sun, PPC Mac, Internet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Least significant byte has highest address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endParaRPr lang="en-US" altLang="en-US" sz="1600" dirty="0" smtClean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smtClean="0">
                <a:latin typeface="Arial" panose="020B0604020202020204" pitchFamily="34" charset="0"/>
              </a:rPr>
              <a:t>Little </a:t>
            </a:r>
            <a:r>
              <a:rPr lang="en-US" altLang="en-US" sz="1800" dirty="0">
                <a:latin typeface="Arial" panose="020B0604020202020204" pitchFamily="34" charset="0"/>
              </a:rPr>
              <a:t>Endian: x86, ARM processors running Android, iOS, and Windows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0500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96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421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Byte Ordering Example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Example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Variable x has 4-byte value of 0x01234567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Address given by &amp;x is 0x100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33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4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31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2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29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0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27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8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11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25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6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23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4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21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2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19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0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17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62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3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37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60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1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38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58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9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39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56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7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0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42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54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5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52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44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50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1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45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8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6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64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65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67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77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8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68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75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6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69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73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4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70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71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2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80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90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91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81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88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9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86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7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83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84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5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9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97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42146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Representing Integers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3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23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4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21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2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5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19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6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17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12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8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38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39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36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37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30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34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35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31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32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33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27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5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47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9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9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50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7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51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5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6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52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4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48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6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6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64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74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65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72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66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70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67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68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63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76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81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representation</a:t>
            </a:r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3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</p:txBody>
      </p:sp>
      <p:sp>
        <p:nvSpPr>
          <p:cNvPr id="84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C = 15213;</a:t>
            </a:r>
          </a:p>
        </p:txBody>
      </p:sp>
      <p:grpSp>
        <p:nvGrpSpPr>
          <p:cNvPr id="85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86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96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97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87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94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95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88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92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93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89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90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91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98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99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01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111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02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109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03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107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04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105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100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113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114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16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126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7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124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18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122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19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120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115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28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1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2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33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134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36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146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37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144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38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142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9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140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135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148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149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0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1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2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93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98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1750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Examining Data Representations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17526" y="1427272"/>
            <a:ext cx="820414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smtClean="0">
                <a:latin typeface="Arial" panose="020B0604020202020204" pitchFamily="34" charset="0"/>
              </a:rPr>
              <a:t> Code </a:t>
            </a:r>
            <a:r>
              <a:rPr lang="en-US" altLang="en-US" sz="2000" dirty="0">
                <a:latin typeface="Arial" panose="020B0604020202020204" pitchFamily="34" charset="0"/>
              </a:rPr>
              <a:t>to Print Byte Representation of Data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Casting pointer to unsigned char * allows treatment as a byte array</a:t>
            </a:r>
          </a:p>
        </p:txBody>
      </p:sp>
      <p:sp>
        <p:nvSpPr>
          <p:cNvPr id="92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93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("%p\t0x%.2x\n",start+i, start[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3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15B1D8-7C74-4E2D-B670-434A49A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E660D-05DD-48C3-9D73-BFFC9AD44FEA}" type="slidenum">
              <a:rPr lang="en-US" altLang="en-US"/>
              <a:pPr>
                <a:defRPr/>
              </a:pPr>
              <a:t>99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6276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show_bytes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 Execution Example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Linux x86-64)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</a:t>
            </a: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7630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20387</TotalTime>
  <Words>5562</Words>
  <Application>Microsoft Office PowerPoint</Application>
  <PresentationFormat>全屏显示(4:3)</PresentationFormat>
  <Paragraphs>2379</Paragraphs>
  <Slides>105</Slides>
  <Notes>104</Notes>
  <HiddenSlides>2</HiddenSlides>
  <MMClips>0</MMClips>
  <ScaleCrop>false</ScaleCrop>
  <HeadingPairs>
    <vt:vector size="8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105</vt:i4>
      </vt:variant>
    </vt:vector>
  </HeadingPairs>
  <TitlesOfParts>
    <vt:vector size="140" baseType="lpstr">
      <vt:lpstr>Apple Symbols</vt:lpstr>
      <vt:lpstr>Bitstream Vera Sans Mono</vt:lpstr>
      <vt:lpstr>Gill Sans</vt:lpstr>
      <vt:lpstr>Lucida Grande</vt:lpstr>
      <vt:lpstr>Monaco</vt:lpstr>
      <vt:lpstr>ＭＳ ゴシック</vt:lpstr>
      <vt:lpstr>ヒラギノ角ゴ ProN W3</vt:lpstr>
      <vt:lpstr>ヒラギノ角ゴ ProN W6</vt:lpstr>
      <vt:lpstr>等线</vt:lpstr>
      <vt:lpstr>等线 Light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Calibri Light</vt:lpstr>
      <vt:lpstr>Cambria Math</vt:lpstr>
      <vt:lpstr>Courier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Office 主题​​</vt:lpstr>
      <vt:lpstr>Equation</vt:lpstr>
      <vt:lpstr>Document</vt:lpstr>
      <vt:lpstr>Chart</vt:lpstr>
      <vt:lpstr>Worksheet</vt:lpstr>
      <vt:lpstr>计算机组成与系统结构 Computer Organization &amp;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KJ</dc:creator>
  <cp:lastModifiedBy>H KJ</cp:lastModifiedBy>
  <cp:revision>150</cp:revision>
  <dcterms:created xsi:type="dcterms:W3CDTF">2018-11-06T08:46:54Z</dcterms:created>
  <dcterms:modified xsi:type="dcterms:W3CDTF">2019-03-12T11:14:37Z</dcterms:modified>
</cp:coreProperties>
</file>