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1243" r:id="rId2"/>
    <p:sldId id="1184" r:id="rId3"/>
    <p:sldId id="1185" r:id="rId4"/>
    <p:sldId id="1186" r:id="rId5"/>
    <p:sldId id="1187" r:id="rId6"/>
    <p:sldId id="1188" r:id="rId7"/>
    <p:sldId id="1189" r:id="rId8"/>
    <p:sldId id="1190" r:id="rId9"/>
    <p:sldId id="1191" r:id="rId10"/>
    <p:sldId id="1203" r:id="rId11"/>
    <p:sldId id="1193" r:id="rId12"/>
    <p:sldId id="1194" r:id="rId13"/>
    <p:sldId id="1195" r:id="rId14"/>
    <p:sldId id="1202" r:id="rId15"/>
    <p:sldId id="1197" r:id="rId16"/>
    <p:sldId id="1198" r:id="rId17"/>
    <p:sldId id="1199" r:id="rId18"/>
    <p:sldId id="1201" r:id="rId19"/>
    <p:sldId id="1204" r:id="rId20"/>
    <p:sldId id="1205" r:id="rId21"/>
    <p:sldId id="1206" r:id="rId22"/>
    <p:sldId id="1207" r:id="rId23"/>
    <p:sldId id="1208" r:id="rId24"/>
    <p:sldId id="1209" r:id="rId25"/>
    <p:sldId id="1210" r:id="rId26"/>
    <p:sldId id="1211" r:id="rId27"/>
    <p:sldId id="1219" r:id="rId28"/>
    <p:sldId id="1212" r:id="rId29"/>
    <p:sldId id="1213" r:id="rId30"/>
    <p:sldId id="1214" r:id="rId31"/>
    <p:sldId id="1215" r:id="rId32"/>
    <p:sldId id="1216" r:id="rId33"/>
    <p:sldId id="1220" r:id="rId34"/>
    <p:sldId id="1221" r:id="rId35"/>
    <p:sldId id="1217" r:id="rId36"/>
    <p:sldId id="1222" r:id="rId37"/>
    <p:sldId id="1225" r:id="rId38"/>
    <p:sldId id="1226" r:id="rId39"/>
    <p:sldId id="1227" r:id="rId40"/>
    <p:sldId id="1223" r:id="rId41"/>
    <p:sldId id="124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488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00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67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9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84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433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266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624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567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07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58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7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9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666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27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0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576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424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863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406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99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417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1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663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44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841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056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32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505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496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005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7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4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85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82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63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6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27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8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Datapath for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add/sub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7" y="2013375"/>
            <a:ext cx="6744235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9987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other R-Format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80474" y="4428700"/>
            <a:ext cx="8487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All implemented by decoding funct3 and funct7 fields and selecting appropriate ALU function</a:t>
            </a:r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-1765"/>
          <a:stretch/>
        </p:blipFill>
        <p:spPr>
          <a:xfrm>
            <a:off x="0" y="1752600"/>
            <a:ext cx="914400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the </a:t>
            </a:r>
            <a:r>
              <a:rPr lang="en-US" altLang="zh-CN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8083" y="1362298"/>
            <a:ext cx="848783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Assembly Instruction: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x15,x1,-50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163878" y="3638128"/>
            <a:ext cx="8763000" cy="381000"/>
            <a:chOff x="152400" y="3181350"/>
            <a:chExt cx="8763000" cy="381000"/>
          </a:xfrm>
        </p:grpSpPr>
        <p:sp>
          <p:nvSpPr>
            <p:cNvPr id="9" name="Rectangle 1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111111001110</a:t>
              </a: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00001</a:t>
              </a: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01111</a:t>
              </a: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0010011</a:t>
              </a:r>
            </a:p>
          </p:txBody>
        </p:sp>
      </p:grpSp>
      <p:pic>
        <p:nvPicPr>
          <p:cNvPr id="14" name="Picture 20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" y="2646762"/>
            <a:ext cx="8915401" cy="762766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7479078" y="409532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5078" y="4095329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5878" y="409532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8278" y="4095329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=-50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35678" y="4095329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rs1=1</a:t>
            </a:r>
          </a:p>
        </p:txBody>
      </p:sp>
    </p:spTree>
    <p:extLst>
      <p:ext uri="{BB962C8B-B14F-4D97-AF65-F5344CB8AC3E}">
        <p14:creationId xmlns:p14="http://schemas.microsoft.com/office/powerpoint/2010/main" val="110086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Datapath for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add/sub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7" y="2013375"/>
            <a:ext cx="6744235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81" y="1966201"/>
            <a:ext cx="6677073" cy="3752000"/>
          </a:xfrm>
          <a:prstGeom prst="rect">
            <a:avLst/>
          </a:prstGeom>
        </p:spPr>
      </p:pic>
      <p:cxnSp>
        <p:nvCxnSpPr>
          <p:cNvPr id="7" name="Elbow Connector 89"/>
          <p:cNvCxnSpPr/>
          <p:nvPr/>
        </p:nvCxnSpPr>
        <p:spPr>
          <a:xfrm flipV="1">
            <a:off x="3106791" y="2022814"/>
            <a:ext cx="214950" cy="461214"/>
          </a:xfrm>
          <a:prstGeom prst="bentConnector2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0"/>
          <p:cNvCxnSpPr/>
          <p:nvPr/>
        </p:nvCxnSpPr>
        <p:spPr>
          <a:xfrm rot="10800000" flipV="1">
            <a:off x="1735139" y="2001063"/>
            <a:ext cx="1601789" cy="1035082"/>
          </a:xfrm>
          <a:prstGeom prst="bentConnector3">
            <a:avLst>
              <a:gd name="adj1" fmla="val 120664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97"/>
          <p:cNvCxnSpPr/>
          <p:nvPr/>
        </p:nvCxnSpPr>
        <p:spPr>
          <a:xfrm rot="16200000" flipH="1">
            <a:off x="3669447" y="2499823"/>
            <a:ext cx="998069" cy="340966"/>
          </a:xfrm>
          <a:prstGeom prst="bentConnector3">
            <a:avLst>
              <a:gd name="adj1" fmla="val 99308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98"/>
          <p:cNvCxnSpPr/>
          <p:nvPr/>
        </p:nvCxnSpPr>
        <p:spPr>
          <a:xfrm rot="10800000">
            <a:off x="3988470" y="2176782"/>
            <a:ext cx="3136278" cy="1168503"/>
          </a:xfrm>
          <a:prstGeom prst="bentConnector3">
            <a:avLst>
              <a:gd name="adj1" fmla="val -11854"/>
            </a:avLst>
          </a:prstGeom>
          <a:ln w="5715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08"/>
          <p:cNvCxnSpPr/>
          <p:nvPr/>
        </p:nvCxnSpPr>
        <p:spPr>
          <a:xfrm>
            <a:off x="2515130" y="2492348"/>
            <a:ext cx="218926" cy="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8"/>
          <p:cNvCxnSpPr/>
          <p:nvPr/>
        </p:nvCxnSpPr>
        <p:spPr>
          <a:xfrm>
            <a:off x="2515130" y="3698310"/>
            <a:ext cx="218926" cy="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08"/>
          <p:cNvCxnSpPr/>
          <p:nvPr/>
        </p:nvCxnSpPr>
        <p:spPr>
          <a:xfrm>
            <a:off x="2268538" y="3046087"/>
            <a:ext cx="269874" cy="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8"/>
          <p:cNvCxnSpPr/>
          <p:nvPr/>
        </p:nvCxnSpPr>
        <p:spPr>
          <a:xfrm flipV="1">
            <a:off x="2528884" y="2492348"/>
            <a:ext cx="0" cy="121287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7"/>
          <p:cNvCxnSpPr/>
          <p:nvPr/>
        </p:nvCxnSpPr>
        <p:spPr>
          <a:xfrm flipV="1">
            <a:off x="6983884" y="3623727"/>
            <a:ext cx="0" cy="143485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8"/>
          <p:cNvCxnSpPr/>
          <p:nvPr/>
        </p:nvCxnSpPr>
        <p:spPr>
          <a:xfrm flipV="1">
            <a:off x="5019724" y="4040164"/>
            <a:ext cx="1424" cy="100698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91"/>
          <p:cNvCxnSpPr/>
          <p:nvPr/>
        </p:nvCxnSpPr>
        <p:spPr>
          <a:xfrm flipV="1">
            <a:off x="6393790" y="4191943"/>
            <a:ext cx="709" cy="866634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4"/>
          <p:cNvCxnSpPr/>
          <p:nvPr/>
        </p:nvCxnSpPr>
        <p:spPr>
          <a:xfrm flipV="1">
            <a:off x="5583522" y="3046087"/>
            <a:ext cx="1216058" cy="522653"/>
          </a:xfrm>
          <a:prstGeom prst="bentConnector3">
            <a:avLst>
              <a:gd name="adj1" fmla="val 57485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5"/>
          <p:cNvCxnSpPr/>
          <p:nvPr/>
        </p:nvCxnSpPr>
        <p:spPr>
          <a:xfrm flipV="1">
            <a:off x="3368724" y="3382177"/>
            <a:ext cx="951400" cy="303413"/>
          </a:xfrm>
          <a:prstGeom prst="bentConnector3">
            <a:avLst>
              <a:gd name="adj1" fmla="val 13736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06"/>
          <p:cNvCxnSpPr/>
          <p:nvPr/>
        </p:nvCxnSpPr>
        <p:spPr>
          <a:xfrm>
            <a:off x="3496270" y="3688245"/>
            <a:ext cx="12154" cy="135890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7"/>
          <p:cNvCxnSpPr/>
          <p:nvPr/>
        </p:nvCxnSpPr>
        <p:spPr>
          <a:xfrm flipV="1">
            <a:off x="3496270" y="3623232"/>
            <a:ext cx="829601" cy="36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8"/>
          <p:cNvCxnSpPr/>
          <p:nvPr/>
        </p:nvCxnSpPr>
        <p:spPr>
          <a:xfrm flipV="1">
            <a:off x="3480570" y="4512720"/>
            <a:ext cx="839554" cy="1168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1"/>
          <p:cNvCxnSpPr/>
          <p:nvPr/>
        </p:nvCxnSpPr>
        <p:spPr>
          <a:xfrm flipH="1" flipV="1">
            <a:off x="4603089" y="4734408"/>
            <a:ext cx="710" cy="31273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13"/>
          <p:cNvCxnSpPr/>
          <p:nvPr/>
        </p:nvCxnSpPr>
        <p:spPr>
          <a:xfrm flipV="1">
            <a:off x="4868912" y="4170847"/>
            <a:ext cx="1429221" cy="325436"/>
          </a:xfrm>
          <a:prstGeom prst="bentConnector3">
            <a:avLst>
              <a:gd name="adj1" fmla="val 73659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8"/>
          <p:cNvCxnSpPr/>
          <p:nvPr/>
        </p:nvCxnSpPr>
        <p:spPr>
          <a:xfrm flipV="1">
            <a:off x="6632624" y="3591857"/>
            <a:ext cx="0" cy="39695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12"/>
          <p:cNvCxnSpPr/>
          <p:nvPr/>
        </p:nvCxnSpPr>
        <p:spPr>
          <a:xfrm flipV="1">
            <a:off x="6628846" y="3623232"/>
            <a:ext cx="185750" cy="133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8"/>
          <p:cNvCxnSpPr/>
          <p:nvPr/>
        </p:nvCxnSpPr>
        <p:spPr>
          <a:xfrm>
            <a:off x="6524071" y="3988450"/>
            <a:ext cx="127000" cy="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11"/>
          <p:cNvSpPr txBox="1"/>
          <p:nvPr/>
        </p:nvSpPr>
        <p:spPr>
          <a:xfrm>
            <a:off x="838201" y="5800771"/>
            <a:ext cx="72309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Also works for all other I-format arithmetic instruction (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slti,sltiu,andi,ori,xori,slli,srli,srai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) just by changing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ALUSel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87888" y="5076161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5543551" y="5078719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6367722" y="5076161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7248785" y="5076161"/>
            <a:ext cx="39820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9" grpId="0" animBg="1"/>
      <p:bldP spid="56" grpId="0" animBg="1"/>
      <p:bldP spid="57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I-Format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immediates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450167" y="4330966"/>
            <a:ext cx="54017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High 12 bits of instruction (</a:t>
            </a:r>
            <a:r>
              <a:rPr lang="en-US" altLang="en-US" sz="2000" dirty="0" err="1">
                <a:latin typeface="Arial" panose="020B0604020202020204" pitchFamily="34" charset="0"/>
              </a:rPr>
              <a:t>inst</a:t>
            </a:r>
            <a:r>
              <a:rPr lang="en-US" altLang="en-US" sz="2000" dirty="0">
                <a:latin typeface="Arial" panose="020B0604020202020204" pitchFamily="34" charset="0"/>
              </a:rPr>
              <a:t>[31:20]) copied to low 12 bits of immediate (</a:t>
            </a:r>
            <a:r>
              <a:rPr lang="en-US" altLang="en-US" sz="2000" dirty="0" err="1">
                <a:latin typeface="Arial" panose="020B0604020202020204" pitchFamily="34" charset="0"/>
              </a:rPr>
              <a:t>imm</a:t>
            </a:r>
            <a:r>
              <a:rPr lang="en-US" altLang="en-US" sz="2000" dirty="0">
                <a:latin typeface="Arial" panose="020B0604020202020204" pitchFamily="34" charset="0"/>
              </a:rPr>
              <a:t>[11:0])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Immediate is sign-extended by copying value of </a:t>
            </a:r>
            <a:r>
              <a:rPr lang="en-US" altLang="en-US" sz="2000" dirty="0" err="1">
                <a:latin typeface="Arial" panose="020B0604020202020204" pitchFamily="34" charset="0"/>
              </a:rPr>
              <a:t>inst</a:t>
            </a:r>
            <a:r>
              <a:rPr lang="en-US" altLang="en-US" sz="2000" dirty="0">
                <a:latin typeface="Arial" panose="020B0604020202020204" pitchFamily="34" charset="0"/>
              </a:rPr>
              <a:t>[31] to fill the upper 20 bits of the immediate value (</a:t>
            </a:r>
            <a:r>
              <a:rPr lang="en-US" altLang="en-US" sz="2000" dirty="0" err="1">
                <a:latin typeface="Arial" panose="020B0604020202020204" pitchFamily="34" charset="0"/>
              </a:rPr>
              <a:t>imm</a:t>
            </a:r>
            <a:r>
              <a:rPr lang="en-US" altLang="en-US" sz="2000" dirty="0">
                <a:latin typeface="Arial" panose="020B0604020202020204" pitchFamily="34" charset="0"/>
              </a:rPr>
              <a:t>[31:12])</a:t>
            </a:r>
          </a:p>
        </p:txBody>
      </p:sp>
      <p:pic>
        <p:nvPicPr>
          <p:cNvPr id="20" name="Picture 10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" y="1752600"/>
            <a:ext cx="8915401" cy="762766"/>
          </a:xfrm>
          <a:prstGeom prst="rect">
            <a:avLst/>
          </a:prstGeom>
        </p:spPr>
      </p:pic>
      <p:sp>
        <p:nvSpPr>
          <p:cNvPr id="21" name="TextBox 16"/>
          <p:cNvSpPr txBox="1"/>
          <p:nvPr/>
        </p:nvSpPr>
        <p:spPr>
          <a:xfrm>
            <a:off x="7772400" y="2590800"/>
            <a:ext cx="12487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[31:0]</a:t>
            </a:r>
          </a:p>
        </p:txBody>
      </p:sp>
      <p:grpSp>
        <p:nvGrpSpPr>
          <p:cNvPr id="22" name="Group 31"/>
          <p:cNvGrpSpPr/>
          <p:nvPr/>
        </p:nvGrpSpPr>
        <p:grpSpPr>
          <a:xfrm>
            <a:off x="146362" y="2286000"/>
            <a:ext cx="8971332" cy="1969532"/>
            <a:chOff x="146362" y="1428750"/>
            <a:chExt cx="8971332" cy="1969532"/>
          </a:xfrm>
        </p:grpSpPr>
        <p:sp>
          <p:nvSpPr>
            <p:cNvPr id="23" name="Rectangle 9"/>
            <p:cNvSpPr/>
            <p:nvPr/>
          </p:nvSpPr>
          <p:spPr>
            <a:xfrm>
              <a:off x="146362" y="2571750"/>
              <a:ext cx="59436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------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[31]-(sign-extension)-------</a:t>
              </a:r>
            </a:p>
          </p:txBody>
        </p:sp>
        <p:cxnSp>
          <p:nvCxnSpPr>
            <p:cNvPr id="24" name="Straight Connector 12"/>
            <p:cNvCxnSpPr/>
            <p:nvPr/>
          </p:nvCxnSpPr>
          <p:spPr>
            <a:xfrm>
              <a:off x="3194362" y="1428750"/>
              <a:ext cx="55686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4"/>
            <p:cNvCxnSpPr/>
            <p:nvPr/>
          </p:nvCxnSpPr>
          <p:spPr>
            <a:xfrm>
              <a:off x="374962" y="1428750"/>
              <a:ext cx="56448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102"/>
            <p:cNvSpPr/>
            <p:nvPr/>
          </p:nvSpPr>
          <p:spPr>
            <a:xfrm>
              <a:off x="6089962" y="2571750"/>
              <a:ext cx="28194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[30:20]</a:t>
              </a:r>
            </a:p>
          </p:txBody>
        </p:sp>
        <p:sp>
          <p:nvSpPr>
            <p:cNvPr id="27" name="TextBox 103"/>
            <p:cNvSpPr txBox="1"/>
            <p:nvPr/>
          </p:nvSpPr>
          <p:spPr>
            <a:xfrm>
              <a:off x="7766362" y="3028950"/>
              <a:ext cx="13513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[31:0]</a:t>
              </a:r>
            </a:p>
          </p:txBody>
        </p:sp>
        <p:cxnSp>
          <p:nvCxnSpPr>
            <p:cNvPr id="28" name="Straight Connector 20"/>
            <p:cNvCxnSpPr/>
            <p:nvPr/>
          </p:nvCxnSpPr>
          <p:spPr>
            <a:xfrm>
              <a:off x="146362" y="1428750"/>
              <a:ext cx="60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"/>
          <p:cNvGrpSpPr/>
          <p:nvPr/>
        </p:nvGrpSpPr>
        <p:grpSpPr>
          <a:xfrm>
            <a:off x="532280" y="4487333"/>
            <a:ext cx="2524187" cy="1273552"/>
            <a:chOff x="2809813" y="1544419"/>
            <a:chExt cx="2524187" cy="1273552"/>
          </a:xfrm>
        </p:grpSpPr>
        <p:sp>
          <p:nvSpPr>
            <p:cNvPr id="32" name="Trapezoid 63"/>
            <p:cNvSpPr/>
            <p:nvPr/>
          </p:nvSpPr>
          <p:spPr>
            <a:xfrm rot="5400000">
              <a:off x="3695700" y="1658719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64"/>
            <p:cNvSpPr txBox="1"/>
            <p:nvPr/>
          </p:nvSpPr>
          <p:spPr>
            <a:xfrm>
              <a:off x="3733800" y="1657350"/>
              <a:ext cx="643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Gen</a:t>
              </a:r>
            </a:p>
          </p:txBody>
        </p:sp>
        <p:cxnSp>
          <p:nvCxnSpPr>
            <p:cNvPr id="34" name="Straight Arrow Connector 70"/>
            <p:cNvCxnSpPr/>
            <p:nvPr/>
          </p:nvCxnSpPr>
          <p:spPr>
            <a:xfrm flipV="1">
              <a:off x="3191164" y="1925419"/>
              <a:ext cx="618836" cy="959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1"/>
            <p:cNvCxnSpPr/>
            <p:nvPr/>
          </p:nvCxnSpPr>
          <p:spPr>
            <a:xfrm flipV="1">
              <a:off x="4114800" y="2190750"/>
              <a:ext cx="0" cy="38100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97"/>
            <p:cNvCxnSpPr/>
            <p:nvPr/>
          </p:nvCxnSpPr>
          <p:spPr>
            <a:xfrm flipV="1">
              <a:off x="4343400" y="1885950"/>
              <a:ext cx="618836" cy="959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98"/>
            <p:cNvSpPr txBox="1"/>
            <p:nvPr/>
          </p:nvSpPr>
          <p:spPr>
            <a:xfrm>
              <a:off x="2809813" y="1581149"/>
              <a:ext cx="9473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[31:20]</a:t>
              </a:r>
            </a:p>
          </p:txBody>
        </p:sp>
        <p:sp>
          <p:nvSpPr>
            <p:cNvPr id="38" name="TextBox 99"/>
            <p:cNvSpPr txBox="1"/>
            <p:nvPr/>
          </p:nvSpPr>
          <p:spPr>
            <a:xfrm>
              <a:off x="4419600" y="1581150"/>
              <a:ext cx="914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[31:0]</a:t>
              </a:r>
            </a:p>
          </p:txBody>
        </p:sp>
        <p:sp>
          <p:nvSpPr>
            <p:cNvPr id="39" name="TextBox 100"/>
            <p:cNvSpPr txBox="1"/>
            <p:nvPr/>
          </p:nvSpPr>
          <p:spPr>
            <a:xfrm>
              <a:off x="3657600" y="2571750"/>
              <a:ext cx="87363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ImmSel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2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Load Word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8083" y="1362298"/>
            <a:ext cx="848783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Assembly Instruction: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lw x14, 8(x2)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20" name="Group 5"/>
          <p:cNvGrpSpPr/>
          <p:nvPr/>
        </p:nvGrpSpPr>
        <p:grpSpPr>
          <a:xfrm>
            <a:off x="148167" y="3865033"/>
            <a:ext cx="8763000" cy="381000"/>
            <a:chOff x="152400" y="3181350"/>
            <a:chExt cx="8763000" cy="381000"/>
          </a:xfrm>
        </p:grpSpPr>
        <p:sp>
          <p:nvSpPr>
            <p:cNvPr id="21" name="Rectangle 1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000000001000</a:t>
              </a:r>
            </a:p>
          </p:txBody>
        </p:sp>
        <p:sp>
          <p:nvSpPr>
            <p:cNvPr id="22" name="Rectangle 11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00010</a:t>
              </a:r>
            </a:p>
          </p:txBody>
        </p:sp>
        <p:sp>
          <p:nvSpPr>
            <p:cNvPr id="23" name="Rectangle 12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01110</a:t>
              </a:r>
            </a:p>
          </p:txBody>
        </p:sp>
        <p:sp>
          <p:nvSpPr>
            <p:cNvPr id="25" name="Rectangle 14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0000011</a:t>
              </a:r>
            </a:p>
          </p:txBody>
        </p:sp>
      </p:grpSp>
      <p:grpSp>
        <p:nvGrpSpPr>
          <p:cNvPr id="26" name="Group 4"/>
          <p:cNvGrpSpPr/>
          <p:nvPr/>
        </p:nvGrpSpPr>
        <p:grpSpPr>
          <a:xfrm>
            <a:off x="1062567" y="4322234"/>
            <a:ext cx="7423837" cy="461665"/>
            <a:chOff x="1295400" y="3867150"/>
            <a:chExt cx="7423837" cy="461665"/>
          </a:xfrm>
        </p:grpSpPr>
        <p:sp>
          <p:nvSpPr>
            <p:cNvPr id="27" name="TextBox 2"/>
            <p:cNvSpPr txBox="1"/>
            <p:nvPr/>
          </p:nvSpPr>
          <p:spPr>
            <a:xfrm>
              <a:off x="7696200" y="386715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172200" y="3867150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=14</a:t>
              </a: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953000" y="3867150"/>
              <a:ext cx="623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LW</a:t>
              </a:r>
            </a:p>
          </p:txBody>
        </p:sp>
        <p:sp>
          <p:nvSpPr>
            <p:cNvPr id="30" name="TextBox 18"/>
            <p:cNvSpPr txBox="1"/>
            <p:nvPr/>
          </p:nvSpPr>
          <p:spPr>
            <a:xfrm>
              <a:off x="1295400" y="386715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=+8</a:t>
              </a: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3352800" y="3867150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rs1=2</a:t>
              </a:r>
            </a:p>
          </p:txBody>
        </p:sp>
      </p:grpSp>
      <p:pic>
        <p:nvPicPr>
          <p:cNvPr id="32" name="Picture 20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" y="2722033"/>
            <a:ext cx="8915401" cy="7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5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81" y="1966201"/>
            <a:ext cx="6677073" cy="3752000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4687888" y="5076161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矩形 141"/>
          <p:cNvSpPr/>
          <p:nvPr/>
        </p:nvSpPr>
        <p:spPr>
          <a:xfrm>
            <a:off x="5532438" y="5076161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矩形 142"/>
          <p:cNvSpPr/>
          <p:nvPr/>
        </p:nvSpPr>
        <p:spPr>
          <a:xfrm>
            <a:off x="6376988" y="5076161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矩形 143"/>
          <p:cNvSpPr/>
          <p:nvPr/>
        </p:nvSpPr>
        <p:spPr>
          <a:xfrm>
            <a:off x="7237413" y="5076161"/>
            <a:ext cx="379412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3" y="1553000"/>
            <a:ext cx="8680754" cy="3752000"/>
          </a:xfrm>
          <a:prstGeom prst="rect">
            <a:avLst/>
          </a:prstGeom>
        </p:spPr>
      </p:pic>
      <p:grpSp>
        <p:nvGrpSpPr>
          <p:cNvPr id="164" name="组合 163"/>
          <p:cNvGrpSpPr/>
          <p:nvPr/>
        </p:nvGrpSpPr>
        <p:grpSpPr>
          <a:xfrm>
            <a:off x="850900" y="1562731"/>
            <a:ext cx="7664450" cy="3095101"/>
            <a:chOff x="850900" y="1562731"/>
            <a:chExt cx="7664450" cy="3095101"/>
          </a:xfrm>
        </p:grpSpPr>
        <p:cxnSp>
          <p:nvCxnSpPr>
            <p:cNvPr id="125" name="Straight Arrow Connector 87"/>
            <p:cNvCxnSpPr/>
            <p:nvPr/>
          </p:nvCxnSpPr>
          <p:spPr>
            <a:xfrm flipV="1">
              <a:off x="6117060" y="3218432"/>
              <a:ext cx="0" cy="14348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88"/>
            <p:cNvCxnSpPr/>
            <p:nvPr/>
          </p:nvCxnSpPr>
          <p:spPr>
            <a:xfrm flipV="1">
              <a:off x="4152900" y="3634869"/>
              <a:ext cx="1424" cy="100698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89"/>
            <p:cNvCxnSpPr/>
            <p:nvPr/>
          </p:nvCxnSpPr>
          <p:spPr>
            <a:xfrm flipH="1" flipV="1">
              <a:off x="7280275" y="3568700"/>
              <a:ext cx="8169" cy="108913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91"/>
            <p:cNvCxnSpPr/>
            <p:nvPr/>
          </p:nvCxnSpPr>
          <p:spPr>
            <a:xfrm flipV="1">
              <a:off x="5526966" y="3786648"/>
              <a:ext cx="709" cy="8666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93"/>
            <p:cNvCxnSpPr/>
            <p:nvPr/>
          </p:nvCxnSpPr>
          <p:spPr>
            <a:xfrm>
              <a:off x="7804150" y="2909670"/>
              <a:ext cx="476258" cy="340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94"/>
            <p:cNvCxnSpPr/>
            <p:nvPr/>
          </p:nvCxnSpPr>
          <p:spPr>
            <a:xfrm flipV="1">
              <a:off x="6254750" y="2922371"/>
              <a:ext cx="392032" cy="815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97"/>
            <p:cNvCxnSpPr/>
            <p:nvPr/>
          </p:nvCxnSpPr>
          <p:spPr>
            <a:xfrm flipH="1" flipV="1">
              <a:off x="8394700" y="2987675"/>
              <a:ext cx="5639" cy="166560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02"/>
            <p:cNvCxnSpPr/>
            <p:nvPr/>
          </p:nvCxnSpPr>
          <p:spPr>
            <a:xfrm rot="5400000" flipH="1" flipV="1">
              <a:off x="2098553" y="1707848"/>
              <a:ext cx="507342" cy="217108"/>
            </a:xfrm>
            <a:prstGeom prst="bentConnector3">
              <a:avLst>
                <a:gd name="adj1" fmla="val 2855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03"/>
            <p:cNvCxnSpPr/>
            <p:nvPr/>
          </p:nvCxnSpPr>
          <p:spPr>
            <a:xfrm rot="10800000" flipV="1">
              <a:off x="850900" y="1562731"/>
              <a:ext cx="1600200" cy="1051350"/>
            </a:xfrm>
            <a:prstGeom prst="bentConnector3">
              <a:avLst>
                <a:gd name="adj1" fmla="val 120238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04"/>
            <p:cNvCxnSpPr/>
            <p:nvPr/>
          </p:nvCxnSpPr>
          <p:spPr>
            <a:xfrm flipV="1">
              <a:off x="4716698" y="2640792"/>
              <a:ext cx="1216058" cy="522653"/>
            </a:xfrm>
            <a:prstGeom prst="bentConnector3">
              <a:avLst>
                <a:gd name="adj1" fmla="val 57485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05"/>
            <p:cNvCxnSpPr/>
            <p:nvPr/>
          </p:nvCxnSpPr>
          <p:spPr>
            <a:xfrm flipV="1">
              <a:off x="2501900" y="2976882"/>
              <a:ext cx="951400" cy="303413"/>
            </a:xfrm>
            <a:prstGeom prst="bentConnector3">
              <a:avLst>
                <a:gd name="adj1" fmla="val 13736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06"/>
            <p:cNvCxnSpPr/>
            <p:nvPr/>
          </p:nvCxnSpPr>
          <p:spPr>
            <a:xfrm>
              <a:off x="2629446" y="3282950"/>
              <a:ext cx="12154" cy="13589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7"/>
            <p:cNvCxnSpPr/>
            <p:nvPr/>
          </p:nvCxnSpPr>
          <p:spPr>
            <a:xfrm flipV="1">
              <a:off x="2629446" y="3217937"/>
              <a:ext cx="829601" cy="36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8"/>
            <p:cNvCxnSpPr/>
            <p:nvPr/>
          </p:nvCxnSpPr>
          <p:spPr>
            <a:xfrm flipV="1">
              <a:off x="2613746" y="4107425"/>
              <a:ext cx="839554" cy="1168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09"/>
            <p:cNvCxnSpPr/>
            <p:nvPr/>
          </p:nvCxnSpPr>
          <p:spPr>
            <a:xfrm rot="10800000">
              <a:off x="3131038" y="1750729"/>
              <a:ext cx="5384312" cy="1012820"/>
            </a:xfrm>
            <a:prstGeom prst="bentConnector3">
              <a:avLst>
                <a:gd name="adj1" fmla="val -307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10"/>
            <p:cNvCxnSpPr/>
            <p:nvPr/>
          </p:nvCxnSpPr>
          <p:spPr>
            <a:xfrm rot="16200000" flipH="1">
              <a:off x="2774089" y="2084339"/>
              <a:ext cx="1036160" cy="322261"/>
            </a:xfrm>
            <a:prstGeom prst="bentConnector3">
              <a:avLst>
                <a:gd name="adj1" fmla="val 9872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11"/>
            <p:cNvCxnSpPr/>
            <p:nvPr/>
          </p:nvCxnSpPr>
          <p:spPr>
            <a:xfrm flipH="1" flipV="1">
              <a:off x="3736265" y="4329113"/>
              <a:ext cx="710" cy="31273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12"/>
            <p:cNvCxnSpPr/>
            <p:nvPr/>
          </p:nvCxnSpPr>
          <p:spPr>
            <a:xfrm flipV="1">
              <a:off x="5756275" y="3218299"/>
              <a:ext cx="185750" cy="1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13"/>
            <p:cNvCxnSpPr/>
            <p:nvPr/>
          </p:nvCxnSpPr>
          <p:spPr>
            <a:xfrm flipV="1">
              <a:off x="4002088" y="3765552"/>
              <a:ext cx="1429221" cy="325436"/>
            </a:xfrm>
            <a:prstGeom prst="bentConnector3">
              <a:avLst>
                <a:gd name="adj1" fmla="val 73659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08"/>
            <p:cNvCxnSpPr/>
            <p:nvPr/>
          </p:nvCxnSpPr>
          <p:spPr>
            <a:xfrm>
              <a:off x="1627717" y="2070073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08"/>
            <p:cNvCxnSpPr/>
            <p:nvPr/>
          </p:nvCxnSpPr>
          <p:spPr>
            <a:xfrm>
              <a:off x="1627717" y="3276035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08"/>
            <p:cNvCxnSpPr/>
            <p:nvPr/>
          </p:nvCxnSpPr>
          <p:spPr>
            <a:xfrm>
              <a:off x="1381125" y="2623812"/>
              <a:ext cx="269874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08"/>
            <p:cNvCxnSpPr/>
            <p:nvPr/>
          </p:nvCxnSpPr>
          <p:spPr>
            <a:xfrm flipV="1">
              <a:off x="1641471" y="2070073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08"/>
            <p:cNvCxnSpPr/>
            <p:nvPr/>
          </p:nvCxnSpPr>
          <p:spPr>
            <a:xfrm flipV="1">
              <a:off x="5756275" y="3186562"/>
              <a:ext cx="0" cy="39695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08"/>
            <p:cNvCxnSpPr/>
            <p:nvPr/>
          </p:nvCxnSpPr>
          <p:spPr>
            <a:xfrm>
              <a:off x="5651500" y="3583517"/>
              <a:ext cx="12700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矩形 166"/>
          <p:cNvSpPr/>
          <p:nvPr/>
        </p:nvSpPr>
        <p:spPr>
          <a:xfrm>
            <a:off x="3818783" y="4664395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矩形 167"/>
          <p:cNvSpPr/>
          <p:nvPr/>
        </p:nvSpPr>
        <p:spPr>
          <a:xfrm>
            <a:off x="4671775" y="4653282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矩形 168"/>
          <p:cNvSpPr/>
          <p:nvPr/>
        </p:nvSpPr>
        <p:spPr>
          <a:xfrm>
            <a:off x="5500687" y="4670519"/>
            <a:ext cx="2143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矩形 169"/>
          <p:cNvSpPr/>
          <p:nvPr/>
        </p:nvSpPr>
        <p:spPr>
          <a:xfrm>
            <a:off x="6370688" y="4653282"/>
            <a:ext cx="39754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矩形 170"/>
          <p:cNvSpPr/>
          <p:nvPr/>
        </p:nvSpPr>
        <p:spPr>
          <a:xfrm>
            <a:off x="7442757" y="4664395"/>
            <a:ext cx="48680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/>
          <p:cNvSpPr/>
          <p:nvPr/>
        </p:nvSpPr>
        <p:spPr>
          <a:xfrm>
            <a:off x="8501507" y="4653282"/>
            <a:ext cx="21863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All RV32 Load 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4165033"/>
            <a:ext cx="8487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Supporting the narrower loads requires additional circuits to extract the correct byte/</a:t>
            </a:r>
            <a:r>
              <a:rPr lang="en-US" altLang="en-US" sz="2000" dirty="0" err="1">
                <a:latin typeface="Arial" panose="020B0604020202020204" pitchFamily="34" charset="0"/>
              </a:rPr>
              <a:t>halfword</a:t>
            </a:r>
            <a:r>
              <a:rPr lang="en-US" altLang="en-US" sz="2000" dirty="0">
                <a:latin typeface="Arial" panose="020B0604020202020204" pitchFamily="34" charset="0"/>
              </a:rPr>
              <a:t> from the value loaded from memory, and sign- or zero-extend the result to 32 bits before writing back to register file.</a:t>
            </a:r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"/>
          <a:stretch/>
        </p:blipFill>
        <p:spPr>
          <a:xfrm>
            <a:off x="152401" y="1828800"/>
            <a:ext cx="8893743" cy="1344168"/>
          </a:xfrm>
          <a:prstGeom prst="rect">
            <a:avLst/>
          </a:prstGeom>
        </p:spPr>
      </p:pic>
      <p:grpSp>
        <p:nvGrpSpPr>
          <p:cNvPr id="7" name="Group 5"/>
          <p:cNvGrpSpPr/>
          <p:nvPr/>
        </p:nvGrpSpPr>
        <p:grpSpPr>
          <a:xfrm>
            <a:off x="5257800" y="3200401"/>
            <a:ext cx="3154680" cy="722531"/>
            <a:chOff x="3200400" y="3409950"/>
            <a:chExt cx="3154680" cy="722531"/>
          </a:xfrm>
        </p:grpSpPr>
        <p:cxnSp>
          <p:nvCxnSpPr>
            <p:cNvPr id="8" name="Straight Arrow Connector 6"/>
            <p:cNvCxnSpPr/>
            <p:nvPr/>
          </p:nvCxnSpPr>
          <p:spPr>
            <a:xfrm flipH="1" flipV="1">
              <a:off x="3200400" y="3409950"/>
              <a:ext cx="762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7"/>
            <p:cNvSpPr txBox="1"/>
            <p:nvPr/>
          </p:nvSpPr>
          <p:spPr>
            <a:xfrm>
              <a:off x="3276600" y="3486150"/>
              <a:ext cx="3078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funct3 field encodes size and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signedness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of load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66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Recap: Complete RV32I ISA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1"/>
            <a:ext cx="4457050" cy="3105149"/>
          </a:xfrm>
          <a:prstGeom prst="rect">
            <a:avLst/>
          </a:prstGeom>
        </p:spPr>
      </p:pic>
      <p:pic>
        <p:nvPicPr>
          <p:cNvPr id="7" name="Picture 5" descr="Untitle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3" y="2057400"/>
            <a:ext cx="456206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Store Word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8083" y="1362298"/>
            <a:ext cx="848783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Assembly Instruction: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x14, 8(x2)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33" name="Picture 2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45080"/>
            <a:ext cx="8915400" cy="1092200"/>
          </a:xfrm>
          <a:prstGeom prst="rect">
            <a:avLst/>
          </a:prstGeom>
        </p:spPr>
      </p:pic>
      <p:grpSp>
        <p:nvGrpSpPr>
          <p:cNvPr id="34" name="Group 22"/>
          <p:cNvGrpSpPr/>
          <p:nvPr/>
        </p:nvGrpSpPr>
        <p:grpSpPr>
          <a:xfrm>
            <a:off x="152400" y="3764280"/>
            <a:ext cx="8763000" cy="381000"/>
            <a:chOff x="152400" y="3181350"/>
            <a:chExt cx="8763000" cy="381000"/>
          </a:xfrm>
        </p:grpSpPr>
        <p:sp>
          <p:nvSpPr>
            <p:cNvPr id="35" name="Rectangle 23"/>
            <p:cNvSpPr/>
            <p:nvPr/>
          </p:nvSpPr>
          <p:spPr>
            <a:xfrm>
              <a:off x="152400" y="31813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</a:t>
              </a:r>
            </a:p>
          </p:txBody>
        </p:sp>
        <p:sp>
          <p:nvSpPr>
            <p:cNvPr id="36" name="Rectangle 24"/>
            <p:cNvSpPr/>
            <p:nvPr/>
          </p:nvSpPr>
          <p:spPr>
            <a:xfrm>
              <a:off x="17526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01110</a:t>
              </a: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00010</a:t>
              </a:r>
            </a:p>
          </p:txBody>
        </p:sp>
        <p:sp>
          <p:nvSpPr>
            <p:cNvPr id="38" name="Rectangle 26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</a:t>
              </a:r>
            </a:p>
          </p:txBody>
        </p:sp>
        <p:sp>
          <p:nvSpPr>
            <p:cNvPr id="39" name="Rectangle 27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40" name="Rectangle 28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0100011</a:t>
              </a:r>
            </a:p>
          </p:txBody>
        </p:sp>
      </p:grpSp>
      <p:grpSp>
        <p:nvGrpSpPr>
          <p:cNvPr id="41" name="Group 29"/>
          <p:cNvGrpSpPr/>
          <p:nvPr/>
        </p:nvGrpSpPr>
        <p:grpSpPr>
          <a:xfrm>
            <a:off x="210967" y="4221481"/>
            <a:ext cx="8647705" cy="830997"/>
            <a:chOff x="439567" y="3867150"/>
            <a:chExt cx="8647705" cy="830997"/>
          </a:xfrm>
        </p:grpSpPr>
        <p:sp>
          <p:nvSpPr>
            <p:cNvPr id="42" name="TextBox 30"/>
            <p:cNvSpPr txBox="1"/>
            <p:nvPr/>
          </p:nvSpPr>
          <p:spPr>
            <a:xfrm>
              <a:off x="7848600" y="3867150"/>
              <a:ext cx="123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</a:p>
          </p:txBody>
        </p:sp>
        <p:sp>
          <p:nvSpPr>
            <p:cNvPr id="43" name="TextBox 31"/>
            <p:cNvSpPr txBox="1"/>
            <p:nvPr/>
          </p:nvSpPr>
          <p:spPr>
            <a:xfrm>
              <a:off x="5922319" y="3867150"/>
              <a:ext cx="15288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offset[4:0]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44" name="TextBox 32"/>
            <p:cNvSpPr txBox="1"/>
            <p:nvPr/>
          </p:nvSpPr>
          <p:spPr>
            <a:xfrm>
              <a:off x="4953000" y="386715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sp>
          <p:nvSpPr>
            <p:cNvPr id="45" name="TextBox 33"/>
            <p:cNvSpPr txBox="1"/>
            <p:nvPr/>
          </p:nvSpPr>
          <p:spPr>
            <a:xfrm>
              <a:off x="439567" y="3867150"/>
              <a:ext cx="16775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offset[11:5]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=0</a:t>
              </a:r>
            </a:p>
          </p:txBody>
        </p:sp>
        <p:sp>
          <p:nvSpPr>
            <p:cNvPr id="46" name="TextBox 34"/>
            <p:cNvSpPr txBox="1"/>
            <p:nvPr/>
          </p:nvSpPr>
          <p:spPr>
            <a:xfrm>
              <a:off x="2133600" y="3867150"/>
              <a:ext cx="113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rs2=14</a:t>
              </a:r>
            </a:p>
          </p:txBody>
        </p:sp>
        <p:sp>
          <p:nvSpPr>
            <p:cNvPr id="47" name="TextBox 35"/>
            <p:cNvSpPr txBox="1"/>
            <p:nvPr/>
          </p:nvSpPr>
          <p:spPr>
            <a:xfrm>
              <a:off x="3505200" y="3867150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rs1=2</a:t>
              </a:r>
            </a:p>
          </p:txBody>
        </p:sp>
      </p:grpSp>
      <p:grpSp>
        <p:nvGrpSpPr>
          <p:cNvPr id="48" name="Group 41"/>
          <p:cNvGrpSpPr/>
          <p:nvPr/>
        </p:nvGrpSpPr>
        <p:grpSpPr>
          <a:xfrm>
            <a:off x="1676401" y="4678680"/>
            <a:ext cx="6499083" cy="914400"/>
            <a:chOff x="1676400" y="4095750"/>
            <a:chExt cx="6499083" cy="914400"/>
          </a:xfrm>
        </p:grpSpPr>
        <p:cxnSp>
          <p:nvCxnSpPr>
            <p:cNvPr id="49" name="Straight Arrow Connector 8"/>
            <p:cNvCxnSpPr/>
            <p:nvPr/>
          </p:nvCxnSpPr>
          <p:spPr>
            <a:xfrm>
              <a:off x="1676400" y="4324350"/>
              <a:ext cx="1447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7"/>
            <p:cNvCxnSpPr/>
            <p:nvPr/>
          </p:nvCxnSpPr>
          <p:spPr>
            <a:xfrm flipH="1">
              <a:off x="4533900" y="4095750"/>
              <a:ext cx="1409700" cy="533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36"/>
            <p:cNvSpPr txBox="1"/>
            <p:nvPr/>
          </p:nvSpPr>
          <p:spPr>
            <a:xfrm>
              <a:off x="5334000" y="4629150"/>
              <a:ext cx="284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combined 12-bit offset = 8</a:t>
              </a:r>
            </a:p>
          </p:txBody>
        </p:sp>
        <p:sp>
          <p:nvSpPr>
            <p:cNvPr id="52" name="Rectangle 42"/>
            <p:cNvSpPr/>
            <p:nvPr/>
          </p:nvSpPr>
          <p:spPr>
            <a:xfrm>
              <a:off x="2286000" y="46291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</a:t>
              </a:r>
            </a:p>
          </p:txBody>
        </p:sp>
        <p:sp>
          <p:nvSpPr>
            <p:cNvPr id="53" name="Rectangle 43"/>
            <p:cNvSpPr/>
            <p:nvPr/>
          </p:nvSpPr>
          <p:spPr>
            <a:xfrm>
              <a:off x="3886200" y="46291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03" y="1712325"/>
            <a:ext cx="8680754" cy="37520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380163" y="4812636"/>
            <a:ext cx="379412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7459103" y="4828511"/>
            <a:ext cx="48157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5514741" y="48285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4676541" y="48285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8515350" y="4828511"/>
            <a:ext cx="1873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3824730" y="4812636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" y="1952300"/>
            <a:ext cx="8882242" cy="3740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701675" y="1965000"/>
            <a:ext cx="7681632" cy="3090551"/>
            <a:chOff x="850900" y="1562731"/>
            <a:chExt cx="7681632" cy="3090551"/>
          </a:xfrm>
        </p:grpSpPr>
        <p:cxnSp>
          <p:nvCxnSpPr>
            <p:cNvPr id="8" name="Straight Arrow Connector 87"/>
            <p:cNvCxnSpPr/>
            <p:nvPr/>
          </p:nvCxnSpPr>
          <p:spPr>
            <a:xfrm flipV="1">
              <a:off x="6117060" y="3218432"/>
              <a:ext cx="0" cy="14348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8"/>
            <p:cNvCxnSpPr/>
            <p:nvPr/>
          </p:nvCxnSpPr>
          <p:spPr>
            <a:xfrm flipV="1">
              <a:off x="4152900" y="3634869"/>
              <a:ext cx="1424" cy="100698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9"/>
            <p:cNvCxnSpPr/>
            <p:nvPr/>
          </p:nvCxnSpPr>
          <p:spPr>
            <a:xfrm flipH="1" flipV="1">
              <a:off x="7400926" y="3634869"/>
              <a:ext cx="9524" cy="100698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91"/>
            <p:cNvCxnSpPr/>
            <p:nvPr/>
          </p:nvCxnSpPr>
          <p:spPr>
            <a:xfrm flipH="1" flipV="1">
              <a:off x="5610225" y="3462479"/>
              <a:ext cx="1588" cy="117937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93"/>
            <p:cNvCxnSpPr/>
            <p:nvPr/>
          </p:nvCxnSpPr>
          <p:spPr>
            <a:xfrm flipV="1">
              <a:off x="6450766" y="3376475"/>
              <a:ext cx="238129" cy="713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94"/>
            <p:cNvCxnSpPr/>
            <p:nvPr/>
          </p:nvCxnSpPr>
          <p:spPr>
            <a:xfrm>
              <a:off x="6254750" y="2930526"/>
              <a:ext cx="457200" cy="730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7"/>
            <p:cNvCxnSpPr/>
            <p:nvPr/>
          </p:nvCxnSpPr>
          <p:spPr>
            <a:xfrm flipV="1">
              <a:off x="8532531" y="3073400"/>
              <a:ext cx="1" cy="156845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02"/>
            <p:cNvCxnSpPr/>
            <p:nvPr/>
          </p:nvCxnSpPr>
          <p:spPr>
            <a:xfrm rot="5400000" flipH="1" flipV="1">
              <a:off x="2098553" y="1707848"/>
              <a:ext cx="507342" cy="217108"/>
            </a:xfrm>
            <a:prstGeom prst="bentConnector3">
              <a:avLst>
                <a:gd name="adj1" fmla="val 2855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03"/>
            <p:cNvCxnSpPr/>
            <p:nvPr/>
          </p:nvCxnSpPr>
          <p:spPr>
            <a:xfrm rot="10800000" flipV="1">
              <a:off x="850900" y="1562731"/>
              <a:ext cx="1600200" cy="1051350"/>
            </a:xfrm>
            <a:prstGeom prst="bentConnector3">
              <a:avLst>
                <a:gd name="adj1" fmla="val 120238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04"/>
            <p:cNvCxnSpPr/>
            <p:nvPr/>
          </p:nvCxnSpPr>
          <p:spPr>
            <a:xfrm flipV="1">
              <a:off x="4716698" y="2640792"/>
              <a:ext cx="1216058" cy="522653"/>
            </a:xfrm>
            <a:prstGeom prst="bentConnector3">
              <a:avLst>
                <a:gd name="adj1" fmla="val 13622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05"/>
            <p:cNvCxnSpPr/>
            <p:nvPr/>
          </p:nvCxnSpPr>
          <p:spPr>
            <a:xfrm flipV="1">
              <a:off x="2532394" y="3218300"/>
              <a:ext cx="932481" cy="79894"/>
            </a:xfrm>
            <a:prstGeom prst="bentConnector3">
              <a:avLst>
                <a:gd name="adj1" fmla="val 12376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6"/>
            <p:cNvCxnSpPr/>
            <p:nvPr/>
          </p:nvCxnSpPr>
          <p:spPr>
            <a:xfrm>
              <a:off x="2629446" y="3282950"/>
              <a:ext cx="12154" cy="13589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7"/>
            <p:cNvCxnSpPr/>
            <p:nvPr/>
          </p:nvCxnSpPr>
          <p:spPr>
            <a:xfrm flipV="1">
              <a:off x="2635274" y="3445744"/>
              <a:ext cx="829601" cy="36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08"/>
            <p:cNvCxnSpPr/>
            <p:nvPr/>
          </p:nvCxnSpPr>
          <p:spPr>
            <a:xfrm flipV="1">
              <a:off x="2624509" y="4138359"/>
              <a:ext cx="851129" cy="584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09"/>
            <p:cNvCxnSpPr/>
            <p:nvPr/>
          </p:nvCxnSpPr>
          <p:spPr>
            <a:xfrm rot="10800000" flipV="1">
              <a:off x="4876800" y="3383611"/>
              <a:ext cx="1612902" cy="251257"/>
            </a:xfrm>
            <a:prstGeom prst="bentConnector3">
              <a:avLst>
                <a:gd name="adj1" fmla="val 2165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10"/>
            <p:cNvCxnSpPr/>
            <p:nvPr/>
          </p:nvCxnSpPr>
          <p:spPr>
            <a:xfrm rot="16200000" flipH="1">
              <a:off x="4678135" y="3443341"/>
              <a:ext cx="258396" cy="138936"/>
            </a:xfrm>
            <a:prstGeom prst="bentConnector3">
              <a:avLst>
                <a:gd name="adj1" fmla="val 6994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11"/>
            <p:cNvCxnSpPr/>
            <p:nvPr/>
          </p:nvCxnSpPr>
          <p:spPr>
            <a:xfrm flipH="1" flipV="1">
              <a:off x="3736265" y="4329113"/>
              <a:ext cx="710" cy="31273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12"/>
            <p:cNvCxnSpPr/>
            <p:nvPr/>
          </p:nvCxnSpPr>
          <p:spPr>
            <a:xfrm>
              <a:off x="5729493" y="3218300"/>
              <a:ext cx="212532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113"/>
            <p:cNvCxnSpPr/>
            <p:nvPr/>
          </p:nvCxnSpPr>
          <p:spPr>
            <a:xfrm flipV="1">
              <a:off x="3979807" y="3383613"/>
              <a:ext cx="1516118" cy="762302"/>
            </a:xfrm>
            <a:prstGeom prst="bentConnector3">
              <a:avLst>
                <a:gd name="adj1" fmla="val 8204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08"/>
            <p:cNvCxnSpPr/>
            <p:nvPr/>
          </p:nvCxnSpPr>
          <p:spPr>
            <a:xfrm>
              <a:off x="1627717" y="2070073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08"/>
            <p:cNvCxnSpPr/>
            <p:nvPr/>
          </p:nvCxnSpPr>
          <p:spPr>
            <a:xfrm>
              <a:off x="1627717" y="3276035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08"/>
            <p:cNvCxnSpPr/>
            <p:nvPr/>
          </p:nvCxnSpPr>
          <p:spPr>
            <a:xfrm>
              <a:off x="1381125" y="2623812"/>
              <a:ext cx="269874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08"/>
            <p:cNvCxnSpPr/>
            <p:nvPr/>
          </p:nvCxnSpPr>
          <p:spPr>
            <a:xfrm flipV="1">
              <a:off x="1641471" y="2070073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7568169" y="5055551"/>
            <a:ext cx="48680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8686800" y="5055551"/>
            <a:ext cx="165100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7370761" y="5387176"/>
            <a:ext cx="1065213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6280150" y="5055551"/>
            <a:ext cx="392114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5373649" y="5055551"/>
            <a:ext cx="1762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/>
          <p:cNvSpPr/>
          <p:nvPr/>
        </p:nvSpPr>
        <p:spPr>
          <a:xfrm>
            <a:off x="4500514" y="5055551"/>
            <a:ext cx="1762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/>
          <p:cNvSpPr/>
          <p:nvPr/>
        </p:nvSpPr>
        <p:spPr>
          <a:xfrm>
            <a:off x="3557539" y="507301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I-Format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immediates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450167" y="4330966"/>
            <a:ext cx="54017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High 12 bits of instruction (</a:t>
            </a:r>
            <a:r>
              <a:rPr lang="en-US" altLang="en-US" sz="2000" dirty="0" err="1">
                <a:latin typeface="Arial" panose="020B0604020202020204" pitchFamily="34" charset="0"/>
              </a:rPr>
              <a:t>inst</a:t>
            </a:r>
            <a:r>
              <a:rPr lang="en-US" altLang="en-US" sz="2000" dirty="0">
                <a:latin typeface="Arial" panose="020B0604020202020204" pitchFamily="34" charset="0"/>
              </a:rPr>
              <a:t>[31:20]) copied to low 12 bits of immediate (</a:t>
            </a:r>
            <a:r>
              <a:rPr lang="en-US" altLang="en-US" sz="2000" dirty="0" err="1">
                <a:latin typeface="Arial" panose="020B0604020202020204" pitchFamily="34" charset="0"/>
              </a:rPr>
              <a:t>imm</a:t>
            </a:r>
            <a:r>
              <a:rPr lang="en-US" altLang="en-US" sz="2000" dirty="0">
                <a:latin typeface="Arial" panose="020B0604020202020204" pitchFamily="34" charset="0"/>
              </a:rPr>
              <a:t>[11:0])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Immediate is sign-extended by copying value of </a:t>
            </a:r>
            <a:r>
              <a:rPr lang="en-US" altLang="en-US" sz="2000" dirty="0" err="1">
                <a:latin typeface="Arial" panose="020B0604020202020204" pitchFamily="34" charset="0"/>
              </a:rPr>
              <a:t>inst</a:t>
            </a:r>
            <a:r>
              <a:rPr lang="en-US" altLang="en-US" sz="2000" dirty="0">
                <a:latin typeface="Arial" panose="020B0604020202020204" pitchFamily="34" charset="0"/>
              </a:rPr>
              <a:t>[31] to fill the upper 20 bits of the immediate value (</a:t>
            </a:r>
            <a:r>
              <a:rPr lang="en-US" altLang="en-US" sz="2000" dirty="0" err="1">
                <a:latin typeface="Arial" panose="020B0604020202020204" pitchFamily="34" charset="0"/>
              </a:rPr>
              <a:t>imm</a:t>
            </a:r>
            <a:r>
              <a:rPr lang="en-US" altLang="en-US" sz="2000" dirty="0">
                <a:latin typeface="Arial" panose="020B0604020202020204" pitchFamily="34" charset="0"/>
              </a:rPr>
              <a:t>[31:12])</a:t>
            </a:r>
          </a:p>
        </p:txBody>
      </p:sp>
      <p:pic>
        <p:nvPicPr>
          <p:cNvPr id="20" name="Picture 101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" y="1752600"/>
            <a:ext cx="8915401" cy="762766"/>
          </a:xfrm>
          <a:prstGeom prst="rect">
            <a:avLst/>
          </a:prstGeom>
        </p:spPr>
      </p:pic>
      <p:sp>
        <p:nvSpPr>
          <p:cNvPr id="21" name="TextBox 16"/>
          <p:cNvSpPr txBox="1"/>
          <p:nvPr/>
        </p:nvSpPr>
        <p:spPr>
          <a:xfrm>
            <a:off x="7772400" y="2590800"/>
            <a:ext cx="12487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[31:0]</a:t>
            </a:r>
          </a:p>
        </p:txBody>
      </p:sp>
      <p:grpSp>
        <p:nvGrpSpPr>
          <p:cNvPr id="22" name="Group 31"/>
          <p:cNvGrpSpPr/>
          <p:nvPr/>
        </p:nvGrpSpPr>
        <p:grpSpPr>
          <a:xfrm>
            <a:off x="146362" y="2286000"/>
            <a:ext cx="8971332" cy="1969532"/>
            <a:chOff x="146362" y="1428750"/>
            <a:chExt cx="8971332" cy="1969532"/>
          </a:xfrm>
        </p:grpSpPr>
        <p:sp>
          <p:nvSpPr>
            <p:cNvPr id="23" name="Rectangle 9"/>
            <p:cNvSpPr/>
            <p:nvPr/>
          </p:nvSpPr>
          <p:spPr>
            <a:xfrm>
              <a:off x="146362" y="2571750"/>
              <a:ext cx="59436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------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[31]-(sign-extension)-------</a:t>
              </a:r>
            </a:p>
          </p:txBody>
        </p:sp>
        <p:cxnSp>
          <p:nvCxnSpPr>
            <p:cNvPr id="24" name="Straight Connector 12"/>
            <p:cNvCxnSpPr/>
            <p:nvPr/>
          </p:nvCxnSpPr>
          <p:spPr>
            <a:xfrm>
              <a:off x="3194362" y="1428750"/>
              <a:ext cx="55686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4"/>
            <p:cNvCxnSpPr/>
            <p:nvPr/>
          </p:nvCxnSpPr>
          <p:spPr>
            <a:xfrm>
              <a:off x="374962" y="1428750"/>
              <a:ext cx="56448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102"/>
            <p:cNvSpPr/>
            <p:nvPr/>
          </p:nvSpPr>
          <p:spPr>
            <a:xfrm>
              <a:off x="6089962" y="2571750"/>
              <a:ext cx="2819400" cy="30480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[30:20]</a:t>
              </a:r>
            </a:p>
          </p:txBody>
        </p:sp>
        <p:sp>
          <p:nvSpPr>
            <p:cNvPr id="27" name="TextBox 103"/>
            <p:cNvSpPr txBox="1"/>
            <p:nvPr/>
          </p:nvSpPr>
          <p:spPr>
            <a:xfrm>
              <a:off x="7766362" y="3028950"/>
              <a:ext cx="13513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[31:0]</a:t>
              </a:r>
            </a:p>
          </p:txBody>
        </p:sp>
        <p:cxnSp>
          <p:nvCxnSpPr>
            <p:cNvPr id="28" name="Straight Connector 20"/>
            <p:cNvCxnSpPr/>
            <p:nvPr/>
          </p:nvCxnSpPr>
          <p:spPr>
            <a:xfrm>
              <a:off x="146362" y="1428750"/>
              <a:ext cx="6038" cy="106680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"/>
          <p:cNvGrpSpPr/>
          <p:nvPr/>
        </p:nvGrpSpPr>
        <p:grpSpPr>
          <a:xfrm>
            <a:off x="532280" y="4487333"/>
            <a:ext cx="2524187" cy="1273552"/>
            <a:chOff x="2809813" y="1544419"/>
            <a:chExt cx="2524187" cy="1273552"/>
          </a:xfrm>
        </p:grpSpPr>
        <p:sp>
          <p:nvSpPr>
            <p:cNvPr id="32" name="Trapezoid 63"/>
            <p:cNvSpPr/>
            <p:nvPr/>
          </p:nvSpPr>
          <p:spPr>
            <a:xfrm rot="5400000">
              <a:off x="3695700" y="1658719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64"/>
            <p:cNvSpPr txBox="1"/>
            <p:nvPr/>
          </p:nvSpPr>
          <p:spPr>
            <a:xfrm>
              <a:off x="3733800" y="1657350"/>
              <a:ext cx="643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Gen</a:t>
              </a:r>
            </a:p>
          </p:txBody>
        </p:sp>
        <p:cxnSp>
          <p:nvCxnSpPr>
            <p:cNvPr id="34" name="Straight Arrow Connector 70"/>
            <p:cNvCxnSpPr/>
            <p:nvPr/>
          </p:nvCxnSpPr>
          <p:spPr>
            <a:xfrm flipV="1">
              <a:off x="3191164" y="1925419"/>
              <a:ext cx="618836" cy="959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1"/>
            <p:cNvCxnSpPr/>
            <p:nvPr/>
          </p:nvCxnSpPr>
          <p:spPr>
            <a:xfrm flipV="1">
              <a:off x="4114800" y="2190750"/>
              <a:ext cx="0" cy="38100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97"/>
            <p:cNvCxnSpPr/>
            <p:nvPr/>
          </p:nvCxnSpPr>
          <p:spPr>
            <a:xfrm flipV="1">
              <a:off x="4343400" y="1885950"/>
              <a:ext cx="618836" cy="959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98"/>
            <p:cNvSpPr txBox="1"/>
            <p:nvPr/>
          </p:nvSpPr>
          <p:spPr>
            <a:xfrm>
              <a:off x="2809813" y="1581149"/>
              <a:ext cx="9473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[31:20]</a:t>
              </a:r>
            </a:p>
          </p:txBody>
        </p:sp>
        <p:sp>
          <p:nvSpPr>
            <p:cNvPr id="38" name="TextBox 99"/>
            <p:cNvSpPr txBox="1"/>
            <p:nvPr/>
          </p:nvSpPr>
          <p:spPr>
            <a:xfrm>
              <a:off x="4419600" y="1581150"/>
              <a:ext cx="9144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[31:0]</a:t>
              </a:r>
            </a:p>
          </p:txBody>
        </p:sp>
        <p:sp>
          <p:nvSpPr>
            <p:cNvPr id="39" name="TextBox 100"/>
            <p:cNvSpPr txBox="1"/>
            <p:nvPr/>
          </p:nvSpPr>
          <p:spPr>
            <a:xfrm>
              <a:off x="3657600" y="2571750"/>
              <a:ext cx="87363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ImmSel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4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I-Format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immediates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89127" y="5571519"/>
            <a:ext cx="81511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Just need a 5-bit mux to select between two positions where low five bits of immediate can reside in instruction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Other bits in immediate are wired to fixed positions in instruction</a:t>
            </a:r>
          </a:p>
        </p:txBody>
      </p:sp>
      <p:grpSp>
        <p:nvGrpSpPr>
          <p:cNvPr id="29" name="Group 7"/>
          <p:cNvGrpSpPr/>
          <p:nvPr/>
        </p:nvGrpSpPr>
        <p:grpSpPr>
          <a:xfrm>
            <a:off x="152400" y="2472276"/>
            <a:ext cx="8763000" cy="381000"/>
            <a:chOff x="152400" y="3181350"/>
            <a:chExt cx="8763000" cy="381000"/>
          </a:xfrm>
        </p:grpSpPr>
        <p:sp>
          <p:nvSpPr>
            <p:cNvPr id="31" name="Rectangle 8"/>
            <p:cNvSpPr/>
            <p:nvPr/>
          </p:nvSpPr>
          <p:spPr>
            <a:xfrm>
              <a:off x="152400" y="3181350"/>
              <a:ext cx="1600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[11:5]</a:t>
              </a:r>
            </a:p>
          </p:txBody>
        </p:sp>
        <p:sp>
          <p:nvSpPr>
            <p:cNvPr id="40" name="Rectangle 9"/>
            <p:cNvSpPr/>
            <p:nvPr/>
          </p:nvSpPr>
          <p:spPr>
            <a:xfrm>
              <a:off x="17526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41" name="Rectangle 10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42" name="Rectangle 11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funct3</a:t>
              </a:r>
            </a:p>
          </p:txBody>
        </p:sp>
        <p:sp>
          <p:nvSpPr>
            <p:cNvPr id="43" name="Rectangle 12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[4:0]</a:t>
              </a:r>
            </a:p>
          </p:txBody>
        </p:sp>
        <p:sp>
          <p:nvSpPr>
            <p:cNvPr id="44" name="Rectangle 13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S-</a:t>
              </a:r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opcode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45" name="Group 14"/>
          <p:cNvGrpSpPr/>
          <p:nvPr/>
        </p:nvGrpSpPr>
        <p:grpSpPr>
          <a:xfrm>
            <a:off x="152400" y="2091276"/>
            <a:ext cx="8763000" cy="381000"/>
            <a:chOff x="152400" y="3181350"/>
            <a:chExt cx="8763000" cy="381000"/>
          </a:xfrm>
        </p:grpSpPr>
        <p:sp>
          <p:nvSpPr>
            <p:cNvPr id="46" name="Rectangle 15"/>
            <p:cNvSpPr/>
            <p:nvPr/>
          </p:nvSpPr>
          <p:spPr>
            <a:xfrm>
              <a:off x="152400" y="3181350"/>
              <a:ext cx="28956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47" name="Rectangle 16"/>
            <p:cNvSpPr/>
            <p:nvPr/>
          </p:nvSpPr>
          <p:spPr>
            <a:xfrm>
              <a:off x="30480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48" name="Rectangle 17"/>
            <p:cNvSpPr/>
            <p:nvPr/>
          </p:nvSpPr>
          <p:spPr>
            <a:xfrm>
              <a:off x="4343400" y="31813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funct3</a:t>
              </a:r>
            </a:p>
          </p:txBody>
        </p:sp>
        <p:sp>
          <p:nvSpPr>
            <p:cNvPr id="49" name="Rectangle 18"/>
            <p:cNvSpPr/>
            <p:nvPr/>
          </p:nvSpPr>
          <p:spPr>
            <a:xfrm>
              <a:off x="5791200" y="31813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0" name="Rectangle 19"/>
            <p:cNvSpPr/>
            <p:nvPr/>
          </p:nvSpPr>
          <p:spPr>
            <a:xfrm>
              <a:off x="7086600" y="31813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I-</a:t>
              </a:r>
              <a:r>
                <a:rPr lang="en-US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opcode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51" name="Rectangle 21"/>
          <p:cNvSpPr/>
          <p:nvPr/>
        </p:nvSpPr>
        <p:spPr>
          <a:xfrm>
            <a:off x="152400" y="4224876"/>
            <a:ext cx="5943600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inst</a:t>
            </a:r>
            <a:r>
              <a:rPr lang="en-US" sz="1600" b="1" dirty="0">
                <a:latin typeface="Courier New"/>
                <a:cs typeface="Courier New"/>
              </a:rPr>
              <a:t>[31](sign-extension)</a:t>
            </a:r>
          </a:p>
        </p:txBody>
      </p:sp>
      <p:sp>
        <p:nvSpPr>
          <p:cNvPr id="52" name="Rectangle 24"/>
          <p:cNvSpPr/>
          <p:nvPr/>
        </p:nvSpPr>
        <p:spPr>
          <a:xfrm>
            <a:off x="6096001" y="4224876"/>
            <a:ext cx="1377637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latin typeface="Courier New"/>
                <a:cs typeface="Courier New"/>
              </a:rPr>
              <a:t>inst</a:t>
            </a:r>
            <a:r>
              <a:rPr lang="en-US" sz="1400" b="1" dirty="0">
                <a:latin typeface="Courier New"/>
                <a:cs typeface="Courier New"/>
              </a:rPr>
              <a:t>[30:25]</a:t>
            </a:r>
          </a:p>
        </p:txBody>
      </p:sp>
      <p:sp>
        <p:nvSpPr>
          <p:cNvPr id="53" name="TextBox 25"/>
          <p:cNvSpPr txBox="1"/>
          <p:nvPr/>
        </p:nvSpPr>
        <p:spPr>
          <a:xfrm>
            <a:off x="7543800" y="5139276"/>
            <a:ext cx="130143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/>
              <a:t>imm</a:t>
            </a:r>
            <a:r>
              <a:rPr lang="en-US" sz="2400" dirty="0"/>
              <a:t>[31:0]</a:t>
            </a:r>
          </a:p>
        </p:txBody>
      </p:sp>
      <p:sp>
        <p:nvSpPr>
          <p:cNvPr id="54" name="TextBox 27"/>
          <p:cNvSpPr txBox="1"/>
          <p:nvPr/>
        </p:nvSpPr>
        <p:spPr>
          <a:xfrm>
            <a:off x="7696200" y="1405476"/>
            <a:ext cx="12487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[31:0]</a:t>
            </a:r>
          </a:p>
        </p:txBody>
      </p:sp>
      <p:sp>
        <p:nvSpPr>
          <p:cNvPr id="55" name="Trapezoid 28"/>
          <p:cNvSpPr/>
          <p:nvPr/>
        </p:nvSpPr>
        <p:spPr>
          <a:xfrm rot="10800000">
            <a:off x="7543800" y="3767676"/>
            <a:ext cx="1219200" cy="304800"/>
          </a:xfrm>
          <a:prstGeom prst="trapezoid">
            <a:avLst>
              <a:gd name="adj" fmla="val 47523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6" name="Rectangle 29"/>
          <p:cNvSpPr/>
          <p:nvPr/>
        </p:nvSpPr>
        <p:spPr>
          <a:xfrm>
            <a:off x="7467600" y="4224876"/>
            <a:ext cx="1371600" cy="304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inst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[24:20]</a:t>
            </a:r>
          </a:p>
        </p:txBody>
      </p:sp>
      <p:cxnSp>
        <p:nvCxnSpPr>
          <p:cNvPr id="57" name="Straight Connector 31"/>
          <p:cNvCxnSpPr>
            <a:stCxn id="55" idx="0"/>
            <a:endCxn id="56" idx="0"/>
          </p:cNvCxnSpPr>
          <p:nvPr/>
        </p:nvCxnSpPr>
        <p:spPr>
          <a:xfrm>
            <a:off x="8153400" y="4072476"/>
            <a:ext cx="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9"/>
          <p:cNvCxnSpPr>
            <a:stCxn id="31" idx="2"/>
            <a:endCxn id="52" idx="0"/>
          </p:cNvCxnSpPr>
          <p:nvPr/>
        </p:nvCxnSpPr>
        <p:spPr>
          <a:xfrm>
            <a:off x="952501" y="2853276"/>
            <a:ext cx="5832319" cy="1371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1"/>
          <p:cNvCxnSpPr>
            <a:stCxn id="40" idx="0"/>
          </p:cNvCxnSpPr>
          <p:nvPr/>
        </p:nvCxnSpPr>
        <p:spPr>
          <a:xfrm>
            <a:off x="2400300" y="2472276"/>
            <a:ext cx="5448300" cy="1295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4"/>
          <p:cNvCxnSpPr>
            <a:stCxn id="43" idx="2"/>
          </p:cNvCxnSpPr>
          <p:nvPr/>
        </p:nvCxnSpPr>
        <p:spPr>
          <a:xfrm>
            <a:off x="6438900" y="2853276"/>
            <a:ext cx="1943100" cy="914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6"/>
          <p:cNvCxnSpPr>
            <a:endCxn id="51" idx="0"/>
          </p:cNvCxnSpPr>
          <p:nvPr/>
        </p:nvCxnSpPr>
        <p:spPr>
          <a:xfrm>
            <a:off x="228600" y="2853276"/>
            <a:ext cx="2895600" cy="13716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71"/>
          <p:cNvSpPr txBox="1"/>
          <p:nvPr/>
        </p:nvSpPr>
        <p:spPr>
          <a:xfrm>
            <a:off x="8382001" y="3767677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63" name="TextBox 72"/>
          <p:cNvSpPr txBox="1"/>
          <p:nvPr/>
        </p:nvSpPr>
        <p:spPr>
          <a:xfrm>
            <a:off x="7772401" y="3767677"/>
            <a:ext cx="577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4" name="Rectangle 73"/>
          <p:cNvSpPr/>
          <p:nvPr/>
        </p:nvSpPr>
        <p:spPr>
          <a:xfrm>
            <a:off x="152400" y="4529676"/>
            <a:ext cx="5943600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inst</a:t>
            </a:r>
            <a:r>
              <a:rPr lang="en-US" sz="1600" b="1" dirty="0">
                <a:latin typeface="Courier New"/>
                <a:cs typeface="Courier New"/>
              </a:rPr>
              <a:t>[31](sign-extension)</a:t>
            </a:r>
          </a:p>
        </p:txBody>
      </p:sp>
      <p:sp>
        <p:nvSpPr>
          <p:cNvPr id="65" name="Rectangle 74"/>
          <p:cNvSpPr/>
          <p:nvPr/>
        </p:nvSpPr>
        <p:spPr>
          <a:xfrm>
            <a:off x="6096001" y="4529676"/>
            <a:ext cx="1377637" cy="304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latin typeface="Courier New"/>
                <a:cs typeface="Courier New"/>
              </a:rPr>
              <a:t>inst</a:t>
            </a:r>
            <a:r>
              <a:rPr lang="en-US" sz="1400" b="1" dirty="0">
                <a:latin typeface="Courier New"/>
                <a:cs typeface="Courier New"/>
              </a:rPr>
              <a:t>[30:25]</a:t>
            </a:r>
          </a:p>
        </p:txBody>
      </p:sp>
      <p:sp>
        <p:nvSpPr>
          <p:cNvPr id="66" name="Rectangle 75"/>
          <p:cNvSpPr/>
          <p:nvPr/>
        </p:nvSpPr>
        <p:spPr>
          <a:xfrm>
            <a:off x="7467600" y="4529676"/>
            <a:ext cx="1371600" cy="304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inst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[11:7]</a:t>
            </a:r>
          </a:p>
        </p:txBody>
      </p:sp>
      <p:cxnSp>
        <p:nvCxnSpPr>
          <p:cNvPr id="67" name="Straight Arrow Connector 77"/>
          <p:cNvCxnSpPr>
            <a:endCxn id="55" idx="1"/>
          </p:cNvCxnSpPr>
          <p:nvPr/>
        </p:nvCxnSpPr>
        <p:spPr>
          <a:xfrm flipH="1">
            <a:off x="8690576" y="3920076"/>
            <a:ext cx="30102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9"/>
          <p:cNvSpPr txBox="1"/>
          <p:nvPr/>
        </p:nvSpPr>
        <p:spPr>
          <a:xfrm>
            <a:off x="8839200" y="1786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9" name="TextBox 80"/>
          <p:cNvSpPr txBox="1"/>
          <p:nvPr/>
        </p:nvSpPr>
        <p:spPr>
          <a:xfrm>
            <a:off x="7162800" y="1786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0" name="TextBox 81"/>
          <p:cNvSpPr txBox="1"/>
          <p:nvPr/>
        </p:nvSpPr>
        <p:spPr>
          <a:xfrm>
            <a:off x="6934200" y="1786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1" name="TextBox 82"/>
          <p:cNvSpPr txBox="1"/>
          <p:nvPr/>
        </p:nvSpPr>
        <p:spPr>
          <a:xfrm>
            <a:off x="5867400" y="1786477"/>
            <a:ext cx="2393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2" name="TextBox 84"/>
          <p:cNvSpPr txBox="1"/>
          <p:nvPr/>
        </p:nvSpPr>
        <p:spPr>
          <a:xfrm>
            <a:off x="5486400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3" name="TextBox 85"/>
          <p:cNvSpPr txBox="1"/>
          <p:nvPr/>
        </p:nvSpPr>
        <p:spPr>
          <a:xfrm>
            <a:off x="4419600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4" name="TextBox 86"/>
          <p:cNvSpPr txBox="1"/>
          <p:nvPr/>
        </p:nvSpPr>
        <p:spPr>
          <a:xfrm>
            <a:off x="4033212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5" name="TextBox 87"/>
          <p:cNvSpPr txBox="1"/>
          <p:nvPr/>
        </p:nvSpPr>
        <p:spPr>
          <a:xfrm>
            <a:off x="3124200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76" name="TextBox 88"/>
          <p:cNvSpPr txBox="1"/>
          <p:nvPr/>
        </p:nvSpPr>
        <p:spPr>
          <a:xfrm>
            <a:off x="2743200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7" name="TextBox 89"/>
          <p:cNvSpPr txBox="1"/>
          <p:nvPr/>
        </p:nvSpPr>
        <p:spPr>
          <a:xfrm>
            <a:off x="1823412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8" name="TextBox 90"/>
          <p:cNvSpPr txBox="1"/>
          <p:nvPr/>
        </p:nvSpPr>
        <p:spPr>
          <a:xfrm>
            <a:off x="1518612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79" name="TextBox 91"/>
          <p:cNvSpPr txBox="1"/>
          <p:nvPr/>
        </p:nvSpPr>
        <p:spPr>
          <a:xfrm>
            <a:off x="152400" y="1786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80" name="TextBox 96"/>
          <p:cNvSpPr txBox="1"/>
          <p:nvPr/>
        </p:nvSpPr>
        <p:spPr>
          <a:xfrm>
            <a:off x="8686800" y="4834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TextBox 97"/>
          <p:cNvSpPr txBox="1"/>
          <p:nvPr/>
        </p:nvSpPr>
        <p:spPr>
          <a:xfrm>
            <a:off x="7543800" y="4834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2" name="TextBox 98"/>
          <p:cNvSpPr txBox="1"/>
          <p:nvPr/>
        </p:nvSpPr>
        <p:spPr>
          <a:xfrm>
            <a:off x="7315200" y="4834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3" name="TextBox 99"/>
          <p:cNvSpPr txBox="1"/>
          <p:nvPr/>
        </p:nvSpPr>
        <p:spPr>
          <a:xfrm>
            <a:off x="6096000" y="4834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4" name="TextBox 100"/>
          <p:cNvSpPr txBox="1"/>
          <p:nvPr/>
        </p:nvSpPr>
        <p:spPr>
          <a:xfrm>
            <a:off x="5791200" y="4834477"/>
            <a:ext cx="2393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5" name="TextBox 101"/>
          <p:cNvSpPr txBox="1"/>
          <p:nvPr/>
        </p:nvSpPr>
        <p:spPr>
          <a:xfrm>
            <a:off x="152400" y="48344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cxnSp>
        <p:nvCxnSpPr>
          <p:cNvPr id="86" name="Straight Connector 103"/>
          <p:cNvCxnSpPr/>
          <p:nvPr/>
        </p:nvCxnSpPr>
        <p:spPr>
          <a:xfrm flipV="1">
            <a:off x="1600200" y="3462876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104"/>
          <p:cNvSpPr txBox="1"/>
          <p:nvPr/>
        </p:nvSpPr>
        <p:spPr>
          <a:xfrm>
            <a:off x="1447800" y="34628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8" name="Straight Connector 105"/>
          <p:cNvCxnSpPr/>
          <p:nvPr/>
        </p:nvCxnSpPr>
        <p:spPr>
          <a:xfrm flipV="1">
            <a:off x="3657600" y="3462876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106"/>
          <p:cNvSpPr txBox="1"/>
          <p:nvPr/>
        </p:nvSpPr>
        <p:spPr>
          <a:xfrm>
            <a:off x="3505200" y="34628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0" name="Straight Connector 107"/>
          <p:cNvCxnSpPr/>
          <p:nvPr/>
        </p:nvCxnSpPr>
        <p:spPr>
          <a:xfrm flipV="1">
            <a:off x="6172200" y="3310476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108"/>
          <p:cNvSpPr txBox="1"/>
          <p:nvPr/>
        </p:nvSpPr>
        <p:spPr>
          <a:xfrm>
            <a:off x="6019800" y="33104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92" name="Straight Connector 109"/>
          <p:cNvCxnSpPr/>
          <p:nvPr/>
        </p:nvCxnSpPr>
        <p:spPr>
          <a:xfrm flipV="1">
            <a:off x="7010400" y="3081876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110"/>
          <p:cNvSpPr txBox="1"/>
          <p:nvPr/>
        </p:nvSpPr>
        <p:spPr>
          <a:xfrm>
            <a:off x="6858000" y="308187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4" name="TextBox 111"/>
          <p:cNvSpPr txBox="1"/>
          <p:nvPr/>
        </p:nvSpPr>
        <p:spPr>
          <a:xfrm>
            <a:off x="8915401" y="4605877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5" name="TextBox 112"/>
          <p:cNvSpPr txBox="1"/>
          <p:nvPr/>
        </p:nvSpPr>
        <p:spPr>
          <a:xfrm>
            <a:off x="8939904" y="4224877"/>
            <a:ext cx="577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961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Branches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5967" y="2598361"/>
            <a:ext cx="84878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B-format is mostly same as S-Format, with two register sources (rs1/rs2) and a 12-bit immediate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But now immediate represents values -4096 to +4094 in 2-byte increments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 12 immediate bits encode even 13-bit signed byte offsets (lowest bit of offset is always zero, so no need to store it) </a:t>
            </a:r>
          </a:p>
        </p:txBody>
      </p:sp>
      <p:pic>
        <p:nvPicPr>
          <p:cNvPr id="6" name="Picture 6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877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" y="1952300"/>
            <a:ext cx="8882242" cy="3740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355894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449874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538139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6287618" y="5054994"/>
            <a:ext cx="37776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7568202" y="5054994"/>
            <a:ext cx="515348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7400985" y="5404244"/>
            <a:ext cx="972548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8686800" y="5054994"/>
            <a:ext cx="18626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branches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355894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449874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538139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6287618" y="5054994"/>
            <a:ext cx="37776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7568202" y="5054994"/>
            <a:ext cx="515348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7400985" y="5404244"/>
            <a:ext cx="972548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8686800" y="5054994"/>
            <a:ext cx="18626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520"/>
            <a:ext cx="9144000" cy="3748081"/>
          </a:xfrm>
          <a:prstGeom prst="rect">
            <a:avLst/>
          </a:prstGeom>
        </p:spPr>
      </p:pic>
      <p:grpSp>
        <p:nvGrpSpPr>
          <p:cNvPr id="45094" name="组合 45093"/>
          <p:cNvGrpSpPr/>
          <p:nvPr/>
        </p:nvGrpSpPr>
        <p:grpSpPr>
          <a:xfrm>
            <a:off x="0" y="1632520"/>
            <a:ext cx="7569764" cy="3398829"/>
            <a:chOff x="0" y="1632520"/>
            <a:chExt cx="7569764" cy="3398829"/>
          </a:xfrm>
        </p:grpSpPr>
        <p:cxnSp>
          <p:nvCxnSpPr>
            <p:cNvPr id="15" name="Straight Arrow Connector 128"/>
            <p:cNvCxnSpPr/>
            <p:nvPr/>
          </p:nvCxnSpPr>
          <p:spPr>
            <a:xfrm>
              <a:off x="4994165" y="3565406"/>
              <a:ext cx="5402" cy="117804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29"/>
            <p:cNvCxnSpPr/>
            <p:nvPr/>
          </p:nvCxnSpPr>
          <p:spPr>
            <a:xfrm flipH="1">
              <a:off x="4839487" y="3645674"/>
              <a:ext cx="6849" cy="109777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30"/>
            <p:cNvCxnSpPr/>
            <p:nvPr/>
          </p:nvCxnSpPr>
          <p:spPr>
            <a:xfrm flipH="1" flipV="1">
              <a:off x="485559" y="3045014"/>
              <a:ext cx="5195" cy="169843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31"/>
            <p:cNvCxnSpPr/>
            <p:nvPr/>
          </p:nvCxnSpPr>
          <p:spPr>
            <a:xfrm flipV="1">
              <a:off x="4659997" y="3700142"/>
              <a:ext cx="8041" cy="102847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32"/>
            <p:cNvCxnSpPr/>
            <p:nvPr/>
          </p:nvCxnSpPr>
          <p:spPr>
            <a:xfrm flipH="1" flipV="1">
              <a:off x="6373656" y="3369720"/>
              <a:ext cx="8094" cy="166162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33"/>
            <p:cNvCxnSpPr/>
            <p:nvPr/>
          </p:nvCxnSpPr>
          <p:spPr>
            <a:xfrm flipV="1">
              <a:off x="3818290" y="3769583"/>
              <a:ext cx="8609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34"/>
            <p:cNvCxnSpPr/>
            <p:nvPr/>
          </p:nvCxnSpPr>
          <p:spPr>
            <a:xfrm flipV="1">
              <a:off x="7568202" y="3769583"/>
              <a:ext cx="1562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35"/>
            <p:cNvCxnSpPr/>
            <p:nvPr/>
          </p:nvCxnSpPr>
          <p:spPr>
            <a:xfrm flipV="1">
              <a:off x="5736167" y="3621130"/>
              <a:ext cx="1" cy="11223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36"/>
            <p:cNvCxnSpPr/>
            <p:nvPr/>
          </p:nvCxnSpPr>
          <p:spPr>
            <a:xfrm flipV="1">
              <a:off x="5907617" y="2871085"/>
              <a:ext cx="8467" cy="18723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0"/>
            <p:cNvCxnSpPr/>
            <p:nvPr/>
          </p:nvCxnSpPr>
          <p:spPr>
            <a:xfrm rot="16200000" flipH="1">
              <a:off x="-427268" y="2153198"/>
              <a:ext cx="1262133" cy="346382"/>
            </a:xfrm>
            <a:prstGeom prst="bentConnector3">
              <a:avLst>
                <a:gd name="adj1" fmla="val 100926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41"/>
            <p:cNvCxnSpPr/>
            <p:nvPr/>
          </p:nvCxnSpPr>
          <p:spPr>
            <a:xfrm>
              <a:off x="566239" y="2816280"/>
              <a:ext cx="230515" cy="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145"/>
            <p:cNvCxnSpPr/>
            <p:nvPr/>
          </p:nvCxnSpPr>
          <p:spPr>
            <a:xfrm rot="10800000" flipV="1">
              <a:off x="394793" y="1794456"/>
              <a:ext cx="1859429" cy="845099"/>
            </a:xfrm>
            <a:prstGeom prst="bentConnector3">
              <a:avLst>
                <a:gd name="adj1" fmla="val 113374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46"/>
            <p:cNvCxnSpPr/>
            <p:nvPr/>
          </p:nvCxnSpPr>
          <p:spPr>
            <a:xfrm>
              <a:off x="6010275" y="2619375"/>
              <a:ext cx="210663" cy="30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48"/>
            <p:cNvCxnSpPr/>
            <p:nvPr/>
          </p:nvCxnSpPr>
          <p:spPr>
            <a:xfrm flipV="1">
              <a:off x="4349750" y="3313447"/>
              <a:ext cx="222250" cy="60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49"/>
            <p:cNvCxnSpPr/>
            <p:nvPr/>
          </p:nvCxnSpPr>
          <p:spPr>
            <a:xfrm flipV="1">
              <a:off x="4349750" y="3560710"/>
              <a:ext cx="217482" cy="46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50"/>
            <p:cNvCxnSpPr/>
            <p:nvPr/>
          </p:nvCxnSpPr>
          <p:spPr>
            <a:xfrm flipV="1">
              <a:off x="1263675" y="2391132"/>
              <a:ext cx="4557349" cy="425148"/>
            </a:xfrm>
            <a:prstGeom prst="bentConnector3">
              <a:avLst>
                <a:gd name="adj1" fmla="val 27585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51"/>
            <p:cNvCxnSpPr/>
            <p:nvPr/>
          </p:nvCxnSpPr>
          <p:spPr>
            <a:xfrm flipH="1">
              <a:off x="2416176" y="3132138"/>
              <a:ext cx="8152" cy="15964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52"/>
            <p:cNvCxnSpPr/>
            <p:nvPr/>
          </p:nvCxnSpPr>
          <p:spPr>
            <a:xfrm flipV="1">
              <a:off x="2416176" y="3164785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53"/>
            <p:cNvCxnSpPr/>
            <p:nvPr/>
          </p:nvCxnSpPr>
          <p:spPr>
            <a:xfrm flipV="1">
              <a:off x="2424328" y="3369719"/>
              <a:ext cx="759691" cy="267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54"/>
            <p:cNvCxnSpPr/>
            <p:nvPr/>
          </p:nvCxnSpPr>
          <p:spPr>
            <a:xfrm>
              <a:off x="2456658" y="4268074"/>
              <a:ext cx="727361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5"/>
            <p:cNvCxnSpPr/>
            <p:nvPr/>
          </p:nvCxnSpPr>
          <p:spPr>
            <a:xfrm flipV="1">
              <a:off x="3429001" y="4503590"/>
              <a:ext cx="0" cy="22502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156"/>
            <p:cNvCxnSpPr/>
            <p:nvPr/>
          </p:nvCxnSpPr>
          <p:spPr>
            <a:xfrm>
              <a:off x="5837576" y="3367503"/>
              <a:ext cx="372724" cy="221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57"/>
            <p:cNvCxnSpPr/>
            <p:nvPr/>
          </p:nvCxnSpPr>
          <p:spPr>
            <a:xfrm flipV="1">
              <a:off x="3671770" y="3547229"/>
              <a:ext cx="1961058" cy="720161"/>
            </a:xfrm>
            <a:prstGeom prst="bentConnector3">
              <a:avLst>
                <a:gd name="adj1" fmla="val 85403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4"/>
            <p:cNvCxnSpPr/>
            <p:nvPr/>
          </p:nvCxnSpPr>
          <p:spPr>
            <a:xfrm rot="5400000" flipH="1" flipV="1">
              <a:off x="5852424" y="2274054"/>
              <a:ext cx="1499619" cy="216551"/>
            </a:xfrm>
            <a:prstGeom prst="bentConnector3">
              <a:avLst>
                <a:gd name="adj1" fmla="val 229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1"/>
            <p:cNvCxnSpPr/>
            <p:nvPr/>
          </p:nvCxnSpPr>
          <p:spPr>
            <a:xfrm flipV="1">
              <a:off x="2293938" y="3459477"/>
              <a:ext cx="138693" cy="191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43"/>
            <p:cNvCxnSpPr/>
            <p:nvPr/>
          </p:nvCxnSpPr>
          <p:spPr>
            <a:xfrm rot="5400000" flipH="1" flipV="1">
              <a:off x="1911204" y="1937865"/>
              <a:ext cx="486424" cy="199609"/>
            </a:xfrm>
            <a:prstGeom prst="bentConnector3">
              <a:avLst>
                <a:gd name="adj1" fmla="val 2020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7"/>
            <p:cNvCxnSpPr/>
            <p:nvPr/>
          </p:nvCxnSpPr>
          <p:spPr>
            <a:xfrm flipV="1">
              <a:off x="0" y="1660607"/>
              <a:ext cx="6710509" cy="662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8"/>
            <p:cNvCxnSpPr/>
            <p:nvPr/>
          </p:nvCxnSpPr>
          <p:spPr>
            <a:xfrm>
              <a:off x="1478492" y="2280882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8"/>
            <p:cNvCxnSpPr/>
            <p:nvPr/>
          </p:nvCxnSpPr>
          <p:spPr>
            <a:xfrm>
              <a:off x="1478492" y="3449411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8"/>
            <p:cNvCxnSpPr/>
            <p:nvPr/>
          </p:nvCxnSpPr>
          <p:spPr>
            <a:xfrm flipV="1">
              <a:off x="1492246" y="2273230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矩形 107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7687128" y="5054994"/>
            <a:ext cx="928824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8901112" y="4771721"/>
            <a:ext cx="16891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36"/>
          <p:cNvCxnSpPr/>
          <p:nvPr/>
        </p:nvCxnSpPr>
        <p:spPr>
          <a:xfrm flipV="1">
            <a:off x="8636289" y="3260431"/>
            <a:ext cx="0" cy="1483019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Comparator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2923334" y="1912327"/>
            <a:ext cx="5927589" cy="3577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 if A=B</a:t>
            </a:r>
          </a:p>
          <a:p>
            <a:pPr>
              <a:buClr>
                <a:srgbClr val="C00000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 if A &lt; B</a:t>
            </a:r>
          </a:p>
          <a:p>
            <a:pPr>
              <a:buClr>
                <a:srgbClr val="C00000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=1 selects unsigned comparison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0=signed</a:t>
            </a:r>
          </a:p>
          <a:p>
            <a:pPr>
              <a:buClr>
                <a:srgbClr val="C00000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BGE branch: A &gt;= B, if  !(A&lt;B)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878943" y="2004000"/>
            <a:ext cx="1981463" cy="3321099"/>
            <a:chOff x="1313724" y="1528645"/>
            <a:chExt cx="1274558" cy="2136266"/>
          </a:xfrm>
        </p:grpSpPr>
        <p:cxnSp>
          <p:nvCxnSpPr>
            <p:cNvPr id="8" name="Straight Arrow Connector 5"/>
            <p:cNvCxnSpPr/>
            <p:nvPr/>
          </p:nvCxnSpPr>
          <p:spPr>
            <a:xfrm>
              <a:off x="2231964" y="2062045"/>
              <a:ext cx="0" cy="1408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6"/>
            <p:cNvCxnSpPr/>
            <p:nvPr/>
          </p:nvCxnSpPr>
          <p:spPr>
            <a:xfrm>
              <a:off x="2079564" y="2062045"/>
              <a:ext cx="0" cy="14083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7"/>
            <p:cNvCxnSpPr/>
            <p:nvPr/>
          </p:nvCxnSpPr>
          <p:spPr>
            <a:xfrm flipV="1">
              <a:off x="1927164" y="2174976"/>
              <a:ext cx="0" cy="129540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8"/>
            <p:cNvGrpSpPr/>
            <p:nvPr/>
          </p:nvGrpSpPr>
          <p:grpSpPr>
            <a:xfrm>
              <a:off x="1826282" y="1528645"/>
              <a:ext cx="762000" cy="685800"/>
              <a:chOff x="5080718" y="3333750"/>
              <a:chExt cx="762000" cy="685800"/>
            </a:xfrm>
          </p:grpSpPr>
          <p:sp>
            <p:nvSpPr>
              <p:cNvPr id="19" name="Trapezoid 9"/>
              <p:cNvSpPr/>
              <p:nvPr/>
            </p:nvSpPr>
            <p:spPr>
              <a:xfrm rot="5400000">
                <a:off x="5013403" y="3425747"/>
                <a:ext cx="685800" cy="501806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0"/>
              <p:cNvSpPr txBox="1"/>
              <p:nvPr/>
            </p:nvSpPr>
            <p:spPr>
              <a:xfrm>
                <a:off x="5080718" y="3424669"/>
                <a:ext cx="762000" cy="4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 Comp.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1493132" y="1680299"/>
              <a:ext cx="369541" cy="1298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98852" y="2037009"/>
              <a:ext cx="346346" cy="523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/>
            <p:nvPr/>
          </p:nvSpPr>
          <p:spPr>
            <a:xfrm>
              <a:off x="1315786" y="1596037"/>
              <a:ext cx="98987" cy="1781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1313724" y="1954377"/>
              <a:ext cx="98987" cy="1781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1637224" y="3506532"/>
              <a:ext cx="300055" cy="1583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BrUn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942024" y="3506532"/>
              <a:ext cx="292837" cy="1583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BrEq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2246824" y="3506532"/>
              <a:ext cx="275804" cy="1583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BrLT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612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Multiply Branch Immediates by Shift?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12-bit immediate encodes PC-relative offset of -4096 to +4094 bytes in multiples of 2 bytes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Standard approach: treat immediate as in range -2048..+2047, then shift left by 1 bit to multiply by 2 for branches</a:t>
            </a:r>
          </a:p>
        </p:txBody>
      </p:sp>
      <p:sp>
        <p:nvSpPr>
          <p:cNvPr id="6" name="Rectangle 7"/>
          <p:cNvSpPr/>
          <p:nvPr/>
        </p:nvSpPr>
        <p:spPr>
          <a:xfrm>
            <a:off x="148167" y="3661394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7" name="Rectangle 8"/>
          <p:cNvSpPr/>
          <p:nvPr/>
        </p:nvSpPr>
        <p:spPr>
          <a:xfrm>
            <a:off x="1748367" y="36613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rs2</a:t>
            </a:r>
          </a:p>
        </p:txBody>
      </p:sp>
      <p:sp>
        <p:nvSpPr>
          <p:cNvPr id="8" name="Rectangle 9"/>
          <p:cNvSpPr/>
          <p:nvPr/>
        </p:nvSpPr>
        <p:spPr>
          <a:xfrm>
            <a:off x="3043767" y="36613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rs1</a:t>
            </a:r>
          </a:p>
        </p:txBody>
      </p:sp>
      <p:sp>
        <p:nvSpPr>
          <p:cNvPr id="9" name="Rectangle 10"/>
          <p:cNvSpPr/>
          <p:nvPr/>
        </p:nvSpPr>
        <p:spPr>
          <a:xfrm>
            <a:off x="4339167" y="3661394"/>
            <a:ext cx="1447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funct3</a:t>
            </a:r>
          </a:p>
        </p:txBody>
      </p:sp>
      <p:sp>
        <p:nvSpPr>
          <p:cNvPr id="10" name="Rectangle 11"/>
          <p:cNvSpPr/>
          <p:nvPr/>
        </p:nvSpPr>
        <p:spPr>
          <a:xfrm>
            <a:off x="5786967" y="36613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sp>
        <p:nvSpPr>
          <p:cNvPr id="11" name="Rectangle 12"/>
          <p:cNvSpPr/>
          <p:nvPr/>
        </p:nvSpPr>
        <p:spPr>
          <a:xfrm>
            <a:off x="7082367" y="3661394"/>
            <a:ext cx="1828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B-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opcode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452967" y="36613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13" name="Rectangle 36"/>
          <p:cNvSpPr/>
          <p:nvPr/>
        </p:nvSpPr>
        <p:spPr>
          <a:xfrm>
            <a:off x="2815167" y="4423394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14" name="Rectangle 34"/>
          <p:cNvSpPr/>
          <p:nvPr/>
        </p:nvSpPr>
        <p:spPr>
          <a:xfrm>
            <a:off x="3119967" y="44233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15" name="Rectangle 35"/>
          <p:cNvSpPr/>
          <p:nvPr/>
        </p:nvSpPr>
        <p:spPr>
          <a:xfrm>
            <a:off x="4415367" y="44233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cxnSp>
        <p:nvCxnSpPr>
          <p:cNvPr id="16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5063067" y="4042394"/>
            <a:ext cx="137160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2"/>
          <p:cNvCxnSpPr>
            <a:stCxn id="12" idx="2"/>
            <a:endCxn id="14" idx="0"/>
          </p:cNvCxnSpPr>
          <p:nvPr/>
        </p:nvCxnSpPr>
        <p:spPr>
          <a:xfrm>
            <a:off x="1100667" y="4042394"/>
            <a:ext cx="266700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5"/>
          <p:cNvCxnSpPr>
            <a:stCxn id="6" idx="2"/>
            <a:endCxn id="13" idx="0"/>
          </p:cNvCxnSpPr>
          <p:nvPr/>
        </p:nvCxnSpPr>
        <p:spPr>
          <a:xfrm>
            <a:off x="300567" y="4042394"/>
            <a:ext cx="2667000" cy="3810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55"/>
          <p:cNvSpPr/>
          <p:nvPr/>
        </p:nvSpPr>
        <p:spPr>
          <a:xfrm>
            <a:off x="2510367" y="4956794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</a:p>
        </p:txBody>
      </p:sp>
      <p:sp>
        <p:nvSpPr>
          <p:cNvPr id="20" name="Rectangle 56"/>
          <p:cNvSpPr/>
          <p:nvPr/>
        </p:nvSpPr>
        <p:spPr>
          <a:xfrm>
            <a:off x="2815167" y="49567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21" name="Rectangle 57"/>
          <p:cNvSpPr/>
          <p:nvPr/>
        </p:nvSpPr>
        <p:spPr>
          <a:xfrm>
            <a:off x="4110567" y="495679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sp>
        <p:nvSpPr>
          <p:cNvPr id="22" name="Rectangle 58"/>
          <p:cNvSpPr/>
          <p:nvPr/>
        </p:nvSpPr>
        <p:spPr>
          <a:xfrm>
            <a:off x="5405967" y="4956794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23" name="Rectangle 59"/>
          <p:cNvSpPr/>
          <p:nvPr/>
        </p:nvSpPr>
        <p:spPr>
          <a:xfrm>
            <a:off x="148167" y="4423394"/>
            <a:ext cx="26670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sign-extension</a:t>
            </a:r>
          </a:p>
        </p:txBody>
      </p:sp>
      <p:sp>
        <p:nvSpPr>
          <p:cNvPr id="24" name="Rectangle 60"/>
          <p:cNvSpPr/>
          <p:nvPr/>
        </p:nvSpPr>
        <p:spPr>
          <a:xfrm>
            <a:off x="148167" y="4956794"/>
            <a:ext cx="23622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sign-extension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5939368" y="4499595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S-Immediate</a:t>
            </a:r>
          </a:p>
        </p:txBody>
      </p:sp>
      <p:sp>
        <p:nvSpPr>
          <p:cNvPr id="26" name="TextBox 62"/>
          <p:cNvSpPr txBox="1"/>
          <p:nvPr/>
        </p:nvSpPr>
        <p:spPr>
          <a:xfrm>
            <a:off x="5939368" y="5032995"/>
            <a:ext cx="28212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B-Immediate (shift left by 1)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986367" y="5642595"/>
            <a:ext cx="762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instruction immediate bit can appear in one of two places in output immediate value </a:t>
            </a:r>
            <a:r>
              <a:rPr lang="mr-IN" sz="1600" dirty="0">
                <a:latin typeface="Arial" panose="020B0604020202020204" pitchFamily="34" charset="0"/>
              </a:rPr>
              <a:t>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 need one 2-way mux per bit</a:t>
            </a:r>
          </a:p>
        </p:txBody>
      </p:sp>
    </p:spTree>
    <p:extLst>
      <p:ext uri="{BB962C8B-B14F-4D97-AF65-F5344CB8AC3E}">
        <p14:creationId xmlns:p14="http://schemas.microsoft.com/office/powerpoint/2010/main" val="6156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State Required by RV32I ISA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Each instruction reads and updates this state during execution: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Registers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x0..x31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Register file (or </a:t>
            </a:r>
            <a:r>
              <a:rPr lang="en-US" altLang="en-US" sz="1800" dirty="0" err="1">
                <a:latin typeface="Arial" panose="020B0604020202020204" pitchFamily="34" charset="0"/>
              </a:rPr>
              <a:t>regfile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1800" dirty="0">
                <a:latin typeface="Arial" panose="020B0604020202020204" pitchFamily="34" charset="0"/>
              </a:rPr>
              <a:t> holds 32 registers x 32 bits/register: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[0]..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[31]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First register read specified by rs1 field in 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Second register read specified by rs2 field in 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Write register (destination) specified by </a:t>
            </a:r>
            <a:r>
              <a:rPr lang="en-US" altLang="en-US" sz="1800" dirty="0" err="1">
                <a:latin typeface="Arial" panose="020B0604020202020204" pitchFamily="34" charset="0"/>
              </a:rPr>
              <a:t>rd</a:t>
            </a:r>
            <a:r>
              <a:rPr lang="en-US" altLang="en-US" sz="1800" dirty="0">
                <a:latin typeface="Arial" panose="020B0604020202020204" pitchFamily="34" charset="0"/>
              </a:rPr>
              <a:t> field in 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altLang="en-US" sz="1800" dirty="0">
                <a:latin typeface="Arial" panose="020B0604020202020204" pitchFamily="34" charset="0"/>
              </a:rPr>
              <a:t> is always 0 (writes to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altLang="en-US" sz="1800" dirty="0">
                <a:latin typeface="Arial" panose="020B0604020202020204" pitchFamily="34" charset="0"/>
              </a:rPr>
              <a:t>are ignored)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Program Counter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Holds address of current instruction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Memory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Holds both instructions &amp; data, in one 32-bit byte-addressed memory space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We’ll use separate memories for instructions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sz="1800" dirty="0">
                <a:latin typeface="Arial" panose="020B0604020202020204" pitchFamily="34" charset="0"/>
              </a:rPr>
              <a:t>) and data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Later we’ll replace these with instruction and data caches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Instructions are read (fetched) from instruction memory (assume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altLang="en-US" sz="1800" dirty="0">
                <a:latin typeface="Arial" panose="020B0604020202020204" pitchFamily="34" charset="0"/>
              </a:rPr>
              <a:t> read-only)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Load/store instructions access data memory</a:t>
            </a:r>
          </a:p>
        </p:txBody>
      </p:sp>
    </p:spTree>
    <p:extLst>
      <p:ext uri="{BB962C8B-B14F-4D97-AF65-F5344CB8AC3E}">
        <p14:creationId xmlns:p14="http://schemas.microsoft.com/office/powerpoint/2010/main" val="2526108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Branch Immediates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43694"/>
            <a:ext cx="84878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12-bit immediate encodes PC-relative offset of -4096 to +4094 bytes in multiples of 2 bytes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approach: keep 11 immediate bits in fixed position in output value, and rotate LSB of S-format to be bit 12 of B-format</a:t>
            </a:r>
          </a:p>
        </p:txBody>
      </p:sp>
      <p:sp>
        <p:nvSpPr>
          <p:cNvPr id="28" name="Rectangle 36"/>
          <p:cNvSpPr/>
          <p:nvPr/>
        </p:nvSpPr>
        <p:spPr>
          <a:xfrm>
            <a:off x="533400" y="3801534"/>
            <a:ext cx="2590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sign=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[11]</a:t>
            </a:r>
          </a:p>
        </p:txBody>
      </p:sp>
      <p:sp>
        <p:nvSpPr>
          <p:cNvPr id="29" name="Rectangle 34"/>
          <p:cNvSpPr/>
          <p:nvPr/>
        </p:nvSpPr>
        <p:spPr>
          <a:xfrm>
            <a:off x="3124200" y="380153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30" name="Rectangle 35"/>
          <p:cNvSpPr/>
          <p:nvPr/>
        </p:nvSpPr>
        <p:spPr>
          <a:xfrm>
            <a:off x="4419600" y="380153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[4:0]</a:t>
            </a:r>
          </a:p>
        </p:txBody>
      </p:sp>
      <p:sp>
        <p:nvSpPr>
          <p:cNvPr id="31" name="Rectangle 55"/>
          <p:cNvSpPr/>
          <p:nvPr/>
        </p:nvSpPr>
        <p:spPr>
          <a:xfrm>
            <a:off x="533400" y="4487334"/>
            <a:ext cx="22860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sign=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[12]</a:t>
            </a:r>
          </a:p>
        </p:txBody>
      </p:sp>
      <p:sp>
        <p:nvSpPr>
          <p:cNvPr id="32" name="Rectangle 56"/>
          <p:cNvSpPr/>
          <p:nvPr/>
        </p:nvSpPr>
        <p:spPr>
          <a:xfrm>
            <a:off x="3124200" y="4487334"/>
            <a:ext cx="12954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[10:5]</a:t>
            </a:r>
          </a:p>
        </p:txBody>
      </p:sp>
      <p:sp>
        <p:nvSpPr>
          <p:cNvPr id="33" name="Rectangle 57"/>
          <p:cNvSpPr/>
          <p:nvPr/>
        </p:nvSpPr>
        <p:spPr>
          <a:xfrm>
            <a:off x="4419600" y="4487334"/>
            <a:ext cx="9906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[4:1]</a:t>
            </a:r>
          </a:p>
        </p:txBody>
      </p:sp>
      <p:sp>
        <p:nvSpPr>
          <p:cNvPr id="34" name="Rectangle 58"/>
          <p:cNvSpPr/>
          <p:nvPr/>
        </p:nvSpPr>
        <p:spPr>
          <a:xfrm>
            <a:off x="5410200" y="4487334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35" name="TextBox 61"/>
          <p:cNvSpPr txBox="1"/>
          <p:nvPr/>
        </p:nvSpPr>
        <p:spPr>
          <a:xfrm>
            <a:off x="5943601" y="3877735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S-Immediate</a:t>
            </a:r>
          </a:p>
        </p:txBody>
      </p:sp>
      <p:sp>
        <p:nvSpPr>
          <p:cNvPr id="36" name="TextBox 62"/>
          <p:cNvSpPr txBox="1"/>
          <p:nvPr/>
        </p:nvSpPr>
        <p:spPr>
          <a:xfrm>
            <a:off x="5943601" y="4563535"/>
            <a:ext cx="28212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B-Immediate (shift left by 1)</a:t>
            </a:r>
          </a:p>
        </p:txBody>
      </p:sp>
      <p:sp>
        <p:nvSpPr>
          <p:cNvPr id="37" name="TextBox 63"/>
          <p:cNvSpPr txBox="1"/>
          <p:nvPr/>
        </p:nvSpPr>
        <p:spPr>
          <a:xfrm>
            <a:off x="914400" y="5554135"/>
            <a:ext cx="7620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one bit changes position between S and B, so only need a single-bit 2-way mux</a:t>
            </a:r>
          </a:p>
        </p:txBody>
      </p:sp>
      <p:sp>
        <p:nvSpPr>
          <p:cNvPr id="38" name="Rectangle 27"/>
          <p:cNvSpPr/>
          <p:nvPr/>
        </p:nvSpPr>
        <p:spPr>
          <a:xfrm>
            <a:off x="2819400" y="4487334"/>
            <a:ext cx="3048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2590800" y="4944534"/>
            <a:ext cx="646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imm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[11]</a:t>
            </a:r>
          </a:p>
          <a:p>
            <a:endParaRPr lang="en-US" sz="1200" dirty="0" err="1"/>
          </a:p>
        </p:txBody>
      </p:sp>
      <p:cxnSp>
        <p:nvCxnSpPr>
          <p:cNvPr id="40" name="Straight Arrow Connector 13"/>
          <p:cNvCxnSpPr/>
          <p:nvPr/>
        </p:nvCxnSpPr>
        <p:spPr>
          <a:xfrm flipH="1" flipV="1">
            <a:off x="2971800" y="4639734"/>
            <a:ext cx="76200" cy="3048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2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Immediate Encoding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9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52601"/>
            <a:ext cx="8091439" cy="1778207"/>
          </a:xfrm>
          <a:prstGeom prst="rect">
            <a:avLst/>
          </a:prstGeom>
        </p:spPr>
      </p:pic>
      <p:pic>
        <p:nvPicPr>
          <p:cNvPr id="8" name="Picture 5" descr="Untitle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733800"/>
            <a:ext cx="9042400" cy="1625600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3352800" y="1447800"/>
            <a:ext cx="32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Instruction Encodings, </a:t>
            </a:r>
            <a:r>
              <a:rPr lang="en-US" u="sng" dirty="0" err="1"/>
              <a:t>inst</a:t>
            </a:r>
            <a:r>
              <a:rPr lang="en-US" u="sng" dirty="0"/>
              <a:t>[31:0]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2895601" y="3429000"/>
            <a:ext cx="40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32-bit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immediates</a:t>
            </a:r>
            <a:r>
              <a:rPr lang="en-US" u="sng" dirty="0"/>
              <a:t> produced, </a:t>
            </a:r>
            <a:r>
              <a:rPr lang="en-US" u="sng" dirty="0" err="1"/>
              <a:t>imm</a:t>
            </a:r>
            <a:r>
              <a:rPr lang="en-US" u="sng" dirty="0"/>
              <a:t>[31:0]</a:t>
            </a:r>
          </a:p>
        </p:txBody>
      </p:sp>
      <p:grpSp>
        <p:nvGrpSpPr>
          <p:cNvPr id="11" name="Group 20"/>
          <p:cNvGrpSpPr/>
          <p:nvPr/>
        </p:nvGrpSpPr>
        <p:grpSpPr>
          <a:xfrm>
            <a:off x="4572000" y="4800601"/>
            <a:ext cx="4572000" cy="1103531"/>
            <a:chOff x="4572000" y="3943350"/>
            <a:chExt cx="4572000" cy="1103531"/>
          </a:xfrm>
        </p:grpSpPr>
        <p:cxnSp>
          <p:nvCxnSpPr>
            <p:cNvPr id="12" name="Straight Arrow Connector 10"/>
            <p:cNvCxnSpPr/>
            <p:nvPr/>
          </p:nvCxnSpPr>
          <p:spPr>
            <a:xfrm flipV="1">
              <a:off x="4572000" y="3943350"/>
              <a:ext cx="2743200" cy="2286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1"/>
            <p:cNvSpPr txBox="1"/>
            <p:nvPr/>
          </p:nvSpPr>
          <p:spPr>
            <a:xfrm>
              <a:off x="5029200" y="4400550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Only bit 7 of instruction changes role in immediate between S and B</a:t>
              </a: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1" y="5410200"/>
            <a:ext cx="4511309" cy="445532"/>
            <a:chOff x="0" y="4629150"/>
            <a:chExt cx="4511309" cy="445532"/>
          </a:xfrm>
        </p:grpSpPr>
        <p:sp>
          <p:nvSpPr>
            <p:cNvPr id="15" name="TextBox 8"/>
            <p:cNvSpPr txBox="1"/>
            <p:nvPr/>
          </p:nvSpPr>
          <p:spPr>
            <a:xfrm>
              <a:off x="0" y="4705350"/>
              <a:ext cx="4511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Upper bits sign-extended from </a:t>
              </a:r>
              <a:r>
                <a:rPr lang="en-US" dirty="0" err="1">
                  <a:solidFill>
                    <a:srgbClr val="FF0000"/>
                  </a:solidFill>
                </a:rPr>
                <a:t>inst</a:t>
              </a:r>
              <a:r>
                <a:rPr lang="en-US" dirty="0">
                  <a:solidFill>
                    <a:srgbClr val="FF0000"/>
                  </a:solidFill>
                </a:rPr>
                <a:t>[31] always</a:t>
              </a:r>
            </a:p>
          </p:txBody>
        </p:sp>
        <p:cxnSp>
          <p:nvCxnSpPr>
            <p:cNvPr id="16" name="Straight Arrow Connector 16"/>
            <p:cNvCxnSpPr/>
            <p:nvPr/>
          </p:nvCxnSpPr>
          <p:spPr>
            <a:xfrm>
              <a:off x="152400" y="4629150"/>
              <a:ext cx="3810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72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Instruction (I-Format)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5967" y="2598361"/>
            <a:ext cx="848783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JALR </a:t>
            </a:r>
            <a:r>
              <a:rPr lang="en-US" altLang="en-US" sz="2400" dirty="0" err="1">
                <a:latin typeface="Arial" panose="020B0604020202020204" pitchFamily="34" charset="0"/>
              </a:rPr>
              <a:t>rd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rs</a:t>
            </a:r>
            <a:r>
              <a:rPr lang="en-US" altLang="en-US" sz="2400" dirty="0">
                <a:latin typeface="Arial" panose="020B0604020202020204" pitchFamily="34" charset="0"/>
              </a:rPr>
              <a:t>, immediate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Writes PC+4 to </a:t>
            </a:r>
            <a:r>
              <a:rPr lang="en-US" altLang="en-US" sz="2000" dirty="0" err="1">
                <a:latin typeface="Arial" panose="020B0604020202020204" pitchFamily="34" charset="0"/>
              </a:rPr>
              <a:t>Reg</a:t>
            </a:r>
            <a:r>
              <a:rPr lang="en-US" altLang="en-US" sz="2000" dirty="0">
                <a:latin typeface="Arial" panose="020B0604020202020204" pitchFamily="34" charset="0"/>
              </a:rPr>
              <a:t>[</a:t>
            </a:r>
            <a:r>
              <a:rPr lang="en-US" altLang="en-US" sz="2000" dirty="0" err="1">
                <a:latin typeface="Arial" panose="020B0604020202020204" pitchFamily="34" charset="0"/>
              </a:rPr>
              <a:t>rd</a:t>
            </a:r>
            <a:r>
              <a:rPr lang="en-US" altLang="en-US" sz="2000" dirty="0">
                <a:latin typeface="Arial" panose="020B0604020202020204" pitchFamily="34" charset="0"/>
              </a:rPr>
              <a:t>] (return address)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Sets PC = </a:t>
            </a:r>
            <a:r>
              <a:rPr lang="en-US" altLang="en-US" sz="2000" dirty="0" err="1">
                <a:latin typeface="Arial" panose="020B0604020202020204" pitchFamily="34" charset="0"/>
              </a:rPr>
              <a:t>Reg</a:t>
            </a:r>
            <a:r>
              <a:rPr lang="en-US" altLang="en-US" sz="2000" dirty="0">
                <a:latin typeface="Arial" panose="020B0604020202020204" pitchFamily="34" charset="0"/>
              </a:rPr>
              <a:t>[rs1] + immediate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Uses same </a:t>
            </a:r>
            <a:r>
              <a:rPr lang="en-US" altLang="en-US" sz="2000" dirty="0" err="1">
                <a:latin typeface="Arial" panose="020B0604020202020204" pitchFamily="34" charset="0"/>
              </a:rPr>
              <a:t>immediates</a:t>
            </a:r>
            <a:r>
              <a:rPr lang="en-US" altLang="en-US" sz="2000" dirty="0">
                <a:latin typeface="Arial" panose="020B0604020202020204" pitchFamily="34" charset="0"/>
              </a:rPr>
              <a:t> as arithmetic and loads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altLang="en-US" sz="1800" dirty="0">
                <a:latin typeface="Arial" panose="020B0604020202020204" pitchFamily="34" charset="0"/>
              </a:rPr>
              <a:t> multiplication by 2 bytes</a:t>
            </a:r>
          </a:p>
        </p:txBody>
      </p:sp>
      <p:pic>
        <p:nvPicPr>
          <p:cNvPr id="7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0687"/>
            <a:ext cx="8407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70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branches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355894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449874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5381391" y="5069811"/>
            <a:ext cx="225659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6287618" y="5054994"/>
            <a:ext cx="37776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7568202" y="5054994"/>
            <a:ext cx="515348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7400985" y="5404244"/>
            <a:ext cx="972548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8686800" y="5054994"/>
            <a:ext cx="18626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520"/>
            <a:ext cx="9144000" cy="3748081"/>
          </a:xfrm>
          <a:prstGeom prst="rect">
            <a:avLst/>
          </a:prstGeom>
        </p:spPr>
      </p:pic>
      <p:sp>
        <p:nvSpPr>
          <p:cNvPr id="108" name="矩形 107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矩形 108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/>
          <p:cNvSpPr/>
          <p:nvPr/>
        </p:nvSpPr>
        <p:spPr>
          <a:xfrm>
            <a:off x="7687128" y="5054994"/>
            <a:ext cx="928824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/>
          <p:cNvSpPr/>
          <p:nvPr/>
        </p:nvSpPr>
        <p:spPr>
          <a:xfrm>
            <a:off x="8901112" y="4771721"/>
            <a:ext cx="16891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8" y="1632520"/>
            <a:ext cx="9143999" cy="3749071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0" y="1632520"/>
            <a:ext cx="8578850" cy="3398829"/>
            <a:chOff x="0" y="1632520"/>
            <a:chExt cx="8578850" cy="3398829"/>
          </a:xfrm>
        </p:grpSpPr>
        <p:cxnSp>
          <p:nvCxnSpPr>
            <p:cNvPr id="26" name="Straight Arrow Connector 130"/>
            <p:cNvCxnSpPr/>
            <p:nvPr/>
          </p:nvCxnSpPr>
          <p:spPr>
            <a:xfrm flipH="1" flipV="1">
              <a:off x="485559" y="3045014"/>
              <a:ext cx="5195" cy="169843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32"/>
            <p:cNvCxnSpPr/>
            <p:nvPr/>
          </p:nvCxnSpPr>
          <p:spPr>
            <a:xfrm flipH="1" flipV="1">
              <a:off x="6373656" y="3369720"/>
              <a:ext cx="8094" cy="166162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33"/>
            <p:cNvCxnSpPr/>
            <p:nvPr/>
          </p:nvCxnSpPr>
          <p:spPr>
            <a:xfrm flipV="1">
              <a:off x="3818290" y="3769583"/>
              <a:ext cx="8609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4"/>
            <p:cNvCxnSpPr/>
            <p:nvPr/>
          </p:nvCxnSpPr>
          <p:spPr>
            <a:xfrm flipV="1">
              <a:off x="7568202" y="3769583"/>
              <a:ext cx="1562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35"/>
            <p:cNvCxnSpPr/>
            <p:nvPr/>
          </p:nvCxnSpPr>
          <p:spPr>
            <a:xfrm flipV="1">
              <a:off x="5736167" y="3621130"/>
              <a:ext cx="1" cy="11223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6"/>
            <p:cNvCxnSpPr/>
            <p:nvPr/>
          </p:nvCxnSpPr>
          <p:spPr>
            <a:xfrm flipV="1">
              <a:off x="5907617" y="2871085"/>
              <a:ext cx="8467" cy="18723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40"/>
            <p:cNvCxnSpPr/>
            <p:nvPr/>
          </p:nvCxnSpPr>
          <p:spPr>
            <a:xfrm rot="16200000" flipH="1">
              <a:off x="-427268" y="2153198"/>
              <a:ext cx="1262133" cy="346382"/>
            </a:xfrm>
            <a:prstGeom prst="bentConnector3">
              <a:avLst>
                <a:gd name="adj1" fmla="val 100926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1"/>
            <p:cNvCxnSpPr/>
            <p:nvPr/>
          </p:nvCxnSpPr>
          <p:spPr>
            <a:xfrm>
              <a:off x="566239" y="2816280"/>
              <a:ext cx="230515" cy="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145"/>
            <p:cNvCxnSpPr/>
            <p:nvPr/>
          </p:nvCxnSpPr>
          <p:spPr>
            <a:xfrm>
              <a:off x="2254223" y="1794456"/>
              <a:ext cx="6324627" cy="596676"/>
            </a:xfrm>
            <a:prstGeom prst="bentConnector3">
              <a:avLst>
                <a:gd name="adj1" fmla="val 96787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46"/>
            <p:cNvCxnSpPr/>
            <p:nvPr/>
          </p:nvCxnSpPr>
          <p:spPr>
            <a:xfrm>
              <a:off x="6010275" y="2619375"/>
              <a:ext cx="210663" cy="30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50"/>
            <p:cNvCxnSpPr/>
            <p:nvPr/>
          </p:nvCxnSpPr>
          <p:spPr>
            <a:xfrm flipV="1">
              <a:off x="4352594" y="2824914"/>
              <a:ext cx="1454150" cy="477555"/>
            </a:xfrm>
            <a:prstGeom prst="bentConnector3">
              <a:avLst>
                <a:gd name="adj1" fmla="val 8370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51"/>
            <p:cNvCxnSpPr/>
            <p:nvPr/>
          </p:nvCxnSpPr>
          <p:spPr>
            <a:xfrm flipH="1">
              <a:off x="2416176" y="3132138"/>
              <a:ext cx="8152" cy="15964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52"/>
            <p:cNvCxnSpPr/>
            <p:nvPr/>
          </p:nvCxnSpPr>
          <p:spPr>
            <a:xfrm flipV="1">
              <a:off x="2416176" y="3164785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53"/>
            <p:cNvCxnSpPr/>
            <p:nvPr/>
          </p:nvCxnSpPr>
          <p:spPr>
            <a:xfrm flipV="1">
              <a:off x="2424328" y="3369719"/>
              <a:ext cx="759691" cy="267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54"/>
            <p:cNvCxnSpPr/>
            <p:nvPr/>
          </p:nvCxnSpPr>
          <p:spPr>
            <a:xfrm>
              <a:off x="2456658" y="4268074"/>
              <a:ext cx="727361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55"/>
            <p:cNvCxnSpPr/>
            <p:nvPr/>
          </p:nvCxnSpPr>
          <p:spPr>
            <a:xfrm flipV="1">
              <a:off x="3429001" y="4503590"/>
              <a:ext cx="0" cy="22502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56"/>
            <p:cNvCxnSpPr/>
            <p:nvPr/>
          </p:nvCxnSpPr>
          <p:spPr>
            <a:xfrm>
              <a:off x="5837576" y="3367503"/>
              <a:ext cx="372724" cy="221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57"/>
            <p:cNvCxnSpPr/>
            <p:nvPr/>
          </p:nvCxnSpPr>
          <p:spPr>
            <a:xfrm flipV="1">
              <a:off x="3671770" y="3547229"/>
              <a:ext cx="1961058" cy="720161"/>
            </a:xfrm>
            <a:prstGeom prst="bentConnector3">
              <a:avLst>
                <a:gd name="adj1" fmla="val 85403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4"/>
            <p:cNvCxnSpPr/>
            <p:nvPr/>
          </p:nvCxnSpPr>
          <p:spPr>
            <a:xfrm rot="5400000" flipH="1" flipV="1">
              <a:off x="5852424" y="2274054"/>
              <a:ext cx="1499619" cy="216551"/>
            </a:xfrm>
            <a:prstGeom prst="bentConnector3">
              <a:avLst>
                <a:gd name="adj1" fmla="val 229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1"/>
            <p:cNvCxnSpPr/>
            <p:nvPr/>
          </p:nvCxnSpPr>
          <p:spPr>
            <a:xfrm flipV="1">
              <a:off x="2293938" y="3459477"/>
              <a:ext cx="138693" cy="191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43"/>
            <p:cNvCxnSpPr/>
            <p:nvPr/>
          </p:nvCxnSpPr>
          <p:spPr>
            <a:xfrm rot="5400000" flipH="1" flipV="1">
              <a:off x="1911204" y="1937865"/>
              <a:ext cx="486424" cy="199609"/>
            </a:xfrm>
            <a:prstGeom prst="bentConnector3">
              <a:avLst>
                <a:gd name="adj1" fmla="val 2020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7"/>
            <p:cNvCxnSpPr/>
            <p:nvPr/>
          </p:nvCxnSpPr>
          <p:spPr>
            <a:xfrm flipV="1">
              <a:off x="0" y="1660607"/>
              <a:ext cx="6710509" cy="662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8"/>
            <p:cNvCxnSpPr/>
            <p:nvPr/>
          </p:nvCxnSpPr>
          <p:spPr>
            <a:xfrm>
              <a:off x="1478492" y="2280882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8"/>
            <p:cNvCxnSpPr/>
            <p:nvPr/>
          </p:nvCxnSpPr>
          <p:spPr>
            <a:xfrm>
              <a:off x="1478492" y="3449411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08"/>
            <p:cNvCxnSpPr/>
            <p:nvPr/>
          </p:nvCxnSpPr>
          <p:spPr>
            <a:xfrm flipV="1">
              <a:off x="1492246" y="2273230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Elbow Connector 14"/>
          <p:cNvCxnSpPr/>
          <p:nvPr/>
        </p:nvCxnSpPr>
        <p:spPr>
          <a:xfrm rot="5400000" flipH="1" flipV="1">
            <a:off x="8364914" y="2355648"/>
            <a:ext cx="865637" cy="108276"/>
          </a:xfrm>
          <a:prstGeom prst="bentConnector3">
            <a:avLst>
              <a:gd name="adj1" fmla="val 3052"/>
            </a:avLst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40"/>
          <p:cNvCxnSpPr/>
          <p:nvPr/>
        </p:nvCxnSpPr>
        <p:spPr>
          <a:xfrm rot="10800000" flipV="1">
            <a:off x="3162454" y="1976967"/>
            <a:ext cx="5689419" cy="952402"/>
          </a:xfrm>
          <a:prstGeom prst="bentConnector3">
            <a:avLst>
              <a:gd name="adj1" fmla="val 105359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8851872" y="4771721"/>
            <a:ext cx="21815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136"/>
          <p:cNvCxnSpPr/>
          <p:nvPr/>
        </p:nvCxnSpPr>
        <p:spPr>
          <a:xfrm flipV="1">
            <a:off x="8626982" y="3273816"/>
            <a:ext cx="0" cy="145480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5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Instruction (I-Format)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4433" y="2754994"/>
            <a:ext cx="848783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JAL saves PC+4 in </a:t>
            </a:r>
            <a:r>
              <a:rPr lang="en-US" altLang="en-US" sz="2400" dirty="0" err="1">
                <a:latin typeface="Arial" panose="020B0604020202020204" pitchFamily="34" charset="0"/>
              </a:rPr>
              <a:t>Reg</a:t>
            </a:r>
            <a:r>
              <a:rPr lang="en-US" altLang="en-US" sz="2400" dirty="0">
                <a:latin typeface="Arial" panose="020B0604020202020204" pitchFamily="34" charset="0"/>
              </a:rPr>
              <a:t>[</a:t>
            </a:r>
            <a:r>
              <a:rPr lang="en-US" altLang="en-US" sz="2400" dirty="0" err="1">
                <a:latin typeface="Arial" panose="020B0604020202020204" pitchFamily="34" charset="0"/>
              </a:rPr>
              <a:t>rd</a:t>
            </a:r>
            <a:r>
              <a:rPr lang="en-US" altLang="en-US" sz="2400" dirty="0">
                <a:latin typeface="Arial" panose="020B0604020202020204" pitchFamily="34" charset="0"/>
              </a:rPr>
              <a:t>] (the return address)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Set PC = PC + offset (PC-relative jump)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Target somewhere within  ±2</a:t>
            </a:r>
            <a:r>
              <a:rPr lang="en-US" altLang="en-US" sz="2400" baseline="30000" dirty="0">
                <a:latin typeface="Arial" panose="020B0604020202020204" pitchFamily="34" charset="0"/>
              </a:rPr>
              <a:t>19</a:t>
            </a:r>
            <a:r>
              <a:rPr lang="en-US" altLang="en-US" sz="2400" dirty="0">
                <a:latin typeface="Arial" panose="020B0604020202020204" pitchFamily="34" charset="0"/>
              </a:rPr>
              <a:t> locations, 2 bytes apart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±2</a:t>
            </a:r>
            <a:r>
              <a:rPr lang="en-US" altLang="en-US" sz="2000" baseline="30000" dirty="0">
                <a:latin typeface="Arial" panose="020B0604020202020204" pitchFamily="34" charset="0"/>
              </a:rPr>
              <a:t>18</a:t>
            </a:r>
            <a:r>
              <a:rPr lang="en-US" altLang="en-US" sz="2000" dirty="0">
                <a:latin typeface="Arial" panose="020B0604020202020204" pitchFamily="34" charset="0"/>
              </a:rPr>
              <a:t> 32-bit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Immediate encoding optimized similarly to branch instruction to reduce hardware cost</a:t>
            </a:r>
          </a:p>
        </p:txBody>
      </p:sp>
      <p:pic>
        <p:nvPicPr>
          <p:cNvPr id="8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3949"/>
            <a:ext cx="8394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7532"/>
            <a:ext cx="9144000" cy="374033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0" y="1632520"/>
            <a:ext cx="8578850" cy="3398829"/>
            <a:chOff x="0" y="1632520"/>
            <a:chExt cx="8578850" cy="3398829"/>
          </a:xfrm>
        </p:grpSpPr>
        <p:cxnSp>
          <p:nvCxnSpPr>
            <p:cNvPr id="26" name="Straight Arrow Connector 130"/>
            <p:cNvCxnSpPr/>
            <p:nvPr/>
          </p:nvCxnSpPr>
          <p:spPr>
            <a:xfrm flipH="1" flipV="1">
              <a:off x="485559" y="3045014"/>
              <a:ext cx="5195" cy="169843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32"/>
            <p:cNvCxnSpPr/>
            <p:nvPr/>
          </p:nvCxnSpPr>
          <p:spPr>
            <a:xfrm flipH="1" flipV="1">
              <a:off x="6373656" y="3369720"/>
              <a:ext cx="8094" cy="166162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33"/>
            <p:cNvCxnSpPr/>
            <p:nvPr/>
          </p:nvCxnSpPr>
          <p:spPr>
            <a:xfrm flipV="1">
              <a:off x="3818290" y="3769583"/>
              <a:ext cx="8609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4"/>
            <p:cNvCxnSpPr/>
            <p:nvPr/>
          </p:nvCxnSpPr>
          <p:spPr>
            <a:xfrm flipV="1">
              <a:off x="7568202" y="3769583"/>
              <a:ext cx="1562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35"/>
            <p:cNvCxnSpPr/>
            <p:nvPr/>
          </p:nvCxnSpPr>
          <p:spPr>
            <a:xfrm flipV="1">
              <a:off x="5736167" y="3621130"/>
              <a:ext cx="1" cy="11223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6"/>
            <p:cNvCxnSpPr/>
            <p:nvPr/>
          </p:nvCxnSpPr>
          <p:spPr>
            <a:xfrm flipV="1">
              <a:off x="5907617" y="2871085"/>
              <a:ext cx="8467" cy="18723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40"/>
            <p:cNvCxnSpPr/>
            <p:nvPr/>
          </p:nvCxnSpPr>
          <p:spPr>
            <a:xfrm rot="16200000" flipH="1">
              <a:off x="-427268" y="2153198"/>
              <a:ext cx="1262133" cy="346382"/>
            </a:xfrm>
            <a:prstGeom prst="bentConnector3">
              <a:avLst>
                <a:gd name="adj1" fmla="val 100926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1"/>
            <p:cNvCxnSpPr/>
            <p:nvPr/>
          </p:nvCxnSpPr>
          <p:spPr>
            <a:xfrm>
              <a:off x="566239" y="2816280"/>
              <a:ext cx="230515" cy="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145"/>
            <p:cNvCxnSpPr/>
            <p:nvPr/>
          </p:nvCxnSpPr>
          <p:spPr>
            <a:xfrm>
              <a:off x="2254223" y="1794456"/>
              <a:ext cx="6324627" cy="596676"/>
            </a:xfrm>
            <a:prstGeom prst="bentConnector3">
              <a:avLst>
                <a:gd name="adj1" fmla="val 96787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46"/>
            <p:cNvCxnSpPr/>
            <p:nvPr/>
          </p:nvCxnSpPr>
          <p:spPr>
            <a:xfrm>
              <a:off x="6010275" y="2619375"/>
              <a:ext cx="210663" cy="30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50"/>
            <p:cNvCxnSpPr/>
            <p:nvPr/>
          </p:nvCxnSpPr>
          <p:spPr>
            <a:xfrm flipV="1">
              <a:off x="1285221" y="2380540"/>
              <a:ext cx="4548134" cy="427760"/>
            </a:xfrm>
            <a:prstGeom prst="bentConnector3">
              <a:avLst>
                <a:gd name="adj1" fmla="val 27568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51"/>
            <p:cNvCxnSpPr/>
            <p:nvPr/>
          </p:nvCxnSpPr>
          <p:spPr>
            <a:xfrm flipH="1">
              <a:off x="2416176" y="3132138"/>
              <a:ext cx="8152" cy="15964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52"/>
            <p:cNvCxnSpPr/>
            <p:nvPr/>
          </p:nvCxnSpPr>
          <p:spPr>
            <a:xfrm flipV="1">
              <a:off x="2416176" y="3164785"/>
              <a:ext cx="771236" cy="36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53"/>
            <p:cNvCxnSpPr/>
            <p:nvPr/>
          </p:nvCxnSpPr>
          <p:spPr>
            <a:xfrm flipV="1">
              <a:off x="2424328" y="3369719"/>
              <a:ext cx="759691" cy="267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54"/>
            <p:cNvCxnSpPr/>
            <p:nvPr/>
          </p:nvCxnSpPr>
          <p:spPr>
            <a:xfrm>
              <a:off x="2456658" y="4268074"/>
              <a:ext cx="727361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55"/>
            <p:cNvCxnSpPr/>
            <p:nvPr/>
          </p:nvCxnSpPr>
          <p:spPr>
            <a:xfrm flipV="1">
              <a:off x="3429001" y="4503590"/>
              <a:ext cx="0" cy="22502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56"/>
            <p:cNvCxnSpPr/>
            <p:nvPr/>
          </p:nvCxnSpPr>
          <p:spPr>
            <a:xfrm>
              <a:off x="5837576" y="3367503"/>
              <a:ext cx="372724" cy="221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57"/>
            <p:cNvCxnSpPr/>
            <p:nvPr/>
          </p:nvCxnSpPr>
          <p:spPr>
            <a:xfrm flipV="1">
              <a:off x="3671770" y="3547229"/>
              <a:ext cx="1961058" cy="720161"/>
            </a:xfrm>
            <a:prstGeom prst="bentConnector3">
              <a:avLst>
                <a:gd name="adj1" fmla="val 85403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4"/>
            <p:cNvCxnSpPr/>
            <p:nvPr/>
          </p:nvCxnSpPr>
          <p:spPr>
            <a:xfrm rot="5400000" flipH="1" flipV="1">
              <a:off x="5852424" y="2274054"/>
              <a:ext cx="1499619" cy="216551"/>
            </a:xfrm>
            <a:prstGeom prst="bentConnector3">
              <a:avLst>
                <a:gd name="adj1" fmla="val 229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1"/>
            <p:cNvCxnSpPr/>
            <p:nvPr/>
          </p:nvCxnSpPr>
          <p:spPr>
            <a:xfrm flipV="1">
              <a:off x="2293938" y="3459477"/>
              <a:ext cx="138693" cy="191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43"/>
            <p:cNvCxnSpPr/>
            <p:nvPr/>
          </p:nvCxnSpPr>
          <p:spPr>
            <a:xfrm rot="5400000" flipH="1" flipV="1">
              <a:off x="1911204" y="1937865"/>
              <a:ext cx="486424" cy="199609"/>
            </a:xfrm>
            <a:prstGeom prst="bentConnector3">
              <a:avLst>
                <a:gd name="adj1" fmla="val 2020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7"/>
            <p:cNvCxnSpPr/>
            <p:nvPr/>
          </p:nvCxnSpPr>
          <p:spPr>
            <a:xfrm flipV="1">
              <a:off x="0" y="1660607"/>
              <a:ext cx="6710509" cy="662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8"/>
            <p:cNvCxnSpPr/>
            <p:nvPr/>
          </p:nvCxnSpPr>
          <p:spPr>
            <a:xfrm>
              <a:off x="1478492" y="2280882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8"/>
            <p:cNvCxnSpPr/>
            <p:nvPr/>
          </p:nvCxnSpPr>
          <p:spPr>
            <a:xfrm>
              <a:off x="1478492" y="3449411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08"/>
            <p:cNvCxnSpPr/>
            <p:nvPr/>
          </p:nvCxnSpPr>
          <p:spPr>
            <a:xfrm flipV="1">
              <a:off x="1492246" y="2273230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Elbow Connector 14"/>
          <p:cNvCxnSpPr/>
          <p:nvPr/>
        </p:nvCxnSpPr>
        <p:spPr>
          <a:xfrm rot="5400000" flipH="1" flipV="1">
            <a:off x="8364914" y="2355648"/>
            <a:ext cx="865637" cy="108276"/>
          </a:xfrm>
          <a:prstGeom prst="bentConnector3">
            <a:avLst>
              <a:gd name="adj1" fmla="val 3052"/>
            </a:avLst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40"/>
          <p:cNvCxnSpPr/>
          <p:nvPr/>
        </p:nvCxnSpPr>
        <p:spPr>
          <a:xfrm rot="10800000" flipV="1">
            <a:off x="3162454" y="1976967"/>
            <a:ext cx="5689419" cy="952402"/>
          </a:xfrm>
          <a:prstGeom prst="bentConnector3">
            <a:avLst>
              <a:gd name="adj1" fmla="val 105359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8851872" y="4771721"/>
            <a:ext cx="21815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136"/>
          <p:cNvCxnSpPr/>
          <p:nvPr/>
        </p:nvCxnSpPr>
        <p:spPr>
          <a:xfrm flipV="1">
            <a:off x="8636289" y="3278804"/>
            <a:ext cx="0" cy="1449814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“Upper Immediate”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37607" y="2868689"/>
            <a:ext cx="84878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Has 20-bit immediate in upper 20 bits of 32-bit instruction word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One destination register, </a:t>
            </a:r>
            <a:r>
              <a:rPr lang="en-US" altLang="en-US" sz="2400" dirty="0" err="1">
                <a:latin typeface="Arial" panose="020B0604020202020204" pitchFamily="34" charset="0"/>
              </a:rPr>
              <a:t>rd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Used for two 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LUI – Load  Upper Immediate (add to zero)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AUIPC – Add Upper Immediate to PC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7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324" y="1389593"/>
            <a:ext cx="82804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0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37075"/>
            <a:ext cx="9144000" cy="370328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6633" y="1632520"/>
            <a:ext cx="7413131" cy="3398829"/>
            <a:chOff x="156633" y="1632520"/>
            <a:chExt cx="7413131" cy="3398829"/>
          </a:xfrm>
        </p:grpSpPr>
        <p:cxnSp>
          <p:nvCxnSpPr>
            <p:cNvPr id="26" name="Straight Arrow Connector 130"/>
            <p:cNvCxnSpPr/>
            <p:nvPr/>
          </p:nvCxnSpPr>
          <p:spPr>
            <a:xfrm flipH="1" flipV="1">
              <a:off x="485559" y="3045014"/>
              <a:ext cx="5195" cy="169843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32"/>
            <p:cNvCxnSpPr/>
            <p:nvPr/>
          </p:nvCxnSpPr>
          <p:spPr>
            <a:xfrm flipH="1" flipV="1">
              <a:off x="6373656" y="3369720"/>
              <a:ext cx="8094" cy="166162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33"/>
            <p:cNvCxnSpPr/>
            <p:nvPr/>
          </p:nvCxnSpPr>
          <p:spPr>
            <a:xfrm flipV="1">
              <a:off x="3818290" y="3769583"/>
              <a:ext cx="8609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4"/>
            <p:cNvCxnSpPr/>
            <p:nvPr/>
          </p:nvCxnSpPr>
          <p:spPr>
            <a:xfrm flipV="1">
              <a:off x="7568202" y="3769583"/>
              <a:ext cx="1562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35"/>
            <p:cNvCxnSpPr/>
            <p:nvPr/>
          </p:nvCxnSpPr>
          <p:spPr>
            <a:xfrm flipV="1">
              <a:off x="5736167" y="3621130"/>
              <a:ext cx="1" cy="11223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40"/>
            <p:cNvCxnSpPr/>
            <p:nvPr/>
          </p:nvCxnSpPr>
          <p:spPr>
            <a:xfrm rot="16200000" flipH="1">
              <a:off x="-164153" y="2100460"/>
              <a:ext cx="862286" cy="220000"/>
            </a:xfrm>
            <a:prstGeom prst="bentConnector3">
              <a:avLst>
                <a:gd name="adj1" fmla="val 100444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1"/>
            <p:cNvCxnSpPr/>
            <p:nvPr/>
          </p:nvCxnSpPr>
          <p:spPr>
            <a:xfrm>
              <a:off x="566239" y="2816280"/>
              <a:ext cx="230515" cy="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51"/>
            <p:cNvCxnSpPr/>
            <p:nvPr/>
          </p:nvCxnSpPr>
          <p:spPr>
            <a:xfrm flipH="1">
              <a:off x="2416176" y="3449411"/>
              <a:ext cx="1386" cy="12792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54"/>
            <p:cNvCxnSpPr/>
            <p:nvPr/>
          </p:nvCxnSpPr>
          <p:spPr>
            <a:xfrm>
              <a:off x="2400022" y="4249100"/>
              <a:ext cx="794025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55"/>
            <p:cNvCxnSpPr/>
            <p:nvPr/>
          </p:nvCxnSpPr>
          <p:spPr>
            <a:xfrm flipV="1">
              <a:off x="3429001" y="4503590"/>
              <a:ext cx="0" cy="22502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56"/>
            <p:cNvCxnSpPr/>
            <p:nvPr/>
          </p:nvCxnSpPr>
          <p:spPr>
            <a:xfrm>
              <a:off x="5837576" y="3367503"/>
              <a:ext cx="372724" cy="221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57"/>
            <p:cNvCxnSpPr/>
            <p:nvPr/>
          </p:nvCxnSpPr>
          <p:spPr>
            <a:xfrm flipV="1">
              <a:off x="3671770" y="3547229"/>
              <a:ext cx="1961058" cy="720161"/>
            </a:xfrm>
            <a:prstGeom prst="bentConnector3">
              <a:avLst>
                <a:gd name="adj1" fmla="val 85403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4"/>
            <p:cNvCxnSpPr/>
            <p:nvPr/>
          </p:nvCxnSpPr>
          <p:spPr>
            <a:xfrm rot="5400000" flipH="1" flipV="1">
              <a:off x="5852424" y="2274054"/>
              <a:ext cx="1499619" cy="216551"/>
            </a:xfrm>
            <a:prstGeom prst="bentConnector3">
              <a:avLst>
                <a:gd name="adj1" fmla="val 229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1"/>
            <p:cNvCxnSpPr/>
            <p:nvPr/>
          </p:nvCxnSpPr>
          <p:spPr>
            <a:xfrm flipV="1">
              <a:off x="2293938" y="3459477"/>
              <a:ext cx="138693" cy="191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43"/>
            <p:cNvCxnSpPr/>
            <p:nvPr/>
          </p:nvCxnSpPr>
          <p:spPr>
            <a:xfrm rot="5400000" flipH="1" flipV="1">
              <a:off x="1911204" y="1937865"/>
              <a:ext cx="486424" cy="199609"/>
            </a:xfrm>
            <a:prstGeom prst="bentConnector3">
              <a:avLst>
                <a:gd name="adj1" fmla="val 2020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7"/>
            <p:cNvCxnSpPr/>
            <p:nvPr/>
          </p:nvCxnSpPr>
          <p:spPr>
            <a:xfrm>
              <a:off x="156633" y="1794457"/>
              <a:ext cx="2097588" cy="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8"/>
            <p:cNvCxnSpPr/>
            <p:nvPr/>
          </p:nvCxnSpPr>
          <p:spPr>
            <a:xfrm>
              <a:off x="1478492" y="2280882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8"/>
            <p:cNvCxnSpPr/>
            <p:nvPr/>
          </p:nvCxnSpPr>
          <p:spPr>
            <a:xfrm>
              <a:off x="1478492" y="3449411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08"/>
            <p:cNvCxnSpPr/>
            <p:nvPr/>
          </p:nvCxnSpPr>
          <p:spPr>
            <a:xfrm flipV="1">
              <a:off x="1492246" y="2273230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Elbow Connector 14"/>
          <p:cNvCxnSpPr/>
          <p:nvPr/>
        </p:nvCxnSpPr>
        <p:spPr>
          <a:xfrm rot="5400000" flipH="1" flipV="1">
            <a:off x="8364914" y="2355648"/>
            <a:ext cx="865637" cy="108276"/>
          </a:xfrm>
          <a:prstGeom prst="bentConnector3">
            <a:avLst>
              <a:gd name="adj1" fmla="val 3052"/>
            </a:avLst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40"/>
          <p:cNvCxnSpPr/>
          <p:nvPr/>
        </p:nvCxnSpPr>
        <p:spPr>
          <a:xfrm rot="10800000" flipV="1">
            <a:off x="3162454" y="1976967"/>
            <a:ext cx="5689419" cy="952402"/>
          </a:xfrm>
          <a:prstGeom prst="bentConnector3">
            <a:avLst>
              <a:gd name="adj1" fmla="val 105359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8851872" y="4771721"/>
            <a:ext cx="21815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47"/>
          <p:cNvCxnSpPr/>
          <p:nvPr/>
        </p:nvCxnSpPr>
        <p:spPr>
          <a:xfrm>
            <a:off x="1245144" y="2816280"/>
            <a:ext cx="247102" cy="0"/>
          </a:xfrm>
          <a:prstGeom prst="line">
            <a:avLst/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34"/>
          <p:cNvCxnSpPr/>
          <p:nvPr/>
        </p:nvCxnSpPr>
        <p:spPr>
          <a:xfrm flipH="1" flipV="1">
            <a:off x="8623864" y="3290066"/>
            <a:ext cx="12136" cy="143855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57"/>
          <p:cNvCxnSpPr/>
          <p:nvPr/>
        </p:nvCxnSpPr>
        <p:spPr>
          <a:xfrm>
            <a:off x="6710509" y="1654852"/>
            <a:ext cx="1804841" cy="1161428"/>
          </a:xfrm>
          <a:prstGeom prst="bentConnector3">
            <a:avLst>
              <a:gd name="adj1" fmla="val 84655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3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39285"/>
            <a:ext cx="9144000" cy="372011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</a:t>
            </a:r>
            <a:r>
              <a:rPr lang="en-US" alt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6991" y="1632520"/>
            <a:ext cx="8138361" cy="3398829"/>
            <a:chOff x="376991" y="1632520"/>
            <a:chExt cx="8138361" cy="3398829"/>
          </a:xfrm>
        </p:grpSpPr>
        <p:cxnSp>
          <p:nvCxnSpPr>
            <p:cNvPr id="26" name="Straight Arrow Connector 130"/>
            <p:cNvCxnSpPr/>
            <p:nvPr/>
          </p:nvCxnSpPr>
          <p:spPr>
            <a:xfrm flipH="1" flipV="1">
              <a:off x="485559" y="3045014"/>
              <a:ext cx="5195" cy="169843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32"/>
            <p:cNvCxnSpPr/>
            <p:nvPr/>
          </p:nvCxnSpPr>
          <p:spPr>
            <a:xfrm flipH="1" flipV="1">
              <a:off x="6373656" y="3369720"/>
              <a:ext cx="8094" cy="166162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33"/>
            <p:cNvCxnSpPr/>
            <p:nvPr/>
          </p:nvCxnSpPr>
          <p:spPr>
            <a:xfrm flipV="1">
              <a:off x="3818290" y="3769583"/>
              <a:ext cx="8609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4"/>
            <p:cNvCxnSpPr/>
            <p:nvPr/>
          </p:nvCxnSpPr>
          <p:spPr>
            <a:xfrm flipV="1">
              <a:off x="7568202" y="3769583"/>
              <a:ext cx="1562" cy="9590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35"/>
            <p:cNvCxnSpPr/>
            <p:nvPr/>
          </p:nvCxnSpPr>
          <p:spPr>
            <a:xfrm flipV="1">
              <a:off x="5736167" y="3621130"/>
              <a:ext cx="1" cy="112232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6"/>
            <p:cNvCxnSpPr/>
            <p:nvPr/>
          </p:nvCxnSpPr>
          <p:spPr>
            <a:xfrm flipV="1">
              <a:off x="5907617" y="2871085"/>
              <a:ext cx="8467" cy="187236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40"/>
            <p:cNvCxnSpPr/>
            <p:nvPr/>
          </p:nvCxnSpPr>
          <p:spPr>
            <a:xfrm>
              <a:off x="6724263" y="1660607"/>
              <a:ext cx="1791089" cy="1147695"/>
            </a:xfrm>
            <a:prstGeom prst="bentConnector3">
              <a:avLst>
                <a:gd name="adj1" fmla="val 84272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1"/>
            <p:cNvCxnSpPr/>
            <p:nvPr/>
          </p:nvCxnSpPr>
          <p:spPr>
            <a:xfrm>
              <a:off x="566239" y="2816280"/>
              <a:ext cx="230515" cy="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145"/>
            <p:cNvCxnSpPr/>
            <p:nvPr/>
          </p:nvCxnSpPr>
          <p:spPr>
            <a:xfrm rot="10800000" flipV="1">
              <a:off x="376991" y="1794455"/>
              <a:ext cx="1877233" cy="841213"/>
            </a:xfrm>
            <a:prstGeom prst="bentConnector3">
              <a:avLst>
                <a:gd name="adj1" fmla="val 112917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46"/>
            <p:cNvCxnSpPr/>
            <p:nvPr/>
          </p:nvCxnSpPr>
          <p:spPr>
            <a:xfrm>
              <a:off x="6010275" y="2619375"/>
              <a:ext cx="210663" cy="30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50"/>
            <p:cNvCxnSpPr/>
            <p:nvPr/>
          </p:nvCxnSpPr>
          <p:spPr>
            <a:xfrm flipV="1">
              <a:off x="1285221" y="2380540"/>
              <a:ext cx="4548134" cy="427760"/>
            </a:xfrm>
            <a:prstGeom prst="bentConnector3">
              <a:avLst>
                <a:gd name="adj1" fmla="val 27568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51"/>
            <p:cNvCxnSpPr/>
            <p:nvPr/>
          </p:nvCxnSpPr>
          <p:spPr>
            <a:xfrm flipH="1">
              <a:off x="2416176" y="3449411"/>
              <a:ext cx="1386" cy="12792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54"/>
            <p:cNvCxnSpPr/>
            <p:nvPr/>
          </p:nvCxnSpPr>
          <p:spPr>
            <a:xfrm>
              <a:off x="2456658" y="4268074"/>
              <a:ext cx="727361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55"/>
            <p:cNvCxnSpPr/>
            <p:nvPr/>
          </p:nvCxnSpPr>
          <p:spPr>
            <a:xfrm flipV="1">
              <a:off x="3429001" y="4503590"/>
              <a:ext cx="0" cy="22502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56"/>
            <p:cNvCxnSpPr/>
            <p:nvPr/>
          </p:nvCxnSpPr>
          <p:spPr>
            <a:xfrm>
              <a:off x="5837576" y="3367503"/>
              <a:ext cx="372724" cy="221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57"/>
            <p:cNvCxnSpPr/>
            <p:nvPr/>
          </p:nvCxnSpPr>
          <p:spPr>
            <a:xfrm flipV="1">
              <a:off x="3671770" y="3547229"/>
              <a:ext cx="1961058" cy="720161"/>
            </a:xfrm>
            <a:prstGeom prst="bentConnector3">
              <a:avLst>
                <a:gd name="adj1" fmla="val 85403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4"/>
            <p:cNvCxnSpPr/>
            <p:nvPr/>
          </p:nvCxnSpPr>
          <p:spPr>
            <a:xfrm rot="5400000" flipH="1" flipV="1">
              <a:off x="5852424" y="2274054"/>
              <a:ext cx="1499619" cy="216551"/>
            </a:xfrm>
            <a:prstGeom prst="bentConnector3">
              <a:avLst>
                <a:gd name="adj1" fmla="val 2291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81"/>
            <p:cNvCxnSpPr/>
            <p:nvPr/>
          </p:nvCxnSpPr>
          <p:spPr>
            <a:xfrm flipV="1">
              <a:off x="2293938" y="3459477"/>
              <a:ext cx="138693" cy="1919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43"/>
            <p:cNvCxnSpPr/>
            <p:nvPr/>
          </p:nvCxnSpPr>
          <p:spPr>
            <a:xfrm rot="5400000" flipH="1" flipV="1">
              <a:off x="1911204" y="1937865"/>
              <a:ext cx="486424" cy="199609"/>
            </a:xfrm>
            <a:prstGeom prst="bentConnector3">
              <a:avLst>
                <a:gd name="adj1" fmla="val 2020"/>
              </a:avLst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8"/>
            <p:cNvCxnSpPr/>
            <p:nvPr/>
          </p:nvCxnSpPr>
          <p:spPr>
            <a:xfrm>
              <a:off x="1478492" y="2280882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8"/>
            <p:cNvCxnSpPr/>
            <p:nvPr/>
          </p:nvCxnSpPr>
          <p:spPr>
            <a:xfrm>
              <a:off x="1478492" y="3449411"/>
              <a:ext cx="218926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08"/>
            <p:cNvCxnSpPr/>
            <p:nvPr/>
          </p:nvCxnSpPr>
          <p:spPr>
            <a:xfrm flipV="1">
              <a:off x="1492246" y="2273230"/>
              <a:ext cx="0" cy="121287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Elbow Connector 14"/>
          <p:cNvCxnSpPr/>
          <p:nvPr/>
        </p:nvCxnSpPr>
        <p:spPr>
          <a:xfrm rot="5400000" flipH="1" flipV="1">
            <a:off x="8364914" y="2355648"/>
            <a:ext cx="865637" cy="108276"/>
          </a:xfrm>
          <a:prstGeom prst="bentConnector3">
            <a:avLst>
              <a:gd name="adj1" fmla="val 3052"/>
            </a:avLst>
          </a:prstGeom>
          <a:ln w="5715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40"/>
          <p:cNvCxnSpPr/>
          <p:nvPr/>
        </p:nvCxnSpPr>
        <p:spPr>
          <a:xfrm rot="10800000" flipV="1">
            <a:off x="3162454" y="1976967"/>
            <a:ext cx="5689419" cy="952402"/>
          </a:xfrm>
          <a:prstGeom prst="bentConnector3">
            <a:avLst>
              <a:gd name="adj1" fmla="val 105359"/>
            </a:avLst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8851872" y="4771721"/>
            <a:ext cx="21815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136"/>
          <p:cNvCxnSpPr/>
          <p:nvPr/>
        </p:nvCxnSpPr>
        <p:spPr>
          <a:xfrm flipV="1">
            <a:off x="8636289" y="3278804"/>
            <a:ext cx="0" cy="1449814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350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One-Instruction-Per-Cycle RISC-V Machine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9"/>
          <p:cNvGrpSpPr/>
          <p:nvPr/>
        </p:nvGrpSpPr>
        <p:grpSpPr>
          <a:xfrm>
            <a:off x="1892651" y="2143589"/>
            <a:ext cx="701336" cy="3429000"/>
            <a:chOff x="2032200" y="1312961"/>
            <a:chExt cx="701336" cy="3429000"/>
          </a:xfrm>
        </p:grpSpPr>
        <p:grpSp>
          <p:nvGrpSpPr>
            <p:cNvPr id="9" name="Group 43"/>
            <p:cNvGrpSpPr/>
            <p:nvPr/>
          </p:nvGrpSpPr>
          <p:grpSpPr>
            <a:xfrm>
              <a:off x="2071159" y="3217961"/>
              <a:ext cx="662377" cy="762000"/>
              <a:chOff x="5906361" y="3409950"/>
              <a:chExt cx="662377" cy="762000"/>
            </a:xfrm>
          </p:grpSpPr>
          <p:sp>
            <p:nvSpPr>
              <p:cNvPr id="19" name="Rectangle 5"/>
              <p:cNvSpPr/>
              <p:nvPr/>
            </p:nvSpPr>
            <p:spPr>
              <a:xfrm>
                <a:off x="5906361" y="3409950"/>
                <a:ext cx="662377" cy="7620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Courier New"/>
                    <a:cs typeface="Courier New"/>
                  </a:rPr>
                  <a:t>Reg</a:t>
                </a:r>
                <a:r>
                  <a:rPr lang="en-US" sz="1600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[]</a:t>
                </a:r>
              </a:p>
            </p:txBody>
          </p:sp>
          <p:cxnSp>
            <p:nvCxnSpPr>
              <p:cNvPr id="20" name="Straight Connector 17"/>
              <p:cNvCxnSpPr/>
              <p:nvPr/>
            </p:nvCxnSpPr>
            <p:spPr>
              <a:xfrm flipV="1">
                <a:off x="6286713" y="40957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9"/>
              <p:cNvCxnSpPr/>
              <p:nvPr/>
            </p:nvCxnSpPr>
            <p:spPr>
              <a:xfrm flipH="1" flipV="1">
                <a:off x="6362913" y="40957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9"/>
            <p:cNvGrpSpPr/>
            <p:nvPr/>
          </p:nvGrpSpPr>
          <p:grpSpPr>
            <a:xfrm>
              <a:off x="2260800" y="1312961"/>
              <a:ext cx="381000" cy="914400"/>
              <a:chOff x="2057400" y="1200150"/>
              <a:chExt cx="381000" cy="914400"/>
            </a:xfrm>
          </p:grpSpPr>
          <p:sp>
            <p:nvSpPr>
              <p:cNvPr id="16" name="Rectangle 30"/>
              <p:cNvSpPr/>
              <p:nvPr/>
            </p:nvSpPr>
            <p:spPr>
              <a:xfrm>
                <a:off x="2057400" y="1200150"/>
                <a:ext cx="381000" cy="9144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pc</a:t>
                </a:r>
              </a:p>
            </p:txBody>
          </p:sp>
          <p:cxnSp>
            <p:nvCxnSpPr>
              <p:cNvPr id="17" name="Straight Connector 31"/>
              <p:cNvCxnSpPr/>
              <p:nvPr/>
            </p:nvCxnSpPr>
            <p:spPr>
              <a:xfrm flipV="1">
                <a:off x="2209800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32"/>
              <p:cNvCxnSpPr/>
              <p:nvPr/>
            </p:nvCxnSpPr>
            <p:spPr>
              <a:xfrm flipH="1" flipV="1">
                <a:off x="2286000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34"/>
            <p:cNvSpPr/>
            <p:nvPr/>
          </p:nvSpPr>
          <p:spPr>
            <a:xfrm>
              <a:off x="2032200" y="2455961"/>
              <a:ext cx="609600" cy="533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IMEM</a:t>
              </a:r>
            </a:p>
          </p:txBody>
        </p:sp>
        <p:grpSp>
          <p:nvGrpSpPr>
            <p:cNvPr id="12" name="Group 37"/>
            <p:cNvGrpSpPr/>
            <p:nvPr/>
          </p:nvGrpSpPr>
          <p:grpSpPr>
            <a:xfrm>
              <a:off x="2032200" y="4208561"/>
              <a:ext cx="609600" cy="533400"/>
              <a:chOff x="1828800" y="1581150"/>
              <a:chExt cx="609600" cy="533400"/>
            </a:xfrm>
          </p:grpSpPr>
          <p:sp>
            <p:nvSpPr>
              <p:cNvPr id="13" name="Rectangle 38"/>
              <p:cNvSpPr/>
              <p:nvPr/>
            </p:nvSpPr>
            <p:spPr>
              <a:xfrm>
                <a:off x="1828800" y="1581150"/>
                <a:ext cx="609600" cy="5334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/>
                    <a:cs typeface="Courier New"/>
                  </a:rPr>
                  <a:t>DMEM</a:t>
                </a:r>
              </a:p>
            </p:txBody>
          </p:sp>
          <p:cxnSp>
            <p:nvCxnSpPr>
              <p:cNvPr id="14" name="Straight Connector 39"/>
              <p:cNvCxnSpPr/>
              <p:nvPr/>
            </p:nvCxnSpPr>
            <p:spPr>
              <a:xfrm flipV="1">
                <a:off x="2209801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0"/>
              <p:cNvCxnSpPr/>
              <p:nvPr/>
            </p:nvCxnSpPr>
            <p:spPr>
              <a:xfrm flipH="1" flipV="1">
                <a:off x="2286001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90"/>
          <p:cNvGrpSpPr/>
          <p:nvPr/>
        </p:nvGrpSpPr>
        <p:grpSpPr>
          <a:xfrm>
            <a:off x="2362703" y="2219789"/>
            <a:ext cx="2806549" cy="3352800"/>
            <a:chOff x="2502251" y="1389161"/>
            <a:chExt cx="2806549" cy="3352800"/>
          </a:xfrm>
        </p:grpSpPr>
        <p:sp>
          <p:nvSpPr>
            <p:cNvPr id="23" name="Cloud 77"/>
            <p:cNvSpPr/>
            <p:nvPr/>
          </p:nvSpPr>
          <p:spPr>
            <a:xfrm>
              <a:off x="3175200" y="1389161"/>
              <a:ext cx="2133600" cy="3352800"/>
            </a:xfrm>
            <a:prstGeom prst="cloud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Combinational Logic</a:t>
              </a:r>
            </a:p>
          </p:txBody>
        </p:sp>
        <p:cxnSp>
          <p:nvCxnSpPr>
            <p:cNvPr id="24" name="Straight Arrow Connector 7"/>
            <p:cNvCxnSpPr>
              <a:stCxn id="16" idx="3"/>
            </p:cNvCxnSpPr>
            <p:nvPr/>
          </p:nvCxnSpPr>
          <p:spPr>
            <a:xfrm>
              <a:off x="2502251" y="1743539"/>
              <a:ext cx="914400" cy="3150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4"/>
            <p:cNvCxnSpPr>
              <a:stCxn id="11" idx="3"/>
            </p:cNvCxnSpPr>
            <p:nvPr/>
          </p:nvCxnSpPr>
          <p:spPr>
            <a:xfrm>
              <a:off x="2502251" y="2696039"/>
              <a:ext cx="582005" cy="521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9" idx="3"/>
            </p:cNvCxnSpPr>
            <p:nvPr/>
          </p:nvCxnSpPr>
          <p:spPr>
            <a:xfrm flipV="1">
              <a:off x="2584324" y="3551799"/>
              <a:ext cx="545904" cy="5864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55"/>
            <p:cNvCxnSpPr>
              <a:stCxn id="13" idx="3"/>
            </p:cNvCxnSpPr>
            <p:nvPr/>
          </p:nvCxnSpPr>
          <p:spPr>
            <a:xfrm flipV="1">
              <a:off x="2502251" y="4442040"/>
              <a:ext cx="990600" cy="659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91"/>
          <p:cNvGrpSpPr/>
          <p:nvPr/>
        </p:nvGrpSpPr>
        <p:grpSpPr>
          <a:xfrm>
            <a:off x="1217087" y="1725978"/>
            <a:ext cx="4510765" cy="3574786"/>
            <a:chOff x="1356635" y="895350"/>
            <a:chExt cx="4510765" cy="3574786"/>
          </a:xfrm>
        </p:grpSpPr>
        <p:sp>
          <p:nvSpPr>
            <p:cNvPr id="29" name="Freeform 26"/>
            <p:cNvSpPr/>
            <p:nvPr/>
          </p:nvSpPr>
          <p:spPr>
            <a:xfrm>
              <a:off x="1792944" y="1181952"/>
              <a:ext cx="3528306" cy="597681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3269716 w 4556916"/>
                <a:gd name="connsiteY0" fmla="*/ 580440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3269716 w 4551171"/>
                <a:gd name="connsiteY0" fmla="*/ 580440 h 597681"/>
                <a:gd name="connsiteX1" fmla="*/ 3528306 w 4551171"/>
                <a:gd name="connsiteY1" fmla="*/ 568946 h 597681"/>
                <a:gd name="connsiteX2" fmla="*/ 4551169 w 4551171"/>
                <a:gd name="connsiteY2" fmla="*/ 5747 h 597681"/>
                <a:gd name="connsiteX3" fmla="*/ 0 w 4551171"/>
                <a:gd name="connsiteY3" fmla="*/ 0 h 597681"/>
                <a:gd name="connsiteX4" fmla="*/ 5747 w 4551171"/>
                <a:gd name="connsiteY4" fmla="*/ 586187 h 597681"/>
                <a:gd name="connsiteX5" fmla="*/ 471207 w 4551171"/>
                <a:gd name="connsiteY5" fmla="*/ 597681 h 597681"/>
                <a:gd name="connsiteX0" fmla="*/ 3269716 w 3528306"/>
                <a:gd name="connsiteY0" fmla="*/ 580440 h 597681"/>
                <a:gd name="connsiteX1" fmla="*/ 3528306 w 3528306"/>
                <a:gd name="connsiteY1" fmla="*/ 568946 h 597681"/>
                <a:gd name="connsiteX2" fmla="*/ 3522559 w 3528306"/>
                <a:gd name="connsiteY2" fmla="*/ 22988 h 597681"/>
                <a:gd name="connsiteX3" fmla="*/ 0 w 3528306"/>
                <a:gd name="connsiteY3" fmla="*/ 0 h 597681"/>
                <a:gd name="connsiteX4" fmla="*/ 5747 w 3528306"/>
                <a:gd name="connsiteY4" fmla="*/ 586187 h 597681"/>
                <a:gd name="connsiteX5" fmla="*/ 471207 w 3528306"/>
                <a:gd name="connsiteY5" fmla="*/ 597681 h 5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8306" h="597681">
                  <a:moveTo>
                    <a:pt x="3269716" y="580440"/>
                  </a:moveTo>
                  <a:lnTo>
                    <a:pt x="3528306" y="568946"/>
                  </a:lnTo>
                  <a:cubicBezTo>
                    <a:pt x="3526390" y="377382"/>
                    <a:pt x="3524475" y="214552"/>
                    <a:pt x="3522559" y="22988"/>
                  </a:cubicBezTo>
                  <a:lnTo>
                    <a:pt x="0" y="0"/>
                  </a:lnTo>
                  <a:cubicBezTo>
                    <a:pt x="1916" y="195396"/>
                    <a:pt x="3831" y="390791"/>
                    <a:pt x="5747" y="586187"/>
                  </a:cubicBezTo>
                  <a:lnTo>
                    <a:pt x="471207" y="59768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/>
            <p:cNvSpPr/>
            <p:nvPr/>
          </p:nvSpPr>
          <p:spPr>
            <a:xfrm>
              <a:off x="1581465" y="1076485"/>
              <a:ext cx="3975628" cy="1678071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4073448 w 4556916"/>
                <a:gd name="connsiteY0" fmla="*/ 1622610 h 1622834"/>
                <a:gd name="connsiteX1" fmla="*/ 4556916 w 4556916"/>
                <a:gd name="connsiteY1" fmla="*/ 1617087 h 1622834"/>
                <a:gd name="connsiteX2" fmla="*/ 4556149 w 4556916"/>
                <a:gd name="connsiteY2" fmla="*/ 0 h 1622834"/>
                <a:gd name="connsiteX3" fmla="*/ 0 w 4556916"/>
                <a:gd name="connsiteY3" fmla="*/ 1216953 h 1622834"/>
                <a:gd name="connsiteX4" fmla="*/ 5747 w 4556916"/>
                <a:gd name="connsiteY4" fmla="*/ 1622834 h 1622834"/>
                <a:gd name="connsiteX5" fmla="*/ 381560 w 4556916"/>
                <a:gd name="connsiteY5" fmla="*/ 1617424 h 1622834"/>
                <a:gd name="connsiteX0" fmla="*/ 4067844 w 4551312"/>
                <a:gd name="connsiteY0" fmla="*/ 1639627 h 1639851"/>
                <a:gd name="connsiteX1" fmla="*/ 4551312 w 4551312"/>
                <a:gd name="connsiteY1" fmla="*/ 1634104 h 1639851"/>
                <a:gd name="connsiteX2" fmla="*/ 4550545 w 4551312"/>
                <a:gd name="connsiteY2" fmla="*/ 17017 h 1639851"/>
                <a:gd name="connsiteX3" fmla="*/ 14318 w 4551312"/>
                <a:gd name="connsiteY3" fmla="*/ 0 h 1639851"/>
                <a:gd name="connsiteX4" fmla="*/ 143 w 4551312"/>
                <a:gd name="connsiteY4" fmla="*/ 1639851 h 1639851"/>
                <a:gd name="connsiteX5" fmla="*/ 375956 w 4551312"/>
                <a:gd name="connsiteY5" fmla="*/ 1634441 h 1639851"/>
                <a:gd name="connsiteX0" fmla="*/ 3201254 w 4551312"/>
                <a:gd name="connsiteY0" fmla="*/ 1645262 h 1645262"/>
                <a:gd name="connsiteX1" fmla="*/ 4551312 w 4551312"/>
                <a:gd name="connsiteY1" fmla="*/ 1634104 h 1645262"/>
                <a:gd name="connsiteX2" fmla="*/ 4550545 w 4551312"/>
                <a:gd name="connsiteY2" fmla="*/ 17017 h 1645262"/>
                <a:gd name="connsiteX3" fmla="*/ 14318 w 4551312"/>
                <a:gd name="connsiteY3" fmla="*/ 0 h 1645262"/>
                <a:gd name="connsiteX4" fmla="*/ 143 w 4551312"/>
                <a:gd name="connsiteY4" fmla="*/ 1639851 h 1645262"/>
                <a:gd name="connsiteX5" fmla="*/ 375956 w 4551312"/>
                <a:gd name="connsiteY5" fmla="*/ 1634441 h 1645262"/>
                <a:gd name="connsiteX0" fmla="*/ 3201254 w 4550547"/>
                <a:gd name="connsiteY0" fmla="*/ 1645262 h 1662277"/>
                <a:gd name="connsiteX1" fmla="*/ 3520368 w 4550547"/>
                <a:gd name="connsiteY1" fmla="*/ 1662277 h 1662277"/>
                <a:gd name="connsiteX2" fmla="*/ 4550545 w 4550547"/>
                <a:gd name="connsiteY2" fmla="*/ 17017 h 1662277"/>
                <a:gd name="connsiteX3" fmla="*/ 14318 w 4550547"/>
                <a:gd name="connsiteY3" fmla="*/ 0 h 1662277"/>
                <a:gd name="connsiteX4" fmla="*/ 143 w 4550547"/>
                <a:gd name="connsiteY4" fmla="*/ 1639851 h 1662277"/>
                <a:gd name="connsiteX5" fmla="*/ 375956 w 4550547"/>
                <a:gd name="connsiteY5" fmla="*/ 1634441 h 1662277"/>
                <a:gd name="connsiteX0" fmla="*/ 3201254 w 3520368"/>
                <a:gd name="connsiteY0" fmla="*/ 1645262 h 1662277"/>
                <a:gd name="connsiteX1" fmla="*/ 3520368 w 3520368"/>
                <a:gd name="connsiteY1" fmla="*/ 1662277 h 1662277"/>
                <a:gd name="connsiteX2" fmla="*/ 3429954 w 3520368"/>
                <a:gd name="connsiteY2" fmla="*/ 11382 h 1662277"/>
                <a:gd name="connsiteX3" fmla="*/ 14318 w 3520368"/>
                <a:gd name="connsiteY3" fmla="*/ 0 h 1662277"/>
                <a:gd name="connsiteX4" fmla="*/ 143 w 3520368"/>
                <a:gd name="connsiteY4" fmla="*/ 1639851 h 1662277"/>
                <a:gd name="connsiteX5" fmla="*/ 375956 w 3520368"/>
                <a:gd name="connsiteY5" fmla="*/ 1634441 h 1662277"/>
                <a:gd name="connsiteX0" fmla="*/ 3201254 w 3470564"/>
                <a:gd name="connsiteY0" fmla="*/ 1645262 h 1645262"/>
                <a:gd name="connsiteX1" fmla="*/ 3470564 w 3470564"/>
                <a:gd name="connsiteY1" fmla="*/ 1639738 h 1645262"/>
                <a:gd name="connsiteX2" fmla="*/ 3429954 w 3470564"/>
                <a:gd name="connsiteY2" fmla="*/ 11382 h 1645262"/>
                <a:gd name="connsiteX3" fmla="*/ 14318 w 3470564"/>
                <a:gd name="connsiteY3" fmla="*/ 0 h 1645262"/>
                <a:gd name="connsiteX4" fmla="*/ 143 w 3470564"/>
                <a:gd name="connsiteY4" fmla="*/ 1639851 h 1645262"/>
                <a:gd name="connsiteX5" fmla="*/ 375956 w 3470564"/>
                <a:gd name="connsiteY5" fmla="*/ 1634441 h 1645262"/>
                <a:gd name="connsiteX0" fmla="*/ 3201254 w 3445662"/>
                <a:gd name="connsiteY0" fmla="*/ 1645262 h 1645262"/>
                <a:gd name="connsiteX1" fmla="*/ 3445662 w 3445662"/>
                <a:gd name="connsiteY1" fmla="*/ 1639738 h 1645262"/>
                <a:gd name="connsiteX2" fmla="*/ 3429954 w 3445662"/>
                <a:gd name="connsiteY2" fmla="*/ 11382 h 1645262"/>
                <a:gd name="connsiteX3" fmla="*/ 14318 w 3445662"/>
                <a:gd name="connsiteY3" fmla="*/ 0 h 1645262"/>
                <a:gd name="connsiteX4" fmla="*/ 143 w 3445662"/>
                <a:gd name="connsiteY4" fmla="*/ 1639851 h 1645262"/>
                <a:gd name="connsiteX5" fmla="*/ 375956 w 3445662"/>
                <a:gd name="connsiteY5" fmla="*/ 1634441 h 164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5662" h="1645262">
                  <a:moveTo>
                    <a:pt x="3201254" y="1645262"/>
                  </a:moveTo>
                  <a:lnTo>
                    <a:pt x="3445662" y="1639738"/>
                  </a:lnTo>
                  <a:cubicBezTo>
                    <a:pt x="3443746" y="1448174"/>
                    <a:pt x="3431870" y="202946"/>
                    <a:pt x="3429954" y="11382"/>
                  </a:cubicBezTo>
                  <a:lnTo>
                    <a:pt x="14318" y="0"/>
                  </a:lnTo>
                  <a:cubicBezTo>
                    <a:pt x="16234" y="195396"/>
                    <a:pt x="-1773" y="1444455"/>
                    <a:pt x="143" y="1639851"/>
                  </a:cubicBezTo>
                  <a:lnTo>
                    <a:pt x="375956" y="163444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64"/>
            <p:cNvSpPr/>
            <p:nvPr/>
          </p:nvSpPr>
          <p:spPr>
            <a:xfrm>
              <a:off x="1485095" y="973680"/>
              <a:ext cx="4251632" cy="2500338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81560 w 4556916"/>
                <a:gd name="connsiteY5" fmla="*/ 400471 h 411291"/>
                <a:gd name="connsiteX0" fmla="*/ 3943958 w 4561427"/>
                <a:gd name="connsiteY0" fmla="*/ 2422717 h 2422717"/>
                <a:gd name="connsiteX1" fmla="*/ 4556916 w 4561427"/>
                <a:gd name="connsiteY1" fmla="*/ 2411560 h 2422717"/>
                <a:gd name="connsiteX2" fmla="*/ 4561130 w 4561427"/>
                <a:gd name="connsiteY2" fmla="*/ 0 h 2422717"/>
                <a:gd name="connsiteX3" fmla="*/ 0 w 4561427"/>
                <a:gd name="connsiteY3" fmla="*/ 2011426 h 2422717"/>
                <a:gd name="connsiteX4" fmla="*/ 5747 w 4561427"/>
                <a:gd name="connsiteY4" fmla="*/ 2417307 h 2422717"/>
                <a:gd name="connsiteX5" fmla="*/ 381560 w 4561427"/>
                <a:gd name="connsiteY5" fmla="*/ 2411897 h 2422717"/>
                <a:gd name="connsiteX0" fmla="*/ 3943958 w 4576837"/>
                <a:gd name="connsiteY0" fmla="*/ 2422717 h 2422717"/>
                <a:gd name="connsiteX1" fmla="*/ 4576837 w 4576837"/>
                <a:gd name="connsiteY1" fmla="*/ 2405926 h 2422717"/>
                <a:gd name="connsiteX2" fmla="*/ 4561130 w 4576837"/>
                <a:gd name="connsiteY2" fmla="*/ 0 h 2422717"/>
                <a:gd name="connsiteX3" fmla="*/ 0 w 4576837"/>
                <a:gd name="connsiteY3" fmla="*/ 2011426 h 2422717"/>
                <a:gd name="connsiteX4" fmla="*/ 5747 w 4576837"/>
                <a:gd name="connsiteY4" fmla="*/ 2417307 h 2422717"/>
                <a:gd name="connsiteX5" fmla="*/ 381560 w 4576837"/>
                <a:gd name="connsiteY5" fmla="*/ 2411897 h 2422717"/>
                <a:gd name="connsiteX0" fmla="*/ 4083409 w 4716288"/>
                <a:gd name="connsiteY0" fmla="*/ 2462271 h 2462271"/>
                <a:gd name="connsiteX1" fmla="*/ 4716288 w 4716288"/>
                <a:gd name="connsiteY1" fmla="*/ 2445480 h 2462271"/>
                <a:gd name="connsiteX2" fmla="*/ 4700581 w 4716288"/>
                <a:gd name="connsiteY2" fmla="*/ 39554 h 2462271"/>
                <a:gd name="connsiteX3" fmla="*/ 0 w 4716288"/>
                <a:gd name="connsiteY3" fmla="*/ 0 h 2462271"/>
                <a:gd name="connsiteX4" fmla="*/ 145198 w 4716288"/>
                <a:gd name="connsiteY4" fmla="*/ 2456861 h 2462271"/>
                <a:gd name="connsiteX5" fmla="*/ 521011 w 4716288"/>
                <a:gd name="connsiteY5" fmla="*/ 2451451 h 2462271"/>
                <a:gd name="connsiteX0" fmla="*/ 4083409 w 4716288"/>
                <a:gd name="connsiteY0" fmla="*/ 2462271 h 2473765"/>
                <a:gd name="connsiteX1" fmla="*/ 4716288 w 4716288"/>
                <a:gd name="connsiteY1" fmla="*/ 2445480 h 2473765"/>
                <a:gd name="connsiteX2" fmla="*/ 4700581 w 4716288"/>
                <a:gd name="connsiteY2" fmla="*/ 39554 h 2473765"/>
                <a:gd name="connsiteX3" fmla="*/ 0 w 4716288"/>
                <a:gd name="connsiteY3" fmla="*/ 0 h 2473765"/>
                <a:gd name="connsiteX4" fmla="*/ 25668 w 4716288"/>
                <a:gd name="connsiteY4" fmla="*/ 2473765 h 2473765"/>
                <a:gd name="connsiteX5" fmla="*/ 521011 w 4716288"/>
                <a:gd name="connsiteY5" fmla="*/ 2451451 h 2473765"/>
                <a:gd name="connsiteX0" fmla="*/ 4083409 w 4716288"/>
                <a:gd name="connsiteY0" fmla="*/ 2462271 h 2462271"/>
                <a:gd name="connsiteX1" fmla="*/ 4716288 w 4716288"/>
                <a:gd name="connsiteY1" fmla="*/ 2445480 h 2462271"/>
                <a:gd name="connsiteX2" fmla="*/ 4700581 w 4716288"/>
                <a:gd name="connsiteY2" fmla="*/ 39554 h 2462271"/>
                <a:gd name="connsiteX3" fmla="*/ 0 w 4716288"/>
                <a:gd name="connsiteY3" fmla="*/ 0 h 2462271"/>
                <a:gd name="connsiteX4" fmla="*/ 20688 w 4716288"/>
                <a:gd name="connsiteY4" fmla="*/ 2451226 h 2462271"/>
                <a:gd name="connsiteX5" fmla="*/ 521011 w 4716288"/>
                <a:gd name="connsiteY5" fmla="*/ 2451451 h 2462271"/>
                <a:gd name="connsiteX0" fmla="*/ 4087920 w 4720799"/>
                <a:gd name="connsiteY0" fmla="*/ 2462271 h 2462271"/>
                <a:gd name="connsiteX1" fmla="*/ 4720799 w 4720799"/>
                <a:gd name="connsiteY1" fmla="*/ 2445480 h 2462271"/>
                <a:gd name="connsiteX2" fmla="*/ 4705092 w 4720799"/>
                <a:gd name="connsiteY2" fmla="*/ 39554 h 2462271"/>
                <a:gd name="connsiteX3" fmla="*/ 4511 w 4720799"/>
                <a:gd name="connsiteY3" fmla="*/ 0 h 2462271"/>
                <a:gd name="connsiteX4" fmla="*/ 297 w 4720799"/>
                <a:gd name="connsiteY4" fmla="*/ 2451226 h 2462271"/>
                <a:gd name="connsiteX5" fmla="*/ 525522 w 4720799"/>
                <a:gd name="connsiteY5" fmla="*/ 2451451 h 2462271"/>
                <a:gd name="connsiteX0" fmla="*/ 4087920 w 4720799"/>
                <a:gd name="connsiteY0" fmla="*/ 2462271 h 2462271"/>
                <a:gd name="connsiteX1" fmla="*/ 4720799 w 4720799"/>
                <a:gd name="connsiteY1" fmla="*/ 2445480 h 2462271"/>
                <a:gd name="connsiteX2" fmla="*/ 3659206 w 4720799"/>
                <a:gd name="connsiteY2" fmla="*/ 45189 h 2462271"/>
                <a:gd name="connsiteX3" fmla="*/ 4511 w 4720799"/>
                <a:gd name="connsiteY3" fmla="*/ 0 h 2462271"/>
                <a:gd name="connsiteX4" fmla="*/ 297 w 4720799"/>
                <a:gd name="connsiteY4" fmla="*/ 2451226 h 2462271"/>
                <a:gd name="connsiteX5" fmla="*/ 525522 w 4720799"/>
                <a:gd name="connsiteY5" fmla="*/ 2451451 h 2462271"/>
                <a:gd name="connsiteX0" fmla="*/ 3271133 w 4720799"/>
                <a:gd name="connsiteY0" fmla="*/ 2451002 h 2451451"/>
                <a:gd name="connsiteX1" fmla="*/ 4720799 w 4720799"/>
                <a:gd name="connsiteY1" fmla="*/ 2445480 h 2451451"/>
                <a:gd name="connsiteX2" fmla="*/ 3659206 w 4720799"/>
                <a:gd name="connsiteY2" fmla="*/ 45189 h 2451451"/>
                <a:gd name="connsiteX3" fmla="*/ 4511 w 4720799"/>
                <a:gd name="connsiteY3" fmla="*/ 0 h 2451451"/>
                <a:gd name="connsiteX4" fmla="*/ 297 w 4720799"/>
                <a:gd name="connsiteY4" fmla="*/ 2451226 h 2451451"/>
                <a:gd name="connsiteX5" fmla="*/ 525522 w 4720799"/>
                <a:gd name="connsiteY5" fmla="*/ 2451451 h 2451451"/>
                <a:gd name="connsiteX0" fmla="*/ 3271133 w 3684874"/>
                <a:gd name="connsiteY0" fmla="*/ 2451002 h 2451451"/>
                <a:gd name="connsiteX1" fmla="*/ 3684874 w 3684874"/>
                <a:gd name="connsiteY1" fmla="*/ 2445480 h 2451451"/>
                <a:gd name="connsiteX2" fmla="*/ 3659206 w 3684874"/>
                <a:gd name="connsiteY2" fmla="*/ 45189 h 2451451"/>
                <a:gd name="connsiteX3" fmla="*/ 4511 w 3684874"/>
                <a:gd name="connsiteY3" fmla="*/ 0 h 2451451"/>
                <a:gd name="connsiteX4" fmla="*/ 297 w 3684874"/>
                <a:gd name="connsiteY4" fmla="*/ 2451226 h 2451451"/>
                <a:gd name="connsiteX5" fmla="*/ 525522 w 3684874"/>
                <a:gd name="connsiteY5" fmla="*/ 2451451 h 24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4874" h="2451451">
                  <a:moveTo>
                    <a:pt x="3271133" y="2451002"/>
                  </a:moveTo>
                  <a:lnTo>
                    <a:pt x="3684874" y="2445480"/>
                  </a:lnTo>
                  <a:cubicBezTo>
                    <a:pt x="3682958" y="2253916"/>
                    <a:pt x="3661122" y="236753"/>
                    <a:pt x="3659206" y="45189"/>
                  </a:cubicBezTo>
                  <a:lnTo>
                    <a:pt x="4511" y="0"/>
                  </a:lnTo>
                  <a:cubicBezTo>
                    <a:pt x="6427" y="195396"/>
                    <a:pt x="-1619" y="2255830"/>
                    <a:pt x="297" y="2451226"/>
                  </a:cubicBezTo>
                  <a:lnTo>
                    <a:pt x="525522" y="245145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65"/>
            <p:cNvSpPr/>
            <p:nvPr/>
          </p:nvSpPr>
          <p:spPr>
            <a:xfrm>
              <a:off x="1356635" y="895350"/>
              <a:ext cx="4510765" cy="3574786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81560 w 4556916"/>
                <a:gd name="connsiteY5" fmla="*/ 400471 h 41129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96501 w 4556916"/>
                <a:gd name="connsiteY5" fmla="*/ 400471 h 411291"/>
                <a:gd name="connsiteX0" fmla="*/ 3097289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96501 w 4556916"/>
                <a:gd name="connsiteY5" fmla="*/ 400471 h 411291"/>
                <a:gd name="connsiteX0" fmla="*/ 3097289 w 4815897"/>
                <a:gd name="connsiteY0" fmla="*/ 411291 h 411291"/>
                <a:gd name="connsiteX1" fmla="*/ 4815897 w 4815897"/>
                <a:gd name="connsiteY1" fmla="*/ 400134 h 411291"/>
                <a:gd name="connsiteX2" fmla="*/ 4551169 w 4815897"/>
                <a:gd name="connsiteY2" fmla="*/ 5747 h 411291"/>
                <a:gd name="connsiteX3" fmla="*/ 0 w 4815897"/>
                <a:gd name="connsiteY3" fmla="*/ 0 h 411291"/>
                <a:gd name="connsiteX4" fmla="*/ 5747 w 4815897"/>
                <a:gd name="connsiteY4" fmla="*/ 405881 h 411291"/>
                <a:gd name="connsiteX5" fmla="*/ 396501 w 4815897"/>
                <a:gd name="connsiteY5" fmla="*/ 400471 h 411291"/>
                <a:gd name="connsiteX0" fmla="*/ 3097289 w 4815897"/>
                <a:gd name="connsiteY0" fmla="*/ 3476380 h 3476380"/>
                <a:gd name="connsiteX1" fmla="*/ 4815897 w 4815897"/>
                <a:gd name="connsiteY1" fmla="*/ 3465223 h 3476380"/>
                <a:gd name="connsiteX2" fmla="*/ 4775287 w 4815897"/>
                <a:gd name="connsiteY2" fmla="*/ 0 h 3476380"/>
                <a:gd name="connsiteX3" fmla="*/ 0 w 4815897"/>
                <a:gd name="connsiteY3" fmla="*/ 3065089 h 3476380"/>
                <a:gd name="connsiteX4" fmla="*/ 5747 w 4815897"/>
                <a:gd name="connsiteY4" fmla="*/ 3470970 h 3476380"/>
                <a:gd name="connsiteX5" fmla="*/ 396501 w 4815897"/>
                <a:gd name="connsiteY5" fmla="*/ 3465560 h 3476380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4964542 w 5005152"/>
                <a:gd name="connsiteY2" fmla="*/ 33922 h 3510302"/>
                <a:gd name="connsiteX3" fmla="*/ 0 w 5005152"/>
                <a:gd name="connsiteY3" fmla="*/ 0 h 3510302"/>
                <a:gd name="connsiteX4" fmla="*/ 195002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4964542 w 5005152"/>
                <a:gd name="connsiteY2" fmla="*/ 33922 h 3510302"/>
                <a:gd name="connsiteX3" fmla="*/ 0 w 5005152"/>
                <a:gd name="connsiteY3" fmla="*/ 0 h 3510302"/>
                <a:gd name="connsiteX4" fmla="*/ 20689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3848931 w 5005152"/>
                <a:gd name="connsiteY2" fmla="*/ 28287 h 3510302"/>
                <a:gd name="connsiteX3" fmla="*/ 0 w 5005152"/>
                <a:gd name="connsiteY3" fmla="*/ 0 h 3510302"/>
                <a:gd name="connsiteX4" fmla="*/ 20689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3934365"/>
                <a:gd name="connsiteY0" fmla="*/ 3510302 h 3510302"/>
                <a:gd name="connsiteX1" fmla="*/ 3934365 w 3934365"/>
                <a:gd name="connsiteY1" fmla="*/ 3454069 h 3510302"/>
                <a:gd name="connsiteX2" fmla="*/ 3848931 w 3934365"/>
                <a:gd name="connsiteY2" fmla="*/ 28287 h 3510302"/>
                <a:gd name="connsiteX3" fmla="*/ 0 w 3934365"/>
                <a:gd name="connsiteY3" fmla="*/ 0 h 3510302"/>
                <a:gd name="connsiteX4" fmla="*/ 20689 w 3934365"/>
                <a:gd name="connsiteY4" fmla="*/ 3504892 h 3510302"/>
                <a:gd name="connsiteX5" fmla="*/ 585756 w 3934365"/>
                <a:gd name="connsiteY5" fmla="*/ 3499482 h 3510302"/>
                <a:gd name="connsiteX0" fmla="*/ 3286544 w 3934365"/>
                <a:gd name="connsiteY0" fmla="*/ 3510302 h 3510302"/>
                <a:gd name="connsiteX1" fmla="*/ 3934365 w 3934365"/>
                <a:gd name="connsiteY1" fmla="*/ 3454069 h 3510302"/>
                <a:gd name="connsiteX2" fmla="*/ 3873833 w 3934365"/>
                <a:gd name="connsiteY2" fmla="*/ 22652 h 3510302"/>
                <a:gd name="connsiteX3" fmla="*/ 0 w 3934365"/>
                <a:gd name="connsiteY3" fmla="*/ 0 h 3510302"/>
                <a:gd name="connsiteX4" fmla="*/ 20689 w 3934365"/>
                <a:gd name="connsiteY4" fmla="*/ 3504892 h 3510302"/>
                <a:gd name="connsiteX5" fmla="*/ 585756 w 3934365"/>
                <a:gd name="connsiteY5" fmla="*/ 3499482 h 3510302"/>
                <a:gd name="connsiteX0" fmla="*/ 2783523 w 3934365"/>
                <a:gd name="connsiteY0" fmla="*/ 3470861 h 3504892"/>
                <a:gd name="connsiteX1" fmla="*/ 3934365 w 3934365"/>
                <a:gd name="connsiteY1" fmla="*/ 3454069 h 3504892"/>
                <a:gd name="connsiteX2" fmla="*/ 3873833 w 3934365"/>
                <a:gd name="connsiteY2" fmla="*/ 22652 h 3504892"/>
                <a:gd name="connsiteX3" fmla="*/ 0 w 3934365"/>
                <a:gd name="connsiteY3" fmla="*/ 0 h 3504892"/>
                <a:gd name="connsiteX4" fmla="*/ 20689 w 3934365"/>
                <a:gd name="connsiteY4" fmla="*/ 3504892 h 3504892"/>
                <a:gd name="connsiteX5" fmla="*/ 585756 w 3934365"/>
                <a:gd name="connsiteY5" fmla="*/ 3499482 h 3504892"/>
                <a:gd name="connsiteX0" fmla="*/ 2783523 w 3909463"/>
                <a:gd name="connsiteY0" fmla="*/ 3470861 h 3504892"/>
                <a:gd name="connsiteX1" fmla="*/ 3909463 w 3909463"/>
                <a:gd name="connsiteY1" fmla="*/ 3454069 h 3504892"/>
                <a:gd name="connsiteX2" fmla="*/ 3873833 w 3909463"/>
                <a:gd name="connsiteY2" fmla="*/ 22652 h 3504892"/>
                <a:gd name="connsiteX3" fmla="*/ 0 w 3909463"/>
                <a:gd name="connsiteY3" fmla="*/ 0 h 3504892"/>
                <a:gd name="connsiteX4" fmla="*/ 20689 w 3909463"/>
                <a:gd name="connsiteY4" fmla="*/ 3504892 h 3504892"/>
                <a:gd name="connsiteX5" fmla="*/ 585756 w 3909463"/>
                <a:gd name="connsiteY5" fmla="*/ 3499482 h 350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9463" h="3504892">
                  <a:moveTo>
                    <a:pt x="2783523" y="3470861"/>
                  </a:moveTo>
                  <a:lnTo>
                    <a:pt x="3909463" y="3454069"/>
                  </a:lnTo>
                  <a:cubicBezTo>
                    <a:pt x="3907547" y="3262505"/>
                    <a:pt x="3875749" y="214216"/>
                    <a:pt x="3873833" y="22652"/>
                  </a:cubicBezTo>
                  <a:lnTo>
                    <a:pt x="0" y="0"/>
                  </a:lnTo>
                  <a:cubicBezTo>
                    <a:pt x="1916" y="195396"/>
                    <a:pt x="18773" y="3309496"/>
                    <a:pt x="20689" y="3504892"/>
                  </a:cubicBezTo>
                  <a:lnTo>
                    <a:pt x="585756" y="3499482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93"/>
          <p:cNvGrpSpPr/>
          <p:nvPr/>
        </p:nvGrpSpPr>
        <p:grpSpPr>
          <a:xfrm>
            <a:off x="108438" y="2981789"/>
            <a:ext cx="2279724" cy="2716424"/>
            <a:chOff x="247987" y="2151161"/>
            <a:chExt cx="2279724" cy="2716424"/>
          </a:xfrm>
        </p:grpSpPr>
        <p:cxnSp>
          <p:nvCxnSpPr>
            <p:cNvPr id="34" name="Straight Connector 54"/>
            <p:cNvCxnSpPr/>
            <p:nvPr/>
          </p:nvCxnSpPr>
          <p:spPr>
            <a:xfrm flipV="1">
              <a:off x="1724467" y="2366564"/>
              <a:ext cx="2933" cy="2501021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70"/>
            <p:cNvGrpSpPr/>
            <p:nvPr/>
          </p:nvGrpSpPr>
          <p:grpSpPr>
            <a:xfrm>
              <a:off x="247987" y="2151161"/>
              <a:ext cx="762000" cy="457200"/>
              <a:chOff x="1524000" y="3638550"/>
              <a:chExt cx="762000" cy="457200"/>
            </a:xfrm>
          </p:grpSpPr>
          <p:grpSp>
            <p:nvGrpSpPr>
              <p:cNvPr id="39" name="Group 69"/>
              <p:cNvGrpSpPr/>
              <p:nvPr/>
            </p:nvGrpSpPr>
            <p:grpSpPr>
              <a:xfrm>
                <a:off x="1752600" y="3692590"/>
                <a:ext cx="327026" cy="174560"/>
                <a:chOff x="1752600" y="3768790"/>
                <a:chExt cx="327026" cy="174560"/>
              </a:xfrm>
            </p:grpSpPr>
            <p:sp>
              <p:nvSpPr>
                <p:cNvPr id="41" name="Freeform 56"/>
                <p:cNvSpPr/>
                <p:nvPr/>
              </p:nvSpPr>
              <p:spPr>
                <a:xfrm>
                  <a:off x="1752600" y="3768790"/>
                  <a:ext cx="327026" cy="174560"/>
                </a:xfrm>
                <a:custGeom>
                  <a:avLst/>
                  <a:gdLst>
                    <a:gd name="connsiteX0" fmla="*/ 0 w 281575"/>
                    <a:gd name="connsiteY0" fmla="*/ 109191 h 149420"/>
                    <a:gd name="connsiteX1" fmla="*/ 28732 w 281575"/>
                    <a:gd name="connsiteY1" fmla="*/ 149420 h 149420"/>
                    <a:gd name="connsiteX2" fmla="*/ 109182 w 281575"/>
                    <a:gd name="connsiteY2" fmla="*/ 149420 h 149420"/>
                    <a:gd name="connsiteX3" fmla="*/ 155153 w 281575"/>
                    <a:gd name="connsiteY3" fmla="*/ 0 h 149420"/>
                    <a:gd name="connsiteX4" fmla="*/ 264335 w 281575"/>
                    <a:gd name="connsiteY4" fmla="*/ 5747 h 149420"/>
                    <a:gd name="connsiteX5" fmla="*/ 281575 w 281575"/>
                    <a:gd name="connsiteY5" fmla="*/ 57469 h 149420"/>
                    <a:gd name="connsiteX0" fmla="*/ 0 w 281575"/>
                    <a:gd name="connsiteY0" fmla="*/ 112243 h 152472"/>
                    <a:gd name="connsiteX1" fmla="*/ 28732 w 281575"/>
                    <a:gd name="connsiteY1" fmla="*/ 152472 h 152472"/>
                    <a:gd name="connsiteX2" fmla="*/ 109182 w 281575"/>
                    <a:gd name="connsiteY2" fmla="*/ 152472 h 152472"/>
                    <a:gd name="connsiteX3" fmla="*/ 155153 w 281575"/>
                    <a:gd name="connsiteY3" fmla="*/ 3052 h 152472"/>
                    <a:gd name="connsiteX4" fmla="*/ 270201 w 281575"/>
                    <a:gd name="connsiteY4" fmla="*/ 0 h 152472"/>
                    <a:gd name="connsiteX5" fmla="*/ 281575 w 281575"/>
                    <a:gd name="connsiteY5" fmla="*/ 60521 h 152472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0201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20704 h 160933"/>
                    <a:gd name="connsiteX1" fmla="*/ 28732 w 281575"/>
                    <a:gd name="connsiteY1" fmla="*/ 160933 h 160933"/>
                    <a:gd name="connsiteX2" fmla="*/ 109182 w 281575"/>
                    <a:gd name="connsiteY2" fmla="*/ 160933 h 160933"/>
                    <a:gd name="connsiteX3" fmla="*/ 178617 w 281575"/>
                    <a:gd name="connsiteY3" fmla="*/ 5872 h 160933"/>
                    <a:gd name="connsiteX4" fmla="*/ 276067 w 281575"/>
                    <a:gd name="connsiteY4" fmla="*/ 0 h 160933"/>
                    <a:gd name="connsiteX5" fmla="*/ 281575 w 281575"/>
                    <a:gd name="connsiteY5" fmla="*/ 68982 h 160933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2241"/>
                    <a:gd name="connsiteX1" fmla="*/ 28732 w 281575"/>
                    <a:gd name="connsiteY1" fmla="*/ 140959 h 152241"/>
                    <a:gd name="connsiteX2" fmla="*/ 123848 w 281575"/>
                    <a:gd name="connsiteY2" fmla="*/ 152241 h 152241"/>
                    <a:gd name="connsiteX3" fmla="*/ 178617 w 281575"/>
                    <a:gd name="connsiteY3" fmla="*/ 0 h 152241"/>
                    <a:gd name="connsiteX4" fmla="*/ 273134 w 281575"/>
                    <a:gd name="connsiteY4" fmla="*/ 2589 h 152241"/>
                    <a:gd name="connsiteX5" fmla="*/ 281575 w 281575"/>
                    <a:gd name="connsiteY5" fmla="*/ 63110 h 152241"/>
                    <a:gd name="connsiteX0" fmla="*/ 0 w 281575"/>
                    <a:gd name="connsiteY0" fmla="*/ 106371 h 155060"/>
                    <a:gd name="connsiteX1" fmla="*/ 25799 w 281575"/>
                    <a:gd name="connsiteY1" fmla="*/ 155060 h 155060"/>
                    <a:gd name="connsiteX2" fmla="*/ 123848 w 281575"/>
                    <a:gd name="connsiteY2" fmla="*/ 152241 h 155060"/>
                    <a:gd name="connsiteX3" fmla="*/ 178617 w 281575"/>
                    <a:gd name="connsiteY3" fmla="*/ 0 h 155060"/>
                    <a:gd name="connsiteX4" fmla="*/ 273134 w 281575"/>
                    <a:gd name="connsiteY4" fmla="*/ 2589 h 155060"/>
                    <a:gd name="connsiteX5" fmla="*/ 281575 w 281575"/>
                    <a:gd name="connsiteY5" fmla="*/ 63110 h 155060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3134 w 281575"/>
                    <a:gd name="connsiteY4" fmla="*/ 2589 h 155062"/>
                    <a:gd name="connsiteX5" fmla="*/ 281575 w 281575"/>
                    <a:gd name="connsiteY5" fmla="*/ 63110 h 155062"/>
                    <a:gd name="connsiteX0" fmla="*/ 0 w 290733"/>
                    <a:gd name="connsiteY0" fmla="*/ 109422 h 158113"/>
                    <a:gd name="connsiteX1" fmla="*/ 25799 w 290733"/>
                    <a:gd name="connsiteY1" fmla="*/ 158111 h 158113"/>
                    <a:gd name="connsiteX2" fmla="*/ 141446 w 290733"/>
                    <a:gd name="connsiteY2" fmla="*/ 158113 h 158113"/>
                    <a:gd name="connsiteX3" fmla="*/ 178617 w 290733"/>
                    <a:gd name="connsiteY3" fmla="*/ 3051 h 158113"/>
                    <a:gd name="connsiteX4" fmla="*/ 290733 w 290733"/>
                    <a:gd name="connsiteY4" fmla="*/ 0 h 158113"/>
                    <a:gd name="connsiteX5" fmla="*/ 281575 w 290733"/>
                    <a:gd name="connsiteY5" fmla="*/ 66161 h 158113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9001 w 281575"/>
                    <a:gd name="connsiteY4" fmla="*/ 2590 h 155062"/>
                    <a:gd name="connsiteX5" fmla="*/ 281575 w 281575"/>
                    <a:gd name="connsiteY5" fmla="*/ 63110 h 155062"/>
                    <a:gd name="connsiteX0" fmla="*/ 0 w 302107"/>
                    <a:gd name="connsiteY0" fmla="*/ 106371 h 155062"/>
                    <a:gd name="connsiteX1" fmla="*/ 25799 w 302107"/>
                    <a:gd name="connsiteY1" fmla="*/ 155060 h 155062"/>
                    <a:gd name="connsiteX2" fmla="*/ 141446 w 302107"/>
                    <a:gd name="connsiteY2" fmla="*/ 155062 h 155062"/>
                    <a:gd name="connsiteX3" fmla="*/ 178617 w 302107"/>
                    <a:gd name="connsiteY3" fmla="*/ 0 h 155062"/>
                    <a:gd name="connsiteX4" fmla="*/ 279001 w 302107"/>
                    <a:gd name="connsiteY4" fmla="*/ 2590 h 155062"/>
                    <a:gd name="connsiteX5" fmla="*/ 302107 w 302107"/>
                    <a:gd name="connsiteY5" fmla="*/ 60290 h 155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107" h="155062">
                      <a:moveTo>
                        <a:pt x="0" y="106371"/>
                      </a:moveTo>
                      <a:lnTo>
                        <a:pt x="25799" y="155060"/>
                      </a:lnTo>
                      <a:lnTo>
                        <a:pt x="141446" y="155062"/>
                      </a:lnTo>
                      <a:lnTo>
                        <a:pt x="178617" y="0"/>
                      </a:lnTo>
                      <a:lnTo>
                        <a:pt x="279001" y="2590"/>
                      </a:lnTo>
                      <a:lnTo>
                        <a:pt x="302107" y="6029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67"/>
                <p:cNvSpPr/>
                <p:nvPr/>
              </p:nvSpPr>
              <p:spPr>
                <a:xfrm>
                  <a:off x="1870075" y="3816350"/>
                  <a:ext cx="104775" cy="63500"/>
                </a:xfrm>
                <a:custGeom>
                  <a:avLst/>
                  <a:gdLst>
                    <a:gd name="connsiteX0" fmla="*/ 0 w 104775"/>
                    <a:gd name="connsiteY0" fmla="*/ 41275 h 63500"/>
                    <a:gd name="connsiteX1" fmla="*/ 66675 w 104775"/>
                    <a:gd name="connsiteY1" fmla="*/ 0 h 63500"/>
                    <a:gd name="connsiteX2" fmla="*/ 104775 w 104775"/>
                    <a:gd name="connsiteY2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" h="63500">
                      <a:moveTo>
                        <a:pt x="0" y="41275"/>
                      </a:moveTo>
                      <a:lnTo>
                        <a:pt x="66675" y="0"/>
                      </a:lnTo>
                      <a:lnTo>
                        <a:pt x="104775" y="6350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68"/>
              <p:cNvSpPr/>
              <p:nvPr/>
            </p:nvSpPr>
            <p:spPr>
              <a:xfrm>
                <a:off x="1524000" y="3638550"/>
                <a:ext cx="762000" cy="457200"/>
              </a:xfrm>
              <a:prstGeom prst="rect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clock</a:t>
                </a:r>
              </a:p>
            </p:txBody>
          </p:sp>
        </p:grpSp>
        <p:cxnSp>
          <p:nvCxnSpPr>
            <p:cNvPr id="36" name="Elbow Connector 48"/>
            <p:cNvCxnSpPr>
              <a:stCxn id="40" idx="3"/>
              <a:endCxn id="16" idx="2"/>
            </p:cNvCxnSpPr>
            <p:nvPr/>
          </p:nvCxnSpPr>
          <p:spPr>
            <a:xfrm flipV="1">
              <a:off x="1009987" y="2238839"/>
              <a:ext cx="1292101" cy="140922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86"/>
            <p:cNvCxnSpPr/>
            <p:nvPr/>
          </p:nvCxnSpPr>
          <p:spPr>
            <a:xfrm flipV="1">
              <a:off x="1724467" y="3971289"/>
              <a:ext cx="803244" cy="137446"/>
            </a:xfrm>
            <a:prstGeom prst="bentConnector3">
              <a:avLst>
                <a:gd name="adj1" fmla="val 97932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88"/>
            <p:cNvCxnSpPr/>
            <p:nvPr/>
          </p:nvCxnSpPr>
          <p:spPr>
            <a:xfrm flipV="1">
              <a:off x="1733417" y="4730138"/>
              <a:ext cx="764484" cy="137447"/>
            </a:xfrm>
            <a:prstGeom prst="bentConnector3">
              <a:avLst>
                <a:gd name="adj1" fmla="val 9961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5772824" y="1243694"/>
            <a:ext cx="322579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On every tick of the clock, the computer executes one instruction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Current state outputs drive the inputs to the combinational logic, whose outputs settles at the values of the state before the next clock edge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At the rising clock edge, all the state elements are updated with the combinational logic outputs, and execution moves to the next clock cycle</a:t>
            </a:r>
          </a:p>
        </p:txBody>
      </p:sp>
    </p:spTree>
    <p:extLst>
      <p:ext uri="{BB962C8B-B14F-4D97-AF65-F5344CB8AC3E}">
        <p14:creationId xmlns:p14="http://schemas.microsoft.com/office/powerpoint/2010/main" val="15781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Single-Cycle RISC-V RV32I Datapath</a:t>
            </a:r>
            <a:endParaRPr lang="en-US" altLang="en-US" b="1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3408209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/>
          <p:cNvSpPr/>
          <p:nvPr/>
        </p:nvSpPr>
        <p:spPr>
          <a:xfrm>
            <a:off x="4279066" y="4774604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5632828" y="4771721"/>
            <a:ext cx="212725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/>
        </p:nvSpPr>
        <p:spPr>
          <a:xfrm>
            <a:off x="6157074" y="4771721"/>
            <a:ext cx="177051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6665383" y="5054994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/>
          <p:cNvSpPr/>
          <p:nvPr/>
        </p:nvSpPr>
        <p:spPr>
          <a:xfrm>
            <a:off x="7857447" y="4771721"/>
            <a:ext cx="45946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8851872" y="4771721"/>
            <a:ext cx="218156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28767"/>
            <a:ext cx="9144000" cy="38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2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And in Conclusion, …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Universal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Capable of executing all RISC-V instructions in one cycle each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Not all units (hardware) used by all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5 Phases of execution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IF, ID, EX, MEM, WB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Not all instructions are active in all phases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Controller specifies how to execute 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what new instructions can be added with just most control?</a:t>
            </a:r>
          </a:p>
        </p:txBody>
      </p:sp>
    </p:spTree>
    <p:extLst>
      <p:ext uri="{BB962C8B-B14F-4D97-AF65-F5344CB8AC3E}">
        <p14:creationId xmlns:p14="http://schemas.microsoft.com/office/powerpoint/2010/main" val="392861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Basic Phases of Instruction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7400" y="2438401"/>
            <a:ext cx="285750" cy="1000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 rot="-5400000">
            <a:off x="2571750" y="2667001"/>
            <a:ext cx="1485900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IMEM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14602" y="3512346"/>
            <a:ext cx="275035" cy="4119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43150" y="2895601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4800" y="2438401"/>
            <a:ext cx="742950" cy="1000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714750" y="2781301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714750" y="3061098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714750" y="3295651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667642" y="3001120"/>
            <a:ext cx="423834" cy="3154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rs2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67173" y="2760489"/>
            <a:ext cx="423834" cy="3154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rs1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674384" y="2474739"/>
            <a:ext cx="321243" cy="3154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 rot="-5400000">
            <a:off x="4178935" y="2794713"/>
            <a:ext cx="629018" cy="3154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5372100" y="2483645"/>
            <a:ext cx="914400" cy="1143000"/>
            <a:chOff x="3648" y="1348"/>
            <a:chExt cx="768" cy="96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692" y="1699"/>
              <a:ext cx="489" cy="2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857750" y="3295651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692129" y="3558780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857751" y="2684861"/>
            <a:ext cx="4917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rot="-5400000">
            <a:off x="5957888" y="2767014"/>
            <a:ext cx="1457325" cy="8001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DMEM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29200" y="329565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029200" y="358140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029200" y="3810001"/>
            <a:ext cx="1257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7086600" y="299799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7315200" y="2038352"/>
            <a:ext cx="0" cy="9596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4312445" y="2038351"/>
            <a:ext cx="30027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312444" y="2038351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667042" y="3515345"/>
            <a:ext cx="526427" cy="3154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imm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628900" y="2895601"/>
            <a:ext cx="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2057400" y="3626647"/>
            <a:ext cx="285750" cy="607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2343150" y="3793332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096000" y="2981326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2343151" y="4048126"/>
            <a:ext cx="3752849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1771650" y="3924301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1771650" y="2895601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1771650" y="2895601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68580" tIns="34290" rIns="68580" bIns="34290" anchor="ctr">
            <a:prstTxWarp prst="textNoShape">
              <a:avLst/>
            </a:prstTxWarp>
          </a:bodyPr>
          <a:lstStyle/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111675" y="4669630"/>
            <a:ext cx="1361418" cy="584597"/>
            <a:chOff x="629" y="2818"/>
            <a:chExt cx="1477" cy="491"/>
          </a:xfrm>
        </p:grpSpPr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629" y="2818"/>
              <a:ext cx="1477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Instruction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Fetch</a:t>
              </a: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3594497" y="4410076"/>
            <a:ext cx="1322784" cy="1077515"/>
            <a:chOff x="728" y="2600"/>
            <a:chExt cx="1356" cy="905"/>
          </a:xfrm>
        </p:grpSpPr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756" y="2600"/>
              <a:ext cx="1208" cy="9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endPara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Decode/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Register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</a:t>
              </a: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4948703" y="4686307"/>
            <a:ext cx="1186587" cy="431007"/>
            <a:chOff x="655" y="2832"/>
            <a:chExt cx="1429" cy="362"/>
          </a:xfrm>
        </p:grpSpPr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55" y="2910"/>
              <a:ext cx="1390" cy="2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Execute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5906608" y="4686307"/>
            <a:ext cx="1156064" cy="431007"/>
            <a:chOff x="99" y="2832"/>
            <a:chExt cx="2490" cy="362"/>
          </a:xfrm>
        </p:grpSpPr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99" y="2910"/>
              <a:ext cx="2490" cy="2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Memory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6763015" y="4656535"/>
            <a:ext cx="1176998" cy="584597"/>
            <a:chOff x="404" y="2807"/>
            <a:chExt cx="2025" cy="491"/>
          </a:xfrm>
        </p:grpSpPr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404" y="2807"/>
              <a:ext cx="2025" cy="4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Register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Write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 Box 3"/>
          <p:cNvSpPr txBox="1">
            <a:spLocks noChangeArrowheads="1"/>
          </p:cNvSpPr>
          <p:nvPr/>
        </p:nvSpPr>
        <p:spPr bwMode="auto">
          <a:xfrm rot="-5400000">
            <a:off x="1957649" y="2684468"/>
            <a:ext cx="495970" cy="3770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 rot="-5400000">
            <a:off x="1912063" y="3762994"/>
            <a:ext cx="526426" cy="3154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8580" tIns="34290" rIns="68580" bIns="3429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2133600" y="328612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Isosceles Triangle 59"/>
          <p:cNvSpPr/>
          <p:nvPr/>
        </p:nvSpPr>
        <p:spPr>
          <a:xfrm>
            <a:off x="4648200" y="328612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858000" y="3743326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2499632"/>
          <p:cNvGrpSpPr/>
          <p:nvPr/>
        </p:nvGrpSpPr>
        <p:grpSpPr>
          <a:xfrm>
            <a:off x="1066800" y="5486400"/>
            <a:ext cx="7086600" cy="228600"/>
            <a:chOff x="1066800" y="4629150"/>
            <a:chExt cx="7086600" cy="228600"/>
          </a:xfrm>
        </p:grpSpPr>
        <p:cxnSp>
          <p:nvCxnSpPr>
            <p:cNvPr id="63" name="Straight Connector 9"/>
            <p:cNvCxnSpPr/>
            <p:nvPr/>
          </p:nvCxnSpPr>
          <p:spPr>
            <a:xfrm>
              <a:off x="1066800" y="4857750"/>
              <a:ext cx="914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3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70"/>
            <p:cNvCxnSpPr/>
            <p:nvPr/>
          </p:nvCxnSpPr>
          <p:spPr>
            <a:xfrm>
              <a:off x="2133600" y="46291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74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75"/>
            <p:cNvCxnSpPr/>
            <p:nvPr/>
          </p:nvCxnSpPr>
          <p:spPr>
            <a:xfrm>
              <a:off x="4876800" y="48577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77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/>
            <p:cNvSpPr txBox="1"/>
            <p:nvPr/>
          </p:nvSpPr>
          <p:spPr>
            <a:xfrm>
              <a:off x="1371600" y="4629150"/>
              <a:ext cx="4488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</a:p>
          </p:txBody>
        </p:sp>
        <p:cxnSp>
          <p:nvCxnSpPr>
            <p:cNvPr id="70" name="Straight Connector 25"/>
            <p:cNvCxnSpPr/>
            <p:nvPr/>
          </p:nvCxnSpPr>
          <p:spPr>
            <a:xfrm flipV="1">
              <a:off x="1962693" y="4698506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90"/>
            <p:cNvCxnSpPr/>
            <p:nvPr/>
          </p:nvCxnSpPr>
          <p:spPr>
            <a:xfrm flipH="1" flipV="1">
              <a:off x="2084560" y="4698506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4"/>
            <p:cNvCxnSpPr/>
            <p:nvPr/>
          </p:nvCxnSpPr>
          <p:spPr>
            <a:xfrm flipV="1">
              <a:off x="7445151" y="4700169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95"/>
            <p:cNvCxnSpPr/>
            <p:nvPr/>
          </p:nvCxnSpPr>
          <p:spPr>
            <a:xfrm flipH="1" flipV="1">
              <a:off x="7567018" y="4700169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96"/>
            <p:cNvCxnSpPr/>
            <p:nvPr/>
          </p:nvCxnSpPr>
          <p:spPr>
            <a:xfrm flipV="1">
              <a:off x="7620000" y="4629150"/>
              <a:ext cx="533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2499629"/>
          <p:cNvGrpSpPr/>
          <p:nvPr/>
        </p:nvGrpSpPr>
        <p:grpSpPr>
          <a:xfrm>
            <a:off x="2667000" y="5616774"/>
            <a:ext cx="1905000" cy="369332"/>
            <a:chOff x="2667000" y="4759523"/>
            <a:chExt cx="1905000" cy="369332"/>
          </a:xfrm>
        </p:grpSpPr>
        <p:cxnSp>
          <p:nvCxnSpPr>
            <p:cNvPr id="76" name="Straight Arrow Connector 2499623"/>
            <p:cNvCxnSpPr/>
            <p:nvPr/>
          </p:nvCxnSpPr>
          <p:spPr>
            <a:xfrm>
              <a:off x="3200400" y="4933950"/>
              <a:ext cx="1371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499626"/>
            <p:cNvSpPr txBox="1"/>
            <p:nvPr/>
          </p:nvSpPr>
          <p:spPr>
            <a:xfrm>
              <a:off x="2667000" y="4759523"/>
              <a:ext cx="58189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3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the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8083" y="1304351"/>
            <a:ext cx="848783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Assembly Instruction: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add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rs1, rs2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Instruction makes two changes to machine’s state: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[rs1] +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[rs2]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PC + 4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6" name="Picture 5" descr="Untitled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88623"/>
          <a:stretch/>
        </p:blipFill>
        <p:spPr>
          <a:xfrm>
            <a:off x="0" y="2354269"/>
            <a:ext cx="91440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Datapath for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8" name="图片 450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63" y="1768900"/>
            <a:ext cx="6677073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Timing Diagram for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194564" y="3650343"/>
            <a:ext cx="643344" cy="365760"/>
            <a:chOff x="918865" y="3522487"/>
            <a:chExt cx="643344" cy="365760"/>
          </a:xfrm>
        </p:grpSpPr>
        <p:grpSp>
          <p:nvGrpSpPr>
            <p:cNvPr id="63" name="Group 87"/>
            <p:cNvGrpSpPr/>
            <p:nvPr/>
          </p:nvGrpSpPr>
          <p:grpSpPr>
            <a:xfrm>
              <a:off x="1111868" y="3565719"/>
              <a:ext cx="276103" cy="139648"/>
              <a:chOff x="1752600" y="3768790"/>
              <a:chExt cx="327026" cy="174560"/>
            </a:xfrm>
          </p:grpSpPr>
          <p:sp>
            <p:nvSpPr>
              <p:cNvPr id="65" name="Freeform 89"/>
              <p:cNvSpPr/>
              <p:nvPr/>
            </p:nvSpPr>
            <p:spPr>
              <a:xfrm>
                <a:off x="1752600" y="3768790"/>
                <a:ext cx="327026" cy="174560"/>
              </a:xfrm>
              <a:custGeom>
                <a:avLst/>
                <a:gdLst>
                  <a:gd name="connsiteX0" fmla="*/ 0 w 281575"/>
                  <a:gd name="connsiteY0" fmla="*/ 109191 h 149420"/>
                  <a:gd name="connsiteX1" fmla="*/ 28732 w 281575"/>
                  <a:gd name="connsiteY1" fmla="*/ 149420 h 149420"/>
                  <a:gd name="connsiteX2" fmla="*/ 109182 w 281575"/>
                  <a:gd name="connsiteY2" fmla="*/ 149420 h 149420"/>
                  <a:gd name="connsiteX3" fmla="*/ 155153 w 281575"/>
                  <a:gd name="connsiteY3" fmla="*/ 0 h 149420"/>
                  <a:gd name="connsiteX4" fmla="*/ 264335 w 281575"/>
                  <a:gd name="connsiteY4" fmla="*/ 5747 h 149420"/>
                  <a:gd name="connsiteX5" fmla="*/ 281575 w 281575"/>
                  <a:gd name="connsiteY5" fmla="*/ 57469 h 149420"/>
                  <a:gd name="connsiteX0" fmla="*/ 0 w 281575"/>
                  <a:gd name="connsiteY0" fmla="*/ 112243 h 152472"/>
                  <a:gd name="connsiteX1" fmla="*/ 28732 w 281575"/>
                  <a:gd name="connsiteY1" fmla="*/ 152472 h 152472"/>
                  <a:gd name="connsiteX2" fmla="*/ 109182 w 281575"/>
                  <a:gd name="connsiteY2" fmla="*/ 152472 h 152472"/>
                  <a:gd name="connsiteX3" fmla="*/ 155153 w 281575"/>
                  <a:gd name="connsiteY3" fmla="*/ 3052 h 152472"/>
                  <a:gd name="connsiteX4" fmla="*/ 270201 w 281575"/>
                  <a:gd name="connsiteY4" fmla="*/ 0 h 152472"/>
                  <a:gd name="connsiteX5" fmla="*/ 281575 w 281575"/>
                  <a:gd name="connsiteY5" fmla="*/ 60521 h 152472"/>
                  <a:gd name="connsiteX0" fmla="*/ 0 w 281575"/>
                  <a:gd name="connsiteY0" fmla="*/ 114832 h 155061"/>
                  <a:gd name="connsiteX1" fmla="*/ 28732 w 281575"/>
                  <a:gd name="connsiteY1" fmla="*/ 155061 h 155061"/>
                  <a:gd name="connsiteX2" fmla="*/ 109182 w 281575"/>
                  <a:gd name="connsiteY2" fmla="*/ 155061 h 155061"/>
                  <a:gd name="connsiteX3" fmla="*/ 178617 w 281575"/>
                  <a:gd name="connsiteY3" fmla="*/ 0 h 155061"/>
                  <a:gd name="connsiteX4" fmla="*/ 270201 w 281575"/>
                  <a:gd name="connsiteY4" fmla="*/ 2589 h 155061"/>
                  <a:gd name="connsiteX5" fmla="*/ 281575 w 281575"/>
                  <a:gd name="connsiteY5" fmla="*/ 63110 h 155061"/>
                  <a:gd name="connsiteX0" fmla="*/ 0 w 281575"/>
                  <a:gd name="connsiteY0" fmla="*/ 120704 h 160933"/>
                  <a:gd name="connsiteX1" fmla="*/ 28732 w 281575"/>
                  <a:gd name="connsiteY1" fmla="*/ 160933 h 160933"/>
                  <a:gd name="connsiteX2" fmla="*/ 109182 w 281575"/>
                  <a:gd name="connsiteY2" fmla="*/ 160933 h 160933"/>
                  <a:gd name="connsiteX3" fmla="*/ 178617 w 281575"/>
                  <a:gd name="connsiteY3" fmla="*/ 5872 h 160933"/>
                  <a:gd name="connsiteX4" fmla="*/ 276067 w 281575"/>
                  <a:gd name="connsiteY4" fmla="*/ 0 h 160933"/>
                  <a:gd name="connsiteX5" fmla="*/ 281575 w 281575"/>
                  <a:gd name="connsiteY5" fmla="*/ 68982 h 160933"/>
                  <a:gd name="connsiteX0" fmla="*/ 0 w 281575"/>
                  <a:gd name="connsiteY0" fmla="*/ 114832 h 155061"/>
                  <a:gd name="connsiteX1" fmla="*/ 28732 w 281575"/>
                  <a:gd name="connsiteY1" fmla="*/ 155061 h 155061"/>
                  <a:gd name="connsiteX2" fmla="*/ 109182 w 281575"/>
                  <a:gd name="connsiteY2" fmla="*/ 155061 h 155061"/>
                  <a:gd name="connsiteX3" fmla="*/ 178617 w 281575"/>
                  <a:gd name="connsiteY3" fmla="*/ 0 h 155061"/>
                  <a:gd name="connsiteX4" fmla="*/ 273134 w 281575"/>
                  <a:gd name="connsiteY4" fmla="*/ 2589 h 155061"/>
                  <a:gd name="connsiteX5" fmla="*/ 281575 w 281575"/>
                  <a:gd name="connsiteY5" fmla="*/ 63110 h 155061"/>
                  <a:gd name="connsiteX0" fmla="*/ 0 w 281575"/>
                  <a:gd name="connsiteY0" fmla="*/ 114832 h 155061"/>
                  <a:gd name="connsiteX1" fmla="*/ 28732 w 281575"/>
                  <a:gd name="connsiteY1" fmla="*/ 155061 h 155061"/>
                  <a:gd name="connsiteX2" fmla="*/ 123848 w 281575"/>
                  <a:gd name="connsiteY2" fmla="*/ 152241 h 155061"/>
                  <a:gd name="connsiteX3" fmla="*/ 178617 w 281575"/>
                  <a:gd name="connsiteY3" fmla="*/ 0 h 155061"/>
                  <a:gd name="connsiteX4" fmla="*/ 273134 w 281575"/>
                  <a:gd name="connsiteY4" fmla="*/ 2589 h 155061"/>
                  <a:gd name="connsiteX5" fmla="*/ 281575 w 281575"/>
                  <a:gd name="connsiteY5" fmla="*/ 63110 h 155061"/>
                  <a:gd name="connsiteX0" fmla="*/ 0 w 281575"/>
                  <a:gd name="connsiteY0" fmla="*/ 106371 h 155061"/>
                  <a:gd name="connsiteX1" fmla="*/ 28732 w 281575"/>
                  <a:gd name="connsiteY1" fmla="*/ 155061 h 155061"/>
                  <a:gd name="connsiteX2" fmla="*/ 123848 w 281575"/>
                  <a:gd name="connsiteY2" fmla="*/ 152241 h 155061"/>
                  <a:gd name="connsiteX3" fmla="*/ 178617 w 281575"/>
                  <a:gd name="connsiteY3" fmla="*/ 0 h 155061"/>
                  <a:gd name="connsiteX4" fmla="*/ 273134 w 281575"/>
                  <a:gd name="connsiteY4" fmla="*/ 2589 h 155061"/>
                  <a:gd name="connsiteX5" fmla="*/ 281575 w 281575"/>
                  <a:gd name="connsiteY5" fmla="*/ 63110 h 155061"/>
                  <a:gd name="connsiteX0" fmla="*/ 0 w 281575"/>
                  <a:gd name="connsiteY0" fmla="*/ 106371 h 152241"/>
                  <a:gd name="connsiteX1" fmla="*/ 28732 w 281575"/>
                  <a:gd name="connsiteY1" fmla="*/ 140959 h 152241"/>
                  <a:gd name="connsiteX2" fmla="*/ 123848 w 281575"/>
                  <a:gd name="connsiteY2" fmla="*/ 152241 h 152241"/>
                  <a:gd name="connsiteX3" fmla="*/ 178617 w 281575"/>
                  <a:gd name="connsiteY3" fmla="*/ 0 h 152241"/>
                  <a:gd name="connsiteX4" fmla="*/ 273134 w 281575"/>
                  <a:gd name="connsiteY4" fmla="*/ 2589 h 152241"/>
                  <a:gd name="connsiteX5" fmla="*/ 281575 w 281575"/>
                  <a:gd name="connsiteY5" fmla="*/ 63110 h 152241"/>
                  <a:gd name="connsiteX0" fmla="*/ 0 w 281575"/>
                  <a:gd name="connsiteY0" fmla="*/ 106371 h 155060"/>
                  <a:gd name="connsiteX1" fmla="*/ 25799 w 281575"/>
                  <a:gd name="connsiteY1" fmla="*/ 155060 h 155060"/>
                  <a:gd name="connsiteX2" fmla="*/ 123848 w 281575"/>
                  <a:gd name="connsiteY2" fmla="*/ 152241 h 155060"/>
                  <a:gd name="connsiteX3" fmla="*/ 178617 w 281575"/>
                  <a:gd name="connsiteY3" fmla="*/ 0 h 155060"/>
                  <a:gd name="connsiteX4" fmla="*/ 273134 w 281575"/>
                  <a:gd name="connsiteY4" fmla="*/ 2589 h 155060"/>
                  <a:gd name="connsiteX5" fmla="*/ 281575 w 281575"/>
                  <a:gd name="connsiteY5" fmla="*/ 63110 h 155060"/>
                  <a:gd name="connsiteX0" fmla="*/ 0 w 281575"/>
                  <a:gd name="connsiteY0" fmla="*/ 106371 h 155062"/>
                  <a:gd name="connsiteX1" fmla="*/ 25799 w 281575"/>
                  <a:gd name="connsiteY1" fmla="*/ 155060 h 155062"/>
                  <a:gd name="connsiteX2" fmla="*/ 141446 w 281575"/>
                  <a:gd name="connsiteY2" fmla="*/ 155062 h 155062"/>
                  <a:gd name="connsiteX3" fmla="*/ 178617 w 281575"/>
                  <a:gd name="connsiteY3" fmla="*/ 0 h 155062"/>
                  <a:gd name="connsiteX4" fmla="*/ 273134 w 281575"/>
                  <a:gd name="connsiteY4" fmla="*/ 2589 h 155062"/>
                  <a:gd name="connsiteX5" fmla="*/ 281575 w 281575"/>
                  <a:gd name="connsiteY5" fmla="*/ 63110 h 155062"/>
                  <a:gd name="connsiteX0" fmla="*/ 0 w 290733"/>
                  <a:gd name="connsiteY0" fmla="*/ 109422 h 158113"/>
                  <a:gd name="connsiteX1" fmla="*/ 25799 w 290733"/>
                  <a:gd name="connsiteY1" fmla="*/ 158111 h 158113"/>
                  <a:gd name="connsiteX2" fmla="*/ 141446 w 290733"/>
                  <a:gd name="connsiteY2" fmla="*/ 158113 h 158113"/>
                  <a:gd name="connsiteX3" fmla="*/ 178617 w 290733"/>
                  <a:gd name="connsiteY3" fmla="*/ 3051 h 158113"/>
                  <a:gd name="connsiteX4" fmla="*/ 290733 w 290733"/>
                  <a:gd name="connsiteY4" fmla="*/ 0 h 158113"/>
                  <a:gd name="connsiteX5" fmla="*/ 281575 w 290733"/>
                  <a:gd name="connsiteY5" fmla="*/ 66161 h 158113"/>
                  <a:gd name="connsiteX0" fmla="*/ 0 w 281575"/>
                  <a:gd name="connsiteY0" fmla="*/ 106371 h 155062"/>
                  <a:gd name="connsiteX1" fmla="*/ 25799 w 281575"/>
                  <a:gd name="connsiteY1" fmla="*/ 155060 h 155062"/>
                  <a:gd name="connsiteX2" fmla="*/ 141446 w 281575"/>
                  <a:gd name="connsiteY2" fmla="*/ 155062 h 155062"/>
                  <a:gd name="connsiteX3" fmla="*/ 178617 w 281575"/>
                  <a:gd name="connsiteY3" fmla="*/ 0 h 155062"/>
                  <a:gd name="connsiteX4" fmla="*/ 279001 w 281575"/>
                  <a:gd name="connsiteY4" fmla="*/ 2590 h 155062"/>
                  <a:gd name="connsiteX5" fmla="*/ 281575 w 281575"/>
                  <a:gd name="connsiteY5" fmla="*/ 63110 h 155062"/>
                  <a:gd name="connsiteX0" fmla="*/ 0 w 302107"/>
                  <a:gd name="connsiteY0" fmla="*/ 106371 h 155062"/>
                  <a:gd name="connsiteX1" fmla="*/ 25799 w 302107"/>
                  <a:gd name="connsiteY1" fmla="*/ 155060 h 155062"/>
                  <a:gd name="connsiteX2" fmla="*/ 141446 w 302107"/>
                  <a:gd name="connsiteY2" fmla="*/ 155062 h 155062"/>
                  <a:gd name="connsiteX3" fmla="*/ 178617 w 302107"/>
                  <a:gd name="connsiteY3" fmla="*/ 0 h 155062"/>
                  <a:gd name="connsiteX4" fmla="*/ 279001 w 302107"/>
                  <a:gd name="connsiteY4" fmla="*/ 2590 h 155062"/>
                  <a:gd name="connsiteX5" fmla="*/ 302107 w 302107"/>
                  <a:gd name="connsiteY5" fmla="*/ 60290 h 1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107" h="155062">
                    <a:moveTo>
                      <a:pt x="0" y="106371"/>
                    </a:moveTo>
                    <a:lnTo>
                      <a:pt x="25799" y="155060"/>
                    </a:lnTo>
                    <a:lnTo>
                      <a:pt x="141446" y="155062"/>
                    </a:lnTo>
                    <a:lnTo>
                      <a:pt x="178617" y="0"/>
                    </a:lnTo>
                    <a:lnTo>
                      <a:pt x="279001" y="2590"/>
                    </a:lnTo>
                    <a:lnTo>
                      <a:pt x="302107" y="60290"/>
                    </a:lnTo>
                  </a:path>
                </a:pathLst>
              </a:cu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Freeform 90"/>
              <p:cNvSpPr/>
              <p:nvPr/>
            </p:nvSpPr>
            <p:spPr>
              <a:xfrm>
                <a:off x="1870075" y="3816350"/>
                <a:ext cx="104775" cy="63500"/>
              </a:xfrm>
              <a:custGeom>
                <a:avLst/>
                <a:gdLst>
                  <a:gd name="connsiteX0" fmla="*/ 0 w 104775"/>
                  <a:gd name="connsiteY0" fmla="*/ 41275 h 63500"/>
                  <a:gd name="connsiteX1" fmla="*/ 66675 w 104775"/>
                  <a:gd name="connsiteY1" fmla="*/ 0 h 63500"/>
                  <a:gd name="connsiteX2" fmla="*/ 104775 w 104775"/>
                  <a:gd name="connsiteY2" fmla="*/ 63500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63500">
                    <a:moveTo>
                      <a:pt x="0" y="41275"/>
                    </a:moveTo>
                    <a:lnTo>
                      <a:pt x="66675" y="0"/>
                    </a:lnTo>
                    <a:lnTo>
                      <a:pt x="104775" y="63500"/>
                    </a:lnTo>
                  </a:path>
                </a:pathLst>
              </a:cu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4" name="Rectangle 88"/>
            <p:cNvSpPr/>
            <p:nvPr/>
          </p:nvSpPr>
          <p:spPr>
            <a:xfrm>
              <a:off x="918865" y="3522487"/>
              <a:ext cx="643344" cy="365760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clock</a:t>
              </a:r>
            </a:p>
          </p:txBody>
        </p:sp>
      </p:grpSp>
      <p:grpSp>
        <p:nvGrpSpPr>
          <p:cNvPr id="73" name="Group 99"/>
          <p:cNvGrpSpPr/>
          <p:nvPr/>
        </p:nvGrpSpPr>
        <p:grpSpPr>
          <a:xfrm>
            <a:off x="518097" y="4330035"/>
            <a:ext cx="7543800" cy="228601"/>
            <a:chOff x="533400" y="4629150"/>
            <a:chExt cx="7543800" cy="228601"/>
          </a:xfrm>
        </p:grpSpPr>
        <p:cxnSp>
          <p:nvCxnSpPr>
            <p:cNvPr id="74" name="Straight Connector 100"/>
            <p:cNvCxnSpPr/>
            <p:nvPr/>
          </p:nvCxnSpPr>
          <p:spPr>
            <a:xfrm>
              <a:off x="1066800" y="4857750"/>
              <a:ext cx="7010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01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03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05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106"/>
            <p:cNvSpPr txBox="1"/>
            <p:nvPr/>
          </p:nvSpPr>
          <p:spPr>
            <a:xfrm>
              <a:off x="3276600" y="4629150"/>
              <a:ext cx="3975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cxnSp>
          <p:nvCxnSpPr>
            <p:cNvPr id="79" name="Straight Connector 112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16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20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22"/>
            <p:cNvCxnSpPr/>
            <p:nvPr/>
          </p:nvCxnSpPr>
          <p:spPr>
            <a:xfrm>
              <a:off x="1066800" y="4629150"/>
              <a:ext cx="7010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123"/>
            <p:cNvSpPr txBox="1"/>
            <p:nvPr/>
          </p:nvSpPr>
          <p:spPr>
            <a:xfrm>
              <a:off x="5181600" y="4629150"/>
              <a:ext cx="3975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1004</a:t>
              </a:r>
            </a:p>
          </p:txBody>
        </p:sp>
        <p:sp>
          <p:nvSpPr>
            <p:cNvPr id="84" name="TextBox 131"/>
            <p:cNvSpPr txBox="1"/>
            <p:nvPr/>
          </p:nvSpPr>
          <p:spPr>
            <a:xfrm>
              <a:off x="533400" y="4629151"/>
              <a:ext cx="25006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</p:grpSp>
      <p:grpSp>
        <p:nvGrpSpPr>
          <p:cNvPr id="85" name="Group 134"/>
          <p:cNvGrpSpPr/>
          <p:nvPr/>
        </p:nvGrpSpPr>
        <p:grpSpPr>
          <a:xfrm>
            <a:off x="518097" y="4634834"/>
            <a:ext cx="7772400" cy="228600"/>
            <a:chOff x="76200" y="4629150"/>
            <a:chExt cx="7772400" cy="228600"/>
          </a:xfrm>
        </p:grpSpPr>
        <p:cxnSp>
          <p:nvCxnSpPr>
            <p:cNvPr id="86" name="Straight Connector 135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36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37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138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39"/>
            <p:cNvSpPr txBox="1"/>
            <p:nvPr/>
          </p:nvSpPr>
          <p:spPr>
            <a:xfrm>
              <a:off x="3117016" y="4629150"/>
              <a:ext cx="3975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1004</a:t>
              </a:r>
            </a:p>
          </p:txBody>
        </p:sp>
        <p:cxnSp>
          <p:nvCxnSpPr>
            <p:cNvPr id="91" name="Straight Connector 140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41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43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45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146"/>
            <p:cNvSpPr txBox="1"/>
            <p:nvPr/>
          </p:nvSpPr>
          <p:spPr>
            <a:xfrm>
              <a:off x="5562600" y="4629150"/>
              <a:ext cx="3975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1008</a:t>
              </a:r>
            </a:p>
          </p:txBody>
        </p:sp>
        <p:sp>
          <p:nvSpPr>
            <p:cNvPr id="96" name="TextBox 147"/>
            <p:cNvSpPr txBox="1"/>
            <p:nvPr/>
          </p:nvSpPr>
          <p:spPr>
            <a:xfrm>
              <a:off x="76200" y="4629150"/>
              <a:ext cx="4536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PC+4</a:t>
              </a:r>
            </a:p>
          </p:txBody>
        </p:sp>
      </p:grpSp>
      <p:grpSp>
        <p:nvGrpSpPr>
          <p:cNvPr id="97" name="Group 148"/>
          <p:cNvGrpSpPr/>
          <p:nvPr/>
        </p:nvGrpSpPr>
        <p:grpSpPr>
          <a:xfrm>
            <a:off x="518097" y="4939634"/>
            <a:ext cx="7696200" cy="228600"/>
            <a:chOff x="152400" y="4629150"/>
            <a:chExt cx="7696200" cy="228600"/>
          </a:xfrm>
        </p:grpSpPr>
        <p:cxnSp>
          <p:nvCxnSpPr>
            <p:cNvPr id="98" name="Straight Connector 149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50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51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52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53"/>
            <p:cNvSpPr txBox="1"/>
            <p:nvPr/>
          </p:nvSpPr>
          <p:spPr>
            <a:xfrm>
              <a:off x="2743200" y="4629150"/>
              <a:ext cx="12888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Courier New"/>
                  <a:cs typeface="Courier New"/>
                </a:rPr>
                <a:t>add x1,x2,x3</a:t>
              </a:r>
            </a:p>
          </p:txBody>
        </p:sp>
        <p:cxnSp>
          <p:nvCxnSpPr>
            <p:cNvPr id="103" name="Straight Connector 154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55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56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57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58"/>
            <p:cNvSpPr txBox="1"/>
            <p:nvPr/>
          </p:nvSpPr>
          <p:spPr>
            <a:xfrm>
              <a:off x="5562600" y="4629150"/>
              <a:ext cx="12888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Courier New"/>
                  <a:cs typeface="Courier New"/>
                </a:rPr>
                <a:t>add x6,x7,x9</a:t>
              </a:r>
            </a:p>
          </p:txBody>
        </p:sp>
        <p:sp>
          <p:nvSpPr>
            <p:cNvPr id="108" name="TextBox 159"/>
            <p:cNvSpPr txBox="1"/>
            <p:nvPr/>
          </p:nvSpPr>
          <p:spPr>
            <a:xfrm>
              <a:off x="152400" y="4629150"/>
              <a:ext cx="72616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[31:0]</a:t>
              </a:r>
            </a:p>
          </p:txBody>
        </p:sp>
      </p:grpSp>
      <p:grpSp>
        <p:nvGrpSpPr>
          <p:cNvPr id="109" name="Group 98"/>
          <p:cNvGrpSpPr/>
          <p:nvPr/>
        </p:nvGrpSpPr>
        <p:grpSpPr>
          <a:xfrm>
            <a:off x="518097" y="4025234"/>
            <a:ext cx="7924800" cy="228603"/>
            <a:chOff x="533400" y="3181349"/>
            <a:chExt cx="7924800" cy="228603"/>
          </a:xfrm>
        </p:grpSpPr>
        <p:grpSp>
          <p:nvGrpSpPr>
            <p:cNvPr id="110" name="Group 60"/>
            <p:cNvGrpSpPr/>
            <p:nvPr/>
          </p:nvGrpSpPr>
          <p:grpSpPr>
            <a:xfrm>
              <a:off x="533400" y="3181349"/>
              <a:ext cx="4191000" cy="228602"/>
              <a:chOff x="685800" y="4629150"/>
              <a:chExt cx="4191000" cy="228602"/>
            </a:xfrm>
          </p:grpSpPr>
          <p:cxnSp>
            <p:nvCxnSpPr>
              <p:cNvPr id="118" name="Straight Connector 63"/>
              <p:cNvCxnSpPr/>
              <p:nvPr/>
            </p:nvCxnSpPr>
            <p:spPr>
              <a:xfrm>
                <a:off x="1066800" y="4857750"/>
                <a:ext cx="91440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4"/>
              <p:cNvCxnSpPr/>
              <p:nvPr/>
            </p:nvCxnSpPr>
            <p:spPr>
              <a:xfrm flipV="1">
                <a:off x="19812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5"/>
              <p:cNvCxnSpPr/>
              <p:nvPr/>
            </p:nvCxnSpPr>
            <p:spPr>
              <a:xfrm>
                <a:off x="2133600" y="4629150"/>
                <a:ext cx="1295400" cy="1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6"/>
              <p:cNvCxnSpPr/>
              <p:nvPr/>
            </p:nvCxnSpPr>
            <p:spPr>
              <a:xfrm flipH="1" flipV="1">
                <a:off x="3429000" y="4629151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7"/>
              <p:cNvCxnSpPr/>
              <p:nvPr/>
            </p:nvCxnSpPr>
            <p:spPr>
              <a:xfrm>
                <a:off x="3581400" y="4857751"/>
                <a:ext cx="1143000" cy="1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8"/>
              <p:cNvCxnSpPr/>
              <p:nvPr/>
            </p:nvCxnSpPr>
            <p:spPr>
              <a:xfrm flipV="1">
                <a:off x="4724400" y="4629151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69"/>
              <p:cNvSpPr txBox="1"/>
              <p:nvPr/>
            </p:nvSpPr>
            <p:spPr>
              <a:xfrm>
                <a:off x="685800" y="4629151"/>
                <a:ext cx="4488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Clock</a:t>
                </a:r>
              </a:p>
            </p:txBody>
          </p:sp>
          <p:cxnSp>
            <p:nvCxnSpPr>
              <p:cNvPr id="125" name="Straight Connector 70"/>
              <p:cNvCxnSpPr/>
              <p:nvPr/>
            </p:nvCxnSpPr>
            <p:spPr>
              <a:xfrm flipV="1">
                <a:off x="1962693" y="4698506"/>
                <a:ext cx="125073" cy="3207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71"/>
              <p:cNvCxnSpPr/>
              <p:nvPr/>
            </p:nvCxnSpPr>
            <p:spPr>
              <a:xfrm flipH="1" flipV="1">
                <a:off x="2084560" y="4698506"/>
                <a:ext cx="16034" cy="10904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72"/>
              <p:cNvCxnSpPr/>
              <p:nvPr/>
            </p:nvCxnSpPr>
            <p:spPr>
              <a:xfrm flipV="1">
                <a:off x="4701951" y="4700170"/>
                <a:ext cx="125073" cy="3207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73"/>
              <p:cNvCxnSpPr/>
              <p:nvPr/>
            </p:nvCxnSpPr>
            <p:spPr>
              <a:xfrm flipH="1" flipV="1">
                <a:off x="4823818" y="4700170"/>
                <a:ext cx="16034" cy="10904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9"/>
            <p:cNvCxnSpPr/>
            <p:nvPr/>
          </p:nvCxnSpPr>
          <p:spPr>
            <a:xfrm>
              <a:off x="4724400" y="3181350"/>
              <a:ext cx="1295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70"/>
            <p:cNvCxnSpPr/>
            <p:nvPr/>
          </p:nvCxnSpPr>
          <p:spPr>
            <a:xfrm flipH="1" flipV="1">
              <a:off x="6019800" y="3181351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71"/>
            <p:cNvCxnSpPr/>
            <p:nvPr/>
          </p:nvCxnSpPr>
          <p:spPr>
            <a:xfrm>
              <a:off x="6172200" y="3409951"/>
              <a:ext cx="11430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72"/>
            <p:cNvCxnSpPr/>
            <p:nvPr/>
          </p:nvCxnSpPr>
          <p:spPr>
            <a:xfrm flipV="1">
              <a:off x="7315200" y="3181351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73"/>
            <p:cNvCxnSpPr/>
            <p:nvPr/>
          </p:nvCxnSpPr>
          <p:spPr>
            <a:xfrm flipV="1">
              <a:off x="7292751" y="3252370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74"/>
            <p:cNvCxnSpPr/>
            <p:nvPr/>
          </p:nvCxnSpPr>
          <p:spPr>
            <a:xfrm flipH="1" flipV="1">
              <a:off x="7414618" y="3252370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53"/>
            <p:cNvCxnSpPr/>
            <p:nvPr/>
          </p:nvCxnSpPr>
          <p:spPr>
            <a:xfrm>
              <a:off x="7467600" y="3181349"/>
              <a:ext cx="9906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76"/>
          <p:cNvGrpSpPr/>
          <p:nvPr/>
        </p:nvGrpSpPr>
        <p:grpSpPr>
          <a:xfrm>
            <a:off x="6080697" y="3644234"/>
            <a:ext cx="1905000" cy="246221"/>
            <a:chOff x="2667000" y="4759523"/>
            <a:chExt cx="1905000" cy="246221"/>
          </a:xfrm>
        </p:grpSpPr>
        <p:cxnSp>
          <p:nvCxnSpPr>
            <p:cNvPr id="130" name="Straight Arrow Connector 177"/>
            <p:cNvCxnSpPr/>
            <p:nvPr/>
          </p:nvCxnSpPr>
          <p:spPr>
            <a:xfrm>
              <a:off x="3200400" y="4933950"/>
              <a:ext cx="1371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78"/>
            <p:cNvSpPr txBox="1"/>
            <p:nvPr/>
          </p:nvSpPr>
          <p:spPr>
            <a:xfrm>
              <a:off x="2667000" y="4759523"/>
              <a:ext cx="38792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Group 180"/>
          <p:cNvGrpSpPr/>
          <p:nvPr/>
        </p:nvGrpSpPr>
        <p:grpSpPr>
          <a:xfrm>
            <a:off x="518097" y="5244434"/>
            <a:ext cx="8229600" cy="228600"/>
            <a:chOff x="-381000" y="4629150"/>
            <a:chExt cx="8229600" cy="228600"/>
          </a:xfrm>
        </p:grpSpPr>
        <p:cxnSp>
          <p:nvCxnSpPr>
            <p:cNvPr id="133" name="Straight Connector 181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82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83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85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86"/>
            <p:cNvSpPr txBox="1"/>
            <p:nvPr/>
          </p:nvSpPr>
          <p:spPr>
            <a:xfrm>
              <a:off x="2743200" y="4629150"/>
              <a:ext cx="6444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[2]</a:t>
              </a:r>
            </a:p>
          </p:txBody>
        </p:sp>
        <p:cxnSp>
          <p:nvCxnSpPr>
            <p:cNvPr id="138" name="Straight Connector 188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89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90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91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92"/>
            <p:cNvSpPr txBox="1"/>
            <p:nvPr/>
          </p:nvSpPr>
          <p:spPr>
            <a:xfrm>
              <a:off x="5562600" y="4629150"/>
              <a:ext cx="6444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[7]</a:t>
              </a:r>
            </a:p>
          </p:txBody>
        </p:sp>
        <p:sp>
          <p:nvSpPr>
            <p:cNvPr id="143" name="TextBox 193"/>
            <p:cNvSpPr txBox="1"/>
            <p:nvPr/>
          </p:nvSpPr>
          <p:spPr>
            <a:xfrm>
              <a:off x="-381000" y="4629150"/>
              <a:ext cx="67646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Reg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[rs1]</a:t>
              </a:r>
            </a:p>
          </p:txBody>
        </p:sp>
      </p:grpSp>
      <p:grpSp>
        <p:nvGrpSpPr>
          <p:cNvPr id="144" name="Group 194"/>
          <p:cNvGrpSpPr/>
          <p:nvPr/>
        </p:nvGrpSpPr>
        <p:grpSpPr>
          <a:xfrm>
            <a:off x="594297" y="5854034"/>
            <a:ext cx="7924800" cy="228600"/>
            <a:chOff x="-1371600" y="4629150"/>
            <a:chExt cx="7924800" cy="228600"/>
          </a:xfrm>
        </p:grpSpPr>
        <p:cxnSp>
          <p:nvCxnSpPr>
            <p:cNvPr id="145" name="Straight Connector 195"/>
            <p:cNvCxnSpPr/>
            <p:nvPr/>
          </p:nvCxnSpPr>
          <p:spPr>
            <a:xfrm>
              <a:off x="1066800" y="4857750"/>
              <a:ext cx="5486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96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97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99"/>
            <p:cNvSpPr txBox="1"/>
            <p:nvPr/>
          </p:nvSpPr>
          <p:spPr>
            <a:xfrm>
              <a:off x="2743200" y="4629150"/>
              <a:ext cx="13962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[2]+</a:t>
              </a:r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149" name="Straight Connector 200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201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204"/>
            <p:cNvCxnSpPr/>
            <p:nvPr/>
          </p:nvCxnSpPr>
          <p:spPr>
            <a:xfrm>
              <a:off x="1066800" y="4629150"/>
              <a:ext cx="5486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206"/>
            <p:cNvSpPr txBox="1"/>
            <p:nvPr/>
          </p:nvSpPr>
          <p:spPr>
            <a:xfrm>
              <a:off x="-1371600" y="4629150"/>
              <a:ext cx="2388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207"/>
            <p:cNvSpPr txBox="1"/>
            <p:nvPr/>
          </p:nvSpPr>
          <p:spPr>
            <a:xfrm>
              <a:off x="5029200" y="4629150"/>
              <a:ext cx="13962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[7]+</a:t>
              </a:r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[9]</a:t>
              </a:r>
            </a:p>
          </p:txBody>
        </p:sp>
      </p:grpSp>
      <p:grpSp>
        <p:nvGrpSpPr>
          <p:cNvPr id="154" name="Group 209"/>
          <p:cNvGrpSpPr/>
          <p:nvPr/>
        </p:nvGrpSpPr>
        <p:grpSpPr>
          <a:xfrm>
            <a:off x="518097" y="5549234"/>
            <a:ext cx="8229600" cy="228600"/>
            <a:chOff x="-381000" y="4629150"/>
            <a:chExt cx="8229600" cy="228600"/>
          </a:xfrm>
        </p:grpSpPr>
        <p:cxnSp>
          <p:nvCxnSpPr>
            <p:cNvPr id="155" name="Straight Connector 210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11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12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14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215"/>
            <p:cNvSpPr txBox="1"/>
            <p:nvPr/>
          </p:nvSpPr>
          <p:spPr>
            <a:xfrm>
              <a:off x="2743200" y="4629150"/>
              <a:ext cx="6444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160" name="Straight Connector 216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217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218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219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220"/>
            <p:cNvSpPr txBox="1"/>
            <p:nvPr/>
          </p:nvSpPr>
          <p:spPr>
            <a:xfrm>
              <a:off x="5562600" y="4629150"/>
              <a:ext cx="6444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[9]</a:t>
              </a:r>
            </a:p>
          </p:txBody>
        </p:sp>
        <p:sp>
          <p:nvSpPr>
            <p:cNvPr id="165" name="TextBox 221"/>
            <p:cNvSpPr txBox="1"/>
            <p:nvPr/>
          </p:nvSpPr>
          <p:spPr>
            <a:xfrm>
              <a:off x="-381000" y="4629150"/>
              <a:ext cx="67646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Reg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[rs2]</a:t>
              </a:r>
            </a:p>
          </p:txBody>
        </p:sp>
      </p:grpSp>
      <p:grpSp>
        <p:nvGrpSpPr>
          <p:cNvPr id="166" name="Group 162"/>
          <p:cNvGrpSpPr/>
          <p:nvPr/>
        </p:nvGrpSpPr>
        <p:grpSpPr>
          <a:xfrm>
            <a:off x="518097" y="6158833"/>
            <a:ext cx="8001000" cy="228600"/>
            <a:chOff x="533400" y="4857750"/>
            <a:chExt cx="8001000" cy="228600"/>
          </a:xfrm>
        </p:grpSpPr>
        <p:grpSp>
          <p:nvGrpSpPr>
            <p:cNvPr id="167" name="Group 239"/>
            <p:cNvGrpSpPr/>
            <p:nvPr/>
          </p:nvGrpSpPr>
          <p:grpSpPr>
            <a:xfrm>
              <a:off x="533400" y="4857750"/>
              <a:ext cx="8001000" cy="228600"/>
              <a:chOff x="533400" y="4629150"/>
              <a:chExt cx="8001000" cy="228600"/>
            </a:xfrm>
          </p:grpSpPr>
          <p:cxnSp>
            <p:nvCxnSpPr>
              <p:cNvPr id="169" name="Straight Connector 240"/>
              <p:cNvCxnSpPr/>
              <p:nvPr/>
            </p:nvCxnSpPr>
            <p:spPr>
              <a:xfrm>
                <a:off x="1066800" y="4857750"/>
                <a:ext cx="746760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242"/>
              <p:cNvCxnSpPr/>
              <p:nvPr/>
            </p:nvCxnSpPr>
            <p:spPr>
              <a:xfrm flipH="1" flipV="1">
                <a:off x="47244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244"/>
              <p:cNvSpPr txBox="1"/>
              <p:nvPr/>
            </p:nvSpPr>
            <p:spPr>
              <a:xfrm>
                <a:off x="3276600" y="4629150"/>
                <a:ext cx="298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</p:txBody>
          </p:sp>
          <p:cxnSp>
            <p:nvCxnSpPr>
              <p:cNvPr id="172" name="Straight Connector 246"/>
              <p:cNvCxnSpPr/>
              <p:nvPr/>
            </p:nvCxnSpPr>
            <p:spPr>
              <a:xfrm flipV="1">
                <a:off x="47244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248"/>
              <p:cNvCxnSpPr/>
              <p:nvPr/>
            </p:nvCxnSpPr>
            <p:spPr>
              <a:xfrm>
                <a:off x="1066800" y="4629150"/>
                <a:ext cx="746760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251"/>
              <p:cNvSpPr txBox="1"/>
              <p:nvPr/>
            </p:nvSpPr>
            <p:spPr>
              <a:xfrm>
                <a:off x="533400" y="4629151"/>
                <a:ext cx="5273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</a:p>
            </p:txBody>
          </p:sp>
        </p:grpSp>
        <p:sp>
          <p:nvSpPr>
            <p:cNvPr id="168" name="TextBox 254"/>
            <p:cNvSpPr txBox="1"/>
            <p:nvPr/>
          </p:nvSpPr>
          <p:spPr>
            <a:xfrm>
              <a:off x="5410200" y="4857750"/>
              <a:ext cx="139621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[2]+</a:t>
              </a:r>
              <a:r>
                <a:rPr lang="en-US" sz="1400" b="1" dirty="0" err="1">
                  <a:latin typeface="Courier New"/>
                  <a:cs typeface="Courier New"/>
                </a:rPr>
                <a:t>Reg</a:t>
              </a:r>
              <a:r>
                <a:rPr lang="en-US" sz="1400" b="1" dirty="0">
                  <a:latin typeface="Courier New"/>
                  <a:cs typeface="Courier New"/>
                </a:rPr>
                <a:t>[3]</a:t>
              </a:r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02" y="1201357"/>
            <a:ext cx="6464392" cy="2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the </a:t>
            </a:r>
            <a:r>
              <a:rPr lang="en-US" alt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28083" y="1419010"/>
            <a:ext cx="848783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RISC-V Assembly Instruction: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sub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rs1, rs2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Almost the same as add, except now have to subtract operands instead of adding them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[30] </a:t>
            </a:r>
            <a:r>
              <a:rPr lang="en-US" altLang="en-US" sz="2400" dirty="0">
                <a:latin typeface="Arial" panose="020B0604020202020204" pitchFamily="34" charset="0"/>
              </a:rPr>
              <a:t>selects between add and subtract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7" name="Picture 5" descr="Untitled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78580"/>
          <a:stretch/>
        </p:blipFill>
        <p:spPr>
          <a:xfrm>
            <a:off x="0" y="2373319"/>
            <a:ext cx="9144000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26215</TotalTime>
  <Words>1631</Words>
  <Application>Microsoft Office PowerPoint</Application>
  <PresentationFormat>全屏显示(4:3)</PresentationFormat>
  <Paragraphs>420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Arial</vt:lpstr>
      <vt:lpstr>Calibri</vt:lpstr>
      <vt:lpstr>Calibri Light</vt:lpstr>
      <vt:lpstr>Courier New</vt:lpstr>
      <vt:lpstr>Mangal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397</cp:revision>
  <dcterms:created xsi:type="dcterms:W3CDTF">2018-11-06T08:46:54Z</dcterms:created>
  <dcterms:modified xsi:type="dcterms:W3CDTF">2019-12-05T13:17:50Z</dcterms:modified>
</cp:coreProperties>
</file>