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606" r:id="rId2"/>
    <p:sldId id="318" r:id="rId3"/>
    <p:sldId id="329" r:id="rId4"/>
    <p:sldId id="330" r:id="rId5"/>
    <p:sldId id="335" r:id="rId6"/>
    <p:sldId id="336" r:id="rId7"/>
    <p:sldId id="337" r:id="rId8"/>
    <p:sldId id="321" r:id="rId9"/>
    <p:sldId id="322" r:id="rId10"/>
    <p:sldId id="323" r:id="rId11"/>
    <p:sldId id="324" r:id="rId12"/>
    <p:sldId id="331" r:id="rId13"/>
    <p:sldId id="325" r:id="rId14"/>
    <p:sldId id="326" r:id="rId15"/>
    <p:sldId id="327" r:id="rId16"/>
    <p:sldId id="328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6" r:id="rId25"/>
    <p:sldId id="347" r:id="rId26"/>
    <p:sldId id="348" r:id="rId27"/>
    <p:sldId id="349" r:id="rId28"/>
    <p:sldId id="350" r:id="rId29"/>
    <p:sldId id="345" r:id="rId30"/>
    <p:sldId id="351" r:id="rId31"/>
    <p:sldId id="352" r:id="rId32"/>
    <p:sldId id="353" r:id="rId33"/>
    <p:sldId id="354" r:id="rId34"/>
    <p:sldId id="355" r:id="rId35"/>
    <p:sldId id="356" r:id="rId36"/>
    <p:sldId id="35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3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E8643-6C45-47C5-BA09-FD08BE924252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FFA75-47F6-43BF-9F2F-E982295FB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5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3518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7534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662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5383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2913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064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16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8044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0786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18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71467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19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41538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20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0858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56869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21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04727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19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91498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24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78323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25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87106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26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03505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27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1556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28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4745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29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7578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30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6516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62631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31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09308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9735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3842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34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90961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35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34151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36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3055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2717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1540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7815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2883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9859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6543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0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8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0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3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5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5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8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6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2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huangkejie@zj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计算机组成与系统结构</a:t>
            </a:r>
            <a:br>
              <a:rPr lang="en-US" altLang="zh-CN" dirty="0"/>
            </a:br>
            <a:r>
              <a:rPr lang="en-US" altLang="zh-CN" dirty="0"/>
              <a:t>Computer Organization &amp; System Architecture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850724"/>
            <a:ext cx="5598309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Huang Kejie (</a:t>
            </a:r>
            <a:r>
              <a:rPr lang="zh-CN" altLang="en-US" dirty="0"/>
              <a:t>黄科杰</a:t>
            </a:r>
            <a:r>
              <a:rPr lang="en-US" altLang="zh-CN" dirty="0"/>
              <a:t>) </a:t>
            </a:r>
            <a:r>
              <a:rPr lang="zh-CN" altLang="en-US" dirty="0"/>
              <a:t>百人计划研究员</a:t>
            </a:r>
            <a:endParaRPr lang="en-US" altLang="zh-CN" dirty="0"/>
          </a:p>
          <a:p>
            <a:r>
              <a:rPr lang="en-US" altLang="zh-CN" dirty="0"/>
              <a:t>Office: </a:t>
            </a:r>
            <a:r>
              <a:rPr lang="zh-CN" altLang="en-US" dirty="0"/>
              <a:t>玉泉校区老生仪楼</a:t>
            </a:r>
            <a:r>
              <a:rPr lang="en-US" altLang="zh-CN" dirty="0"/>
              <a:t>304</a:t>
            </a:r>
          </a:p>
          <a:p>
            <a:r>
              <a:rPr lang="en-US" dirty="0"/>
              <a:t>Email address: </a:t>
            </a:r>
            <a:r>
              <a:rPr lang="en-US" dirty="0">
                <a:hlinkClick r:id="rId2"/>
              </a:rPr>
              <a:t>huangkejie@zju.edu.cn</a:t>
            </a:r>
            <a:endParaRPr lang="en-US" dirty="0"/>
          </a:p>
          <a:p>
            <a:r>
              <a:rPr lang="en-US" dirty="0"/>
              <a:t>HP: 17706443800</a:t>
            </a:r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958" y="3646876"/>
            <a:ext cx="2002242" cy="200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58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ROM-based Control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/>
          <p:nvPr/>
        </p:nvSpPr>
        <p:spPr>
          <a:xfrm>
            <a:off x="838200" y="3048000"/>
            <a:ext cx="5556739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ROM</a:t>
            </a:r>
          </a:p>
        </p:txBody>
      </p:sp>
      <p:cxnSp>
        <p:nvCxnSpPr>
          <p:cNvPr id="7" name="Straight Arrow Connector 21"/>
          <p:cNvCxnSpPr/>
          <p:nvPr/>
        </p:nvCxnSpPr>
        <p:spPr>
          <a:xfrm>
            <a:off x="1688468" y="2690802"/>
            <a:ext cx="0" cy="3475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9"/>
          <p:cNvSpPr txBox="1"/>
          <p:nvPr/>
        </p:nvSpPr>
        <p:spPr>
          <a:xfrm>
            <a:off x="444490" y="2286001"/>
            <a:ext cx="2561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3064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</a:t>
            </a:r>
            <a:r>
              <a:rPr lang="en-US" sz="2400" dirty="0">
                <a:solidFill>
                  <a:srgbClr val="3064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[30,14:12,6:2]</a:t>
            </a:r>
          </a:p>
        </p:txBody>
      </p:sp>
      <p:cxnSp>
        <p:nvCxnSpPr>
          <p:cNvPr id="9" name="Straight Arrow Connector 31"/>
          <p:cNvCxnSpPr/>
          <p:nvPr/>
        </p:nvCxnSpPr>
        <p:spPr>
          <a:xfrm>
            <a:off x="3971370" y="2714674"/>
            <a:ext cx="0" cy="3475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32"/>
          <p:cNvSpPr txBox="1"/>
          <p:nvPr/>
        </p:nvSpPr>
        <p:spPr>
          <a:xfrm>
            <a:off x="3542219" y="2340264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3064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BrEq</a:t>
            </a:r>
            <a:endParaRPr lang="en-US" sz="2400" dirty="0">
              <a:solidFill>
                <a:srgbClr val="3064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39"/>
          <p:cNvCxnSpPr/>
          <p:nvPr/>
        </p:nvCxnSpPr>
        <p:spPr>
          <a:xfrm flipV="1">
            <a:off x="1532967" y="2744123"/>
            <a:ext cx="322729" cy="12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45"/>
          <p:cNvSpPr txBox="1"/>
          <p:nvPr/>
        </p:nvSpPr>
        <p:spPr>
          <a:xfrm>
            <a:off x="1830958" y="27260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064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grpSp>
        <p:nvGrpSpPr>
          <p:cNvPr id="13" name="Group 17"/>
          <p:cNvGrpSpPr/>
          <p:nvPr/>
        </p:nvGrpSpPr>
        <p:grpSpPr>
          <a:xfrm>
            <a:off x="6400800" y="2895600"/>
            <a:ext cx="1752233" cy="400110"/>
            <a:chOff x="6400800" y="2495550"/>
            <a:chExt cx="1752233" cy="400110"/>
          </a:xfrm>
        </p:grpSpPr>
        <p:sp>
          <p:nvSpPr>
            <p:cNvPr id="14" name="TextBox 27"/>
            <p:cNvSpPr txBox="1"/>
            <p:nvPr/>
          </p:nvSpPr>
          <p:spPr>
            <a:xfrm>
              <a:off x="7239000" y="2495550"/>
              <a:ext cx="914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rgbClr val="3064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PCSel</a:t>
              </a:r>
              <a:endParaRPr lang="en-US" sz="2000" dirty="0">
                <a:solidFill>
                  <a:srgbClr val="3064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Straight Arrow Connector 15"/>
            <p:cNvCxnSpPr/>
            <p:nvPr/>
          </p:nvCxnSpPr>
          <p:spPr>
            <a:xfrm flipV="1">
              <a:off x="6400800" y="2724150"/>
              <a:ext cx="83820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8"/>
          <p:cNvGrpSpPr/>
          <p:nvPr/>
        </p:nvGrpSpPr>
        <p:grpSpPr>
          <a:xfrm>
            <a:off x="6394939" y="4021404"/>
            <a:ext cx="2397692" cy="457615"/>
            <a:chOff x="6394938" y="2071261"/>
            <a:chExt cx="2397692" cy="457615"/>
          </a:xfrm>
        </p:grpSpPr>
        <p:sp>
          <p:nvSpPr>
            <p:cNvPr id="17" name="TextBox 25"/>
            <p:cNvSpPr txBox="1"/>
            <p:nvPr/>
          </p:nvSpPr>
          <p:spPr>
            <a:xfrm>
              <a:off x="7239000" y="2114550"/>
              <a:ext cx="1553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rgbClr val="3064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ALUSel</a:t>
              </a:r>
              <a:r>
                <a:rPr lang="en-US" sz="2000" dirty="0">
                  <a:solidFill>
                    <a:srgbClr val="3064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[3:0]</a:t>
              </a:r>
            </a:p>
          </p:txBody>
        </p:sp>
        <p:grpSp>
          <p:nvGrpSpPr>
            <p:cNvPr id="18" name="Group 7"/>
            <p:cNvGrpSpPr/>
            <p:nvPr/>
          </p:nvGrpSpPr>
          <p:grpSpPr>
            <a:xfrm>
              <a:off x="6394938" y="2071261"/>
              <a:ext cx="855028" cy="457615"/>
              <a:chOff x="6394938" y="2071261"/>
              <a:chExt cx="855028" cy="457615"/>
            </a:xfrm>
          </p:grpSpPr>
          <p:cxnSp>
            <p:nvCxnSpPr>
              <p:cNvPr id="19" name="Straight Arrow Connector 12"/>
              <p:cNvCxnSpPr/>
              <p:nvPr/>
            </p:nvCxnSpPr>
            <p:spPr>
              <a:xfrm>
                <a:off x="6394938" y="2365294"/>
                <a:ext cx="85502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47"/>
              <p:cNvCxnSpPr/>
              <p:nvPr/>
            </p:nvCxnSpPr>
            <p:spPr>
              <a:xfrm flipV="1">
                <a:off x="6748319" y="2308907"/>
                <a:ext cx="192565" cy="2199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48"/>
              <p:cNvSpPr txBox="1"/>
              <p:nvPr/>
            </p:nvSpPr>
            <p:spPr>
              <a:xfrm>
                <a:off x="6629400" y="207126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3064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</p:grpSp>
      </p:grpSp>
      <p:cxnSp>
        <p:nvCxnSpPr>
          <p:cNvPr id="22" name="Straight Arrow Connector 51"/>
          <p:cNvCxnSpPr/>
          <p:nvPr/>
        </p:nvCxnSpPr>
        <p:spPr>
          <a:xfrm>
            <a:off x="998218" y="2092349"/>
            <a:ext cx="5012619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52"/>
          <p:cNvSpPr txBox="1"/>
          <p:nvPr/>
        </p:nvSpPr>
        <p:spPr>
          <a:xfrm>
            <a:off x="1917958" y="1888052"/>
            <a:ext cx="322678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11-bit address (inputs)</a:t>
            </a:r>
          </a:p>
        </p:txBody>
      </p:sp>
      <p:sp>
        <p:nvSpPr>
          <p:cNvPr id="24" name="TextBox 53"/>
          <p:cNvSpPr txBox="1"/>
          <p:nvPr/>
        </p:nvSpPr>
        <p:spPr>
          <a:xfrm>
            <a:off x="5529757" y="5297642"/>
            <a:ext cx="316144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data bits (outputs) </a:t>
            </a:r>
          </a:p>
        </p:txBody>
      </p:sp>
      <p:cxnSp>
        <p:nvCxnSpPr>
          <p:cNvPr id="25" name="Straight Arrow Connector 36"/>
          <p:cNvCxnSpPr/>
          <p:nvPr/>
        </p:nvCxnSpPr>
        <p:spPr>
          <a:xfrm>
            <a:off x="4937724" y="2711211"/>
            <a:ext cx="0" cy="3475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8"/>
          <p:cNvSpPr txBox="1"/>
          <p:nvPr/>
        </p:nvSpPr>
        <p:spPr>
          <a:xfrm>
            <a:off x="4528803" y="2336801"/>
            <a:ext cx="828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3064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BrLT</a:t>
            </a:r>
            <a:endParaRPr lang="en-US" sz="2400" dirty="0">
              <a:solidFill>
                <a:srgbClr val="3064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oup 49"/>
          <p:cNvGrpSpPr/>
          <p:nvPr/>
        </p:nvGrpSpPr>
        <p:grpSpPr>
          <a:xfrm>
            <a:off x="6400801" y="3101108"/>
            <a:ext cx="2394486" cy="463510"/>
            <a:chOff x="6394938" y="2065366"/>
            <a:chExt cx="2394486" cy="463510"/>
          </a:xfrm>
        </p:grpSpPr>
        <p:sp>
          <p:nvSpPr>
            <p:cNvPr id="28" name="TextBox 50"/>
            <p:cNvSpPr txBox="1"/>
            <p:nvPr/>
          </p:nvSpPr>
          <p:spPr>
            <a:xfrm>
              <a:off x="7239000" y="2114550"/>
              <a:ext cx="15504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rgbClr val="3064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ImmSel</a:t>
              </a:r>
              <a:r>
                <a:rPr lang="en-US" sz="2000" dirty="0">
                  <a:solidFill>
                    <a:srgbClr val="3064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[2:0]</a:t>
              </a:r>
            </a:p>
          </p:txBody>
        </p:sp>
        <p:grpSp>
          <p:nvGrpSpPr>
            <p:cNvPr id="29" name="Group 54"/>
            <p:cNvGrpSpPr/>
            <p:nvPr/>
          </p:nvGrpSpPr>
          <p:grpSpPr>
            <a:xfrm>
              <a:off x="6394938" y="2065366"/>
              <a:ext cx="855028" cy="463510"/>
              <a:chOff x="6394938" y="2065366"/>
              <a:chExt cx="855028" cy="463510"/>
            </a:xfrm>
          </p:grpSpPr>
          <p:cxnSp>
            <p:nvCxnSpPr>
              <p:cNvPr id="30" name="Straight Arrow Connector 55"/>
              <p:cNvCxnSpPr/>
              <p:nvPr/>
            </p:nvCxnSpPr>
            <p:spPr>
              <a:xfrm>
                <a:off x="6394938" y="2365294"/>
                <a:ext cx="85502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56"/>
              <p:cNvCxnSpPr/>
              <p:nvPr/>
            </p:nvCxnSpPr>
            <p:spPr>
              <a:xfrm flipV="1">
                <a:off x="6748319" y="2308907"/>
                <a:ext cx="192565" cy="2199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57"/>
              <p:cNvSpPr txBox="1"/>
              <p:nvPr/>
            </p:nvSpPr>
            <p:spPr>
              <a:xfrm>
                <a:off x="6623538" y="206536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3064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</p:grpSp>
      </p:grpSp>
      <p:grpSp>
        <p:nvGrpSpPr>
          <p:cNvPr id="33" name="Group 58"/>
          <p:cNvGrpSpPr/>
          <p:nvPr/>
        </p:nvGrpSpPr>
        <p:grpSpPr>
          <a:xfrm>
            <a:off x="6400800" y="3409890"/>
            <a:ext cx="1607963" cy="400110"/>
            <a:chOff x="6400800" y="2495550"/>
            <a:chExt cx="1607963" cy="400110"/>
          </a:xfrm>
        </p:grpSpPr>
        <p:sp>
          <p:nvSpPr>
            <p:cNvPr id="34" name="TextBox 59"/>
            <p:cNvSpPr txBox="1"/>
            <p:nvPr/>
          </p:nvSpPr>
          <p:spPr>
            <a:xfrm>
              <a:off x="7239000" y="2495550"/>
              <a:ext cx="7697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rgbClr val="3064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BrUn</a:t>
              </a:r>
              <a:endParaRPr lang="en-US" sz="2000" dirty="0">
                <a:solidFill>
                  <a:srgbClr val="3064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5" name="Straight Arrow Connector 60"/>
            <p:cNvCxnSpPr/>
            <p:nvPr/>
          </p:nvCxnSpPr>
          <p:spPr>
            <a:xfrm flipV="1">
              <a:off x="6400800" y="2724150"/>
              <a:ext cx="83820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62"/>
          <p:cNvGrpSpPr/>
          <p:nvPr/>
        </p:nvGrpSpPr>
        <p:grpSpPr>
          <a:xfrm>
            <a:off x="6400801" y="3638490"/>
            <a:ext cx="1566284" cy="400110"/>
            <a:chOff x="6400800" y="2495550"/>
            <a:chExt cx="1566284" cy="400110"/>
          </a:xfrm>
        </p:grpSpPr>
        <p:sp>
          <p:nvSpPr>
            <p:cNvPr id="37" name="TextBox 63"/>
            <p:cNvSpPr txBox="1"/>
            <p:nvPr/>
          </p:nvSpPr>
          <p:spPr>
            <a:xfrm>
              <a:off x="7239000" y="2495550"/>
              <a:ext cx="7280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rgbClr val="3064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ASel</a:t>
              </a:r>
              <a:endParaRPr lang="en-US" sz="2000" dirty="0">
                <a:solidFill>
                  <a:srgbClr val="3064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" name="Straight Arrow Connector 64"/>
            <p:cNvCxnSpPr/>
            <p:nvPr/>
          </p:nvCxnSpPr>
          <p:spPr>
            <a:xfrm flipV="1">
              <a:off x="6400800" y="2724150"/>
              <a:ext cx="83820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66"/>
          <p:cNvGrpSpPr/>
          <p:nvPr/>
        </p:nvGrpSpPr>
        <p:grpSpPr>
          <a:xfrm>
            <a:off x="6400801" y="3867090"/>
            <a:ext cx="1566284" cy="400110"/>
            <a:chOff x="6400800" y="2495550"/>
            <a:chExt cx="1566284" cy="400110"/>
          </a:xfrm>
        </p:grpSpPr>
        <p:sp>
          <p:nvSpPr>
            <p:cNvPr id="40" name="TextBox 67"/>
            <p:cNvSpPr txBox="1"/>
            <p:nvPr/>
          </p:nvSpPr>
          <p:spPr>
            <a:xfrm>
              <a:off x="7239000" y="2495550"/>
              <a:ext cx="7280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rgbClr val="3064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BSel</a:t>
              </a:r>
              <a:endParaRPr lang="en-US" sz="2000" dirty="0">
                <a:solidFill>
                  <a:srgbClr val="3064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Straight Arrow Connector 68"/>
            <p:cNvCxnSpPr/>
            <p:nvPr/>
          </p:nvCxnSpPr>
          <p:spPr>
            <a:xfrm flipV="1">
              <a:off x="6400800" y="2724150"/>
              <a:ext cx="83820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69"/>
          <p:cNvGrpSpPr/>
          <p:nvPr/>
        </p:nvGrpSpPr>
        <p:grpSpPr>
          <a:xfrm>
            <a:off x="6400800" y="4324290"/>
            <a:ext cx="2015317" cy="400110"/>
            <a:chOff x="6400800" y="2495550"/>
            <a:chExt cx="2015317" cy="400110"/>
          </a:xfrm>
        </p:grpSpPr>
        <p:sp>
          <p:nvSpPr>
            <p:cNvPr id="43" name="TextBox 70"/>
            <p:cNvSpPr txBox="1"/>
            <p:nvPr/>
          </p:nvSpPr>
          <p:spPr>
            <a:xfrm>
              <a:off x="7239000" y="2495550"/>
              <a:ext cx="11771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rgbClr val="3064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MemRW</a:t>
              </a:r>
              <a:endParaRPr lang="en-US" sz="2000" dirty="0">
                <a:solidFill>
                  <a:srgbClr val="3064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4" name="Straight Arrow Connector 71"/>
            <p:cNvCxnSpPr/>
            <p:nvPr/>
          </p:nvCxnSpPr>
          <p:spPr>
            <a:xfrm flipV="1">
              <a:off x="6400800" y="2724150"/>
              <a:ext cx="83820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72"/>
          <p:cNvGrpSpPr/>
          <p:nvPr/>
        </p:nvGrpSpPr>
        <p:grpSpPr>
          <a:xfrm>
            <a:off x="6400801" y="4552890"/>
            <a:ext cx="2050391" cy="400110"/>
            <a:chOff x="6400800" y="2495550"/>
            <a:chExt cx="2050391" cy="400110"/>
          </a:xfrm>
        </p:grpSpPr>
        <p:sp>
          <p:nvSpPr>
            <p:cNvPr id="46" name="TextBox 73"/>
            <p:cNvSpPr txBox="1"/>
            <p:nvPr/>
          </p:nvSpPr>
          <p:spPr>
            <a:xfrm>
              <a:off x="7239000" y="2495550"/>
              <a:ext cx="12121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rgbClr val="3064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RegWEn</a:t>
              </a:r>
              <a:endParaRPr lang="en-US" sz="2000" dirty="0">
                <a:solidFill>
                  <a:srgbClr val="3064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Straight Arrow Connector 74"/>
            <p:cNvCxnSpPr/>
            <p:nvPr/>
          </p:nvCxnSpPr>
          <p:spPr>
            <a:xfrm flipV="1">
              <a:off x="6400800" y="2724150"/>
              <a:ext cx="83820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75"/>
          <p:cNvGrpSpPr/>
          <p:nvPr/>
        </p:nvGrpSpPr>
        <p:grpSpPr>
          <a:xfrm>
            <a:off x="6400801" y="4724400"/>
            <a:ext cx="2311130" cy="457200"/>
            <a:chOff x="6394938" y="2071676"/>
            <a:chExt cx="2311130" cy="457200"/>
          </a:xfrm>
        </p:grpSpPr>
        <p:sp>
          <p:nvSpPr>
            <p:cNvPr id="49" name="TextBox 76"/>
            <p:cNvSpPr txBox="1"/>
            <p:nvPr/>
          </p:nvSpPr>
          <p:spPr>
            <a:xfrm>
              <a:off x="7239000" y="2114550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rgbClr val="3064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WBSel</a:t>
              </a:r>
              <a:r>
                <a:rPr lang="en-US" sz="2000" dirty="0">
                  <a:solidFill>
                    <a:srgbClr val="3064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[1:0]</a:t>
              </a:r>
            </a:p>
          </p:txBody>
        </p:sp>
        <p:grpSp>
          <p:nvGrpSpPr>
            <p:cNvPr id="50" name="Group 77"/>
            <p:cNvGrpSpPr/>
            <p:nvPr/>
          </p:nvGrpSpPr>
          <p:grpSpPr>
            <a:xfrm>
              <a:off x="6394938" y="2071676"/>
              <a:ext cx="855028" cy="457200"/>
              <a:chOff x="6394938" y="2071676"/>
              <a:chExt cx="855028" cy="457200"/>
            </a:xfrm>
          </p:grpSpPr>
          <p:cxnSp>
            <p:nvCxnSpPr>
              <p:cNvPr id="51" name="Straight Arrow Connector 78"/>
              <p:cNvCxnSpPr/>
              <p:nvPr/>
            </p:nvCxnSpPr>
            <p:spPr>
              <a:xfrm>
                <a:off x="6394938" y="2365294"/>
                <a:ext cx="85502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79"/>
              <p:cNvCxnSpPr/>
              <p:nvPr/>
            </p:nvCxnSpPr>
            <p:spPr>
              <a:xfrm flipV="1">
                <a:off x="6748319" y="2308907"/>
                <a:ext cx="192565" cy="2199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80"/>
              <p:cNvSpPr txBox="1"/>
              <p:nvPr/>
            </p:nvSpPr>
            <p:spPr>
              <a:xfrm>
                <a:off x="6623538" y="207167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3064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1837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ROM Controller Implementation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/>
          </p:nvPr>
        </p:nvGraphicFramePr>
        <p:xfrm>
          <a:off x="4267892" y="2184448"/>
          <a:ext cx="3848007" cy="281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8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Control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Word</a:t>
                      </a:r>
                      <a:r>
                        <a:rPr lang="en-US" sz="1400" baseline="0" dirty="0"/>
                        <a:t> for </a:t>
                      </a:r>
                      <a:r>
                        <a:rPr lang="en-US" sz="1400" b="1" i="0" baseline="0" dirty="0">
                          <a:latin typeface="Courier" charset="0"/>
                          <a:ea typeface="Courier" charset="0"/>
                          <a:cs typeface="Courier" charset="0"/>
                        </a:rPr>
                        <a:t>add</a:t>
                      </a:r>
                      <a:endParaRPr lang="en-US" sz="1400" b="1" i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Control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Word</a:t>
                      </a:r>
                      <a:r>
                        <a:rPr lang="en-US" sz="1400" baseline="0" dirty="0"/>
                        <a:t> for </a:t>
                      </a:r>
                      <a:r>
                        <a:rPr lang="en-US" sz="1400" b="1" i="0" baseline="0" dirty="0">
                          <a:latin typeface="Courier" charset="0"/>
                          <a:ea typeface="Courier" charset="0"/>
                          <a:cs typeface="Courier" charset="0"/>
                        </a:rPr>
                        <a:t>sub</a:t>
                      </a:r>
                      <a:endParaRPr lang="en-US" sz="1400" b="1" i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Control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Word</a:t>
                      </a:r>
                      <a:r>
                        <a:rPr lang="en-US" sz="1400" baseline="0" dirty="0"/>
                        <a:t> for </a:t>
                      </a:r>
                      <a:r>
                        <a:rPr lang="en-US" sz="1400" b="1" i="0" baseline="0" dirty="0">
                          <a:latin typeface="Courier" charset="0"/>
                          <a:ea typeface="Courier" charset="0"/>
                          <a:cs typeface="Courier" charset="0"/>
                        </a:rPr>
                        <a:t>or</a:t>
                      </a:r>
                      <a:endParaRPr lang="en-US" sz="1400" b="1" i="0" dirty="0">
                        <a:latin typeface="Courier" charset="0"/>
                        <a:ea typeface="Courier" charset="0"/>
                        <a:cs typeface="Courier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.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Trapezoid 7"/>
          <p:cNvSpPr/>
          <p:nvPr/>
        </p:nvSpPr>
        <p:spPr>
          <a:xfrm rot="16200000">
            <a:off x="1493744" y="2990150"/>
            <a:ext cx="2781300" cy="1169894"/>
          </a:xfrm>
          <a:prstGeom prst="trapezoid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</a:p>
        </p:txBody>
      </p:sp>
      <p:cxnSp>
        <p:nvCxnSpPr>
          <p:cNvPr id="8" name="Straight Arrow Connector 8"/>
          <p:cNvCxnSpPr/>
          <p:nvPr/>
        </p:nvCxnSpPr>
        <p:spPr>
          <a:xfrm>
            <a:off x="3469343" y="2329703"/>
            <a:ext cx="7985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9"/>
          <p:cNvCxnSpPr/>
          <p:nvPr/>
        </p:nvCxnSpPr>
        <p:spPr>
          <a:xfrm>
            <a:off x="3469343" y="2605368"/>
            <a:ext cx="7985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0"/>
          <p:cNvCxnSpPr/>
          <p:nvPr/>
        </p:nvCxnSpPr>
        <p:spPr>
          <a:xfrm>
            <a:off x="3469343" y="2870947"/>
            <a:ext cx="7985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1"/>
          <p:cNvCxnSpPr/>
          <p:nvPr/>
        </p:nvCxnSpPr>
        <p:spPr>
          <a:xfrm>
            <a:off x="3469343" y="4820771"/>
            <a:ext cx="7985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2"/>
          <p:cNvCxnSpPr/>
          <p:nvPr/>
        </p:nvCxnSpPr>
        <p:spPr>
          <a:xfrm>
            <a:off x="3469343" y="4551830"/>
            <a:ext cx="7985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3"/>
          <p:cNvSpPr txBox="1"/>
          <p:nvPr/>
        </p:nvSpPr>
        <p:spPr>
          <a:xfrm>
            <a:off x="3747428" y="3280815"/>
            <a:ext cx="248786" cy="92333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4" name="Straight Arrow Connector 14"/>
          <p:cNvCxnSpPr>
            <a:endCxn id="12" idx="0"/>
          </p:cNvCxnSpPr>
          <p:nvPr/>
        </p:nvCxnSpPr>
        <p:spPr>
          <a:xfrm>
            <a:off x="1358153" y="3575097"/>
            <a:ext cx="94129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5"/>
          <p:cNvSpPr txBox="1"/>
          <p:nvPr/>
        </p:nvSpPr>
        <p:spPr>
          <a:xfrm>
            <a:off x="463436" y="3280817"/>
            <a:ext cx="840295" cy="1015663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Inst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[]</a:t>
            </a:r>
          </a:p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BrEQ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BrLT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6"/>
          <p:cNvCxnSpPr/>
          <p:nvPr/>
        </p:nvCxnSpPr>
        <p:spPr>
          <a:xfrm flipH="1">
            <a:off x="4587318" y="4965748"/>
            <a:ext cx="11579" cy="30935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7"/>
          <p:cNvCxnSpPr/>
          <p:nvPr/>
        </p:nvCxnSpPr>
        <p:spPr>
          <a:xfrm flipH="1">
            <a:off x="7792200" y="4965748"/>
            <a:ext cx="11579" cy="30935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8"/>
          <p:cNvCxnSpPr/>
          <p:nvPr/>
        </p:nvCxnSpPr>
        <p:spPr>
          <a:xfrm flipH="1">
            <a:off x="4918323" y="4965748"/>
            <a:ext cx="11579" cy="30935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9"/>
          <p:cNvCxnSpPr/>
          <p:nvPr/>
        </p:nvCxnSpPr>
        <p:spPr>
          <a:xfrm flipH="1">
            <a:off x="5223123" y="4965748"/>
            <a:ext cx="11579" cy="30935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0"/>
          <p:cNvCxnSpPr/>
          <p:nvPr/>
        </p:nvCxnSpPr>
        <p:spPr>
          <a:xfrm flipH="1">
            <a:off x="5547032" y="4965748"/>
            <a:ext cx="11579" cy="30935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1"/>
          <p:cNvSpPr txBox="1"/>
          <p:nvPr/>
        </p:nvSpPr>
        <p:spPr>
          <a:xfrm>
            <a:off x="3836932" y="5275104"/>
            <a:ext cx="4709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3064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 output (</a:t>
            </a:r>
            <a:r>
              <a:rPr lang="en-US" sz="2000" b="1" dirty="0" err="1">
                <a:solidFill>
                  <a:srgbClr val="3064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PCSel</a:t>
            </a:r>
            <a:r>
              <a:rPr lang="en-US" sz="2000" b="1" dirty="0">
                <a:solidFill>
                  <a:srgbClr val="3064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 err="1">
                <a:solidFill>
                  <a:srgbClr val="3064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ImmSel</a:t>
            </a:r>
            <a:r>
              <a:rPr lang="en-US" sz="2000" b="1" dirty="0">
                <a:solidFill>
                  <a:srgbClr val="3064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…)</a:t>
            </a:r>
          </a:p>
        </p:txBody>
      </p:sp>
      <p:sp>
        <p:nvSpPr>
          <p:cNvPr id="22" name="TextBox 25"/>
          <p:cNvSpPr txBox="1"/>
          <p:nvPr/>
        </p:nvSpPr>
        <p:spPr>
          <a:xfrm>
            <a:off x="3469341" y="200624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3064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</a:p>
        </p:txBody>
      </p:sp>
      <p:sp>
        <p:nvSpPr>
          <p:cNvPr id="23" name="TextBox 26"/>
          <p:cNvSpPr txBox="1"/>
          <p:nvPr/>
        </p:nvSpPr>
        <p:spPr>
          <a:xfrm>
            <a:off x="3469340" y="2286816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3064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</a:p>
        </p:txBody>
      </p:sp>
      <p:sp>
        <p:nvSpPr>
          <p:cNvPr id="24" name="TextBox 27"/>
          <p:cNvSpPr txBox="1"/>
          <p:nvPr/>
        </p:nvSpPr>
        <p:spPr>
          <a:xfrm>
            <a:off x="3469341" y="2557046"/>
            <a:ext cx="364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3064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</p:txBody>
      </p:sp>
      <p:sp>
        <p:nvSpPr>
          <p:cNvPr id="25" name="TextBox 28"/>
          <p:cNvSpPr txBox="1"/>
          <p:nvPr/>
        </p:nvSpPr>
        <p:spPr>
          <a:xfrm>
            <a:off x="3480336" y="4490912"/>
            <a:ext cx="3919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3064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jal</a:t>
            </a:r>
            <a:endParaRPr lang="en-US" sz="1600" dirty="0">
              <a:solidFill>
                <a:srgbClr val="3064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9"/>
          <p:cNvCxnSpPr/>
          <p:nvPr/>
        </p:nvCxnSpPr>
        <p:spPr>
          <a:xfrm flipV="1">
            <a:off x="1600201" y="3505202"/>
            <a:ext cx="246529" cy="152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30"/>
          <p:cNvSpPr txBox="1"/>
          <p:nvPr/>
        </p:nvSpPr>
        <p:spPr>
          <a:xfrm>
            <a:off x="1524000" y="3200400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064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500151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 err="1">
                <a:solidFill>
                  <a:srgbClr val="CC0000"/>
                </a:solidFill>
                <a:latin typeface="Arial" panose="020B0604020202020204" pitchFamily="34" charset="0"/>
              </a:rPr>
              <a:t>Microcoded</a:t>
            </a: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 CPU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Rectangle 4"/>
          <p:cNvSpPr/>
          <p:nvPr/>
        </p:nvSpPr>
        <p:spPr>
          <a:xfrm>
            <a:off x="1151467" y="3978276"/>
            <a:ext cx="5791200" cy="1066800"/>
          </a:xfrm>
          <a:prstGeom prst="rect">
            <a:avLst/>
          </a:prstGeom>
          <a:solidFill>
            <a:schemeClr val="accent5"/>
          </a:solidFill>
          <a:ln w="12700" cmpd="sng">
            <a:solidFill>
              <a:schemeClr val="tx1"/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400" dirty="0" err="1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Datapath</a:t>
            </a:r>
            <a:endParaRPr lang="en-US" sz="2400" dirty="0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45" name="Rectangle 5"/>
          <p:cNvSpPr/>
          <p:nvPr/>
        </p:nvSpPr>
        <p:spPr>
          <a:xfrm>
            <a:off x="694267" y="5730876"/>
            <a:ext cx="7086600" cy="990600"/>
          </a:xfrm>
          <a:prstGeom prst="rect">
            <a:avLst/>
          </a:prstGeom>
          <a:solidFill>
            <a:srgbClr val="BCFFBC"/>
          </a:solidFill>
          <a:ln w="12700" cmpd="sng">
            <a:solidFill>
              <a:schemeClr val="tx1"/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Main Memory</a:t>
            </a:r>
          </a:p>
          <a:p>
            <a:pPr algn="ctr">
              <a:spcBef>
                <a:spcPct val="0"/>
              </a:spcBef>
            </a:pPr>
            <a:r>
              <a:rPr lang="en-US" sz="2000" i="1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(holds user program written in macroinstructions, e.g., x86, RISC-V)</a:t>
            </a:r>
          </a:p>
        </p:txBody>
      </p:sp>
      <p:cxnSp>
        <p:nvCxnSpPr>
          <p:cNvPr id="46" name="Straight Arrow Connector 7"/>
          <p:cNvCxnSpPr/>
          <p:nvPr/>
        </p:nvCxnSpPr>
        <p:spPr bwMode="auto">
          <a:xfrm>
            <a:off x="3437467" y="5045076"/>
            <a:ext cx="0" cy="685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9"/>
          <p:cNvCxnSpPr/>
          <p:nvPr/>
        </p:nvCxnSpPr>
        <p:spPr bwMode="auto">
          <a:xfrm>
            <a:off x="5113867" y="5045076"/>
            <a:ext cx="0" cy="685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/>
            <a:tailEnd type="none"/>
          </a:ln>
          <a:effectLst/>
        </p:spPr>
      </p:cxnSp>
      <p:sp>
        <p:nvSpPr>
          <p:cNvPr id="48" name="TextBox 10"/>
          <p:cNvSpPr txBox="1"/>
          <p:nvPr/>
        </p:nvSpPr>
        <p:spPr>
          <a:xfrm>
            <a:off x="2294467" y="5121276"/>
            <a:ext cx="1187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Address</a:t>
            </a:r>
          </a:p>
        </p:txBody>
      </p:sp>
      <p:sp>
        <p:nvSpPr>
          <p:cNvPr id="49" name="TextBox 11"/>
          <p:cNvSpPr txBox="1"/>
          <p:nvPr/>
        </p:nvSpPr>
        <p:spPr>
          <a:xfrm>
            <a:off x="5113867" y="5121276"/>
            <a:ext cx="77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Data</a:t>
            </a:r>
          </a:p>
        </p:txBody>
      </p:sp>
      <p:sp>
        <p:nvSpPr>
          <p:cNvPr id="50" name="Rectangle 12"/>
          <p:cNvSpPr/>
          <p:nvPr/>
        </p:nvSpPr>
        <p:spPr>
          <a:xfrm>
            <a:off x="2370667" y="2149476"/>
            <a:ext cx="1981200" cy="1066800"/>
          </a:xfrm>
          <a:prstGeom prst="rect">
            <a:avLst/>
          </a:prstGeom>
          <a:solidFill>
            <a:srgbClr val="FFB2AB"/>
          </a:solidFill>
          <a:ln w="12700" cmpd="sng">
            <a:solidFill>
              <a:schemeClr val="tx1"/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Decoder</a:t>
            </a:r>
          </a:p>
        </p:txBody>
      </p:sp>
      <p:cxnSp>
        <p:nvCxnSpPr>
          <p:cNvPr id="51" name="Straight Connector 14"/>
          <p:cNvCxnSpPr/>
          <p:nvPr/>
        </p:nvCxnSpPr>
        <p:spPr bwMode="auto">
          <a:xfrm>
            <a:off x="4351867" y="2301876"/>
            <a:ext cx="1828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15"/>
          <p:cNvCxnSpPr/>
          <p:nvPr/>
        </p:nvCxnSpPr>
        <p:spPr bwMode="auto">
          <a:xfrm>
            <a:off x="4351867" y="2454276"/>
            <a:ext cx="1828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16"/>
          <p:cNvCxnSpPr/>
          <p:nvPr/>
        </p:nvCxnSpPr>
        <p:spPr bwMode="auto">
          <a:xfrm>
            <a:off x="4351867" y="2606676"/>
            <a:ext cx="1828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17"/>
          <p:cNvCxnSpPr/>
          <p:nvPr/>
        </p:nvCxnSpPr>
        <p:spPr bwMode="auto">
          <a:xfrm>
            <a:off x="4351867" y="2759076"/>
            <a:ext cx="1828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18"/>
          <p:cNvCxnSpPr/>
          <p:nvPr/>
        </p:nvCxnSpPr>
        <p:spPr bwMode="auto">
          <a:xfrm>
            <a:off x="4351867" y="2911476"/>
            <a:ext cx="1828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19"/>
          <p:cNvCxnSpPr/>
          <p:nvPr/>
        </p:nvCxnSpPr>
        <p:spPr bwMode="auto">
          <a:xfrm>
            <a:off x="4351867" y="3063876"/>
            <a:ext cx="1828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21"/>
          <p:cNvCxnSpPr/>
          <p:nvPr/>
        </p:nvCxnSpPr>
        <p:spPr bwMode="auto">
          <a:xfrm>
            <a:off x="4580467" y="2149476"/>
            <a:ext cx="0" cy="1371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22"/>
          <p:cNvCxnSpPr/>
          <p:nvPr/>
        </p:nvCxnSpPr>
        <p:spPr bwMode="auto">
          <a:xfrm>
            <a:off x="4732867" y="2149476"/>
            <a:ext cx="0" cy="1524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23"/>
          <p:cNvCxnSpPr/>
          <p:nvPr/>
        </p:nvCxnSpPr>
        <p:spPr bwMode="auto">
          <a:xfrm>
            <a:off x="4885267" y="2149476"/>
            <a:ext cx="0" cy="18288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0" name="Straight Connector 24"/>
          <p:cNvCxnSpPr/>
          <p:nvPr/>
        </p:nvCxnSpPr>
        <p:spPr bwMode="auto">
          <a:xfrm>
            <a:off x="5037667" y="2149476"/>
            <a:ext cx="0" cy="18288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1" name="Straight Connector 25"/>
          <p:cNvCxnSpPr/>
          <p:nvPr/>
        </p:nvCxnSpPr>
        <p:spPr bwMode="auto">
          <a:xfrm>
            <a:off x="5190067" y="2149476"/>
            <a:ext cx="0" cy="1524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26"/>
          <p:cNvCxnSpPr/>
          <p:nvPr/>
        </p:nvCxnSpPr>
        <p:spPr bwMode="auto">
          <a:xfrm>
            <a:off x="5342467" y="2149476"/>
            <a:ext cx="0" cy="1371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27"/>
          <p:cNvCxnSpPr/>
          <p:nvPr/>
        </p:nvCxnSpPr>
        <p:spPr bwMode="auto">
          <a:xfrm>
            <a:off x="5494867" y="2149476"/>
            <a:ext cx="0" cy="1066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28"/>
          <p:cNvCxnSpPr/>
          <p:nvPr/>
        </p:nvCxnSpPr>
        <p:spPr bwMode="auto">
          <a:xfrm>
            <a:off x="5647267" y="2149476"/>
            <a:ext cx="0" cy="1066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29"/>
          <p:cNvCxnSpPr/>
          <p:nvPr/>
        </p:nvCxnSpPr>
        <p:spPr bwMode="auto">
          <a:xfrm>
            <a:off x="5799667" y="2149476"/>
            <a:ext cx="0" cy="1066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30"/>
          <p:cNvCxnSpPr/>
          <p:nvPr/>
        </p:nvCxnSpPr>
        <p:spPr bwMode="auto">
          <a:xfrm>
            <a:off x="5952067" y="2149476"/>
            <a:ext cx="0" cy="1066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31"/>
          <p:cNvCxnSpPr/>
          <p:nvPr/>
        </p:nvCxnSpPr>
        <p:spPr bwMode="auto">
          <a:xfrm>
            <a:off x="6104467" y="2149476"/>
            <a:ext cx="0" cy="1066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Rectangle 32"/>
          <p:cNvSpPr/>
          <p:nvPr/>
        </p:nvSpPr>
        <p:spPr>
          <a:xfrm>
            <a:off x="2370667" y="1692276"/>
            <a:ext cx="1981200" cy="304800"/>
          </a:xfrm>
          <a:prstGeom prst="rect">
            <a:avLst/>
          </a:prstGeom>
          <a:solidFill>
            <a:srgbClr val="FFB2AB"/>
          </a:solidFill>
          <a:ln w="12700" cmpd="sng">
            <a:solidFill>
              <a:schemeClr val="tx1"/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µPC</a:t>
            </a:r>
          </a:p>
        </p:txBody>
      </p:sp>
      <p:cxnSp>
        <p:nvCxnSpPr>
          <p:cNvPr id="69" name="Straight Arrow Connector 34"/>
          <p:cNvCxnSpPr>
            <a:stCxn id="68" idx="2"/>
            <a:endCxn id="50" idx="0"/>
          </p:cNvCxnSpPr>
          <p:nvPr/>
        </p:nvCxnSpPr>
        <p:spPr bwMode="auto">
          <a:xfrm>
            <a:off x="3361267" y="1997076"/>
            <a:ext cx="0" cy="152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Left Brace 35"/>
          <p:cNvSpPr/>
          <p:nvPr/>
        </p:nvSpPr>
        <p:spPr bwMode="auto">
          <a:xfrm rot="5400000">
            <a:off x="5609167" y="1501776"/>
            <a:ext cx="381000" cy="762000"/>
          </a:xfrm>
          <a:prstGeom prst="leftBrac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18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cxnSp>
        <p:nvCxnSpPr>
          <p:cNvPr id="71" name="Straight Connector 46"/>
          <p:cNvCxnSpPr/>
          <p:nvPr/>
        </p:nvCxnSpPr>
        <p:spPr bwMode="auto">
          <a:xfrm flipH="1">
            <a:off x="3132667" y="3521076"/>
            <a:ext cx="14478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Arrow Connector 50"/>
          <p:cNvCxnSpPr/>
          <p:nvPr/>
        </p:nvCxnSpPr>
        <p:spPr bwMode="auto">
          <a:xfrm>
            <a:off x="3132667" y="3521076"/>
            <a:ext cx="0" cy="4572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Connector 52"/>
          <p:cNvCxnSpPr/>
          <p:nvPr/>
        </p:nvCxnSpPr>
        <p:spPr bwMode="auto">
          <a:xfrm flipH="1">
            <a:off x="4047067" y="3673476"/>
            <a:ext cx="6858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Arrow Connector 55"/>
          <p:cNvCxnSpPr/>
          <p:nvPr/>
        </p:nvCxnSpPr>
        <p:spPr bwMode="auto">
          <a:xfrm>
            <a:off x="4047067" y="3673476"/>
            <a:ext cx="0" cy="304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Connector 68"/>
          <p:cNvCxnSpPr/>
          <p:nvPr/>
        </p:nvCxnSpPr>
        <p:spPr bwMode="auto">
          <a:xfrm flipH="1">
            <a:off x="5190067" y="3673476"/>
            <a:ext cx="5334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Arrow Connector 70"/>
          <p:cNvCxnSpPr/>
          <p:nvPr/>
        </p:nvCxnSpPr>
        <p:spPr bwMode="auto">
          <a:xfrm>
            <a:off x="5723467" y="3673476"/>
            <a:ext cx="0" cy="304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Connector 73"/>
          <p:cNvCxnSpPr/>
          <p:nvPr/>
        </p:nvCxnSpPr>
        <p:spPr bwMode="auto">
          <a:xfrm flipH="1">
            <a:off x="5342467" y="3521076"/>
            <a:ext cx="22098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Arrow Connector 75"/>
          <p:cNvCxnSpPr/>
          <p:nvPr/>
        </p:nvCxnSpPr>
        <p:spPr bwMode="auto">
          <a:xfrm>
            <a:off x="7552267" y="3521076"/>
            <a:ext cx="0" cy="2209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9" name="TextBox 81"/>
          <p:cNvSpPr txBox="1"/>
          <p:nvPr/>
        </p:nvSpPr>
        <p:spPr>
          <a:xfrm>
            <a:off x="6256867" y="1997076"/>
            <a:ext cx="2209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Microcode ROM</a:t>
            </a:r>
          </a:p>
          <a:p>
            <a:pPr eaLnBrk="1" hangingPunct="1">
              <a:spcBef>
                <a:spcPct val="0"/>
              </a:spcBef>
            </a:pPr>
            <a:r>
              <a:rPr lang="en-US" sz="20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(holds fixed µcode instructions)</a:t>
            </a:r>
          </a:p>
        </p:txBody>
      </p:sp>
      <p:sp>
        <p:nvSpPr>
          <p:cNvPr id="80" name="Rectangle 82"/>
          <p:cNvSpPr/>
          <p:nvPr/>
        </p:nvSpPr>
        <p:spPr>
          <a:xfrm>
            <a:off x="4428067" y="1997076"/>
            <a:ext cx="4038600" cy="129540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81" name="Freeform 83"/>
          <p:cNvSpPr/>
          <p:nvPr/>
        </p:nvSpPr>
        <p:spPr>
          <a:xfrm>
            <a:off x="3343473" y="1327631"/>
            <a:ext cx="2453818" cy="368478"/>
          </a:xfrm>
          <a:custGeom>
            <a:avLst/>
            <a:gdLst>
              <a:gd name="connsiteX0" fmla="*/ 2453818 w 2453818"/>
              <a:gd name="connsiteY0" fmla="*/ 368478 h 368478"/>
              <a:gd name="connsiteX1" fmla="*/ 2422459 w 2453818"/>
              <a:gd name="connsiteY1" fmla="*/ 7840 h 368478"/>
              <a:gd name="connsiteX2" fmla="*/ 125434 w 2453818"/>
              <a:gd name="connsiteY2" fmla="*/ 0 h 368478"/>
              <a:gd name="connsiteX3" fmla="*/ 0 w 2453818"/>
              <a:gd name="connsiteY3" fmla="*/ 360638 h 368478"/>
              <a:gd name="connsiteX0" fmla="*/ 2453818 w 2453818"/>
              <a:gd name="connsiteY0" fmla="*/ 368478 h 368478"/>
              <a:gd name="connsiteX1" fmla="*/ 2453818 w 2453818"/>
              <a:gd name="connsiteY1" fmla="*/ 0 h 368478"/>
              <a:gd name="connsiteX2" fmla="*/ 125434 w 2453818"/>
              <a:gd name="connsiteY2" fmla="*/ 0 h 368478"/>
              <a:gd name="connsiteX3" fmla="*/ 0 w 2453818"/>
              <a:gd name="connsiteY3" fmla="*/ 360638 h 368478"/>
              <a:gd name="connsiteX0" fmla="*/ 2453818 w 2453818"/>
              <a:gd name="connsiteY0" fmla="*/ 368478 h 368478"/>
              <a:gd name="connsiteX1" fmla="*/ 2453818 w 2453818"/>
              <a:gd name="connsiteY1" fmla="*/ 0 h 368478"/>
              <a:gd name="connsiteX2" fmla="*/ 39198 w 2453818"/>
              <a:gd name="connsiteY2" fmla="*/ 0 h 368478"/>
              <a:gd name="connsiteX3" fmla="*/ 0 w 2453818"/>
              <a:gd name="connsiteY3" fmla="*/ 360638 h 368478"/>
              <a:gd name="connsiteX0" fmla="*/ 2461658 w 2461658"/>
              <a:gd name="connsiteY0" fmla="*/ 368478 h 368478"/>
              <a:gd name="connsiteX1" fmla="*/ 2461658 w 2461658"/>
              <a:gd name="connsiteY1" fmla="*/ 0 h 368478"/>
              <a:gd name="connsiteX2" fmla="*/ 0 w 2461658"/>
              <a:gd name="connsiteY2" fmla="*/ 0 h 368478"/>
              <a:gd name="connsiteX3" fmla="*/ 7840 w 2461658"/>
              <a:gd name="connsiteY3" fmla="*/ 360638 h 368478"/>
              <a:gd name="connsiteX0" fmla="*/ 2453818 w 2453818"/>
              <a:gd name="connsiteY0" fmla="*/ 368478 h 368478"/>
              <a:gd name="connsiteX1" fmla="*/ 2453818 w 2453818"/>
              <a:gd name="connsiteY1" fmla="*/ 0 h 368478"/>
              <a:gd name="connsiteX2" fmla="*/ 7840 w 2453818"/>
              <a:gd name="connsiteY2" fmla="*/ 7840 h 368478"/>
              <a:gd name="connsiteX3" fmla="*/ 0 w 2453818"/>
              <a:gd name="connsiteY3" fmla="*/ 360638 h 368478"/>
              <a:gd name="connsiteX0" fmla="*/ 2477337 w 2477337"/>
              <a:gd name="connsiteY0" fmla="*/ 368478 h 368478"/>
              <a:gd name="connsiteX1" fmla="*/ 2477337 w 2477337"/>
              <a:gd name="connsiteY1" fmla="*/ 0 h 368478"/>
              <a:gd name="connsiteX2" fmla="*/ 0 w 2477337"/>
              <a:gd name="connsiteY2" fmla="*/ 7840 h 368478"/>
              <a:gd name="connsiteX3" fmla="*/ 23519 w 2477337"/>
              <a:gd name="connsiteY3" fmla="*/ 360638 h 368478"/>
              <a:gd name="connsiteX0" fmla="*/ 2453818 w 2453818"/>
              <a:gd name="connsiteY0" fmla="*/ 368478 h 368478"/>
              <a:gd name="connsiteX1" fmla="*/ 2453818 w 2453818"/>
              <a:gd name="connsiteY1" fmla="*/ 0 h 368478"/>
              <a:gd name="connsiteX2" fmla="*/ 0 w 2453818"/>
              <a:gd name="connsiteY2" fmla="*/ 0 h 368478"/>
              <a:gd name="connsiteX3" fmla="*/ 0 w 2453818"/>
              <a:gd name="connsiteY3" fmla="*/ 360638 h 36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3818" h="368478">
                <a:moveTo>
                  <a:pt x="2453818" y="368478"/>
                </a:moveTo>
                <a:lnTo>
                  <a:pt x="2453818" y="0"/>
                </a:lnTo>
                <a:lnTo>
                  <a:pt x="0" y="0"/>
                </a:lnTo>
                <a:lnTo>
                  <a:pt x="0" y="360638"/>
                </a:lnTo>
              </a:path>
            </a:pathLst>
          </a:custGeom>
          <a:ln w="19050"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18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82" name="TextBox 84"/>
          <p:cNvSpPr txBox="1"/>
          <p:nvPr/>
        </p:nvSpPr>
        <p:spPr>
          <a:xfrm>
            <a:off x="5875867" y="1311276"/>
            <a:ext cx="1490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Next State</a:t>
            </a:r>
          </a:p>
        </p:txBody>
      </p:sp>
      <p:sp>
        <p:nvSpPr>
          <p:cNvPr id="83" name="TextBox 85"/>
          <p:cNvSpPr txBox="1"/>
          <p:nvPr/>
        </p:nvSpPr>
        <p:spPr>
          <a:xfrm>
            <a:off x="5799667" y="3521076"/>
            <a:ext cx="1820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Control Lines</a:t>
            </a:r>
          </a:p>
        </p:txBody>
      </p:sp>
      <p:sp>
        <p:nvSpPr>
          <p:cNvPr id="84" name="Freeform 93"/>
          <p:cNvSpPr/>
          <p:nvPr/>
        </p:nvSpPr>
        <p:spPr>
          <a:xfrm flipH="1">
            <a:off x="1380067" y="1387476"/>
            <a:ext cx="1517650" cy="2590800"/>
          </a:xfrm>
          <a:custGeom>
            <a:avLst/>
            <a:gdLst>
              <a:gd name="connsiteX0" fmla="*/ 2453818 w 2453818"/>
              <a:gd name="connsiteY0" fmla="*/ 368478 h 368478"/>
              <a:gd name="connsiteX1" fmla="*/ 2422459 w 2453818"/>
              <a:gd name="connsiteY1" fmla="*/ 7840 h 368478"/>
              <a:gd name="connsiteX2" fmla="*/ 125434 w 2453818"/>
              <a:gd name="connsiteY2" fmla="*/ 0 h 368478"/>
              <a:gd name="connsiteX3" fmla="*/ 0 w 2453818"/>
              <a:gd name="connsiteY3" fmla="*/ 360638 h 368478"/>
              <a:gd name="connsiteX0" fmla="*/ 2453818 w 2453818"/>
              <a:gd name="connsiteY0" fmla="*/ 368478 h 368478"/>
              <a:gd name="connsiteX1" fmla="*/ 2453818 w 2453818"/>
              <a:gd name="connsiteY1" fmla="*/ 0 h 368478"/>
              <a:gd name="connsiteX2" fmla="*/ 125434 w 2453818"/>
              <a:gd name="connsiteY2" fmla="*/ 0 h 368478"/>
              <a:gd name="connsiteX3" fmla="*/ 0 w 2453818"/>
              <a:gd name="connsiteY3" fmla="*/ 360638 h 368478"/>
              <a:gd name="connsiteX0" fmla="*/ 2453818 w 2453818"/>
              <a:gd name="connsiteY0" fmla="*/ 368478 h 368478"/>
              <a:gd name="connsiteX1" fmla="*/ 2453818 w 2453818"/>
              <a:gd name="connsiteY1" fmla="*/ 0 h 368478"/>
              <a:gd name="connsiteX2" fmla="*/ 39198 w 2453818"/>
              <a:gd name="connsiteY2" fmla="*/ 0 h 368478"/>
              <a:gd name="connsiteX3" fmla="*/ 0 w 2453818"/>
              <a:gd name="connsiteY3" fmla="*/ 360638 h 368478"/>
              <a:gd name="connsiteX0" fmla="*/ 2461658 w 2461658"/>
              <a:gd name="connsiteY0" fmla="*/ 368478 h 368478"/>
              <a:gd name="connsiteX1" fmla="*/ 2461658 w 2461658"/>
              <a:gd name="connsiteY1" fmla="*/ 0 h 368478"/>
              <a:gd name="connsiteX2" fmla="*/ 0 w 2461658"/>
              <a:gd name="connsiteY2" fmla="*/ 0 h 368478"/>
              <a:gd name="connsiteX3" fmla="*/ 7840 w 2461658"/>
              <a:gd name="connsiteY3" fmla="*/ 360638 h 368478"/>
              <a:gd name="connsiteX0" fmla="*/ 2453818 w 2453818"/>
              <a:gd name="connsiteY0" fmla="*/ 368478 h 368478"/>
              <a:gd name="connsiteX1" fmla="*/ 2453818 w 2453818"/>
              <a:gd name="connsiteY1" fmla="*/ 0 h 368478"/>
              <a:gd name="connsiteX2" fmla="*/ 7840 w 2453818"/>
              <a:gd name="connsiteY2" fmla="*/ 7840 h 368478"/>
              <a:gd name="connsiteX3" fmla="*/ 0 w 2453818"/>
              <a:gd name="connsiteY3" fmla="*/ 360638 h 368478"/>
              <a:gd name="connsiteX0" fmla="*/ 2477337 w 2477337"/>
              <a:gd name="connsiteY0" fmla="*/ 368478 h 368478"/>
              <a:gd name="connsiteX1" fmla="*/ 2477337 w 2477337"/>
              <a:gd name="connsiteY1" fmla="*/ 0 h 368478"/>
              <a:gd name="connsiteX2" fmla="*/ 0 w 2477337"/>
              <a:gd name="connsiteY2" fmla="*/ 7840 h 368478"/>
              <a:gd name="connsiteX3" fmla="*/ 23519 w 2477337"/>
              <a:gd name="connsiteY3" fmla="*/ 360638 h 368478"/>
              <a:gd name="connsiteX0" fmla="*/ 2453818 w 2453818"/>
              <a:gd name="connsiteY0" fmla="*/ 368478 h 368478"/>
              <a:gd name="connsiteX1" fmla="*/ 2453818 w 2453818"/>
              <a:gd name="connsiteY1" fmla="*/ 0 h 368478"/>
              <a:gd name="connsiteX2" fmla="*/ 0 w 2453818"/>
              <a:gd name="connsiteY2" fmla="*/ 0 h 368478"/>
              <a:gd name="connsiteX3" fmla="*/ 0 w 2453818"/>
              <a:gd name="connsiteY3" fmla="*/ 360638 h 368478"/>
              <a:gd name="connsiteX0" fmla="*/ 2481660 w 2481660"/>
              <a:gd name="connsiteY0" fmla="*/ 368478 h 368478"/>
              <a:gd name="connsiteX1" fmla="*/ 2481660 w 2481660"/>
              <a:gd name="connsiteY1" fmla="*/ 0 h 368478"/>
              <a:gd name="connsiteX2" fmla="*/ 27842 w 2481660"/>
              <a:gd name="connsiteY2" fmla="*/ 0 h 368478"/>
              <a:gd name="connsiteX3" fmla="*/ 0 w 2481660"/>
              <a:gd name="connsiteY3" fmla="*/ 53014 h 368478"/>
              <a:gd name="connsiteX0" fmla="*/ 2471320 w 2471320"/>
              <a:gd name="connsiteY0" fmla="*/ 368478 h 368478"/>
              <a:gd name="connsiteX1" fmla="*/ 2471320 w 2471320"/>
              <a:gd name="connsiteY1" fmla="*/ 0 h 368478"/>
              <a:gd name="connsiteX2" fmla="*/ 17502 w 2471320"/>
              <a:gd name="connsiteY2" fmla="*/ 0 h 368478"/>
              <a:gd name="connsiteX3" fmla="*/ 0 w 2471320"/>
              <a:gd name="connsiteY3" fmla="*/ 48498 h 36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1320" h="368478">
                <a:moveTo>
                  <a:pt x="2471320" y="368478"/>
                </a:moveTo>
                <a:lnTo>
                  <a:pt x="2471320" y="0"/>
                </a:lnTo>
                <a:lnTo>
                  <a:pt x="17502" y="0"/>
                </a:lnTo>
                <a:cubicBezTo>
                  <a:pt x="8221" y="17671"/>
                  <a:pt x="9281" y="30827"/>
                  <a:pt x="0" y="48498"/>
                </a:cubicBezTo>
              </a:path>
            </a:pathLst>
          </a:custGeom>
          <a:ln w="19050"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18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85" name="TextBox 94"/>
          <p:cNvSpPr txBox="1"/>
          <p:nvPr/>
        </p:nvSpPr>
        <p:spPr>
          <a:xfrm rot="16200000">
            <a:off x="879781" y="2497364"/>
            <a:ext cx="1157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 err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Opcode</a:t>
            </a:r>
            <a:endParaRPr lang="en-US" sz="24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86" name="Freeform 95"/>
          <p:cNvSpPr/>
          <p:nvPr/>
        </p:nvSpPr>
        <p:spPr>
          <a:xfrm flipH="1">
            <a:off x="1837267" y="1477154"/>
            <a:ext cx="838200" cy="2501121"/>
          </a:xfrm>
          <a:custGeom>
            <a:avLst/>
            <a:gdLst>
              <a:gd name="connsiteX0" fmla="*/ 2453818 w 2453818"/>
              <a:gd name="connsiteY0" fmla="*/ 368478 h 368478"/>
              <a:gd name="connsiteX1" fmla="*/ 2422459 w 2453818"/>
              <a:gd name="connsiteY1" fmla="*/ 7840 h 368478"/>
              <a:gd name="connsiteX2" fmla="*/ 125434 w 2453818"/>
              <a:gd name="connsiteY2" fmla="*/ 0 h 368478"/>
              <a:gd name="connsiteX3" fmla="*/ 0 w 2453818"/>
              <a:gd name="connsiteY3" fmla="*/ 360638 h 368478"/>
              <a:gd name="connsiteX0" fmla="*/ 2453818 w 2453818"/>
              <a:gd name="connsiteY0" fmla="*/ 368478 h 368478"/>
              <a:gd name="connsiteX1" fmla="*/ 2453818 w 2453818"/>
              <a:gd name="connsiteY1" fmla="*/ 0 h 368478"/>
              <a:gd name="connsiteX2" fmla="*/ 125434 w 2453818"/>
              <a:gd name="connsiteY2" fmla="*/ 0 h 368478"/>
              <a:gd name="connsiteX3" fmla="*/ 0 w 2453818"/>
              <a:gd name="connsiteY3" fmla="*/ 360638 h 368478"/>
              <a:gd name="connsiteX0" fmla="*/ 2453818 w 2453818"/>
              <a:gd name="connsiteY0" fmla="*/ 368478 h 368478"/>
              <a:gd name="connsiteX1" fmla="*/ 2453818 w 2453818"/>
              <a:gd name="connsiteY1" fmla="*/ 0 h 368478"/>
              <a:gd name="connsiteX2" fmla="*/ 39198 w 2453818"/>
              <a:gd name="connsiteY2" fmla="*/ 0 h 368478"/>
              <a:gd name="connsiteX3" fmla="*/ 0 w 2453818"/>
              <a:gd name="connsiteY3" fmla="*/ 360638 h 368478"/>
              <a:gd name="connsiteX0" fmla="*/ 2461658 w 2461658"/>
              <a:gd name="connsiteY0" fmla="*/ 368478 h 368478"/>
              <a:gd name="connsiteX1" fmla="*/ 2461658 w 2461658"/>
              <a:gd name="connsiteY1" fmla="*/ 0 h 368478"/>
              <a:gd name="connsiteX2" fmla="*/ 0 w 2461658"/>
              <a:gd name="connsiteY2" fmla="*/ 0 h 368478"/>
              <a:gd name="connsiteX3" fmla="*/ 7840 w 2461658"/>
              <a:gd name="connsiteY3" fmla="*/ 360638 h 368478"/>
              <a:gd name="connsiteX0" fmla="*/ 2453818 w 2453818"/>
              <a:gd name="connsiteY0" fmla="*/ 368478 h 368478"/>
              <a:gd name="connsiteX1" fmla="*/ 2453818 w 2453818"/>
              <a:gd name="connsiteY1" fmla="*/ 0 h 368478"/>
              <a:gd name="connsiteX2" fmla="*/ 7840 w 2453818"/>
              <a:gd name="connsiteY2" fmla="*/ 7840 h 368478"/>
              <a:gd name="connsiteX3" fmla="*/ 0 w 2453818"/>
              <a:gd name="connsiteY3" fmla="*/ 360638 h 368478"/>
              <a:gd name="connsiteX0" fmla="*/ 2477337 w 2477337"/>
              <a:gd name="connsiteY0" fmla="*/ 368478 h 368478"/>
              <a:gd name="connsiteX1" fmla="*/ 2477337 w 2477337"/>
              <a:gd name="connsiteY1" fmla="*/ 0 h 368478"/>
              <a:gd name="connsiteX2" fmla="*/ 0 w 2477337"/>
              <a:gd name="connsiteY2" fmla="*/ 7840 h 368478"/>
              <a:gd name="connsiteX3" fmla="*/ 23519 w 2477337"/>
              <a:gd name="connsiteY3" fmla="*/ 360638 h 368478"/>
              <a:gd name="connsiteX0" fmla="*/ 2453818 w 2453818"/>
              <a:gd name="connsiteY0" fmla="*/ 368478 h 368478"/>
              <a:gd name="connsiteX1" fmla="*/ 2453818 w 2453818"/>
              <a:gd name="connsiteY1" fmla="*/ 0 h 368478"/>
              <a:gd name="connsiteX2" fmla="*/ 0 w 2453818"/>
              <a:gd name="connsiteY2" fmla="*/ 0 h 368478"/>
              <a:gd name="connsiteX3" fmla="*/ 0 w 2453818"/>
              <a:gd name="connsiteY3" fmla="*/ 360638 h 368478"/>
              <a:gd name="connsiteX0" fmla="*/ 2481660 w 2481660"/>
              <a:gd name="connsiteY0" fmla="*/ 368478 h 368478"/>
              <a:gd name="connsiteX1" fmla="*/ 2481660 w 2481660"/>
              <a:gd name="connsiteY1" fmla="*/ 0 h 368478"/>
              <a:gd name="connsiteX2" fmla="*/ 27842 w 2481660"/>
              <a:gd name="connsiteY2" fmla="*/ 0 h 368478"/>
              <a:gd name="connsiteX3" fmla="*/ 0 w 2481660"/>
              <a:gd name="connsiteY3" fmla="*/ 53014 h 368478"/>
              <a:gd name="connsiteX0" fmla="*/ 2453818 w 2453818"/>
              <a:gd name="connsiteY0" fmla="*/ 368478 h 368478"/>
              <a:gd name="connsiteX1" fmla="*/ 2453818 w 2453818"/>
              <a:gd name="connsiteY1" fmla="*/ 0 h 368478"/>
              <a:gd name="connsiteX2" fmla="*/ 0 w 2453818"/>
              <a:gd name="connsiteY2" fmla="*/ 0 h 368478"/>
              <a:gd name="connsiteX3" fmla="*/ 32234 w 2453818"/>
              <a:gd name="connsiteY3" fmla="*/ 35243 h 368478"/>
              <a:gd name="connsiteX0" fmla="*/ 2481660 w 2481660"/>
              <a:gd name="connsiteY0" fmla="*/ 368478 h 368478"/>
              <a:gd name="connsiteX1" fmla="*/ 2481660 w 2481660"/>
              <a:gd name="connsiteY1" fmla="*/ 0 h 368478"/>
              <a:gd name="connsiteX2" fmla="*/ 27842 w 2481660"/>
              <a:gd name="connsiteY2" fmla="*/ 0 h 368478"/>
              <a:gd name="connsiteX3" fmla="*/ 0 w 2481660"/>
              <a:gd name="connsiteY3" fmla="*/ 28135 h 368478"/>
              <a:gd name="connsiteX0" fmla="*/ 2481660 w 2481660"/>
              <a:gd name="connsiteY0" fmla="*/ 377956 h 377956"/>
              <a:gd name="connsiteX1" fmla="*/ 2481660 w 2481660"/>
              <a:gd name="connsiteY1" fmla="*/ 9478 h 377956"/>
              <a:gd name="connsiteX2" fmla="*/ 12824 w 2481660"/>
              <a:gd name="connsiteY2" fmla="*/ 0 h 377956"/>
              <a:gd name="connsiteX3" fmla="*/ 0 w 2481660"/>
              <a:gd name="connsiteY3" fmla="*/ 37613 h 377956"/>
              <a:gd name="connsiteX0" fmla="*/ 2481660 w 2496678"/>
              <a:gd name="connsiteY0" fmla="*/ 377956 h 377956"/>
              <a:gd name="connsiteX1" fmla="*/ 2496678 w 2496678"/>
              <a:gd name="connsiteY1" fmla="*/ 3554 h 377956"/>
              <a:gd name="connsiteX2" fmla="*/ 12824 w 2496678"/>
              <a:gd name="connsiteY2" fmla="*/ 0 h 377956"/>
              <a:gd name="connsiteX3" fmla="*/ 0 w 2496678"/>
              <a:gd name="connsiteY3" fmla="*/ 37613 h 377956"/>
              <a:gd name="connsiteX0" fmla="*/ 2481660 w 2481660"/>
              <a:gd name="connsiteY0" fmla="*/ 381510 h 381510"/>
              <a:gd name="connsiteX1" fmla="*/ 2481660 w 2481660"/>
              <a:gd name="connsiteY1" fmla="*/ 0 h 381510"/>
              <a:gd name="connsiteX2" fmla="*/ 12824 w 2481660"/>
              <a:gd name="connsiteY2" fmla="*/ 3554 h 381510"/>
              <a:gd name="connsiteX3" fmla="*/ 0 w 2481660"/>
              <a:gd name="connsiteY3" fmla="*/ 41167 h 381510"/>
              <a:gd name="connsiteX0" fmla="*/ 2481660 w 2481660"/>
              <a:gd name="connsiteY0" fmla="*/ 377956 h 377956"/>
              <a:gd name="connsiteX1" fmla="*/ 2481660 w 2481660"/>
              <a:gd name="connsiteY1" fmla="*/ 0 h 377956"/>
              <a:gd name="connsiteX2" fmla="*/ 12824 w 2481660"/>
              <a:gd name="connsiteY2" fmla="*/ 0 h 377956"/>
              <a:gd name="connsiteX3" fmla="*/ 0 w 2481660"/>
              <a:gd name="connsiteY3" fmla="*/ 37613 h 377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1660" h="377956">
                <a:moveTo>
                  <a:pt x="2481660" y="377956"/>
                </a:moveTo>
                <a:lnTo>
                  <a:pt x="2481660" y="0"/>
                </a:lnTo>
                <a:lnTo>
                  <a:pt x="12824" y="0"/>
                </a:lnTo>
                <a:lnTo>
                  <a:pt x="0" y="37613"/>
                </a:lnTo>
              </a:path>
            </a:pathLst>
          </a:custGeom>
          <a:ln w="19050"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18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87" name="TextBox 96"/>
          <p:cNvSpPr txBox="1"/>
          <p:nvPr/>
        </p:nvSpPr>
        <p:spPr>
          <a:xfrm rot="16200000">
            <a:off x="1291604" y="2466540"/>
            <a:ext cx="1400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Condition</a:t>
            </a:r>
          </a:p>
        </p:txBody>
      </p:sp>
      <p:sp>
        <p:nvSpPr>
          <p:cNvPr id="88" name="Oval 97"/>
          <p:cNvSpPr/>
          <p:nvPr/>
        </p:nvSpPr>
        <p:spPr>
          <a:xfrm>
            <a:off x="4535627" y="2262676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89" name="Oval 99"/>
          <p:cNvSpPr/>
          <p:nvPr/>
        </p:nvSpPr>
        <p:spPr>
          <a:xfrm>
            <a:off x="4840427" y="2567476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90" name="Oval 100"/>
          <p:cNvSpPr/>
          <p:nvPr/>
        </p:nvSpPr>
        <p:spPr>
          <a:xfrm>
            <a:off x="4992827" y="2719876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91" name="Oval 101"/>
          <p:cNvSpPr/>
          <p:nvPr/>
        </p:nvSpPr>
        <p:spPr>
          <a:xfrm>
            <a:off x="5145227" y="2872276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92" name="Oval 102"/>
          <p:cNvSpPr/>
          <p:nvPr/>
        </p:nvSpPr>
        <p:spPr>
          <a:xfrm>
            <a:off x="5297627" y="3024676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93" name="Oval 103"/>
          <p:cNvSpPr/>
          <p:nvPr/>
        </p:nvSpPr>
        <p:spPr>
          <a:xfrm>
            <a:off x="4688027" y="2273956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94" name="Oval 104"/>
          <p:cNvSpPr/>
          <p:nvPr/>
        </p:nvSpPr>
        <p:spPr>
          <a:xfrm>
            <a:off x="4840427" y="2426356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95" name="Oval 105"/>
          <p:cNvSpPr/>
          <p:nvPr/>
        </p:nvSpPr>
        <p:spPr>
          <a:xfrm>
            <a:off x="4992827" y="2578756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96" name="Oval 106"/>
          <p:cNvSpPr/>
          <p:nvPr/>
        </p:nvSpPr>
        <p:spPr>
          <a:xfrm>
            <a:off x="5145227" y="2731156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97" name="Oval 107"/>
          <p:cNvSpPr/>
          <p:nvPr/>
        </p:nvSpPr>
        <p:spPr>
          <a:xfrm>
            <a:off x="5297627" y="2883556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98" name="Oval 108"/>
          <p:cNvSpPr/>
          <p:nvPr/>
        </p:nvSpPr>
        <p:spPr>
          <a:xfrm>
            <a:off x="5450027" y="3028116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99" name="Oval 164"/>
          <p:cNvSpPr/>
          <p:nvPr/>
        </p:nvSpPr>
        <p:spPr>
          <a:xfrm>
            <a:off x="4992827" y="2429796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00" name="Oval 166"/>
          <p:cNvSpPr/>
          <p:nvPr/>
        </p:nvSpPr>
        <p:spPr>
          <a:xfrm>
            <a:off x="5297627" y="2734596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01" name="Oval 169"/>
          <p:cNvSpPr/>
          <p:nvPr/>
        </p:nvSpPr>
        <p:spPr>
          <a:xfrm>
            <a:off x="4992827" y="2280836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02" name="Oval 170"/>
          <p:cNvSpPr/>
          <p:nvPr/>
        </p:nvSpPr>
        <p:spPr>
          <a:xfrm>
            <a:off x="5145227" y="2433236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03" name="Oval 171"/>
          <p:cNvSpPr/>
          <p:nvPr/>
        </p:nvSpPr>
        <p:spPr>
          <a:xfrm>
            <a:off x="5297627" y="2585636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04" name="Oval 172"/>
          <p:cNvSpPr/>
          <p:nvPr/>
        </p:nvSpPr>
        <p:spPr>
          <a:xfrm>
            <a:off x="5450027" y="2730196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05" name="Oval 173"/>
          <p:cNvSpPr/>
          <p:nvPr/>
        </p:nvSpPr>
        <p:spPr>
          <a:xfrm>
            <a:off x="5602427" y="2882596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06" name="Oval 174"/>
          <p:cNvSpPr/>
          <p:nvPr/>
        </p:nvSpPr>
        <p:spPr>
          <a:xfrm>
            <a:off x="5754827" y="3034996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07" name="Oval 175"/>
          <p:cNvSpPr/>
          <p:nvPr/>
        </p:nvSpPr>
        <p:spPr>
          <a:xfrm>
            <a:off x="5145227" y="2284276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08" name="Oval 176"/>
          <p:cNvSpPr/>
          <p:nvPr/>
        </p:nvSpPr>
        <p:spPr>
          <a:xfrm>
            <a:off x="5297627" y="2436676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09" name="Oval 178"/>
          <p:cNvSpPr/>
          <p:nvPr/>
        </p:nvSpPr>
        <p:spPr>
          <a:xfrm>
            <a:off x="5602427" y="2733636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10" name="Oval 179"/>
          <p:cNvSpPr/>
          <p:nvPr/>
        </p:nvSpPr>
        <p:spPr>
          <a:xfrm>
            <a:off x="5754827" y="2886036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11" name="Oval 182"/>
          <p:cNvSpPr/>
          <p:nvPr/>
        </p:nvSpPr>
        <p:spPr>
          <a:xfrm>
            <a:off x="5450027" y="2432276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12" name="Oval 185"/>
          <p:cNvSpPr/>
          <p:nvPr/>
        </p:nvSpPr>
        <p:spPr>
          <a:xfrm>
            <a:off x="5907227" y="2889476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13" name="Oval 186"/>
          <p:cNvSpPr/>
          <p:nvPr/>
        </p:nvSpPr>
        <p:spPr>
          <a:xfrm>
            <a:off x="6059627" y="3041876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14" name="Oval 187"/>
          <p:cNvSpPr/>
          <p:nvPr/>
        </p:nvSpPr>
        <p:spPr>
          <a:xfrm>
            <a:off x="5450027" y="2283316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15" name="Oval 189"/>
          <p:cNvSpPr/>
          <p:nvPr/>
        </p:nvSpPr>
        <p:spPr>
          <a:xfrm>
            <a:off x="5754827" y="2588116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16" name="Oval 190"/>
          <p:cNvSpPr/>
          <p:nvPr/>
        </p:nvSpPr>
        <p:spPr>
          <a:xfrm>
            <a:off x="5907227" y="2740516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17" name="Oval 193"/>
          <p:cNvSpPr/>
          <p:nvPr/>
        </p:nvSpPr>
        <p:spPr>
          <a:xfrm>
            <a:off x="5602427" y="2286756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18" name="Oval 194"/>
          <p:cNvSpPr/>
          <p:nvPr/>
        </p:nvSpPr>
        <p:spPr>
          <a:xfrm>
            <a:off x="5754827" y="2439156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19" name="Oval 195"/>
          <p:cNvSpPr/>
          <p:nvPr/>
        </p:nvSpPr>
        <p:spPr>
          <a:xfrm>
            <a:off x="5907227" y="2591556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20" name="Oval 196"/>
          <p:cNvSpPr/>
          <p:nvPr/>
        </p:nvSpPr>
        <p:spPr>
          <a:xfrm>
            <a:off x="6059627" y="2743956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21" name="Oval 199"/>
          <p:cNvSpPr/>
          <p:nvPr/>
        </p:nvSpPr>
        <p:spPr>
          <a:xfrm>
            <a:off x="5754827" y="2290196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22" name="Oval 201"/>
          <p:cNvSpPr/>
          <p:nvPr/>
        </p:nvSpPr>
        <p:spPr>
          <a:xfrm>
            <a:off x="6059627" y="2594996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23" name="Oval 206"/>
          <p:cNvSpPr/>
          <p:nvPr/>
        </p:nvSpPr>
        <p:spPr>
          <a:xfrm>
            <a:off x="6059627" y="2446036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24" name="Oval 211"/>
          <p:cNvSpPr/>
          <p:nvPr/>
        </p:nvSpPr>
        <p:spPr>
          <a:xfrm>
            <a:off x="6059627" y="2297076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25" name="Oval 192"/>
          <p:cNvSpPr/>
          <p:nvPr/>
        </p:nvSpPr>
        <p:spPr>
          <a:xfrm>
            <a:off x="4542141" y="3021796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26" name="Oval 197"/>
          <p:cNvSpPr/>
          <p:nvPr/>
        </p:nvSpPr>
        <p:spPr>
          <a:xfrm>
            <a:off x="4542141" y="2872836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27" name="Oval 198"/>
          <p:cNvSpPr/>
          <p:nvPr/>
        </p:nvSpPr>
        <p:spPr>
          <a:xfrm>
            <a:off x="4694541" y="3025236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28" name="Oval 204"/>
          <p:cNvSpPr/>
          <p:nvPr/>
        </p:nvSpPr>
        <p:spPr>
          <a:xfrm>
            <a:off x="4846941" y="3028676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29" name="Oval 207"/>
          <p:cNvSpPr/>
          <p:nvPr/>
        </p:nvSpPr>
        <p:spPr>
          <a:xfrm>
            <a:off x="4542141" y="2574916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30" name="Oval 208"/>
          <p:cNvSpPr/>
          <p:nvPr/>
        </p:nvSpPr>
        <p:spPr>
          <a:xfrm>
            <a:off x="4694541" y="2727316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31" name="Oval 209"/>
          <p:cNvSpPr/>
          <p:nvPr/>
        </p:nvSpPr>
        <p:spPr>
          <a:xfrm>
            <a:off x="4846941" y="2879716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32" name="Oval 210"/>
          <p:cNvSpPr/>
          <p:nvPr/>
        </p:nvSpPr>
        <p:spPr>
          <a:xfrm>
            <a:off x="4999341" y="3032116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33" name="Oval 212"/>
          <p:cNvSpPr/>
          <p:nvPr/>
        </p:nvSpPr>
        <p:spPr>
          <a:xfrm>
            <a:off x="4542141" y="2425956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34" name="Oval 214"/>
          <p:cNvSpPr/>
          <p:nvPr/>
        </p:nvSpPr>
        <p:spPr>
          <a:xfrm>
            <a:off x="4846941" y="2730756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35" name="Oval 216"/>
          <p:cNvSpPr/>
          <p:nvPr/>
        </p:nvSpPr>
        <p:spPr>
          <a:xfrm>
            <a:off x="5151741" y="3035556"/>
            <a:ext cx="76200" cy="76200"/>
          </a:xfrm>
          <a:prstGeom prst="ellipse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endParaRPr lang="en-US" sz="2400" dirty="0" err="1">
              <a:solidFill>
                <a:prstClr val="black"/>
              </a:solidFill>
              <a:latin typeface="Calibri"/>
              <a:ea typeface="ＭＳ Ｐゴシック" pitchFamily="18" charset="-128"/>
              <a:cs typeface="Calibri"/>
            </a:endParaRPr>
          </a:p>
        </p:txBody>
      </p:sp>
      <p:sp>
        <p:nvSpPr>
          <p:cNvPr id="136" name="Freeform 113"/>
          <p:cNvSpPr/>
          <p:nvPr/>
        </p:nvSpPr>
        <p:spPr>
          <a:xfrm flipH="1">
            <a:off x="846667" y="1235076"/>
            <a:ext cx="2260600" cy="4495800"/>
          </a:xfrm>
          <a:custGeom>
            <a:avLst/>
            <a:gdLst>
              <a:gd name="connsiteX0" fmla="*/ 2453818 w 2453818"/>
              <a:gd name="connsiteY0" fmla="*/ 368478 h 368478"/>
              <a:gd name="connsiteX1" fmla="*/ 2422459 w 2453818"/>
              <a:gd name="connsiteY1" fmla="*/ 7840 h 368478"/>
              <a:gd name="connsiteX2" fmla="*/ 125434 w 2453818"/>
              <a:gd name="connsiteY2" fmla="*/ 0 h 368478"/>
              <a:gd name="connsiteX3" fmla="*/ 0 w 2453818"/>
              <a:gd name="connsiteY3" fmla="*/ 360638 h 368478"/>
              <a:gd name="connsiteX0" fmla="*/ 2453818 w 2453818"/>
              <a:gd name="connsiteY0" fmla="*/ 368478 h 368478"/>
              <a:gd name="connsiteX1" fmla="*/ 2453818 w 2453818"/>
              <a:gd name="connsiteY1" fmla="*/ 0 h 368478"/>
              <a:gd name="connsiteX2" fmla="*/ 125434 w 2453818"/>
              <a:gd name="connsiteY2" fmla="*/ 0 h 368478"/>
              <a:gd name="connsiteX3" fmla="*/ 0 w 2453818"/>
              <a:gd name="connsiteY3" fmla="*/ 360638 h 368478"/>
              <a:gd name="connsiteX0" fmla="*/ 2453818 w 2453818"/>
              <a:gd name="connsiteY0" fmla="*/ 368478 h 368478"/>
              <a:gd name="connsiteX1" fmla="*/ 2453818 w 2453818"/>
              <a:gd name="connsiteY1" fmla="*/ 0 h 368478"/>
              <a:gd name="connsiteX2" fmla="*/ 39198 w 2453818"/>
              <a:gd name="connsiteY2" fmla="*/ 0 h 368478"/>
              <a:gd name="connsiteX3" fmla="*/ 0 w 2453818"/>
              <a:gd name="connsiteY3" fmla="*/ 360638 h 368478"/>
              <a:gd name="connsiteX0" fmla="*/ 2461658 w 2461658"/>
              <a:gd name="connsiteY0" fmla="*/ 368478 h 368478"/>
              <a:gd name="connsiteX1" fmla="*/ 2461658 w 2461658"/>
              <a:gd name="connsiteY1" fmla="*/ 0 h 368478"/>
              <a:gd name="connsiteX2" fmla="*/ 0 w 2461658"/>
              <a:gd name="connsiteY2" fmla="*/ 0 h 368478"/>
              <a:gd name="connsiteX3" fmla="*/ 7840 w 2461658"/>
              <a:gd name="connsiteY3" fmla="*/ 360638 h 368478"/>
              <a:gd name="connsiteX0" fmla="*/ 2453818 w 2453818"/>
              <a:gd name="connsiteY0" fmla="*/ 368478 h 368478"/>
              <a:gd name="connsiteX1" fmla="*/ 2453818 w 2453818"/>
              <a:gd name="connsiteY1" fmla="*/ 0 h 368478"/>
              <a:gd name="connsiteX2" fmla="*/ 7840 w 2453818"/>
              <a:gd name="connsiteY2" fmla="*/ 7840 h 368478"/>
              <a:gd name="connsiteX3" fmla="*/ 0 w 2453818"/>
              <a:gd name="connsiteY3" fmla="*/ 360638 h 368478"/>
              <a:gd name="connsiteX0" fmla="*/ 2477337 w 2477337"/>
              <a:gd name="connsiteY0" fmla="*/ 368478 h 368478"/>
              <a:gd name="connsiteX1" fmla="*/ 2477337 w 2477337"/>
              <a:gd name="connsiteY1" fmla="*/ 0 h 368478"/>
              <a:gd name="connsiteX2" fmla="*/ 0 w 2477337"/>
              <a:gd name="connsiteY2" fmla="*/ 7840 h 368478"/>
              <a:gd name="connsiteX3" fmla="*/ 23519 w 2477337"/>
              <a:gd name="connsiteY3" fmla="*/ 360638 h 368478"/>
              <a:gd name="connsiteX0" fmla="*/ 2453818 w 2453818"/>
              <a:gd name="connsiteY0" fmla="*/ 368478 h 368478"/>
              <a:gd name="connsiteX1" fmla="*/ 2453818 w 2453818"/>
              <a:gd name="connsiteY1" fmla="*/ 0 h 368478"/>
              <a:gd name="connsiteX2" fmla="*/ 0 w 2453818"/>
              <a:gd name="connsiteY2" fmla="*/ 0 h 368478"/>
              <a:gd name="connsiteX3" fmla="*/ 0 w 2453818"/>
              <a:gd name="connsiteY3" fmla="*/ 360638 h 368478"/>
              <a:gd name="connsiteX0" fmla="*/ 2481660 w 2481660"/>
              <a:gd name="connsiteY0" fmla="*/ 368478 h 368478"/>
              <a:gd name="connsiteX1" fmla="*/ 2481660 w 2481660"/>
              <a:gd name="connsiteY1" fmla="*/ 0 h 368478"/>
              <a:gd name="connsiteX2" fmla="*/ 27842 w 2481660"/>
              <a:gd name="connsiteY2" fmla="*/ 0 h 368478"/>
              <a:gd name="connsiteX3" fmla="*/ 0 w 2481660"/>
              <a:gd name="connsiteY3" fmla="*/ 53014 h 368478"/>
              <a:gd name="connsiteX0" fmla="*/ 2481660 w 2481660"/>
              <a:gd name="connsiteY0" fmla="*/ 368478 h 368478"/>
              <a:gd name="connsiteX1" fmla="*/ 2481660 w 2481660"/>
              <a:gd name="connsiteY1" fmla="*/ 0 h 368478"/>
              <a:gd name="connsiteX2" fmla="*/ 27842 w 2481660"/>
              <a:gd name="connsiteY2" fmla="*/ 0 h 368478"/>
              <a:gd name="connsiteX3" fmla="*/ 40862 w 2481660"/>
              <a:gd name="connsiteY3" fmla="*/ 38686 h 368478"/>
              <a:gd name="connsiteX4" fmla="*/ 0 w 2481660"/>
              <a:gd name="connsiteY4" fmla="*/ 53014 h 368478"/>
              <a:gd name="connsiteX0" fmla="*/ 2481660 w 2481660"/>
              <a:gd name="connsiteY0" fmla="*/ 368478 h 368478"/>
              <a:gd name="connsiteX1" fmla="*/ 2481660 w 2481660"/>
              <a:gd name="connsiteY1" fmla="*/ 0 h 368478"/>
              <a:gd name="connsiteX2" fmla="*/ 27842 w 2481660"/>
              <a:gd name="connsiteY2" fmla="*/ 0 h 368478"/>
              <a:gd name="connsiteX3" fmla="*/ 40862 w 2481660"/>
              <a:gd name="connsiteY3" fmla="*/ 38686 h 368478"/>
              <a:gd name="connsiteX4" fmla="*/ 40862 w 2481660"/>
              <a:gd name="connsiteY4" fmla="*/ 34257 h 368478"/>
              <a:gd name="connsiteX5" fmla="*/ 0 w 2481660"/>
              <a:gd name="connsiteY5" fmla="*/ 53014 h 368478"/>
              <a:gd name="connsiteX0" fmla="*/ 2481660 w 2481660"/>
              <a:gd name="connsiteY0" fmla="*/ 368478 h 368478"/>
              <a:gd name="connsiteX1" fmla="*/ 2481660 w 2481660"/>
              <a:gd name="connsiteY1" fmla="*/ 0 h 368478"/>
              <a:gd name="connsiteX2" fmla="*/ 27842 w 2481660"/>
              <a:gd name="connsiteY2" fmla="*/ 0 h 368478"/>
              <a:gd name="connsiteX3" fmla="*/ 40862 w 2481660"/>
              <a:gd name="connsiteY3" fmla="*/ 38686 h 368478"/>
              <a:gd name="connsiteX4" fmla="*/ 0 w 2481660"/>
              <a:gd name="connsiteY4" fmla="*/ 53014 h 368478"/>
              <a:gd name="connsiteX0" fmla="*/ 2643778 w 2643778"/>
              <a:gd name="connsiteY0" fmla="*/ 368478 h 368478"/>
              <a:gd name="connsiteX1" fmla="*/ 2643778 w 2643778"/>
              <a:gd name="connsiteY1" fmla="*/ 0 h 368478"/>
              <a:gd name="connsiteX2" fmla="*/ 189960 w 2643778"/>
              <a:gd name="connsiteY2" fmla="*/ 0 h 368478"/>
              <a:gd name="connsiteX3" fmla="*/ 162118 w 2643778"/>
              <a:gd name="connsiteY3" fmla="*/ 53014 h 368478"/>
              <a:gd name="connsiteX0" fmla="*/ 2481660 w 2481660"/>
              <a:gd name="connsiteY0" fmla="*/ 368478 h 368478"/>
              <a:gd name="connsiteX1" fmla="*/ 2481660 w 2481660"/>
              <a:gd name="connsiteY1" fmla="*/ 0 h 368478"/>
              <a:gd name="connsiteX2" fmla="*/ 27842 w 2481660"/>
              <a:gd name="connsiteY2" fmla="*/ 0 h 368478"/>
              <a:gd name="connsiteX3" fmla="*/ 0 w 2481660"/>
              <a:gd name="connsiteY3" fmla="*/ 53014 h 368478"/>
              <a:gd name="connsiteX0" fmla="*/ 2454086 w 2454086"/>
              <a:gd name="connsiteY0" fmla="*/ 368478 h 368478"/>
              <a:gd name="connsiteX1" fmla="*/ 2454086 w 2454086"/>
              <a:gd name="connsiteY1" fmla="*/ 0 h 368478"/>
              <a:gd name="connsiteX2" fmla="*/ 268 w 2454086"/>
              <a:gd name="connsiteY2" fmla="*/ 0 h 368478"/>
              <a:gd name="connsiteX3" fmla="*/ 0 w 2454086"/>
              <a:gd name="connsiteY3" fmla="*/ 36880 h 36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4086" h="368478">
                <a:moveTo>
                  <a:pt x="2454086" y="368478"/>
                </a:moveTo>
                <a:lnTo>
                  <a:pt x="2454086" y="0"/>
                </a:lnTo>
                <a:lnTo>
                  <a:pt x="268" y="0"/>
                </a:lnTo>
                <a:cubicBezTo>
                  <a:pt x="179" y="12293"/>
                  <a:pt x="89" y="24587"/>
                  <a:pt x="0" y="36880"/>
                </a:cubicBezTo>
              </a:path>
            </a:pathLst>
          </a:custGeom>
          <a:ln w="19050">
            <a:solidFill>
              <a:schemeClr val="tx1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18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137" name="TextBox 114"/>
          <p:cNvSpPr txBox="1"/>
          <p:nvPr/>
        </p:nvSpPr>
        <p:spPr>
          <a:xfrm rot="16200000">
            <a:off x="538791" y="2529086"/>
            <a:ext cx="91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Busy?</a:t>
            </a:r>
          </a:p>
        </p:txBody>
      </p:sp>
      <p:cxnSp>
        <p:nvCxnSpPr>
          <p:cNvPr id="138" name="Straight Arrow Connector 115"/>
          <p:cNvCxnSpPr/>
          <p:nvPr/>
        </p:nvCxnSpPr>
        <p:spPr bwMode="auto">
          <a:xfrm>
            <a:off x="4885267" y="5045076"/>
            <a:ext cx="0" cy="685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752838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Pure ROM Implementation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441324" y="4481082"/>
            <a:ext cx="8487833" cy="208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C00000"/>
              </a:buClr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How many address bits?</a:t>
            </a:r>
          </a:p>
          <a:p>
            <a:pPr marL="455613" lvl="1" indent="0"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|µaddress| = |µPC|+|opcode|+ 1 + 1</a:t>
            </a:r>
          </a:p>
          <a:p>
            <a:pPr>
              <a:buClr>
                <a:srgbClr val="C00000"/>
              </a:buClr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How many data bits?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5613" lvl="1" indent="0"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|data| = |µPC|+|control signals| = |µPC| + 18</a:t>
            </a:r>
          </a:p>
          <a:p>
            <a:pPr>
              <a:buClr>
                <a:srgbClr val="C00000"/>
              </a:buClr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Total ROM size = 2</a:t>
            </a:r>
            <a:r>
              <a:rPr lang="en-US" altLang="zh-CN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|µ</a:t>
            </a:r>
            <a:r>
              <a:rPr lang="en-US" altLang="zh-CN" sz="24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address|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x|data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grpSp>
        <p:nvGrpSpPr>
          <p:cNvPr id="6" name="Group 75"/>
          <p:cNvGrpSpPr/>
          <p:nvPr/>
        </p:nvGrpSpPr>
        <p:grpSpPr>
          <a:xfrm>
            <a:off x="1688050" y="1143000"/>
            <a:ext cx="5162067" cy="3505200"/>
            <a:chOff x="1676400" y="990600"/>
            <a:chExt cx="5162067" cy="3505200"/>
          </a:xfrm>
        </p:grpSpPr>
        <p:grpSp>
          <p:nvGrpSpPr>
            <p:cNvPr id="7" name="Group 4"/>
            <p:cNvGrpSpPr/>
            <p:nvPr/>
          </p:nvGrpSpPr>
          <p:grpSpPr>
            <a:xfrm rot="5400000">
              <a:off x="2552700" y="1028700"/>
              <a:ext cx="304800" cy="1447800"/>
              <a:chOff x="7162800" y="2277164"/>
              <a:chExt cx="457201" cy="2129736"/>
            </a:xfrm>
          </p:grpSpPr>
          <p:cxnSp>
            <p:nvCxnSpPr>
              <p:cNvPr id="47" name="Straight Connector 5"/>
              <p:cNvCxnSpPr/>
              <p:nvPr/>
            </p:nvCxnSpPr>
            <p:spPr bwMode="auto">
              <a:xfrm>
                <a:off x="7391400" y="4267200"/>
                <a:ext cx="0" cy="1397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8" name="Rectangle 6"/>
              <p:cNvSpPr/>
              <p:nvPr/>
            </p:nvSpPr>
            <p:spPr>
              <a:xfrm rot="16200000">
                <a:off x="6396383" y="3043581"/>
                <a:ext cx="1990034" cy="4571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µPC</a:t>
                </a:r>
              </a:p>
            </p:txBody>
          </p:sp>
          <p:sp>
            <p:nvSpPr>
              <p:cNvPr id="49" name="Isosceles Triangle 7"/>
              <p:cNvSpPr/>
              <p:nvPr/>
            </p:nvSpPr>
            <p:spPr>
              <a:xfrm>
                <a:off x="7162800" y="4038599"/>
                <a:ext cx="457201" cy="228603"/>
              </a:xfrm>
              <a:prstGeom prst="triangle">
                <a:avLst>
                  <a:gd name="adj" fmla="val 54064"/>
                </a:avLst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 rot="5400000">
              <a:off x="5791200" y="1524000"/>
              <a:ext cx="304800" cy="457200"/>
              <a:chOff x="7162800" y="3734352"/>
              <a:chExt cx="457201" cy="672548"/>
            </a:xfrm>
          </p:grpSpPr>
          <p:cxnSp>
            <p:nvCxnSpPr>
              <p:cNvPr id="44" name="Straight Connector 9"/>
              <p:cNvCxnSpPr/>
              <p:nvPr/>
            </p:nvCxnSpPr>
            <p:spPr bwMode="auto">
              <a:xfrm>
                <a:off x="7391400" y="4267200"/>
                <a:ext cx="0" cy="1397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5" name="Rectangle 10"/>
              <p:cNvSpPr/>
              <p:nvPr/>
            </p:nvSpPr>
            <p:spPr>
              <a:xfrm rot="16200000">
                <a:off x="7124977" y="3772175"/>
                <a:ext cx="532846" cy="4571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46" name="Isosceles Triangle 11"/>
              <p:cNvSpPr/>
              <p:nvPr/>
            </p:nvSpPr>
            <p:spPr>
              <a:xfrm>
                <a:off x="7162800" y="4038599"/>
                <a:ext cx="457201" cy="228603"/>
              </a:xfrm>
              <a:prstGeom prst="triangle">
                <a:avLst>
                  <a:gd name="adj" fmla="val 54064"/>
                </a:avLst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  <p:grpSp>
          <p:nvGrpSpPr>
            <p:cNvPr id="9" name="Group 12"/>
            <p:cNvGrpSpPr/>
            <p:nvPr/>
          </p:nvGrpSpPr>
          <p:grpSpPr>
            <a:xfrm rot="5400000">
              <a:off x="5181600" y="1524000"/>
              <a:ext cx="304800" cy="457200"/>
              <a:chOff x="7162800" y="3734352"/>
              <a:chExt cx="457201" cy="672548"/>
            </a:xfrm>
          </p:grpSpPr>
          <p:cxnSp>
            <p:nvCxnSpPr>
              <p:cNvPr id="41" name="Straight Connector 13"/>
              <p:cNvCxnSpPr/>
              <p:nvPr/>
            </p:nvCxnSpPr>
            <p:spPr bwMode="auto">
              <a:xfrm>
                <a:off x="7391400" y="4267200"/>
                <a:ext cx="0" cy="1397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2" name="Rectangle 14"/>
              <p:cNvSpPr/>
              <p:nvPr/>
            </p:nvSpPr>
            <p:spPr>
              <a:xfrm rot="16200000">
                <a:off x="7124977" y="3772175"/>
                <a:ext cx="532846" cy="4571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43" name="Isosceles Triangle 15"/>
              <p:cNvSpPr/>
              <p:nvPr/>
            </p:nvSpPr>
            <p:spPr>
              <a:xfrm>
                <a:off x="7162800" y="4038599"/>
                <a:ext cx="457201" cy="228603"/>
              </a:xfrm>
              <a:prstGeom prst="triangle">
                <a:avLst>
                  <a:gd name="adj" fmla="val 54064"/>
                </a:avLst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  <p:grpSp>
          <p:nvGrpSpPr>
            <p:cNvPr id="10" name="Group 16"/>
            <p:cNvGrpSpPr/>
            <p:nvPr/>
          </p:nvGrpSpPr>
          <p:grpSpPr>
            <a:xfrm rot="5400000">
              <a:off x="4152898" y="1104898"/>
              <a:ext cx="304804" cy="1295400"/>
              <a:chOff x="7162794" y="2637462"/>
              <a:chExt cx="457207" cy="1769438"/>
            </a:xfrm>
          </p:grpSpPr>
          <p:cxnSp>
            <p:nvCxnSpPr>
              <p:cNvPr id="38" name="Straight Connector 17"/>
              <p:cNvCxnSpPr/>
              <p:nvPr/>
            </p:nvCxnSpPr>
            <p:spPr bwMode="auto">
              <a:xfrm>
                <a:off x="7391400" y="4267200"/>
                <a:ext cx="0" cy="1397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9" name="Rectangle 18"/>
              <p:cNvSpPr/>
              <p:nvPr/>
            </p:nvSpPr>
            <p:spPr>
              <a:xfrm rot="16200000">
                <a:off x="6576524" y="3223732"/>
                <a:ext cx="1629739" cy="457199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endPara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endParaRPr>
              </a:p>
            </p:txBody>
          </p:sp>
          <p:sp>
            <p:nvSpPr>
              <p:cNvPr id="40" name="Isosceles Triangle 19"/>
              <p:cNvSpPr/>
              <p:nvPr/>
            </p:nvSpPr>
            <p:spPr>
              <a:xfrm>
                <a:off x="7162800" y="4038599"/>
                <a:ext cx="457201" cy="228603"/>
              </a:xfrm>
              <a:prstGeom prst="triangle">
                <a:avLst>
                  <a:gd name="adj" fmla="val 54064"/>
                </a:avLst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  <p:sp>
          <p:nvSpPr>
            <p:cNvPr id="11" name="Rectangle 20"/>
            <p:cNvSpPr/>
            <p:nvPr/>
          </p:nvSpPr>
          <p:spPr>
            <a:xfrm>
              <a:off x="2895600" y="2743200"/>
              <a:ext cx="2895600" cy="9906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ROM</a:t>
              </a:r>
            </a:p>
          </p:txBody>
        </p:sp>
        <p:cxnSp>
          <p:nvCxnSpPr>
            <p:cNvPr id="12" name="Straight Arrow Connector 24"/>
            <p:cNvCxnSpPr>
              <a:stCxn id="48" idx="2"/>
            </p:cNvCxnSpPr>
            <p:nvPr/>
          </p:nvCxnSpPr>
          <p:spPr bwMode="auto">
            <a:xfrm flipH="1">
              <a:off x="2743200" y="1904999"/>
              <a:ext cx="9385" cy="30480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Arrow Connector 26"/>
            <p:cNvCxnSpPr/>
            <p:nvPr/>
          </p:nvCxnSpPr>
          <p:spPr bwMode="auto">
            <a:xfrm flipH="1">
              <a:off x="4343400" y="1905000"/>
              <a:ext cx="9386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27"/>
            <p:cNvCxnSpPr/>
            <p:nvPr/>
          </p:nvCxnSpPr>
          <p:spPr bwMode="auto">
            <a:xfrm flipH="1">
              <a:off x="5334000" y="1905000"/>
              <a:ext cx="9385" cy="30480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28"/>
            <p:cNvCxnSpPr/>
            <p:nvPr/>
          </p:nvCxnSpPr>
          <p:spPr bwMode="auto">
            <a:xfrm flipH="1">
              <a:off x="6019800" y="1905000"/>
              <a:ext cx="9385" cy="30480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" name="Left Brace 29"/>
            <p:cNvSpPr/>
            <p:nvPr/>
          </p:nvSpPr>
          <p:spPr bwMode="auto">
            <a:xfrm rot="16200000">
              <a:off x="4189476" y="534924"/>
              <a:ext cx="307848" cy="3657600"/>
            </a:xfrm>
            <a:prstGeom prst="leftBrace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eaLnBrk="1" hangingPunct="1"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-110" charset="0"/>
                <a:ea typeface="ＭＳ Ｐゴシック"/>
                <a:cs typeface="ＭＳ Ｐゴシック"/>
              </a:endParaRPr>
            </a:p>
          </p:txBody>
        </p:sp>
        <p:cxnSp>
          <p:nvCxnSpPr>
            <p:cNvPr id="17" name="Straight Arrow Connector 30"/>
            <p:cNvCxnSpPr>
              <a:stCxn id="16" idx="1"/>
              <a:endCxn id="11" idx="0"/>
            </p:cNvCxnSpPr>
            <p:nvPr/>
          </p:nvCxnSpPr>
          <p:spPr bwMode="auto">
            <a:xfrm>
              <a:off x="4343400" y="2517648"/>
              <a:ext cx="0" cy="22555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39"/>
            <p:cNvSpPr txBox="1"/>
            <p:nvPr/>
          </p:nvSpPr>
          <p:spPr>
            <a:xfrm>
              <a:off x="3886200" y="2667000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Address</a:t>
              </a:r>
            </a:p>
          </p:txBody>
        </p:sp>
        <p:sp>
          <p:nvSpPr>
            <p:cNvPr id="19" name="TextBox 40"/>
            <p:cNvSpPr txBox="1"/>
            <p:nvPr/>
          </p:nvSpPr>
          <p:spPr>
            <a:xfrm>
              <a:off x="4038600" y="3429000"/>
              <a:ext cx="625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8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Data</a:t>
              </a:r>
            </a:p>
          </p:txBody>
        </p:sp>
        <p:cxnSp>
          <p:nvCxnSpPr>
            <p:cNvPr id="20" name="Straight Arrow Connector 43"/>
            <p:cNvCxnSpPr/>
            <p:nvPr/>
          </p:nvCxnSpPr>
          <p:spPr bwMode="auto">
            <a:xfrm>
              <a:off x="4343400" y="3733800"/>
              <a:ext cx="0" cy="22555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45"/>
            <p:cNvCxnSpPr/>
            <p:nvPr/>
          </p:nvCxnSpPr>
          <p:spPr bwMode="auto">
            <a:xfrm>
              <a:off x="3581400" y="3962400"/>
              <a:ext cx="1524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Arrow Connector 49"/>
            <p:cNvCxnSpPr/>
            <p:nvPr/>
          </p:nvCxnSpPr>
          <p:spPr bwMode="auto">
            <a:xfrm>
              <a:off x="4343400" y="1295400"/>
              <a:ext cx="1" cy="30480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52"/>
            <p:cNvCxnSpPr/>
            <p:nvPr/>
          </p:nvCxnSpPr>
          <p:spPr bwMode="auto">
            <a:xfrm>
              <a:off x="5334000" y="1295400"/>
              <a:ext cx="1" cy="30480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53"/>
            <p:cNvCxnSpPr/>
            <p:nvPr/>
          </p:nvCxnSpPr>
          <p:spPr bwMode="auto">
            <a:xfrm>
              <a:off x="6019800" y="1295400"/>
              <a:ext cx="1" cy="30480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5" name="TextBox 54"/>
            <p:cNvSpPr txBox="1"/>
            <p:nvPr/>
          </p:nvSpPr>
          <p:spPr>
            <a:xfrm>
              <a:off x="3733800" y="990600"/>
              <a:ext cx="9953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Opcode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6" name="TextBox 55"/>
            <p:cNvSpPr txBox="1"/>
            <p:nvPr/>
          </p:nvSpPr>
          <p:spPr>
            <a:xfrm>
              <a:off x="4800600" y="990600"/>
              <a:ext cx="8450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Cond?</a:t>
              </a:r>
            </a:p>
          </p:txBody>
        </p:sp>
        <p:sp>
          <p:nvSpPr>
            <p:cNvPr id="27" name="TextBox 56"/>
            <p:cNvSpPr txBox="1"/>
            <p:nvPr/>
          </p:nvSpPr>
          <p:spPr>
            <a:xfrm>
              <a:off x="5638800" y="990600"/>
              <a:ext cx="7941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Busy?</a:t>
              </a:r>
            </a:p>
          </p:txBody>
        </p:sp>
        <p:cxnSp>
          <p:nvCxnSpPr>
            <p:cNvPr id="28" name="Straight Connector 58"/>
            <p:cNvCxnSpPr/>
            <p:nvPr/>
          </p:nvCxnSpPr>
          <p:spPr bwMode="auto">
            <a:xfrm>
              <a:off x="3581400" y="3962400"/>
              <a:ext cx="0" cy="304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60"/>
            <p:cNvCxnSpPr/>
            <p:nvPr/>
          </p:nvCxnSpPr>
          <p:spPr bwMode="auto">
            <a:xfrm>
              <a:off x="5105400" y="3962400"/>
              <a:ext cx="0" cy="5334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30" name="Straight Connector 63"/>
            <p:cNvCxnSpPr/>
            <p:nvPr/>
          </p:nvCxnSpPr>
          <p:spPr bwMode="auto">
            <a:xfrm flipH="1">
              <a:off x="1676400" y="4267200"/>
              <a:ext cx="1905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65"/>
            <p:cNvCxnSpPr/>
            <p:nvPr/>
          </p:nvCxnSpPr>
          <p:spPr bwMode="auto">
            <a:xfrm flipV="1">
              <a:off x="1676400" y="1295400"/>
              <a:ext cx="0" cy="2971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67"/>
            <p:cNvCxnSpPr/>
            <p:nvPr/>
          </p:nvCxnSpPr>
          <p:spPr bwMode="auto">
            <a:xfrm>
              <a:off x="1676400" y="1295400"/>
              <a:ext cx="10668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Arrow Connector 69"/>
            <p:cNvCxnSpPr>
              <a:endCxn id="48" idx="0"/>
            </p:cNvCxnSpPr>
            <p:nvPr/>
          </p:nvCxnSpPr>
          <p:spPr bwMode="auto">
            <a:xfrm>
              <a:off x="2743200" y="1295400"/>
              <a:ext cx="9385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4" name="TextBox 70"/>
            <p:cNvSpPr txBox="1"/>
            <p:nvPr/>
          </p:nvSpPr>
          <p:spPr>
            <a:xfrm>
              <a:off x="2362200" y="3886200"/>
              <a:ext cx="1143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Next µPC</a:t>
              </a:r>
            </a:p>
          </p:txBody>
        </p:sp>
        <p:sp>
          <p:nvSpPr>
            <p:cNvPr id="35" name="TextBox 71"/>
            <p:cNvSpPr txBox="1"/>
            <p:nvPr/>
          </p:nvSpPr>
          <p:spPr>
            <a:xfrm>
              <a:off x="5105400" y="3962400"/>
              <a:ext cx="17330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rPr>
                <a:t>Control Signals</a:t>
              </a:r>
            </a:p>
          </p:txBody>
        </p:sp>
        <p:cxnSp>
          <p:nvCxnSpPr>
            <p:cNvPr id="36" name="Straight Connector 73"/>
            <p:cNvCxnSpPr/>
            <p:nvPr/>
          </p:nvCxnSpPr>
          <p:spPr bwMode="auto">
            <a:xfrm flipV="1">
              <a:off x="4267200" y="2438400"/>
              <a:ext cx="228600" cy="76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74"/>
            <p:cNvCxnSpPr/>
            <p:nvPr/>
          </p:nvCxnSpPr>
          <p:spPr bwMode="auto">
            <a:xfrm flipV="1">
              <a:off x="4267200" y="3810000"/>
              <a:ext cx="228600" cy="76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50411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Pure ROM Contents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4236" y="1366344"/>
            <a:ext cx="8226425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2000" u="sng"/>
              <a:t>	Address 			|	Data                                               </a:t>
            </a:r>
            <a:r>
              <a:rPr lang="en-US" sz="2000"/>
              <a:t>     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2000" u="sng"/>
              <a:t>µPC  	Opcode Cond? Busy?	| Control Lines		Next µPC </a:t>
            </a:r>
            <a:r>
              <a:rPr lang="en-US" sz="2000"/>
              <a:t>     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2000"/>
              <a:t>fetch0	X	X	X	| MA,A:=PC		fetch1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2000"/>
              <a:t>fetch1	X	X	1	| 			fetch1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2000"/>
              <a:t>fetch1	X	X	0	| IR:=Mem		fetch2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2000"/>
              <a:t>fetch2	ALU	X	X	| PC:=A+4		ALU0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2000"/>
              <a:t>fetch2 	ALUI	X	X	| PC:=A+4		ALUI0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2000"/>
              <a:t>fetch2	LW	X	X	| PC:=A+4		LW0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2000"/>
              <a:t>….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sz="2000"/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2000"/>
              <a:t>ALU0	X	X	X	| A:=Reg[rs1]		ALU1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2000"/>
              <a:t>ALU1	X	X	X	| B:=Reg[rs2]		ALU2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2000"/>
              <a:t>ALU2	X	X	X	| Reg[rd]:=ALUOp(A,B)	fetch0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379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Single-Bus Microcode RISC-V ROM Size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Instruction fetch sequence 3 common steps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~12 instruction groups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Each group takes ~5 steps (1 for dispatch)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Total steps 3+12*5 = 63, needs 6 bits for µPC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Opcode is 5 bits, ~18 control signals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Total size = 2</a:t>
            </a:r>
            <a:r>
              <a:rPr lang="en-US" altLang="en-US" sz="2400" baseline="30000" dirty="0">
                <a:latin typeface="Arial" panose="020B0604020202020204" pitchFamily="34" charset="0"/>
              </a:rPr>
              <a:t>(6+5+2)</a:t>
            </a:r>
            <a:r>
              <a:rPr lang="en-US" altLang="en-US" sz="2400" dirty="0">
                <a:latin typeface="Arial" panose="020B0604020202020204" pitchFamily="34" charset="0"/>
              </a:rPr>
              <a:t>x(6+18)=2</a:t>
            </a:r>
            <a:r>
              <a:rPr lang="en-US" altLang="en-US" sz="2400" baseline="30000" dirty="0">
                <a:latin typeface="Arial" panose="020B0604020202020204" pitchFamily="34" charset="0"/>
              </a:rPr>
              <a:t>13</a:t>
            </a:r>
            <a:r>
              <a:rPr lang="en-US" altLang="en-US" sz="2400" dirty="0">
                <a:latin typeface="Arial" panose="020B0604020202020204" pitchFamily="34" charset="0"/>
              </a:rPr>
              <a:t>x24 = ~25KiB!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707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Reducing Control Store Size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Reduce ROM height (#address bits)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Use external logic to combine input signals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Reduce #states by grouping opcodes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Reduce ROM width (#data bits)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Restrict µPC encoding (next, dispatch, wait on memory,…)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Encode control signals (vertical µcoding, </a:t>
            </a:r>
            <a:r>
              <a:rPr lang="en-US" altLang="en-US" sz="2000" dirty="0" err="1">
                <a:latin typeface="Arial" panose="020B0604020202020204" pitchFamily="34" charset="0"/>
              </a:rPr>
              <a:t>nanocoding</a:t>
            </a:r>
            <a:r>
              <a:rPr lang="en-US" altLang="en-US" sz="2000" dirty="0"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5936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Single-Bus RISC-V Microcode Engine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4"/>
          <p:cNvGrpSpPr/>
          <p:nvPr/>
        </p:nvGrpSpPr>
        <p:grpSpPr>
          <a:xfrm rot="5400000">
            <a:off x="4553433" y="2324100"/>
            <a:ext cx="304800" cy="1447800"/>
            <a:chOff x="7162800" y="2277164"/>
            <a:chExt cx="457201" cy="2129736"/>
          </a:xfrm>
        </p:grpSpPr>
        <p:cxnSp>
          <p:nvCxnSpPr>
            <p:cNvPr id="7" name="Straight Connector 5"/>
            <p:cNvCxnSpPr/>
            <p:nvPr/>
          </p:nvCxnSpPr>
          <p:spPr bwMode="auto">
            <a:xfrm>
              <a:off x="7391400" y="4267200"/>
              <a:ext cx="0" cy="1397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Rectangle 6"/>
            <p:cNvSpPr/>
            <p:nvPr/>
          </p:nvSpPr>
          <p:spPr>
            <a:xfrm rot="16200000">
              <a:off x="6396383" y="3043581"/>
              <a:ext cx="1990034" cy="457199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µPC</a:t>
              </a:r>
            </a:p>
          </p:txBody>
        </p:sp>
        <p:sp>
          <p:nvSpPr>
            <p:cNvPr id="9" name="Isosceles Triangle 7"/>
            <p:cNvSpPr/>
            <p:nvPr/>
          </p:nvSpPr>
          <p:spPr>
            <a:xfrm>
              <a:off x="7162800" y="4038599"/>
              <a:ext cx="457201" cy="228603"/>
            </a:xfrm>
            <a:prstGeom prst="triangle">
              <a:avLst>
                <a:gd name="adj" fmla="val 54064"/>
              </a:avLst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</p:grpSp>
      <p:sp>
        <p:nvSpPr>
          <p:cNvPr id="10" name="Rectangle 18"/>
          <p:cNvSpPr/>
          <p:nvPr/>
        </p:nvSpPr>
        <p:spPr>
          <a:xfrm>
            <a:off x="3600933" y="1905000"/>
            <a:ext cx="1193127" cy="304799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Decode</a:t>
            </a:r>
          </a:p>
        </p:txBody>
      </p:sp>
      <p:sp>
        <p:nvSpPr>
          <p:cNvPr id="11" name="Rectangle 20"/>
          <p:cNvSpPr/>
          <p:nvPr/>
        </p:nvSpPr>
        <p:spPr>
          <a:xfrm>
            <a:off x="3296133" y="3505200"/>
            <a:ext cx="2895600" cy="9906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ROM</a:t>
            </a:r>
          </a:p>
        </p:txBody>
      </p:sp>
      <p:cxnSp>
        <p:nvCxnSpPr>
          <p:cNvPr id="12" name="Straight Arrow Connector 24"/>
          <p:cNvCxnSpPr>
            <a:stCxn id="8" idx="2"/>
          </p:cNvCxnSpPr>
          <p:nvPr/>
        </p:nvCxnSpPr>
        <p:spPr bwMode="auto">
          <a:xfrm flipH="1">
            <a:off x="4743933" y="3200399"/>
            <a:ext cx="9385" cy="3048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26"/>
          <p:cNvCxnSpPr/>
          <p:nvPr/>
        </p:nvCxnSpPr>
        <p:spPr bwMode="auto">
          <a:xfrm flipH="1">
            <a:off x="4184460" y="2209798"/>
            <a:ext cx="9386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39"/>
          <p:cNvSpPr txBox="1"/>
          <p:nvPr/>
        </p:nvSpPr>
        <p:spPr>
          <a:xfrm>
            <a:off x="4286733" y="34290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Address</a:t>
            </a:r>
          </a:p>
        </p:txBody>
      </p:sp>
      <p:sp>
        <p:nvSpPr>
          <p:cNvPr id="15" name="TextBox 40"/>
          <p:cNvSpPr txBox="1"/>
          <p:nvPr/>
        </p:nvSpPr>
        <p:spPr>
          <a:xfrm>
            <a:off x="4439133" y="4191000"/>
            <a:ext cx="62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Data</a:t>
            </a:r>
          </a:p>
        </p:txBody>
      </p:sp>
      <p:cxnSp>
        <p:nvCxnSpPr>
          <p:cNvPr id="16" name="Straight Arrow Connector 43"/>
          <p:cNvCxnSpPr/>
          <p:nvPr/>
        </p:nvCxnSpPr>
        <p:spPr bwMode="auto">
          <a:xfrm>
            <a:off x="4743933" y="4495800"/>
            <a:ext cx="0" cy="22555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7" name="Straight Connector 45"/>
          <p:cNvCxnSpPr/>
          <p:nvPr/>
        </p:nvCxnSpPr>
        <p:spPr bwMode="auto">
          <a:xfrm>
            <a:off x="3981933" y="4724400"/>
            <a:ext cx="152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Arrow Connector 49"/>
          <p:cNvCxnSpPr/>
          <p:nvPr/>
        </p:nvCxnSpPr>
        <p:spPr bwMode="auto">
          <a:xfrm>
            <a:off x="4184460" y="1600198"/>
            <a:ext cx="1" cy="3048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52"/>
          <p:cNvCxnSpPr/>
          <p:nvPr/>
        </p:nvCxnSpPr>
        <p:spPr bwMode="auto">
          <a:xfrm>
            <a:off x="1619733" y="3657600"/>
            <a:ext cx="3048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53"/>
          <p:cNvCxnSpPr>
            <a:stCxn id="23" idx="3"/>
          </p:cNvCxnSpPr>
          <p:nvPr/>
        </p:nvCxnSpPr>
        <p:spPr bwMode="auto">
          <a:xfrm flipV="1">
            <a:off x="1784783" y="3962401"/>
            <a:ext cx="176884" cy="4765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54"/>
          <p:cNvSpPr txBox="1"/>
          <p:nvPr/>
        </p:nvSpPr>
        <p:spPr>
          <a:xfrm>
            <a:off x="3574860" y="1295398"/>
            <a:ext cx="995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dirty="0" err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Opcode</a:t>
            </a:r>
            <a:endParaRPr lang="en-US" sz="20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22" name="TextBox 55"/>
          <p:cNvSpPr txBox="1"/>
          <p:nvPr/>
        </p:nvSpPr>
        <p:spPr>
          <a:xfrm>
            <a:off x="933933" y="3429000"/>
            <a:ext cx="845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Cond?</a:t>
            </a:r>
          </a:p>
        </p:txBody>
      </p:sp>
      <p:sp>
        <p:nvSpPr>
          <p:cNvPr id="23" name="TextBox 56"/>
          <p:cNvSpPr txBox="1"/>
          <p:nvPr/>
        </p:nvSpPr>
        <p:spPr>
          <a:xfrm>
            <a:off x="990600" y="3810000"/>
            <a:ext cx="794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Busy?</a:t>
            </a:r>
          </a:p>
        </p:txBody>
      </p:sp>
      <p:cxnSp>
        <p:nvCxnSpPr>
          <p:cNvPr id="24" name="Straight Connector 58"/>
          <p:cNvCxnSpPr/>
          <p:nvPr/>
        </p:nvCxnSpPr>
        <p:spPr bwMode="auto">
          <a:xfrm>
            <a:off x="3981933" y="4724400"/>
            <a:ext cx="0" cy="304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60"/>
          <p:cNvCxnSpPr/>
          <p:nvPr/>
        </p:nvCxnSpPr>
        <p:spPr bwMode="auto">
          <a:xfrm>
            <a:off x="5505933" y="4724400"/>
            <a:ext cx="0" cy="533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6" name="Straight Connector 63"/>
          <p:cNvCxnSpPr/>
          <p:nvPr/>
        </p:nvCxnSpPr>
        <p:spPr bwMode="auto">
          <a:xfrm flipH="1">
            <a:off x="2610333" y="5029200"/>
            <a:ext cx="1371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65"/>
          <p:cNvCxnSpPr/>
          <p:nvPr/>
        </p:nvCxnSpPr>
        <p:spPr bwMode="auto">
          <a:xfrm flipV="1">
            <a:off x="2610333" y="4191000"/>
            <a:ext cx="0" cy="838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Arrow Connector 69"/>
          <p:cNvCxnSpPr>
            <a:endCxn id="8" idx="0"/>
          </p:cNvCxnSpPr>
          <p:nvPr/>
        </p:nvCxnSpPr>
        <p:spPr bwMode="auto">
          <a:xfrm>
            <a:off x="4743933" y="2667000"/>
            <a:ext cx="9385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71"/>
          <p:cNvSpPr txBox="1"/>
          <p:nvPr/>
        </p:nvSpPr>
        <p:spPr>
          <a:xfrm>
            <a:off x="5505933" y="4724400"/>
            <a:ext cx="1733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Control Signals</a:t>
            </a:r>
          </a:p>
        </p:txBody>
      </p:sp>
      <p:cxnSp>
        <p:nvCxnSpPr>
          <p:cNvPr id="30" name="Straight Connector 74"/>
          <p:cNvCxnSpPr/>
          <p:nvPr/>
        </p:nvCxnSpPr>
        <p:spPr bwMode="auto">
          <a:xfrm flipV="1">
            <a:off x="4667733" y="4572000"/>
            <a:ext cx="228600" cy="76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rapezoid 50"/>
          <p:cNvSpPr/>
          <p:nvPr/>
        </p:nvSpPr>
        <p:spPr>
          <a:xfrm rot="10800000">
            <a:off x="3829533" y="2514600"/>
            <a:ext cx="1752600" cy="152400"/>
          </a:xfrm>
          <a:prstGeom prst="trapezoid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</a:pPr>
            <a:endParaRPr lang="en-US" sz="2400" dirty="0">
              <a:solidFill>
                <a:prstClr val="black"/>
              </a:solidFill>
              <a:latin typeface="Arial" pitchFamily="18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cxnSp>
        <p:nvCxnSpPr>
          <p:cNvPr id="32" name="Straight Connector 73"/>
          <p:cNvCxnSpPr/>
          <p:nvPr/>
        </p:nvCxnSpPr>
        <p:spPr bwMode="auto">
          <a:xfrm flipH="1">
            <a:off x="4743933" y="3276600"/>
            <a:ext cx="1676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Rectangle 23"/>
          <p:cNvSpPr/>
          <p:nvPr/>
        </p:nvSpPr>
        <p:spPr>
          <a:xfrm flipH="1">
            <a:off x="6191733" y="2819400"/>
            <a:ext cx="457200" cy="3048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+1</a:t>
            </a:r>
          </a:p>
        </p:txBody>
      </p:sp>
      <p:cxnSp>
        <p:nvCxnSpPr>
          <p:cNvPr id="34" name="Straight Connector 57"/>
          <p:cNvCxnSpPr/>
          <p:nvPr/>
        </p:nvCxnSpPr>
        <p:spPr bwMode="auto">
          <a:xfrm flipH="1">
            <a:off x="5429733" y="2286000"/>
            <a:ext cx="609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59"/>
          <p:cNvCxnSpPr/>
          <p:nvPr/>
        </p:nvCxnSpPr>
        <p:spPr bwMode="auto">
          <a:xfrm flipV="1">
            <a:off x="6039333" y="2286000"/>
            <a:ext cx="0" cy="990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Arrow Connector 62"/>
          <p:cNvCxnSpPr/>
          <p:nvPr/>
        </p:nvCxnSpPr>
        <p:spPr bwMode="auto">
          <a:xfrm flipH="1">
            <a:off x="5429733" y="2286000"/>
            <a:ext cx="9385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Connector 66"/>
          <p:cNvCxnSpPr>
            <a:endCxn id="33" idx="2"/>
          </p:cNvCxnSpPr>
          <p:nvPr/>
        </p:nvCxnSpPr>
        <p:spPr bwMode="auto">
          <a:xfrm flipH="1" flipV="1">
            <a:off x="6420333" y="3124200"/>
            <a:ext cx="0" cy="152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81"/>
          <p:cNvCxnSpPr/>
          <p:nvPr/>
        </p:nvCxnSpPr>
        <p:spPr bwMode="auto">
          <a:xfrm flipH="1">
            <a:off x="5201133" y="2133600"/>
            <a:ext cx="1219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Arrow Connector 82"/>
          <p:cNvCxnSpPr/>
          <p:nvPr/>
        </p:nvCxnSpPr>
        <p:spPr bwMode="auto">
          <a:xfrm>
            <a:off x="5201133" y="2133600"/>
            <a:ext cx="1" cy="381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Connector 86"/>
          <p:cNvCxnSpPr/>
          <p:nvPr/>
        </p:nvCxnSpPr>
        <p:spPr bwMode="auto">
          <a:xfrm flipH="1" flipV="1">
            <a:off x="6420333" y="2133600"/>
            <a:ext cx="0" cy="685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Arrow Connector 95"/>
          <p:cNvCxnSpPr>
            <a:endCxn id="31" idx="3"/>
          </p:cNvCxnSpPr>
          <p:nvPr/>
        </p:nvCxnSpPr>
        <p:spPr bwMode="auto">
          <a:xfrm>
            <a:off x="2534133" y="2590800"/>
            <a:ext cx="131445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99"/>
          <p:cNvCxnSpPr/>
          <p:nvPr/>
        </p:nvCxnSpPr>
        <p:spPr bwMode="auto">
          <a:xfrm>
            <a:off x="4972533" y="1676400"/>
            <a:ext cx="0" cy="838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102"/>
          <p:cNvSpPr txBox="1"/>
          <p:nvPr/>
        </p:nvSpPr>
        <p:spPr>
          <a:xfrm>
            <a:off x="4591533" y="1295400"/>
            <a:ext cx="849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fetch0</a:t>
            </a:r>
          </a:p>
        </p:txBody>
      </p:sp>
      <p:sp>
        <p:nvSpPr>
          <p:cNvPr id="44" name="Rectangle 105"/>
          <p:cNvSpPr/>
          <p:nvPr/>
        </p:nvSpPr>
        <p:spPr>
          <a:xfrm>
            <a:off x="1924533" y="3429000"/>
            <a:ext cx="1193127" cy="761999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µPC Jump Logic</a:t>
            </a:r>
          </a:p>
        </p:txBody>
      </p:sp>
      <p:cxnSp>
        <p:nvCxnSpPr>
          <p:cNvPr id="45" name="Straight Connector 106"/>
          <p:cNvCxnSpPr/>
          <p:nvPr/>
        </p:nvCxnSpPr>
        <p:spPr bwMode="auto">
          <a:xfrm flipV="1">
            <a:off x="2534133" y="2590800"/>
            <a:ext cx="0" cy="838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extBox 123"/>
          <p:cNvSpPr txBox="1"/>
          <p:nvPr/>
        </p:nvSpPr>
        <p:spPr>
          <a:xfrm>
            <a:off x="2743200" y="4648200"/>
            <a:ext cx="118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µPC jump</a:t>
            </a:r>
          </a:p>
        </p:txBody>
      </p:sp>
      <p:sp>
        <p:nvSpPr>
          <p:cNvPr id="47" name="TextBox 124"/>
          <p:cNvSpPr txBox="1"/>
          <p:nvPr/>
        </p:nvSpPr>
        <p:spPr>
          <a:xfrm>
            <a:off x="1676400" y="5562600"/>
            <a:ext cx="5975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µPC jump = next | spin | fetch | dispatch | </a:t>
            </a:r>
            <a:r>
              <a:rPr lang="en-US" sz="2000" dirty="0" err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ftrue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 | </a:t>
            </a:r>
            <a:r>
              <a:rPr lang="en-US" sz="2000" dirty="0" err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ffalse</a:t>
            </a:r>
            <a:endParaRPr lang="en-US" sz="20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7804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µPC Jump Types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i="1" dirty="0">
                <a:latin typeface="Arial" panose="020B0604020202020204" pitchFamily="34" charset="0"/>
              </a:rPr>
              <a:t>next</a:t>
            </a:r>
            <a:r>
              <a:rPr lang="en-US" altLang="en-US" sz="2400" dirty="0">
                <a:latin typeface="Arial" panose="020B0604020202020204" pitchFamily="34" charset="0"/>
              </a:rPr>
              <a:t> increments µPC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i="1" dirty="0">
                <a:latin typeface="Arial" panose="020B0604020202020204" pitchFamily="34" charset="0"/>
              </a:rPr>
              <a:t>spin</a:t>
            </a:r>
            <a:r>
              <a:rPr lang="en-US" altLang="en-US" sz="2400" dirty="0">
                <a:latin typeface="Arial" panose="020B0604020202020204" pitchFamily="34" charset="0"/>
              </a:rPr>
              <a:t> waits for memory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i="1" dirty="0">
                <a:latin typeface="Arial" panose="020B0604020202020204" pitchFamily="34" charset="0"/>
              </a:rPr>
              <a:t>fetch</a:t>
            </a:r>
            <a:r>
              <a:rPr lang="en-US" altLang="en-US" sz="2400" dirty="0">
                <a:latin typeface="Arial" panose="020B0604020202020204" pitchFamily="34" charset="0"/>
              </a:rPr>
              <a:t> jumps to start of instruction fetch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i="1" dirty="0">
                <a:latin typeface="Arial" panose="020B0604020202020204" pitchFamily="34" charset="0"/>
              </a:rPr>
              <a:t>dispatch</a:t>
            </a:r>
            <a:r>
              <a:rPr lang="en-US" altLang="en-US" sz="2400" dirty="0">
                <a:latin typeface="Arial" panose="020B0604020202020204" pitchFamily="34" charset="0"/>
              </a:rPr>
              <a:t> jumps to start of decoded opcode group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i="1" dirty="0" err="1">
                <a:latin typeface="Arial" panose="020B0604020202020204" pitchFamily="34" charset="0"/>
              </a:rPr>
              <a:t>ftr</a:t>
            </a:r>
            <a:r>
              <a:rPr lang="en-US" altLang="zh-CN" sz="2400" i="1" dirty="0" err="1">
                <a:latin typeface="Arial" panose="020B0604020202020204" pitchFamily="34" charset="0"/>
              </a:rPr>
              <a:t>u</a:t>
            </a:r>
            <a:r>
              <a:rPr lang="en-US" altLang="en-US" sz="2400" i="1" dirty="0" err="1">
                <a:latin typeface="Arial" panose="020B0604020202020204" pitchFamily="34" charset="0"/>
              </a:rPr>
              <a:t>e</a:t>
            </a:r>
            <a:r>
              <a:rPr lang="en-US" altLang="en-US" sz="2400" i="1" dirty="0">
                <a:latin typeface="Arial" panose="020B0604020202020204" pitchFamily="34" charset="0"/>
              </a:rPr>
              <a:t>/</a:t>
            </a:r>
            <a:r>
              <a:rPr lang="en-US" altLang="en-US" sz="2400" i="1" dirty="0" err="1">
                <a:latin typeface="Arial" panose="020B0604020202020204" pitchFamily="34" charset="0"/>
              </a:rPr>
              <a:t>ffalse</a:t>
            </a:r>
            <a:r>
              <a:rPr lang="en-US" altLang="en-US" sz="2400" dirty="0">
                <a:latin typeface="Arial" panose="020B0604020202020204" pitchFamily="34" charset="0"/>
              </a:rPr>
              <a:t> jumps to fetch if Cond? true/false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314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Encoded ROM Contents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1176" y="1295400"/>
            <a:ext cx="8226425" cy="5562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2000" u="sng" dirty="0"/>
              <a:t>	Address 			|	Data                                               </a:t>
            </a:r>
            <a:r>
              <a:rPr lang="en-US" sz="2000" dirty="0"/>
              <a:t>     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2000" u="sng" dirty="0"/>
              <a:t>µPC  				| Control Lines		Next µPC </a:t>
            </a:r>
            <a:r>
              <a:rPr lang="en-US" sz="2000" dirty="0"/>
              <a:t>     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2000" dirty="0"/>
              <a:t>fetch0				| MA,A:=PC		next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2000" dirty="0"/>
              <a:t>fetch1				| IR:=Mem		spin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2000" dirty="0"/>
              <a:t>fetch2				| PC:=A+4		dispatch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2000" dirty="0"/>
              <a:t>ALU0				| A:=Reg[rs1]		next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2000" dirty="0"/>
              <a:t>ALU1				| B:=Reg[rs2]		next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2000" dirty="0"/>
              <a:t>ALU2				| </a:t>
            </a:r>
            <a:r>
              <a:rPr lang="en-US" sz="2000" dirty="0" err="1"/>
              <a:t>Reg</a:t>
            </a:r>
            <a:r>
              <a:rPr lang="en-US" sz="2000" dirty="0"/>
              <a:t>[</a:t>
            </a:r>
            <a:r>
              <a:rPr lang="en-US" sz="2000" dirty="0" err="1"/>
              <a:t>rd</a:t>
            </a:r>
            <a:r>
              <a:rPr lang="en-US" sz="2000" dirty="0"/>
              <a:t>]:=</a:t>
            </a:r>
            <a:r>
              <a:rPr lang="en-US" sz="2000" dirty="0" err="1"/>
              <a:t>ALUOp</a:t>
            </a:r>
            <a:r>
              <a:rPr lang="en-US" sz="2000" dirty="0"/>
              <a:t>(A,B)	fetch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2000" dirty="0"/>
              <a:t>Branch0				| A:=Reg[rs1]		next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2000" dirty="0"/>
              <a:t>Branch1				| B:=Reg[rs2]		next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2000" dirty="0"/>
              <a:t>Branch2				| A:=PC			</a:t>
            </a:r>
            <a:r>
              <a:rPr lang="en-US" sz="2000" dirty="0" err="1"/>
              <a:t>ffalse</a:t>
            </a:r>
            <a:endParaRPr lang="en-US" sz="2000" dirty="0"/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2000" dirty="0"/>
              <a:t>Branch3				| A:=A-4			next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2000" dirty="0"/>
              <a:t>Branch4				| B:=ImmB		next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2000" dirty="0"/>
              <a:t>Branch5				| PC:=A+B		fetch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802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Control versus </a:t>
            </a:r>
            <a:r>
              <a:rPr lang="en-US" altLang="en-US" dirty="0" err="1">
                <a:solidFill>
                  <a:srgbClr val="CC0000"/>
                </a:solidFill>
                <a:latin typeface="Arial" panose="020B0604020202020204" pitchFamily="34" charset="0"/>
              </a:rPr>
              <a:t>Datapath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66251"/>
            <a:ext cx="83765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Processor designs can be split between </a:t>
            </a:r>
            <a:r>
              <a:rPr lang="en-US" altLang="en-US" sz="2400" dirty="0" err="1">
                <a:latin typeface="Arial" panose="020B0604020202020204" pitchFamily="34" charset="0"/>
              </a:rPr>
              <a:t>datapath</a:t>
            </a:r>
            <a:r>
              <a:rPr lang="en-US" altLang="en-US" sz="2400" dirty="0">
                <a:latin typeface="Arial" panose="020B0604020202020204" pitchFamily="34" charset="0"/>
              </a:rPr>
              <a:t>, where numbers are stored and arithmetic operations computed, and control, which sequences operations on </a:t>
            </a:r>
            <a:r>
              <a:rPr lang="en-US" altLang="en-US" sz="2400" dirty="0" err="1">
                <a:latin typeface="Arial" panose="020B0604020202020204" pitchFamily="34" charset="0"/>
              </a:rPr>
              <a:t>datapath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grpSp>
        <p:nvGrpSpPr>
          <p:cNvPr id="6" name="Group 53"/>
          <p:cNvGrpSpPr/>
          <p:nvPr/>
        </p:nvGrpSpPr>
        <p:grpSpPr>
          <a:xfrm>
            <a:off x="381000" y="2703775"/>
            <a:ext cx="4419600" cy="3505200"/>
            <a:chOff x="381000" y="2819400"/>
            <a:chExt cx="4419600" cy="3505200"/>
          </a:xfrm>
        </p:grpSpPr>
        <p:sp>
          <p:nvSpPr>
            <p:cNvPr id="7" name="TextBox 96"/>
            <p:cNvSpPr txBox="1"/>
            <p:nvPr/>
          </p:nvSpPr>
          <p:spPr>
            <a:xfrm>
              <a:off x="3429000" y="3276600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Condition?</a:t>
              </a:r>
            </a:p>
          </p:txBody>
        </p:sp>
        <p:sp>
          <p:nvSpPr>
            <p:cNvPr id="8" name="Rectangle 133"/>
            <p:cNvSpPr/>
            <p:nvPr/>
          </p:nvSpPr>
          <p:spPr>
            <a:xfrm>
              <a:off x="381000" y="2819400"/>
              <a:ext cx="3429000" cy="457200"/>
            </a:xfrm>
            <a:prstGeom prst="rect">
              <a:avLst/>
            </a:prstGeom>
            <a:solidFill>
              <a:srgbClr val="FFB2AA"/>
            </a:solidFill>
            <a:ln w="12700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Control</a:t>
              </a:r>
            </a:p>
          </p:txBody>
        </p:sp>
        <p:sp>
          <p:nvSpPr>
            <p:cNvPr id="9" name="Rectangle 5"/>
            <p:cNvSpPr/>
            <p:nvPr/>
          </p:nvSpPr>
          <p:spPr>
            <a:xfrm>
              <a:off x="381000" y="5791200"/>
              <a:ext cx="3505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Main Memory</a:t>
              </a:r>
            </a:p>
          </p:txBody>
        </p:sp>
        <p:cxnSp>
          <p:nvCxnSpPr>
            <p:cNvPr id="10" name="Straight Arrow Connector 7"/>
            <p:cNvCxnSpPr/>
            <p:nvPr/>
          </p:nvCxnSpPr>
          <p:spPr bwMode="auto">
            <a:xfrm>
              <a:off x="1954882" y="5355517"/>
              <a:ext cx="0" cy="47213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Straight Arrow Connector 9"/>
            <p:cNvCxnSpPr/>
            <p:nvPr/>
          </p:nvCxnSpPr>
          <p:spPr bwMode="auto">
            <a:xfrm>
              <a:off x="3051817" y="5334000"/>
              <a:ext cx="3040" cy="50266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12" name="TextBox 10"/>
            <p:cNvSpPr txBox="1"/>
            <p:nvPr/>
          </p:nvSpPr>
          <p:spPr>
            <a:xfrm>
              <a:off x="1676400" y="5334000"/>
              <a:ext cx="10202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Address</a:t>
              </a:r>
            </a:p>
          </p:txBody>
        </p:sp>
        <p:sp>
          <p:nvSpPr>
            <p:cNvPr id="13" name="TextBox 11"/>
            <p:cNvSpPr txBox="1"/>
            <p:nvPr/>
          </p:nvSpPr>
          <p:spPr>
            <a:xfrm>
              <a:off x="2971800" y="5334000"/>
              <a:ext cx="6740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Data</a:t>
              </a:r>
            </a:p>
          </p:txBody>
        </p:sp>
        <p:cxnSp>
          <p:nvCxnSpPr>
            <p:cNvPr id="14" name="Straight Arrow Connector 75"/>
            <p:cNvCxnSpPr/>
            <p:nvPr/>
          </p:nvCxnSpPr>
          <p:spPr bwMode="auto">
            <a:xfrm>
              <a:off x="2209800" y="32766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TextBox 85"/>
            <p:cNvSpPr txBox="1"/>
            <p:nvPr/>
          </p:nvSpPr>
          <p:spPr>
            <a:xfrm>
              <a:off x="1752600" y="3276600"/>
              <a:ext cx="1828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Control Lines</a:t>
              </a:r>
            </a:p>
          </p:txBody>
        </p:sp>
        <p:sp>
          <p:nvSpPr>
            <p:cNvPr id="16" name="Rectangle 132"/>
            <p:cNvSpPr/>
            <p:nvPr/>
          </p:nvSpPr>
          <p:spPr>
            <a:xfrm rot="16200000">
              <a:off x="1485900" y="3009900"/>
              <a:ext cx="1600200" cy="3048000"/>
            </a:xfrm>
            <a:prstGeom prst="rect">
              <a:avLst/>
            </a:prstGeom>
            <a:solidFill>
              <a:schemeClr val="accent5"/>
            </a:solidFill>
            <a:ln w="12700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Datapath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endParaRPr>
            </a:p>
          </p:txBody>
        </p:sp>
        <p:sp>
          <p:nvSpPr>
            <p:cNvPr id="17" name="Rectangle 109"/>
            <p:cNvSpPr/>
            <p:nvPr/>
          </p:nvSpPr>
          <p:spPr>
            <a:xfrm rot="16200000">
              <a:off x="701170" y="4404231"/>
              <a:ext cx="1340863" cy="3048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PC</a:t>
              </a:r>
            </a:p>
          </p:txBody>
        </p:sp>
        <p:sp>
          <p:nvSpPr>
            <p:cNvPr id="18" name="Rectangle 110"/>
            <p:cNvSpPr/>
            <p:nvPr/>
          </p:nvSpPr>
          <p:spPr>
            <a:xfrm rot="16200000">
              <a:off x="1159735" y="4402865"/>
              <a:ext cx="1348087" cy="314757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Inst. Reg.</a:t>
              </a:r>
            </a:p>
          </p:txBody>
        </p:sp>
        <p:grpSp>
          <p:nvGrpSpPr>
            <p:cNvPr id="19" name="Group 42"/>
            <p:cNvGrpSpPr/>
            <p:nvPr/>
          </p:nvGrpSpPr>
          <p:grpSpPr>
            <a:xfrm>
              <a:off x="2133600" y="3886200"/>
              <a:ext cx="914399" cy="1340863"/>
              <a:chOff x="2362200" y="3810000"/>
              <a:chExt cx="914399" cy="1340863"/>
            </a:xfrm>
          </p:grpSpPr>
          <p:grpSp>
            <p:nvGrpSpPr>
              <p:cNvPr id="35" name="Group 41"/>
              <p:cNvGrpSpPr/>
              <p:nvPr/>
            </p:nvGrpSpPr>
            <p:grpSpPr>
              <a:xfrm>
                <a:off x="2362200" y="3810000"/>
                <a:ext cx="914399" cy="1340863"/>
                <a:chOff x="2362200" y="3810000"/>
                <a:chExt cx="914399" cy="1340863"/>
              </a:xfrm>
            </p:grpSpPr>
            <p:sp>
              <p:nvSpPr>
                <p:cNvPr id="37" name="Rectangle 113"/>
                <p:cNvSpPr/>
                <p:nvPr/>
              </p:nvSpPr>
              <p:spPr>
                <a:xfrm rot="16200000">
                  <a:off x="1767968" y="4404232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38" name="Rectangle 114"/>
                <p:cNvSpPr/>
                <p:nvPr/>
              </p:nvSpPr>
              <p:spPr>
                <a:xfrm rot="16200000">
                  <a:off x="1920368" y="4404232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39" name="Rectangle 115"/>
                <p:cNvSpPr/>
                <p:nvPr/>
              </p:nvSpPr>
              <p:spPr>
                <a:xfrm rot="16200000">
                  <a:off x="2072768" y="4404232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40" name="Rectangle 116"/>
                <p:cNvSpPr/>
                <p:nvPr/>
              </p:nvSpPr>
              <p:spPr>
                <a:xfrm rot="16200000">
                  <a:off x="2225168" y="4404232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41" name="Rectangle 117"/>
                <p:cNvSpPr/>
                <p:nvPr/>
              </p:nvSpPr>
              <p:spPr>
                <a:xfrm rot="16200000">
                  <a:off x="2377568" y="4404232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42" name="Rectangle 118"/>
                <p:cNvSpPr/>
                <p:nvPr/>
              </p:nvSpPr>
              <p:spPr>
                <a:xfrm rot="16200000">
                  <a:off x="2529968" y="4404232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</p:grpSp>
          <p:sp>
            <p:nvSpPr>
              <p:cNvPr id="36" name="TextBox 119"/>
              <p:cNvSpPr txBox="1"/>
              <p:nvPr/>
            </p:nvSpPr>
            <p:spPr>
              <a:xfrm rot="16200000">
                <a:off x="2178085" y="4272295"/>
                <a:ext cx="11346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rPr>
                  <a:t>Registers</a:t>
                </a:r>
              </a:p>
            </p:txBody>
          </p:sp>
        </p:grpSp>
        <p:sp>
          <p:nvSpPr>
            <p:cNvPr id="20" name="Freeform 31"/>
            <p:cNvSpPr>
              <a:spLocks/>
            </p:cNvSpPr>
            <p:nvPr/>
          </p:nvSpPr>
          <p:spPr bwMode="auto">
            <a:xfrm rot="16200000">
              <a:off x="2867821" y="4371179"/>
              <a:ext cx="1068386" cy="4032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0"/>
                </a:cxn>
                <a:cxn ang="0">
                  <a:pos x="336" y="144"/>
                </a:cxn>
                <a:cxn ang="0">
                  <a:pos x="384" y="0"/>
                </a:cxn>
                <a:cxn ang="0">
                  <a:pos x="672" y="0"/>
                </a:cxn>
                <a:cxn ang="0">
                  <a:pos x="528" y="384"/>
                </a:cxn>
                <a:cxn ang="0">
                  <a:pos x="144" y="384"/>
                </a:cxn>
                <a:cxn ang="0">
                  <a:pos x="0" y="0"/>
                </a:cxn>
              </a:cxnLst>
              <a:rect l="0" t="0" r="r" b="b"/>
              <a:pathLst>
                <a:path w="673" h="385">
                  <a:moveTo>
                    <a:pt x="0" y="0"/>
                  </a:moveTo>
                  <a:lnTo>
                    <a:pt x="288" y="0"/>
                  </a:lnTo>
                  <a:lnTo>
                    <a:pt x="336" y="144"/>
                  </a:lnTo>
                  <a:lnTo>
                    <a:pt x="384" y="0"/>
                  </a:lnTo>
                  <a:lnTo>
                    <a:pt x="672" y="0"/>
                  </a:lnTo>
                  <a:lnTo>
                    <a:pt x="528" y="384"/>
                  </a:lnTo>
                  <a:lnTo>
                    <a:pt x="144" y="384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ALU</a:t>
              </a:r>
            </a:p>
          </p:txBody>
        </p:sp>
        <p:cxnSp>
          <p:nvCxnSpPr>
            <p:cNvPr id="21" name="Straight Arrow Connector 121"/>
            <p:cNvCxnSpPr/>
            <p:nvPr/>
          </p:nvCxnSpPr>
          <p:spPr bwMode="auto">
            <a:xfrm flipV="1">
              <a:off x="1905000" y="3276600"/>
              <a:ext cx="0" cy="6096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Straight Arrow Connector 122"/>
            <p:cNvCxnSpPr/>
            <p:nvPr/>
          </p:nvCxnSpPr>
          <p:spPr bwMode="auto">
            <a:xfrm flipV="1">
              <a:off x="3429000" y="3276600"/>
              <a:ext cx="0" cy="9144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123"/>
            <p:cNvCxnSpPr/>
            <p:nvPr/>
          </p:nvCxnSpPr>
          <p:spPr bwMode="auto">
            <a:xfrm>
              <a:off x="2362200" y="32766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124"/>
            <p:cNvCxnSpPr/>
            <p:nvPr/>
          </p:nvCxnSpPr>
          <p:spPr bwMode="auto">
            <a:xfrm>
              <a:off x="2514600" y="32766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Straight Arrow Connector 125"/>
            <p:cNvCxnSpPr/>
            <p:nvPr/>
          </p:nvCxnSpPr>
          <p:spPr bwMode="auto">
            <a:xfrm>
              <a:off x="2667000" y="32766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126"/>
            <p:cNvCxnSpPr/>
            <p:nvPr/>
          </p:nvCxnSpPr>
          <p:spPr bwMode="auto">
            <a:xfrm>
              <a:off x="2819400" y="32766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" name="Straight Arrow Connector 127"/>
            <p:cNvCxnSpPr/>
            <p:nvPr/>
          </p:nvCxnSpPr>
          <p:spPr bwMode="auto">
            <a:xfrm>
              <a:off x="2971800" y="32766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" name="Straight Arrow Connector 128"/>
            <p:cNvCxnSpPr/>
            <p:nvPr/>
          </p:nvCxnSpPr>
          <p:spPr bwMode="auto">
            <a:xfrm>
              <a:off x="3124200" y="32766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129"/>
            <p:cNvCxnSpPr/>
            <p:nvPr/>
          </p:nvCxnSpPr>
          <p:spPr bwMode="auto">
            <a:xfrm>
              <a:off x="3276600" y="32766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130"/>
            <p:cNvCxnSpPr/>
            <p:nvPr/>
          </p:nvCxnSpPr>
          <p:spPr bwMode="auto">
            <a:xfrm>
              <a:off x="2057400" y="32766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1" name="TextBox 131"/>
            <p:cNvSpPr txBox="1"/>
            <p:nvPr/>
          </p:nvSpPr>
          <p:spPr>
            <a:xfrm>
              <a:off x="685800" y="3276600"/>
              <a:ext cx="152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Instruction</a:t>
              </a:r>
            </a:p>
          </p:txBody>
        </p:sp>
        <p:cxnSp>
          <p:nvCxnSpPr>
            <p:cNvPr id="32" name="Straight Arrow Connector 141"/>
            <p:cNvCxnSpPr/>
            <p:nvPr/>
          </p:nvCxnSpPr>
          <p:spPr bwMode="auto">
            <a:xfrm>
              <a:off x="457200" y="3276600"/>
              <a:ext cx="0" cy="25146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" name="Straight Arrow Connector 143"/>
            <p:cNvCxnSpPr/>
            <p:nvPr/>
          </p:nvCxnSpPr>
          <p:spPr bwMode="auto">
            <a:xfrm flipV="1">
              <a:off x="609600" y="3276600"/>
              <a:ext cx="0" cy="25146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4" name="TextBox 145"/>
            <p:cNvSpPr txBox="1"/>
            <p:nvPr/>
          </p:nvSpPr>
          <p:spPr>
            <a:xfrm>
              <a:off x="533400" y="5334000"/>
              <a:ext cx="7941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Busy?</a:t>
              </a:r>
            </a:p>
          </p:txBody>
        </p:sp>
      </p:grp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4671553" y="2592157"/>
            <a:ext cx="4485801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Biggest challenge for early computer designers was getting control circuitry correct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Maurice Wilkes invented the idea of microprogramming to design the control unit of a processor for EDSAC-II, 1958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Foreshadowed by Babbage’s “Barrel” and mechanisms in earlier programmable calculators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01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Implementing Complex Instructions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40782" y="1306555"/>
            <a:ext cx="8226425" cy="556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Memory-memory add: M[</a:t>
            </a:r>
            <a:r>
              <a:rPr lang="en-US" dirty="0" err="1"/>
              <a:t>rd</a:t>
            </a:r>
            <a:r>
              <a:rPr lang="en-US" dirty="0"/>
              <a:t>] = M[rs1] + M[rs2]</a:t>
            </a: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u="sng" dirty="0"/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2000" u="sng" dirty="0"/>
              <a:t>	Address 			|	Data                                               </a:t>
            </a:r>
            <a:r>
              <a:rPr lang="en-US" sz="2000" dirty="0"/>
              <a:t>     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2000" u="sng" dirty="0"/>
              <a:t>µPC  				| Control Lines		Next µPC </a:t>
            </a:r>
            <a:r>
              <a:rPr lang="en-US" sz="2000" dirty="0"/>
              <a:t>     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2000" dirty="0"/>
              <a:t>MMA0				| MA:=</a:t>
            </a:r>
            <a:r>
              <a:rPr lang="en-US" sz="2000" dirty="0" err="1"/>
              <a:t>Reg</a:t>
            </a:r>
            <a:r>
              <a:rPr lang="en-US" sz="2000" dirty="0"/>
              <a:t>[rs1]		next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2000" dirty="0"/>
              <a:t>MMA1				| A:=Mem		spin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2000" dirty="0"/>
              <a:t>MMA2				| MA:=</a:t>
            </a:r>
            <a:r>
              <a:rPr lang="en-US" sz="2000" dirty="0" err="1"/>
              <a:t>Reg</a:t>
            </a:r>
            <a:r>
              <a:rPr lang="en-US" sz="2000" dirty="0"/>
              <a:t>[rs2]		next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2000" dirty="0"/>
              <a:t>MMA3				| B:=Mem		spin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2000" dirty="0"/>
              <a:t>MMA4				| MA:=</a:t>
            </a:r>
            <a:r>
              <a:rPr lang="en-US" sz="2000" dirty="0" err="1"/>
              <a:t>Reg</a:t>
            </a:r>
            <a:r>
              <a:rPr lang="en-US" sz="2000" dirty="0"/>
              <a:t>[</a:t>
            </a:r>
            <a:r>
              <a:rPr lang="en-US" sz="2000" dirty="0" err="1"/>
              <a:t>rd</a:t>
            </a:r>
            <a:r>
              <a:rPr lang="en-US" sz="2000" dirty="0"/>
              <a:t>]		next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2000" dirty="0"/>
              <a:t>MMA5				| Mem:=</a:t>
            </a:r>
            <a:r>
              <a:rPr lang="en-US" sz="2000" dirty="0" err="1"/>
              <a:t>ALUOp</a:t>
            </a:r>
            <a:r>
              <a:rPr lang="en-US" sz="2000" dirty="0"/>
              <a:t>(A,B)	spin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sz="2000" dirty="0"/>
              <a:t>MMA6				| 			fetch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Complex instructions usually do not require </a:t>
            </a:r>
            <a:r>
              <a:rPr lang="en-US" sz="2000" dirty="0" err="1"/>
              <a:t>datapath</a:t>
            </a:r>
            <a:r>
              <a:rPr lang="en-US" sz="2000" dirty="0"/>
              <a:t> modifications, only extra space for control program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Very difficult to implement these instructions using a hardwired controller without substantial </a:t>
            </a:r>
            <a:r>
              <a:rPr lang="en-US" sz="2000" dirty="0" err="1"/>
              <a:t>datapath</a:t>
            </a:r>
            <a:r>
              <a:rPr lang="en-US" sz="2000" dirty="0"/>
              <a:t> modifications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811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2454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Single-Bus </a:t>
            </a:r>
            <a:r>
              <a:rPr lang="en-US" altLang="en-US" dirty="0" err="1">
                <a:solidFill>
                  <a:srgbClr val="CC0000"/>
                </a:solidFill>
                <a:latin typeface="Arial" panose="020B0604020202020204" pitchFamily="34" charset="0"/>
              </a:rPr>
              <a:t>Datapath</a:t>
            </a: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 for </a:t>
            </a:r>
            <a:r>
              <a:rPr lang="en-US" altLang="en-US" dirty="0" err="1">
                <a:solidFill>
                  <a:srgbClr val="CC0000"/>
                </a:solidFill>
                <a:latin typeface="Arial" panose="020B0604020202020204" pitchFamily="34" charset="0"/>
              </a:rPr>
              <a:t>Microcoded</a:t>
            </a: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 RISC-V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39620" y="5838251"/>
            <a:ext cx="84878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Datapath</a:t>
            </a:r>
            <a:r>
              <a:rPr lang="en-US" altLang="en-US" sz="2400" dirty="0">
                <a:latin typeface="Arial" panose="020B0604020202020204" pitchFamily="34" charset="0"/>
              </a:rPr>
              <a:t> unchanged for complex instructions!</a:t>
            </a:r>
          </a:p>
        </p:txBody>
      </p:sp>
      <p:grpSp>
        <p:nvGrpSpPr>
          <p:cNvPr id="6" name="Group 314"/>
          <p:cNvGrpSpPr/>
          <p:nvPr/>
        </p:nvGrpSpPr>
        <p:grpSpPr>
          <a:xfrm>
            <a:off x="906624" y="1200151"/>
            <a:ext cx="7467600" cy="4419600"/>
            <a:chOff x="990600" y="1143001"/>
            <a:chExt cx="7467600" cy="4419600"/>
          </a:xfrm>
        </p:grpSpPr>
        <p:sp>
          <p:nvSpPr>
            <p:cNvPr id="7" name="Rectangle 70"/>
            <p:cNvSpPr/>
            <p:nvPr/>
          </p:nvSpPr>
          <p:spPr>
            <a:xfrm>
              <a:off x="2590800" y="2667001"/>
              <a:ext cx="1790700" cy="21336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000" dirty="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  <p:sp>
          <p:nvSpPr>
            <p:cNvPr id="8" name="TextBox 4"/>
            <p:cNvSpPr txBox="1"/>
            <p:nvPr/>
          </p:nvSpPr>
          <p:spPr>
            <a:xfrm>
              <a:off x="4800600" y="1295401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Condition?</a:t>
              </a:r>
            </a:p>
          </p:txBody>
        </p:sp>
        <p:sp>
          <p:nvSpPr>
            <p:cNvPr id="9" name="Rectangle 6"/>
            <p:cNvSpPr/>
            <p:nvPr/>
          </p:nvSpPr>
          <p:spPr>
            <a:xfrm>
              <a:off x="6629400" y="2667001"/>
              <a:ext cx="1143000" cy="21336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Main Memory</a:t>
              </a:r>
            </a:p>
          </p:txBody>
        </p:sp>
        <p:sp>
          <p:nvSpPr>
            <p:cNvPr id="10" name="Rectangle 14"/>
            <p:cNvSpPr/>
            <p:nvPr/>
          </p:nvSpPr>
          <p:spPr>
            <a:xfrm rot="16200000">
              <a:off x="2434719" y="3508882"/>
              <a:ext cx="1340863" cy="266699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PC</a:t>
              </a:r>
            </a:p>
          </p:txBody>
        </p:sp>
        <p:grpSp>
          <p:nvGrpSpPr>
            <p:cNvPr id="11" name="Group 16"/>
            <p:cNvGrpSpPr/>
            <p:nvPr/>
          </p:nvGrpSpPr>
          <p:grpSpPr>
            <a:xfrm>
              <a:off x="3390900" y="2971801"/>
              <a:ext cx="914399" cy="1340863"/>
              <a:chOff x="2362200" y="3810000"/>
              <a:chExt cx="914399" cy="1340863"/>
            </a:xfrm>
          </p:grpSpPr>
          <p:grpSp>
            <p:nvGrpSpPr>
              <p:cNvPr id="129" name="Group 32"/>
              <p:cNvGrpSpPr/>
              <p:nvPr/>
            </p:nvGrpSpPr>
            <p:grpSpPr>
              <a:xfrm>
                <a:off x="2362200" y="3810000"/>
                <a:ext cx="914399" cy="1340863"/>
                <a:chOff x="2362200" y="3810000"/>
                <a:chExt cx="914399" cy="1340863"/>
              </a:xfrm>
            </p:grpSpPr>
            <p:sp>
              <p:nvSpPr>
                <p:cNvPr id="131" name="Rectangle 34"/>
                <p:cNvSpPr/>
                <p:nvPr/>
              </p:nvSpPr>
              <p:spPr>
                <a:xfrm rot="16200000">
                  <a:off x="1767968" y="4404232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32" name="Rectangle 35"/>
                <p:cNvSpPr/>
                <p:nvPr/>
              </p:nvSpPr>
              <p:spPr>
                <a:xfrm rot="16200000">
                  <a:off x="1920368" y="4404232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33" name="Rectangle 36"/>
                <p:cNvSpPr/>
                <p:nvPr/>
              </p:nvSpPr>
              <p:spPr>
                <a:xfrm rot="16200000">
                  <a:off x="2072768" y="4404232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34" name="Rectangle 37"/>
                <p:cNvSpPr/>
                <p:nvPr/>
              </p:nvSpPr>
              <p:spPr>
                <a:xfrm rot="16200000">
                  <a:off x="2225168" y="4404232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35" name="Rectangle 38"/>
                <p:cNvSpPr/>
                <p:nvPr/>
              </p:nvSpPr>
              <p:spPr>
                <a:xfrm rot="16200000">
                  <a:off x="2377568" y="4404232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36" name="Rectangle 39"/>
                <p:cNvSpPr/>
                <p:nvPr/>
              </p:nvSpPr>
              <p:spPr>
                <a:xfrm rot="16200000">
                  <a:off x="2529968" y="4404232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</p:grpSp>
          <p:sp>
            <p:nvSpPr>
              <p:cNvPr id="130" name="TextBox 33"/>
              <p:cNvSpPr txBox="1"/>
              <p:nvPr/>
            </p:nvSpPr>
            <p:spPr>
              <a:xfrm rot="16200000">
                <a:off x="2223507" y="4253493"/>
                <a:ext cx="11346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rPr>
                  <a:t>Registers</a:t>
                </a:r>
              </a:p>
            </p:txBody>
          </p:sp>
        </p:grpSp>
        <p:sp>
          <p:nvSpPr>
            <p:cNvPr id="12" name="Freeform 31"/>
            <p:cNvSpPr>
              <a:spLocks/>
            </p:cNvSpPr>
            <p:nvPr/>
          </p:nvSpPr>
          <p:spPr bwMode="auto">
            <a:xfrm rot="16200000">
              <a:off x="4533107" y="3467896"/>
              <a:ext cx="1601788" cy="4571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0"/>
                </a:cxn>
                <a:cxn ang="0">
                  <a:pos x="336" y="144"/>
                </a:cxn>
                <a:cxn ang="0">
                  <a:pos x="384" y="0"/>
                </a:cxn>
                <a:cxn ang="0">
                  <a:pos x="672" y="0"/>
                </a:cxn>
                <a:cxn ang="0">
                  <a:pos x="528" y="384"/>
                </a:cxn>
                <a:cxn ang="0">
                  <a:pos x="144" y="384"/>
                </a:cxn>
                <a:cxn ang="0">
                  <a:pos x="0" y="0"/>
                </a:cxn>
              </a:cxnLst>
              <a:rect l="0" t="0" r="r" b="b"/>
              <a:pathLst>
                <a:path w="673" h="385">
                  <a:moveTo>
                    <a:pt x="0" y="0"/>
                  </a:moveTo>
                  <a:lnTo>
                    <a:pt x="288" y="0"/>
                  </a:lnTo>
                  <a:lnTo>
                    <a:pt x="336" y="144"/>
                  </a:lnTo>
                  <a:lnTo>
                    <a:pt x="384" y="0"/>
                  </a:lnTo>
                  <a:lnTo>
                    <a:pt x="672" y="0"/>
                  </a:lnTo>
                  <a:lnTo>
                    <a:pt x="528" y="384"/>
                  </a:lnTo>
                  <a:lnTo>
                    <a:pt x="144" y="384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ALU</a:t>
              </a:r>
            </a:p>
          </p:txBody>
        </p:sp>
        <p:cxnSp>
          <p:nvCxnSpPr>
            <p:cNvPr id="13" name="Straight Arrow Connector 18"/>
            <p:cNvCxnSpPr/>
            <p:nvPr/>
          </p:nvCxnSpPr>
          <p:spPr bwMode="auto">
            <a:xfrm flipV="1">
              <a:off x="1752600" y="1600201"/>
              <a:ext cx="0" cy="2057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9"/>
            <p:cNvCxnSpPr/>
            <p:nvPr/>
          </p:nvCxnSpPr>
          <p:spPr bwMode="auto">
            <a:xfrm flipV="1">
              <a:off x="5486400" y="1676401"/>
              <a:ext cx="0" cy="1524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Connector 41"/>
            <p:cNvCxnSpPr/>
            <p:nvPr/>
          </p:nvCxnSpPr>
          <p:spPr bwMode="auto">
            <a:xfrm>
              <a:off x="990600" y="5562601"/>
              <a:ext cx="6629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Trapezoid 59"/>
            <p:cNvSpPr/>
            <p:nvPr/>
          </p:nvSpPr>
          <p:spPr>
            <a:xfrm flipV="1">
              <a:off x="2933700" y="2209801"/>
              <a:ext cx="838200" cy="228600"/>
            </a:xfrm>
            <a:prstGeom prst="trapezoid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 dirty="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  <p:cxnSp>
          <p:nvCxnSpPr>
            <p:cNvPr id="17" name="Straight Arrow Connector 60"/>
            <p:cNvCxnSpPr/>
            <p:nvPr/>
          </p:nvCxnSpPr>
          <p:spPr bwMode="auto">
            <a:xfrm>
              <a:off x="3009900" y="1981201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62"/>
            <p:cNvCxnSpPr/>
            <p:nvPr/>
          </p:nvCxnSpPr>
          <p:spPr bwMode="auto">
            <a:xfrm>
              <a:off x="3238500" y="1981201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Straight Arrow Connector 63"/>
            <p:cNvCxnSpPr/>
            <p:nvPr/>
          </p:nvCxnSpPr>
          <p:spPr bwMode="auto">
            <a:xfrm>
              <a:off x="3467100" y="1981201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64"/>
            <p:cNvCxnSpPr/>
            <p:nvPr/>
          </p:nvCxnSpPr>
          <p:spPr bwMode="auto">
            <a:xfrm>
              <a:off x="3695700" y="1981201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TextBox 65"/>
            <p:cNvSpPr txBox="1"/>
            <p:nvPr/>
          </p:nvSpPr>
          <p:spPr>
            <a:xfrm rot="16200000">
              <a:off x="3209955" y="1400146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32 (PC)</a:t>
              </a:r>
            </a:p>
          </p:txBody>
        </p:sp>
        <p:sp>
          <p:nvSpPr>
            <p:cNvPr id="22" name="TextBox 66"/>
            <p:cNvSpPr txBox="1"/>
            <p:nvPr/>
          </p:nvSpPr>
          <p:spPr>
            <a:xfrm rot="16200000">
              <a:off x="3176572" y="1614473"/>
              <a:ext cx="4857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rd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3" name="TextBox 67"/>
            <p:cNvSpPr txBox="1"/>
            <p:nvPr/>
          </p:nvSpPr>
          <p:spPr>
            <a:xfrm rot="16200000">
              <a:off x="2681272" y="1576373"/>
              <a:ext cx="5619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rs1</a:t>
              </a:r>
            </a:p>
          </p:txBody>
        </p:sp>
        <p:sp>
          <p:nvSpPr>
            <p:cNvPr id="24" name="TextBox 68"/>
            <p:cNvSpPr txBox="1"/>
            <p:nvPr/>
          </p:nvSpPr>
          <p:spPr>
            <a:xfrm rot="16200000">
              <a:off x="2928983" y="1576373"/>
              <a:ext cx="5619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rs2</a:t>
              </a:r>
            </a:p>
          </p:txBody>
        </p:sp>
        <p:cxnSp>
          <p:nvCxnSpPr>
            <p:cNvPr id="25" name="Straight Arrow Connector 69"/>
            <p:cNvCxnSpPr/>
            <p:nvPr/>
          </p:nvCxnSpPr>
          <p:spPr bwMode="auto">
            <a:xfrm>
              <a:off x="3390900" y="2438401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77"/>
            <p:cNvSpPr txBox="1"/>
            <p:nvPr/>
          </p:nvSpPr>
          <p:spPr>
            <a:xfrm rot="16200000">
              <a:off x="1952655" y="3495646"/>
              <a:ext cx="1600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Register RAM</a:t>
              </a:r>
            </a:p>
          </p:txBody>
        </p:sp>
        <p:sp>
          <p:nvSpPr>
            <p:cNvPr id="27" name="TextBox 78"/>
            <p:cNvSpPr txBox="1"/>
            <p:nvPr/>
          </p:nvSpPr>
          <p:spPr>
            <a:xfrm>
              <a:off x="2933700" y="2590801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Address</a:t>
              </a:r>
            </a:p>
          </p:txBody>
        </p:sp>
        <p:grpSp>
          <p:nvGrpSpPr>
            <p:cNvPr id="28" name="Group 132"/>
            <p:cNvGrpSpPr/>
            <p:nvPr/>
          </p:nvGrpSpPr>
          <p:grpSpPr>
            <a:xfrm>
              <a:off x="3200400" y="4800601"/>
              <a:ext cx="457200" cy="762000"/>
              <a:chOff x="2019300" y="4953000"/>
              <a:chExt cx="457200" cy="762000"/>
            </a:xfrm>
          </p:grpSpPr>
          <p:sp>
            <p:nvSpPr>
              <p:cNvPr id="126" name="Isosceles Triangle 42"/>
              <p:cNvSpPr/>
              <p:nvPr/>
            </p:nvSpPr>
            <p:spPr>
              <a:xfrm rot="10800000">
                <a:off x="2019300" y="5181600"/>
                <a:ext cx="457200" cy="304800"/>
              </a:xfrm>
              <a:prstGeom prst="triangl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  <p:cxnSp>
            <p:nvCxnSpPr>
              <p:cNvPr id="127" name="Straight Arrow Connector 80"/>
              <p:cNvCxnSpPr/>
              <p:nvPr/>
            </p:nvCxnSpPr>
            <p:spPr bwMode="auto">
              <a:xfrm>
                <a:off x="2247900" y="54864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28" name="Straight Arrow Connector 83"/>
              <p:cNvCxnSpPr/>
              <p:nvPr/>
            </p:nvCxnSpPr>
            <p:spPr bwMode="auto">
              <a:xfrm>
                <a:off x="2247900" y="49530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cxnSp>
          <p:nvCxnSpPr>
            <p:cNvPr id="29" name="Straight Arrow Connector 84"/>
            <p:cNvCxnSpPr/>
            <p:nvPr/>
          </p:nvCxnSpPr>
          <p:spPr bwMode="auto">
            <a:xfrm flipV="1">
              <a:off x="3810000" y="4800601"/>
              <a:ext cx="0" cy="7620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Isosceles Triangle 99"/>
            <p:cNvSpPr/>
            <p:nvPr/>
          </p:nvSpPr>
          <p:spPr>
            <a:xfrm rot="10800000">
              <a:off x="5486400" y="4953001"/>
              <a:ext cx="457200" cy="304800"/>
            </a:xfrm>
            <a:prstGeom prst="triangl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  <p:cxnSp>
          <p:nvCxnSpPr>
            <p:cNvPr id="31" name="Straight Arrow Connector 100"/>
            <p:cNvCxnSpPr/>
            <p:nvPr/>
          </p:nvCxnSpPr>
          <p:spPr bwMode="auto">
            <a:xfrm>
              <a:off x="5715000" y="5257801"/>
              <a:ext cx="0" cy="3048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101"/>
            <p:cNvCxnSpPr>
              <a:endCxn id="30" idx="3"/>
            </p:cNvCxnSpPr>
            <p:nvPr/>
          </p:nvCxnSpPr>
          <p:spPr bwMode="auto">
            <a:xfrm>
              <a:off x="5715000" y="3733801"/>
              <a:ext cx="0" cy="12192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3" name="Isosceles Triangle 103"/>
            <p:cNvSpPr/>
            <p:nvPr/>
          </p:nvSpPr>
          <p:spPr>
            <a:xfrm rot="10800000">
              <a:off x="2095500" y="4953001"/>
              <a:ext cx="457200" cy="304800"/>
            </a:xfrm>
            <a:prstGeom prst="triangl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  <p:cxnSp>
          <p:nvCxnSpPr>
            <p:cNvPr id="34" name="Straight Arrow Connector 104"/>
            <p:cNvCxnSpPr/>
            <p:nvPr/>
          </p:nvCxnSpPr>
          <p:spPr bwMode="auto">
            <a:xfrm>
              <a:off x="2324100" y="5257801"/>
              <a:ext cx="0" cy="3048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" name="Straight Arrow Connector 105"/>
            <p:cNvCxnSpPr>
              <a:endCxn id="33" idx="3"/>
            </p:cNvCxnSpPr>
            <p:nvPr/>
          </p:nvCxnSpPr>
          <p:spPr bwMode="auto">
            <a:xfrm>
              <a:off x="2324100" y="3962401"/>
              <a:ext cx="0" cy="9906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6" name="Straight Connector 111"/>
            <p:cNvCxnSpPr/>
            <p:nvPr/>
          </p:nvCxnSpPr>
          <p:spPr bwMode="auto">
            <a:xfrm flipH="1">
              <a:off x="1752600" y="1981201"/>
              <a:ext cx="171449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TextBox 119"/>
            <p:cNvSpPr txBox="1"/>
            <p:nvPr/>
          </p:nvSpPr>
          <p:spPr>
            <a:xfrm>
              <a:off x="3543300" y="4419601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In</a:t>
              </a:r>
            </a:p>
          </p:txBody>
        </p:sp>
        <p:sp>
          <p:nvSpPr>
            <p:cNvPr id="38" name="TextBox 120"/>
            <p:cNvSpPr txBox="1"/>
            <p:nvPr/>
          </p:nvSpPr>
          <p:spPr>
            <a:xfrm>
              <a:off x="2552700" y="4419601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Data Out</a:t>
              </a:r>
            </a:p>
          </p:txBody>
        </p:sp>
        <p:cxnSp>
          <p:nvCxnSpPr>
            <p:cNvPr id="39" name="Straight Connector 121"/>
            <p:cNvCxnSpPr/>
            <p:nvPr/>
          </p:nvCxnSpPr>
          <p:spPr bwMode="auto">
            <a:xfrm flipH="1">
              <a:off x="1676400" y="3657601"/>
              <a:ext cx="2286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125"/>
            <p:cNvCxnSpPr/>
            <p:nvPr/>
          </p:nvCxnSpPr>
          <p:spPr bwMode="auto">
            <a:xfrm flipH="1">
              <a:off x="2171700" y="3962401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1" name="Group 133"/>
            <p:cNvGrpSpPr/>
            <p:nvPr/>
          </p:nvGrpSpPr>
          <p:grpSpPr>
            <a:xfrm>
              <a:off x="6781800" y="4800601"/>
              <a:ext cx="457200" cy="762000"/>
              <a:chOff x="2019300" y="5029200"/>
              <a:chExt cx="457200" cy="762000"/>
            </a:xfrm>
          </p:grpSpPr>
          <p:sp>
            <p:nvSpPr>
              <p:cNvPr id="123" name="Isosceles Triangle 134"/>
              <p:cNvSpPr/>
              <p:nvPr/>
            </p:nvSpPr>
            <p:spPr>
              <a:xfrm rot="10800000">
                <a:off x="2019300" y="5181600"/>
                <a:ext cx="457200" cy="304800"/>
              </a:xfrm>
              <a:prstGeom prst="triangl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  <p:cxnSp>
            <p:nvCxnSpPr>
              <p:cNvPr id="124" name="Straight Arrow Connector 135"/>
              <p:cNvCxnSpPr/>
              <p:nvPr/>
            </p:nvCxnSpPr>
            <p:spPr bwMode="auto">
              <a:xfrm>
                <a:off x="2247900" y="5486400"/>
                <a:ext cx="0" cy="3048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25" name="Straight Arrow Connector 136"/>
              <p:cNvCxnSpPr/>
              <p:nvPr/>
            </p:nvCxnSpPr>
            <p:spPr bwMode="auto">
              <a:xfrm>
                <a:off x="2247900" y="5029200"/>
                <a:ext cx="0" cy="1524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cxnSp>
          <p:nvCxnSpPr>
            <p:cNvPr id="42" name="Straight Arrow Connector 137"/>
            <p:cNvCxnSpPr/>
            <p:nvPr/>
          </p:nvCxnSpPr>
          <p:spPr bwMode="auto">
            <a:xfrm flipV="1">
              <a:off x="7315200" y="4800601"/>
              <a:ext cx="0" cy="762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43" name="Group 148"/>
            <p:cNvGrpSpPr/>
            <p:nvPr/>
          </p:nvGrpSpPr>
          <p:grpSpPr>
            <a:xfrm>
              <a:off x="1295400" y="2895601"/>
              <a:ext cx="381000" cy="2120899"/>
              <a:chOff x="7162800" y="1828801"/>
              <a:chExt cx="457200" cy="2578099"/>
            </a:xfrm>
          </p:grpSpPr>
          <p:cxnSp>
            <p:nvCxnSpPr>
              <p:cNvPr id="120" name="Straight Connector 141"/>
              <p:cNvCxnSpPr/>
              <p:nvPr/>
            </p:nvCxnSpPr>
            <p:spPr bwMode="auto">
              <a:xfrm>
                <a:off x="7391400" y="4267200"/>
                <a:ext cx="0" cy="1397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1" name="Rectangle 145"/>
              <p:cNvSpPr/>
              <p:nvPr/>
            </p:nvSpPr>
            <p:spPr>
              <a:xfrm rot="16200000">
                <a:off x="6172200" y="2819401"/>
                <a:ext cx="2438399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Instruction Reg.</a:t>
                </a:r>
              </a:p>
            </p:txBody>
          </p:sp>
          <p:sp>
            <p:nvSpPr>
              <p:cNvPr id="122" name="Isosceles Triangle 143"/>
              <p:cNvSpPr/>
              <p:nvPr/>
            </p:nvSpPr>
            <p:spPr>
              <a:xfrm>
                <a:off x="7162800" y="4038600"/>
                <a:ext cx="457200" cy="228600"/>
              </a:xfrm>
              <a:prstGeom prst="triangle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  <p:grpSp>
          <p:nvGrpSpPr>
            <p:cNvPr id="44" name="Group 149"/>
            <p:cNvGrpSpPr/>
            <p:nvPr/>
          </p:nvGrpSpPr>
          <p:grpSpPr>
            <a:xfrm>
              <a:off x="6172200" y="2819401"/>
              <a:ext cx="304800" cy="2044701"/>
              <a:chOff x="7162800" y="1828799"/>
              <a:chExt cx="457201" cy="2578101"/>
            </a:xfrm>
          </p:grpSpPr>
          <p:cxnSp>
            <p:nvCxnSpPr>
              <p:cNvPr id="117" name="Straight Connector 150"/>
              <p:cNvCxnSpPr/>
              <p:nvPr/>
            </p:nvCxnSpPr>
            <p:spPr bwMode="auto">
              <a:xfrm>
                <a:off x="7391400" y="4267200"/>
                <a:ext cx="0" cy="1397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8" name="Rectangle 151"/>
              <p:cNvSpPr/>
              <p:nvPr/>
            </p:nvSpPr>
            <p:spPr>
              <a:xfrm rot="16200000">
                <a:off x="6172201" y="2819399"/>
                <a:ext cx="24384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 err="1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Mem</a:t>
                </a: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. Address</a:t>
                </a:r>
              </a:p>
            </p:txBody>
          </p:sp>
          <p:sp>
            <p:nvSpPr>
              <p:cNvPr id="119" name="Isosceles Triangle 152"/>
              <p:cNvSpPr/>
              <p:nvPr/>
            </p:nvSpPr>
            <p:spPr>
              <a:xfrm>
                <a:off x="7162800" y="4038599"/>
                <a:ext cx="457201" cy="228603"/>
              </a:xfrm>
              <a:prstGeom prst="triangle">
                <a:avLst>
                  <a:gd name="adj" fmla="val 54064"/>
                </a:avLst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  <p:grpSp>
          <p:nvGrpSpPr>
            <p:cNvPr id="45" name="Group 157"/>
            <p:cNvGrpSpPr/>
            <p:nvPr/>
          </p:nvGrpSpPr>
          <p:grpSpPr>
            <a:xfrm>
              <a:off x="4724400" y="3048001"/>
              <a:ext cx="228600" cy="568325"/>
              <a:chOff x="7162800" y="1828800"/>
              <a:chExt cx="457200" cy="2813901"/>
            </a:xfrm>
          </p:grpSpPr>
          <p:cxnSp>
            <p:nvCxnSpPr>
              <p:cNvPr id="114" name="Straight Connector 158"/>
              <p:cNvCxnSpPr/>
              <p:nvPr/>
            </p:nvCxnSpPr>
            <p:spPr bwMode="auto">
              <a:xfrm>
                <a:off x="7391400" y="4267201"/>
                <a:ext cx="0" cy="3755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5" name="Rectangle 159"/>
              <p:cNvSpPr/>
              <p:nvPr/>
            </p:nvSpPr>
            <p:spPr>
              <a:xfrm rot="16200000">
                <a:off x="6172200" y="2819400"/>
                <a:ext cx="24384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B</a:t>
                </a:r>
              </a:p>
            </p:txBody>
          </p:sp>
          <p:sp>
            <p:nvSpPr>
              <p:cNvPr id="116" name="Isosceles Triangle 160"/>
              <p:cNvSpPr/>
              <p:nvPr/>
            </p:nvSpPr>
            <p:spPr>
              <a:xfrm>
                <a:off x="7162800" y="3732628"/>
                <a:ext cx="457200" cy="534574"/>
              </a:xfrm>
              <a:prstGeom prst="triangle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  <p:cxnSp>
          <p:nvCxnSpPr>
            <p:cNvPr id="46" name="Straight Connector 162"/>
            <p:cNvCxnSpPr/>
            <p:nvPr/>
          </p:nvCxnSpPr>
          <p:spPr bwMode="auto">
            <a:xfrm flipH="1">
              <a:off x="6477000" y="3810001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163"/>
            <p:cNvCxnSpPr/>
            <p:nvPr/>
          </p:nvCxnSpPr>
          <p:spPr bwMode="auto">
            <a:xfrm flipH="1">
              <a:off x="5562600" y="3733801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Arrow Connector 164"/>
            <p:cNvCxnSpPr/>
            <p:nvPr/>
          </p:nvCxnSpPr>
          <p:spPr bwMode="auto">
            <a:xfrm>
              <a:off x="4572000" y="3352801"/>
              <a:ext cx="0" cy="220979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165"/>
            <p:cNvCxnSpPr/>
            <p:nvPr/>
          </p:nvCxnSpPr>
          <p:spPr bwMode="auto">
            <a:xfrm>
              <a:off x="4572000" y="4191001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169"/>
            <p:cNvCxnSpPr/>
            <p:nvPr/>
          </p:nvCxnSpPr>
          <p:spPr bwMode="auto">
            <a:xfrm>
              <a:off x="4572000" y="3352801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1" name="Group 170"/>
            <p:cNvGrpSpPr/>
            <p:nvPr/>
          </p:nvGrpSpPr>
          <p:grpSpPr>
            <a:xfrm flipH="1">
              <a:off x="6019800" y="3733799"/>
              <a:ext cx="152400" cy="1828798"/>
              <a:chOff x="4495800" y="4191000"/>
              <a:chExt cx="152400" cy="1055076"/>
            </a:xfrm>
          </p:grpSpPr>
          <p:cxnSp>
            <p:nvCxnSpPr>
              <p:cNvPr id="112" name="Straight Arrow Connector 171"/>
              <p:cNvCxnSpPr/>
              <p:nvPr/>
            </p:nvCxnSpPr>
            <p:spPr bwMode="auto">
              <a:xfrm flipH="1">
                <a:off x="4648200" y="4191000"/>
                <a:ext cx="0" cy="1055076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13" name="Straight Connector 172"/>
              <p:cNvCxnSpPr/>
              <p:nvPr/>
            </p:nvCxnSpPr>
            <p:spPr bwMode="auto">
              <a:xfrm flipH="1">
                <a:off x="4495800" y="4191000"/>
                <a:ext cx="1524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2" name="Group 174"/>
            <p:cNvGrpSpPr/>
            <p:nvPr/>
          </p:nvGrpSpPr>
          <p:grpSpPr>
            <a:xfrm flipH="1">
              <a:off x="1219200" y="3733801"/>
              <a:ext cx="76200" cy="1828800"/>
              <a:chOff x="4572000" y="4191000"/>
              <a:chExt cx="76200" cy="1192696"/>
            </a:xfrm>
          </p:grpSpPr>
          <p:cxnSp>
            <p:nvCxnSpPr>
              <p:cNvPr id="110" name="Straight Arrow Connector 175"/>
              <p:cNvCxnSpPr/>
              <p:nvPr/>
            </p:nvCxnSpPr>
            <p:spPr bwMode="auto">
              <a:xfrm flipH="1">
                <a:off x="4648200" y="4191000"/>
                <a:ext cx="0" cy="1192696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11" name="Straight Connector 176"/>
              <p:cNvCxnSpPr/>
              <p:nvPr/>
            </p:nvCxnSpPr>
            <p:spPr bwMode="auto">
              <a:xfrm flipH="1">
                <a:off x="4572000" y="4191000"/>
                <a:ext cx="76200" cy="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3" name="Group 188"/>
            <p:cNvGrpSpPr/>
            <p:nvPr/>
          </p:nvGrpSpPr>
          <p:grpSpPr>
            <a:xfrm>
              <a:off x="4724400" y="3962401"/>
              <a:ext cx="228600" cy="568325"/>
              <a:chOff x="7162800" y="1828800"/>
              <a:chExt cx="457200" cy="2813901"/>
            </a:xfrm>
          </p:grpSpPr>
          <p:cxnSp>
            <p:nvCxnSpPr>
              <p:cNvPr id="107" name="Straight Connector 189"/>
              <p:cNvCxnSpPr/>
              <p:nvPr/>
            </p:nvCxnSpPr>
            <p:spPr bwMode="auto">
              <a:xfrm>
                <a:off x="7391400" y="4267201"/>
                <a:ext cx="0" cy="3755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8" name="Rectangle 190"/>
              <p:cNvSpPr/>
              <p:nvPr/>
            </p:nvSpPr>
            <p:spPr>
              <a:xfrm rot="16200000">
                <a:off x="6172200" y="2819400"/>
                <a:ext cx="24384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A</a:t>
                </a:r>
              </a:p>
            </p:txBody>
          </p:sp>
          <p:sp>
            <p:nvSpPr>
              <p:cNvPr id="109" name="Isosceles Triangle 191"/>
              <p:cNvSpPr/>
              <p:nvPr/>
            </p:nvSpPr>
            <p:spPr>
              <a:xfrm>
                <a:off x="7162800" y="3732628"/>
                <a:ext cx="457200" cy="534574"/>
              </a:xfrm>
              <a:prstGeom prst="triangle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  <p:cxnSp>
          <p:nvCxnSpPr>
            <p:cNvPr id="54" name="Straight Connector 192"/>
            <p:cNvCxnSpPr/>
            <p:nvPr/>
          </p:nvCxnSpPr>
          <p:spPr bwMode="auto">
            <a:xfrm>
              <a:off x="4953000" y="3352801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197"/>
            <p:cNvCxnSpPr/>
            <p:nvPr/>
          </p:nvCxnSpPr>
          <p:spPr bwMode="auto">
            <a:xfrm>
              <a:off x="4953000" y="4191001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6" name="Group 204"/>
            <p:cNvGrpSpPr/>
            <p:nvPr/>
          </p:nvGrpSpPr>
          <p:grpSpPr>
            <a:xfrm>
              <a:off x="1828800" y="2971801"/>
              <a:ext cx="400110" cy="1752600"/>
              <a:chOff x="1066800" y="3200400"/>
              <a:chExt cx="400110" cy="1676400"/>
            </a:xfrm>
          </p:grpSpPr>
          <p:sp>
            <p:nvSpPr>
              <p:cNvPr id="105" name="Trapezoid 106"/>
              <p:cNvSpPr/>
              <p:nvPr/>
            </p:nvSpPr>
            <p:spPr>
              <a:xfrm rot="5400000">
                <a:off x="419100" y="3886200"/>
                <a:ext cx="1676400" cy="304800"/>
              </a:xfrm>
              <a:prstGeom prst="trapezoid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 dirty="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  <p:sp>
            <p:nvSpPr>
              <p:cNvPr id="106" name="TextBox 200"/>
              <p:cNvSpPr txBox="1"/>
              <p:nvPr/>
            </p:nvSpPr>
            <p:spPr>
              <a:xfrm rot="16200000">
                <a:off x="608524" y="3811076"/>
                <a:ext cx="13166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rPr>
                  <a:t>Immediate</a:t>
                </a:r>
              </a:p>
            </p:txBody>
          </p:sp>
        </p:grpSp>
        <p:grpSp>
          <p:nvGrpSpPr>
            <p:cNvPr id="57" name="Group 214"/>
            <p:cNvGrpSpPr/>
            <p:nvPr/>
          </p:nvGrpSpPr>
          <p:grpSpPr>
            <a:xfrm>
              <a:off x="1295400" y="5029201"/>
              <a:ext cx="914400" cy="400110"/>
              <a:chOff x="6705600" y="1447800"/>
              <a:chExt cx="914400" cy="400110"/>
            </a:xfrm>
          </p:grpSpPr>
          <p:cxnSp>
            <p:nvCxnSpPr>
              <p:cNvPr id="103" name="Straight Arrow Connector 211"/>
              <p:cNvCxnSpPr/>
              <p:nvPr/>
            </p:nvCxnSpPr>
            <p:spPr bwMode="auto">
              <a:xfrm rot="16200000">
                <a:off x="7505700" y="14097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04" name="TextBox 213"/>
              <p:cNvSpPr txBox="1"/>
              <p:nvPr/>
            </p:nvSpPr>
            <p:spPr>
              <a:xfrm>
                <a:off x="6705600" y="1447800"/>
                <a:ext cx="914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ImmEn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58" name="Group 218"/>
            <p:cNvGrpSpPr/>
            <p:nvPr/>
          </p:nvGrpSpPr>
          <p:grpSpPr>
            <a:xfrm>
              <a:off x="2438400" y="5029201"/>
              <a:ext cx="914400" cy="400110"/>
              <a:chOff x="6781800" y="1447800"/>
              <a:chExt cx="914400" cy="400110"/>
            </a:xfrm>
          </p:grpSpPr>
          <p:cxnSp>
            <p:nvCxnSpPr>
              <p:cNvPr id="101" name="Straight Arrow Connector 219"/>
              <p:cNvCxnSpPr/>
              <p:nvPr/>
            </p:nvCxnSpPr>
            <p:spPr bwMode="auto">
              <a:xfrm rot="16200000">
                <a:off x="7505700" y="14097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02" name="TextBox 220"/>
              <p:cNvSpPr txBox="1"/>
              <p:nvPr/>
            </p:nvSpPr>
            <p:spPr>
              <a:xfrm>
                <a:off x="6781800" y="1447800"/>
                <a:ext cx="914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RegEn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59" name="Group 221"/>
            <p:cNvGrpSpPr/>
            <p:nvPr/>
          </p:nvGrpSpPr>
          <p:grpSpPr>
            <a:xfrm>
              <a:off x="4800600" y="5029201"/>
              <a:ext cx="914400" cy="400110"/>
              <a:chOff x="6781800" y="1447800"/>
              <a:chExt cx="914400" cy="400110"/>
            </a:xfrm>
          </p:grpSpPr>
          <p:cxnSp>
            <p:nvCxnSpPr>
              <p:cNvPr id="99" name="Straight Arrow Connector 222"/>
              <p:cNvCxnSpPr/>
              <p:nvPr/>
            </p:nvCxnSpPr>
            <p:spPr bwMode="auto">
              <a:xfrm rot="16200000">
                <a:off x="7505700" y="14097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00" name="TextBox 223"/>
              <p:cNvSpPr txBox="1"/>
              <p:nvPr/>
            </p:nvSpPr>
            <p:spPr>
              <a:xfrm>
                <a:off x="6781800" y="1447800"/>
                <a:ext cx="914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ALUEn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60" name="Group 224"/>
            <p:cNvGrpSpPr/>
            <p:nvPr/>
          </p:nvGrpSpPr>
          <p:grpSpPr>
            <a:xfrm>
              <a:off x="6019800" y="5029201"/>
              <a:ext cx="990600" cy="400110"/>
              <a:chOff x="6705600" y="1447800"/>
              <a:chExt cx="990600" cy="400110"/>
            </a:xfrm>
          </p:grpSpPr>
          <p:cxnSp>
            <p:nvCxnSpPr>
              <p:cNvPr id="97" name="Straight Arrow Connector 225"/>
              <p:cNvCxnSpPr/>
              <p:nvPr/>
            </p:nvCxnSpPr>
            <p:spPr bwMode="auto">
              <a:xfrm rot="16200000">
                <a:off x="7505700" y="14097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98" name="TextBox 226"/>
              <p:cNvSpPr txBox="1"/>
              <p:nvPr/>
            </p:nvSpPr>
            <p:spPr>
              <a:xfrm>
                <a:off x="6705600" y="1447800"/>
                <a:ext cx="990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MemEn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61" name="Group 230"/>
            <p:cNvGrpSpPr/>
            <p:nvPr/>
          </p:nvGrpSpPr>
          <p:grpSpPr>
            <a:xfrm>
              <a:off x="5029200" y="1905001"/>
              <a:ext cx="400110" cy="1133445"/>
              <a:chOff x="7000845" y="1000155"/>
              <a:chExt cx="400110" cy="1133445"/>
            </a:xfrm>
          </p:grpSpPr>
          <p:cxnSp>
            <p:nvCxnSpPr>
              <p:cNvPr id="95" name="Straight Arrow Connector 228"/>
              <p:cNvCxnSpPr/>
              <p:nvPr/>
            </p:nvCxnSpPr>
            <p:spPr bwMode="auto">
              <a:xfrm>
                <a:off x="7239000" y="19050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96" name="TextBox 229"/>
              <p:cNvSpPr txBox="1"/>
              <p:nvPr/>
            </p:nvSpPr>
            <p:spPr>
              <a:xfrm rot="16200000">
                <a:off x="6705600" y="1295400"/>
                <a:ext cx="990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ALUOp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62" name="Group 231"/>
            <p:cNvGrpSpPr/>
            <p:nvPr/>
          </p:nvGrpSpPr>
          <p:grpSpPr>
            <a:xfrm>
              <a:off x="6705600" y="1371601"/>
              <a:ext cx="400110" cy="1285845"/>
              <a:chOff x="7000845" y="847755"/>
              <a:chExt cx="400110" cy="1285845"/>
            </a:xfrm>
          </p:grpSpPr>
          <p:cxnSp>
            <p:nvCxnSpPr>
              <p:cNvPr id="93" name="Straight Arrow Connector 232"/>
              <p:cNvCxnSpPr/>
              <p:nvPr/>
            </p:nvCxnSpPr>
            <p:spPr bwMode="auto">
              <a:xfrm>
                <a:off x="7239000" y="19050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94" name="TextBox 233"/>
              <p:cNvSpPr txBox="1"/>
              <p:nvPr/>
            </p:nvSpPr>
            <p:spPr>
              <a:xfrm rot="16200000">
                <a:off x="6629400" y="1219200"/>
                <a:ext cx="114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MemW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63" name="Group 235"/>
            <p:cNvGrpSpPr/>
            <p:nvPr/>
          </p:nvGrpSpPr>
          <p:grpSpPr>
            <a:xfrm>
              <a:off x="1752600" y="1752601"/>
              <a:ext cx="400110" cy="1285845"/>
              <a:chOff x="7000845" y="847755"/>
              <a:chExt cx="400110" cy="1285845"/>
            </a:xfrm>
          </p:grpSpPr>
          <p:cxnSp>
            <p:nvCxnSpPr>
              <p:cNvPr id="91" name="Straight Arrow Connector 236"/>
              <p:cNvCxnSpPr/>
              <p:nvPr/>
            </p:nvCxnSpPr>
            <p:spPr bwMode="auto">
              <a:xfrm>
                <a:off x="7239000" y="19050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92" name="TextBox 237"/>
              <p:cNvSpPr txBox="1"/>
              <p:nvPr/>
            </p:nvSpPr>
            <p:spPr>
              <a:xfrm rot="16200000">
                <a:off x="6629400" y="1219200"/>
                <a:ext cx="114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ImmSel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64" name="Group 238"/>
            <p:cNvGrpSpPr/>
            <p:nvPr/>
          </p:nvGrpSpPr>
          <p:grpSpPr>
            <a:xfrm>
              <a:off x="3962400" y="1371601"/>
              <a:ext cx="400110" cy="1285845"/>
              <a:chOff x="7000845" y="847755"/>
              <a:chExt cx="400110" cy="1285845"/>
            </a:xfrm>
          </p:grpSpPr>
          <p:cxnSp>
            <p:nvCxnSpPr>
              <p:cNvPr id="89" name="Straight Arrow Connector 239"/>
              <p:cNvCxnSpPr/>
              <p:nvPr/>
            </p:nvCxnSpPr>
            <p:spPr bwMode="auto">
              <a:xfrm>
                <a:off x="7239000" y="19050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90" name="TextBox 240"/>
              <p:cNvSpPr txBox="1"/>
              <p:nvPr/>
            </p:nvSpPr>
            <p:spPr>
              <a:xfrm rot="16200000">
                <a:off x="6629400" y="1219200"/>
                <a:ext cx="114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RegW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65" name="Group 241"/>
            <p:cNvGrpSpPr/>
            <p:nvPr/>
          </p:nvGrpSpPr>
          <p:grpSpPr>
            <a:xfrm>
              <a:off x="4648200" y="1775832"/>
              <a:ext cx="400110" cy="1285845"/>
              <a:chOff x="7000845" y="847755"/>
              <a:chExt cx="400110" cy="1285845"/>
            </a:xfrm>
          </p:grpSpPr>
          <p:cxnSp>
            <p:nvCxnSpPr>
              <p:cNvPr id="87" name="Straight Arrow Connector 242"/>
              <p:cNvCxnSpPr/>
              <p:nvPr/>
            </p:nvCxnSpPr>
            <p:spPr bwMode="auto">
              <a:xfrm>
                <a:off x="7239000" y="19050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88" name="TextBox 243"/>
              <p:cNvSpPr txBox="1"/>
              <p:nvPr/>
            </p:nvSpPr>
            <p:spPr>
              <a:xfrm rot="16200000">
                <a:off x="6629400" y="1219200"/>
                <a:ext cx="114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BLd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66" name="Group 244"/>
            <p:cNvGrpSpPr/>
            <p:nvPr/>
          </p:nvGrpSpPr>
          <p:grpSpPr>
            <a:xfrm>
              <a:off x="1219200" y="1600201"/>
              <a:ext cx="400110" cy="1285845"/>
              <a:chOff x="7000845" y="847755"/>
              <a:chExt cx="400110" cy="1285845"/>
            </a:xfrm>
          </p:grpSpPr>
          <p:cxnSp>
            <p:nvCxnSpPr>
              <p:cNvPr id="85" name="Straight Arrow Connector 245"/>
              <p:cNvCxnSpPr/>
              <p:nvPr/>
            </p:nvCxnSpPr>
            <p:spPr bwMode="auto">
              <a:xfrm>
                <a:off x="7239000" y="19050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86" name="TextBox 246"/>
              <p:cNvSpPr txBox="1"/>
              <p:nvPr/>
            </p:nvSpPr>
            <p:spPr>
              <a:xfrm rot="16200000">
                <a:off x="6629400" y="1219200"/>
                <a:ext cx="114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InstLd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67" name="Group 247"/>
            <p:cNvGrpSpPr/>
            <p:nvPr/>
          </p:nvGrpSpPr>
          <p:grpSpPr>
            <a:xfrm>
              <a:off x="6096000" y="1524001"/>
              <a:ext cx="400110" cy="1285845"/>
              <a:chOff x="7000845" y="847755"/>
              <a:chExt cx="400110" cy="1285845"/>
            </a:xfrm>
          </p:grpSpPr>
          <p:cxnSp>
            <p:nvCxnSpPr>
              <p:cNvPr id="83" name="Straight Arrow Connector 248"/>
              <p:cNvCxnSpPr/>
              <p:nvPr/>
            </p:nvCxnSpPr>
            <p:spPr bwMode="auto">
              <a:xfrm>
                <a:off x="7239000" y="19050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84" name="TextBox 249"/>
              <p:cNvSpPr txBox="1"/>
              <p:nvPr/>
            </p:nvSpPr>
            <p:spPr>
              <a:xfrm rot="16200000">
                <a:off x="6629400" y="1219200"/>
                <a:ext cx="114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MALd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68" name="Group 250"/>
            <p:cNvGrpSpPr/>
            <p:nvPr/>
          </p:nvGrpSpPr>
          <p:grpSpPr>
            <a:xfrm flipV="1">
              <a:off x="4677936" y="4435089"/>
              <a:ext cx="400110" cy="752444"/>
              <a:chOff x="7000847" y="1381156"/>
              <a:chExt cx="400110" cy="752444"/>
            </a:xfrm>
          </p:grpSpPr>
          <p:cxnSp>
            <p:nvCxnSpPr>
              <p:cNvPr id="81" name="Straight Arrow Connector 251"/>
              <p:cNvCxnSpPr/>
              <p:nvPr/>
            </p:nvCxnSpPr>
            <p:spPr bwMode="auto">
              <a:xfrm>
                <a:off x="7239000" y="19050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82" name="TextBox 252"/>
              <p:cNvSpPr txBox="1"/>
              <p:nvPr/>
            </p:nvSpPr>
            <p:spPr>
              <a:xfrm rot="16200000">
                <a:off x="6900880" y="1481123"/>
                <a:ext cx="6000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ALd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69" name="Group 259"/>
            <p:cNvGrpSpPr/>
            <p:nvPr/>
          </p:nvGrpSpPr>
          <p:grpSpPr>
            <a:xfrm>
              <a:off x="2133600" y="2266891"/>
              <a:ext cx="914400" cy="400110"/>
              <a:chOff x="6781800" y="1447800"/>
              <a:chExt cx="914400" cy="400110"/>
            </a:xfrm>
          </p:grpSpPr>
          <p:cxnSp>
            <p:nvCxnSpPr>
              <p:cNvPr id="79" name="Straight Arrow Connector 260"/>
              <p:cNvCxnSpPr/>
              <p:nvPr/>
            </p:nvCxnSpPr>
            <p:spPr bwMode="auto">
              <a:xfrm rot="16200000">
                <a:off x="7505700" y="14097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80" name="TextBox 261"/>
              <p:cNvSpPr txBox="1"/>
              <p:nvPr/>
            </p:nvSpPr>
            <p:spPr>
              <a:xfrm>
                <a:off x="6781800" y="1447800"/>
                <a:ext cx="914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RegSel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70" name="TextBox 262"/>
            <p:cNvSpPr txBox="1"/>
            <p:nvPr/>
          </p:nvSpPr>
          <p:spPr>
            <a:xfrm>
              <a:off x="7086600" y="1219200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Busy?</a:t>
              </a:r>
            </a:p>
          </p:txBody>
        </p:sp>
        <p:cxnSp>
          <p:nvCxnSpPr>
            <p:cNvPr id="71" name="Straight Arrow Connector 263"/>
            <p:cNvCxnSpPr/>
            <p:nvPr/>
          </p:nvCxnSpPr>
          <p:spPr bwMode="auto">
            <a:xfrm flipV="1">
              <a:off x="7543800" y="1600201"/>
              <a:ext cx="0" cy="1066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72" name="Group 279"/>
            <p:cNvGrpSpPr/>
            <p:nvPr/>
          </p:nvGrpSpPr>
          <p:grpSpPr>
            <a:xfrm>
              <a:off x="3962400" y="4648201"/>
              <a:ext cx="304800" cy="228240"/>
              <a:chOff x="7848600" y="3810000"/>
              <a:chExt cx="304800" cy="228240"/>
            </a:xfrm>
          </p:grpSpPr>
          <p:sp>
            <p:nvSpPr>
              <p:cNvPr id="77" name="Isosceles Triangle 276"/>
              <p:cNvSpPr/>
              <p:nvPr/>
            </p:nvSpPr>
            <p:spPr>
              <a:xfrm>
                <a:off x="7848600" y="3810000"/>
                <a:ext cx="304800" cy="152400"/>
              </a:xfrm>
              <a:prstGeom prst="triangle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  <p:cxnSp>
            <p:nvCxnSpPr>
              <p:cNvPr id="78" name="Straight Connector 277"/>
              <p:cNvCxnSpPr/>
              <p:nvPr/>
            </p:nvCxnSpPr>
            <p:spPr bwMode="auto">
              <a:xfrm>
                <a:off x="8001000" y="3962400"/>
                <a:ext cx="0" cy="7584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73" name="Group 280"/>
            <p:cNvGrpSpPr/>
            <p:nvPr/>
          </p:nvGrpSpPr>
          <p:grpSpPr>
            <a:xfrm>
              <a:off x="7467600" y="4648201"/>
              <a:ext cx="304800" cy="228240"/>
              <a:chOff x="7848600" y="3810000"/>
              <a:chExt cx="304800" cy="228240"/>
            </a:xfrm>
          </p:grpSpPr>
          <p:sp>
            <p:nvSpPr>
              <p:cNvPr id="75" name="Isosceles Triangle 281"/>
              <p:cNvSpPr/>
              <p:nvPr/>
            </p:nvSpPr>
            <p:spPr>
              <a:xfrm>
                <a:off x="7848600" y="3810000"/>
                <a:ext cx="304800" cy="152400"/>
              </a:xfrm>
              <a:prstGeom prst="triangle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  <p:cxnSp>
            <p:nvCxnSpPr>
              <p:cNvPr id="76" name="Straight Connector 282"/>
              <p:cNvCxnSpPr/>
              <p:nvPr/>
            </p:nvCxnSpPr>
            <p:spPr bwMode="auto">
              <a:xfrm>
                <a:off x="8001000" y="3962400"/>
                <a:ext cx="0" cy="7584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4" name="TextBox 298"/>
            <p:cNvSpPr txBox="1"/>
            <p:nvPr/>
          </p:nvSpPr>
          <p:spPr>
            <a:xfrm>
              <a:off x="1219200" y="1219201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Opcode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7852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Horizontal vs Vertical µCode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2665843"/>
            <a:ext cx="8487833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Horizontal µcode has wider µinstructions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Multiple parallel operations per µinstruction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Fewer microcode steps per macroinstruction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Sparser encoding → more bits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6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Vertical µcode has narrower µinstructions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Typically a single </a:t>
            </a:r>
            <a:r>
              <a:rPr lang="en-US" altLang="en-US" sz="2000" dirty="0" err="1">
                <a:latin typeface="Arial" panose="020B0604020202020204" pitchFamily="34" charset="0"/>
              </a:rPr>
              <a:t>datapath</a:t>
            </a:r>
            <a:r>
              <a:rPr lang="en-US" altLang="en-US" sz="2000" dirty="0">
                <a:latin typeface="Arial" panose="020B0604020202020204" pitchFamily="34" charset="0"/>
              </a:rPr>
              <a:t> operation per µinstruction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600" dirty="0">
                <a:latin typeface="Arial" panose="020B0604020202020204" pitchFamily="34" charset="0"/>
              </a:rPr>
              <a:t>separate µinstruction for branches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More microcode steps per macroinstruction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More compact → less bits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6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Nanocoding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Tries to combine best of horizontal and vertical µcode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934478" y="1567872"/>
            <a:ext cx="1905000" cy="152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934478" y="1720272"/>
            <a:ext cx="1905000" cy="152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934478" y="1872672"/>
            <a:ext cx="1905000" cy="152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934478" y="2482272"/>
            <a:ext cx="1905000" cy="152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848878" y="2025072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5068078" y="1567872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012114" y="1889913"/>
            <a:ext cx="180670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# µInstructions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580989" y="1174172"/>
            <a:ext cx="23730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Bits per µInstruction</a:t>
            </a:r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3848878" y="1326572"/>
            <a:ext cx="1789724" cy="154033"/>
          </a:xfrm>
          <a:custGeom>
            <a:avLst/>
            <a:gdLst/>
            <a:ahLst/>
            <a:cxnLst>
              <a:cxn ang="0">
                <a:pos x="952" y="23"/>
              </a:cxn>
              <a:cxn ang="0">
                <a:pos x="264" y="15"/>
              </a:cxn>
              <a:cxn ang="0">
                <a:pos x="0" y="111"/>
              </a:cxn>
            </a:cxnLst>
            <a:rect l="0" t="0" r="r" b="b"/>
            <a:pathLst>
              <a:path w="952" h="111">
                <a:moveTo>
                  <a:pt x="952" y="23"/>
                </a:moveTo>
                <a:cubicBezTo>
                  <a:pt x="687" y="11"/>
                  <a:pt x="423" y="0"/>
                  <a:pt x="264" y="15"/>
                </a:cubicBezTo>
                <a:cubicBezTo>
                  <a:pt x="105" y="30"/>
                  <a:pt x="52" y="70"/>
                  <a:pt x="0" y="111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rot="5400000">
            <a:off x="3886978" y="526472"/>
            <a:ext cx="0" cy="1905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928654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 err="1">
                <a:solidFill>
                  <a:srgbClr val="CC0000"/>
                </a:solidFill>
                <a:latin typeface="Arial" panose="020B0604020202020204" pitchFamily="34" charset="0"/>
              </a:rPr>
              <a:t>Nanocoding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4344137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Exploits recurring control signal patterns in µcode, e.g., 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ALU0   A 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←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Reg</a:t>
            </a:r>
            <a:r>
              <a:rPr lang="en-US" altLang="en-US" sz="2000" dirty="0">
                <a:latin typeface="Arial" panose="020B0604020202020204" pitchFamily="34" charset="0"/>
              </a:rPr>
              <a:t>[rs1] 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...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ALUI0  A 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←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Reg</a:t>
            </a:r>
            <a:r>
              <a:rPr lang="en-US" altLang="en-US" sz="2000" dirty="0">
                <a:latin typeface="Arial" panose="020B0604020202020204" pitchFamily="34" charset="0"/>
              </a:rPr>
              <a:t>[rs1]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...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00575" y="2261518"/>
            <a:ext cx="3560763" cy="1066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746373" y="2629818"/>
            <a:ext cx="166286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µcode ROM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143375" y="3328318"/>
            <a:ext cx="1388202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nanoaddress</a:t>
            </a: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7800975" y="2261518"/>
            <a:ext cx="762000" cy="1284288"/>
          </a:xfrm>
          <a:custGeom>
            <a:avLst/>
            <a:gdLst/>
            <a:ahLst/>
            <a:cxnLst>
              <a:cxn ang="0">
                <a:pos x="0" y="664"/>
              </a:cxn>
              <a:cxn ang="0">
                <a:pos x="0" y="808"/>
              </a:cxn>
              <a:cxn ang="0">
                <a:pos x="840" y="808"/>
              </a:cxn>
              <a:cxn ang="0">
                <a:pos x="840" y="0"/>
              </a:cxn>
            </a:cxnLst>
            <a:rect l="0" t="0" r="r" b="b"/>
            <a:pathLst>
              <a:path w="841" h="809">
                <a:moveTo>
                  <a:pt x="0" y="664"/>
                </a:moveTo>
                <a:lnTo>
                  <a:pt x="0" y="808"/>
                </a:lnTo>
                <a:lnTo>
                  <a:pt x="840" y="808"/>
                </a:lnTo>
                <a:lnTo>
                  <a:pt x="84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7737475" y="1461418"/>
            <a:ext cx="1727200" cy="698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µcode </a:t>
            </a:r>
          </a:p>
          <a:p>
            <a:pPr algn="ctr" eaLnBrk="1" hangingPunct="1"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next-state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5819775" y="3328318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895975" y="2271043"/>
            <a:ext cx="1041953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µaddress</a:t>
            </a:r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 flipH="1">
            <a:off x="6432550" y="1975768"/>
            <a:ext cx="111125" cy="290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02"/>
              </a:cxn>
            </a:cxnLst>
            <a:rect l="0" t="0" r="r" b="b"/>
            <a:pathLst>
              <a:path w="1" h="303">
                <a:moveTo>
                  <a:pt x="0" y="0"/>
                </a:moveTo>
                <a:lnTo>
                  <a:pt x="0" y="30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400675" y="1518568"/>
            <a:ext cx="2114550" cy="463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5753100" y="1597943"/>
            <a:ext cx="133590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PC (state)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4524375" y="3709318"/>
            <a:ext cx="3560763" cy="914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nanoinstruction ROM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5819775" y="4318918"/>
            <a:ext cx="602480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data</a:t>
            </a:r>
          </a:p>
        </p:txBody>
      </p: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4930775" y="4611018"/>
            <a:ext cx="2489200" cy="436563"/>
            <a:chOff x="2896" y="2584"/>
            <a:chExt cx="1568" cy="432"/>
          </a:xfrm>
        </p:grpSpPr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464" y="2592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4272" y="2592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4080" y="2592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3888" y="2592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696" y="2592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504" y="2592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312" y="2592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2896" y="2584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3088" y="2592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380999" y="4405303"/>
            <a:ext cx="848783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Motorola 68000 had 17-bit µcode containing either 10-bit µjump or 9-bit </a:t>
            </a:r>
            <a:r>
              <a:rPr lang="en-US" altLang="en-US" sz="2400" dirty="0" err="1">
                <a:latin typeface="Arial" panose="020B0604020202020204" pitchFamily="34" charset="0"/>
              </a:rPr>
              <a:t>nanoinstruction</a:t>
            </a:r>
            <a:r>
              <a:rPr lang="en-US" altLang="en-US" sz="2400" dirty="0">
                <a:latin typeface="Arial" panose="020B0604020202020204" pitchFamily="34" charset="0"/>
              </a:rPr>
              <a:t> pointer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err="1">
                <a:latin typeface="Arial" panose="020B0604020202020204" pitchFamily="34" charset="0"/>
              </a:rPr>
              <a:t>Nanoinstructions</a:t>
            </a:r>
            <a:r>
              <a:rPr lang="en-US" altLang="en-US" sz="2000" dirty="0">
                <a:latin typeface="Arial" panose="020B0604020202020204" pitchFamily="34" charset="0"/>
              </a:rPr>
              <a:t> were 68 bits wide, decoded to give 196 control signals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715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>
                <a:solidFill>
                  <a:srgbClr val="CC0000"/>
                </a:solidFill>
                <a:latin typeface="Arial" panose="020B0604020202020204" pitchFamily="34" charset="0"/>
              </a:rPr>
              <a:t>Microprogramming in IBM 360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499516" y="6205228"/>
            <a:ext cx="84878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Only the fastest models (75 and 95) were hardwired</a:t>
            </a:r>
          </a:p>
        </p:txBody>
      </p:sp>
      <p:graphicFrame>
        <p:nvGraphicFramePr>
          <p:cNvPr id="30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299306"/>
              </p:ext>
            </p:extLst>
          </p:nvPr>
        </p:nvGraphicFramePr>
        <p:xfrm>
          <a:off x="495300" y="1471877"/>
          <a:ext cx="8077200" cy="4572000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M30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M40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M50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M65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Datapath width (bits)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µ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inst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 width (bits)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µcode size (K µ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insts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2.75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2.75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µstore technology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CCROS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TCROS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BCROS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BCROS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µstore cycle (ns)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750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625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memory cycle (ns)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750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5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Rental fee ($K/month)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196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IBM Card-Capacitor Read-Only Storage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651" y="1222321"/>
            <a:ext cx="6776690" cy="5251697"/>
          </a:xfrm>
          <a:prstGeom prst="rect">
            <a:avLst/>
          </a:prstGeom>
        </p:spPr>
      </p:pic>
      <p:sp>
        <p:nvSpPr>
          <p:cNvPr id="7" name="TextBox 4"/>
          <p:cNvSpPr txBox="1"/>
          <p:nvPr/>
        </p:nvSpPr>
        <p:spPr>
          <a:xfrm>
            <a:off x="4733854" y="6373300"/>
            <a:ext cx="3732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[ IBM Journal, January 1961]</a:t>
            </a:r>
          </a:p>
        </p:txBody>
      </p:sp>
    </p:spTree>
    <p:extLst>
      <p:ext uri="{BB962C8B-B14F-4D97-AF65-F5344CB8AC3E}">
        <p14:creationId xmlns:p14="http://schemas.microsoft.com/office/powerpoint/2010/main" val="566467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Microcode Emulation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IBM initially miscalculated the importance of software compatibility with earlier models when introducing the 360 series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Honeywell stole some IBM 1401 customers by offering translation software (“Liberator”) for Honeywell H200 series machine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IBM retaliated with optional additional microcode for 360 series that could emulate IBM 1401 ISA, later extended for IBM 7000 series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one popular program on 1401 was a 650 simulator, so some customers ran many 650 programs on emulated 1401s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i.e., 650 simulated on 1401 emulated on 360</a:t>
            </a:r>
          </a:p>
        </p:txBody>
      </p:sp>
    </p:spTree>
    <p:extLst>
      <p:ext uri="{BB962C8B-B14F-4D97-AF65-F5344CB8AC3E}">
        <p14:creationId xmlns:p14="http://schemas.microsoft.com/office/powerpoint/2010/main" val="376046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Microprogramming thrived in ‘60s and ‘70s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Significantly faster ROMs than DRAMs were available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For complex instruction sets, </a:t>
            </a:r>
            <a:r>
              <a:rPr lang="en-US" altLang="en-US" sz="2400" dirty="0" err="1">
                <a:latin typeface="Arial" panose="020B0604020202020204" pitchFamily="34" charset="0"/>
              </a:rPr>
              <a:t>datapath</a:t>
            </a:r>
            <a:r>
              <a:rPr lang="en-US" altLang="en-US" sz="2400" dirty="0">
                <a:latin typeface="Arial" panose="020B0604020202020204" pitchFamily="34" charset="0"/>
              </a:rPr>
              <a:t> and controller were cheaper and simpler 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New instructions , e.g., floating point, could be supported without </a:t>
            </a:r>
            <a:r>
              <a:rPr lang="en-US" altLang="en-US" sz="2400" dirty="0" err="1">
                <a:latin typeface="Arial" panose="020B0604020202020204" pitchFamily="34" charset="0"/>
              </a:rPr>
              <a:t>datapath</a:t>
            </a:r>
            <a:r>
              <a:rPr lang="en-US" altLang="en-US" sz="2400" dirty="0">
                <a:latin typeface="Arial" panose="020B0604020202020204" pitchFamily="34" charset="0"/>
              </a:rPr>
              <a:t> modifications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Fixing bugs in the controller was easier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ISA compatibility across various models could be achieved easily and cheaply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57325" y="5391150"/>
            <a:ext cx="73771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8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Except for the cheapest and fastest machines, all computers were </a:t>
            </a:r>
            <a:r>
              <a:rPr lang="en-US" sz="2800" i="1" dirty="0" err="1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microprogrammed</a:t>
            </a:r>
            <a:endParaRPr lang="en-US" sz="2800" i="1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35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Microprogramming thrived in ‘60s and ‘70s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Evolution bred more complex micro-machines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Complex instruction sets led to need for subroutine and call stacks in µcode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Need for fixing bugs in control programs was in conflict with read-only nature of µROM 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→Writable Control Store (WCS)  (B1700, </a:t>
            </a:r>
            <a:r>
              <a:rPr lang="en-US" altLang="en-US" sz="2000" dirty="0" err="1">
                <a:latin typeface="Arial" panose="020B0604020202020204" pitchFamily="34" charset="0"/>
              </a:rPr>
              <a:t>QMachine</a:t>
            </a:r>
            <a:r>
              <a:rPr lang="en-US" altLang="en-US" sz="2000" dirty="0">
                <a:latin typeface="Arial" panose="020B0604020202020204" pitchFamily="34" charset="0"/>
              </a:rPr>
              <a:t>, Intel i432, …)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With the advent of VLSI technology assumptions about ROM &amp; RAM speed became invalid → more complexity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Better compilers made complex instructions less important.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Use of numerous micro-architectural innovations, e.g., pipelining, caches and buffers, made multiple-cycle execution of </a:t>
            </a:r>
            <a:r>
              <a:rPr lang="en-US" altLang="en-US" sz="2400" dirty="0" err="1">
                <a:latin typeface="Arial" panose="020B0604020202020204" pitchFamily="34" charset="0"/>
              </a:rPr>
              <a:t>reg-reg</a:t>
            </a:r>
            <a:r>
              <a:rPr lang="en-US" altLang="en-US" sz="2400" dirty="0">
                <a:latin typeface="Arial" panose="020B0604020202020204" pitchFamily="34" charset="0"/>
              </a:rPr>
              <a:t> instructions unattractive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273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 Writable Control Store (WCS)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Implement control store in RAM not ROM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MOS SRAM memories now almost as fast as control store (core memories/DRAMs were 2-10x slower)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Bug-free microprograms difficult to write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User-WCS provided as option on several minicomputers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Allowed users to change microcode for each processor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User-WCS failed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Little or no programming tools support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Difficult to fit software into small space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Microcode control tailored to original ISA, less useful for others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Large WCS part of processor state - expensive context switches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Protection difficult if user can change microcode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Virtual memory required </a:t>
            </a:r>
            <a:r>
              <a:rPr lang="en-US" altLang="en-US" sz="2000" dirty="0" err="1">
                <a:latin typeface="Arial" panose="020B0604020202020204" pitchFamily="34" charset="0"/>
              </a:rPr>
              <a:t>restartable</a:t>
            </a:r>
            <a:r>
              <a:rPr lang="en-US" altLang="en-US" sz="2000" dirty="0">
                <a:latin typeface="Arial" panose="020B0604020202020204" pitchFamily="34" charset="0"/>
              </a:rPr>
              <a:t> microcode</a:t>
            </a:r>
          </a:p>
        </p:txBody>
      </p:sp>
    </p:spTree>
    <p:extLst>
      <p:ext uri="{BB962C8B-B14F-4D97-AF65-F5344CB8AC3E}">
        <p14:creationId xmlns:p14="http://schemas.microsoft.com/office/powerpoint/2010/main" val="233285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2454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Single-Bus </a:t>
            </a:r>
            <a:r>
              <a:rPr lang="en-US" altLang="en-US" dirty="0" err="1">
                <a:solidFill>
                  <a:srgbClr val="CC0000"/>
                </a:solidFill>
                <a:latin typeface="Arial" panose="020B0604020202020204" pitchFamily="34" charset="0"/>
              </a:rPr>
              <a:t>Datapath</a:t>
            </a: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 for </a:t>
            </a:r>
            <a:r>
              <a:rPr lang="en-US" altLang="en-US" dirty="0" err="1">
                <a:solidFill>
                  <a:srgbClr val="CC0000"/>
                </a:solidFill>
                <a:latin typeface="Arial" panose="020B0604020202020204" pitchFamily="34" charset="0"/>
              </a:rPr>
              <a:t>Microcoded</a:t>
            </a: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 RISC-V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5443549"/>
            <a:ext cx="848783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Microinstructions written as register transfers: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MA:=PC means </a:t>
            </a:r>
            <a:r>
              <a:rPr lang="en-US" altLang="en-US" sz="1800" dirty="0" err="1">
                <a:latin typeface="Arial" panose="020B0604020202020204" pitchFamily="34" charset="0"/>
              </a:rPr>
              <a:t>RegSel</a:t>
            </a:r>
            <a:r>
              <a:rPr lang="en-US" altLang="en-US" sz="1800" dirty="0">
                <a:latin typeface="Arial" panose="020B0604020202020204" pitchFamily="34" charset="0"/>
              </a:rPr>
              <a:t>=PC; </a:t>
            </a:r>
            <a:r>
              <a:rPr lang="en-US" altLang="en-US" sz="1800" dirty="0" err="1">
                <a:latin typeface="Arial" panose="020B0604020202020204" pitchFamily="34" charset="0"/>
              </a:rPr>
              <a:t>RegW</a:t>
            </a:r>
            <a:r>
              <a:rPr lang="en-US" altLang="en-US" sz="1800" dirty="0">
                <a:latin typeface="Arial" panose="020B0604020202020204" pitchFamily="34" charset="0"/>
              </a:rPr>
              <a:t>=0; </a:t>
            </a:r>
            <a:r>
              <a:rPr lang="en-US" altLang="en-US" sz="1800" dirty="0" err="1">
                <a:latin typeface="Arial" panose="020B0604020202020204" pitchFamily="34" charset="0"/>
              </a:rPr>
              <a:t>RegEn</a:t>
            </a:r>
            <a:r>
              <a:rPr lang="en-US" altLang="en-US" sz="1800" dirty="0">
                <a:latin typeface="Arial" panose="020B0604020202020204" pitchFamily="34" charset="0"/>
              </a:rPr>
              <a:t>=1; </a:t>
            </a:r>
            <a:r>
              <a:rPr lang="en-US" altLang="en-US" sz="1800" dirty="0" err="1">
                <a:latin typeface="Arial" panose="020B0604020202020204" pitchFamily="34" charset="0"/>
              </a:rPr>
              <a:t>MALd</a:t>
            </a:r>
            <a:r>
              <a:rPr lang="en-US" altLang="en-US" sz="1800" dirty="0">
                <a:latin typeface="Arial" panose="020B0604020202020204" pitchFamily="34" charset="0"/>
              </a:rPr>
              <a:t>=1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B:=Reg[rs2] means </a:t>
            </a:r>
            <a:r>
              <a:rPr lang="en-US" altLang="en-US" sz="1800" dirty="0" err="1">
                <a:latin typeface="Arial" panose="020B0604020202020204" pitchFamily="34" charset="0"/>
              </a:rPr>
              <a:t>RegSel</a:t>
            </a:r>
            <a:r>
              <a:rPr lang="en-US" altLang="en-US" sz="1800" dirty="0">
                <a:latin typeface="Arial" panose="020B0604020202020204" pitchFamily="34" charset="0"/>
              </a:rPr>
              <a:t>=rs2; </a:t>
            </a:r>
            <a:r>
              <a:rPr lang="en-US" altLang="en-US" sz="1800" dirty="0" err="1">
                <a:latin typeface="Arial" panose="020B0604020202020204" pitchFamily="34" charset="0"/>
              </a:rPr>
              <a:t>RegW</a:t>
            </a:r>
            <a:r>
              <a:rPr lang="en-US" altLang="en-US" sz="1800" dirty="0">
                <a:latin typeface="Arial" panose="020B0604020202020204" pitchFamily="34" charset="0"/>
              </a:rPr>
              <a:t>=0; </a:t>
            </a:r>
            <a:r>
              <a:rPr lang="en-US" altLang="en-US" sz="1800" dirty="0" err="1">
                <a:latin typeface="Arial" panose="020B0604020202020204" pitchFamily="34" charset="0"/>
              </a:rPr>
              <a:t>RegEn</a:t>
            </a:r>
            <a:r>
              <a:rPr lang="en-US" altLang="en-US" sz="1800" dirty="0">
                <a:latin typeface="Arial" panose="020B0604020202020204" pitchFamily="34" charset="0"/>
              </a:rPr>
              <a:t>=1; </a:t>
            </a:r>
            <a:r>
              <a:rPr lang="en-US" altLang="en-US" sz="1800" dirty="0" err="1">
                <a:latin typeface="Arial" panose="020B0604020202020204" pitchFamily="34" charset="0"/>
              </a:rPr>
              <a:t>BLd</a:t>
            </a:r>
            <a:r>
              <a:rPr lang="en-US" altLang="en-US" sz="1800" dirty="0">
                <a:latin typeface="Arial" panose="020B0604020202020204" pitchFamily="34" charset="0"/>
              </a:rPr>
              <a:t>=1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 err="1">
                <a:latin typeface="Arial" panose="020B0604020202020204" pitchFamily="34" charset="0"/>
              </a:rPr>
              <a:t>Reg</a:t>
            </a:r>
            <a:r>
              <a:rPr lang="en-US" altLang="en-US" sz="1800" dirty="0">
                <a:latin typeface="Arial" panose="020B0604020202020204" pitchFamily="34" charset="0"/>
              </a:rPr>
              <a:t>[</a:t>
            </a:r>
            <a:r>
              <a:rPr lang="en-US" altLang="en-US" sz="1800" dirty="0" err="1">
                <a:latin typeface="Arial" panose="020B0604020202020204" pitchFamily="34" charset="0"/>
              </a:rPr>
              <a:t>rd</a:t>
            </a:r>
            <a:r>
              <a:rPr lang="en-US" altLang="en-US" sz="1800" dirty="0">
                <a:latin typeface="Arial" panose="020B0604020202020204" pitchFamily="34" charset="0"/>
              </a:rPr>
              <a:t>]:=A+B means </a:t>
            </a:r>
            <a:r>
              <a:rPr lang="en-US" altLang="en-US" sz="1800" dirty="0" err="1">
                <a:latin typeface="Arial" panose="020B0604020202020204" pitchFamily="34" charset="0"/>
              </a:rPr>
              <a:t>ALUop</a:t>
            </a:r>
            <a:r>
              <a:rPr lang="en-US" altLang="en-US" sz="1800" dirty="0">
                <a:latin typeface="Arial" panose="020B0604020202020204" pitchFamily="34" charset="0"/>
              </a:rPr>
              <a:t>=Add; </a:t>
            </a:r>
            <a:r>
              <a:rPr lang="en-US" altLang="en-US" sz="1800" dirty="0" err="1">
                <a:latin typeface="Arial" panose="020B0604020202020204" pitchFamily="34" charset="0"/>
              </a:rPr>
              <a:t>ALUEn</a:t>
            </a:r>
            <a:r>
              <a:rPr lang="en-US" altLang="en-US" sz="1800" dirty="0">
                <a:latin typeface="Arial" panose="020B0604020202020204" pitchFamily="34" charset="0"/>
              </a:rPr>
              <a:t>=1; </a:t>
            </a:r>
            <a:r>
              <a:rPr lang="en-US" altLang="en-US" sz="1800" dirty="0" err="1">
                <a:latin typeface="Arial" panose="020B0604020202020204" pitchFamily="34" charset="0"/>
              </a:rPr>
              <a:t>RegSel</a:t>
            </a:r>
            <a:r>
              <a:rPr lang="en-US" altLang="en-US" sz="1800" dirty="0">
                <a:latin typeface="Arial" panose="020B0604020202020204" pitchFamily="34" charset="0"/>
              </a:rPr>
              <a:t>=</a:t>
            </a:r>
            <a:r>
              <a:rPr lang="en-US" altLang="en-US" sz="1800" dirty="0" err="1">
                <a:latin typeface="Arial" panose="020B0604020202020204" pitchFamily="34" charset="0"/>
              </a:rPr>
              <a:t>rd</a:t>
            </a:r>
            <a:r>
              <a:rPr lang="en-US" altLang="en-US" sz="1800" dirty="0">
                <a:latin typeface="Arial" panose="020B0604020202020204" pitchFamily="34" charset="0"/>
              </a:rPr>
              <a:t>; </a:t>
            </a:r>
            <a:r>
              <a:rPr lang="en-US" altLang="en-US" sz="1800" dirty="0" err="1">
                <a:latin typeface="Arial" panose="020B0604020202020204" pitchFamily="34" charset="0"/>
              </a:rPr>
              <a:t>RegW</a:t>
            </a:r>
            <a:r>
              <a:rPr lang="en-US" altLang="en-US" sz="1800" dirty="0">
                <a:latin typeface="Arial" panose="020B0604020202020204" pitchFamily="34" charset="0"/>
              </a:rPr>
              <a:t>=1</a:t>
            </a:r>
          </a:p>
        </p:txBody>
      </p:sp>
      <p:grpSp>
        <p:nvGrpSpPr>
          <p:cNvPr id="6" name="Group 314"/>
          <p:cNvGrpSpPr/>
          <p:nvPr/>
        </p:nvGrpSpPr>
        <p:grpSpPr>
          <a:xfrm>
            <a:off x="891116" y="1011217"/>
            <a:ext cx="7467600" cy="4419600"/>
            <a:chOff x="990600" y="1143001"/>
            <a:chExt cx="7467600" cy="4419600"/>
          </a:xfrm>
        </p:grpSpPr>
        <p:sp>
          <p:nvSpPr>
            <p:cNvPr id="7" name="Rectangle 70"/>
            <p:cNvSpPr/>
            <p:nvPr/>
          </p:nvSpPr>
          <p:spPr>
            <a:xfrm>
              <a:off x="2590800" y="2667001"/>
              <a:ext cx="1790700" cy="2133600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000" dirty="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  <p:sp>
          <p:nvSpPr>
            <p:cNvPr id="8" name="TextBox 4"/>
            <p:cNvSpPr txBox="1"/>
            <p:nvPr/>
          </p:nvSpPr>
          <p:spPr>
            <a:xfrm>
              <a:off x="4800600" y="1295401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Condition?</a:t>
              </a:r>
            </a:p>
          </p:txBody>
        </p:sp>
        <p:sp>
          <p:nvSpPr>
            <p:cNvPr id="9" name="Rectangle 6"/>
            <p:cNvSpPr/>
            <p:nvPr/>
          </p:nvSpPr>
          <p:spPr>
            <a:xfrm>
              <a:off x="6629400" y="2667001"/>
              <a:ext cx="1143000" cy="21336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Main Memory</a:t>
              </a:r>
            </a:p>
          </p:txBody>
        </p:sp>
        <p:sp>
          <p:nvSpPr>
            <p:cNvPr id="10" name="Rectangle 14"/>
            <p:cNvSpPr/>
            <p:nvPr/>
          </p:nvSpPr>
          <p:spPr>
            <a:xfrm rot="16200000">
              <a:off x="2434719" y="3508882"/>
              <a:ext cx="1340863" cy="266699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 pitchFamily="18" charset="-128"/>
                  <a:cs typeface="Calibri"/>
                </a:rPr>
                <a:t>PC</a:t>
              </a:r>
            </a:p>
          </p:txBody>
        </p:sp>
        <p:grpSp>
          <p:nvGrpSpPr>
            <p:cNvPr id="11" name="Group 16"/>
            <p:cNvGrpSpPr/>
            <p:nvPr/>
          </p:nvGrpSpPr>
          <p:grpSpPr>
            <a:xfrm>
              <a:off x="3390900" y="2971801"/>
              <a:ext cx="914399" cy="1340863"/>
              <a:chOff x="2362200" y="3810000"/>
              <a:chExt cx="914399" cy="1340863"/>
            </a:xfrm>
          </p:grpSpPr>
          <p:grpSp>
            <p:nvGrpSpPr>
              <p:cNvPr id="129" name="Group 32"/>
              <p:cNvGrpSpPr/>
              <p:nvPr/>
            </p:nvGrpSpPr>
            <p:grpSpPr>
              <a:xfrm>
                <a:off x="2362200" y="3810000"/>
                <a:ext cx="914399" cy="1340863"/>
                <a:chOff x="2362200" y="3810000"/>
                <a:chExt cx="914399" cy="1340863"/>
              </a:xfrm>
            </p:grpSpPr>
            <p:sp>
              <p:nvSpPr>
                <p:cNvPr id="131" name="Rectangle 34"/>
                <p:cNvSpPr/>
                <p:nvPr/>
              </p:nvSpPr>
              <p:spPr>
                <a:xfrm rot="16200000">
                  <a:off x="1767968" y="4404232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32" name="Rectangle 35"/>
                <p:cNvSpPr/>
                <p:nvPr/>
              </p:nvSpPr>
              <p:spPr>
                <a:xfrm rot="16200000">
                  <a:off x="1920368" y="4404232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33" name="Rectangle 36"/>
                <p:cNvSpPr/>
                <p:nvPr/>
              </p:nvSpPr>
              <p:spPr>
                <a:xfrm rot="16200000">
                  <a:off x="2072768" y="4404232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34" name="Rectangle 37"/>
                <p:cNvSpPr/>
                <p:nvPr/>
              </p:nvSpPr>
              <p:spPr>
                <a:xfrm rot="16200000">
                  <a:off x="2225168" y="4404232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35" name="Rectangle 38"/>
                <p:cNvSpPr/>
                <p:nvPr/>
              </p:nvSpPr>
              <p:spPr>
                <a:xfrm rot="16200000">
                  <a:off x="2377568" y="4404232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  <p:sp>
              <p:nvSpPr>
                <p:cNvPr id="136" name="Rectangle 39"/>
                <p:cNvSpPr/>
                <p:nvPr/>
              </p:nvSpPr>
              <p:spPr>
                <a:xfrm rot="16200000">
                  <a:off x="2529968" y="4404232"/>
                  <a:ext cx="1340863" cy="152399"/>
                </a:xfrm>
                <a:prstGeom prst="rect">
                  <a:avLst/>
                </a:prstGeom>
                <a:solidFill>
                  <a:srgbClr val="FFFFFF"/>
                </a:solidFill>
                <a:ln w="12700" cmpd="sng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spcBef>
                      <a:spcPct val="0"/>
                    </a:spcBef>
                  </a:pPr>
                  <a:endPara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endParaRPr>
                </a:p>
              </p:txBody>
            </p:sp>
          </p:grpSp>
          <p:sp>
            <p:nvSpPr>
              <p:cNvPr id="130" name="TextBox 33"/>
              <p:cNvSpPr txBox="1"/>
              <p:nvPr/>
            </p:nvSpPr>
            <p:spPr>
              <a:xfrm rot="16200000">
                <a:off x="2223507" y="4253493"/>
                <a:ext cx="11346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rPr>
                  <a:t>Registers</a:t>
                </a:r>
              </a:p>
            </p:txBody>
          </p:sp>
        </p:grpSp>
        <p:sp>
          <p:nvSpPr>
            <p:cNvPr id="12" name="Freeform 31"/>
            <p:cNvSpPr>
              <a:spLocks/>
            </p:cNvSpPr>
            <p:nvPr/>
          </p:nvSpPr>
          <p:spPr bwMode="auto">
            <a:xfrm rot="16200000">
              <a:off x="4533107" y="3467896"/>
              <a:ext cx="1601788" cy="4571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0"/>
                </a:cxn>
                <a:cxn ang="0">
                  <a:pos x="336" y="144"/>
                </a:cxn>
                <a:cxn ang="0">
                  <a:pos x="384" y="0"/>
                </a:cxn>
                <a:cxn ang="0">
                  <a:pos x="672" y="0"/>
                </a:cxn>
                <a:cxn ang="0">
                  <a:pos x="528" y="384"/>
                </a:cxn>
                <a:cxn ang="0">
                  <a:pos x="144" y="384"/>
                </a:cxn>
                <a:cxn ang="0">
                  <a:pos x="0" y="0"/>
                </a:cxn>
              </a:cxnLst>
              <a:rect l="0" t="0" r="r" b="b"/>
              <a:pathLst>
                <a:path w="673" h="385">
                  <a:moveTo>
                    <a:pt x="0" y="0"/>
                  </a:moveTo>
                  <a:lnTo>
                    <a:pt x="288" y="0"/>
                  </a:lnTo>
                  <a:lnTo>
                    <a:pt x="336" y="144"/>
                  </a:lnTo>
                  <a:lnTo>
                    <a:pt x="384" y="0"/>
                  </a:lnTo>
                  <a:lnTo>
                    <a:pt x="672" y="0"/>
                  </a:lnTo>
                  <a:lnTo>
                    <a:pt x="528" y="384"/>
                  </a:lnTo>
                  <a:lnTo>
                    <a:pt x="144" y="384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ALU</a:t>
              </a:r>
            </a:p>
          </p:txBody>
        </p:sp>
        <p:cxnSp>
          <p:nvCxnSpPr>
            <p:cNvPr id="13" name="Straight Arrow Connector 18"/>
            <p:cNvCxnSpPr/>
            <p:nvPr/>
          </p:nvCxnSpPr>
          <p:spPr bwMode="auto">
            <a:xfrm flipV="1">
              <a:off x="1752600" y="1600201"/>
              <a:ext cx="0" cy="2057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9"/>
            <p:cNvCxnSpPr/>
            <p:nvPr/>
          </p:nvCxnSpPr>
          <p:spPr bwMode="auto">
            <a:xfrm flipV="1">
              <a:off x="5486400" y="1676401"/>
              <a:ext cx="0" cy="1524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Connector 41"/>
            <p:cNvCxnSpPr/>
            <p:nvPr/>
          </p:nvCxnSpPr>
          <p:spPr bwMode="auto">
            <a:xfrm>
              <a:off x="990600" y="5562601"/>
              <a:ext cx="6629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Trapezoid 59"/>
            <p:cNvSpPr/>
            <p:nvPr/>
          </p:nvSpPr>
          <p:spPr>
            <a:xfrm flipV="1">
              <a:off x="2933700" y="2209801"/>
              <a:ext cx="838200" cy="228600"/>
            </a:xfrm>
            <a:prstGeom prst="trapezoid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 dirty="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  <p:cxnSp>
          <p:nvCxnSpPr>
            <p:cNvPr id="17" name="Straight Arrow Connector 60"/>
            <p:cNvCxnSpPr/>
            <p:nvPr/>
          </p:nvCxnSpPr>
          <p:spPr bwMode="auto">
            <a:xfrm>
              <a:off x="3009900" y="1981201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62"/>
            <p:cNvCxnSpPr/>
            <p:nvPr/>
          </p:nvCxnSpPr>
          <p:spPr bwMode="auto">
            <a:xfrm>
              <a:off x="3238500" y="1981201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Straight Arrow Connector 63"/>
            <p:cNvCxnSpPr/>
            <p:nvPr/>
          </p:nvCxnSpPr>
          <p:spPr bwMode="auto">
            <a:xfrm>
              <a:off x="3467100" y="1981201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64"/>
            <p:cNvCxnSpPr/>
            <p:nvPr/>
          </p:nvCxnSpPr>
          <p:spPr bwMode="auto">
            <a:xfrm>
              <a:off x="3695700" y="1981201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TextBox 65"/>
            <p:cNvSpPr txBox="1"/>
            <p:nvPr/>
          </p:nvSpPr>
          <p:spPr>
            <a:xfrm rot="16200000">
              <a:off x="3209955" y="1400146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32 (PC)</a:t>
              </a:r>
            </a:p>
          </p:txBody>
        </p:sp>
        <p:sp>
          <p:nvSpPr>
            <p:cNvPr id="22" name="TextBox 66"/>
            <p:cNvSpPr txBox="1"/>
            <p:nvPr/>
          </p:nvSpPr>
          <p:spPr>
            <a:xfrm rot="16200000">
              <a:off x="3176572" y="1614473"/>
              <a:ext cx="4857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rd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3" name="TextBox 67"/>
            <p:cNvSpPr txBox="1"/>
            <p:nvPr/>
          </p:nvSpPr>
          <p:spPr>
            <a:xfrm rot="16200000">
              <a:off x="2681272" y="1576373"/>
              <a:ext cx="5619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rs1</a:t>
              </a:r>
            </a:p>
          </p:txBody>
        </p:sp>
        <p:sp>
          <p:nvSpPr>
            <p:cNvPr id="24" name="TextBox 68"/>
            <p:cNvSpPr txBox="1"/>
            <p:nvPr/>
          </p:nvSpPr>
          <p:spPr>
            <a:xfrm rot="16200000">
              <a:off x="2928983" y="1576373"/>
              <a:ext cx="5619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rs2</a:t>
              </a:r>
            </a:p>
          </p:txBody>
        </p:sp>
        <p:cxnSp>
          <p:nvCxnSpPr>
            <p:cNvPr id="25" name="Straight Arrow Connector 69"/>
            <p:cNvCxnSpPr/>
            <p:nvPr/>
          </p:nvCxnSpPr>
          <p:spPr bwMode="auto">
            <a:xfrm>
              <a:off x="3390900" y="2438401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77"/>
            <p:cNvSpPr txBox="1"/>
            <p:nvPr/>
          </p:nvSpPr>
          <p:spPr>
            <a:xfrm rot="16200000">
              <a:off x="1952655" y="3495646"/>
              <a:ext cx="1600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Register RAM</a:t>
              </a:r>
            </a:p>
          </p:txBody>
        </p:sp>
        <p:sp>
          <p:nvSpPr>
            <p:cNvPr id="27" name="TextBox 78"/>
            <p:cNvSpPr txBox="1"/>
            <p:nvPr/>
          </p:nvSpPr>
          <p:spPr>
            <a:xfrm>
              <a:off x="2933700" y="2590801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Address</a:t>
              </a:r>
            </a:p>
          </p:txBody>
        </p:sp>
        <p:grpSp>
          <p:nvGrpSpPr>
            <p:cNvPr id="28" name="Group 132"/>
            <p:cNvGrpSpPr/>
            <p:nvPr/>
          </p:nvGrpSpPr>
          <p:grpSpPr>
            <a:xfrm>
              <a:off x="3200400" y="4800601"/>
              <a:ext cx="457200" cy="762000"/>
              <a:chOff x="2019300" y="4953000"/>
              <a:chExt cx="457200" cy="762000"/>
            </a:xfrm>
          </p:grpSpPr>
          <p:sp>
            <p:nvSpPr>
              <p:cNvPr id="126" name="Isosceles Triangle 42"/>
              <p:cNvSpPr/>
              <p:nvPr/>
            </p:nvSpPr>
            <p:spPr>
              <a:xfrm rot="10800000">
                <a:off x="2019300" y="5181600"/>
                <a:ext cx="457200" cy="304800"/>
              </a:xfrm>
              <a:prstGeom prst="triangl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  <p:cxnSp>
            <p:nvCxnSpPr>
              <p:cNvPr id="127" name="Straight Arrow Connector 80"/>
              <p:cNvCxnSpPr/>
              <p:nvPr/>
            </p:nvCxnSpPr>
            <p:spPr bwMode="auto">
              <a:xfrm>
                <a:off x="2247900" y="54864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28" name="Straight Arrow Connector 83"/>
              <p:cNvCxnSpPr/>
              <p:nvPr/>
            </p:nvCxnSpPr>
            <p:spPr bwMode="auto">
              <a:xfrm>
                <a:off x="2247900" y="49530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cxnSp>
          <p:nvCxnSpPr>
            <p:cNvPr id="29" name="Straight Arrow Connector 84"/>
            <p:cNvCxnSpPr/>
            <p:nvPr/>
          </p:nvCxnSpPr>
          <p:spPr bwMode="auto">
            <a:xfrm flipV="1">
              <a:off x="3810000" y="4800601"/>
              <a:ext cx="0" cy="7620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Isosceles Triangle 99"/>
            <p:cNvSpPr/>
            <p:nvPr/>
          </p:nvSpPr>
          <p:spPr>
            <a:xfrm rot="10800000">
              <a:off x="5486400" y="4953001"/>
              <a:ext cx="457200" cy="304800"/>
            </a:xfrm>
            <a:prstGeom prst="triangl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  <p:cxnSp>
          <p:nvCxnSpPr>
            <p:cNvPr id="31" name="Straight Arrow Connector 100"/>
            <p:cNvCxnSpPr/>
            <p:nvPr/>
          </p:nvCxnSpPr>
          <p:spPr bwMode="auto">
            <a:xfrm>
              <a:off x="5715000" y="5257801"/>
              <a:ext cx="0" cy="3048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101"/>
            <p:cNvCxnSpPr>
              <a:endCxn id="30" idx="3"/>
            </p:cNvCxnSpPr>
            <p:nvPr/>
          </p:nvCxnSpPr>
          <p:spPr bwMode="auto">
            <a:xfrm>
              <a:off x="5715000" y="3733801"/>
              <a:ext cx="0" cy="12192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3" name="Isosceles Triangle 103"/>
            <p:cNvSpPr/>
            <p:nvPr/>
          </p:nvSpPr>
          <p:spPr>
            <a:xfrm rot="10800000">
              <a:off x="2095500" y="4953001"/>
              <a:ext cx="457200" cy="304800"/>
            </a:xfrm>
            <a:prstGeom prst="triangl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</a:pPr>
              <a:endParaRPr lang="en-US" sz="2400">
                <a:solidFill>
                  <a:prstClr val="black"/>
                </a:solidFill>
                <a:latin typeface="Arial" pitchFamily="18" charset="0"/>
                <a:ea typeface="ＭＳ Ｐゴシック" pitchFamily="18" charset="-128"/>
                <a:cs typeface="ＭＳ Ｐゴシック" pitchFamily="18" charset="-128"/>
              </a:endParaRPr>
            </a:p>
          </p:txBody>
        </p:sp>
        <p:cxnSp>
          <p:nvCxnSpPr>
            <p:cNvPr id="34" name="Straight Arrow Connector 104"/>
            <p:cNvCxnSpPr/>
            <p:nvPr/>
          </p:nvCxnSpPr>
          <p:spPr bwMode="auto">
            <a:xfrm>
              <a:off x="2324100" y="5257801"/>
              <a:ext cx="0" cy="3048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" name="Straight Arrow Connector 105"/>
            <p:cNvCxnSpPr>
              <a:endCxn id="33" idx="3"/>
            </p:cNvCxnSpPr>
            <p:nvPr/>
          </p:nvCxnSpPr>
          <p:spPr bwMode="auto">
            <a:xfrm>
              <a:off x="2324100" y="3962401"/>
              <a:ext cx="0" cy="9906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6" name="Straight Connector 111"/>
            <p:cNvCxnSpPr/>
            <p:nvPr/>
          </p:nvCxnSpPr>
          <p:spPr bwMode="auto">
            <a:xfrm flipH="1">
              <a:off x="1752600" y="1981201"/>
              <a:ext cx="171449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TextBox 119"/>
            <p:cNvSpPr txBox="1"/>
            <p:nvPr/>
          </p:nvSpPr>
          <p:spPr>
            <a:xfrm>
              <a:off x="3543300" y="4419601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In</a:t>
              </a:r>
            </a:p>
          </p:txBody>
        </p:sp>
        <p:sp>
          <p:nvSpPr>
            <p:cNvPr id="38" name="TextBox 120"/>
            <p:cNvSpPr txBox="1"/>
            <p:nvPr/>
          </p:nvSpPr>
          <p:spPr>
            <a:xfrm>
              <a:off x="2552700" y="4419601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Data Out</a:t>
              </a:r>
            </a:p>
          </p:txBody>
        </p:sp>
        <p:cxnSp>
          <p:nvCxnSpPr>
            <p:cNvPr id="39" name="Straight Connector 121"/>
            <p:cNvCxnSpPr/>
            <p:nvPr/>
          </p:nvCxnSpPr>
          <p:spPr bwMode="auto">
            <a:xfrm flipH="1">
              <a:off x="1676400" y="3657601"/>
              <a:ext cx="2286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125"/>
            <p:cNvCxnSpPr/>
            <p:nvPr/>
          </p:nvCxnSpPr>
          <p:spPr bwMode="auto">
            <a:xfrm flipH="1">
              <a:off x="2171700" y="3962401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1" name="Group 133"/>
            <p:cNvGrpSpPr/>
            <p:nvPr/>
          </p:nvGrpSpPr>
          <p:grpSpPr>
            <a:xfrm>
              <a:off x="6781800" y="4800601"/>
              <a:ext cx="457200" cy="762000"/>
              <a:chOff x="2019300" y="5029200"/>
              <a:chExt cx="457200" cy="762000"/>
            </a:xfrm>
          </p:grpSpPr>
          <p:sp>
            <p:nvSpPr>
              <p:cNvPr id="123" name="Isosceles Triangle 134"/>
              <p:cNvSpPr/>
              <p:nvPr/>
            </p:nvSpPr>
            <p:spPr>
              <a:xfrm rot="10800000">
                <a:off x="2019300" y="5181600"/>
                <a:ext cx="457200" cy="304800"/>
              </a:xfrm>
              <a:prstGeom prst="triangl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  <p:cxnSp>
            <p:nvCxnSpPr>
              <p:cNvPr id="124" name="Straight Arrow Connector 135"/>
              <p:cNvCxnSpPr/>
              <p:nvPr/>
            </p:nvCxnSpPr>
            <p:spPr bwMode="auto">
              <a:xfrm>
                <a:off x="2247900" y="5486400"/>
                <a:ext cx="0" cy="3048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25" name="Straight Arrow Connector 136"/>
              <p:cNvCxnSpPr/>
              <p:nvPr/>
            </p:nvCxnSpPr>
            <p:spPr bwMode="auto">
              <a:xfrm>
                <a:off x="2247900" y="5029200"/>
                <a:ext cx="0" cy="1524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cxnSp>
          <p:nvCxnSpPr>
            <p:cNvPr id="42" name="Straight Arrow Connector 137"/>
            <p:cNvCxnSpPr/>
            <p:nvPr/>
          </p:nvCxnSpPr>
          <p:spPr bwMode="auto">
            <a:xfrm flipV="1">
              <a:off x="7315200" y="4800601"/>
              <a:ext cx="0" cy="762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43" name="Group 148"/>
            <p:cNvGrpSpPr/>
            <p:nvPr/>
          </p:nvGrpSpPr>
          <p:grpSpPr>
            <a:xfrm>
              <a:off x="1295400" y="2895601"/>
              <a:ext cx="381000" cy="2120899"/>
              <a:chOff x="7162800" y="1828801"/>
              <a:chExt cx="457200" cy="2578099"/>
            </a:xfrm>
          </p:grpSpPr>
          <p:cxnSp>
            <p:nvCxnSpPr>
              <p:cNvPr id="120" name="Straight Connector 141"/>
              <p:cNvCxnSpPr/>
              <p:nvPr/>
            </p:nvCxnSpPr>
            <p:spPr bwMode="auto">
              <a:xfrm>
                <a:off x="7391400" y="4267200"/>
                <a:ext cx="0" cy="1397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1" name="Rectangle 145"/>
              <p:cNvSpPr/>
              <p:nvPr/>
            </p:nvSpPr>
            <p:spPr>
              <a:xfrm rot="16200000">
                <a:off x="6172200" y="2819401"/>
                <a:ext cx="2438399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Instruction Reg.</a:t>
                </a:r>
              </a:p>
            </p:txBody>
          </p:sp>
          <p:sp>
            <p:nvSpPr>
              <p:cNvPr id="122" name="Isosceles Triangle 143"/>
              <p:cNvSpPr/>
              <p:nvPr/>
            </p:nvSpPr>
            <p:spPr>
              <a:xfrm>
                <a:off x="7162800" y="4038600"/>
                <a:ext cx="457200" cy="228600"/>
              </a:xfrm>
              <a:prstGeom prst="triangle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  <p:grpSp>
          <p:nvGrpSpPr>
            <p:cNvPr id="44" name="Group 149"/>
            <p:cNvGrpSpPr/>
            <p:nvPr/>
          </p:nvGrpSpPr>
          <p:grpSpPr>
            <a:xfrm>
              <a:off x="6172200" y="2819401"/>
              <a:ext cx="304800" cy="2044701"/>
              <a:chOff x="7162800" y="1828799"/>
              <a:chExt cx="457201" cy="2578101"/>
            </a:xfrm>
          </p:grpSpPr>
          <p:cxnSp>
            <p:nvCxnSpPr>
              <p:cNvPr id="117" name="Straight Connector 150"/>
              <p:cNvCxnSpPr/>
              <p:nvPr/>
            </p:nvCxnSpPr>
            <p:spPr bwMode="auto">
              <a:xfrm>
                <a:off x="7391400" y="4267200"/>
                <a:ext cx="0" cy="1397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8" name="Rectangle 151"/>
              <p:cNvSpPr/>
              <p:nvPr/>
            </p:nvSpPr>
            <p:spPr>
              <a:xfrm rot="16200000">
                <a:off x="6172201" y="2819399"/>
                <a:ext cx="24384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 err="1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Mem</a:t>
                </a: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. Address</a:t>
                </a:r>
              </a:p>
            </p:txBody>
          </p:sp>
          <p:sp>
            <p:nvSpPr>
              <p:cNvPr id="119" name="Isosceles Triangle 152"/>
              <p:cNvSpPr/>
              <p:nvPr/>
            </p:nvSpPr>
            <p:spPr>
              <a:xfrm>
                <a:off x="7162800" y="4038599"/>
                <a:ext cx="457201" cy="228603"/>
              </a:xfrm>
              <a:prstGeom prst="triangle">
                <a:avLst>
                  <a:gd name="adj" fmla="val 54064"/>
                </a:avLst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  <p:grpSp>
          <p:nvGrpSpPr>
            <p:cNvPr id="45" name="Group 157"/>
            <p:cNvGrpSpPr/>
            <p:nvPr/>
          </p:nvGrpSpPr>
          <p:grpSpPr>
            <a:xfrm>
              <a:off x="4724400" y="3048001"/>
              <a:ext cx="228600" cy="568325"/>
              <a:chOff x="7162800" y="1828800"/>
              <a:chExt cx="457200" cy="2813901"/>
            </a:xfrm>
          </p:grpSpPr>
          <p:cxnSp>
            <p:nvCxnSpPr>
              <p:cNvPr id="114" name="Straight Connector 158"/>
              <p:cNvCxnSpPr/>
              <p:nvPr/>
            </p:nvCxnSpPr>
            <p:spPr bwMode="auto">
              <a:xfrm>
                <a:off x="7391400" y="4267201"/>
                <a:ext cx="0" cy="3755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5" name="Rectangle 159"/>
              <p:cNvSpPr/>
              <p:nvPr/>
            </p:nvSpPr>
            <p:spPr>
              <a:xfrm rot="16200000">
                <a:off x="6172200" y="2819400"/>
                <a:ext cx="24384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B</a:t>
                </a:r>
              </a:p>
            </p:txBody>
          </p:sp>
          <p:sp>
            <p:nvSpPr>
              <p:cNvPr id="116" name="Isosceles Triangle 160"/>
              <p:cNvSpPr/>
              <p:nvPr/>
            </p:nvSpPr>
            <p:spPr>
              <a:xfrm>
                <a:off x="7162800" y="3732628"/>
                <a:ext cx="457200" cy="534574"/>
              </a:xfrm>
              <a:prstGeom prst="triangle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  <p:cxnSp>
          <p:nvCxnSpPr>
            <p:cNvPr id="46" name="Straight Connector 162"/>
            <p:cNvCxnSpPr/>
            <p:nvPr/>
          </p:nvCxnSpPr>
          <p:spPr bwMode="auto">
            <a:xfrm flipH="1">
              <a:off x="6477000" y="3810001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163"/>
            <p:cNvCxnSpPr/>
            <p:nvPr/>
          </p:nvCxnSpPr>
          <p:spPr bwMode="auto">
            <a:xfrm flipH="1">
              <a:off x="5562600" y="3733801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Arrow Connector 164"/>
            <p:cNvCxnSpPr/>
            <p:nvPr/>
          </p:nvCxnSpPr>
          <p:spPr bwMode="auto">
            <a:xfrm>
              <a:off x="4572000" y="3352801"/>
              <a:ext cx="0" cy="220979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165"/>
            <p:cNvCxnSpPr/>
            <p:nvPr/>
          </p:nvCxnSpPr>
          <p:spPr bwMode="auto">
            <a:xfrm>
              <a:off x="4572000" y="4191001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169"/>
            <p:cNvCxnSpPr/>
            <p:nvPr/>
          </p:nvCxnSpPr>
          <p:spPr bwMode="auto">
            <a:xfrm>
              <a:off x="4572000" y="3352801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1" name="Group 170"/>
            <p:cNvGrpSpPr/>
            <p:nvPr/>
          </p:nvGrpSpPr>
          <p:grpSpPr>
            <a:xfrm flipH="1">
              <a:off x="6019800" y="3733799"/>
              <a:ext cx="152400" cy="1828798"/>
              <a:chOff x="4495800" y="4191000"/>
              <a:chExt cx="152400" cy="1055076"/>
            </a:xfrm>
          </p:grpSpPr>
          <p:cxnSp>
            <p:nvCxnSpPr>
              <p:cNvPr id="112" name="Straight Arrow Connector 171"/>
              <p:cNvCxnSpPr/>
              <p:nvPr/>
            </p:nvCxnSpPr>
            <p:spPr bwMode="auto">
              <a:xfrm flipH="1">
                <a:off x="4648200" y="4191000"/>
                <a:ext cx="0" cy="1055076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13" name="Straight Connector 172"/>
              <p:cNvCxnSpPr/>
              <p:nvPr/>
            </p:nvCxnSpPr>
            <p:spPr bwMode="auto">
              <a:xfrm flipH="1">
                <a:off x="4495800" y="4191000"/>
                <a:ext cx="152400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2" name="Group 174"/>
            <p:cNvGrpSpPr/>
            <p:nvPr/>
          </p:nvGrpSpPr>
          <p:grpSpPr>
            <a:xfrm flipH="1">
              <a:off x="1219200" y="3733801"/>
              <a:ext cx="76200" cy="1828800"/>
              <a:chOff x="4572000" y="4191000"/>
              <a:chExt cx="76200" cy="1192696"/>
            </a:xfrm>
          </p:grpSpPr>
          <p:cxnSp>
            <p:nvCxnSpPr>
              <p:cNvPr id="110" name="Straight Arrow Connector 175"/>
              <p:cNvCxnSpPr/>
              <p:nvPr/>
            </p:nvCxnSpPr>
            <p:spPr bwMode="auto">
              <a:xfrm flipH="1">
                <a:off x="4648200" y="4191000"/>
                <a:ext cx="0" cy="1192696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11" name="Straight Connector 176"/>
              <p:cNvCxnSpPr/>
              <p:nvPr/>
            </p:nvCxnSpPr>
            <p:spPr bwMode="auto">
              <a:xfrm flipH="1">
                <a:off x="4572000" y="4191000"/>
                <a:ext cx="76200" cy="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3" name="Group 188"/>
            <p:cNvGrpSpPr/>
            <p:nvPr/>
          </p:nvGrpSpPr>
          <p:grpSpPr>
            <a:xfrm>
              <a:off x="4724400" y="3962401"/>
              <a:ext cx="228600" cy="568325"/>
              <a:chOff x="7162800" y="1828800"/>
              <a:chExt cx="457200" cy="2813901"/>
            </a:xfrm>
          </p:grpSpPr>
          <p:cxnSp>
            <p:nvCxnSpPr>
              <p:cNvPr id="107" name="Straight Connector 189"/>
              <p:cNvCxnSpPr/>
              <p:nvPr/>
            </p:nvCxnSpPr>
            <p:spPr bwMode="auto">
              <a:xfrm>
                <a:off x="7391400" y="4267201"/>
                <a:ext cx="0" cy="3755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8" name="Rectangle 190"/>
              <p:cNvSpPr/>
              <p:nvPr/>
            </p:nvSpPr>
            <p:spPr>
              <a:xfrm rot="16200000">
                <a:off x="6172200" y="2819400"/>
                <a:ext cx="2438400" cy="457200"/>
              </a:xfrm>
              <a:prstGeom prst="rect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 pitchFamily="18" charset="-128"/>
                    <a:cs typeface="Calibri"/>
                  </a:rPr>
                  <a:t>A</a:t>
                </a:r>
              </a:p>
            </p:txBody>
          </p:sp>
          <p:sp>
            <p:nvSpPr>
              <p:cNvPr id="109" name="Isosceles Triangle 191"/>
              <p:cNvSpPr/>
              <p:nvPr/>
            </p:nvSpPr>
            <p:spPr>
              <a:xfrm>
                <a:off x="7162800" y="3732628"/>
                <a:ext cx="457200" cy="534574"/>
              </a:xfrm>
              <a:prstGeom prst="triangle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</p:grpSp>
        <p:cxnSp>
          <p:nvCxnSpPr>
            <p:cNvPr id="54" name="Straight Connector 192"/>
            <p:cNvCxnSpPr/>
            <p:nvPr/>
          </p:nvCxnSpPr>
          <p:spPr bwMode="auto">
            <a:xfrm>
              <a:off x="4953000" y="3352801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197"/>
            <p:cNvCxnSpPr/>
            <p:nvPr/>
          </p:nvCxnSpPr>
          <p:spPr bwMode="auto">
            <a:xfrm>
              <a:off x="4953000" y="4191001"/>
              <a:ext cx="152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6" name="Group 204"/>
            <p:cNvGrpSpPr/>
            <p:nvPr/>
          </p:nvGrpSpPr>
          <p:grpSpPr>
            <a:xfrm>
              <a:off x="1828800" y="2971801"/>
              <a:ext cx="400110" cy="1752600"/>
              <a:chOff x="1066800" y="3200400"/>
              <a:chExt cx="400110" cy="1676400"/>
            </a:xfrm>
          </p:grpSpPr>
          <p:sp>
            <p:nvSpPr>
              <p:cNvPr id="105" name="Trapezoid 106"/>
              <p:cNvSpPr/>
              <p:nvPr/>
            </p:nvSpPr>
            <p:spPr>
              <a:xfrm rot="5400000">
                <a:off x="419100" y="3886200"/>
                <a:ext cx="1676400" cy="304800"/>
              </a:xfrm>
              <a:prstGeom prst="trapezoid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 dirty="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  <p:sp>
            <p:nvSpPr>
              <p:cNvPr id="106" name="TextBox 200"/>
              <p:cNvSpPr txBox="1"/>
              <p:nvPr/>
            </p:nvSpPr>
            <p:spPr>
              <a:xfrm rot="16200000">
                <a:off x="608524" y="3811076"/>
                <a:ext cx="13166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ＭＳ Ｐゴシック"/>
                    <a:cs typeface="Calibri"/>
                  </a:rPr>
                  <a:t>Immediate</a:t>
                </a:r>
              </a:p>
            </p:txBody>
          </p:sp>
        </p:grpSp>
        <p:grpSp>
          <p:nvGrpSpPr>
            <p:cNvPr id="57" name="Group 214"/>
            <p:cNvGrpSpPr/>
            <p:nvPr/>
          </p:nvGrpSpPr>
          <p:grpSpPr>
            <a:xfrm>
              <a:off x="1295400" y="5029201"/>
              <a:ext cx="914400" cy="400110"/>
              <a:chOff x="6705600" y="1447800"/>
              <a:chExt cx="914400" cy="400110"/>
            </a:xfrm>
          </p:grpSpPr>
          <p:cxnSp>
            <p:nvCxnSpPr>
              <p:cNvPr id="103" name="Straight Arrow Connector 211"/>
              <p:cNvCxnSpPr/>
              <p:nvPr/>
            </p:nvCxnSpPr>
            <p:spPr bwMode="auto">
              <a:xfrm rot="16200000">
                <a:off x="7505700" y="14097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04" name="TextBox 213"/>
              <p:cNvSpPr txBox="1"/>
              <p:nvPr/>
            </p:nvSpPr>
            <p:spPr>
              <a:xfrm>
                <a:off x="6705600" y="1447800"/>
                <a:ext cx="914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ImmEn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58" name="Group 218"/>
            <p:cNvGrpSpPr/>
            <p:nvPr/>
          </p:nvGrpSpPr>
          <p:grpSpPr>
            <a:xfrm>
              <a:off x="2438400" y="5029201"/>
              <a:ext cx="914400" cy="400110"/>
              <a:chOff x="6781800" y="1447800"/>
              <a:chExt cx="914400" cy="400110"/>
            </a:xfrm>
          </p:grpSpPr>
          <p:cxnSp>
            <p:nvCxnSpPr>
              <p:cNvPr id="101" name="Straight Arrow Connector 219"/>
              <p:cNvCxnSpPr/>
              <p:nvPr/>
            </p:nvCxnSpPr>
            <p:spPr bwMode="auto">
              <a:xfrm rot="16200000">
                <a:off x="7505700" y="14097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02" name="TextBox 220"/>
              <p:cNvSpPr txBox="1"/>
              <p:nvPr/>
            </p:nvSpPr>
            <p:spPr>
              <a:xfrm>
                <a:off x="6781800" y="1447800"/>
                <a:ext cx="914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RegEn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59" name="Group 221"/>
            <p:cNvGrpSpPr/>
            <p:nvPr/>
          </p:nvGrpSpPr>
          <p:grpSpPr>
            <a:xfrm>
              <a:off x="4800600" y="5029201"/>
              <a:ext cx="914400" cy="400110"/>
              <a:chOff x="6781800" y="1447800"/>
              <a:chExt cx="914400" cy="400110"/>
            </a:xfrm>
          </p:grpSpPr>
          <p:cxnSp>
            <p:nvCxnSpPr>
              <p:cNvPr id="99" name="Straight Arrow Connector 222"/>
              <p:cNvCxnSpPr/>
              <p:nvPr/>
            </p:nvCxnSpPr>
            <p:spPr bwMode="auto">
              <a:xfrm rot="16200000">
                <a:off x="7505700" y="14097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00" name="TextBox 223"/>
              <p:cNvSpPr txBox="1"/>
              <p:nvPr/>
            </p:nvSpPr>
            <p:spPr>
              <a:xfrm>
                <a:off x="6781800" y="1447800"/>
                <a:ext cx="914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ALUEn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60" name="Group 224"/>
            <p:cNvGrpSpPr/>
            <p:nvPr/>
          </p:nvGrpSpPr>
          <p:grpSpPr>
            <a:xfrm>
              <a:off x="6019800" y="5029201"/>
              <a:ext cx="990600" cy="400110"/>
              <a:chOff x="6705600" y="1447800"/>
              <a:chExt cx="990600" cy="400110"/>
            </a:xfrm>
          </p:grpSpPr>
          <p:cxnSp>
            <p:nvCxnSpPr>
              <p:cNvPr id="97" name="Straight Arrow Connector 225"/>
              <p:cNvCxnSpPr/>
              <p:nvPr/>
            </p:nvCxnSpPr>
            <p:spPr bwMode="auto">
              <a:xfrm rot="16200000">
                <a:off x="7505700" y="14097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98" name="TextBox 226"/>
              <p:cNvSpPr txBox="1"/>
              <p:nvPr/>
            </p:nvSpPr>
            <p:spPr>
              <a:xfrm>
                <a:off x="6705600" y="1447800"/>
                <a:ext cx="990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MemEn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61" name="Group 230"/>
            <p:cNvGrpSpPr/>
            <p:nvPr/>
          </p:nvGrpSpPr>
          <p:grpSpPr>
            <a:xfrm>
              <a:off x="5029200" y="1905001"/>
              <a:ext cx="400110" cy="1133445"/>
              <a:chOff x="7000845" y="1000155"/>
              <a:chExt cx="400110" cy="1133445"/>
            </a:xfrm>
          </p:grpSpPr>
          <p:cxnSp>
            <p:nvCxnSpPr>
              <p:cNvPr id="95" name="Straight Arrow Connector 228"/>
              <p:cNvCxnSpPr/>
              <p:nvPr/>
            </p:nvCxnSpPr>
            <p:spPr bwMode="auto">
              <a:xfrm>
                <a:off x="7239000" y="19050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96" name="TextBox 229"/>
              <p:cNvSpPr txBox="1"/>
              <p:nvPr/>
            </p:nvSpPr>
            <p:spPr>
              <a:xfrm rot="16200000">
                <a:off x="6705600" y="1295400"/>
                <a:ext cx="990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ALUOp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62" name="Group 231"/>
            <p:cNvGrpSpPr/>
            <p:nvPr/>
          </p:nvGrpSpPr>
          <p:grpSpPr>
            <a:xfrm>
              <a:off x="6705600" y="1371601"/>
              <a:ext cx="400110" cy="1285845"/>
              <a:chOff x="7000845" y="847755"/>
              <a:chExt cx="400110" cy="1285845"/>
            </a:xfrm>
          </p:grpSpPr>
          <p:cxnSp>
            <p:nvCxnSpPr>
              <p:cNvPr id="93" name="Straight Arrow Connector 232"/>
              <p:cNvCxnSpPr/>
              <p:nvPr/>
            </p:nvCxnSpPr>
            <p:spPr bwMode="auto">
              <a:xfrm>
                <a:off x="7239000" y="19050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94" name="TextBox 233"/>
              <p:cNvSpPr txBox="1"/>
              <p:nvPr/>
            </p:nvSpPr>
            <p:spPr>
              <a:xfrm rot="16200000">
                <a:off x="6629400" y="1219200"/>
                <a:ext cx="114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MemW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63" name="Group 235"/>
            <p:cNvGrpSpPr/>
            <p:nvPr/>
          </p:nvGrpSpPr>
          <p:grpSpPr>
            <a:xfrm>
              <a:off x="1752600" y="1752601"/>
              <a:ext cx="400110" cy="1285845"/>
              <a:chOff x="7000845" y="847755"/>
              <a:chExt cx="400110" cy="1285845"/>
            </a:xfrm>
          </p:grpSpPr>
          <p:cxnSp>
            <p:nvCxnSpPr>
              <p:cNvPr id="91" name="Straight Arrow Connector 236"/>
              <p:cNvCxnSpPr/>
              <p:nvPr/>
            </p:nvCxnSpPr>
            <p:spPr bwMode="auto">
              <a:xfrm>
                <a:off x="7239000" y="19050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92" name="TextBox 237"/>
              <p:cNvSpPr txBox="1"/>
              <p:nvPr/>
            </p:nvSpPr>
            <p:spPr>
              <a:xfrm rot="16200000">
                <a:off x="6629400" y="1219200"/>
                <a:ext cx="114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ImmSel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64" name="Group 238"/>
            <p:cNvGrpSpPr/>
            <p:nvPr/>
          </p:nvGrpSpPr>
          <p:grpSpPr>
            <a:xfrm>
              <a:off x="3962400" y="1371601"/>
              <a:ext cx="400110" cy="1285845"/>
              <a:chOff x="7000845" y="847755"/>
              <a:chExt cx="400110" cy="1285845"/>
            </a:xfrm>
          </p:grpSpPr>
          <p:cxnSp>
            <p:nvCxnSpPr>
              <p:cNvPr id="89" name="Straight Arrow Connector 239"/>
              <p:cNvCxnSpPr/>
              <p:nvPr/>
            </p:nvCxnSpPr>
            <p:spPr bwMode="auto">
              <a:xfrm>
                <a:off x="7239000" y="19050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90" name="TextBox 240"/>
              <p:cNvSpPr txBox="1"/>
              <p:nvPr/>
            </p:nvSpPr>
            <p:spPr>
              <a:xfrm rot="16200000">
                <a:off x="6629400" y="1219200"/>
                <a:ext cx="114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RegW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65" name="Group 241"/>
            <p:cNvGrpSpPr/>
            <p:nvPr/>
          </p:nvGrpSpPr>
          <p:grpSpPr>
            <a:xfrm>
              <a:off x="4648200" y="1775832"/>
              <a:ext cx="400110" cy="1285845"/>
              <a:chOff x="7000845" y="847755"/>
              <a:chExt cx="400110" cy="1285845"/>
            </a:xfrm>
          </p:grpSpPr>
          <p:cxnSp>
            <p:nvCxnSpPr>
              <p:cNvPr id="87" name="Straight Arrow Connector 242"/>
              <p:cNvCxnSpPr/>
              <p:nvPr/>
            </p:nvCxnSpPr>
            <p:spPr bwMode="auto">
              <a:xfrm>
                <a:off x="7239000" y="19050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88" name="TextBox 243"/>
              <p:cNvSpPr txBox="1"/>
              <p:nvPr/>
            </p:nvSpPr>
            <p:spPr>
              <a:xfrm rot="16200000">
                <a:off x="6629400" y="1219200"/>
                <a:ext cx="114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BLd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66" name="Group 244"/>
            <p:cNvGrpSpPr/>
            <p:nvPr/>
          </p:nvGrpSpPr>
          <p:grpSpPr>
            <a:xfrm>
              <a:off x="1219200" y="1600201"/>
              <a:ext cx="400110" cy="1285845"/>
              <a:chOff x="7000845" y="847755"/>
              <a:chExt cx="400110" cy="1285845"/>
            </a:xfrm>
          </p:grpSpPr>
          <p:cxnSp>
            <p:nvCxnSpPr>
              <p:cNvPr id="85" name="Straight Arrow Connector 245"/>
              <p:cNvCxnSpPr/>
              <p:nvPr/>
            </p:nvCxnSpPr>
            <p:spPr bwMode="auto">
              <a:xfrm>
                <a:off x="7239000" y="19050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86" name="TextBox 246"/>
              <p:cNvSpPr txBox="1"/>
              <p:nvPr/>
            </p:nvSpPr>
            <p:spPr>
              <a:xfrm rot="16200000">
                <a:off x="6629400" y="1219200"/>
                <a:ext cx="114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InstLd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67" name="Group 247"/>
            <p:cNvGrpSpPr/>
            <p:nvPr/>
          </p:nvGrpSpPr>
          <p:grpSpPr>
            <a:xfrm>
              <a:off x="6096000" y="1524001"/>
              <a:ext cx="400110" cy="1285845"/>
              <a:chOff x="7000845" y="847755"/>
              <a:chExt cx="400110" cy="1285845"/>
            </a:xfrm>
          </p:grpSpPr>
          <p:cxnSp>
            <p:nvCxnSpPr>
              <p:cNvPr id="83" name="Straight Arrow Connector 248"/>
              <p:cNvCxnSpPr/>
              <p:nvPr/>
            </p:nvCxnSpPr>
            <p:spPr bwMode="auto">
              <a:xfrm>
                <a:off x="7239000" y="19050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84" name="TextBox 249"/>
              <p:cNvSpPr txBox="1"/>
              <p:nvPr/>
            </p:nvSpPr>
            <p:spPr>
              <a:xfrm rot="16200000">
                <a:off x="6629400" y="1219200"/>
                <a:ext cx="114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MALd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68" name="Group 250"/>
            <p:cNvGrpSpPr/>
            <p:nvPr/>
          </p:nvGrpSpPr>
          <p:grpSpPr>
            <a:xfrm flipV="1">
              <a:off x="4677936" y="4435089"/>
              <a:ext cx="400110" cy="752444"/>
              <a:chOff x="7000847" y="1381156"/>
              <a:chExt cx="400110" cy="752444"/>
            </a:xfrm>
          </p:grpSpPr>
          <p:cxnSp>
            <p:nvCxnSpPr>
              <p:cNvPr id="81" name="Straight Arrow Connector 251"/>
              <p:cNvCxnSpPr/>
              <p:nvPr/>
            </p:nvCxnSpPr>
            <p:spPr bwMode="auto">
              <a:xfrm>
                <a:off x="7239000" y="19050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82" name="TextBox 252"/>
              <p:cNvSpPr txBox="1"/>
              <p:nvPr/>
            </p:nvSpPr>
            <p:spPr>
              <a:xfrm rot="16200000">
                <a:off x="6900880" y="1481123"/>
                <a:ext cx="6000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ALd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grpSp>
          <p:nvGrpSpPr>
            <p:cNvPr id="69" name="Group 259"/>
            <p:cNvGrpSpPr/>
            <p:nvPr/>
          </p:nvGrpSpPr>
          <p:grpSpPr>
            <a:xfrm>
              <a:off x="2133600" y="2266891"/>
              <a:ext cx="914400" cy="400110"/>
              <a:chOff x="6781800" y="1447800"/>
              <a:chExt cx="914400" cy="400110"/>
            </a:xfrm>
          </p:grpSpPr>
          <p:cxnSp>
            <p:nvCxnSpPr>
              <p:cNvPr id="79" name="Straight Arrow Connector 260"/>
              <p:cNvCxnSpPr/>
              <p:nvPr/>
            </p:nvCxnSpPr>
            <p:spPr bwMode="auto">
              <a:xfrm rot="16200000">
                <a:off x="7505700" y="1409700"/>
                <a:ext cx="0" cy="2286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80" name="TextBox 261"/>
              <p:cNvSpPr txBox="1"/>
              <p:nvPr/>
            </p:nvSpPr>
            <p:spPr>
              <a:xfrm>
                <a:off x="6781800" y="1447800"/>
                <a:ext cx="914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2000" dirty="0" err="1">
                    <a:solidFill>
                      <a:srgbClr val="FF0000"/>
                    </a:solidFill>
                    <a:latin typeface="Calibri"/>
                    <a:ea typeface="ＭＳ Ｐゴシック"/>
                    <a:cs typeface="Calibri"/>
                  </a:rPr>
                  <a:t>RegSel</a:t>
                </a:r>
                <a:endParaRPr lang="en-US" sz="2000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endParaRPr>
              </a:p>
            </p:txBody>
          </p:sp>
        </p:grpSp>
        <p:sp>
          <p:nvSpPr>
            <p:cNvPr id="70" name="TextBox 262"/>
            <p:cNvSpPr txBox="1"/>
            <p:nvPr/>
          </p:nvSpPr>
          <p:spPr>
            <a:xfrm>
              <a:off x="7086600" y="1219200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Busy?</a:t>
              </a:r>
            </a:p>
          </p:txBody>
        </p:sp>
        <p:cxnSp>
          <p:nvCxnSpPr>
            <p:cNvPr id="71" name="Straight Arrow Connector 263"/>
            <p:cNvCxnSpPr/>
            <p:nvPr/>
          </p:nvCxnSpPr>
          <p:spPr bwMode="auto">
            <a:xfrm flipV="1">
              <a:off x="7543800" y="1600201"/>
              <a:ext cx="0" cy="1066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72" name="Group 279"/>
            <p:cNvGrpSpPr/>
            <p:nvPr/>
          </p:nvGrpSpPr>
          <p:grpSpPr>
            <a:xfrm>
              <a:off x="3962400" y="4648201"/>
              <a:ext cx="304800" cy="228240"/>
              <a:chOff x="7848600" y="3810000"/>
              <a:chExt cx="304800" cy="228240"/>
            </a:xfrm>
          </p:grpSpPr>
          <p:sp>
            <p:nvSpPr>
              <p:cNvPr id="77" name="Isosceles Triangle 276"/>
              <p:cNvSpPr/>
              <p:nvPr/>
            </p:nvSpPr>
            <p:spPr>
              <a:xfrm>
                <a:off x="7848600" y="3810000"/>
                <a:ext cx="304800" cy="152400"/>
              </a:xfrm>
              <a:prstGeom prst="triangle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  <p:cxnSp>
            <p:nvCxnSpPr>
              <p:cNvPr id="78" name="Straight Connector 277"/>
              <p:cNvCxnSpPr/>
              <p:nvPr/>
            </p:nvCxnSpPr>
            <p:spPr bwMode="auto">
              <a:xfrm>
                <a:off x="8001000" y="3962400"/>
                <a:ext cx="0" cy="7584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73" name="Group 280"/>
            <p:cNvGrpSpPr/>
            <p:nvPr/>
          </p:nvGrpSpPr>
          <p:grpSpPr>
            <a:xfrm>
              <a:off x="7467600" y="4648201"/>
              <a:ext cx="304800" cy="228240"/>
              <a:chOff x="7848600" y="3810000"/>
              <a:chExt cx="304800" cy="228240"/>
            </a:xfrm>
          </p:grpSpPr>
          <p:sp>
            <p:nvSpPr>
              <p:cNvPr id="75" name="Isosceles Triangle 281"/>
              <p:cNvSpPr/>
              <p:nvPr/>
            </p:nvSpPr>
            <p:spPr>
              <a:xfrm>
                <a:off x="7848600" y="3810000"/>
                <a:ext cx="304800" cy="152400"/>
              </a:xfrm>
              <a:prstGeom prst="triangle">
                <a:avLst/>
              </a:prstGeom>
              <a:solidFill>
                <a:srgbClr val="FFFFFF"/>
              </a:solidFill>
              <a:ln w="12700" cmpd="sng">
                <a:solidFill>
                  <a:srgbClr val="00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endParaRPr lang="en-US" sz="2400">
                  <a:solidFill>
                    <a:prstClr val="black"/>
                  </a:solidFill>
                  <a:latin typeface="Arial" pitchFamily="18" charset="0"/>
                  <a:ea typeface="ＭＳ Ｐゴシック" pitchFamily="18" charset="-128"/>
                  <a:cs typeface="ＭＳ Ｐゴシック" pitchFamily="18" charset="-128"/>
                </a:endParaRPr>
              </a:p>
            </p:txBody>
          </p:sp>
          <p:cxnSp>
            <p:nvCxnSpPr>
              <p:cNvPr id="76" name="Straight Connector 282"/>
              <p:cNvCxnSpPr/>
              <p:nvPr/>
            </p:nvCxnSpPr>
            <p:spPr bwMode="auto">
              <a:xfrm>
                <a:off x="8001000" y="3962400"/>
                <a:ext cx="0" cy="7584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4" name="TextBox 298"/>
            <p:cNvSpPr txBox="1"/>
            <p:nvPr/>
          </p:nvSpPr>
          <p:spPr>
            <a:xfrm>
              <a:off x="1219200" y="1219201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000" dirty="0" err="1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Opcode</a:t>
              </a:r>
              <a:endPara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606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Analyzing </a:t>
            </a:r>
            <a:r>
              <a:rPr lang="en-US" altLang="en-US" dirty="0" err="1">
                <a:solidFill>
                  <a:srgbClr val="CC0000"/>
                </a:solidFill>
                <a:latin typeface="Arial" panose="020B0604020202020204" pitchFamily="34" charset="0"/>
              </a:rPr>
              <a:t>Microcoded</a:t>
            </a: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 Machines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John </a:t>
            </a:r>
            <a:r>
              <a:rPr lang="en-US" altLang="en-US" sz="2400" dirty="0" err="1">
                <a:latin typeface="Arial" panose="020B0604020202020204" pitchFamily="34" charset="0"/>
              </a:rPr>
              <a:t>Cocke</a:t>
            </a:r>
            <a:r>
              <a:rPr lang="en-US" altLang="en-US" sz="2400" dirty="0">
                <a:latin typeface="Arial" panose="020B0604020202020204" pitchFamily="34" charset="0"/>
              </a:rPr>
              <a:t> and group at IBM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Working on a simple pipelined processor, 801, and advanced compilers inside IBM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Ported experimental PL.8 compiler to IBM 370, and only used simple register-register and load/store instructions similar to 801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Code ran faster than other existing compilers that used all 370 instructions! (up to 6MIPS whereas 2MIPS considered good before)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Emer</a:t>
            </a:r>
            <a:r>
              <a:rPr lang="en-US" altLang="en-US" sz="2400" dirty="0">
                <a:latin typeface="Arial" panose="020B0604020202020204" pitchFamily="34" charset="0"/>
              </a:rPr>
              <a:t>, Clark, at DEC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Measured VAX-11/780 using external hardware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Found it was actually a 0.5MIPS machine, although usually assumed to be a 1MIPS machine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Found 20% of VAX instructions responsible for 60% of microcode, but only account for 0.2% of execution time!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VAX8800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Control Store: 16K*147b RAM, Unified Cache: 64K*8b RAM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4.5x more </a:t>
            </a:r>
            <a:r>
              <a:rPr lang="en-US" altLang="en-US" sz="2000" dirty="0" err="1">
                <a:latin typeface="Arial" panose="020B0604020202020204" pitchFamily="34" charset="0"/>
              </a:rPr>
              <a:t>microstore</a:t>
            </a:r>
            <a:r>
              <a:rPr lang="en-US" altLang="en-US" sz="2000" dirty="0">
                <a:latin typeface="Arial" panose="020B0604020202020204" pitchFamily="34" charset="0"/>
              </a:rPr>
              <a:t> RAM than cache RAM!</a:t>
            </a:r>
          </a:p>
        </p:txBody>
      </p:sp>
    </p:spTree>
    <p:extLst>
      <p:ext uri="{BB962C8B-B14F-4D97-AF65-F5344CB8AC3E}">
        <p14:creationId xmlns:p14="http://schemas.microsoft.com/office/powerpoint/2010/main" val="2766715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“Iron Law” of Processor Performance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2604162"/>
            <a:ext cx="848783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Instructions per program depends on source code, compiler technology, and ISA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Cycles per instructions (CPI) depends on ISA and µarchitecture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Time per cycle depends upon the µarchitecture and base technology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71550" y="1478870"/>
            <a:ext cx="75438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2pPr>
            <a:lvl3pPr marL="1143000" indent="-22860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3pPr>
            <a:lvl4pPr marL="1543050" indent="-17145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charset="2"/>
              <a:buChar char="§"/>
              <a:defRPr sz="16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4pPr>
            <a:lvl5pPr marL="2000250" indent="-17145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FontTx/>
              <a:buNone/>
            </a:pPr>
            <a:r>
              <a:rPr lang="en-US" dirty="0">
                <a:solidFill>
                  <a:prstClr val="black"/>
                </a:solidFill>
              </a:rPr>
              <a:t>   </a:t>
            </a:r>
            <a:r>
              <a:rPr lang="en-US" u="sng" dirty="0">
                <a:solidFill>
                  <a:prstClr val="black"/>
                </a:solidFill>
              </a:rPr>
              <a:t>   Time   </a:t>
            </a:r>
            <a:r>
              <a:rPr lang="en-US" dirty="0">
                <a:solidFill>
                  <a:prstClr val="black"/>
                </a:solidFill>
              </a:rPr>
              <a:t>  =   </a:t>
            </a:r>
            <a:r>
              <a:rPr lang="en-US" u="sng" dirty="0">
                <a:solidFill>
                  <a:prstClr val="black"/>
                </a:solidFill>
              </a:rPr>
              <a:t>Instructions</a:t>
            </a:r>
            <a:r>
              <a:rPr lang="en-US" dirty="0">
                <a:solidFill>
                  <a:prstClr val="black"/>
                </a:solidFill>
              </a:rPr>
              <a:t>      </a:t>
            </a:r>
            <a:r>
              <a:rPr lang="en-US" u="sng" dirty="0">
                <a:solidFill>
                  <a:prstClr val="black"/>
                </a:solidFill>
              </a:rPr>
              <a:t>   Cycles    </a:t>
            </a:r>
            <a:r>
              <a:rPr lang="en-US" dirty="0">
                <a:solidFill>
                  <a:prstClr val="black"/>
                </a:solidFill>
              </a:rPr>
              <a:t>        </a:t>
            </a:r>
            <a:r>
              <a:rPr lang="en-US" u="sng" dirty="0">
                <a:solidFill>
                  <a:prstClr val="black"/>
                </a:solidFill>
              </a:rPr>
              <a:t>Time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dirty="0">
                <a:solidFill>
                  <a:prstClr val="black"/>
                </a:solidFill>
              </a:rPr>
              <a:t>   Program         </a:t>
            </a:r>
            <a:r>
              <a:rPr lang="en-US" dirty="0" err="1">
                <a:solidFill>
                  <a:prstClr val="black"/>
                </a:solidFill>
              </a:rPr>
              <a:t>Program</a:t>
            </a:r>
            <a:r>
              <a:rPr lang="en-US" dirty="0">
                <a:solidFill>
                  <a:prstClr val="black"/>
                </a:solidFill>
              </a:rPr>
              <a:t>     *  Instruction   *  Cycle</a:t>
            </a:r>
          </a:p>
        </p:txBody>
      </p:sp>
    </p:spTree>
    <p:extLst>
      <p:ext uri="{BB962C8B-B14F-4D97-AF65-F5344CB8AC3E}">
        <p14:creationId xmlns:p14="http://schemas.microsoft.com/office/powerpoint/2010/main" val="3866993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CPI for </a:t>
            </a:r>
            <a:r>
              <a:rPr lang="en-US" altLang="en-US" dirty="0" err="1">
                <a:solidFill>
                  <a:srgbClr val="CC0000"/>
                </a:solidFill>
                <a:latin typeface="Arial" panose="020B0604020202020204" pitchFamily="34" charset="0"/>
              </a:rPr>
              <a:t>Microcoded</a:t>
            </a: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 Machine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eft Brace 40"/>
          <p:cNvSpPr/>
          <p:nvPr/>
        </p:nvSpPr>
        <p:spPr bwMode="auto">
          <a:xfrm rot="5400000">
            <a:off x="2075246" y="866201"/>
            <a:ext cx="342900" cy="2133600"/>
          </a:xfrm>
          <a:prstGeom prst="leftBrace">
            <a:avLst>
              <a:gd name="adj1" fmla="val 18210"/>
              <a:gd name="adj2" fmla="val 48354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7" name="Left Brace 45"/>
          <p:cNvSpPr/>
          <p:nvPr/>
        </p:nvSpPr>
        <p:spPr bwMode="auto">
          <a:xfrm rot="5400000">
            <a:off x="3904046" y="1171001"/>
            <a:ext cx="342900" cy="1524000"/>
          </a:xfrm>
          <a:prstGeom prst="leftBrace">
            <a:avLst>
              <a:gd name="adj1" fmla="val 18210"/>
              <a:gd name="adj2" fmla="val 48354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8" name="Left Brace 47"/>
          <p:cNvSpPr/>
          <p:nvPr/>
        </p:nvSpPr>
        <p:spPr bwMode="auto">
          <a:xfrm rot="5400000">
            <a:off x="6190046" y="409001"/>
            <a:ext cx="342900" cy="3048000"/>
          </a:xfrm>
          <a:prstGeom prst="leftBrace">
            <a:avLst>
              <a:gd name="adj1" fmla="val 18210"/>
              <a:gd name="adj2" fmla="val 48354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9" name="TextBox 44"/>
          <p:cNvSpPr txBox="1"/>
          <p:nvPr/>
        </p:nvSpPr>
        <p:spPr>
          <a:xfrm>
            <a:off x="5980496" y="1837751"/>
            <a:ext cx="87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Inst 3</a:t>
            </a:r>
          </a:p>
        </p:txBody>
      </p:sp>
      <p:sp>
        <p:nvSpPr>
          <p:cNvPr id="10" name="Rectangle 11"/>
          <p:cNvSpPr/>
          <p:nvPr/>
        </p:nvSpPr>
        <p:spPr bwMode="auto">
          <a:xfrm>
            <a:off x="1179896" y="2294951"/>
            <a:ext cx="2133600" cy="30480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1" name="Rectangle 6"/>
          <p:cNvSpPr/>
          <p:nvPr/>
        </p:nvSpPr>
        <p:spPr bwMode="auto">
          <a:xfrm>
            <a:off x="1179896" y="2294951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2" name="Rectangle 7"/>
          <p:cNvSpPr/>
          <p:nvPr/>
        </p:nvSpPr>
        <p:spPr bwMode="auto">
          <a:xfrm>
            <a:off x="1484696" y="2294951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3" name="Rectangle 8"/>
          <p:cNvSpPr/>
          <p:nvPr/>
        </p:nvSpPr>
        <p:spPr bwMode="auto">
          <a:xfrm>
            <a:off x="1789496" y="2294951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" name="Rectangle 9"/>
          <p:cNvSpPr/>
          <p:nvPr/>
        </p:nvSpPr>
        <p:spPr bwMode="auto">
          <a:xfrm>
            <a:off x="2094296" y="2294951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5" name="Rectangle 10"/>
          <p:cNvSpPr/>
          <p:nvPr/>
        </p:nvSpPr>
        <p:spPr bwMode="auto">
          <a:xfrm>
            <a:off x="2399096" y="2294951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6" name="Rectangle 19"/>
          <p:cNvSpPr/>
          <p:nvPr/>
        </p:nvSpPr>
        <p:spPr bwMode="auto">
          <a:xfrm>
            <a:off x="2703896" y="2294951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7" name="Rectangle 20"/>
          <p:cNvSpPr/>
          <p:nvPr/>
        </p:nvSpPr>
        <p:spPr bwMode="auto">
          <a:xfrm>
            <a:off x="3008696" y="2294951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8" name="Rectangle 21"/>
          <p:cNvSpPr/>
          <p:nvPr/>
        </p:nvSpPr>
        <p:spPr bwMode="auto">
          <a:xfrm>
            <a:off x="3313496" y="2294951"/>
            <a:ext cx="1524000" cy="30480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9" name="Rectangle 22"/>
          <p:cNvSpPr/>
          <p:nvPr/>
        </p:nvSpPr>
        <p:spPr bwMode="auto">
          <a:xfrm>
            <a:off x="3313496" y="2294951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20" name="Rectangle 23"/>
          <p:cNvSpPr/>
          <p:nvPr/>
        </p:nvSpPr>
        <p:spPr bwMode="auto">
          <a:xfrm>
            <a:off x="3618296" y="2294951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21" name="Rectangle 24"/>
          <p:cNvSpPr/>
          <p:nvPr/>
        </p:nvSpPr>
        <p:spPr bwMode="auto">
          <a:xfrm>
            <a:off x="3923096" y="2294951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22" name="Rectangle 25"/>
          <p:cNvSpPr/>
          <p:nvPr/>
        </p:nvSpPr>
        <p:spPr bwMode="auto">
          <a:xfrm>
            <a:off x="4227896" y="2294951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23" name="Rectangle 26"/>
          <p:cNvSpPr/>
          <p:nvPr/>
        </p:nvSpPr>
        <p:spPr bwMode="auto">
          <a:xfrm>
            <a:off x="4532696" y="2294951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24" name="Rectangle 29"/>
          <p:cNvSpPr/>
          <p:nvPr/>
        </p:nvSpPr>
        <p:spPr bwMode="auto">
          <a:xfrm>
            <a:off x="4837496" y="2294951"/>
            <a:ext cx="3048000" cy="30480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25" name="Rectangle 30"/>
          <p:cNvSpPr/>
          <p:nvPr/>
        </p:nvSpPr>
        <p:spPr bwMode="auto">
          <a:xfrm>
            <a:off x="4837496" y="2294951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26" name="Rectangle 31"/>
          <p:cNvSpPr/>
          <p:nvPr/>
        </p:nvSpPr>
        <p:spPr bwMode="auto">
          <a:xfrm>
            <a:off x="5142296" y="2294951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27" name="Rectangle 32"/>
          <p:cNvSpPr/>
          <p:nvPr/>
        </p:nvSpPr>
        <p:spPr bwMode="auto">
          <a:xfrm>
            <a:off x="5447096" y="2294951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28" name="Rectangle 33"/>
          <p:cNvSpPr/>
          <p:nvPr/>
        </p:nvSpPr>
        <p:spPr bwMode="auto">
          <a:xfrm>
            <a:off x="5751896" y="2294951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29" name="Rectangle 34"/>
          <p:cNvSpPr/>
          <p:nvPr/>
        </p:nvSpPr>
        <p:spPr bwMode="auto">
          <a:xfrm>
            <a:off x="6056696" y="2294951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30" name="Rectangle 35"/>
          <p:cNvSpPr/>
          <p:nvPr/>
        </p:nvSpPr>
        <p:spPr bwMode="auto">
          <a:xfrm>
            <a:off x="6361496" y="2294951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31" name="Rectangle 36"/>
          <p:cNvSpPr/>
          <p:nvPr/>
        </p:nvSpPr>
        <p:spPr bwMode="auto">
          <a:xfrm>
            <a:off x="6666296" y="2294951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32" name="Rectangle 37"/>
          <p:cNvSpPr/>
          <p:nvPr/>
        </p:nvSpPr>
        <p:spPr bwMode="auto">
          <a:xfrm>
            <a:off x="6971096" y="2294951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33" name="Rectangle 38"/>
          <p:cNvSpPr/>
          <p:nvPr/>
        </p:nvSpPr>
        <p:spPr bwMode="auto">
          <a:xfrm>
            <a:off x="7275896" y="2294951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34" name="Rectangle 39"/>
          <p:cNvSpPr/>
          <p:nvPr/>
        </p:nvSpPr>
        <p:spPr bwMode="auto">
          <a:xfrm>
            <a:off x="7580696" y="2294951"/>
            <a:ext cx="3048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7030A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35" name="TextBox 41"/>
          <p:cNvSpPr txBox="1"/>
          <p:nvPr/>
        </p:nvSpPr>
        <p:spPr>
          <a:xfrm>
            <a:off x="1637096" y="1304351"/>
            <a:ext cx="1153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7 cycles</a:t>
            </a:r>
          </a:p>
        </p:txBody>
      </p:sp>
      <p:sp>
        <p:nvSpPr>
          <p:cNvPr id="36" name="TextBox 42"/>
          <p:cNvSpPr txBox="1"/>
          <p:nvPr/>
        </p:nvSpPr>
        <p:spPr>
          <a:xfrm>
            <a:off x="1865696" y="1837751"/>
            <a:ext cx="87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Inst 1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542096" y="1837751"/>
            <a:ext cx="87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Inst 2</a:t>
            </a:r>
          </a:p>
        </p:txBody>
      </p:sp>
      <p:sp>
        <p:nvSpPr>
          <p:cNvPr id="38" name="TextBox 46"/>
          <p:cNvSpPr txBox="1"/>
          <p:nvPr/>
        </p:nvSpPr>
        <p:spPr>
          <a:xfrm>
            <a:off x="3389696" y="1304351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5 cycles</a:t>
            </a:r>
          </a:p>
        </p:txBody>
      </p:sp>
      <p:sp>
        <p:nvSpPr>
          <p:cNvPr id="39" name="TextBox 48"/>
          <p:cNvSpPr txBox="1"/>
          <p:nvPr/>
        </p:nvSpPr>
        <p:spPr>
          <a:xfrm>
            <a:off x="5523296" y="1304351"/>
            <a:ext cx="1852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10 cycles</a:t>
            </a:r>
          </a:p>
        </p:txBody>
      </p:sp>
      <p:sp>
        <p:nvSpPr>
          <p:cNvPr id="40" name="TextBox 49"/>
          <p:cNvSpPr txBox="1"/>
          <p:nvPr/>
        </p:nvSpPr>
        <p:spPr>
          <a:xfrm>
            <a:off x="1560896" y="3514151"/>
            <a:ext cx="61722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Total clock cycles = 7+5+10 = 22</a:t>
            </a:r>
          </a:p>
          <a:p>
            <a:pPr eaLnBrk="1" hangingPunct="1"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Total instructions = 3</a:t>
            </a:r>
          </a:p>
          <a:p>
            <a:pPr eaLnBrk="1" hangingPunct="1"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CPI = 22/3 = 7.33 </a:t>
            </a:r>
          </a:p>
          <a:p>
            <a:pPr eaLnBrk="1" hangingPunct="1"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CPI is always an average over a large number of instructions.</a:t>
            </a:r>
          </a:p>
        </p:txBody>
      </p:sp>
      <p:sp>
        <p:nvSpPr>
          <p:cNvPr id="41" name="TextBox 50"/>
          <p:cNvSpPr txBox="1"/>
          <p:nvPr/>
        </p:nvSpPr>
        <p:spPr>
          <a:xfrm>
            <a:off x="3465896" y="2752151"/>
            <a:ext cx="804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Time</a:t>
            </a:r>
          </a:p>
        </p:txBody>
      </p:sp>
      <p:cxnSp>
        <p:nvCxnSpPr>
          <p:cNvPr id="42" name="Straight Arrow Connector 52"/>
          <p:cNvCxnSpPr/>
          <p:nvPr/>
        </p:nvCxnSpPr>
        <p:spPr bwMode="auto">
          <a:xfrm>
            <a:off x="4304096" y="3056951"/>
            <a:ext cx="914400" cy="15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577013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IC Technology Changes Tradeoffs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Logic, RAM, ROM all implemented using MOS transistors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Semiconductor RAM ~ same speed as ROM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9306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381000" y="65782"/>
            <a:ext cx="802534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Reconsidering Microcode Machine</a:t>
            </a:r>
            <a:b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</a:b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(</a:t>
            </a:r>
            <a:r>
              <a:rPr lang="en-US" altLang="en-US" dirty="0" err="1">
                <a:solidFill>
                  <a:srgbClr val="CC0000"/>
                </a:solidFill>
                <a:latin typeface="Arial" panose="020B0604020202020204" pitchFamily="34" charset="0"/>
              </a:rPr>
              <a:t>Nanocoded</a:t>
            </a: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 68000 example)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289983" y="5092363"/>
            <a:ext cx="8487833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Motorola 68000 had 17-bit µcode containing either 10-bit µjump or 9-bit </a:t>
            </a:r>
            <a:r>
              <a:rPr lang="en-US" altLang="en-US" sz="2400" dirty="0" err="1">
                <a:latin typeface="Arial" panose="020B0604020202020204" pitchFamily="34" charset="0"/>
              </a:rPr>
              <a:t>nanoinstruction</a:t>
            </a:r>
            <a:r>
              <a:rPr lang="en-US" altLang="en-US" sz="2400" dirty="0">
                <a:latin typeface="Arial" panose="020B0604020202020204" pitchFamily="34" charset="0"/>
              </a:rPr>
              <a:t> pointer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 err="1">
                <a:latin typeface="Arial" panose="020B0604020202020204" pitchFamily="34" charset="0"/>
              </a:rPr>
              <a:t>Nanoinstructions</a:t>
            </a:r>
            <a:r>
              <a:rPr lang="en-US" altLang="en-US" sz="2000" dirty="0">
                <a:latin typeface="Arial" panose="020B0604020202020204" pitchFamily="34" charset="0"/>
              </a:rPr>
              <a:t> were 68 bits wide, decoded to give 196 control signals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366140" y="2184802"/>
            <a:ext cx="3560763" cy="1066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511938" y="2553102"/>
            <a:ext cx="166286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µcode ROM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908940" y="3251602"/>
            <a:ext cx="1388202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nanoaddress</a:t>
            </a: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7566540" y="2184802"/>
            <a:ext cx="762000" cy="1284288"/>
          </a:xfrm>
          <a:custGeom>
            <a:avLst/>
            <a:gdLst/>
            <a:ahLst/>
            <a:cxnLst>
              <a:cxn ang="0">
                <a:pos x="0" y="664"/>
              </a:cxn>
              <a:cxn ang="0">
                <a:pos x="0" y="808"/>
              </a:cxn>
              <a:cxn ang="0">
                <a:pos x="840" y="808"/>
              </a:cxn>
              <a:cxn ang="0">
                <a:pos x="840" y="0"/>
              </a:cxn>
            </a:cxnLst>
            <a:rect l="0" t="0" r="r" b="b"/>
            <a:pathLst>
              <a:path w="841" h="809">
                <a:moveTo>
                  <a:pt x="0" y="664"/>
                </a:moveTo>
                <a:lnTo>
                  <a:pt x="0" y="808"/>
                </a:lnTo>
                <a:lnTo>
                  <a:pt x="840" y="808"/>
                </a:lnTo>
                <a:lnTo>
                  <a:pt x="84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7503040" y="1384702"/>
            <a:ext cx="1727200" cy="698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µcode </a:t>
            </a:r>
          </a:p>
          <a:p>
            <a:pPr algn="ctr" eaLnBrk="1" hangingPunct="1"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next-state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5585340" y="3251602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661540" y="2194327"/>
            <a:ext cx="1041953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µaddress</a:t>
            </a:r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 flipH="1">
            <a:off x="6198115" y="1899052"/>
            <a:ext cx="111125" cy="290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02"/>
              </a:cxn>
            </a:cxnLst>
            <a:rect l="0" t="0" r="r" b="b"/>
            <a:pathLst>
              <a:path w="1" h="303">
                <a:moveTo>
                  <a:pt x="0" y="0"/>
                </a:moveTo>
                <a:lnTo>
                  <a:pt x="0" y="30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166240" y="1441852"/>
            <a:ext cx="2114550" cy="463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5518665" y="1521227"/>
            <a:ext cx="132254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µPC (state)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4289940" y="3632602"/>
            <a:ext cx="3560763" cy="914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nanoinstruction ROM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5585340" y="4242202"/>
            <a:ext cx="602480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data</a:t>
            </a:r>
          </a:p>
        </p:txBody>
      </p: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4696340" y="4534302"/>
            <a:ext cx="2489200" cy="436563"/>
            <a:chOff x="2896" y="2584"/>
            <a:chExt cx="1568" cy="432"/>
          </a:xfrm>
        </p:grpSpPr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464" y="2592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4272" y="2592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4080" y="2592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3888" y="2592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696" y="2592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504" y="2592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312" y="2592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2896" y="2584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3088" y="2592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378340" y="1372002"/>
            <a:ext cx="3683000" cy="3046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Exploits recurring control signal patterns in µcode, e.g., </a:t>
            </a:r>
          </a:p>
          <a:p>
            <a:pPr eaLnBrk="1" hangingPunct="1">
              <a:spcBef>
                <a:spcPct val="0"/>
              </a:spcBef>
            </a:pPr>
            <a:endParaRPr lang="en-US" sz="2400" dirty="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ALU0	A ← Reg[rs1] </a:t>
            </a:r>
          </a:p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...</a:t>
            </a:r>
          </a:p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ALUI0	A ← Reg[rs1]</a:t>
            </a:r>
          </a:p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...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 rot="20173500">
            <a:off x="4830167" y="1104852"/>
            <a:ext cx="2359025" cy="762000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4400" b="1" dirty="0">
                <a:solidFill>
                  <a:schemeClr val="bg1"/>
                </a:solidFill>
                <a:latin typeface="Arial" pitchFamily="-110" charset="0"/>
                <a:ea typeface="ＭＳ Ｐゴシック"/>
                <a:cs typeface="ＭＳ Ｐゴシック"/>
              </a:rPr>
              <a:t>User PC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 rot="20173500">
            <a:off x="4591565" y="2240365"/>
            <a:ext cx="3165475" cy="762000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4400" b="1">
                <a:solidFill>
                  <a:schemeClr val="bg1"/>
                </a:solidFill>
                <a:latin typeface="Arial" pitchFamily="-110" charset="0"/>
                <a:ea typeface="ＭＳ Ｐゴシック"/>
                <a:cs typeface="ＭＳ Ｐゴシック"/>
              </a:rPr>
              <a:t>Inst. Cache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 rot="20173500">
            <a:off x="3486665" y="3616727"/>
            <a:ext cx="5091113" cy="762000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4400" b="1">
                <a:solidFill>
                  <a:schemeClr val="bg1"/>
                </a:solidFill>
                <a:latin typeface="Arial" pitchFamily="-110" charset="0"/>
                <a:ea typeface="ＭＳ Ｐゴシック"/>
                <a:cs typeface="ＭＳ Ｐゴシック"/>
              </a:rPr>
              <a:t>Hardwired Decode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 rot="20173500">
            <a:off x="1161850" y="619617"/>
            <a:ext cx="1720668" cy="769441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4400" b="1" dirty="0">
                <a:solidFill>
                  <a:schemeClr val="bg1"/>
                </a:solidFill>
                <a:latin typeface="Arial" pitchFamily="-110" charset="0"/>
                <a:ea typeface="ＭＳ Ｐゴシック"/>
                <a:cs typeface="ＭＳ Ｐゴシック"/>
              </a:rPr>
              <a:t>RISC!</a:t>
            </a:r>
          </a:p>
        </p:txBody>
      </p:sp>
    </p:spTree>
    <p:extLst>
      <p:ext uri="{BB962C8B-B14F-4D97-AF65-F5344CB8AC3E}">
        <p14:creationId xmlns:p14="http://schemas.microsoft.com/office/powerpoint/2010/main" val="317531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 autoUpdateAnimBg="0"/>
      <p:bldP spid="30" grpId="0" animBg="1" autoUpdateAnimBg="0"/>
      <p:bldP spid="31" grpId="0" animBg="1" autoUpdateAnimBg="0"/>
      <p:bldP spid="32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From CISC to RISC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Use fast RAM to build fast instruction cache of user-visible instructions, not fixed hardware </a:t>
            </a:r>
            <a:r>
              <a:rPr lang="en-US" altLang="en-US" sz="2400" dirty="0" err="1">
                <a:latin typeface="Arial" panose="020B0604020202020204" pitchFamily="34" charset="0"/>
              </a:rPr>
              <a:t>microroutines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Contents of fast instruction memory change to fit application needs 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Use simple ISA to enable hardwired pipelined implementation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Most compiled code only used few CISC instructions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Simpler encoding allowed pipelined implementations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Further benefit with integration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In early ‘80s, finally fit 32-bit </a:t>
            </a:r>
            <a:r>
              <a:rPr lang="en-US" altLang="en-US" sz="2000" dirty="0" err="1">
                <a:latin typeface="Arial" panose="020B0604020202020204" pitchFamily="34" charset="0"/>
              </a:rPr>
              <a:t>datapath</a:t>
            </a:r>
            <a:r>
              <a:rPr lang="en-US" altLang="en-US" sz="2000" dirty="0">
                <a:latin typeface="Arial" panose="020B0604020202020204" pitchFamily="34" charset="0"/>
              </a:rPr>
              <a:t> + small caches on single chip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No chip crossings in common case allows faster operation</a:t>
            </a:r>
          </a:p>
        </p:txBody>
      </p:sp>
    </p:spTree>
    <p:extLst>
      <p:ext uri="{BB962C8B-B14F-4D97-AF65-F5344CB8AC3E}">
        <p14:creationId xmlns:p14="http://schemas.microsoft.com/office/powerpoint/2010/main" val="2176201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Berkeley RISC Chips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7" descr="RISC1-mediu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661" y="0"/>
            <a:ext cx="4759339" cy="3581400"/>
          </a:xfrm>
          <a:prstGeom prst="rect">
            <a:avLst/>
          </a:prstGeom>
        </p:spPr>
      </p:pic>
      <p:pic>
        <p:nvPicPr>
          <p:cNvPr id="7" name="Picture 8" descr="RISC2-medium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104" y="3657599"/>
            <a:ext cx="5031304" cy="2849761"/>
          </a:xfrm>
          <a:prstGeom prst="rect">
            <a:avLst/>
          </a:prstGeom>
        </p:spPr>
      </p:pic>
      <p:sp>
        <p:nvSpPr>
          <p:cNvPr id="8" name="Rectangle 9"/>
          <p:cNvSpPr/>
          <p:nvPr/>
        </p:nvSpPr>
        <p:spPr>
          <a:xfrm>
            <a:off x="381000" y="1423341"/>
            <a:ext cx="3810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b="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RISC-I (1982) Contains 44,420 transistors, </a:t>
            </a:r>
            <a:r>
              <a:rPr lang="en-US" sz="2000" b="1" dirty="0" err="1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fabbed</a:t>
            </a:r>
            <a:r>
              <a:rPr lang="en-US" sz="2000" b="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 in 5 µ</a:t>
            </a:r>
            <a:r>
              <a:rPr lang="en-US" sz="2000" b="1" dirty="0" err="1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m</a:t>
            </a:r>
            <a:r>
              <a:rPr lang="en-US" sz="2000" b="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 NMOS, with a die area of 77 mm</a:t>
            </a:r>
            <a:r>
              <a:rPr lang="en-US" sz="2000" b="1" baseline="300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, ran at 1 MHz. This chip is probably the first VLSI RISC.</a:t>
            </a:r>
          </a:p>
        </p:txBody>
      </p:sp>
      <p:sp>
        <p:nvSpPr>
          <p:cNvPr id="9" name="Rectangle 10"/>
          <p:cNvSpPr/>
          <p:nvPr/>
        </p:nvSpPr>
        <p:spPr>
          <a:xfrm>
            <a:off x="5029200" y="4572000"/>
            <a:ext cx="3429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b="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RISC-II (1983) contains 40,760 transistors, was </a:t>
            </a:r>
            <a:r>
              <a:rPr lang="en-US" sz="2000" b="1" dirty="0" err="1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fabbed</a:t>
            </a:r>
            <a:r>
              <a:rPr lang="en-US" sz="2000" b="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 in 3 µm NMOS, ran at 3 MHz, and the size is 60 mm</a:t>
            </a:r>
            <a:r>
              <a:rPr lang="en-US" sz="2000" b="1" baseline="3000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.	</a:t>
            </a:r>
          </a:p>
        </p:txBody>
      </p:sp>
      <p:sp>
        <p:nvSpPr>
          <p:cNvPr id="10" name="TextBox 11"/>
          <p:cNvSpPr txBox="1"/>
          <p:nvPr/>
        </p:nvSpPr>
        <p:spPr>
          <a:xfrm>
            <a:off x="5486478" y="6019800"/>
            <a:ext cx="3759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 dirty="0">
                <a:solidFill>
                  <a:srgbClr val="FF0000"/>
                </a:solidFill>
                <a:latin typeface="Arial" pitchFamily="-110" charset="0"/>
                <a:ea typeface="ＭＳ Ｐゴシック"/>
                <a:cs typeface="ＭＳ Ｐゴシック"/>
              </a:rPr>
              <a:t>Stanford </a:t>
            </a:r>
            <a:r>
              <a:rPr lang="en-US" sz="2400" dirty="0">
                <a:solidFill>
                  <a:srgbClr val="000000"/>
                </a:solidFill>
                <a:latin typeface="Arial" pitchFamily="-110" charset="0"/>
                <a:ea typeface="ＭＳ Ｐゴシック"/>
                <a:cs typeface="ＭＳ Ｐゴシック"/>
              </a:rPr>
              <a:t>built some too…</a:t>
            </a:r>
          </a:p>
        </p:txBody>
      </p:sp>
    </p:spTree>
    <p:extLst>
      <p:ext uri="{BB962C8B-B14F-4D97-AF65-F5344CB8AC3E}">
        <p14:creationId xmlns:p14="http://schemas.microsoft.com/office/powerpoint/2010/main" val="188385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Control Logic Truth Table (incomplete)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57199" y="1371600"/>
          <a:ext cx="82296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6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1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97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97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1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18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8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529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[31:0]</a:t>
                      </a: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BrEq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BrLT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PCSel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ImmSel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BrUn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ASel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BSel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ALUSel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MemRW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RegWEn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WBSel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add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Reg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Reg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ALU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sub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Reg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Reg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Sub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ALU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200" b="1" i="1" dirty="0">
                          <a:latin typeface="Courier New"/>
                          <a:cs typeface="Courier New"/>
                        </a:rPr>
                        <a:t>(R-R Op)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Reg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Reg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(Op)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ALU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Courier New"/>
                          <a:cs typeface="Courier New"/>
                        </a:rPr>
                        <a:t>addi</a:t>
                      </a:r>
                      <a:endParaRPr lang="en-US" sz="1200" b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Reg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Imm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ALU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lw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Reg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Imm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Mem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Courier New"/>
                          <a:cs typeface="Courier New"/>
                        </a:rPr>
                        <a:t>sw</a:t>
                      </a:r>
                      <a:endParaRPr lang="en-US" sz="1200" b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Reg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Imm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Write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Courier New"/>
                          <a:cs typeface="Courier New"/>
                        </a:rPr>
                        <a:t>beq</a:t>
                      </a:r>
                      <a:endParaRPr lang="en-US" sz="1200" b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PC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Imm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Courier New"/>
                          <a:cs typeface="Courier New"/>
                        </a:rPr>
                        <a:t>beq</a:t>
                      </a:r>
                      <a:endParaRPr lang="en-US" sz="1200" b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ALU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PC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Imm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Courier New"/>
                          <a:cs typeface="Courier New"/>
                        </a:rPr>
                        <a:t>bne</a:t>
                      </a:r>
                      <a:endParaRPr lang="en-US" sz="1200" b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ALU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PC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Imm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Courier New"/>
                          <a:cs typeface="Courier New"/>
                        </a:rPr>
                        <a:t>bne</a:t>
                      </a:r>
                      <a:endParaRPr lang="en-US" sz="1200" b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PC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Imm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Courier New"/>
                          <a:cs typeface="Courier New"/>
                        </a:rPr>
                        <a:t>blt</a:t>
                      </a:r>
                      <a:endParaRPr lang="en-US" sz="1200" b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ALU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PC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Imm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Courier New"/>
                          <a:cs typeface="Courier New"/>
                        </a:rPr>
                        <a:t>bltu</a:t>
                      </a:r>
                      <a:endParaRPr lang="en-US" sz="1200" b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ALU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PC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Imm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Courier New"/>
                          <a:cs typeface="Courier New"/>
                        </a:rPr>
                        <a:t>jalr</a:t>
                      </a:r>
                      <a:endParaRPr lang="en-US" sz="1200" b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ALU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Reg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Imm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PC+4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Courier New"/>
                          <a:cs typeface="Courier New"/>
                        </a:rPr>
                        <a:t>jal</a:t>
                      </a:r>
                      <a:endParaRPr lang="en-US" sz="1200" b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ALU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PC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Imm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PC+4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Courier New"/>
                          <a:cs typeface="Courier New"/>
                        </a:rPr>
                        <a:t>auipc</a:t>
                      </a:r>
                      <a:endParaRPr lang="en-US" sz="1200" b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PC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Imm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ALU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725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RISC-V Instruction Execution Phases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66251"/>
            <a:ext cx="83765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Instruction Fetch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Instruction Decode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Register Fetch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ALU Operations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i="1" dirty="0">
                <a:latin typeface="Arial" panose="020B0604020202020204" pitchFamily="34" charset="0"/>
              </a:rPr>
              <a:t>Optional</a:t>
            </a:r>
            <a:r>
              <a:rPr lang="en-US" altLang="en-US" sz="2400" dirty="0">
                <a:latin typeface="Arial" panose="020B0604020202020204" pitchFamily="34" charset="0"/>
              </a:rPr>
              <a:t> Memory Operations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i="1" dirty="0">
                <a:latin typeface="Arial" panose="020B0604020202020204" pitchFamily="34" charset="0"/>
              </a:rPr>
              <a:t>Optional</a:t>
            </a:r>
            <a:r>
              <a:rPr lang="en-US" altLang="en-US" sz="2400" dirty="0">
                <a:latin typeface="Arial" panose="020B0604020202020204" pitchFamily="34" charset="0"/>
              </a:rPr>
              <a:t> Register </a:t>
            </a:r>
            <a:r>
              <a:rPr lang="en-US" altLang="en-US" sz="2400" dirty="0" err="1">
                <a:latin typeface="Arial" panose="020B0604020202020204" pitchFamily="34" charset="0"/>
              </a:rPr>
              <a:t>Writeback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Calculate Next Instruction Address</a:t>
            </a:r>
          </a:p>
        </p:txBody>
      </p:sp>
    </p:spTree>
    <p:extLst>
      <p:ext uri="{BB962C8B-B14F-4D97-AF65-F5344CB8AC3E}">
        <p14:creationId xmlns:p14="http://schemas.microsoft.com/office/powerpoint/2010/main" val="257577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Microcode Sketches (1)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1062" y="1207001"/>
            <a:ext cx="8226425" cy="556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Instruction Fetch: 	MA,A:=PC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			PC:=A+4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			wait for memory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			IR:=Mem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			dispatch on opcode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ALU:			A:=Reg[rs1]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			B:=Reg[rs2]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			</a:t>
            </a:r>
            <a:r>
              <a:rPr lang="en-US" sz="1800" dirty="0" err="1"/>
              <a:t>Reg</a:t>
            </a:r>
            <a:r>
              <a:rPr lang="en-US" sz="1800" dirty="0"/>
              <a:t>[</a:t>
            </a:r>
            <a:r>
              <a:rPr lang="en-US" sz="1800" dirty="0" err="1"/>
              <a:t>rd</a:t>
            </a:r>
            <a:r>
              <a:rPr lang="en-US" sz="1800" dirty="0"/>
              <a:t>]:=</a:t>
            </a:r>
            <a:r>
              <a:rPr lang="en-US" sz="1800" dirty="0" err="1"/>
              <a:t>ALUOp</a:t>
            </a:r>
            <a:r>
              <a:rPr lang="en-US" sz="1800" dirty="0"/>
              <a:t>(A,B)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			</a:t>
            </a:r>
            <a:r>
              <a:rPr lang="en-US" sz="1800" i="1" dirty="0" err="1"/>
              <a:t>goto</a:t>
            </a:r>
            <a:r>
              <a:rPr lang="en-US" sz="1800" i="1" dirty="0"/>
              <a:t> instruction fetch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ALUI:			A:=Reg[rs1]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			B:=ImmI	  //Sign-extend 12b immediate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			</a:t>
            </a:r>
            <a:r>
              <a:rPr lang="en-US" sz="1800" dirty="0" err="1"/>
              <a:t>Reg</a:t>
            </a:r>
            <a:r>
              <a:rPr lang="en-US" sz="1800" dirty="0"/>
              <a:t>[</a:t>
            </a:r>
            <a:r>
              <a:rPr lang="en-US" sz="1800" dirty="0" err="1"/>
              <a:t>rd</a:t>
            </a:r>
            <a:r>
              <a:rPr lang="en-US" sz="1800" dirty="0"/>
              <a:t>]:=</a:t>
            </a:r>
            <a:r>
              <a:rPr lang="en-US" sz="1800" dirty="0" err="1"/>
              <a:t>ALUOp</a:t>
            </a:r>
            <a:r>
              <a:rPr lang="en-US" sz="1800" dirty="0"/>
              <a:t>(A,B)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			</a:t>
            </a:r>
            <a:r>
              <a:rPr lang="en-US" sz="1800" i="1" dirty="0" err="1"/>
              <a:t>goto</a:t>
            </a:r>
            <a:r>
              <a:rPr lang="en-US" sz="1800" i="1" dirty="0"/>
              <a:t> instruction fetch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	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00384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Microcode Sketches (</a:t>
            </a: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2</a:t>
            </a: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40782" y="1304351"/>
            <a:ext cx="8226425" cy="586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2000"/>
              <a:t>LW: 			A:=Reg[rs1]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2000"/>
              <a:t> 			B:=ImmI   //Sign-extend 12b immediate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2000"/>
              <a:t>			MA:=A+B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2000" i="1"/>
              <a:t>			wait for memory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2000"/>
              <a:t>			Reg[rd]:=Mem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2000" i="1"/>
              <a:t>			goto instruction fetch</a:t>
            </a:r>
            <a:endParaRPr lang="en-US" sz="200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2000"/>
              <a:t>JAL:			Reg[rd]:=A  // Store return address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2000"/>
              <a:t>			A:=A-4        // Recover original PC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2000"/>
              <a:t>			B:=ImmJ // Jump-style immediate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2000"/>
              <a:t>			PC:=A+B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2000" i="1"/>
              <a:t>			goto instruction fetch</a:t>
            </a:r>
            <a:endParaRPr lang="en-US" sz="200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2000"/>
              <a:t>Branch:			A:=Reg[rs1]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2000"/>
              <a:t>			B:=Reg[rs2]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2000"/>
              <a:t>			if (!ALUOp(A,B)) </a:t>
            </a:r>
            <a:r>
              <a:rPr lang="en-US" sz="2000" i="1"/>
              <a:t>goto instruction fetch </a:t>
            </a:r>
            <a:r>
              <a:rPr lang="en-US" sz="2000"/>
              <a:t>//Not taken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2000"/>
              <a:t>			A:=PC  //Microcode fall through if branch taken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2000"/>
              <a:t>			A:=A-4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2000"/>
              <a:t>			B:=ImmB// Branch-style immediate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2000"/>
              <a:t>			PC:=A+B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2000" i="1"/>
              <a:t>			goto instruction fetch</a:t>
            </a:r>
            <a:endParaRPr lang="en-US" sz="200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2000"/>
              <a:t>	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2000"/>
              <a:t>			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2000"/>
              <a:t>			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sz="2000"/>
              <a:t>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534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Control Realization Options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1266251"/>
            <a:ext cx="8487833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ROM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“Read-Only Memory”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Regular structure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Can be easily reprogrammed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fix errors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add instructions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Popular when designing control logic manually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Combinatorial Logic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Today, chip designers use logic synthesis tools to convert truth tables to networks of gates</a:t>
            </a:r>
          </a:p>
        </p:txBody>
      </p:sp>
    </p:spTree>
    <p:extLst>
      <p:ext uri="{BB962C8B-B14F-4D97-AF65-F5344CB8AC3E}">
        <p14:creationId xmlns:p14="http://schemas.microsoft.com/office/powerpoint/2010/main" val="585396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25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RV32I, a nine-bit ISA!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4" descr="Untitled.jpe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" y="1981201"/>
            <a:ext cx="4457050" cy="3105149"/>
          </a:xfrm>
          <a:prstGeom prst="rect">
            <a:avLst/>
          </a:prstGeom>
        </p:spPr>
      </p:pic>
      <p:pic>
        <p:nvPicPr>
          <p:cNvPr id="7" name="Picture 5" descr="Untitled.jpe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4223" y="2057400"/>
            <a:ext cx="4562068" cy="295275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2286000" y="5181601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Instruction type encoded using only 9 bits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[30],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[14:12],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[6:2]</a:t>
            </a:r>
          </a:p>
        </p:txBody>
      </p:sp>
      <p:sp>
        <p:nvSpPr>
          <p:cNvPr id="9" name="Rectangle 8"/>
          <p:cNvSpPr/>
          <p:nvPr/>
        </p:nvSpPr>
        <p:spPr>
          <a:xfrm>
            <a:off x="8001000" y="2057400"/>
            <a:ext cx="304800" cy="1676400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73319" y="1986972"/>
            <a:ext cx="259773" cy="3061278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55309" y="2081069"/>
            <a:ext cx="49646" cy="1639455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64956" y="2011795"/>
            <a:ext cx="155863" cy="3027219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29583" y="2081069"/>
            <a:ext cx="155863" cy="1667163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76800" y="1600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[30]</a:t>
            </a:r>
          </a:p>
        </p:txBody>
      </p:sp>
      <p:cxnSp>
        <p:nvCxnSpPr>
          <p:cNvPr id="15" name="Straight Arrow Connector 15"/>
          <p:cNvCxnSpPr>
            <a:stCxn id="14" idx="2"/>
            <a:endCxn id="11" idx="0"/>
          </p:cNvCxnSpPr>
          <p:nvPr/>
        </p:nvCxnSpPr>
        <p:spPr>
          <a:xfrm flipH="1">
            <a:off x="4980132" y="1969532"/>
            <a:ext cx="360898" cy="1115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8"/>
          <p:cNvSpPr txBox="1"/>
          <p:nvPr/>
        </p:nvSpPr>
        <p:spPr>
          <a:xfrm>
            <a:off x="6553200" y="16002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[14:12]</a:t>
            </a:r>
          </a:p>
        </p:txBody>
      </p:sp>
      <p:cxnSp>
        <p:nvCxnSpPr>
          <p:cNvPr id="17" name="Straight Arrow Connector 19"/>
          <p:cNvCxnSpPr>
            <a:stCxn id="16" idx="2"/>
            <a:endCxn id="13" idx="0"/>
          </p:cNvCxnSpPr>
          <p:nvPr/>
        </p:nvCxnSpPr>
        <p:spPr>
          <a:xfrm flipH="1">
            <a:off x="7007515" y="1969532"/>
            <a:ext cx="170215" cy="1115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22"/>
          <p:cNvSpPr txBox="1"/>
          <p:nvPr/>
        </p:nvSpPr>
        <p:spPr>
          <a:xfrm>
            <a:off x="7772400" y="15240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[6:2]</a:t>
            </a:r>
          </a:p>
        </p:txBody>
      </p:sp>
      <p:cxnSp>
        <p:nvCxnSpPr>
          <p:cNvPr id="19" name="Straight Arrow Connector 23"/>
          <p:cNvCxnSpPr>
            <a:stCxn id="18" idx="2"/>
          </p:cNvCxnSpPr>
          <p:nvPr/>
        </p:nvCxnSpPr>
        <p:spPr>
          <a:xfrm flipH="1">
            <a:off x="8153402" y="1893332"/>
            <a:ext cx="115288" cy="1640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921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21655</TotalTime>
  <Words>2243</Words>
  <Application>Microsoft Office PowerPoint</Application>
  <PresentationFormat>全屏显示(4:3)</PresentationFormat>
  <Paragraphs>788</Paragraphs>
  <Slides>36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ＭＳ Ｐゴシック</vt:lpstr>
      <vt:lpstr>等线</vt:lpstr>
      <vt:lpstr>等线 Light</vt:lpstr>
      <vt:lpstr>Arial</vt:lpstr>
      <vt:lpstr>Calibri</vt:lpstr>
      <vt:lpstr>Calibri Light</vt:lpstr>
      <vt:lpstr>Courier</vt:lpstr>
      <vt:lpstr>Courier New</vt:lpstr>
      <vt:lpstr>Office 主题​​</vt:lpstr>
      <vt:lpstr>计算机组成与系统结构 Computer Organization &amp; System Architecture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 KJ</dc:creator>
  <cp:lastModifiedBy>Kejie Huang</cp:lastModifiedBy>
  <cp:revision>208</cp:revision>
  <dcterms:created xsi:type="dcterms:W3CDTF">2018-11-06T08:46:54Z</dcterms:created>
  <dcterms:modified xsi:type="dcterms:W3CDTF">2020-02-09T07:50:47Z</dcterms:modified>
</cp:coreProperties>
</file>