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2" r:id="rId6"/>
    <p:sldId id="263" r:id="rId7"/>
    <p:sldId id="260" r:id="rId8"/>
    <p:sldId id="264" r:id="rId9"/>
    <p:sldId id="261" r:id="rId10"/>
    <p:sldId id="266" r:id="rId11"/>
    <p:sldId id="267" r:id="rId12"/>
    <p:sldId id="268" r:id="rId13"/>
    <p:sldId id="269" r:id="rId14"/>
    <p:sldId id="270" r:id="rId15"/>
    <p:sldId id="271" r:id="rId16"/>
    <p:sldId id="273" r:id="rId17"/>
    <p:sldId id="272" r:id="rId18"/>
    <p:sldId id="274" r:id="rId19"/>
    <p:sldId id="26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637" autoAdjust="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F2F6AD-9DF0-40E2-A5C6-0C5224F3192C}" type="datetimeFigureOut">
              <a:rPr lang="zh-CN" altLang="en-US" smtClean="0"/>
              <a:t>2021/5/17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E28BFA-2399-485C-9943-D80A07F1A301}" type="slidenum">
              <a:rPr lang="zh-CN" altLang="en-US" smtClean="0"/>
              <a:t>‹#›</a:t>
            </a:fld>
            <a:endParaRPr lang="zh-CN" altLang="en-US"/>
          </a:p>
        </p:txBody>
      </p:sp>
    </p:spTree>
    <p:extLst>
      <p:ext uri="{BB962C8B-B14F-4D97-AF65-F5344CB8AC3E}">
        <p14:creationId xmlns:p14="http://schemas.microsoft.com/office/powerpoint/2010/main" val="411780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大作业构成</a:t>
            </a:r>
            <a:endParaRPr lang="en-US" altLang="zh-CN" dirty="0"/>
          </a:p>
          <a:p>
            <a:pPr marL="228600" indent="-228600">
              <a:buAutoNum type="arabicPeriod"/>
            </a:pPr>
            <a:r>
              <a:rPr lang="en-US" altLang="zh-CN" dirty="0" err="1"/>
              <a:t>hw</a:t>
            </a:r>
            <a:r>
              <a:rPr lang="zh-CN" altLang="en-US" dirty="0"/>
              <a:t>开发版介绍，统计云账号注册</a:t>
            </a:r>
            <a:endParaRPr lang="en-US" altLang="zh-CN" dirty="0"/>
          </a:p>
          <a:p>
            <a:pPr marL="228600" indent="-228600">
              <a:buAutoNum type="arabicPeriod"/>
            </a:pPr>
            <a:r>
              <a:rPr lang="zh-CN" altLang="en-US" dirty="0"/>
              <a:t>小组选题，上传到学在浙大，开个作业提交</a:t>
            </a:r>
            <a:endParaRPr lang="en-US" altLang="zh-CN" dirty="0"/>
          </a:p>
          <a:p>
            <a:pPr marL="228600" indent="-228600">
              <a:buAutoNum type="arabicPeriod"/>
            </a:pPr>
            <a:r>
              <a:rPr lang="zh-CN" altLang="en-US" dirty="0"/>
              <a:t>大作业评分方式</a:t>
            </a:r>
          </a:p>
        </p:txBody>
      </p:sp>
      <p:sp>
        <p:nvSpPr>
          <p:cNvPr id="4" name="灯片编号占位符 3"/>
          <p:cNvSpPr>
            <a:spLocks noGrp="1"/>
          </p:cNvSpPr>
          <p:nvPr>
            <p:ph type="sldNum" sz="quarter" idx="5"/>
          </p:nvPr>
        </p:nvSpPr>
        <p:spPr/>
        <p:txBody>
          <a:bodyPr/>
          <a:lstStyle/>
          <a:p>
            <a:fld id="{BFE28BFA-2399-485C-9943-D80A07F1A301}" type="slidenum">
              <a:rPr lang="zh-CN" altLang="en-US" smtClean="0"/>
              <a:t>1</a:t>
            </a:fld>
            <a:endParaRPr lang="zh-CN" altLang="en-US"/>
          </a:p>
        </p:txBody>
      </p:sp>
    </p:spTree>
    <p:extLst>
      <p:ext uri="{BB962C8B-B14F-4D97-AF65-F5344CB8AC3E}">
        <p14:creationId xmlns:p14="http://schemas.microsoft.com/office/powerpoint/2010/main" val="353597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举个例子，假设我们的模型的运算关系可以用这个运算图表示。在这个优化任务中，我们需要求最优的</a:t>
            </a:r>
            <a:r>
              <a:rPr lang="en-US" altLang="zh-CN" dirty="0"/>
              <a:t>W</a:t>
            </a:r>
            <a:r>
              <a:rPr lang="zh-CN" altLang="en-US" dirty="0"/>
              <a:t>，因此需要</a:t>
            </a:r>
            <a:r>
              <a:rPr lang="en-US" altLang="zh-CN" dirty="0"/>
              <a:t>L</a:t>
            </a:r>
            <a:r>
              <a:rPr lang="zh-CN" altLang="en-US" dirty="0"/>
              <a:t>对</a:t>
            </a:r>
            <a:r>
              <a:rPr lang="en-US" altLang="zh-CN" dirty="0"/>
              <a:t>W</a:t>
            </a:r>
            <a:r>
              <a:rPr lang="zh-CN" altLang="en-US" dirty="0"/>
              <a:t>的梯度。</a:t>
            </a:r>
            <a:endParaRPr lang="en-US" altLang="zh-CN" dirty="0"/>
          </a:p>
          <a:p>
            <a:r>
              <a:rPr lang="zh-CN" altLang="en-US" dirty="0"/>
              <a:t>不难发现</a:t>
            </a:r>
            <a:r>
              <a:rPr lang="en-US" altLang="zh-CN" dirty="0"/>
              <a:t>L</a:t>
            </a:r>
            <a:r>
              <a:rPr lang="zh-CN" altLang="en-US" dirty="0"/>
              <a:t>是</a:t>
            </a:r>
            <a:r>
              <a:rPr lang="en-US" altLang="zh-CN" dirty="0"/>
              <a:t>W</a:t>
            </a:r>
            <a:r>
              <a:rPr lang="zh-CN" altLang="en-US" dirty="0"/>
              <a:t>的多层复合函数，因此求梯度需要按照链式求导法则计算过程中的所有梯度。</a:t>
            </a:r>
            <a:endParaRPr lang="en-US" altLang="zh-CN" dirty="0"/>
          </a:p>
          <a:p>
            <a:r>
              <a:rPr lang="zh-CN" altLang="en-US" dirty="0"/>
              <a:t>我们看一下运算图是如何在运算过程中记录梯度的。</a:t>
            </a:r>
          </a:p>
        </p:txBody>
      </p:sp>
      <p:sp>
        <p:nvSpPr>
          <p:cNvPr id="4" name="灯片编号占位符 3"/>
          <p:cNvSpPr>
            <a:spLocks noGrp="1"/>
          </p:cNvSpPr>
          <p:nvPr>
            <p:ph type="sldNum" sz="quarter" idx="5"/>
          </p:nvPr>
        </p:nvSpPr>
        <p:spPr/>
        <p:txBody>
          <a:bodyPr/>
          <a:lstStyle/>
          <a:p>
            <a:fld id="{BFE28BFA-2399-485C-9943-D80A07F1A301}" type="slidenum">
              <a:rPr lang="zh-CN" altLang="en-US" smtClean="0"/>
              <a:t>12</a:t>
            </a:fld>
            <a:endParaRPr lang="zh-CN" altLang="en-US"/>
          </a:p>
        </p:txBody>
      </p:sp>
    </p:spTree>
    <p:extLst>
      <p:ext uri="{BB962C8B-B14F-4D97-AF65-F5344CB8AC3E}">
        <p14:creationId xmlns:p14="http://schemas.microsoft.com/office/powerpoint/2010/main" val="382609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举个例子，假设我们的模型的运算关系可以用这个运算图表示。在这个优化任务中，我们需要求最优的</a:t>
            </a:r>
            <a:r>
              <a:rPr lang="en-US" altLang="zh-CN" dirty="0" err="1"/>
              <a:t>W,b</a:t>
            </a:r>
            <a:r>
              <a:rPr lang="zh-CN" altLang="en-US" dirty="0"/>
              <a:t>，因此需要</a:t>
            </a:r>
            <a:r>
              <a:rPr lang="en-US" altLang="zh-CN" dirty="0"/>
              <a:t>L</a:t>
            </a:r>
            <a:r>
              <a:rPr lang="zh-CN" altLang="en-US" dirty="0"/>
              <a:t>对</a:t>
            </a:r>
            <a:r>
              <a:rPr lang="en-US" altLang="zh-CN" dirty="0"/>
              <a:t>W</a:t>
            </a:r>
            <a:r>
              <a:rPr lang="zh-CN" altLang="en-US" dirty="0"/>
              <a:t>的梯度。</a:t>
            </a:r>
            <a:endParaRPr lang="en-US" altLang="zh-CN" dirty="0"/>
          </a:p>
          <a:p>
            <a:r>
              <a:rPr lang="zh-CN" altLang="en-US" dirty="0"/>
              <a:t>不难发现</a:t>
            </a:r>
            <a:r>
              <a:rPr lang="en-US" altLang="zh-CN" dirty="0"/>
              <a:t>L</a:t>
            </a:r>
            <a:r>
              <a:rPr lang="zh-CN" altLang="en-US" dirty="0"/>
              <a:t>是</a:t>
            </a:r>
            <a:r>
              <a:rPr lang="en-US" altLang="zh-CN" dirty="0"/>
              <a:t>W</a:t>
            </a:r>
            <a:r>
              <a:rPr lang="zh-CN" altLang="en-US" dirty="0"/>
              <a:t>的多层复合函数，因此求梯度需要按照链式求导法则计算过程中的所有梯度。</a:t>
            </a:r>
            <a:endParaRPr lang="en-US" altLang="zh-CN" dirty="0"/>
          </a:p>
          <a:p>
            <a:r>
              <a:rPr lang="zh-CN" altLang="en-US" dirty="0"/>
              <a:t>我们看一下运算图是如何在运算过程中记录梯度的。</a:t>
            </a:r>
            <a:endParaRPr lang="en-US" altLang="zh-CN" dirty="0"/>
          </a:p>
          <a:p>
            <a:endParaRPr lang="en-US" altLang="zh-CN" dirty="0"/>
          </a:p>
          <a:p>
            <a:r>
              <a:rPr lang="zh-CN" altLang="en-US" dirty="0"/>
              <a:t>首先前向计算各个量的值，直至最后一个节点。</a:t>
            </a:r>
          </a:p>
        </p:txBody>
      </p:sp>
      <p:sp>
        <p:nvSpPr>
          <p:cNvPr id="4" name="灯片编号占位符 3"/>
          <p:cNvSpPr>
            <a:spLocks noGrp="1"/>
          </p:cNvSpPr>
          <p:nvPr>
            <p:ph type="sldNum" sz="quarter" idx="5"/>
          </p:nvPr>
        </p:nvSpPr>
        <p:spPr/>
        <p:txBody>
          <a:bodyPr/>
          <a:lstStyle/>
          <a:p>
            <a:fld id="{BFE28BFA-2399-485C-9943-D80A07F1A301}" type="slidenum">
              <a:rPr lang="zh-CN" altLang="en-US" smtClean="0"/>
              <a:t>13</a:t>
            </a:fld>
            <a:endParaRPr lang="zh-CN" altLang="en-US"/>
          </a:p>
        </p:txBody>
      </p:sp>
    </p:spTree>
    <p:extLst>
      <p:ext uri="{BB962C8B-B14F-4D97-AF65-F5344CB8AC3E}">
        <p14:creationId xmlns:p14="http://schemas.microsoft.com/office/powerpoint/2010/main" val="687088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之后从最后一个节点开始回溯计算每个变量针对于每个节点所表示函数的导数，即输出对输入的梯度。</a:t>
            </a:r>
          </a:p>
        </p:txBody>
      </p:sp>
      <p:sp>
        <p:nvSpPr>
          <p:cNvPr id="4" name="灯片编号占位符 3"/>
          <p:cNvSpPr>
            <a:spLocks noGrp="1"/>
          </p:cNvSpPr>
          <p:nvPr>
            <p:ph type="sldNum" sz="quarter" idx="5"/>
          </p:nvPr>
        </p:nvSpPr>
        <p:spPr/>
        <p:txBody>
          <a:bodyPr/>
          <a:lstStyle/>
          <a:p>
            <a:fld id="{BFE28BFA-2399-485C-9943-D80A07F1A301}" type="slidenum">
              <a:rPr lang="zh-CN" altLang="en-US" smtClean="0"/>
              <a:t>14</a:t>
            </a:fld>
            <a:endParaRPr lang="zh-CN" altLang="en-US"/>
          </a:p>
        </p:txBody>
      </p:sp>
    </p:spTree>
    <p:extLst>
      <p:ext uri="{BB962C8B-B14F-4D97-AF65-F5344CB8AC3E}">
        <p14:creationId xmlns:p14="http://schemas.microsoft.com/office/powerpoint/2010/main" val="1517624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之后从最后一个节点开始回溯计算每个变量针对于每个节点所表示函数的导数，即输出对输入的梯度。</a:t>
            </a:r>
            <a:endParaRPr lang="en-US" altLang="zh-CN" dirty="0"/>
          </a:p>
        </p:txBody>
      </p:sp>
      <p:sp>
        <p:nvSpPr>
          <p:cNvPr id="4" name="灯片编号占位符 3"/>
          <p:cNvSpPr>
            <a:spLocks noGrp="1"/>
          </p:cNvSpPr>
          <p:nvPr>
            <p:ph type="sldNum" sz="quarter" idx="5"/>
          </p:nvPr>
        </p:nvSpPr>
        <p:spPr/>
        <p:txBody>
          <a:bodyPr/>
          <a:lstStyle/>
          <a:p>
            <a:fld id="{BFE28BFA-2399-485C-9943-D80A07F1A301}" type="slidenum">
              <a:rPr lang="zh-CN" altLang="en-US" smtClean="0"/>
              <a:t>15</a:t>
            </a:fld>
            <a:endParaRPr lang="zh-CN" altLang="en-US"/>
          </a:p>
        </p:txBody>
      </p:sp>
    </p:spTree>
    <p:extLst>
      <p:ext uri="{BB962C8B-B14F-4D97-AF65-F5344CB8AC3E}">
        <p14:creationId xmlns:p14="http://schemas.microsoft.com/office/powerpoint/2010/main" val="3175752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之后从最后一个节点开始回溯计算每个变量针对于每个节点所表示函数的导数，即输出对输入的梯度。</a:t>
            </a:r>
            <a:endParaRPr lang="en-US" altLang="zh-CN" dirty="0"/>
          </a:p>
        </p:txBody>
      </p:sp>
      <p:sp>
        <p:nvSpPr>
          <p:cNvPr id="4" name="灯片编号占位符 3"/>
          <p:cNvSpPr>
            <a:spLocks noGrp="1"/>
          </p:cNvSpPr>
          <p:nvPr>
            <p:ph type="sldNum" sz="quarter" idx="5"/>
          </p:nvPr>
        </p:nvSpPr>
        <p:spPr/>
        <p:txBody>
          <a:bodyPr/>
          <a:lstStyle/>
          <a:p>
            <a:fld id="{BFE28BFA-2399-485C-9943-D80A07F1A301}" type="slidenum">
              <a:rPr lang="zh-CN" altLang="en-US" smtClean="0"/>
              <a:t>16</a:t>
            </a:fld>
            <a:endParaRPr lang="zh-CN" altLang="en-US"/>
          </a:p>
        </p:txBody>
      </p:sp>
    </p:spTree>
    <p:extLst>
      <p:ext uri="{BB962C8B-B14F-4D97-AF65-F5344CB8AC3E}">
        <p14:creationId xmlns:p14="http://schemas.microsoft.com/office/powerpoint/2010/main" val="483583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主要靠大家自学，提供例程和说明文件，结合例程和官方文档学习用法。</a:t>
            </a:r>
          </a:p>
        </p:txBody>
      </p:sp>
      <p:sp>
        <p:nvSpPr>
          <p:cNvPr id="4" name="灯片编号占位符 3"/>
          <p:cNvSpPr>
            <a:spLocks noGrp="1"/>
          </p:cNvSpPr>
          <p:nvPr>
            <p:ph type="sldNum" sz="quarter" idx="5"/>
          </p:nvPr>
        </p:nvSpPr>
        <p:spPr/>
        <p:txBody>
          <a:bodyPr/>
          <a:lstStyle/>
          <a:p>
            <a:fld id="{BFE28BFA-2399-485C-9943-D80A07F1A301}" type="slidenum">
              <a:rPr lang="zh-CN" altLang="en-US" smtClean="0"/>
              <a:t>17</a:t>
            </a:fld>
            <a:endParaRPr lang="zh-CN" altLang="en-US"/>
          </a:p>
        </p:txBody>
      </p:sp>
    </p:spTree>
    <p:extLst>
      <p:ext uri="{BB962C8B-B14F-4D97-AF65-F5344CB8AC3E}">
        <p14:creationId xmlns:p14="http://schemas.microsoft.com/office/powerpoint/2010/main" val="1237989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GPU</a:t>
            </a:r>
            <a:r>
              <a:rPr lang="zh-CN" altLang="en-US" dirty="0"/>
              <a:t>资源这边看大家的情况，可以帮大家去</a:t>
            </a:r>
            <a:r>
              <a:rPr lang="en-US" altLang="zh-CN" dirty="0" err="1"/>
              <a:t>hw</a:t>
            </a:r>
            <a:r>
              <a:rPr lang="zh-CN" altLang="en-US" dirty="0"/>
              <a:t>申请一下，但是结果不太能保证，需要的向我报名；另外如果自己机器有或者可以用实验室的计算资源的话也可以。</a:t>
            </a:r>
          </a:p>
        </p:txBody>
      </p:sp>
      <p:sp>
        <p:nvSpPr>
          <p:cNvPr id="4" name="灯片编号占位符 3"/>
          <p:cNvSpPr>
            <a:spLocks noGrp="1"/>
          </p:cNvSpPr>
          <p:nvPr>
            <p:ph type="sldNum" sz="quarter" idx="5"/>
          </p:nvPr>
        </p:nvSpPr>
        <p:spPr/>
        <p:txBody>
          <a:bodyPr/>
          <a:lstStyle/>
          <a:p>
            <a:fld id="{BFE28BFA-2399-485C-9943-D80A07F1A301}" type="slidenum">
              <a:rPr lang="zh-CN" altLang="en-US" smtClean="0"/>
              <a:t>18</a:t>
            </a:fld>
            <a:endParaRPr lang="zh-CN" altLang="en-US"/>
          </a:p>
        </p:txBody>
      </p:sp>
    </p:spTree>
    <p:extLst>
      <p:ext uri="{BB962C8B-B14F-4D97-AF65-F5344CB8AC3E}">
        <p14:creationId xmlns:p14="http://schemas.microsoft.com/office/powerpoint/2010/main" val="3831922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大作业构成</a:t>
            </a:r>
            <a:endParaRPr lang="en-US" altLang="zh-CN" dirty="0"/>
          </a:p>
          <a:p>
            <a:pPr marL="228600" indent="-228600">
              <a:buAutoNum type="arabicPeriod"/>
            </a:pPr>
            <a:r>
              <a:rPr lang="en-US" altLang="zh-CN" dirty="0" err="1"/>
              <a:t>hw</a:t>
            </a:r>
            <a:r>
              <a:rPr lang="zh-CN" altLang="en-US" dirty="0"/>
              <a:t>开发版介绍，统计云账号注册</a:t>
            </a:r>
            <a:endParaRPr lang="en-US" altLang="zh-CN" dirty="0"/>
          </a:p>
          <a:p>
            <a:pPr marL="228600" indent="-228600">
              <a:buAutoNum type="arabicPeriod"/>
            </a:pPr>
            <a:r>
              <a:rPr lang="zh-CN" altLang="en-US" dirty="0"/>
              <a:t>小组选题，上传到学在浙大，开个作业提交，请及时完成（涉及到是否发放</a:t>
            </a:r>
            <a:r>
              <a:rPr lang="en-US" altLang="zh-CN" dirty="0"/>
              <a:t>GPU</a:t>
            </a:r>
            <a:r>
              <a:rPr lang="zh-CN" altLang="en-US" dirty="0"/>
              <a:t>代金券）</a:t>
            </a:r>
            <a:endParaRPr lang="en-US" altLang="zh-CN" dirty="0"/>
          </a:p>
          <a:p>
            <a:pPr marL="228600" indent="-228600">
              <a:buAutoNum type="arabicPeriod"/>
            </a:pPr>
            <a:r>
              <a:rPr lang="zh-CN" altLang="en-US" dirty="0"/>
              <a:t>大作业评分方式</a:t>
            </a:r>
          </a:p>
          <a:p>
            <a:endParaRPr lang="zh-CN" altLang="en-US" dirty="0"/>
          </a:p>
        </p:txBody>
      </p:sp>
      <p:sp>
        <p:nvSpPr>
          <p:cNvPr id="4" name="灯片编号占位符 3"/>
          <p:cNvSpPr>
            <a:spLocks noGrp="1"/>
          </p:cNvSpPr>
          <p:nvPr>
            <p:ph type="sldNum" sz="quarter" idx="5"/>
          </p:nvPr>
        </p:nvSpPr>
        <p:spPr/>
        <p:txBody>
          <a:bodyPr/>
          <a:lstStyle/>
          <a:p>
            <a:fld id="{BFE28BFA-2399-485C-9943-D80A07F1A301}" type="slidenum">
              <a:rPr lang="zh-CN" altLang="en-US" smtClean="0"/>
              <a:t>2</a:t>
            </a:fld>
            <a:endParaRPr lang="zh-CN" altLang="en-US"/>
          </a:p>
        </p:txBody>
      </p:sp>
    </p:spTree>
    <p:extLst>
      <p:ext uri="{BB962C8B-B14F-4D97-AF65-F5344CB8AC3E}">
        <p14:creationId xmlns:p14="http://schemas.microsoft.com/office/powerpoint/2010/main" val="1717885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第一个任务比较简单，是因为课程和</a:t>
            </a:r>
            <a:r>
              <a:rPr lang="en-US" altLang="zh-CN" dirty="0" err="1"/>
              <a:t>hw</a:t>
            </a:r>
            <a:r>
              <a:rPr lang="zh-CN" altLang="en-US" dirty="0"/>
              <a:t>有合作，需要使用他们的设备做推理，所以加进来。</a:t>
            </a:r>
            <a:endParaRPr lang="en-US" altLang="zh-CN" dirty="0"/>
          </a:p>
          <a:p>
            <a:r>
              <a:rPr lang="zh-CN" altLang="en-US" dirty="0"/>
              <a:t>第二个任务是主要任务。</a:t>
            </a:r>
          </a:p>
        </p:txBody>
      </p:sp>
      <p:sp>
        <p:nvSpPr>
          <p:cNvPr id="4" name="灯片编号占位符 3"/>
          <p:cNvSpPr>
            <a:spLocks noGrp="1"/>
          </p:cNvSpPr>
          <p:nvPr>
            <p:ph type="sldNum" sz="quarter" idx="5"/>
          </p:nvPr>
        </p:nvSpPr>
        <p:spPr/>
        <p:txBody>
          <a:bodyPr/>
          <a:lstStyle/>
          <a:p>
            <a:fld id="{BFE28BFA-2399-485C-9943-D80A07F1A301}" type="slidenum">
              <a:rPr lang="zh-CN" altLang="en-US" smtClean="0"/>
              <a:t>3</a:t>
            </a:fld>
            <a:endParaRPr lang="zh-CN" altLang="en-US"/>
          </a:p>
        </p:txBody>
      </p:sp>
    </p:spTree>
    <p:extLst>
      <p:ext uri="{BB962C8B-B14F-4D97-AF65-F5344CB8AC3E}">
        <p14:creationId xmlns:p14="http://schemas.microsoft.com/office/powerpoint/2010/main" val="3945468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400"/>
              </a:spcBef>
            </a:pPr>
            <a:r>
              <a:rPr lang="zh-CN" altLang="en-US" dirty="0"/>
              <a:t>华为在</a:t>
            </a:r>
            <a:r>
              <a:rPr lang="en-US" altLang="zh-CN" dirty="0"/>
              <a:t>2018</a:t>
            </a:r>
            <a:r>
              <a:rPr lang="zh-CN" altLang="en-US" dirty="0"/>
              <a:t>年</a:t>
            </a:r>
            <a:r>
              <a:rPr lang="en-US" altLang="zh-CN" dirty="0"/>
              <a:t>10</a:t>
            </a:r>
            <a:r>
              <a:rPr lang="zh-CN" altLang="en-US" dirty="0"/>
              <a:t>月份的全联接大会上发布了针对</a:t>
            </a:r>
            <a:r>
              <a:rPr lang="en-US" altLang="zh-CN" dirty="0"/>
              <a:t>AI</a:t>
            </a:r>
            <a:r>
              <a:rPr lang="zh-CN" altLang="en-US" dirty="0"/>
              <a:t>推理与训练场景的昇腾</a:t>
            </a:r>
            <a:r>
              <a:rPr lang="en-US" altLang="zh-CN" dirty="0"/>
              <a:t>310</a:t>
            </a:r>
            <a:r>
              <a:rPr lang="zh-CN" altLang="en-US" dirty="0"/>
              <a:t>与昇腾</a:t>
            </a:r>
            <a:r>
              <a:rPr lang="en-US" altLang="zh-CN" dirty="0"/>
              <a:t>910</a:t>
            </a:r>
            <a:r>
              <a:rPr lang="zh-CN" altLang="en-US" dirty="0"/>
              <a:t>芯片。昇腾芯片独特的达芬奇</a:t>
            </a:r>
            <a:r>
              <a:rPr lang="en-US" altLang="zh-CN" dirty="0"/>
              <a:t>3D</a:t>
            </a:r>
            <a:r>
              <a:rPr lang="en-US" altLang="zh-CN" baseline="0" dirty="0"/>
              <a:t> Cube</a:t>
            </a:r>
            <a:r>
              <a:rPr lang="zh-CN" altLang="en-US" baseline="0" dirty="0"/>
              <a:t>架构，使得芯片具有高算力、高能效、可扩展的优点。</a:t>
            </a:r>
            <a:endParaRPr lang="en-US" altLang="zh-CN" baseline="0" dirty="0"/>
          </a:p>
          <a:p>
            <a:pPr>
              <a:spcBef>
                <a:spcPts val="400"/>
              </a:spcBef>
            </a:pPr>
            <a:endParaRPr lang="en-US" altLang="zh-CN" baseline="0" dirty="0"/>
          </a:p>
          <a:p>
            <a:pPr>
              <a:spcBef>
                <a:spcPts val="400"/>
              </a:spcBef>
            </a:pPr>
            <a:r>
              <a:rPr lang="zh-CN" altLang="en-US" baseline="0" dirty="0"/>
              <a:t>昇腾</a:t>
            </a:r>
            <a:r>
              <a:rPr lang="en-US" altLang="zh-CN" baseline="0" dirty="0"/>
              <a:t>310</a:t>
            </a:r>
            <a:r>
              <a:rPr lang="zh-CN" altLang="en-US" baseline="0" dirty="0"/>
              <a:t>芯片，是用于推理的边缘智能场景的极致高能效</a:t>
            </a:r>
            <a:r>
              <a:rPr lang="en-US" altLang="zh-CN" baseline="0" dirty="0"/>
              <a:t>AI SoC</a:t>
            </a:r>
            <a:r>
              <a:rPr lang="zh-CN" altLang="en-US" baseline="0" dirty="0"/>
              <a:t>，使用</a:t>
            </a:r>
            <a:r>
              <a:rPr lang="en-US" altLang="zh-CN" baseline="0" dirty="0"/>
              <a:t>12nm</a:t>
            </a:r>
            <a:r>
              <a:rPr lang="zh-CN" altLang="en-US" baseline="0" dirty="0"/>
              <a:t>制作工艺，可提供</a:t>
            </a:r>
            <a:r>
              <a:rPr lang="en-US" altLang="zh-CN" baseline="0" dirty="0"/>
              <a:t>22TOPS</a:t>
            </a:r>
            <a:r>
              <a:rPr lang="zh-CN" altLang="en-US" baseline="0" dirty="0"/>
              <a:t>的算力，且功耗只有</a:t>
            </a:r>
            <a:r>
              <a:rPr lang="en-US" altLang="zh-CN" baseline="0" dirty="0"/>
              <a:t>8</a:t>
            </a:r>
            <a:r>
              <a:rPr lang="zh-CN" altLang="en-US" baseline="0" dirty="0"/>
              <a:t>瓦，非常适合边缘计算的低功耗要求的场景；</a:t>
            </a:r>
            <a:endParaRPr lang="en-US" altLang="zh-CN" baseline="0" dirty="0"/>
          </a:p>
          <a:p>
            <a:pPr>
              <a:spcBef>
                <a:spcPts val="400"/>
              </a:spcBef>
            </a:pPr>
            <a:r>
              <a:rPr lang="zh-CN" altLang="en-US" baseline="0" dirty="0"/>
              <a:t>昇腾</a:t>
            </a:r>
            <a:r>
              <a:rPr lang="en-US" altLang="zh-CN" baseline="0" dirty="0"/>
              <a:t>910</a:t>
            </a:r>
            <a:r>
              <a:rPr lang="zh-CN" altLang="en-US" baseline="0" dirty="0"/>
              <a:t>芯片，是当前计算密度最大的单芯片，适用于</a:t>
            </a:r>
            <a:r>
              <a:rPr lang="en-US" altLang="zh-CN" baseline="0" dirty="0"/>
              <a:t>AI</a:t>
            </a:r>
            <a:r>
              <a:rPr lang="zh-CN" altLang="en-US" baseline="0" dirty="0"/>
              <a:t>训练，采用</a:t>
            </a:r>
            <a:r>
              <a:rPr lang="en-US" altLang="zh-CN" baseline="0" dirty="0"/>
              <a:t>7nm</a:t>
            </a:r>
            <a:r>
              <a:rPr lang="zh-CN" altLang="en-US" baseline="0" dirty="0"/>
              <a:t>制作工艺，可提供</a:t>
            </a:r>
            <a:r>
              <a:rPr lang="en-US" altLang="zh-CN" baseline="0" dirty="0"/>
              <a:t>512TOPS</a:t>
            </a:r>
            <a:r>
              <a:rPr lang="zh-CN" altLang="en-US" baseline="0" dirty="0"/>
              <a:t>的算力，最大功耗为</a:t>
            </a:r>
            <a:r>
              <a:rPr lang="en-US" altLang="zh-CN" baseline="0" dirty="0"/>
              <a:t>350</a:t>
            </a:r>
            <a:r>
              <a:rPr lang="zh-CN" altLang="en-US" baseline="0" dirty="0"/>
              <a:t>瓦。</a:t>
            </a:r>
            <a:endParaRPr lang="en-US" altLang="zh-CN" dirty="0"/>
          </a:p>
          <a:p>
            <a:endParaRPr lang="en-US" altLang="zh-CN" dirty="0"/>
          </a:p>
          <a:p>
            <a:endParaRPr lang="en-US" altLang="zh-CN" dirty="0"/>
          </a:p>
          <a:p>
            <a:r>
              <a:rPr lang="en-US" altLang="zh-CN" dirty="0"/>
              <a:t>ascend</a:t>
            </a:r>
            <a:r>
              <a:rPr lang="zh-CN" altLang="en-US" dirty="0"/>
              <a:t>是一款专为</a:t>
            </a:r>
            <a:r>
              <a:rPr lang="en-US" altLang="zh-CN" dirty="0"/>
              <a:t>AI</a:t>
            </a:r>
            <a:r>
              <a:rPr lang="zh-CN" altLang="en-US" dirty="0"/>
              <a:t>计算加速专门设计的芯片，用于</a:t>
            </a:r>
            <a:r>
              <a:rPr lang="en-US" altLang="zh-CN" dirty="0"/>
              <a:t>AI</a:t>
            </a:r>
            <a:r>
              <a:rPr lang="zh-CN" altLang="en-US" dirty="0"/>
              <a:t>计算相关的计算密集场景，比如深度学习模型推理。</a:t>
            </a:r>
            <a:endParaRPr lang="en-US" altLang="zh-CN" dirty="0"/>
          </a:p>
          <a:p>
            <a:endParaRPr lang="en-US" altLang="zh-CN" dirty="0"/>
          </a:p>
          <a:p>
            <a:r>
              <a:rPr lang="en-US" altLang="zh-CN" dirty="0"/>
              <a:t>atlas</a:t>
            </a:r>
            <a:r>
              <a:rPr lang="zh-CN" altLang="en-US" dirty="0"/>
              <a:t>是搭载了</a:t>
            </a:r>
            <a:r>
              <a:rPr lang="en-US" altLang="zh-CN" dirty="0"/>
              <a:t>ascend</a:t>
            </a:r>
            <a:r>
              <a:rPr lang="zh-CN" altLang="en-US" dirty="0"/>
              <a:t>芯片的硬件设备，主要执行三种任务：</a:t>
            </a:r>
            <a:endParaRPr lang="en-US" altLang="zh-CN" dirty="0"/>
          </a:p>
          <a:p>
            <a:pPr marL="228600" indent="-228600">
              <a:buAutoNum type="arabicPeriod"/>
            </a:pPr>
            <a:r>
              <a:rPr lang="zh-CN" altLang="en-US" dirty="0"/>
              <a:t>模型转换：将其他模型（例如</a:t>
            </a:r>
            <a:r>
              <a:rPr lang="en-US" altLang="zh-CN" dirty="0" err="1"/>
              <a:t>tf</a:t>
            </a:r>
            <a:r>
              <a:rPr lang="zh-CN" altLang="en-US" dirty="0"/>
              <a:t>、</a:t>
            </a:r>
            <a:r>
              <a:rPr lang="en-US" altLang="zh-CN" dirty="0" err="1"/>
              <a:t>caffe</a:t>
            </a:r>
            <a:r>
              <a:rPr lang="zh-CN" altLang="en-US" dirty="0"/>
              <a:t>等深度框架）转换为适合</a:t>
            </a:r>
            <a:r>
              <a:rPr lang="en-US" altLang="zh-CN" dirty="0"/>
              <a:t>ascend</a:t>
            </a:r>
            <a:r>
              <a:rPr lang="zh-CN" altLang="en-US" dirty="0"/>
              <a:t>使用的</a:t>
            </a:r>
            <a:r>
              <a:rPr lang="en-US" altLang="zh-CN" dirty="0"/>
              <a:t>.om</a:t>
            </a:r>
            <a:r>
              <a:rPr lang="zh-CN" altLang="en-US" dirty="0"/>
              <a:t>模型，过程中可以对模型进行优化，提高后续推理引用的性能</a:t>
            </a:r>
            <a:endParaRPr lang="en-US" altLang="zh-CN" dirty="0"/>
          </a:p>
          <a:p>
            <a:pPr marL="228600" indent="-228600">
              <a:buAutoNum type="arabicPeriod"/>
            </a:pPr>
            <a:r>
              <a:rPr lang="zh-CN" altLang="en-US" dirty="0"/>
              <a:t>应用开发：基于深度学习推理应用的开发，如人脸识别</a:t>
            </a:r>
            <a:endParaRPr lang="en-US" altLang="zh-CN" dirty="0"/>
          </a:p>
          <a:p>
            <a:pPr marL="228600" indent="-228600">
              <a:buAutoNum type="arabicPeriod"/>
            </a:pPr>
            <a:r>
              <a:rPr lang="zh-CN" altLang="en-US" dirty="0"/>
              <a:t>算子开发：开发新的深度学习算子</a:t>
            </a:r>
          </a:p>
        </p:txBody>
      </p:sp>
      <p:sp>
        <p:nvSpPr>
          <p:cNvPr id="4" name="灯片编号占位符 3"/>
          <p:cNvSpPr>
            <a:spLocks noGrp="1"/>
          </p:cNvSpPr>
          <p:nvPr>
            <p:ph type="sldNum" sz="quarter" idx="5"/>
          </p:nvPr>
        </p:nvSpPr>
        <p:spPr/>
        <p:txBody>
          <a:bodyPr/>
          <a:lstStyle/>
          <a:p>
            <a:fld id="{BFE28BFA-2399-485C-9943-D80A07F1A301}" type="slidenum">
              <a:rPr lang="zh-CN" altLang="en-US" smtClean="0"/>
              <a:t>4</a:t>
            </a:fld>
            <a:endParaRPr lang="zh-CN" altLang="en-US"/>
          </a:p>
        </p:txBody>
      </p:sp>
    </p:spTree>
    <p:extLst>
      <p:ext uri="{BB962C8B-B14F-4D97-AF65-F5344CB8AC3E}">
        <p14:creationId xmlns:p14="http://schemas.microsoft.com/office/powerpoint/2010/main" val="4051910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400"/>
              </a:spcBef>
            </a:pPr>
            <a:r>
              <a:rPr lang="zh-CN" altLang="en-US" dirty="0"/>
              <a:t>这一部分有一个小任务需要大家以个人为单位完成，在华为云上申请一个装有</a:t>
            </a:r>
            <a:r>
              <a:rPr lang="en-US" altLang="zh-CN" dirty="0"/>
              <a:t>atlas310</a:t>
            </a:r>
            <a:r>
              <a:rPr lang="zh-CN" altLang="en-US" dirty="0"/>
              <a:t>设备的</a:t>
            </a:r>
            <a:r>
              <a:rPr lang="en-US" altLang="zh-CN" dirty="0"/>
              <a:t>ECS</a:t>
            </a:r>
            <a:r>
              <a:rPr lang="zh-CN" altLang="en-US" dirty="0"/>
              <a:t>服务器，然后完成环境配置，最后在服务器上运行推理任务的</a:t>
            </a:r>
            <a:r>
              <a:rPr lang="en-US" altLang="zh-CN" dirty="0"/>
              <a:t>demo</a:t>
            </a:r>
            <a:r>
              <a:rPr lang="zh-CN" altLang="en-US" dirty="0"/>
              <a:t>。</a:t>
            </a:r>
            <a:endParaRPr lang="en-US" altLang="zh-CN" dirty="0"/>
          </a:p>
          <a:p>
            <a:pPr>
              <a:spcBef>
                <a:spcPts val="400"/>
              </a:spcBef>
            </a:pPr>
            <a:r>
              <a:rPr lang="zh-CN" altLang="en-US" dirty="0"/>
              <a:t>主要目的是让大家体验一下从准备资源到开发应用再到部署应用的流程。</a:t>
            </a:r>
            <a:endParaRPr lang="en-US" altLang="zh-CN" dirty="0"/>
          </a:p>
          <a:p>
            <a:pPr>
              <a:spcBef>
                <a:spcPts val="400"/>
              </a:spcBef>
            </a:pPr>
            <a:endParaRPr lang="en-US" altLang="zh-CN" dirty="0"/>
          </a:p>
          <a:p>
            <a:pPr>
              <a:spcBef>
                <a:spcPts val="400"/>
              </a:spcBef>
            </a:pPr>
            <a:r>
              <a:rPr lang="zh-CN" altLang="en-US" dirty="0"/>
              <a:t>进行</a:t>
            </a:r>
            <a:r>
              <a:rPr lang="en-US" altLang="zh-CN" dirty="0"/>
              <a:t>atlas</a:t>
            </a:r>
            <a:r>
              <a:rPr lang="zh-CN" altLang="en-US" dirty="0"/>
              <a:t>设备应用的开发比较复杂，这里不对大家做强制要求，只要能够从官方</a:t>
            </a:r>
            <a:r>
              <a:rPr lang="en-US" altLang="zh-CN" dirty="0"/>
              <a:t>demo</a:t>
            </a:r>
            <a:r>
              <a:rPr lang="zh-CN" altLang="en-US" dirty="0"/>
              <a:t>中挑选一个能在设备上运行起来即可。</a:t>
            </a:r>
            <a:endParaRPr lang="en-US" altLang="zh-CN" dirty="0"/>
          </a:p>
          <a:p>
            <a:pPr>
              <a:spcBef>
                <a:spcPts val="400"/>
              </a:spcBef>
            </a:pPr>
            <a:r>
              <a:rPr lang="zh-CN" altLang="en-US" dirty="0"/>
              <a:t>这里会设置一个小</a:t>
            </a:r>
            <a:r>
              <a:rPr lang="en-US" altLang="zh-CN" dirty="0"/>
              <a:t>bonus</a:t>
            </a:r>
            <a:r>
              <a:rPr lang="zh-CN" altLang="en-US" dirty="0"/>
              <a:t>，可以基于已有的官方</a:t>
            </a:r>
            <a:r>
              <a:rPr lang="en-US" altLang="zh-CN" dirty="0"/>
              <a:t>demo</a:t>
            </a:r>
            <a:r>
              <a:rPr lang="zh-CN" altLang="en-US" dirty="0"/>
              <a:t>，尝试组合几个功能完成一个联合任务，例如人脸识别</a:t>
            </a:r>
            <a:r>
              <a:rPr lang="en-US" altLang="zh-CN" dirty="0"/>
              <a:t>+</a:t>
            </a:r>
            <a:r>
              <a:rPr lang="zh-CN" altLang="en-US" dirty="0"/>
              <a:t>卡通化，将照片中的人脸转换成卡通风格。</a:t>
            </a:r>
            <a:endParaRPr lang="en-US" altLang="zh-CN" dirty="0"/>
          </a:p>
          <a:p>
            <a:pPr>
              <a:spcBef>
                <a:spcPts val="400"/>
              </a:spcBef>
            </a:pPr>
            <a:endParaRPr lang="en-US" altLang="zh-CN" dirty="0"/>
          </a:p>
          <a:p>
            <a:pPr>
              <a:spcBef>
                <a:spcPts val="400"/>
              </a:spcBef>
            </a:pPr>
            <a:r>
              <a:rPr lang="zh-CN" altLang="en-US" dirty="0"/>
              <a:t>对于强烈感兴趣，愿意钻研相关开发的同学，欢迎以此设备作为最终大作业的平台，创建深度学习相关的推理应用。如果有原创性强的应用</a:t>
            </a:r>
            <a:r>
              <a:rPr lang="en-US" altLang="zh-CN" dirty="0"/>
              <a:t>demo</a:t>
            </a:r>
            <a:r>
              <a:rPr lang="zh-CN" altLang="en-US" dirty="0"/>
              <a:t>，可以联系</a:t>
            </a:r>
            <a:r>
              <a:rPr lang="en-US" altLang="zh-CN" dirty="0" err="1"/>
              <a:t>huawei</a:t>
            </a:r>
            <a:r>
              <a:rPr lang="zh-CN" altLang="en-US" dirty="0"/>
              <a:t>推送至他们的代码仓库。</a:t>
            </a:r>
            <a:endParaRPr lang="en-US" altLang="zh-CN" dirty="0"/>
          </a:p>
          <a:p>
            <a:pPr>
              <a:spcBef>
                <a:spcPts val="400"/>
              </a:spcBef>
            </a:pPr>
            <a:endParaRPr lang="en-US" altLang="zh-CN" dirty="0"/>
          </a:p>
          <a:p>
            <a:pPr>
              <a:spcBef>
                <a:spcPts val="400"/>
              </a:spcBef>
            </a:pPr>
            <a:r>
              <a:rPr lang="zh-CN" altLang="en-US" dirty="0"/>
              <a:t>后面会给</a:t>
            </a:r>
            <a:r>
              <a:rPr lang="en-US" altLang="zh-CN" dirty="0"/>
              <a:t>atlas</a:t>
            </a:r>
            <a:r>
              <a:rPr lang="zh-CN" altLang="en-US" dirty="0"/>
              <a:t>开发相关的样例、文档、软件等内容。</a:t>
            </a:r>
          </a:p>
        </p:txBody>
      </p:sp>
      <p:sp>
        <p:nvSpPr>
          <p:cNvPr id="4" name="灯片编号占位符 3"/>
          <p:cNvSpPr>
            <a:spLocks noGrp="1"/>
          </p:cNvSpPr>
          <p:nvPr>
            <p:ph type="sldNum" sz="quarter" idx="5"/>
          </p:nvPr>
        </p:nvSpPr>
        <p:spPr/>
        <p:txBody>
          <a:bodyPr/>
          <a:lstStyle/>
          <a:p>
            <a:fld id="{BFE28BFA-2399-485C-9943-D80A07F1A301}" type="slidenum">
              <a:rPr lang="zh-CN" altLang="en-US" smtClean="0"/>
              <a:t>5</a:t>
            </a:fld>
            <a:endParaRPr lang="zh-CN" altLang="en-US"/>
          </a:p>
        </p:txBody>
      </p:sp>
    </p:spTree>
    <p:extLst>
      <p:ext uri="{BB962C8B-B14F-4D97-AF65-F5344CB8AC3E}">
        <p14:creationId xmlns:p14="http://schemas.microsoft.com/office/powerpoint/2010/main" val="1838926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400"/>
              </a:spcBef>
            </a:pPr>
            <a:r>
              <a:rPr lang="zh-CN" altLang="en-US" dirty="0"/>
              <a:t>讲一下基本流程，之后会给大家详细的视频和文字资料。</a:t>
            </a:r>
          </a:p>
        </p:txBody>
      </p:sp>
      <p:sp>
        <p:nvSpPr>
          <p:cNvPr id="4" name="灯片编号占位符 3"/>
          <p:cNvSpPr>
            <a:spLocks noGrp="1"/>
          </p:cNvSpPr>
          <p:nvPr>
            <p:ph type="sldNum" sz="quarter" idx="5"/>
          </p:nvPr>
        </p:nvSpPr>
        <p:spPr/>
        <p:txBody>
          <a:bodyPr/>
          <a:lstStyle/>
          <a:p>
            <a:fld id="{BFE28BFA-2399-485C-9943-D80A07F1A301}" type="slidenum">
              <a:rPr lang="zh-CN" altLang="en-US" smtClean="0"/>
              <a:t>6</a:t>
            </a:fld>
            <a:endParaRPr lang="zh-CN" altLang="en-US"/>
          </a:p>
        </p:txBody>
      </p:sp>
    </p:spTree>
    <p:extLst>
      <p:ext uri="{BB962C8B-B14F-4D97-AF65-F5344CB8AC3E}">
        <p14:creationId xmlns:p14="http://schemas.microsoft.com/office/powerpoint/2010/main" val="1112486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这一部分是大家需要重点关注的内容，需要原创性工作。</a:t>
            </a:r>
            <a:endParaRPr lang="en-US" altLang="zh-CN" dirty="0"/>
          </a:p>
          <a:p>
            <a:r>
              <a:rPr lang="zh-CN" altLang="en-US" dirty="0"/>
              <a:t>选题不做限制，大家可选择</a:t>
            </a:r>
            <a:r>
              <a:rPr lang="en-US" altLang="zh-CN" dirty="0"/>
              <a:t>AI</a:t>
            </a:r>
            <a:r>
              <a:rPr lang="zh-CN" altLang="en-US" dirty="0"/>
              <a:t>相关的任何话题来作为</a:t>
            </a:r>
            <a:r>
              <a:rPr lang="en-US" altLang="zh-CN" dirty="0" err="1"/>
              <a:t>prj</a:t>
            </a:r>
            <a:r>
              <a:rPr lang="zh-CN" altLang="en-US" dirty="0"/>
              <a:t>。</a:t>
            </a:r>
            <a:endParaRPr lang="en-US" altLang="zh-CN" dirty="0"/>
          </a:p>
          <a:p>
            <a:endParaRPr lang="en-US" altLang="zh-CN" dirty="0"/>
          </a:p>
          <a:p>
            <a:r>
              <a:rPr lang="zh-CN" altLang="en-US" dirty="0"/>
              <a:t>在选题方向上：</a:t>
            </a:r>
            <a:endParaRPr lang="en-US" altLang="zh-CN" dirty="0"/>
          </a:p>
          <a:p>
            <a:r>
              <a:rPr lang="zh-CN" altLang="en-US" dirty="0"/>
              <a:t>可以做研究相关，例如论文复现、改进等，需要进行实验和数据的分析、对比实验等。</a:t>
            </a:r>
            <a:endParaRPr lang="en-US" altLang="zh-CN" dirty="0"/>
          </a:p>
          <a:p>
            <a:r>
              <a:rPr lang="zh-CN" altLang="en-US" dirty="0"/>
              <a:t>可以做应用相关，例如解决某些问题，需要进行问题的形式化表达，算法选择以及原因说明，最终性能和结果等。</a:t>
            </a:r>
          </a:p>
        </p:txBody>
      </p:sp>
      <p:sp>
        <p:nvSpPr>
          <p:cNvPr id="4" name="灯片编号占位符 3"/>
          <p:cNvSpPr>
            <a:spLocks noGrp="1"/>
          </p:cNvSpPr>
          <p:nvPr>
            <p:ph type="sldNum" sz="quarter" idx="5"/>
          </p:nvPr>
        </p:nvSpPr>
        <p:spPr/>
        <p:txBody>
          <a:bodyPr/>
          <a:lstStyle/>
          <a:p>
            <a:fld id="{BFE28BFA-2399-485C-9943-D80A07F1A301}" type="slidenum">
              <a:rPr lang="zh-CN" altLang="en-US" smtClean="0"/>
              <a:t>7</a:t>
            </a:fld>
            <a:endParaRPr lang="zh-CN" altLang="en-US"/>
          </a:p>
        </p:txBody>
      </p:sp>
    </p:spTree>
    <p:extLst>
      <p:ext uri="{BB962C8B-B14F-4D97-AF65-F5344CB8AC3E}">
        <p14:creationId xmlns:p14="http://schemas.microsoft.com/office/powerpoint/2010/main" val="453786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最后给大家一些关于后续内容的预热知识。后面课程会介绍深度学习，部分同学的大作业可能会基于深度学习技术开展，那么就涉及到相对应算法的实现。</a:t>
            </a:r>
            <a:endParaRPr lang="en-US" altLang="zh-CN" dirty="0"/>
          </a:p>
          <a:p>
            <a:r>
              <a:rPr lang="zh-CN" altLang="en-US" dirty="0"/>
              <a:t>深度学习基于神经网络开展，而手动编写神经网络太过于耗时耗力，因此使用深度学习框架可以帮助快速实现神经网络模型。</a:t>
            </a:r>
            <a:endParaRPr lang="en-US" altLang="zh-CN" dirty="0"/>
          </a:p>
          <a:p>
            <a:r>
              <a:rPr lang="zh-CN" altLang="en-US" dirty="0"/>
              <a:t>接下来内容简单介绍一下</a:t>
            </a:r>
            <a:r>
              <a:rPr lang="en-US" altLang="zh-CN" dirty="0"/>
              <a:t>DL</a:t>
            </a:r>
            <a:r>
              <a:rPr lang="zh-CN" altLang="en-US" dirty="0"/>
              <a:t>的基本思想，然后介绍主流</a:t>
            </a:r>
            <a:r>
              <a:rPr lang="en-US" altLang="zh-CN" dirty="0"/>
              <a:t>DL</a:t>
            </a:r>
            <a:r>
              <a:rPr lang="zh-CN" altLang="en-US" dirty="0"/>
              <a:t>框架使用的基本原理：计算图</a:t>
            </a:r>
          </a:p>
        </p:txBody>
      </p:sp>
      <p:sp>
        <p:nvSpPr>
          <p:cNvPr id="4" name="灯片编号占位符 3"/>
          <p:cNvSpPr>
            <a:spLocks noGrp="1"/>
          </p:cNvSpPr>
          <p:nvPr>
            <p:ph type="sldNum" sz="quarter" idx="5"/>
          </p:nvPr>
        </p:nvSpPr>
        <p:spPr/>
        <p:txBody>
          <a:bodyPr/>
          <a:lstStyle/>
          <a:p>
            <a:fld id="{BFE28BFA-2399-485C-9943-D80A07F1A301}" type="slidenum">
              <a:rPr lang="zh-CN" altLang="en-US" smtClean="0"/>
              <a:t>10</a:t>
            </a:fld>
            <a:endParaRPr lang="zh-CN" altLang="en-US"/>
          </a:p>
        </p:txBody>
      </p:sp>
    </p:spTree>
    <p:extLst>
      <p:ext uri="{BB962C8B-B14F-4D97-AF65-F5344CB8AC3E}">
        <p14:creationId xmlns:p14="http://schemas.microsoft.com/office/powerpoint/2010/main" val="3382562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实际上</a:t>
            </a:r>
            <a:r>
              <a:rPr lang="en-US" altLang="zh-CN" dirty="0"/>
              <a:t>DL</a:t>
            </a:r>
            <a:r>
              <a:rPr lang="zh-CN" altLang="en-US" dirty="0"/>
              <a:t>模型的本质就是完成一个最小化的优化问题，其中</a:t>
            </a:r>
            <a:r>
              <a:rPr lang="en-US" altLang="zh-CN" dirty="0"/>
              <a:t>f</a:t>
            </a:r>
            <a:r>
              <a:rPr lang="zh-CN" altLang="en-US" dirty="0"/>
              <a:t>表示模型定义的运算函数，</a:t>
            </a:r>
            <a:r>
              <a:rPr lang="en-US" altLang="zh-CN" dirty="0"/>
              <a:t>theta</a:t>
            </a:r>
            <a:r>
              <a:rPr lang="zh-CN" altLang="en-US" dirty="0"/>
              <a:t>表示模型的参数（被优化的量），</a:t>
            </a:r>
            <a:r>
              <a:rPr lang="en-US" altLang="zh-CN" dirty="0"/>
              <a:t>L</a:t>
            </a:r>
            <a:r>
              <a:rPr lang="zh-CN" altLang="en-US" dirty="0"/>
              <a:t>表示一个计算代价的函数（优化对象），</a:t>
            </a:r>
            <a:r>
              <a:rPr lang="en-US" altLang="zh-CN" dirty="0"/>
              <a:t>y</a:t>
            </a:r>
            <a:r>
              <a:rPr lang="zh-CN" altLang="en-US" dirty="0"/>
              <a:t>表示一个用于和</a:t>
            </a:r>
            <a:r>
              <a:rPr lang="en-US" altLang="zh-CN" dirty="0"/>
              <a:t>f</a:t>
            </a:r>
            <a:r>
              <a:rPr lang="zh-CN" altLang="en-US" dirty="0"/>
              <a:t>输出计算代价的量。</a:t>
            </a:r>
            <a:endParaRPr lang="en-US" altLang="zh-CN" dirty="0"/>
          </a:p>
          <a:p>
            <a:r>
              <a:rPr lang="zh-CN" altLang="en-US" dirty="0"/>
              <a:t>根据优化理论，一般使用梯度法进行优化求解，就是通过计算损失对每个模型参数的梯度，用梯度更新参数，使损失函数下降，最终达到优化目标，此时取得最好的模型参数。</a:t>
            </a:r>
            <a:endParaRPr lang="en-US" altLang="zh-CN" dirty="0"/>
          </a:p>
          <a:p>
            <a:endParaRPr lang="en-US" altLang="zh-CN" dirty="0"/>
          </a:p>
          <a:p>
            <a:r>
              <a:rPr lang="zh-CN" altLang="en-US" dirty="0"/>
              <a:t>运算图就是对上述所有计算过程进行的一种抽象，使用一个图建模每个量之间的依赖关系。</a:t>
            </a:r>
            <a:endParaRPr lang="en-US" altLang="zh-CN" dirty="0"/>
          </a:p>
          <a:p>
            <a:r>
              <a:rPr lang="zh-CN" altLang="en-US" dirty="0"/>
              <a:t>节点为运算，边为参与运算的量（</a:t>
            </a:r>
            <a:r>
              <a:rPr lang="en-US" altLang="zh-CN" dirty="0"/>
              <a:t>in/out</a:t>
            </a:r>
            <a:r>
              <a:rPr lang="zh-CN" altLang="en-US" dirty="0"/>
              <a:t>）。</a:t>
            </a:r>
            <a:endParaRPr lang="en-US" altLang="zh-CN" dirty="0"/>
          </a:p>
          <a:p>
            <a:r>
              <a:rPr lang="zh-CN" altLang="en-US" dirty="0"/>
              <a:t>使用这种数据结构能够方便的记录所有运算过程，在计算梯度的时候可以起到很大作用。</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BFE28BFA-2399-485C-9943-D80A07F1A301}" type="slidenum">
              <a:rPr lang="zh-CN" altLang="en-US" smtClean="0"/>
              <a:t>11</a:t>
            </a:fld>
            <a:endParaRPr lang="zh-CN" altLang="en-US"/>
          </a:p>
        </p:txBody>
      </p:sp>
    </p:spTree>
    <p:extLst>
      <p:ext uri="{BB962C8B-B14F-4D97-AF65-F5344CB8AC3E}">
        <p14:creationId xmlns:p14="http://schemas.microsoft.com/office/powerpoint/2010/main" val="908963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A29EBF-CF56-4923-8104-637923F0385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dirty="0"/>
          </a:p>
        </p:txBody>
      </p:sp>
      <p:sp>
        <p:nvSpPr>
          <p:cNvPr id="3" name="副标题 2">
            <a:extLst>
              <a:ext uri="{FF2B5EF4-FFF2-40B4-BE49-F238E27FC236}">
                <a16:creationId xmlns:a16="http://schemas.microsoft.com/office/drawing/2014/main" id="{FCFEBA5B-A033-4778-96BA-9691D9D3A8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9ABE979-1E27-4D34-992C-55A97DCB7B1F}"/>
              </a:ext>
            </a:extLst>
          </p:cNvPr>
          <p:cNvSpPr>
            <a:spLocks noGrp="1"/>
          </p:cNvSpPr>
          <p:nvPr>
            <p:ph type="dt" sz="half" idx="10"/>
          </p:nvPr>
        </p:nvSpPr>
        <p:spPr/>
        <p:txBody>
          <a:bodyPr/>
          <a:lstStyle/>
          <a:p>
            <a:fld id="{5828E194-F040-4B39-A7DD-CE002AF20278}" type="datetime1">
              <a:rPr lang="zh-CN" altLang="en-US" smtClean="0"/>
              <a:t>2021/5/17</a:t>
            </a:fld>
            <a:endParaRPr lang="zh-CN" altLang="en-US"/>
          </a:p>
        </p:txBody>
      </p:sp>
      <p:sp>
        <p:nvSpPr>
          <p:cNvPr id="5" name="页脚占位符 4">
            <a:extLst>
              <a:ext uri="{FF2B5EF4-FFF2-40B4-BE49-F238E27FC236}">
                <a16:creationId xmlns:a16="http://schemas.microsoft.com/office/drawing/2014/main" id="{46BA58D8-FF17-4A81-8F08-9A49D1508D5E}"/>
              </a:ext>
            </a:extLst>
          </p:cNvPr>
          <p:cNvSpPr>
            <a:spLocks noGrp="1"/>
          </p:cNvSpPr>
          <p:nvPr>
            <p:ph type="ftr" sz="quarter" idx="11"/>
          </p:nvPr>
        </p:nvSpPr>
        <p:spPr/>
        <p:txBody>
          <a:bodyPr/>
          <a:lstStyle/>
          <a:p>
            <a:r>
              <a:rPr lang="en-US" altLang="zh-CN"/>
              <a:t>2021 Spring, Artificial Intelligence, ISEE, Zhejiang University</a:t>
            </a:r>
            <a:endParaRPr lang="zh-CN" altLang="en-US"/>
          </a:p>
        </p:txBody>
      </p:sp>
      <p:sp>
        <p:nvSpPr>
          <p:cNvPr id="6" name="灯片编号占位符 5">
            <a:extLst>
              <a:ext uri="{FF2B5EF4-FFF2-40B4-BE49-F238E27FC236}">
                <a16:creationId xmlns:a16="http://schemas.microsoft.com/office/drawing/2014/main" id="{84692F3B-6FDA-4449-80D6-C468FEC684E3}"/>
              </a:ext>
            </a:extLst>
          </p:cNvPr>
          <p:cNvSpPr>
            <a:spLocks noGrp="1"/>
          </p:cNvSpPr>
          <p:nvPr>
            <p:ph type="sldNum" sz="quarter" idx="12"/>
          </p:nvPr>
        </p:nvSpPr>
        <p:spPr/>
        <p:txBody>
          <a:bodyPr/>
          <a:lstStyle/>
          <a:p>
            <a:fld id="{C5D9D91E-E75C-4B28-BEEA-9C8DBFEAFDCE}" type="slidenum">
              <a:rPr lang="zh-CN" altLang="en-US" smtClean="0"/>
              <a:t>‹#›</a:t>
            </a:fld>
            <a:endParaRPr lang="zh-CN" altLang="en-US"/>
          </a:p>
        </p:txBody>
      </p:sp>
    </p:spTree>
    <p:extLst>
      <p:ext uri="{BB962C8B-B14F-4D97-AF65-F5344CB8AC3E}">
        <p14:creationId xmlns:p14="http://schemas.microsoft.com/office/powerpoint/2010/main" val="459781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52A8F6-C14E-4191-B170-CC282B027F30}"/>
              </a:ext>
            </a:extLst>
          </p:cNvPr>
          <p:cNvSpPr>
            <a:spLocks noGrp="1"/>
          </p:cNvSpPr>
          <p:nvPr>
            <p:ph type="title"/>
          </p:nvPr>
        </p:nvSpPr>
        <p:spPr>
          <a:xfrm>
            <a:off x="838200" y="365126"/>
            <a:ext cx="10515600" cy="748780"/>
          </a:xfrm>
        </p:spPr>
        <p:txBody>
          <a:bodyPr/>
          <a:lstStyle/>
          <a:p>
            <a:r>
              <a:rPr lang="zh-CN" altLang="en-US"/>
              <a:t>单击此处编辑母版标题样式</a:t>
            </a:r>
            <a:endParaRPr lang="zh-CN" altLang="en-US" dirty="0"/>
          </a:p>
        </p:txBody>
      </p:sp>
      <p:sp>
        <p:nvSpPr>
          <p:cNvPr id="3" name="内容占位符 2">
            <a:extLst>
              <a:ext uri="{FF2B5EF4-FFF2-40B4-BE49-F238E27FC236}">
                <a16:creationId xmlns:a16="http://schemas.microsoft.com/office/drawing/2014/main" id="{2267D44D-E0F1-45BF-85F6-DEFABFF7C6F7}"/>
              </a:ext>
            </a:extLst>
          </p:cNvPr>
          <p:cNvSpPr>
            <a:spLocks noGrp="1"/>
          </p:cNvSpPr>
          <p:nvPr>
            <p:ph idx="1"/>
          </p:nvPr>
        </p:nvSpPr>
        <p:spPr>
          <a:xfrm>
            <a:off x="838200" y="1555846"/>
            <a:ext cx="10515600" cy="462111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a:extLst>
              <a:ext uri="{FF2B5EF4-FFF2-40B4-BE49-F238E27FC236}">
                <a16:creationId xmlns:a16="http://schemas.microsoft.com/office/drawing/2014/main" id="{FC8C8380-CE6E-439E-ADE0-020BCC085351}"/>
              </a:ext>
            </a:extLst>
          </p:cNvPr>
          <p:cNvSpPr>
            <a:spLocks noGrp="1"/>
          </p:cNvSpPr>
          <p:nvPr>
            <p:ph type="dt" sz="half" idx="10"/>
          </p:nvPr>
        </p:nvSpPr>
        <p:spPr/>
        <p:txBody>
          <a:bodyPr/>
          <a:lstStyle/>
          <a:p>
            <a:fld id="{DA85986B-9E77-432F-8C1D-E33829765FE5}" type="datetime1">
              <a:rPr lang="zh-CN" altLang="en-US" smtClean="0"/>
              <a:t>2021/5/17</a:t>
            </a:fld>
            <a:endParaRPr lang="zh-CN" altLang="en-US"/>
          </a:p>
        </p:txBody>
      </p:sp>
      <p:sp>
        <p:nvSpPr>
          <p:cNvPr id="5" name="页脚占位符 4">
            <a:extLst>
              <a:ext uri="{FF2B5EF4-FFF2-40B4-BE49-F238E27FC236}">
                <a16:creationId xmlns:a16="http://schemas.microsoft.com/office/drawing/2014/main" id="{BB879F78-032E-48A4-82B5-25BA4B9BEFBF}"/>
              </a:ext>
            </a:extLst>
          </p:cNvPr>
          <p:cNvSpPr>
            <a:spLocks noGrp="1"/>
          </p:cNvSpPr>
          <p:nvPr>
            <p:ph type="ftr" sz="quarter" idx="11"/>
          </p:nvPr>
        </p:nvSpPr>
        <p:spPr/>
        <p:txBody>
          <a:bodyPr/>
          <a:lstStyle/>
          <a:p>
            <a:r>
              <a:rPr lang="en-US" altLang="zh-CN"/>
              <a:t>2021 Spring, Artificial Intelligence, ISEE, Zhejiang University</a:t>
            </a:r>
            <a:endParaRPr lang="zh-CN" altLang="en-US"/>
          </a:p>
        </p:txBody>
      </p:sp>
      <p:sp>
        <p:nvSpPr>
          <p:cNvPr id="6" name="灯片编号占位符 5">
            <a:extLst>
              <a:ext uri="{FF2B5EF4-FFF2-40B4-BE49-F238E27FC236}">
                <a16:creationId xmlns:a16="http://schemas.microsoft.com/office/drawing/2014/main" id="{1B07D807-9C71-4473-88AB-D7F2A5900DDC}"/>
              </a:ext>
            </a:extLst>
          </p:cNvPr>
          <p:cNvSpPr>
            <a:spLocks noGrp="1"/>
          </p:cNvSpPr>
          <p:nvPr>
            <p:ph type="sldNum" sz="quarter" idx="12"/>
          </p:nvPr>
        </p:nvSpPr>
        <p:spPr/>
        <p:txBody>
          <a:bodyPr/>
          <a:lstStyle/>
          <a:p>
            <a:fld id="{C5D9D91E-E75C-4B28-BEEA-9C8DBFEAFDCE}" type="slidenum">
              <a:rPr lang="zh-CN" altLang="en-US" smtClean="0"/>
              <a:t>‹#›</a:t>
            </a:fld>
            <a:endParaRPr lang="zh-CN" altLang="en-US"/>
          </a:p>
        </p:txBody>
      </p:sp>
      <p:cxnSp>
        <p:nvCxnSpPr>
          <p:cNvPr id="8" name="直接连接符 7">
            <a:extLst>
              <a:ext uri="{FF2B5EF4-FFF2-40B4-BE49-F238E27FC236}">
                <a16:creationId xmlns:a16="http://schemas.microsoft.com/office/drawing/2014/main" id="{33FBE46C-1558-4189-B114-110216580ED4}"/>
              </a:ext>
            </a:extLst>
          </p:cNvPr>
          <p:cNvCxnSpPr/>
          <p:nvPr/>
        </p:nvCxnSpPr>
        <p:spPr>
          <a:xfrm>
            <a:off x="838200" y="1130531"/>
            <a:ext cx="10515600" cy="0"/>
          </a:xfrm>
          <a:prstGeom prst="line">
            <a:avLst/>
          </a:prstGeom>
          <a:ln w="38100">
            <a:solidFill>
              <a:srgbClr val="C0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621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文本和对象">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52A8F6-C14E-4191-B170-CC282B027F30}"/>
              </a:ext>
            </a:extLst>
          </p:cNvPr>
          <p:cNvSpPr>
            <a:spLocks noGrp="1"/>
          </p:cNvSpPr>
          <p:nvPr>
            <p:ph type="title"/>
          </p:nvPr>
        </p:nvSpPr>
        <p:spPr>
          <a:xfrm>
            <a:off x="838200" y="365126"/>
            <a:ext cx="10515600" cy="748780"/>
          </a:xfrm>
        </p:spPr>
        <p:txBody>
          <a:bodyPr/>
          <a:lstStyle/>
          <a:p>
            <a:r>
              <a:rPr lang="zh-CN" altLang="en-US"/>
              <a:t>单击此处编辑母版标题样式</a:t>
            </a:r>
            <a:endParaRPr lang="zh-CN" altLang="en-US" dirty="0"/>
          </a:p>
        </p:txBody>
      </p:sp>
      <p:sp>
        <p:nvSpPr>
          <p:cNvPr id="3" name="内容占位符 2">
            <a:extLst>
              <a:ext uri="{FF2B5EF4-FFF2-40B4-BE49-F238E27FC236}">
                <a16:creationId xmlns:a16="http://schemas.microsoft.com/office/drawing/2014/main" id="{2267D44D-E0F1-45BF-85F6-DEFABFF7C6F7}"/>
              </a:ext>
            </a:extLst>
          </p:cNvPr>
          <p:cNvSpPr>
            <a:spLocks noGrp="1"/>
          </p:cNvSpPr>
          <p:nvPr>
            <p:ph idx="1"/>
          </p:nvPr>
        </p:nvSpPr>
        <p:spPr>
          <a:xfrm>
            <a:off x="838200" y="1555846"/>
            <a:ext cx="5257800" cy="462111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a:extLst>
              <a:ext uri="{FF2B5EF4-FFF2-40B4-BE49-F238E27FC236}">
                <a16:creationId xmlns:a16="http://schemas.microsoft.com/office/drawing/2014/main" id="{FC8C8380-CE6E-439E-ADE0-020BCC085351}"/>
              </a:ext>
            </a:extLst>
          </p:cNvPr>
          <p:cNvSpPr>
            <a:spLocks noGrp="1"/>
          </p:cNvSpPr>
          <p:nvPr>
            <p:ph type="dt" sz="half" idx="10"/>
          </p:nvPr>
        </p:nvSpPr>
        <p:spPr/>
        <p:txBody>
          <a:bodyPr/>
          <a:lstStyle/>
          <a:p>
            <a:fld id="{1B594355-AAF1-4DFF-B1D6-5EBF33F029E1}" type="datetime1">
              <a:rPr lang="zh-CN" altLang="en-US" smtClean="0"/>
              <a:t>2021/5/17</a:t>
            </a:fld>
            <a:endParaRPr lang="zh-CN" altLang="en-US"/>
          </a:p>
        </p:txBody>
      </p:sp>
      <p:sp>
        <p:nvSpPr>
          <p:cNvPr id="5" name="页脚占位符 4">
            <a:extLst>
              <a:ext uri="{FF2B5EF4-FFF2-40B4-BE49-F238E27FC236}">
                <a16:creationId xmlns:a16="http://schemas.microsoft.com/office/drawing/2014/main" id="{BB879F78-032E-48A4-82B5-25BA4B9BEFBF}"/>
              </a:ext>
            </a:extLst>
          </p:cNvPr>
          <p:cNvSpPr>
            <a:spLocks noGrp="1"/>
          </p:cNvSpPr>
          <p:nvPr>
            <p:ph type="ftr" sz="quarter" idx="11"/>
          </p:nvPr>
        </p:nvSpPr>
        <p:spPr/>
        <p:txBody>
          <a:bodyPr/>
          <a:lstStyle/>
          <a:p>
            <a:r>
              <a:rPr lang="en-US" altLang="zh-CN"/>
              <a:t>2021 Spring, Artificial Intelligence, ISEE, Zhejiang University</a:t>
            </a:r>
            <a:endParaRPr lang="zh-CN" altLang="en-US"/>
          </a:p>
        </p:txBody>
      </p:sp>
      <p:sp>
        <p:nvSpPr>
          <p:cNvPr id="6" name="灯片编号占位符 5">
            <a:extLst>
              <a:ext uri="{FF2B5EF4-FFF2-40B4-BE49-F238E27FC236}">
                <a16:creationId xmlns:a16="http://schemas.microsoft.com/office/drawing/2014/main" id="{1B07D807-9C71-4473-88AB-D7F2A5900DDC}"/>
              </a:ext>
            </a:extLst>
          </p:cNvPr>
          <p:cNvSpPr>
            <a:spLocks noGrp="1"/>
          </p:cNvSpPr>
          <p:nvPr>
            <p:ph type="sldNum" sz="quarter" idx="12"/>
          </p:nvPr>
        </p:nvSpPr>
        <p:spPr/>
        <p:txBody>
          <a:bodyPr/>
          <a:lstStyle/>
          <a:p>
            <a:fld id="{C5D9D91E-E75C-4B28-BEEA-9C8DBFEAFDCE}" type="slidenum">
              <a:rPr lang="zh-CN" altLang="en-US" smtClean="0"/>
              <a:t>‹#›</a:t>
            </a:fld>
            <a:endParaRPr lang="zh-CN" altLang="en-US"/>
          </a:p>
        </p:txBody>
      </p:sp>
      <p:cxnSp>
        <p:nvCxnSpPr>
          <p:cNvPr id="8" name="直接连接符 7">
            <a:extLst>
              <a:ext uri="{FF2B5EF4-FFF2-40B4-BE49-F238E27FC236}">
                <a16:creationId xmlns:a16="http://schemas.microsoft.com/office/drawing/2014/main" id="{33FBE46C-1558-4189-B114-110216580ED4}"/>
              </a:ext>
            </a:extLst>
          </p:cNvPr>
          <p:cNvCxnSpPr/>
          <p:nvPr/>
        </p:nvCxnSpPr>
        <p:spPr>
          <a:xfrm>
            <a:off x="838200" y="1130531"/>
            <a:ext cx="10515600" cy="0"/>
          </a:xfrm>
          <a:prstGeom prst="line">
            <a:avLst/>
          </a:prstGeom>
          <a:ln w="38100">
            <a:solidFill>
              <a:srgbClr val="C0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内容占位符 2">
            <a:extLst>
              <a:ext uri="{FF2B5EF4-FFF2-40B4-BE49-F238E27FC236}">
                <a16:creationId xmlns:a16="http://schemas.microsoft.com/office/drawing/2014/main" id="{FC0E8B1F-BBBF-4100-ADD7-698E08B4EB43}"/>
              </a:ext>
            </a:extLst>
          </p:cNvPr>
          <p:cNvSpPr>
            <a:spLocks noGrp="1"/>
          </p:cNvSpPr>
          <p:nvPr>
            <p:ph idx="13"/>
          </p:nvPr>
        </p:nvSpPr>
        <p:spPr>
          <a:xfrm>
            <a:off x="6096000" y="1555846"/>
            <a:ext cx="5257800" cy="4621117"/>
          </a:xfrm>
        </p:spPr>
        <p:txBody>
          <a:bodyPr/>
          <a:lstStyle>
            <a:lvl1pPr marL="0" indent="0">
              <a:buNone/>
              <a:defRPr/>
            </a:lvl1pPr>
          </a:lstStyle>
          <a:p>
            <a:pPr lvl="0"/>
            <a:r>
              <a:rPr lang="zh-CN" altLang="en-US"/>
              <a:t>编辑母版文本样式</a:t>
            </a:r>
          </a:p>
        </p:txBody>
      </p:sp>
    </p:spTree>
    <p:extLst>
      <p:ext uri="{BB962C8B-B14F-4D97-AF65-F5344CB8AC3E}">
        <p14:creationId xmlns:p14="http://schemas.microsoft.com/office/powerpoint/2010/main" val="1726427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结束">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2983C7-1A39-4541-B922-4AAE21E02BF3}"/>
              </a:ext>
            </a:extLst>
          </p:cNvPr>
          <p:cNvSpPr>
            <a:spLocks noGrp="1"/>
          </p:cNvSpPr>
          <p:nvPr>
            <p:ph type="title"/>
          </p:nvPr>
        </p:nvSpPr>
        <p:spPr>
          <a:xfrm>
            <a:off x="838200" y="2766219"/>
            <a:ext cx="10515600" cy="1325563"/>
          </a:xfrm>
        </p:spPr>
        <p:txBody>
          <a:bodyPr/>
          <a:lstStyle>
            <a:lvl1pPr algn="ctr">
              <a:defRPr/>
            </a:lvl1pPr>
          </a:lstStyle>
          <a:p>
            <a:r>
              <a:rPr lang="zh-CN" altLang="en-US"/>
              <a:t>单击此处编辑母版标题样式</a:t>
            </a:r>
            <a:endParaRPr lang="zh-CN" altLang="en-US" dirty="0"/>
          </a:p>
        </p:txBody>
      </p:sp>
      <p:sp>
        <p:nvSpPr>
          <p:cNvPr id="3" name="日期占位符 2">
            <a:extLst>
              <a:ext uri="{FF2B5EF4-FFF2-40B4-BE49-F238E27FC236}">
                <a16:creationId xmlns:a16="http://schemas.microsoft.com/office/drawing/2014/main" id="{38391856-A1FC-4579-93D8-E913EA7AE495}"/>
              </a:ext>
            </a:extLst>
          </p:cNvPr>
          <p:cNvSpPr>
            <a:spLocks noGrp="1"/>
          </p:cNvSpPr>
          <p:nvPr>
            <p:ph type="dt" sz="half" idx="10"/>
          </p:nvPr>
        </p:nvSpPr>
        <p:spPr/>
        <p:txBody>
          <a:bodyPr/>
          <a:lstStyle/>
          <a:p>
            <a:fld id="{FA2FD200-C728-4EFD-85DA-AD4C84B71205}" type="datetime1">
              <a:rPr lang="zh-CN" altLang="en-US" smtClean="0"/>
              <a:t>2021/5/17</a:t>
            </a:fld>
            <a:endParaRPr lang="zh-CN" altLang="en-US"/>
          </a:p>
        </p:txBody>
      </p:sp>
      <p:sp>
        <p:nvSpPr>
          <p:cNvPr id="4" name="页脚占位符 3">
            <a:extLst>
              <a:ext uri="{FF2B5EF4-FFF2-40B4-BE49-F238E27FC236}">
                <a16:creationId xmlns:a16="http://schemas.microsoft.com/office/drawing/2014/main" id="{23DF4DA7-BC50-41FA-B614-3A42AE4FA623}"/>
              </a:ext>
            </a:extLst>
          </p:cNvPr>
          <p:cNvSpPr>
            <a:spLocks noGrp="1"/>
          </p:cNvSpPr>
          <p:nvPr>
            <p:ph type="ftr" sz="quarter" idx="11"/>
          </p:nvPr>
        </p:nvSpPr>
        <p:spPr/>
        <p:txBody>
          <a:bodyPr/>
          <a:lstStyle/>
          <a:p>
            <a:r>
              <a:rPr lang="en-US" altLang="zh-CN"/>
              <a:t>2021 Spring, Artificial Intelligence, ISEE, Zhejiang University</a:t>
            </a:r>
            <a:endParaRPr lang="zh-CN" altLang="en-US"/>
          </a:p>
        </p:txBody>
      </p:sp>
      <p:sp>
        <p:nvSpPr>
          <p:cNvPr id="5" name="灯片编号占位符 4">
            <a:extLst>
              <a:ext uri="{FF2B5EF4-FFF2-40B4-BE49-F238E27FC236}">
                <a16:creationId xmlns:a16="http://schemas.microsoft.com/office/drawing/2014/main" id="{7AFE2240-D1F4-43BE-BF88-35A29D8CCD74}"/>
              </a:ext>
            </a:extLst>
          </p:cNvPr>
          <p:cNvSpPr>
            <a:spLocks noGrp="1"/>
          </p:cNvSpPr>
          <p:nvPr>
            <p:ph type="sldNum" sz="quarter" idx="12"/>
          </p:nvPr>
        </p:nvSpPr>
        <p:spPr/>
        <p:txBody>
          <a:bodyPr/>
          <a:lstStyle/>
          <a:p>
            <a:fld id="{C5D9D91E-E75C-4B28-BEEA-9C8DBFEAFDCE}" type="slidenum">
              <a:rPr lang="zh-CN" altLang="en-US" smtClean="0"/>
              <a:t>‹#›</a:t>
            </a:fld>
            <a:endParaRPr lang="zh-CN" altLang="en-US"/>
          </a:p>
        </p:txBody>
      </p:sp>
    </p:spTree>
    <p:extLst>
      <p:ext uri="{BB962C8B-B14F-4D97-AF65-F5344CB8AC3E}">
        <p14:creationId xmlns:p14="http://schemas.microsoft.com/office/powerpoint/2010/main" val="34936389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C6A0406-9430-4874-8A6F-6B3B136D48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DB66DD10-C1D6-47D1-89F3-7A782DE800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929D60E1-B998-407E-B6A6-9F89D95D58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EDD49B-1FDB-4641-AA04-6202032CA1D0}" type="datetime1">
              <a:rPr lang="zh-CN" altLang="en-US" smtClean="0"/>
              <a:t>2021/5/17</a:t>
            </a:fld>
            <a:endParaRPr lang="zh-CN" altLang="en-US"/>
          </a:p>
        </p:txBody>
      </p:sp>
      <p:sp>
        <p:nvSpPr>
          <p:cNvPr id="5" name="页脚占位符 4">
            <a:extLst>
              <a:ext uri="{FF2B5EF4-FFF2-40B4-BE49-F238E27FC236}">
                <a16:creationId xmlns:a16="http://schemas.microsoft.com/office/drawing/2014/main" id="{4DA08199-8E85-44B4-8998-96EC71242A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2021 Spring, Artificial Intelligence, ISEE, Zhejiang University</a:t>
            </a:r>
            <a:endParaRPr lang="zh-CN" altLang="en-US"/>
          </a:p>
        </p:txBody>
      </p:sp>
      <p:sp>
        <p:nvSpPr>
          <p:cNvPr id="6" name="灯片编号占位符 5">
            <a:extLst>
              <a:ext uri="{FF2B5EF4-FFF2-40B4-BE49-F238E27FC236}">
                <a16:creationId xmlns:a16="http://schemas.microsoft.com/office/drawing/2014/main" id="{FC65D9F5-DA62-4D0F-86FD-2A96C821CB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D9D91E-E75C-4B28-BEEA-9C8DBFEAFDCE}" type="slidenum">
              <a:rPr lang="zh-CN" altLang="en-US" smtClean="0"/>
              <a:t>‹#›</a:t>
            </a:fld>
            <a:endParaRPr lang="zh-CN" altLang="en-US"/>
          </a:p>
        </p:txBody>
      </p:sp>
    </p:spTree>
    <p:extLst>
      <p:ext uri="{BB962C8B-B14F-4D97-AF65-F5344CB8AC3E}">
        <p14:creationId xmlns:p14="http://schemas.microsoft.com/office/powerpoint/2010/main" val="27387002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p:txStyles>
    <p:titleStyle>
      <a:lvl1pPr algn="l" defTabSz="914400" rtl="0" eaLnBrk="1" latinLnBrk="0" hangingPunct="1">
        <a:lnSpc>
          <a:spcPct val="90000"/>
        </a:lnSpc>
        <a:spcBef>
          <a:spcPct val="0"/>
        </a:spcBef>
        <a:buNone/>
        <a:defRPr sz="4400" b="0" u="none"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24.png"/><Relationship Id="rId18" Type="http://schemas.openxmlformats.org/officeDocument/2006/relationships/image" Target="../media/image37.png"/><Relationship Id="rId26" Type="http://schemas.openxmlformats.org/officeDocument/2006/relationships/image" Target="../media/image45.png"/><Relationship Id="rId3" Type="http://schemas.openxmlformats.org/officeDocument/2006/relationships/image" Target="../media/image19.png"/><Relationship Id="rId21" Type="http://schemas.openxmlformats.org/officeDocument/2006/relationships/image" Target="../media/image40.png"/><Relationship Id="rId7" Type="http://schemas.openxmlformats.org/officeDocument/2006/relationships/image" Target="../media/image23.png"/><Relationship Id="rId12" Type="http://schemas.openxmlformats.org/officeDocument/2006/relationships/image" Target="../media/image33.png"/><Relationship Id="rId17" Type="http://schemas.openxmlformats.org/officeDocument/2006/relationships/image" Target="../media/image36.png"/><Relationship Id="rId25" Type="http://schemas.openxmlformats.org/officeDocument/2006/relationships/image" Target="../media/image44.png"/><Relationship Id="rId2" Type="http://schemas.openxmlformats.org/officeDocument/2006/relationships/notesSlide" Target="../notesSlides/notesSlide12.xml"/><Relationship Id="rId16" Type="http://schemas.openxmlformats.org/officeDocument/2006/relationships/image" Target="../media/image35.png"/><Relationship Id="rId20"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32.png"/><Relationship Id="rId24" Type="http://schemas.openxmlformats.org/officeDocument/2006/relationships/image" Target="../media/image43.png"/><Relationship Id="rId5" Type="http://schemas.openxmlformats.org/officeDocument/2006/relationships/image" Target="../media/image21.png"/><Relationship Id="rId15" Type="http://schemas.openxmlformats.org/officeDocument/2006/relationships/image" Target="../media/image34.png"/><Relationship Id="rId23" Type="http://schemas.openxmlformats.org/officeDocument/2006/relationships/image" Target="../media/image42.png"/><Relationship Id="rId10" Type="http://schemas.openxmlformats.org/officeDocument/2006/relationships/image" Target="../media/image31.png"/><Relationship Id="rId19" Type="http://schemas.openxmlformats.org/officeDocument/2006/relationships/image" Target="../media/image38.png"/><Relationship Id="rId4" Type="http://schemas.openxmlformats.org/officeDocument/2006/relationships/image" Target="../media/image20.png"/><Relationship Id="rId9" Type="http://schemas.openxmlformats.org/officeDocument/2006/relationships/image" Target="../media/image27.png"/><Relationship Id="rId14" Type="http://schemas.openxmlformats.org/officeDocument/2006/relationships/image" Target="../media/image25.png"/><Relationship Id="rId22" Type="http://schemas.openxmlformats.org/officeDocument/2006/relationships/image" Target="../media/image41.png"/></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24.png"/><Relationship Id="rId18" Type="http://schemas.openxmlformats.org/officeDocument/2006/relationships/image" Target="../media/image37.png"/><Relationship Id="rId26" Type="http://schemas.openxmlformats.org/officeDocument/2006/relationships/image" Target="../media/image45.png"/><Relationship Id="rId3" Type="http://schemas.openxmlformats.org/officeDocument/2006/relationships/image" Target="../media/image19.png"/><Relationship Id="rId21" Type="http://schemas.openxmlformats.org/officeDocument/2006/relationships/image" Target="../media/image40.png"/><Relationship Id="rId7" Type="http://schemas.openxmlformats.org/officeDocument/2006/relationships/image" Target="../media/image23.png"/><Relationship Id="rId12" Type="http://schemas.openxmlformats.org/officeDocument/2006/relationships/image" Target="../media/image33.png"/><Relationship Id="rId17" Type="http://schemas.openxmlformats.org/officeDocument/2006/relationships/image" Target="../media/image36.png"/><Relationship Id="rId25" Type="http://schemas.openxmlformats.org/officeDocument/2006/relationships/image" Target="../media/image44.png"/><Relationship Id="rId2" Type="http://schemas.openxmlformats.org/officeDocument/2006/relationships/notesSlide" Target="../notesSlides/notesSlide13.xml"/><Relationship Id="rId16" Type="http://schemas.openxmlformats.org/officeDocument/2006/relationships/image" Target="../media/image35.png"/><Relationship Id="rId20"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32.png"/><Relationship Id="rId24" Type="http://schemas.openxmlformats.org/officeDocument/2006/relationships/image" Target="../media/image43.png"/><Relationship Id="rId5" Type="http://schemas.openxmlformats.org/officeDocument/2006/relationships/image" Target="../media/image21.png"/><Relationship Id="rId15" Type="http://schemas.openxmlformats.org/officeDocument/2006/relationships/image" Target="../media/image34.png"/><Relationship Id="rId23" Type="http://schemas.openxmlformats.org/officeDocument/2006/relationships/image" Target="../media/image42.png"/><Relationship Id="rId28" Type="http://schemas.openxmlformats.org/officeDocument/2006/relationships/image" Target="../media/image47.png"/><Relationship Id="rId10" Type="http://schemas.openxmlformats.org/officeDocument/2006/relationships/image" Target="../media/image31.png"/><Relationship Id="rId19" Type="http://schemas.openxmlformats.org/officeDocument/2006/relationships/image" Target="../media/image38.png"/><Relationship Id="rId4" Type="http://schemas.openxmlformats.org/officeDocument/2006/relationships/image" Target="../media/image20.png"/><Relationship Id="rId9" Type="http://schemas.openxmlformats.org/officeDocument/2006/relationships/image" Target="../media/image27.png"/><Relationship Id="rId14" Type="http://schemas.openxmlformats.org/officeDocument/2006/relationships/image" Target="../media/image25.png"/><Relationship Id="rId22" Type="http://schemas.openxmlformats.org/officeDocument/2006/relationships/image" Target="../media/image41.png"/><Relationship Id="rId27" Type="http://schemas.openxmlformats.org/officeDocument/2006/relationships/image" Target="../media/image4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hyperlink" Target="https://pytorch.org/docs/1.6.0/"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tensorflow.google.cn/"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FCF6CA-6143-4878-BD22-2795225EB49D}"/>
              </a:ext>
            </a:extLst>
          </p:cNvPr>
          <p:cNvSpPr>
            <a:spLocks noGrp="1"/>
          </p:cNvSpPr>
          <p:nvPr>
            <p:ph type="ctrTitle"/>
          </p:nvPr>
        </p:nvSpPr>
        <p:spPr/>
        <p:txBody>
          <a:bodyPr/>
          <a:lstStyle/>
          <a:p>
            <a:r>
              <a:rPr lang="en-US" altLang="zh-CN" dirty="0"/>
              <a:t>Recitations</a:t>
            </a:r>
            <a:endParaRPr lang="zh-CN" altLang="en-US" dirty="0"/>
          </a:p>
        </p:txBody>
      </p:sp>
      <p:sp>
        <p:nvSpPr>
          <p:cNvPr id="3" name="副标题 2">
            <a:extLst>
              <a:ext uri="{FF2B5EF4-FFF2-40B4-BE49-F238E27FC236}">
                <a16:creationId xmlns:a16="http://schemas.microsoft.com/office/drawing/2014/main" id="{BF1F0265-2AF3-43D1-91E9-9B3504EF66B3}"/>
              </a:ext>
            </a:extLst>
          </p:cNvPr>
          <p:cNvSpPr>
            <a:spLocks noGrp="1"/>
          </p:cNvSpPr>
          <p:nvPr>
            <p:ph type="subTitle" idx="1"/>
          </p:nvPr>
        </p:nvSpPr>
        <p:spPr/>
        <p:txBody>
          <a:bodyPr/>
          <a:lstStyle/>
          <a:p>
            <a:r>
              <a:rPr lang="en-US" altLang="zh-CN" dirty="0"/>
              <a:t>Final Project Warm-up</a:t>
            </a:r>
          </a:p>
          <a:p>
            <a:r>
              <a:rPr lang="en-US" altLang="zh-CN" dirty="0"/>
              <a:t>TA: Jiachen Li</a:t>
            </a:r>
          </a:p>
          <a:p>
            <a:r>
              <a:rPr lang="en-US" altLang="zh-CN" dirty="0"/>
              <a:t>2021.5.17</a:t>
            </a:r>
            <a:endParaRPr lang="zh-CN" altLang="en-US" dirty="0"/>
          </a:p>
        </p:txBody>
      </p:sp>
      <p:sp>
        <p:nvSpPr>
          <p:cNvPr id="4" name="日期占位符 3">
            <a:extLst>
              <a:ext uri="{FF2B5EF4-FFF2-40B4-BE49-F238E27FC236}">
                <a16:creationId xmlns:a16="http://schemas.microsoft.com/office/drawing/2014/main" id="{55694205-4DF8-40E4-ABEB-48A6F72E1D69}"/>
              </a:ext>
            </a:extLst>
          </p:cNvPr>
          <p:cNvSpPr>
            <a:spLocks noGrp="1"/>
          </p:cNvSpPr>
          <p:nvPr>
            <p:ph type="dt" sz="half" idx="10"/>
          </p:nvPr>
        </p:nvSpPr>
        <p:spPr/>
        <p:txBody>
          <a:bodyPr/>
          <a:lstStyle/>
          <a:p>
            <a:fld id="{924944F2-6072-41DD-9F08-CBE300DDEEE2}" type="datetime1">
              <a:rPr lang="zh-CN" altLang="en-US" smtClean="0"/>
              <a:t>2021/5/17</a:t>
            </a:fld>
            <a:endParaRPr lang="zh-CN" altLang="en-US"/>
          </a:p>
        </p:txBody>
      </p:sp>
      <p:sp>
        <p:nvSpPr>
          <p:cNvPr id="5" name="页脚占位符 4">
            <a:extLst>
              <a:ext uri="{FF2B5EF4-FFF2-40B4-BE49-F238E27FC236}">
                <a16:creationId xmlns:a16="http://schemas.microsoft.com/office/drawing/2014/main" id="{B15C586E-1D5A-4FC5-9A6B-A7D6A3678A2A}"/>
              </a:ext>
            </a:extLst>
          </p:cNvPr>
          <p:cNvSpPr>
            <a:spLocks noGrp="1"/>
          </p:cNvSpPr>
          <p:nvPr>
            <p:ph type="ftr" sz="quarter" idx="11"/>
          </p:nvPr>
        </p:nvSpPr>
        <p:spPr/>
        <p:txBody>
          <a:bodyPr/>
          <a:lstStyle/>
          <a:p>
            <a:r>
              <a:rPr lang="en-US" altLang="zh-CN"/>
              <a:t>2021 Spring, Artificial Intelligence, ISEE, Zhejiang University</a:t>
            </a:r>
            <a:endParaRPr lang="zh-CN" altLang="en-US"/>
          </a:p>
        </p:txBody>
      </p:sp>
      <p:sp>
        <p:nvSpPr>
          <p:cNvPr id="6" name="灯片编号占位符 5">
            <a:extLst>
              <a:ext uri="{FF2B5EF4-FFF2-40B4-BE49-F238E27FC236}">
                <a16:creationId xmlns:a16="http://schemas.microsoft.com/office/drawing/2014/main" id="{CF2A2799-86A5-4A1D-9B45-D3EEB2238E5F}"/>
              </a:ext>
            </a:extLst>
          </p:cNvPr>
          <p:cNvSpPr>
            <a:spLocks noGrp="1"/>
          </p:cNvSpPr>
          <p:nvPr>
            <p:ph type="sldNum" sz="quarter" idx="12"/>
          </p:nvPr>
        </p:nvSpPr>
        <p:spPr/>
        <p:txBody>
          <a:bodyPr/>
          <a:lstStyle/>
          <a:p>
            <a:fld id="{C5D9D91E-E75C-4B28-BEEA-9C8DBFEAFDCE}" type="slidenum">
              <a:rPr lang="zh-CN" altLang="en-US" smtClean="0"/>
              <a:t>1</a:t>
            </a:fld>
            <a:endParaRPr lang="zh-CN" altLang="en-US"/>
          </a:p>
        </p:txBody>
      </p:sp>
    </p:spTree>
    <p:extLst>
      <p:ext uri="{BB962C8B-B14F-4D97-AF65-F5344CB8AC3E}">
        <p14:creationId xmlns:p14="http://schemas.microsoft.com/office/powerpoint/2010/main" val="1048131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67983F-AC0A-474E-BA5E-6AE1366597E6}"/>
              </a:ext>
            </a:extLst>
          </p:cNvPr>
          <p:cNvSpPr>
            <a:spLocks noGrp="1"/>
          </p:cNvSpPr>
          <p:nvPr>
            <p:ph type="title"/>
          </p:nvPr>
        </p:nvSpPr>
        <p:spPr/>
        <p:txBody>
          <a:bodyPr/>
          <a:lstStyle/>
          <a:p>
            <a:r>
              <a:rPr lang="en-US" altLang="zh-CN" dirty="0"/>
              <a:t>Deep Learning Framework</a:t>
            </a:r>
            <a:endParaRPr lang="zh-CN" altLang="en-US" dirty="0"/>
          </a:p>
        </p:txBody>
      </p:sp>
      <p:sp>
        <p:nvSpPr>
          <p:cNvPr id="3" name="内容占位符 2">
            <a:extLst>
              <a:ext uri="{FF2B5EF4-FFF2-40B4-BE49-F238E27FC236}">
                <a16:creationId xmlns:a16="http://schemas.microsoft.com/office/drawing/2014/main" id="{4ABD196A-7DCD-480F-AE03-ED9774361327}"/>
              </a:ext>
            </a:extLst>
          </p:cNvPr>
          <p:cNvSpPr>
            <a:spLocks noGrp="1"/>
          </p:cNvSpPr>
          <p:nvPr>
            <p:ph idx="1"/>
          </p:nvPr>
        </p:nvSpPr>
        <p:spPr/>
        <p:txBody>
          <a:bodyPr/>
          <a:lstStyle/>
          <a:p>
            <a:r>
              <a:rPr lang="en-US" altLang="zh-CN" dirty="0"/>
              <a:t>Warm-up</a:t>
            </a:r>
          </a:p>
          <a:p>
            <a:pPr lvl="1"/>
            <a:r>
              <a:rPr lang="en-US" altLang="zh-CN" dirty="0"/>
              <a:t>In the final project, some of you may choose DL-related tasks</a:t>
            </a:r>
          </a:p>
          <a:p>
            <a:pPr lvl="1"/>
            <a:r>
              <a:rPr lang="en-US" altLang="zh-CN" dirty="0"/>
              <a:t>How to build DL pipeline?</a:t>
            </a:r>
          </a:p>
          <a:p>
            <a:pPr lvl="2"/>
            <a:r>
              <a:rPr lang="en-US" altLang="zh-CN" dirty="0"/>
              <a:t>Manually? Complex!</a:t>
            </a:r>
          </a:p>
          <a:p>
            <a:pPr lvl="2"/>
            <a:r>
              <a:rPr lang="en-US" altLang="zh-CN" dirty="0"/>
              <a:t>Popular frameworks based on </a:t>
            </a:r>
            <a:r>
              <a:rPr lang="en-US" altLang="zh-CN" dirty="0">
                <a:solidFill>
                  <a:srgbClr val="FF0000"/>
                </a:solidFill>
              </a:rPr>
              <a:t>automatic differentiation mechanism</a:t>
            </a:r>
          </a:p>
          <a:p>
            <a:pPr lvl="3"/>
            <a:r>
              <a:rPr lang="en-US" altLang="zh-CN" dirty="0" err="1"/>
              <a:t>Tensorflow</a:t>
            </a:r>
            <a:endParaRPr lang="en-US" altLang="zh-CN" dirty="0"/>
          </a:p>
          <a:p>
            <a:pPr lvl="3"/>
            <a:r>
              <a:rPr lang="en-US" altLang="zh-CN" dirty="0" err="1"/>
              <a:t>PyTorch</a:t>
            </a:r>
            <a:endParaRPr lang="en-US" altLang="zh-CN" dirty="0"/>
          </a:p>
          <a:p>
            <a:pPr lvl="3"/>
            <a:r>
              <a:rPr lang="en-US" altLang="zh-CN" dirty="0"/>
              <a:t>Caffe</a:t>
            </a:r>
          </a:p>
          <a:p>
            <a:pPr lvl="3"/>
            <a:r>
              <a:rPr lang="en-US" altLang="zh-CN" dirty="0"/>
              <a:t>…</a:t>
            </a:r>
          </a:p>
          <a:p>
            <a:pPr lvl="1"/>
            <a:r>
              <a:rPr lang="en-US" altLang="zh-CN" dirty="0"/>
              <a:t>I don’t know DL…</a:t>
            </a:r>
          </a:p>
          <a:p>
            <a:pPr lvl="2"/>
            <a:r>
              <a:rPr lang="en-US" altLang="zh-CN" dirty="0"/>
              <a:t>Don’t panic, today we focus on </a:t>
            </a:r>
            <a:r>
              <a:rPr lang="en-US" altLang="zh-CN" dirty="0">
                <a:solidFill>
                  <a:srgbClr val="FF0000"/>
                </a:solidFill>
              </a:rPr>
              <a:t>computation graph</a:t>
            </a:r>
          </a:p>
          <a:p>
            <a:pPr lvl="2"/>
            <a:r>
              <a:rPr lang="en-US" altLang="zh-CN" dirty="0"/>
              <a:t>Popular frameworks are supported by computation graph, explicitly or implicitly</a:t>
            </a:r>
            <a:endParaRPr lang="zh-CN" altLang="en-US" dirty="0"/>
          </a:p>
        </p:txBody>
      </p:sp>
      <p:sp>
        <p:nvSpPr>
          <p:cNvPr id="4" name="日期占位符 3">
            <a:extLst>
              <a:ext uri="{FF2B5EF4-FFF2-40B4-BE49-F238E27FC236}">
                <a16:creationId xmlns:a16="http://schemas.microsoft.com/office/drawing/2014/main" id="{CD1936D3-F53B-4563-9BB5-BFFF571ECE88}"/>
              </a:ext>
            </a:extLst>
          </p:cNvPr>
          <p:cNvSpPr>
            <a:spLocks noGrp="1"/>
          </p:cNvSpPr>
          <p:nvPr>
            <p:ph type="dt" sz="half" idx="10"/>
          </p:nvPr>
        </p:nvSpPr>
        <p:spPr/>
        <p:txBody>
          <a:bodyPr/>
          <a:lstStyle/>
          <a:p>
            <a:fld id="{DA85986B-9E77-432F-8C1D-E33829765FE5}" type="datetime1">
              <a:rPr lang="zh-CN" altLang="en-US" smtClean="0"/>
              <a:t>2021/5/17</a:t>
            </a:fld>
            <a:endParaRPr lang="zh-CN" altLang="en-US"/>
          </a:p>
        </p:txBody>
      </p:sp>
      <p:sp>
        <p:nvSpPr>
          <p:cNvPr id="5" name="页脚占位符 4">
            <a:extLst>
              <a:ext uri="{FF2B5EF4-FFF2-40B4-BE49-F238E27FC236}">
                <a16:creationId xmlns:a16="http://schemas.microsoft.com/office/drawing/2014/main" id="{A337CAC0-7961-4725-9A14-81980A0EB519}"/>
              </a:ext>
            </a:extLst>
          </p:cNvPr>
          <p:cNvSpPr>
            <a:spLocks noGrp="1"/>
          </p:cNvSpPr>
          <p:nvPr>
            <p:ph type="ftr" sz="quarter" idx="11"/>
          </p:nvPr>
        </p:nvSpPr>
        <p:spPr/>
        <p:txBody>
          <a:bodyPr/>
          <a:lstStyle/>
          <a:p>
            <a:r>
              <a:rPr lang="en-US" altLang="zh-CN"/>
              <a:t>2021 Spring, Artificial Intelligence, ISEE, Zhejiang University</a:t>
            </a:r>
            <a:endParaRPr lang="zh-CN" altLang="en-US"/>
          </a:p>
        </p:txBody>
      </p:sp>
      <p:sp>
        <p:nvSpPr>
          <p:cNvPr id="6" name="灯片编号占位符 5">
            <a:extLst>
              <a:ext uri="{FF2B5EF4-FFF2-40B4-BE49-F238E27FC236}">
                <a16:creationId xmlns:a16="http://schemas.microsoft.com/office/drawing/2014/main" id="{A642E10B-BC72-4A66-A1A7-AA7DCA7F3639}"/>
              </a:ext>
            </a:extLst>
          </p:cNvPr>
          <p:cNvSpPr>
            <a:spLocks noGrp="1"/>
          </p:cNvSpPr>
          <p:nvPr>
            <p:ph type="sldNum" sz="quarter" idx="12"/>
          </p:nvPr>
        </p:nvSpPr>
        <p:spPr/>
        <p:txBody>
          <a:bodyPr/>
          <a:lstStyle/>
          <a:p>
            <a:fld id="{C5D9D91E-E75C-4B28-BEEA-9C8DBFEAFDCE}" type="slidenum">
              <a:rPr lang="zh-CN" altLang="en-US" smtClean="0"/>
              <a:t>10</a:t>
            </a:fld>
            <a:endParaRPr lang="zh-CN" altLang="en-US"/>
          </a:p>
        </p:txBody>
      </p:sp>
      <p:pic>
        <p:nvPicPr>
          <p:cNvPr id="9" name="图片 8">
            <a:extLst>
              <a:ext uri="{FF2B5EF4-FFF2-40B4-BE49-F238E27FC236}">
                <a16:creationId xmlns:a16="http://schemas.microsoft.com/office/drawing/2014/main" id="{58453806-6946-465A-8253-61D82F580565}"/>
              </a:ext>
            </a:extLst>
          </p:cNvPr>
          <p:cNvPicPr>
            <a:picLocks noChangeAspect="1"/>
          </p:cNvPicPr>
          <p:nvPr/>
        </p:nvPicPr>
        <p:blipFill>
          <a:blip r:embed="rId3"/>
          <a:stretch>
            <a:fillRect/>
          </a:stretch>
        </p:blipFill>
        <p:spPr>
          <a:xfrm>
            <a:off x="4295036" y="3766484"/>
            <a:ext cx="1539373" cy="396274"/>
          </a:xfrm>
          <a:prstGeom prst="rect">
            <a:avLst/>
          </a:prstGeom>
        </p:spPr>
      </p:pic>
      <p:pic>
        <p:nvPicPr>
          <p:cNvPr id="10" name="图片 9">
            <a:extLst>
              <a:ext uri="{FF2B5EF4-FFF2-40B4-BE49-F238E27FC236}">
                <a16:creationId xmlns:a16="http://schemas.microsoft.com/office/drawing/2014/main" id="{902ECB78-F564-45A4-9DD1-E3182FC4E343}"/>
              </a:ext>
            </a:extLst>
          </p:cNvPr>
          <p:cNvPicPr>
            <a:picLocks noChangeAspect="1"/>
          </p:cNvPicPr>
          <p:nvPr/>
        </p:nvPicPr>
        <p:blipFill>
          <a:blip r:embed="rId4"/>
          <a:stretch>
            <a:fillRect/>
          </a:stretch>
        </p:blipFill>
        <p:spPr>
          <a:xfrm>
            <a:off x="6272921" y="3687134"/>
            <a:ext cx="1379340" cy="502964"/>
          </a:xfrm>
          <a:prstGeom prst="rect">
            <a:avLst/>
          </a:prstGeom>
        </p:spPr>
      </p:pic>
      <p:pic>
        <p:nvPicPr>
          <p:cNvPr id="1028" name="Picture 4" descr="https://dss1.bdstatic.com/70cFvXSh_Q1YnxGkpoWK1HF6hhy/it/u=1100886651,1426187128&amp;fm=26&amp;gp=0.jpg">
            <a:extLst>
              <a:ext uri="{FF2B5EF4-FFF2-40B4-BE49-F238E27FC236}">
                <a16:creationId xmlns:a16="http://schemas.microsoft.com/office/drawing/2014/main" id="{762EE558-CE61-4D81-B105-435C6C982E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0773" y="3687134"/>
            <a:ext cx="1293860" cy="448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014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8A23DC-367D-4B6A-A0BA-BB2AA8A3ECC7}"/>
              </a:ext>
            </a:extLst>
          </p:cNvPr>
          <p:cNvSpPr>
            <a:spLocks noGrp="1"/>
          </p:cNvSpPr>
          <p:nvPr>
            <p:ph type="title"/>
          </p:nvPr>
        </p:nvSpPr>
        <p:spPr/>
        <p:txBody>
          <a:bodyPr/>
          <a:lstStyle/>
          <a:p>
            <a:r>
              <a:rPr lang="en-US" altLang="zh-CN" dirty="0"/>
              <a:t>Computation Graph</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D39EB25-6DA3-460E-B0FF-1EEA988DB9BA}"/>
                  </a:ext>
                </a:extLst>
              </p:cNvPr>
              <p:cNvSpPr>
                <a:spLocks noGrp="1"/>
              </p:cNvSpPr>
              <p:nvPr>
                <p:ph idx="1"/>
              </p:nvPr>
            </p:nvSpPr>
            <p:spPr>
              <a:xfrm>
                <a:off x="838200" y="1555846"/>
                <a:ext cx="10515600" cy="4621117"/>
              </a:xfrm>
            </p:spPr>
            <p:txBody>
              <a:bodyPr/>
              <a:lstStyle/>
              <a:p>
                <a:r>
                  <a:rPr lang="en-US" altLang="zh-CN" dirty="0"/>
                  <a:t>What is automatic differentiation?</a:t>
                </a:r>
              </a:p>
              <a:p>
                <a:pPr lvl="1"/>
                <a:r>
                  <a:rPr lang="en-US" altLang="zh-CN" dirty="0"/>
                  <a:t>Goal of the DL model </a:t>
                </a:r>
                <a:r>
                  <a:rPr lang="en-US" altLang="zh-CN" dirty="0">
                    <a:sym typeface="Wingdings" panose="05000000000000000000" pitchFamily="2" charset="2"/>
                  </a:rPr>
                  <a:t> </a:t>
                </a:r>
                <a14:m>
                  <m:oMath xmlns:m="http://schemas.openxmlformats.org/officeDocument/2006/math">
                    <m:func>
                      <m:funcPr>
                        <m:ctrlPr>
                          <a:rPr lang="en-US" altLang="zh-CN" b="0" i="1" smtClean="0">
                            <a:latin typeface="Cambria Math" panose="02040503050406030204" pitchFamily="18" charset="0"/>
                            <a:sym typeface="Wingdings" panose="05000000000000000000" pitchFamily="2" charset="2"/>
                          </a:rPr>
                        </m:ctrlPr>
                      </m:funcPr>
                      <m:fName>
                        <m:sSup>
                          <m:sSupPr>
                            <m:ctrlPr>
                              <a:rPr lang="en-US" altLang="zh-CN" b="0" i="1" smtClean="0">
                                <a:latin typeface="Cambria Math" panose="02040503050406030204" pitchFamily="18" charset="0"/>
                                <a:sym typeface="Wingdings" panose="05000000000000000000" pitchFamily="2" charset="2"/>
                              </a:rPr>
                            </m:ctrlPr>
                          </m:sSupPr>
                          <m:e>
                            <m:r>
                              <a:rPr lang="en-US" altLang="zh-CN" b="0" i="1" smtClean="0">
                                <a:latin typeface="Cambria Math" panose="02040503050406030204" pitchFamily="18" charset="0"/>
                                <a:sym typeface="Wingdings" panose="05000000000000000000" pitchFamily="2" charset="2"/>
                              </a:rPr>
                              <m:t>𝜃</m:t>
                            </m:r>
                          </m:e>
                          <m:sup>
                            <m:r>
                              <a:rPr lang="en-US" altLang="zh-CN" b="0" i="1" smtClean="0">
                                <a:latin typeface="Cambria Math" panose="02040503050406030204" pitchFamily="18" charset="0"/>
                                <a:sym typeface="Wingdings" panose="05000000000000000000" pitchFamily="2" charset="2"/>
                              </a:rPr>
                              <m:t>∗</m:t>
                            </m:r>
                          </m:sup>
                        </m:sSup>
                        <m:r>
                          <a:rPr lang="en-US" altLang="zh-CN" b="0" i="1" smtClean="0">
                            <a:latin typeface="Cambria Math" panose="02040503050406030204" pitchFamily="18" charset="0"/>
                            <a:sym typeface="Wingdings" panose="05000000000000000000" pitchFamily="2" charset="2"/>
                          </a:rPr>
                          <m:t>=</m:t>
                        </m:r>
                      </m:fName>
                      <m:e>
                        <m:func>
                          <m:funcPr>
                            <m:ctrlPr>
                              <a:rPr lang="en-US" altLang="zh-CN" b="0" i="1" smtClean="0">
                                <a:latin typeface="Cambria Math" panose="02040503050406030204" pitchFamily="18" charset="0"/>
                                <a:sym typeface="Wingdings" panose="05000000000000000000" pitchFamily="2" charset="2"/>
                              </a:rPr>
                            </m:ctrlPr>
                          </m:funcPr>
                          <m:fName>
                            <m:r>
                              <m:rPr>
                                <m:sty m:val="p"/>
                              </m:rPr>
                              <a:rPr lang="en-US" altLang="zh-CN" b="0" i="0" smtClean="0">
                                <a:latin typeface="Cambria Math" panose="02040503050406030204" pitchFamily="18" charset="0"/>
                                <a:sym typeface="Wingdings" panose="05000000000000000000" pitchFamily="2" charset="2"/>
                              </a:rPr>
                              <m:t>arg</m:t>
                            </m:r>
                          </m:fName>
                          <m:e>
                            <m:func>
                              <m:funcPr>
                                <m:ctrlPr>
                                  <a:rPr lang="en-US" altLang="zh-CN" b="0" i="1" smtClean="0">
                                    <a:latin typeface="Cambria Math" panose="02040503050406030204" pitchFamily="18" charset="0"/>
                                    <a:sym typeface="Wingdings" panose="05000000000000000000" pitchFamily="2" charset="2"/>
                                  </a:rPr>
                                </m:ctrlPr>
                              </m:funcPr>
                              <m:fName>
                                <m:limLow>
                                  <m:limLowPr>
                                    <m:ctrlPr>
                                      <a:rPr lang="en-US" altLang="zh-CN" b="0" i="1" smtClean="0">
                                        <a:latin typeface="Cambria Math" panose="02040503050406030204" pitchFamily="18" charset="0"/>
                                        <a:sym typeface="Wingdings" panose="05000000000000000000" pitchFamily="2" charset="2"/>
                                      </a:rPr>
                                    </m:ctrlPr>
                                  </m:limLowPr>
                                  <m:e>
                                    <m:r>
                                      <m:rPr>
                                        <m:sty m:val="p"/>
                                      </m:rPr>
                                      <a:rPr lang="en-US" altLang="zh-CN" b="0" i="0" smtClean="0">
                                        <a:latin typeface="Cambria Math" panose="02040503050406030204" pitchFamily="18" charset="0"/>
                                        <a:sym typeface="Wingdings" panose="05000000000000000000" pitchFamily="2" charset="2"/>
                                      </a:rPr>
                                      <m:t>min</m:t>
                                    </m:r>
                                  </m:e>
                                  <m:lim>
                                    <m:r>
                                      <a:rPr lang="en-US" altLang="zh-CN" b="0" i="1" smtClean="0">
                                        <a:latin typeface="Cambria Math" panose="02040503050406030204" pitchFamily="18" charset="0"/>
                                        <a:sym typeface="Wingdings" panose="05000000000000000000" pitchFamily="2" charset="2"/>
                                      </a:rPr>
                                      <m:t>𝜃</m:t>
                                    </m:r>
                                  </m:lim>
                                </m:limLow>
                              </m:fName>
                              <m:e>
                                <m:r>
                                  <a:rPr lang="en-US" altLang="zh-CN" b="0" i="1" smtClean="0">
                                    <a:latin typeface="Cambria Math" panose="02040503050406030204" pitchFamily="18" charset="0"/>
                                    <a:sym typeface="Wingdings" panose="05000000000000000000" pitchFamily="2" charset="2"/>
                                  </a:rPr>
                                  <m:t>𝐿</m:t>
                                </m:r>
                                <m:d>
                                  <m:dPr>
                                    <m:ctrlPr>
                                      <a:rPr lang="en-US" altLang="zh-CN" b="0" i="1" smtClean="0">
                                        <a:latin typeface="Cambria Math" panose="02040503050406030204" pitchFamily="18" charset="0"/>
                                        <a:sym typeface="Wingdings" panose="05000000000000000000" pitchFamily="2" charset="2"/>
                                      </a:rPr>
                                    </m:ctrlPr>
                                  </m:dPr>
                                  <m:e>
                                    <m:r>
                                      <a:rPr lang="en-US" altLang="zh-CN" b="0" i="1" smtClean="0">
                                        <a:latin typeface="Cambria Math" panose="02040503050406030204" pitchFamily="18" charset="0"/>
                                        <a:sym typeface="Wingdings" panose="05000000000000000000" pitchFamily="2" charset="2"/>
                                      </a:rPr>
                                      <m:t>𝑓</m:t>
                                    </m:r>
                                    <m:d>
                                      <m:dPr>
                                        <m:ctrlPr>
                                          <a:rPr lang="en-US" altLang="zh-CN" b="0" i="1" smtClean="0">
                                            <a:latin typeface="Cambria Math" panose="02040503050406030204" pitchFamily="18" charset="0"/>
                                            <a:sym typeface="Wingdings" panose="05000000000000000000" pitchFamily="2" charset="2"/>
                                          </a:rPr>
                                        </m:ctrlPr>
                                      </m:dPr>
                                      <m:e>
                                        <m:r>
                                          <a:rPr lang="en-US" altLang="zh-CN" b="0" i="1" smtClean="0">
                                            <a:latin typeface="Cambria Math" panose="02040503050406030204" pitchFamily="18" charset="0"/>
                                            <a:sym typeface="Wingdings" panose="05000000000000000000" pitchFamily="2" charset="2"/>
                                          </a:rPr>
                                          <m:t>𝑥</m:t>
                                        </m:r>
                                        <m:r>
                                          <a:rPr lang="en-US" altLang="zh-CN" b="0" i="1" smtClean="0">
                                            <a:latin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sym typeface="Wingdings" panose="05000000000000000000" pitchFamily="2" charset="2"/>
                                          </a:rPr>
                                          <m:t>𝜃</m:t>
                                        </m:r>
                                      </m:e>
                                    </m:d>
                                    <m:r>
                                      <a:rPr lang="en-US" altLang="zh-CN" b="0" i="1" smtClean="0">
                                        <a:latin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sym typeface="Wingdings" panose="05000000000000000000" pitchFamily="2" charset="2"/>
                                      </a:rPr>
                                      <m:t>𝑦</m:t>
                                    </m:r>
                                  </m:e>
                                </m:d>
                              </m:e>
                            </m:func>
                          </m:e>
                        </m:func>
                      </m:e>
                    </m:func>
                  </m:oMath>
                </a14:m>
                <a:endParaRPr lang="en-US" altLang="zh-CN" dirty="0"/>
              </a:p>
              <a:p>
                <a:pPr lvl="1"/>
                <a14:m>
                  <m:oMath xmlns:m="http://schemas.openxmlformats.org/officeDocument/2006/math">
                    <m:r>
                      <a:rPr lang="en-US" altLang="zh-CN" b="0" i="1" smtClean="0">
                        <a:latin typeface="Cambria Math" panose="02040503050406030204" pitchFamily="18" charset="0"/>
                      </a:rPr>
                      <m:t>𝜃</m:t>
                    </m:r>
                  </m:oMath>
                </a14:m>
                <a:r>
                  <a:rPr lang="en-US" altLang="zh-CN" dirty="0"/>
                  <a:t> is optimized with gradient method </a:t>
                </a:r>
                <a:r>
                  <a:rPr lang="en-US" altLang="zh-CN" dirty="0">
                    <a:sym typeface="Wingdings" panose="05000000000000000000" pitchFamily="2" charset="2"/>
                  </a:rPr>
                  <a:t> </a:t>
                </a:r>
                <a14:m>
                  <m:oMath xmlns:m="http://schemas.openxmlformats.org/officeDocument/2006/math">
                    <m:sSub>
                      <m:sSubPr>
                        <m:ctrlPr>
                          <a:rPr lang="en-US" altLang="zh-CN" b="0" i="1" smtClean="0">
                            <a:latin typeface="Cambria Math" panose="02040503050406030204" pitchFamily="18" charset="0"/>
                            <a:sym typeface="Wingdings" panose="05000000000000000000" pitchFamily="2" charset="2"/>
                          </a:rPr>
                        </m:ctrlPr>
                      </m:sSubPr>
                      <m:e>
                        <m:r>
                          <a:rPr lang="en-US" altLang="zh-CN" b="0" i="1" smtClean="0">
                            <a:latin typeface="Cambria Math" panose="02040503050406030204" pitchFamily="18" charset="0"/>
                            <a:sym typeface="Wingdings" panose="05000000000000000000" pitchFamily="2" charset="2"/>
                          </a:rPr>
                          <m:t>𝜃</m:t>
                        </m:r>
                      </m:e>
                      <m:sub>
                        <m:r>
                          <a:rPr lang="en-US" altLang="zh-CN" b="0" i="1" smtClean="0">
                            <a:latin typeface="Cambria Math" panose="02040503050406030204" pitchFamily="18" charset="0"/>
                            <a:sym typeface="Wingdings" panose="05000000000000000000" pitchFamily="2" charset="2"/>
                          </a:rPr>
                          <m:t>𝑛𝑒𝑤</m:t>
                        </m:r>
                      </m:sub>
                    </m:sSub>
                    <m:r>
                      <a:rPr lang="en-US" altLang="zh-CN" b="0" i="1" smtClean="0">
                        <a:latin typeface="Cambria Math" panose="02040503050406030204" pitchFamily="18" charset="0"/>
                        <a:sym typeface="Wingdings" panose="05000000000000000000" pitchFamily="2" charset="2"/>
                      </a:rPr>
                      <m:t>←</m:t>
                    </m:r>
                    <m:sSub>
                      <m:sSubPr>
                        <m:ctrlPr>
                          <a:rPr lang="en-US" altLang="zh-CN" b="0" i="1" smtClean="0">
                            <a:latin typeface="Cambria Math" panose="02040503050406030204" pitchFamily="18" charset="0"/>
                            <a:sym typeface="Wingdings" panose="05000000000000000000" pitchFamily="2" charset="2"/>
                          </a:rPr>
                        </m:ctrlPr>
                      </m:sSubPr>
                      <m:e>
                        <m:r>
                          <a:rPr lang="en-US" altLang="zh-CN" b="0" i="1" smtClean="0">
                            <a:latin typeface="Cambria Math" panose="02040503050406030204" pitchFamily="18" charset="0"/>
                            <a:sym typeface="Wingdings" panose="05000000000000000000" pitchFamily="2" charset="2"/>
                          </a:rPr>
                          <m:t>𝜃</m:t>
                        </m:r>
                      </m:e>
                      <m:sub>
                        <m:r>
                          <a:rPr lang="en-US" altLang="zh-CN" b="0" i="1" smtClean="0">
                            <a:latin typeface="Cambria Math" panose="02040503050406030204" pitchFamily="18" charset="0"/>
                            <a:sym typeface="Wingdings" panose="05000000000000000000" pitchFamily="2" charset="2"/>
                          </a:rPr>
                          <m:t>𝑜𝑙𝑑</m:t>
                        </m:r>
                      </m:sub>
                    </m:sSub>
                    <m:r>
                      <a:rPr lang="en-US" altLang="zh-CN" b="0" i="1" smtClean="0">
                        <a:latin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sym typeface="Wingdings" panose="05000000000000000000" pitchFamily="2" charset="2"/>
                      </a:rPr>
                      <m:t>𝛼</m:t>
                    </m:r>
                    <m:sSub>
                      <m:sSubPr>
                        <m:ctrlPr>
                          <a:rPr lang="en-US" altLang="zh-CN" b="0" i="1" smtClean="0">
                            <a:latin typeface="Cambria Math" panose="02040503050406030204" pitchFamily="18" charset="0"/>
                            <a:sym typeface="Wingdings" panose="05000000000000000000" pitchFamily="2" charset="2"/>
                          </a:rPr>
                        </m:ctrlPr>
                      </m:sSubPr>
                      <m:e>
                        <m:r>
                          <m:rPr>
                            <m:sty m:val="p"/>
                          </m:rPr>
                          <a:rPr lang="en-US" altLang="zh-CN" b="0" i="0" smtClean="0">
                            <a:latin typeface="Cambria Math" panose="02040503050406030204" pitchFamily="18" charset="0"/>
                            <a:sym typeface="Wingdings" panose="05000000000000000000" pitchFamily="2" charset="2"/>
                          </a:rPr>
                          <m:t>∇</m:t>
                        </m:r>
                      </m:e>
                      <m:sub>
                        <m:r>
                          <a:rPr lang="en-US" altLang="zh-CN" b="0" i="1" smtClean="0">
                            <a:latin typeface="Cambria Math" panose="02040503050406030204" pitchFamily="18" charset="0"/>
                            <a:sym typeface="Wingdings" panose="05000000000000000000" pitchFamily="2" charset="2"/>
                          </a:rPr>
                          <m:t>𝜃</m:t>
                        </m:r>
                      </m:sub>
                    </m:sSub>
                    <m:r>
                      <a:rPr lang="en-US" altLang="zh-CN" b="0" i="1" smtClean="0">
                        <a:latin typeface="Cambria Math" panose="02040503050406030204" pitchFamily="18" charset="0"/>
                        <a:sym typeface="Wingdings" panose="05000000000000000000" pitchFamily="2" charset="2"/>
                      </a:rPr>
                      <m:t>𝐿</m:t>
                    </m:r>
                  </m:oMath>
                </a14:m>
                <a:endParaRPr lang="en-US" altLang="zh-CN" dirty="0"/>
              </a:p>
              <a:p>
                <a:pPr lvl="1"/>
                <a14:m>
                  <m:oMath xmlns:m="http://schemas.openxmlformats.org/officeDocument/2006/math">
                    <m:r>
                      <a:rPr lang="en-US" altLang="zh-CN" b="0" i="1" smtClean="0">
                        <a:latin typeface="Cambria Math" panose="02040503050406030204" pitchFamily="18" charset="0"/>
                      </a:rPr>
                      <m:t>𝑓</m:t>
                    </m:r>
                  </m:oMath>
                </a14:m>
                <a:r>
                  <a:rPr lang="zh-CN" altLang="en-US" dirty="0"/>
                  <a:t> </a:t>
                </a:r>
                <a:r>
                  <a:rPr lang="en-US" altLang="zh-CN" dirty="0"/>
                  <a:t>and </a:t>
                </a:r>
                <a14:m>
                  <m:oMath xmlns:m="http://schemas.openxmlformats.org/officeDocument/2006/math">
                    <m:r>
                      <a:rPr lang="en-US" altLang="zh-CN" b="0" i="1" smtClean="0">
                        <a:latin typeface="Cambria Math" panose="02040503050406030204" pitchFamily="18" charset="0"/>
                      </a:rPr>
                      <m:t>𝐿</m:t>
                    </m:r>
                  </m:oMath>
                </a14:m>
                <a:r>
                  <a:rPr lang="zh-CN" altLang="en-US" dirty="0"/>
                  <a:t> </a:t>
                </a:r>
                <a:r>
                  <a:rPr lang="en-US" altLang="zh-CN" dirty="0"/>
                  <a:t>are functions based on arithmetic operations (e.g. add, multiply, …)</a:t>
                </a:r>
              </a:p>
              <a:p>
                <a:pPr lvl="2"/>
                <a:r>
                  <a:rPr lang="en-US" altLang="zh-CN" dirty="0"/>
                  <a:t>Operations: node</a:t>
                </a:r>
              </a:p>
              <a:p>
                <a:pPr lvl="2"/>
                <a:r>
                  <a:rPr lang="en-US" altLang="zh-CN" dirty="0"/>
                  <a:t>Data: edge</a:t>
                </a:r>
              </a:p>
              <a:p>
                <a:pPr lvl="1"/>
                <a:endParaRPr lang="zh-CN" altLang="en-US" dirty="0"/>
              </a:p>
            </p:txBody>
          </p:sp>
        </mc:Choice>
        <mc:Fallback xmlns="">
          <p:sp>
            <p:nvSpPr>
              <p:cNvPr id="3" name="内容占位符 2">
                <a:extLst>
                  <a:ext uri="{FF2B5EF4-FFF2-40B4-BE49-F238E27FC236}">
                    <a16:creationId xmlns:a16="http://schemas.microsoft.com/office/drawing/2014/main" id="{4D39EB25-6DA3-460E-B0FF-1EEA988DB9BA}"/>
                  </a:ext>
                </a:extLst>
              </p:cNvPr>
              <p:cNvSpPr>
                <a:spLocks noGrp="1" noRot="1" noChangeAspect="1" noMove="1" noResize="1" noEditPoints="1" noAdjustHandles="1" noChangeArrowheads="1" noChangeShapeType="1" noTextEdit="1"/>
              </p:cNvSpPr>
              <p:nvPr>
                <p:ph idx="1"/>
              </p:nvPr>
            </p:nvSpPr>
            <p:spPr>
              <a:xfrm>
                <a:off x="838200" y="1555846"/>
                <a:ext cx="10515600" cy="4621117"/>
              </a:xfrm>
              <a:blipFill>
                <a:blip r:embed="rId3"/>
                <a:stretch>
                  <a:fillRect l="-1043" t="-211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77F24C91-E887-4AD1-B4D9-346A722908C9}"/>
              </a:ext>
            </a:extLst>
          </p:cNvPr>
          <p:cNvSpPr>
            <a:spLocks noGrp="1"/>
          </p:cNvSpPr>
          <p:nvPr>
            <p:ph type="dt" sz="half" idx="10"/>
          </p:nvPr>
        </p:nvSpPr>
        <p:spPr/>
        <p:txBody>
          <a:bodyPr/>
          <a:lstStyle/>
          <a:p>
            <a:fld id="{DA85986B-9E77-432F-8C1D-E33829765FE5}" type="datetime1">
              <a:rPr lang="zh-CN" altLang="en-US" smtClean="0"/>
              <a:t>2021/5/17</a:t>
            </a:fld>
            <a:endParaRPr lang="zh-CN" altLang="en-US"/>
          </a:p>
        </p:txBody>
      </p:sp>
      <p:sp>
        <p:nvSpPr>
          <p:cNvPr id="5" name="页脚占位符 4">
            <a:extLst>
              <a:ext uri="{FF2B5EF4-FFF2-40B4-BE49-F238E27FC236}">
                <a16:creationId xmlns:a16="http://schemas.microsoft.com/office/drawing/2014/main" id="{BA45FB62-3F12-4A32-BF1D-84AE34D956DD}"/>
              </a:ext>
            </a:extLst>
          </p:cNvPr>
          <p:cNvSpPr>
            <a:spLocks noGrp="1"/>
          </p:cNvSpPr>
          <p:nvPr>
            <p:ph type="ftr" sz="quarter" idx="11"/>
          </p:nvPr>
        </p:nvSpPr>
        <p:spPr/>
        <p:txBody>
          <a:bodyPr/>
          <a:lstStyle/>
          <a:p>
            <a:r>
              <a:rPr lang="en-US" altLang="zh-CN"/>
              <a:t>2021 Spring, Artificial Intelligence, ISEE, Zhejiang University</a:t>
            </a:r>
            <a:endParaRPr lang="zh-CN" altLang="en-US"/>
          </a:p>
        </p:txBody>
      </p:sp>
      <p:sp>
        <p:nvSpPr>
          <p:cNvPr id="6" name="灯片编号占位符 5">
            <a:extLst>
              <a:ext uri="{FF2B5EF4-FFF2-40B4-BE49-F238E27FC236}">
                <a16:creationId xmlns:a16="http://schemas.microsoft.com/office/drawing/2014/main" id="{D490CA13-FE02-49A3-8458-B40D874F4871}"/>
              </a:ext>
            </a:extLst>
          </p:cNvPr>
          <p:cNvSpPr>
            <a:spLocks noGrp="1"/>
          </p:cNvSpPr>
          <p:nvPr>
            <p:ph type="sldNum" sz="quarter" idx="12"/>
          </p:nvPr>
        </p:nvSpPr>
        <p:spPr/>
        <p:txBody>
          <a:bodyPr/>
          <a:lstStyle/>
          <a:p>
            <a:fld id="{C5D9D91E-E75C-4B28-BEEA-9C8DBFEAFDCE}" type="slidenum">
              <a:rPr lang="zh-CN" altLang="en-US" smtClean="0"/>
              <a:t>11</a:t>
            </a:fld>
            <a:endParaRPr lang="zh-CN" altLang="en-US"/>
          </a:p>
        </p:txBody>
      </p:sp>
      <p:grpSp>
        <p:nvGrpSpPr>
          <p:cNvPr id="58" name="组合 57">
            <a:extLst>
              <a:ext uri="{FF2B5EF4-FFF2-40B4-BE49-F238E27FC236}">
                <a16:creationId xmlns:a16="http://schemas.microsoft.com/office/drawing/2014/main" id="{4C8F4382-E719-477B-896D-ED4A33DC2586}"/>
              </a:ext>
            </a:extLst>
          </p:cNvPr>
          <p:cNvGrpSpPr/>
          <p:nvPr/>
        </p:nvGrpSpPr>
        <p:grpSpPr>
          <a:xfrm>
            <a:off x="3368463" y="4067777"/>
            <a:ext cx="5455073" cy="1824917"/>
            <a:chOff x="2478815" y="3895249"/>
            <a:chExt cx="5455073" cy="1824917"/>
          </a:xfrm>
        </p:grpSpPr>
        <p:sp>
          <p:nvSpPr>
            <p:cNvPr id="8" name="椭圆 7">
              <a:extLst>
                <a:ext uri="{FF2B5EF4-FFF2-40B4-BE49-F238E27FC236}">
                  <a16:creationId xmlns:a16="http://schemas.microsoft.com/office/drawing/2014/main" id="{24D4F5FF-5472-4B6E-9FE8-EA79110446CE}"/>
                </a:ext>
              </a:extLst>
            </p:cNvPr>
            <p:cNvSpPr/>
            <p:nvPr/>
          </p:nvSpPr>
          <p:spPr>
            <a:xfrm>
              <a:off x="3412913" y="4117932"/>
              <a:ext cx="586596" cy="5865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err="1"/>
                <a:t>mul</a:t>
              </a:r>
              <a:endParaRPr lang="zh-CN" altLang="en-US" sz="1100" dirty="0"/>
            </a:p>
          </p:txBody>
        </p:sp>
        <p:sp>
          <p:nvSpPr>
            <p:cNvPr id="9" name="椭圆 8">
              <a:extLst>
                <a:ext uri="{FF2B5EF4-FFF2-40B4-BE49-F238E27FC236}">
                  <a16:creationId xmlns:a16="http://schemas.microsoft.com/office/drawing/2014/main" id="{6F0744AB-E8F2-4195-AA2C-FB0BEE5617AC}"/>
                </a:ext>
              </a:extLst>
            </p:cNvPr>
            <p:cNvSpPr/>
            <p:nvPr/>
          </p:nvSpPr>
          <p:spPr>
            <a:xfrm>
              <a:off x="4884814" y="4617967"/>
              <a:ext cx="586596" cy="5865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t>add</a:t>
              </a:r>
              <a:endParaRPr lang="zh-CN" altLang="en-US" sz="1200" dirty="0"/>
            </a:p>
          </p:txBody>
        </p:sp>
        <p:sp>
          <p:nvSpPr>
            <p:cNvPr id="10" name="椭圆 9">
              <a:extLst>
                <a:ext uri="{FF2B5EF4-FFF2-40B4-BE49-F238E27FC236}">
                  <a16:creationId xmlns:a16="http://schemas.microsoft.com/office/drawing/2014/main" id="{92F47D25-0186-4ABF-97CC-34DF46BA91A9}"/>
                </a:ext>
              </a:extLst>
            </p:cNvPr>
            <p:cNvSpPr/>
            <p:nvPr/>
          </p:nvSpPr>
          <p:spPr>
            <a:xfrm>
              <a:off x="6342065" y="5133570"/>
              <a:ext cx="586596" cy="5865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t>loss</a:t>
              </a:r>
              <a:endParaRPr lang="zh-CN" altLang="en-US" sz="1100" dirty="0"/>
            </a:p>
          </p:txBody>
        </p:sp>
        <p:cxnSp>
          <p:nvCxnSpPr>
            <p:cNvPr id="14" name="直接箭头连接符 13">
              <a:extLst>
                <a:ext uri="{FF2B5EF4-FFF2-40B4-BE49-F238E27FC236}">
                  <a16:creationId xmlns:a16="http://schemas.microsoft.com/office/drawing/2014/main" id="{0263F6F8-C7D6-4D47-A1D6-51A0EF21022E}"/>
                </a:ext>
              </a:extLst>
            </p:cNvPr>
            <p:cNvCxnSpPr>
              <a:stCxn id="9" idx="6"/>
              <a:endCxn id="10" idx="2"/>
            </p:cNvCxnSpPr>
            <p:nvPr/>
          </p:nvCxnSpPr>
          <p:spPr>
            <a:xfrm>
              <a:off x="5471410" y="4911265"/>
              <a:ext cx="870655" cy="5156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5654505F-D8C5-48B1-BBFE-3063C4137C6E}"/>
                </a:ext>
              </a:extLst>
            </p:cNvPr>
            <p:cNvCxnSpPr>
              <a:stCxn id="10" idx="6"/>
            </p:cNvCxnSpPr>
            <p:nvPr/>
          </p:nvCxnSpPr>
          <p:spPr>
            <a:xfrm>
              <a:off x="6928661" y="5426868"/>
              <a:ext cx="5722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ADAF357D-7AAF-4E98-AF04-5C32AC47E1E1}"/>
                </a:ext>
              </a:extLst>
            </p:cNvPr>
            <p:cNvCxnSpPr>
              <a:cxnSpLocks/>
              <a:stCxn id="26" idx="3"/>
              <a:endCxn id="8" idx="2"/>
            </p:cNvCxnSpPr>
            <p:nvPr/>
          </p:nvCxnSpPr>
          <p:spPr>
            <a:xfrm>
              <a:off x="2895917" y="4411230"/>
              <a:ext cx="5169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CA8A807A-7C45-4DED-863A-E92E523E1A2A}"/>
                </a:ext>
              </a:extLst>
            </p:cNvPr>
            <p:cNvCxnSpPr>
              <a:cxnSpLocks/>
              <a:stCxn id="27" idx="3"/>
              <a:endCxn id="9" idx="2"/>
            </p:cNvCxnSpPr>
            <p:nvPr/>
          </p:nvCxnSpPr>
          <p:spPr>
            <a:xfrm>
              <a:off x="2897185" y="4900716"/>
              <a:ext cx="1987629" cy="105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383DC62B-91BF-4EC9-8F8A-CDBC958D01B9}"/>
                    </a:ext>
                  </a:extLst>
                </p:cNvPr>
                <p:cNvSpPr txBox="1"/>
                <p:nvPr/>
              </p:nvSpPr>
              <p:spPr>
                <a:xfrm>
                  <a:off x="2527932" y="4226564"/>
                  <a:ext cx="3679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oMath>
                    </m:oMathPara>
                  </a14:m>
                  <a:endParaRPr lang="zh-CN" altLang="en-US" dirty="0"/>
                </a:p>
              </p:txBody>
            </p:sp>
          </mc:Choice>
          <mc:Fallback xmlns="">
            <p:sp>
              <p:nvSpPr>
                <p:cNvPr id="26" name="文本框 25">
                  <a:extLst>
                    <a:ext uri="{FF2B5EF4-FFF2-40B4-BE49-F238E27FC236}">
                      <a16:creationId xmlns:a16="http://schemas.microsoft.com/office/drawing/2014/main" id="{383DC62B-91BF-4EC9-8F8A-CDBC958D01B9}"/>
                    </a:ext>
                  </a:extLst>
                </p:cNvPr>
                <p:cNvSpPr txBox="1">
                  <a:spLocks noRot="1" noChangeAspect="1" noMove="1" noResize="1" noEditPoints="1" noAdjustHandles="1" noChangeArrowheads="1" noChangeShapeType="1" noTextEdit="1"/>
                </p:cNvSpPr>
                <p:nvPr/>
              </p:nvSpPr>
              <p:spPr>
                <a:xfrm>
                  <a:off x="2527932" y="4226564"/>
                  <a:ext cx="367985"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961DB860-B6D3-4BD2-A2B5-81A7C68F8C4E}"/>
                    </a:ext>
                  </a:extLst>
                </p:cNvPr>
                <p:cNvSpPr txBox="1"/>
                <p:nvPr/>
              </p:nvSpPr>
              <p:spPr>
                <a:xfrm>
                  <a:off x="2529200" y="4716050"/>
                  <a:ext cx="3679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𝑏</m:t>
                        </m:r>
                      </m:oMath>
                    </m:oMathPara>
                  </a14:m>
                  <a:endParaRPr lang="zh-CN" altLang="en-US" dirty="0"/>
                </a:p>
              </p:txBody>
            </p:sp>
          </mc:Choice>
          <mc:Fallback xmlns="">
            <p:sp>
              <p:nvSpPr>
                <p:cNvPr id="27" name="文本框 26">
                  <a:extLst>
                    <a:ext uri="{FF2B5EF4-FFF2-40B4-BE49-F238E27FC236}">
                      <a16:creationId xmlns:a16="http://schemas.microsoft.com/office/drawing/2014/main" id="{961DB860-B6D3-4BD2-A2B5-81A7C68F8C4E}"/>
                    </a:ext>
                  </a:extLst>
                </p:cNvPr>
                <p:cNvSpPr txBox="1">
                  <a:spLocks noRot="1" noChangeAspect="1" noMove="1" noResize="1" noEditPoints="1" noAdjustHandles="1" noChangeArrowheads="1" noChangeShapeType="1" noTextEdit="1"/>
                </p:cNvSpPr>
                <p:nvPr/>
              </p:nvSpPr>
              <p:spPr>
                <a:xfrm>
                  <a:off x="2529200" y="4716050"/>
                  <a:ext cx="367985" cy="369332"/>
                </a:xfrm>
                <a:prstGeom prst="rect">
                  <a:avLst/>
                </a:prstGeom>
                <a:blipFill>
                  <a:blip r:embed="rId5"/>
                  <a:stretch>
                    <a:fillRect/>
                  </a:stretch>
                </a:blipFill>
              </p:spPr>
              <p:txBody>
                <a:bodyPr/>
                <a:lstStyle/>
                <a:p>
                  <a:r>
                    <a:rPr lang="zh-CN" altLang="en-US">
                      <a:noFill/>
                    </a:rPr>
                    <a:t> </a:t>
                  </a:r>
                </a:p>
              </p:txBody>
            </p:sp>
          </mc:Fallback>
        </mc:AlternateContent>
        <p:cxnSp>
          <p:nvCxnSpPr>
            <p:cNvPr id="30" name="直接箭头连接符 29">
              <a:extLst>
                <a:ext uri="{FF2B5EF4-FFF2-40B4-BE49-F238E27FC236}">
                  <a16:creationId xmlns:a16="http://schemas.microsoft.com/office/drawing/2014/main" id="{5876DA0C-694E-4E9D-AC41-D6E40F8EAE84}"/>
                </a:ext>
              </a:extLst>
            </p:cNvPr>
            <p:cNvCxnSpPr>
              <a:cxnSpLocks/>
              <a:stCxn id="31" idx="3"/>
              <a:endCxn id="8" idx="2"/>
            </p:cNvCxnSpPr>
            <p:nvPr/>
          </p:nvCxnSpPr>
          <p:spPr>
            <a:xfrm>
              <a:off x="2945033" y="4079915"/>
              <a:ext cx="467880" cy="3313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6056D3C6-7B04-4103-B1C4-D80FB6285C3E}"/>
                    </a:ext>
                  </a:extLst>
                </p:cNvPr>
                <p:cNvSpPr txBox="1"/>
                <p:nvPr/>
              </p:nvSpPr>
              <p:spPr>
                <a:xfrm>
                  <a:off x="2478815" y="3895249"/>
                  <a:ext cx="466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𝑊</m:t>
                        </m:r>
                      </m:oMath>
                    </m:oMathPara>
                  </a14:m>
                  <a:endParaRPr lang="zh-CN" altLang="en-US" dirty="0"/>
                </a:p>
              </p:txBody>
            </p:sp>
          </mc:Choice>
          <mc:Fallback xmlns="">
            <p:sp>
              <p:nvSpPr>
                <p:cNvPr id="31" name="文本框 30">
                  <a:extLst>
                    <a:ext uri="{FF2B5EF4-FFF2-40B4-BE49-F238E27FC236}">
                      <a16:creationId xmlns:a16="http://schemas.microsoft.com/office/drawing/2014/main" id="{6056D3C6-7B04-4103-B1C4-D80FB6285C3E}"/>
                    </a:ext>
                  </a:extLst>
                </p:cNvPr>
                <p:cNvSpPr txBox="1">
                  <a:spLocks noRot="1" noChangeAspect="1" noMove="1" noResize="1" noEditPoints="1" noAdjustHandles="1" noChangeArrowheads="1" noChangeShapeType="1" noTextEdit="1"/>
                </p:cNvSpPr>
                <p:nvPr/>
              </p:nvSpPr>
              <p:spPr>
                <a:xfrm>
                  <a:off x="2478815" y="3895249"/>
                  <a:ext cx="466218" cy="369332"/>
                </a:xfrm>
                <a:prstGeom prst="rect">
                  <a:avLst/>
                </a:prstGeom>
                <a:blipFill>
                  <a:blip r:embed="rId6"/>
                  <a:stretch>
                    <a:fillRect/>
                  </a:stretch>
                </a:blipFill>
              </p:spPr>
              <p:txBody>
                <a:bodyPr/>
                <a:lstStyle/>
                <a:p>
                  <a:r>
                    <a:rPr lang="zh-CN" altLang="en-US">
                      <a:noFill/>
                    </a:rPr>
                    <a:t> </a:t>
                  </a:r>
                </a:p>
              </p:txBody>
            </p:sp>
          </mc:Fallback>
        </mc:AlternateContent>
        <p:cxnSp>
          <p:nvCxnSpPr>
            <p:cNvPr id="42" name="直接箭头连接符 41">
              <a:extLst>
                <a:ext uri="{FF2B5EF4-FFF2-40B4-BE49-F238E27FC236}">
                  <a16:creationId xmlns:a16="http://schemas.microsoft.com/office/drawing/2014/main" id="{677DEC4C-1A6F-4EEF-A7AC-FC005A907A52}"/>
                </a:ext>
              </a:extLst>
            </p:cNvPr>
            <p:cNvCxnSpPr>
              <a:cxnSpLocks/>
              <a:stCxn id="51" idx="3"/>
              <a:endCxn id="10" idx="2"/>
            </p:cNvCxnSpPr>
            <p:nvPr/>
          </p:nvCxnSpPr>
          <p:spPr>
            <a:xfrm>
              <a:off x="2895917" y="5411781"/>
              <a:ext cx="3446148" cy="150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a:extLst>
                <a:ext uri="{FF2B5EF4-FFF2-40B4-BE49-F238E27FC236}">
                  <a16:creationId xmlns:a16="http://schemas.microsoft.com/office/drawing/2014/main" id="{9C57A40E-8CAA-47E2-AFD2-23F6AD650F20}"/>
                </a:ext>
              </a:extLst>
            </p:cNvPr>
            <p:cNvCxnSpPr>
              <a:stCxn id="8" idx="6"/>
              <a:endCxn id="9" idx="2"/>
            </p:cNvCxnSpPr>
            <p:nvPr/>
          </p:nvCxnSpPr>
          <p:spPr>
            <a:xfrm>
              <a:off x="3999509" y="4411230"/>
              <a:ext cx="885305" cy="5000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51D089E2-5635-479C-8BEA-B56DD4689918}"/>
                    </a:ext>
                  </a:extLst>
                </p:cNvPr>
                <p:cNvSpPr txBox="1"/>
                <p:nvPr/>
              </p:nvSpPr>
              <p:spPr>
                <a:xfrm>
                  <a:off x="2527932" y="5227115"/>
                  <a:ext cx="36798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oMath>
                    </m:oMathPara>
                  </a14:m>
                  <a:endParaRPr lang="zh-CN" altLang="en-US" dirty="0"/>
                </a:p>
              </p:txBody>
            </p:sp>
          </mc:Choice>
          <mc:Fallback xmlns="">
            <p:sp>
              <p:nvSpPr>
                <p:cNvPr id="51" name="文本框 50">
                  <a:extLst>
                    <a:ext uri="{FF2B5EF4-FFF2-40B4-BE49-F238E27FC236}">
                      <a16:creationId xmlns:a16="http://schemas.microsoft.com/office/drawing/2014/main" id="{51D089E2-5635-479C-8BEA-B56DD4689918}"/>
                    </a:ext>
                  </a:extLst>
                </p:cNvPr>
                <p:cNvSpPr txBox="1">
                  <a:spLocks noRot="1" noChangeAspect="1" noMove="1" noResize="1" noEditPoints="1" noAdjustHandles="1" noChangeArrowheads="1" noChangeShapeType="1" noTextEdit="1"/>
                </p:cNvSpPr>
                <p:nvPr/>
              </p:nvSpPr>
              <p:spPr>
                <a:xfrm>
                  <a:off x="2527932" y="5227115"/>
                  <a:ext cx="367985" cy="369332"/>
                </a:xfrm>
                <a:prstGeom prst="rect">
                  <a:avLst/>
                </a:prstGeom>
                <a:blipFill>
                  <a:blip r:embed="rId7"/>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C5DEAFFA-4956-49F5-AFE6-08FE196CCCDA}"/>
                    </a:ext>
                  </a:extLst>
                </p:cNvPr>
                <p:cNvSpPr txBox="1"/>
                <p:nvPr/>
              </p:nvSpPr>
              <p:spPr>
                <a:xfrm>
                  <a:off x="7565903" y="5227115"/>
                  <a:ext cx="36798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m:t>
                        </m:r>
                      </m:oMath>
                    </m:oMathPara>
                  </a14:m>
                  <a:endParaRPr lang="zh-CN" altLang="en-US" dirty="0"/>
                </a:p>
              </p:txBody>
            </p:sp>
          </mc:Choice>
          <mc:Fallback xmlns="">
            <p:sp>
              <p:nvSpPr>
                <p:cNvPr id="52" name="文本框 51">
                  <a:extLst>
                    <a:ext uri="{FF2B5EF4-FFF2-40B4-BE49-F238E27FC236}">
                      <a16:creationId xmlns:a16="http://schemas.microsoft.com/office/drawing/2014/main" id="{C5DEAFFA-4956-49F5-AFE6-08FE196CCCDA}"/>
                    </a:ext>
                  </a:extLst>
                </p:cNvPr>
                <p:cNvSpPr txBox="1">
                  <a:spLocks noRot="1" noChangeAspect="1" noMove="1" noResize="1" noEditPoints="1" noAdjustHandles="1" noChangeArrowheads="1" noChangeShapeType="1" noTextEdit="1"/>
                </p:cNvSpPr>
                <p:nvPr/>
              </p:nvSpPr>
              <p:spPr>
                <a:xfrm>
                  <a:off x="7565903" y="5227115"/>
                  <a:ext cx="367985" cy="369332"/>
                </a:xfrm>
                <a:prstGeom prst="rect">
                  <a:avLst/>
                </a:prstGeom>
                <a:blipFill>
                  <a:blip r:embed="rId8"/>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117827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DD3F84-D1C7-48A7-AE4C-7B6FCD74674F}"/>
              </a:ext>
            </a:extLst>
          </p:cNvPr>
          <p:cNvSpPr>
            <a:spLocks noGrp="1"/>
          </p:cNvSpPr>
          <p:nvPr>
            <p:ph type="title"/>
          </p:nvPr>
        </p:nvSpPr>
        <p:spPr/>
        <p:txBody>
          <a:bodyPr/>
          <a:lstStyle/>
          <a:p>
            <a:r>
              <a:rPr lang="en-US" altLang="zh-CN" dirty="0"/>
              <a:t>Computation Graph</a:t>
            </a:r>
            <a:endParaRPr lang="zh-CN" altLang="en-US" dirty="0"/>
          </a:p>
        </p:txBody>
      </p:sp>
      <p:sp>
        <p:nvSpPr>
          <p:cNvPr id="3" name="内容占位符 2">
            <a:extLst>
              <a:ext uri="{FF2B5EF4-FFF2-40B4-BE49-F238E27FC236}">
                <a16:creationId xmlns:a16="http://schemas.microsoft.com/office/drawing/2014/main" id="{6B4DC674-F455-4F66-B5BF-38EAA4C7B0CF}"/>
              </a:ext>
            </a:extLst>
          </p:cNvPr>
          <p:cNvSpPr>
            <a:spLocks noGrp="1"/>
          </p:cNvSpPr>
          <p:nvPr>
            <p:ph idx="1"/>
          </p:nvPr>
        </p:nvSpPr>
        <p:spPr/>
        <p:txBody>
          <a:bodyPr/>
          <a:lstStyle/>
          <a:p>
            <a:r>
              <a:rPr lang="en-US" altLang="zh-CN" dirty="0"/>
              <a:t>Forwarding/</a:t>
            </a:r>
            <a:r>
              <a:rPr lang="en-US" altLang="zh-CN" dirty="0" err="1"/>
              <a:t>Backwarding</a:t>
            </a:r>
            <a:r>
              <a:rPr lang="en-US" altLang="zh-CN" dirty="0"/>
              <a:t> on the graph</a:t>
            </a:r>
            <a:endParaRPr lang="zh-CN" altLang="en-US" dirty="0"/>
          </a:p>
        </p:txBody>
      </p:sp>
      <p:sp>
        <p:nvSpPr>
          <p:cNvPr id="4" name="日期占位符 3">
            <a:extLst>
              <a:ext uri="{FF2B5EF4-FFF2-40B4-BE49-F238E27FC236}">
                <a16:creationId xmlns:a16="http://schemas.microsoft.com/office/drawing/2014/main" id="{241238A7-B74D-4F08-B87F-AD402F1666F5}"/>
              </a:ext>
            </a:extLst>
          </p:cNvPr>
          <p:cNvSpPr>
            <a:spLocks noGrp="1"/>
          </p:cNvSpPr>
          <p:nvPr>
            <p:ph type="dt" sz="half" idx="10"/>
          </p:nvPr>
        </p:nvSpPr>
        <p:spPr/>
        <p:txBody>
          <a:bodyPr/>
          <a:lstStyle/>
          <a:p>
            <a:fld id="{DA85986B-9E77-432F-8C1D-E33829765FE5}" type="datetime1">
              <a:rPr lang="zh-CN" altLang="en-US" smtClean="0"/>
              <a:t>2021/5/17</a:t>
            </a:fld>
            <a:endParaRPr lang="zh-CN" altLang="en-US"/>
          </a:p>
        </p:txBody>
      </p:sp>
      <p:sp>
        <p:nvSpPr>
          <p:cNvPr id="5" name="页脚占位符 4">
            <a:extLst>
              <a:ext uri="{FF2B5EF4-FFF2-40B4-BE49-F238E27FC236}">
                <a16:creationId xmlns:a16="http://schemas.microsoft.com/office/drawing/2014/main" id="{842F18FF-AD99-441A-80A2-BE95F497116D}"/>
              </a:ext>
            </a:extLst>
          </p:cNvPr>
          <p:cNvSpPr>
            <a:spLocks noGrp="1"/>
          </p:cNvSpPr>
          <p:nvPr>
            <p:ph type="ftr" sz="quarter" idx="11"/>
          </p:nvPr>
        </p:nvSpPr>
        <p:spPr/>
        <p:txBody>
          <a:bodyPr/>
          <a:lstStyle/>
          <a:p>
            <a:r>
              <a:rPr lang="en-US" altLang="zh-CN"/>
              <a:t>2021 Spring, Artificial Intelligence, ISEE, Zhejiang University</a:t>
            </a:r>
            <a:endParaRPr lang="zh-CN" altLang="en-US"/>
          </a:p>
        </p:txBody>
      </p:sp>
      <p:sp>
        <p:nvSpPr>
          <p:cNvPr id="6" name="灯片编号占位符 5">
            <a:extLst>
              <a:ext uri="{FF2B5EF4-FFF2-40B4-BE49-F238E27FC236}">
                <a16:creationId xmlns:a16="http://schemas.microsoft.com/office/drawing/2014/main" id="{F0E34C45-ABCB-4A7A-A1D1-83FCFBE2352A}"/>
              </a:ext>
            </a:extLst>
          </p:cNvPr>
          <p:cNvSpPr>
            <a:spLocks noGrp="1"/>
          </p:cNvSpPr>
          <p:nvPr>
            <p:ph type="sldNum" sz="quarter" idx="12"/>
          </p:nvPr>
        </p:nvSpPr>
        <p:spPr/>
        <p:txBody>
          <a:bodyPr/>
          <a:lstStyle/>
          <a:p>
            <a:fld id="{C5D9D91E-E75C-4B28-BEEA-9C8DBFEAFDCE}" type="slidenum">
              <a:rPr lang="zh-CN" altLang="en-US" smtClean="0"/>
              <a:t>12</a:t>
            </a:fld>
            <a:endParaRPr lang="zh-CN" altLang="en-US"/>
          </a:p>
        </p:txBody>
      </p:sp>
      <p:grpSp>
        <p:nvGrpSpPr>
          <p:cNvPr id="7" name="组合 6">
            <a:extLst>
              <a:ext uri="{FF2B5EF4-FFF2-40B4-BE49-F238E27FC236}">
                <a16:creationId xmlns:a16="http://schemas.microsoft.com/office/drawing/2014/main" id="{EDD79E47-B4B6-4297-B9EB-E55D034E47EE}"/>
              </a:ext>
            </a:extLst>
          </p:cNvPr>
          <p:cNvGrpSpPr/>
          <p:nvPr/>
        </p:nvGrpSpPr>
        <p:grpSpPr>
          <a:xfrm>
            <a:off x="3368463" y="3971859"/>
            <a:ext cx="5455073" cy="1824917"/>
            <a:chOff x="2478815" y="3895249"/>
            <a:chExt cx="5455073" cy="1824917"/>
          </a:xfrm>
        </p:grpSpPr>
        <p:sp>
          <p:nvSpPr>
            <p:cNvPr id="8" name="椭圆 7">
              <a:extLst>
                <a:ext uri="{FF2B5EF4-FFF2-40B4-BE49-F238E27FC236}">
                  <a16:creationId xmlns:a16="http://schemas.microsoft.com/office/drawing/2014/main" id="{A4FD6541-B30A-4D84-8D1B-AA1281821C1F}"/>
                </a:ext>
              </a:extLst>
            </p:cNvPr>
            <p:cNvSpPr/>
            <p:nvPr/>
          </p:nvSpPr>
          <p:spPr>
            <a:xfrm>
              <a:off x="3412913" y="4117932"/>
              <a:ext cx="586596" cy="5865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err="1"/>
                <a:t>mul</a:t>
              </a:r>
              <a:endParaRPr lang="zh-CN" altLang="en-US" sz="1100" dirty="0"/>
            </a:p>
          </p:txBody>
        </p:sp>
        <p:sp>
          <p:nvSpPr>
            <p:cNvPr id="9" name="椭圆 8">
              <a:extLst>
                <a:ext uri="{FF2B5EF4-FFF2-40B4-BE49-F238E27FC236}">
                  <a16:creationId xmlns:a16="http://schemas.microsoft.com/office/drawing/2014/main" id="{B0BD3D92-6BA7-4E61-B8A7-C8C3B97BC0F2}"/>
                </a:ext>
              </a:extLst>
            </p:cNvPr>
            <p:cNvSpPr/>
            <p:nvPr/>
          </p:nvSpPr>
          <p:spPr>
            <a:xfrm>
              <a:off x="4884814" y="4617967"/>
              <a:ext cx="586596" cy="5865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t>add</a:t>
              </a:r>
              <a:endParaRPr lang="zh-CN" altLang="en-US" sz="1200" dirty="0"/>
            </a:p>
          </p:txBody>
        </p:sp>
        <p:sp>
          <p:nvSpPr>
            <p:cNvPr id="10" name="椭圆 9">
              <a:extLst>
                <a:ext uri="{FF2B5EF4-FFF2-40B4-BE49-F238E27FC236}">
                  <a16:creationId xmlns:a16="http://schemas.microsoft.com/office/drawing/2014/main" id="{7C503327-66A2-47D7-809D-D32525D14BCA}"/>
                </a:ext>
              </a:extLst>
            </p:cNvPr>
            <p:cNvSpPr/>
            <p:nvPr/>
          </p:nvSpPr>
          <p:spPr>
            <a:xfrm>
              <a:off x="6342065" y="5133570"/>
              <a:ext cx="586596" cy="5865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t>loss</a:t>
              </a:r>
              <a:endParaRPr lang="zh-CN" altLang="en-US" sz="1100" dirty="0"/>
            </a:p>
          </p:txBody>
        </p:sp>
        <p:cxnSp>
          <p:nvCxnSpPr>
            <p:cNvPr id="11" name="直接箭头连接符 10">
              <a:extLst>
                <a:ext uri="{FF2B5EF4-FFF2-40B4-BE49-F238E27FC236}">
                  <a16:creationId xmlns:a16="http://schemas.microsoft.com/office/drawing/2014/main" id="{5DB02556-166F-4A3F-99B7-19CEE97BC3F8}"/>
                </a:ext>
              </a:extLst>
            </p:cNvPr>
            <p:cNvCxnSpPr>
              <a:stCxn id="9" idx="6"/>
              <a:endCxn id="10" idx="2"/>
            </p:cNvCxnSpPr>
            <p:nvPr/>
          </p:nvCxnSpPr>
          <p:spPr>
            <a:xfrm>
              <a:off x="5471410" y="4911265"/>
              <a:ext cx="870655" cy="5156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a:extLst>
                <a:ext uri="{FF2B5EF4-FFF2-40B4-BE49-F238E27FC236}">
                  <a16:creationId xmlns:a16="http://schemas.microsoft.com/office/drawing/2014/main" id="{1EA625CC-F574-4D07-8B76-EC231E598B58}"/>
                </a:ext>
              </a:extLst>
            </p:cNvPr>
            <p:cNvCxnSpPr>
              <a:stCxn id="10" idx="6"/>
            </p:cNvCxnSpPr>
            <p:nvPr/>
          </p:nvCxnSpPr>
          <p:spPr>
            <a:xfrm>
              <a:off x="6928661" y="5426868"/>
              <a:ext cx="5722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8A227924-AF74-4598-95F4-2E43E6FC65B7}"/>
                </a:ext>
              </a:extLst>
            </p:cNvPr>
            <p:cNvCxnSpPr>
              <a:cxnSpLocks/>
              <a:stCxn id="15" idx="3"/>
              <a:endCxn id="8" idx="2"/>
            </p:cNvCxnSpPr>
            <p:nvPr/>
          </p:nvCxnSpPr>
          <p:spPr>
            <a:xfrm>
              <a:off x="2895917" y="4411230"/>
              <a:ext cx="5169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8D45467E-3AB9-4166-90F0-A33C9C7E75F8}"/>
                </a:ext>
              </a:extLst>
            </p:cNvPr>
            <p:cNvCxnSpPr>
              <a:cxnSpLocks/>
              <a:stCxn id="16" idx="3"/>
              <a:endCxn id="9" idx="2"/>
            </p:cNvCxnSpPr>
            <p:nvPr/>
          </p:nvCxnSpPr>
          <p:spPr>
            <a:xfrm>
              <a:off x="2897185" y="4900716"/>
              <a:ext cx="1987629" cy="105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CDD9BA20-A6CC-41C5-B2A2-FABF3CC1ABCC}"/>
                    </a:ext>
                  </a:extLst>
                </p:cNvPr>
                <p:cNvSpPr txBox="1"/>
                <p:nvPr/>
              </p:nvSpPr>
              <p:spPr>
                <a:xfrm>
                  <a:off x="2527932" y="4226564"/>
                  <a:ext cx="3679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oMath>
                    </m:oMathPara>
                  </a14:m>
                  <a:endParaRPr lang="zh-CN" altLang="en-US" dirty="0"/>
                </a:p>
              </p:txBody>
            </p:sp>
          </mc:Choice>
          <mc:Fallback xmlns="">
            <p:sp>
              <p:nvSpPr>
                <p:cNvPr id="15" name="文本框 14">
                  <a:extLst>
                    <a:ext uri="{FF2B5EF4-FFF2-40B4-BE49-F238E27FC236}">
                      <a16:creationId xmlns:a16="http://schemas.microsoft.com/office/drawing/2014/main" id="{CDD9BA20-A6CC-41C5-B2A2-FABF3CC1ABCC}"/>
                    </a:ext>
                  </a:extLst>
                </p:cNvPr>
                <p:cNvSpPr txBox="1">
                  <a:spLocks noRot="1" noChangeAspect="1" noMove="1" noResize="1" noEditPoints="1" noAdjustHandles="1" noChangeArrowheads="1" noChangeShapeType="1" noTextEdit="1"/>
                </p:cNvSpPr>
                <p:nvPr/>
              </p:nvSpPr>
              <p:spPr>
                <a:xfrm>
                  <a:off x="2527932" y="4226564"/>
                  <a:ext cx="367985"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6EA18D8A-07B5-4BE6-9AED-974FE7F5529B}"/>
                    </a:ext>
                  </a:extLst>
                </p:cNvPr>
                <p:cNvSpPr txBox="1"/>
                <p:nvPr/>
              </p:nvSpPr>
              <p:spPr>
                <a:xfrm>
                  <a:off x="2529200" y="4716050"/>
                  <a:ext cx="3679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𝑏</m:t>
                        </m:r>
                      </m:oMath>
                    </m:oMathPara>
                  </a14:m>
                  <a:endParaRPr lang="zh-CN" altLang="en-US" dirty="0"/>
                </a:p>
              </p:txBody>
            </p:sp>
          </mc:Choice>
          <mc:Fallback xmlns="">
            <p:sp>
              <p:nvSpPr>
                <p:cNvPr id="16" name="文本框 15">
                  <a:extLst>
                    <a:ext uri="{FF2B5EF4-FFF2-40B4-BE49-F238E27FC236}">
                      <a16:creationId xmlns:a16="http://schemas.microsoft.com/office/drawing/2014/main" id="{6EA18D8A-07B5-4BE6-9AED-974FE7F5529B}"/>
                    </a:ext>
                  </a:extLst>
                </p:cNvPr>
                <p:cNvSpPr txBox="1">
                  <a:spLocks noRot="1" noChangeAspect="1" noMove="1" noResize="1" noEditPoints="1" noAdjustHandles="1" noChangeArrowheads="1" noChangeShapeType="1" noTextEdit="1"/>
                </p:cNvSpPr>
                <p:nvPr/>
              </p:nvSpPr>
              <p:spPr>
                <a:xfrm>
                  <a:off x="2529200" y="4716050"/>
                  <a:ext cx="367985" cy="369332"/>
                </a:xfrm>
                <a:prstGeom prst="rect">
                  <a:avLst/>
                </a:prstGeom>
                <a:blipFill>
                  <a:blip r:embed="rId4"/>
                  <a:stretch>
                    <a:fillRect/>
                  </a:stretch>
                </a:blipFill>
              </p:spPr>
              <p:txBody>
                <a:bodyPr/>
                <a:lstStyle/>
                <a:p>
                  <a:r>
                    <a:rPr lang="zh-CN" altLang="en-US">
                      <a:noFill/>
                    </a:rPr>
                    <a:t> </a:t>
                  </a:r>
                </a:p>
              </p:txBody>
            </p:sp>
          </mc:Fallback>
        </mc:AlternateContent>
        <p:cxnSp>
          <p:nvCxnSpPr>
            <p:cNvPr id="17" name="直接箭头连接符 16">
              <a:extLst>
                <a:ext uri="{FF2B5EF4-FFF2-40B4-BE49-F238E27FC236}">
                  <a16:creationId xmlns:a16="http://schemas.microsoft.com/office/drawing/2014/main" id="{FE5590F7-CCB2-43BC-B060-70D30590080E}"/>
                </a:ext>
              </a:extLst>
            </p:cNvPr>
            <p:cNvCxnSpPr>
              <a:cxnSpLocks/>
              <a:stCxn id="18" idx="3"/>
              <a:endCxn id="8" idx="2"/>
            </p:cNvCxnSpPr>
            <p:nvPr/>
          </p:nvCxnSpPr>
          <p:spPr>
            <a:xfrm>
              <a:off x="2945033" y="4079915"/>
              <a:ext cx="467880" cy="3313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49D89E09-AC7B-40AA-989D-BE5C7C5797E4}"/>
                    </a:ext>
                  </a:extLst>
                </p:cNvPr>
                <p:cNvSpPr txBox="1"/>
                <p:nvPr/>
              </p:nvSpPr>
              <p:spPr>
                <a:xfrm>
                  <a:off x="2478815" y="3895249"/>
                  <a:ext cx="466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𝑊</m:t>
                        </m:r>
                      </m:oMath>
                    </m:oMathPara>
                  </a14:m>
                  <a:endParaRPr lang="zh-CN" altLang="en-US" dirty="0"/>
                </a:p>
              </p:txBody>
            </p:sp>
          </mc:Choice>
          <mc:Fallback xmlns="">
            <p:sp>
              <p:nvSpPr>
                <p:cNvPr id="18" name="文本框 17">
                  <a:extLst>
                    <a:ext uri="{FF2B5EF4-FFF2-40B4-BE49-F238E27FC236}">
                      <a16:creationId xmlns:a16="http://schemas.microsoft.com/office/drawing/2014/main" id="{49D89E09-AC7B-40AA-989D-BE5C7C5797E4}"/>
                    </a:ext>
                  </a:extLst>
                </p:cNvPr>
                <p:cNvSpPr txBox="1">
                  <a:spLocks noRot="1" noChangeAspect="1" noMove="1" noResize="1" noEditPoints="1" noAdjustHandles="1" noChangeArrowheads="1" noChangeShapeType="1" noTextEdit="1"/>
                </p:cNvSpPr>
                <p:nvPr/>
              </p:nvSpPr>
              <p:spPr>
                <a:xfrm>
                  <a:off x="2478815" y="3895249"/>
                  <a:ext cx="466218" cy="369332"/>
                </a:xfrm>
                <a:prstGeom prst="rect">
                  <a:avLst/>
                </a:prstGeom>
                <a:blipFill>
                  <a:blip r:embed="rId5"/>
                  <a:stretch>
                    <a:fillRect/>
                  </a:stretch>
                </a:blipFill>
              </p:spPr>
              <p:txBody>
                <a:bodyPr/>
                <a:lstStyle/>
                <a:p>
                  <a:r>
                    <a:rPr lang="zh-CN" altLang="en-US">
                      <a:noFill/>
                    </a:rPr>
                    <a:t> </a:t>
                  </a:r>
                </a:p>
              </p:txBody>
            </p:sp>
          </mc:Fallback>
        </mc:AlternateContent>
        <p:cxnSp>
          <p:nvCxnSpPr>
            <p:cNvPr id="19" name="直接箭头连接符 18">
              <a:extLst>
                <a:ext uri="{FF2B5EF4-FFF2-40B4-BE49-F238E27FC236}">
                  <a16:creationId xmlns:a16="http://schemas.microsoft.com/office/drawing/2014/main" id="{25142653-383D-4491-9412-3194D2B3AF65}"/>
                </a:ext>
              </a:extLst>
            </p:cNvPr>
            <p:cNvCxnSpPr>
              <a:cxnSpLocks/>
              <a:stCxn id="21" idx="3"/>
              <a:endCxn id="10" idx="2"/>
            </p:cNvCxnSpPr>
            <p:nvPr/>
          </p:nvCxnSpPr>
          <p:spPr>
            <a:xfrm>
              <a:off x="2895917" y="5411781"/>
              <a:ext cx="3446148" cy="150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37D6C38E-EF6D-4DF0-B263-B5A0E0F0F297}"/>
                </a:ext>
              </a:extLst>
            </p:cNvPr>
            <p:cNvCxnSpPr>
              <a:stCxn id="8" idx="6"/>
              <a:endCxn id="9" idx="2"/>
            </p:cNvCxnSpPr>
            <p:nvPr/>
          </p:nvCxnSpPr>
          <p:spPr>
            <a:xfrm>
              <a:off x="3999509" y="4411230"/>
              <a:ext cx="885305" cy="5000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588B0E0-DBC6-428F-9FA6-2C454FDC668C}"/>
                    </a:ext>
                  </a:extLst>
                </p:cNvPr>
                <p:cNvSpPr txBox="1"/>
                <p:nvPr/>
              </p:nvSpPr>
              <p:spPr>
                <a:xfrm>
                  <a:off x="2527932" y="5227115"/>
                  <a:ext cx="36798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oMath>
                    </m:oMathPara>
                  </a14:m>
                  <a:endParaRPr lang="zh-CN" altLang="en-US" dirty="0"/>
                </a:p>
              </p:txBody>
            </p:sp>
          </mc:Choice>
          <mc:Fallback xmlns="">
            <p:sp>
              <p:nvSpPr>
                <p:cNvPr id="21" name="文本框 20">
                  <a:extLst>
                    <a:ext uri="{FF2B5EF4-FFF2-40B4-BE49-F238E27FC236}">
                      <a16:creationId xmlns:a16="http://schemas.microsoft.com/office/drawing/2014/main" id="{B588B0E0-DBC6-428F-9FA6-2C454FDC668C}"/>
                    </a:ext>
                  </a:extLst>
                </p:cNvPr>
                <p:cNvSpPr txBox="1">
                  <a:spLocks noRot="1" noChangeAspect="1" noMove="1" noResize="1" noEditPoints="1" noAdjustHandles="1" noChangeArrowheads="1" noChangeShapeType="1" noTextEdit="1"/>
                </p:cNvSpPr>
                <p:nvPr/>
              </p:nvSpPr>
              <p:spPr>
                <a:xfrm>
                  <a:off x="2527932" y="5227115"/>
                  <a:ext cx="367985" cy="369332"/>
                </a:xfrm>
                <a:prstGeom prst="rect">
                  <a:avLst/>
                </a:prstGeom>
                <a:blipFill>
                  <a:blip r:embed="rId6"/>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35B5480D-72AA-40F4-9C16-DD5896089AD4}"/>
                    </a:ext>
                  </a:extLst>
                </p:cNvPr>
                <p:cNvSpPr txBox="1"/>
                <p:nvPr/>
              </p:nvSpPr>
              <p:spPr>
                <a:xfrm>
                  <a:off x="7565903" y="5227115"/>
                  <a:ext cx="36798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m:t>
                        </m:r>
                      </m:oMath>
                    </m:oMathPara>
                  </a14:m>
                  <a:endParaRPr lang="zh-CN" altLang="en-US" dirty="0"/>
                </a:p>
              </p:txBody>
            </p:sp>
          </mc:Choice>
          <mc:Fallback xmlns="">
            <p:sp>
              <p:nvSpPr>
                <p:cNvPr id="22" name="文本框 21">
                  <a:extLst>
                    <a:ext uri="{FF2B5EF4-FFF2-40B4-BE49-F238E27FC236}">
                      <a16:creationId xmlns:a16="http://schemas.microsoft.com/office/drawing/2014/main" id="{35B5480D-72AA-40F4-9C16-DD5896089AD4}"/>
                    </a:ext>
                  </a:extLst>
                </p:cNvPr>
                <p:cNvSpPr txBox="1">
                  <a:spLocks noRot="1" noChangeAspect="1" noMove="1" noResize="1" noEditPoints="1" noAdjustHandles="1" noChangeArrowheads="1" noChangeShapeType="1" noTextEdit="1"/>
                </p:cNvSpPr>
                <p:nvPr/>
              </p:nvSpPr>
              <p:spPr>
                <a:xfrm>
                  <a:off x="7565903" y="5227115"/>
                  <a:ext cx="367985" cy="369332"/>
                </a:xfrm>
                <a:prstGeom prst="rect">
                  <a:avLst/>
                </a:prstGeom>
                <a:blipFill>
                  <a:blip r:embed="rId7"/>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EFE811A3-1622-4BF3-B00F-AF7702902AF4}"/>
                  </a:ext>
                </a:extLst>
              </p:cNvPr>
              <p:cNvSpPr txBox="1"/>
              <p:nvPr/>
            </p:nvSpPr>
            <p:spPr>
              <a:xfrm>
                <a:off x="4452772" y="2301111"/>
                <a:ext cx="27284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𝑊</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r>
                        <a:rPr lang="en-US" altLang="zh-CN" i="1">
                          <a:latin typeface="Cambria Math" panose="02040503050406030204" pitchFamily="18" charset="0"/>
                        </a:rPr>
                        <m:t>=</m:t>
                      </m:r>
                      <m:r>
                        <a:rPr lang="en-US" altLang="zh-CN" i="1">
                          <a:latin typeface="Cambria Math" panose="02040503050406030204" pitchFamily="18" charset="0"/>
                        </a:rPr>
                        <m:t>𝑊𝑥</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𝑦</m:t>
                          </m:r>
                        </m:e>
                      </m:acc>
                    </m:oMath>
                  </m:oMathPara>
                </a14:m>
                <a:endParaRPr lang="en-US" altLang="zh-CN" b="0" i="1" dirty="0">
                  <a:latin typeface="Cambria Math" panose="02040503050406030204" pitchFamily="18" charset="0"/>
                </a:endParaRPr>
              </a:p>
            </p:txBody>
          </p:sp>
        </mc:Choice>
        <mc:Fallback xmlns="">
          <p:sp>
            <p:nvSpPr>
              <p:cNvPr id="23" name="文本框 22">
                <a:extLst>
                  <a:ext uri="{FF2B5EF4-FFF2-40B4-BE49-F238E27FC236}">
                    <a16:creationId xmlns:a16="http://schemas.microsoft.com/office/drawing/2014/main" id="{EFE811A3-1622-4BF3-B00F-AF7702902AF4}"/>
                  </a:ext>
                </a:extLst>
              </p:cNvPr>
              <p:cNvSpPr txBox="1">
                <a:spLocks noRot="1" noChangeAspect="1" noMove="1" noResize="1" noEditPoints="1" noAdjustHandles="1" noChangeArrowheads="1" noChangeShapeType="1" noTextEdit="1"/>
              </p:cNvSpPr>
              <p:nvPr/>
            </p:nvSpPr>
            <p:spPr>
              <a:xfrm>
                <a:off x="4452772" y="2301111"/>
                <a:ext cx="2728439" cy="369332"/>
              </a:xfrm>
              <a:prstGeom prst="rect">
                <a:avLst/>
              </a:prstGeom>
              <a:blipFill>
                <a:blip r:embed="rId8"/>
                <a:stretch>
                  <a:fillRect t="-4918" r="-9152"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57A9A845-C4E0-4AB1-AD5C-074E32466166}"/>
                  </a:ext>
                </a:extLst>
              </p:cNvPr>
              <p:cNvSpPr/>
              <p:nvPr/>
            </p:nvSpPr>
            <p:spPr>
              <a:xfrm>
                <a:off x="4012850" y="2591520"/>
                <a:ext cx="3003430" cy="61093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𝐿</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𝑦</m:t>
                              </m:r>
                            </m:e>
                          </m:acc>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𝑦</m:t>
                                  </m:r>
                                </m:e>
                              </m:acc>
                              <m:r>
                                <a:rPr lang="en-US" altLang="zh-CN" i="1" dirty="0">
                                  <a:latin typeface="Cambria Math" panose="02040503050406030204" pitchFamily="18" charset="0"/>
                                </a:rPr>
                                <m:t>−</m:t>
                              </m:r>
                              <m:r>
                                <a:rPr lang="en-US" altLang="zh-CN" i="1" dirty="0">
                                  <a:latin typeface="Cambria Math" panose="02040503050406030204" pitchFamily="18" charset="0"/>
                                </a:rPr>
                                <m:t>𝑦</m:t>
                              </m:r>
                            </m:e>
                          </m:d>
                        </m:e>
                        <m:sup>
                          <m:r>
                            <a:rPr lang="en-US" altLang="zh-CN" i="1">
                              <a:latin typeface="Cambria Math" panose="02040503050406030204" pitchFamily="18" charset="0"/>
                            </a:rPr>
                            <m:t>2</m:t>
                          </m:r>
                        </m:sup>
                      </m:sSup>
                    </m:oMath>
                  </m:oMathPara>
                </a14:m>
                <a:endParaRPr lang="zh-CN" altLang="en-US" dirty="0"/>
              </a:p>
            </p:txBody>
          </p:sp>
        </mc:Choice>
        <mc:Fallback xmlns="">
          <p:sp>
            <p:nvSpPr>
              <p:cNvPr id="24" name="矩形 23">
                <a:extLst>
                  <a:ext uri="{FF2B5EF4-FFF2-40B4-BE49-F238E27FC236}">
                    <a16:creationId xmlns:a16="http://schemas.microsoft.com/office/drawing/2014/main" id="{57A9A845-C4E0-4AB1-AD5C-074E32466166}"/>
                  </a:ext>
                </a:extLst>
              </p:cNvPr>
              <p:cNvSpPr>
                <a:spLocks noRot="1" noChangeAspect="1" noMove="1" noResize="1" noEditPoints="1" noAdjustHandles="1" noChangeArrowheads="1" noChangeShapeType="1" noTextEdit="1"/>
              </p:cNvSpPr>
              <p:nvPr/>
            </p:nvSpPr>
            <p:spPr>
              <a:xfrm>
                <a:off x="4012850" y="2591520"/>
                <a:ext cx="3003430" cy="610936"/>
              </a:xfrm>
              <a:prstGeom prst="rect">
                <a:avLst/>
              </a:prstGeom>
              <a:blipFill>
                <a:blip r:embed="rId9"/>
                <a:stretch>
                  <a:fillRect/>
                </a:stretch>
              </a:blipFill>
            </p:spPr>
            <p:txBody>
              <a:bodyPr/>
              <a:lstStyle/>
              <a:p>
                <a:r>
                  <a:rPr lang="zh-CN" altLang="en-US">
                    <a:noFill/>
                  </a:rPr>
                  <a:t> </a:t>
                </a:r>
              </a:p>
            </p:txBody>
          </p:sp>
        </mc:Fallback>
      </mc:AlternateContent>
      <p:sp>
        <p:nvSpPr>
          <p:cNvPr id="25" name="矩形 24">
            <a:extLst>
              <a:ext uri="{FF2B5EF4-FFF2-40B4-BE49-F238E27FC236}">
                <a16:creationId xmlns:a16="http://schemas.microsoft.com/office/drawing/2014/main" id="{63D3CD17-7C1C-45E8-BECF-9335523C3D66}"/>
              </a:ext>
            </a:extLst>
          </p:cNvPr>
          <p:cNvSpPr/>
          <p:nvPr/>
        </p:nvSpPr>
        <p:spPr>
          <a:xfrm>
            <a:off x="1942277" y="2301111"/>
            <a:ext cx="2510495" cy="369332"/>
          </a:xfrm>
          <a:prstGeom prst="rect">
            <a:avLst/>
          </a:prstGeom>
        </p:spPr>
        <p:txBody>
          <a:bodyPr wrap="none">
            <a:spAutoFit/>
          </a:bodyPr>
          <a:lstStyle/>
          <a:p>
            <a:r>
              <a:rPr lang="en-US" altLang="zh-CN" dirty="0"/>
              <a:t>We have a linear model: </a:t>
            </a:r>
          </a:p>
        </p:txBody>
      </p:sp>
      <p:sp>
        <p:nvSpPr>
          <p:cNvPr id="27" name="矩形 26">
            <a:extLst>
              <a:ext uri="{FF2B5EF4-FFF2-40B4-BE49-F238E27FC236}">
                <a16:creationId xmlns:a16="http://schemas.microsoft.com/office/drawing/2014/main" id="{841B5DF0-43AF-48E9-B729-2E198402F16F}"/>
              </a:ext>
            </a:extLst>
          </p:cNvPr>
          <p:cNvSpPr/>
          <p:nvPr/>
        </p:nvSpPr>
        <p:spPr>
          <a:xfrm>
            <a:off x="1942277" y="2737730"/>
            <a:ext cx="1484702" cy="369332"/>
          </a:xfrm>
          <a:prstGeom prst="rect">
            <a:avLst/>
          </a:prstGeom>
        </p:spPr>
        <p:txBody>
          <a:bodyPr wrap="none">
            <a:spAutoFit/>
          </a:bodyPr>
          <a:lstStyle/>
          <a:p>
            <a:r>
              <a:rPr lang="en-US" altLang="zh-CN" dirty="0"/>
              <a:t>Loss function:</a:t>
            </a:r>
          </a:p>
        </p:txBody>
      </p:sp>
    </p:spTree>
    <p:extLst>
      <p:ext uri="{BB962C8B-B14F-4D97-AF65-F5344CB8AC3E}">
        <p14:creationId xmlns:p14="http://schemas.microsoft.com/office/powerpoint/2010/main" val="3073780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DD3F84-D1C7-48A7-AE4C-7B6FCD74674F}"/>
              </a:ext>
            </a:extLst>
          </p:cNvPr>
          <p:cNvSpPr>
            <a:spLocks noGrp="1"/>
          </p:cNvSpPr>
          <p:nvPr>
            <p:ph type="title"/>
          </p:nvPr>
        </p:nvSpPr>
        <p:spPr/>
        <p:txBody>
          <a:bodyPr/>
          <a:lstStyle/>
          <a:p>
            <a:r>
              <a:rPr lang="en-US" altLang="zh-CN" dirty="0"/>
              <a:t>Computation Graph</a:t>
            </a:r>
            <a:endParaRPr lang="zh-CN" altLang="en-US" dirty="0"/>
          </a:p>
        </p:txBody>
      </p:sp>
      <p:sp>
        <p:nvSpPr>
          <p:cNvPr id="3" name="内容占位符 2">
            <a:extLst>
              <a:ext uri="{FF2B5EF4-FFF2-40B4-BE49-F238E27FC236}">
                <a16:creationId xmlns:a16="http://schemas.microsoft.com/office/drawing/2014/main" id="{6B4DC674-F455-4F66-B5BF-38EAA4C7B0CF}"/>
              </a:ext>
            </a:extLst>
          </p:cNvPr>
          <p:cNvSpPr>
            <a:spLocks noGrp="1"/>
          </p:cNvSpPr>
          <p:nvPr>
            <p:ph idx="1"/>
          </p:nvPr>
        </p:nvSpPr>
        <p:spPr/>
        <p:txBody>
          <a:bodyPr/>
          <a:lstStyle/>
          <a:p>
            <a:r>
              <a:rPr lang="en-US" altLang="zh-CN" dirty="0"/>
              <a:t>Forwarding/</a:t>
            </a:r>
            <a:r>
              <a:rPr lang="en-US" altLang="zh-CN" dirty="0" err="1"/>
              <a:t>Backwarding</a:t>
            </a:r>
            <a:r>
              <a:rPr lang="en-US" altLang="zh-CN" dirty="0"/>
              <a:t> on the graph</a:t>
            </a:r>
            <a:endParaRPr lang="zh-CN" altLang="en-US" dirty="0"/>
          </a:p>
        </p:txBody>
      </p:sp>
      <p:sp>
        <p:nvSpPr>
          <p:cNvPr id="4" name="日期占位符 3">
            <a:extLst>
              <a:ext uri="{FF2B5EF4-FFF2-40B4-BE49-F238E27FC236}">
                <a16:creationId xmlns:a16="http://schemas.microsoft.com/office/drawing/2014/main" id="{241238A7-B74D-4F08-B87F-AD402F1666F5}"/>
              </a:ext>
            </a:extLst>
          </p:cNvPr>
          <p:cNvSpPr>
            <a:spLocks noGrp="1"/>
          </p:cNvSpPr>
          <p:nvPr>
            <p:ph type="dt" sz="half" idx="10"/>
          </p:nvPr>
        </p:nvSpPr>
        <p:spPr/>
        <p:txBody>
          <a:bodyPr/>
          <a:lstStyle/>
          <a:p>
            <a:fld id="{DA85986B-9E77-432F-8C1D-E33829765FE5}" type="datetime1">
              <a:rPr lang="zh-CN" altLang="en-US" smtClean="0"/>
              <a:t>2021/5/17</a:t>
            </a:fld>
            <a:endParaRPr lang="zh-CN" altLang="en-US"/>
          </a:p>
        </p:txBody>
      </p:sp>
      <p:sp>
        <p:nvSpPr>
          <p:cNvPr id="5" name="页脚占位符 4">
            <a:extLst>
              <a:ext uri="{FF2B5EF4-FFF2-40B4-BE49-F238E27FC236}">
                <a16:creationId xmlns:a16="http://schemas.microsoft.com/office/drawing/2014/main" id="{842F18FF-AD99-441A-80A2-BE95F497116D}"/>
              </a:ext>
            </a:extLst>
          </p:cNvPr>
          <p:cNvSpPr>
            <a:spLocks noGrp="1"/>
          </p:cNvSpPr>
          <p:nvPr>
            <p:ph type="ftr" sz="quarter" idx="11"/>
          </p:nvPr>
        </p:nvSpPr>
        <p:spPr/>
        <p:txBody>
          <a:bodyPr/>
          <a:lstStyle/>
          <a:p>
            <a:r>
              <a:rPr lang="en-US" altLang="zh-CN"/>
              <a:t>2021 Spring, Artificial Intelligence, ISEE, Zhejiang University</a:t>
            </a:r>
            <a:endParaRPr lang="zh-CN" altLang="en-US"/>
          </a:p>
        </p:txBody>
      </p:sp>
      <p:sp>
        <p:nvSpPr>
          <p:cNvPr id="6" name="灯片编号占位符 5">
            <a:extLst>
              <a:ext uri="{FF2B5EF4-FFF2-40B4-BE49-F238E27FC236}">
                <a16:creationId xmlns:a16="http://schemas.microsoft.com/office/drawing/2014/main" id="{F0E34C45-ABCB-4A7A-A1D1-83FCFBE2352A}"/>
              </a:ext>
            </a:extLst>
          </p:cNvPr>
          <p:cNvSpPr>
            <a:spLocks noGrp="1"/>
          </p:cNvSpPr>
          <p:nvPr>
            <p:ph type="sldNum" sz="quarter" idx="12"/>
          </p:nvPr>
        </p:nvSpPr>
        <p:spPr/>
        <p:txBody>
          <a:bodyPr/>
          <a:lstStyle/>
          <a:p>
            <a:fld id="{C5D9D91E-E75C-4B28-BEEA-9C8DBFEAFDCE}" type="slidenum">
              <a:rPr lang="zh-CN" altLang="en-US" smtClean="0"/>
              <a:t>13</a:t>
            </a:fld>
            <a:endParaRPr lang="zh-CN" altLang="en-US"/>
          </a:p>
        </p:txBody>
      </p:sp>
      <p:grpSp>
        <p:nvGrpSpPr>
          <p:cNvPr id="7" name="组合 6">
            <a:extLst>
              <a:ext uri="{FF2B5EF4-FFF2-40B4-BE49-F238E27FC236}">
                <a16:creationId xmlns:a16="http://schemas.microsoft.com/office/drawing/2014/main" id="{EDD79E47-B4B6-4297-B9EB-E55D034E47EE}"/>
              </a:ext>
            </a:extLst>
          </p:cNvPr>
          <p:cNvGrpSpPr/>
          <p:nvPr/>
        </p:nvGrpSpPr>
        <p:grpSpPr>
          <a:xfrm>
            <a:off x="1047958" y="2516541"/>
            <a:ext cx="5455073" cy="1824917"/>
            <a:chOff x="2478815" y="3895249"/>
            <a:chExt cx="5455073" cy="1824917"/>
          </a:xfrm>
        </p:grpSpPr>
        <p:sp>
          <p:nvSpPr>
            <p:cNvPr id="8" name="椭圆 7">
              <a:extLst>
                <a:ext uri="{FF2B5EF4-FFF2-40B4-BE49-F238E27FC236}">
                  <a16:creationId xmlns:a16="http://schemas.microsoft.com/office/drawing/2014/main" id="{A4FD6541-B30A-4D84-8D1B-AA1281821C1F}"/>
                </a:ext>
              </a:extLst>
            </p:cNvPr>
            <p:cNvSpPr/>
            <p:nvPr/>
          </p:nvSpPr>
          <p:spPr>
            <a:xfrm>
              <a:off x="3412913" y="4117932"/>
              <a:ext cx="586596" cy="5865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err="1"/>
                <a:t>mul</a:t>
              </a:r>
              <a:endParaRPr lang="zh-CN" altLang="en-US" sz="1100" dirty="0"/>
            </a:p>
          </p:txBody>
        </p:sp>
        <p:sp>
          <p:nvSpPr>
            <p:cNvPr id="9" name="椭圆 8">
              <a:extLst>
                <a:ext uri="{FF2B5EF4-FFF2-40B4-BE49-F238E27FC236}">
                  <a16:creationId xmlns:a16="http://schemas.microsoft.com/office/drawing/2014/main" id="{B0BD3D92-6BA7-4E61-B8A7-C8C3B97BC0F2}"/>
                </a:ext>
              </a:extLst>
            </p:cNvPr>
            <p:cNvSpPr/>
            <p:nvPr/>
          </p:nvSpPr>
          <p:spPr>
            <a:xfrm>
              <a:off x="4884814" y="4617967"/>
              <a:ext cx="586596" cy="5865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t>add</a:t>
              </a:r>
              <a:endParaRPr lang="zh-CN" altLang="en-US" sz="1200" dirty="0"/>
            </a:p>
          </p:txBody>
        </p:sp>
        <p:sp>
          <p:nvSpPr>
            <p:cNvPr id="10" name="椭圆 9">
              <a:extLst>
                <a:ext uri="{FF2B5EF4-FFF2-40B4-BE49-F238E27FC236}">
                  <a16:creationId xmlns:a16="http://schemas.microsoft.com/office/drawing/2014/main" id="{7C503327-66A2-47D7-809D-D32525D14BCA}"/>
                </a:ext>
              </a:extLst>
            </p:cNvPr>
            <p:cNvSpPr/>
            <p:nvPr/>
          </p:nvSpPr>
          <p:spPr>
            <a:xfrm>
              <a:off x="6342065" y="5133570"/>
              <a:ext cx="586596" cy="5865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t>loss</a:t>
              </a:r>
              <a:endParaRPr lang="zh-CN" altLang="en-US" sz="1100" dirty="0"/>
            </a:p>
          </p:txBody>
        </p:sp>
        <p:cxnSp>
          <p:nvCxnSpPr>
            <p:cNvPr id="11" name="直接箭头连接符 10">
              <a:extLst>
                <a:ext uri="{FF2B5EF4-FFF2-40B4-BE49-F238E27FC236}">
                  <a16:creationId xmlns:a16="http://schemas.microsoft.com/office/drawing/2014/main" id="{5DB02556-166F-4A3F-99B7-19CEE97BC3F8}"/>
                </a:ext>
              </a:extLst>
            </p:cNvPr>
            <p:cNvCxnSpPr>
              <a:stCxn id="9" idx="6"/>
              <a:endCxn id="10" idx="2"/>
            </p:cNvCxnSpPr>
            <p:nvPr/>
          </p:nvCxnSpPr>
          <p:spPr>
            <a:xfrm>
              <a:off x="5471410" y="4911265"/>
              <a:ext cx="870655" cy="5156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a:extLst>
                <a:ext uri="{FF2B5EF4-FFF2-40B4-BE49-F238E27FC236}">
                  <a16:creationId xmlns:a16="http://schemas.microsoft.com/office/drawing/2014/main" id="{1EA625CC-F574-4D07-8B76-EC231E598B58}"/>
                </a:ext>
              </a:extLst>
            </p:cNvPr>
            <p:cNvCxnSpPr>
              <a:stCxn id="10" idx="6"/>
            </p:cNvCxnSpPr>
            <p:nvPr/>
          </p:nvCxnSpPr>
          <p:spPr>
            <a:xfrm>
              <a:off x="6928661" y="5426868"/>
              <a:ext cx="5722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8A227924-AF74-4598-95F4-2E43E6FC65B7}"/>
                </a:ext>
              </a:extLst>
            </p:cNvPr>
            <p:cNvCxnSpPr>
              <a:cxnSpLocks/>
              <a:stCxn id="15" idx="3"/>
              <a:endCxn id="8" idx="2"/>
            </p:cNvCxnSpPr>
            <p:nvPr/>
          </p:nvCxnSpPr>
          <p:spPr>
            <a:xfrm>
              <a:off x="2895917" y="4411230"/>
              <a:ext cx="5169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8D45467E-3AB9-4166-90F0-A33C9C7E75F8}"/>
                </a:ext>
              </a:extLst>
            </p:cNvPr>
            <p:cNvCxnSpPr>
              <a:cxnSpLocks/>
              <a:stCxn id="16" idx="3"/>
              <a:endCxn id="9" idx="2"/>
            </p:cNvCxnSpPr>
            <p:nvPr/>
          </p:nvCxnSpPr>
          <p:spPr>
            <a:xfrm>
              <a:off x="2897185" y="4900716"/>
              <a:ext cx="1987629" cy="105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CDD9BA20-A6CC-41C5-B2A2-FABF3CC1ABCC}"/>
                    </a:ext>
                  </a:extLst>
                </p:cNvPr>
                <p:cNvSpPr txBox="1"/>
                <p:nvPr/>
              </p:nvSpPr>
              <p:spPr>
                <a:xfrm>
                  <a:off x="2527932" y="4226564"/>
                  <a:ext cx="3679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oMath>
                    </m:oMathPara>
                  </a14:m>
                  <a:endParaRPr lang="zh-CN" altLang="en-US" dirty="0"/>
                </a:p>
              </p:txBody>
            </p:sp>
          </mc:Choice>
          <mc:Fallback xmlns="">
            <p:sp>
              <p:nvSpPr>
                <p:cNvPr id="15" name="文本框 14">
                  <a:extLst>
                    <a:ext uri="{FF2B5EF4-FFF2-40B4-BE49-F238E27FC236}">
                      <a16:creationId xmlns:a16="http://schemas.microsoft.com/office/drawing/2014/main" id="{CDD9BA20-A6CC-41C5-B2A2-FABF3CC1ABCC}"/>
                    </a:ext>
                  </a:extLst>
                </p:cNvPr>
                <p:cNvSpPr txBox="1">
                  <a:spLocks noRot="1" noChangeAspect="1" noMove="1" noResize="1" noEditPoints="1" noAdjustHandles="1" noChangeArrowheads="1" noChangeShapeType="1" noTextEdit="1"/>
                </p:cNvSpPr>
                <p:nvPr/>
              </p:nvSpPr>
              <p:spPr>
                <a:xfrm>
                  <a:off x="2527932" y="4226564"/>
                  <a:ext cx="367985"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6EA18D8A-07B5-4BE6-9AED-974FE7F5529B}"/>
                    </a:ext>
                  </a:extLst>
                </p:cNvPr>
                <p:cNvSpPr txBox="1"/>
                <p:nvPr/>
              </p:nvSpPr>
              <p:spPr>
                <a:xfrm>
                  <a:off x="2529200" y="4716050"/>
                  <a:ext cx="3679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𝑏</m:t>
                        </m:r>
                      </m:oMath>
                    </m:oMathPara>
                  </a14:m>
                  <a:endParaRPr lang="zh-CN" altLang="en-US" dirty="0"/>
                </a:p>
              </p:txBody>
            </p:sp>
          </mc:Choice>
          <mc:Fallback xmlns="">
            <p:sp>
              <p:nvSpPr>
                <p:cNvPr id="16" name="文本框 15">
                  <a:extLst>
                    <a:ext uri="{FF2B5EF4-FFF2-40B4-BE49-F238E27FC236}">
                      <a16:creationId xmlns:a16="http://schemas.microsoft.com/office/drawing/2014/main" id="{6EA18D8A-07B5-4BE6-9AED-974FE7F5529B}"/>
                    </a:ext>
                  </a:extLst>
                </p:cNvPr>
                <p:cNvSpPr txBox="1">
                  <a:spLocks noRot="1" noChangeAspect="1" noMove="1" noResize="1" noEditPoints="1" noAdjustHandles="1" noChangeArrowheads="1" noChangeShapeType="1" noTextEdit="1"/>
                </p:cNvSpPr>
                <p:nvPr/>
              </p:nvSpPr>
              <p:spPr>
                <a:xfrm>
                  <a:off x="2529200" y="4716050"/>
                  <a:ext cx="367985" cy="369332"/>
                </a:xfrm>
                <a:prstGeom prst="rect">
                  <a:avLst/>
                </a:prstGeom>
                <a:blipFill>
                  <a:blip r:embed="rId4"/>
                  <a:stretch>
                    <a:fillRect/>
                  </a:stretch>
                </a:blipFill>
              </p:spPr>
              <p:txBody>
                <a:bodyPr/>
                <a:lstStyle/>
                <a:p>
                  <a:r>
                    <a:rPr lang="zh-CN" altLang="en-US">
                      <a:noFill/>
                    </a:rPr>
                    <a:t> </a:t>
                  </a:r>
                </a:p>
              </p:txBody>
            </p:sp>
          </mc:Fallback>
        </mc:AlternateContent>
        <p:cxnSp>
          <p:nvCxnSpPr>
            <p:cNvPr id="17" name="直接箭头连接符 16">
              <a:extLst>
                <a:ext uri="{FF2B5EF4-FFF2-40B4-BE49-F238E27FC236}">
                  <a16:creationId xmlns:a16="http://schemas.microsoft.com/office/drawing/2014/main" id="{FE5590F7-CCB2-43BC-B060-70D30590080E}"/>
                </a:ext>
              </a:extLst>
            </p:cNvPr>
            <p:cNvCxnSpPr>
              <a:cxnSpLocks/>
              <a:stCxn id="18" idx="3"/>
              <a:endCxn id="8" idx="2"/>
            </p:cNvCxnSpPr>
            <p:nvPr/>
          </p:nvCxnSpPr>
          <p:spPr>
            <a:xfrm>
              <a:off x="2945033" y="4079915"/>
              <a:ext cx="467880" cy="3313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49D89E09-AC7B-40AA-989D-BE5C7C5797E4}"/>
                    </a:ext>
                  </a:extLst>
                </p:cNvPr>
                <p:cNvSpPr txBox="1"/>
                <p:nvPr/>
              </p:nvSpPr>
              <p:spPr>
                <a:xfrm>
                  <a:off x="2478815" y="3895249"/>
                  <a:ext cx="466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𝑊</m:t>
                        </m:r>
                      </m:oMath>
                    </m:oMathPara>
                  </a14:m>
                  <a:endParaRPr lang="zh-CN" altLang="en-US" dirty="0"/>
                </a:p>
              </p:txBody>
            </p:sp>
          </mc:Choice>
          <mc:Fallback xmlns="">
            <p:sp>
              <p:nvSpPr>
                <p:cNvPr id="18" name="文本框 17">
                  <a:extLst>
                    <a:ext uri="{FF2B5EF4-FFF2-40B4-BE49-F238E27FC236}">
                      <a16:creationId xmlns:a16="http://schemas.microsoft.com/office/drawing/2014/main" id="{49D89E09-AC7B-40AA-989D-BE5C7C5797E4}"/>
                    </a:ext>
                  </a:extLst>
                </p:cNvPr>
                <p:cNvSpPr txBox="1">
                  <a:spLocks noRot="1" noChangeAspect="1" noMove="1" noResize="1" noEditPoints="1" noAdjustHandles="1" noChangeArrowheads="1" noChangeShapeType="1" noTextEdit="1"/>
                </p:cNvSpPr>
                <p:nvPr/>
              </p:nvSpPr>
              <p:spPr>
                <a:xfrm>
                  <a:off x="2478815" y="3895249"/>
                  <a:ext cx="466218" cy="369332"/>
                </a:xfrm>
                <a:prstGeom prst="rect">
                  <a:avLst/>
                </a:prstGeom>
                <a:blipFill>
                  <a:blip r:embed="rId5"/>
                  <a:stretch>
                    <a:fillRect/>
                  </a:stretch>
                </a:blipFill>
              </p:spPr>
              <p:txBody>
                <a:bodyPr/>
                <a:lstStyle/>
                <a:p>
                  <a:r>
                    <a:rPr lang="zh-CN" altLang="en-US">
                      <a:noFill/>
                    </a:rPr>
                    <a:t> </a:t>
                  </a:r>
                </a:p>
              </p:txBody>
            </p:sp>
          </mc:Fallback>
        </mc:AlternateContent>
        <p:cxnSp>
          <p:nvCxnSpPr>
            <p:cNvPr id="19" name="直接箭头连接符 18">
              <a:extLst>
                <a:ext uri="{FF2B5EF4-FFF2-40B4-BE49-F238E27FC236}">
                  <a16:creationId xmlns:a16="http://schemas.microsoft.com/office/drawing/2014/main" id="{25142653-383D-4491-9412-3194D2B3AF65}"/>
                </a:ext>
              </a:extLst>
            </p:cNvPr>
            <p:cNvCxnSpPr>
              <a:cxnSpLocks/>
              <a:stCxn id="21" idx="3"/>
              <a:endCxn id="10" idx="2"/>
            </p:cNvCxnSpPr>
            <p:nvPr/>
          </p:nvCxnSpPr>
          <p:spPr>
            <a:xfrm>
              <a:off x="2895917" y="5411781"/>
              <a:ext cx="3446148" cy="150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37D6C38E-EF6D-4DF0-B263-B5A0E0F0F297}"/>
                </a:ext>
              </a:extLst>
            </p:cNvPr>
            <p:cNvCxnSpPr>
              <a:stCxn id="8" idx="6"/>
              <a:endCxn id="9" idx="2"/>
            </p:cNvCxnSpPr>
            <p:nvPr/>
          </p:nvCxnSpPr>
          <p:spPr>
            <a:xfrm>
              <a:off x="3999509" y="4411230"/>
              <a:ext cx="885305" cy="5000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588B0E0-DBC6-428F-9FA6-2C454FDC668C}"/>
                    </a:ext>
                  </a:extLst>
                </p:cNvPr>
                <p:cNvSpPr txBox="1"/>
                <p:nvPr/>
              </p:nvSpPr>
              <p:spPr>
                <a:xfrm>
                  <a:off x="2527932" y="5227115"/>
                  <a:ext cx="36798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oMath>
                    </m:oMathPara>
                  </a14:m>
                  <a:endParaRPr lang="zh-CN" altLang="en-US" dirty="0"/>
                </a:p>
              </p:txBody>
            </p:sp>
          </mc:Choice>
          <mc:Fallback xmlns="">
            <p:sp>
              <p:nvSpPr>
                <p:cNvPr id="21" name="文本框 20">
                  <a:extLst>
                    <a:ext uri="{FF2B5EF4-FFF2-40B4-BE49-F238E27FC236}">
                      <a16:creationId xmlns:a16="http://schemas.microsoft.com/office/drawing/2014/main" id="{B588B0E0-DBC6-428F-9FA6-2C454FDC668C}"/>
                    </a:ext>
                  </a:extLst>
                </p:cNvPr>
                <p:cNvSpPr txBox="1">
                  <a:spLocks noRot="1" noChangeAspect="1" noMove="1" noResize="1" noEditPoints="1" noAdjustHandles="1" noChangeArrowheads="1" noChangeShapeType="1" noTextEdit="1"/>
                </p:cNvSpPr>
                <p:nvPr/>
              </p:nvSpPr>
              <p:spPr>
                <a:xfrm>
                  <a:off x="2527932" y="5227115"/>
                  <a:ext cx="367985" cy="369332"/>
                </a:xfrm>
                <a:prstGeom prst="rect">
                  <a:avLst/>
                </a:prstGeom>
                <a:blipFill>
                  <a:blip r:embed="rId6"/>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35B5480D-72AA-40F4-9C16-DD5896089AD4}"/>
                    </a:ext>
                  </a:extLst>
                </p:cNvPr>
                <p:cNvSpPr txBox="1"/>
                <p:nvPr/>
              </p:nvSpPr>
              <p:spPr>
                <a:xfrm>
                  <a:off x="7565903" y="5227115"/>
                  <a:ext cx="36798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m:t>
                        </m:r>
                      </m:oMath>
                    </m:oMathPara>
                  </a14:m>
                  <a:endParaRPr lang="zh-CN" altLang="en-US" dirty="0"/>
                </a:p>
              </p:txBody>
            </p:sp>
          </mc:Choice>
          <mc:Fallback xmlns="">
            <p:sp>
              <p:nvSpPr>
                <p:cNvPr id="22" name="文本框 21">
                  <a:extLst>
                    <a:ext uri="{FF2B5EF4-FFF2-40B4-BE49-F238E27FC236}">
                      <a16:creationId xmlns:a16="http://schemas.microsoft.com/office/drawing/2014/main" id="{35B5480D-72AA-40F4-9C16-DD5896089AD4}"/>
                    </a:ext>
                  </a:extLst>
                </p:cNvPr>
                <p:cNvSpPr txBox="1">
                  <a:spLocks noRot="1" noChangeAspect="1" noMove="1" noResize="1" noEditPoints="1" noAdjustHandles="1" noChangeArrowheads="1" noChangeShapeType="1" noTextEdit="1"/>
                </p:cNvSpPr>
                <p:nvPr/>
              </p:nvSpPr>
              <p:spPr>
                <a:xfrm>
                  <a:off x="7565903" y="5227115"/>
                  <a:ext cx="367985" cy="369332"/>
                </a:xfrm>
                <a:prstGeom prst="rect">
                  <a:avLst/>
                </a:prstGeom>
                <a:blipFill>
                  <a:blip r:embed="rId7"/>
                  <a:stretch>
                    <a:fillRect/>
                  </a:stretch>
                </a:blipFill>
              </p:spPr>
              <p:txBody>
                <a:bodyPr/>
                <a:lstStyle/>
                <a:p>
                  <a:r>
                    <a:rPr lang="zh-CN" altLang="en-US">
                      <a:noFill/>
                    </a:rPr>
                    <a:t> </a:t>
                  </a:r>
                </a:p>
              </p:txBody>
            </p:sp>
          </mc:Fallback>
        </mc:AlternateContent>
      </p:grpSp>
      <p:grpSp>
        <p:nvGrpSpPr>
          <p:cNvPr id="26" name="组合 25">
            <a:extLst>
              <a:ext uri="{FF2B5EF4-FFF2-40B4-BE49-F238E27FC236}">
                <a16:creationId xmlns:a16="http://schemas.microsoft.com/office/drawing/2014/main" id="{EB8A0034-DE10-4C01-8950-BB2852812DDB}"/>
              </a:ext>
            </a:extLst>
          </p:cNvPr>
          <p:cNvGrpSpPr/>
          <p:nvPr/>
        </p:nvGrpSpPr>
        <p:grpSpPr>
          <a:xfrm>
            <a:off x="6953066" y="1400708"/>
            <a:ext cx="5238934" cy="901345"/>
            <a:chOff x="1942277" y="2301111"/>
            <a:chExt cx="5238934" cy="901345"/>
          </a:xfrm>
        </p:grpSpPr>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EFE811A3-1622-4BF3-B00F-AF7702902AF4}"/>
                    </a:ext>
                  </a:extLst>
                </p:cNvPr>
                <p:cNvSpPr txBox="1"/>
                <p:nvPr/>
              </p:nvSpPr>
              <p:spPr>
                <a:xfrm>
                  <a:off x="4452772" y="2301111"/>
                  <a:ext cx="27284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𝑊</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r>
                          <a:rPr lang="en-US" altLang="zh-CN" i="1">
                            <a:latin typeface="Cambria Math" panose="02040503050406030204" pitchFamily="18" charset="0"/>
                          </a:rPr>
                          <m:t>=</m:t>
                        </m:r>
                        <m:r>
                          <a:rPr lang="en-US" altLang="zh-CN" i="1">
                            <a:latin typeface="Cambria Math" panose="02040503050406030204" pitchFamily="18" charset="0"/>
                          </a:rPr>
                          <m:t>𝑊𝑥</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𝑦</m:t>
                            </m:r>
                          </m:e>
                        </m:acc>
                      </m:oMath>
                    </m:oMathPara>
                  </a14:m>
                  <a:endParaRPr lang="en-US" altLang="zh-CN" b="0" i="1" dirty="0">
                    <a:latin typeface="Cambria Math" panose="02040503050406030204" pitchFamily="18" charset="0"/>
                  </a:endParaRPr>
                </a:p>
              </p:txBody>
            </p:sp>
          </mc:Choice>
          <mc:Fallback xmlns="">
            <p:sp>
              <p:nvSpPr>
                <p:cNvPr id="23" name="文本框 22">
                  <a:extLst>
                    <a:ext uri="{FF2B5EF4-FFF2-40B4-BE49-F238E27FC236}">
                      <a16:creationId xmlns:a16="http://schemas.microsoft.com/office/drawing/2014/main" id="{EFE811A3-1622-4BF3-B00F-AF7702902AF4}"/>
                    </a:ext>
                  </a:extLst>
                </p:cNvPr>
                <p:cNvSpPr txBox="1">
                  <a:spLocks noRot="1" noChangeAspect="1" noMove="1" noResize="1" noEditPoints="1" noAdjustHandles="1" noChangeArrowheads="1" noChangeShapeType="1" noTextEdit="1"/>
                </p:cNvSpPr>
                <p:nvPr/>
              </p:nvSpPr>
              <p:spPr>
                <a:xfrm>
                  <a:off x="4452772" y="2301111"/>
                  <a:ext cx="2728439" cy="369332"/>
                </a:xfrm>
                <a:prstGeom prst="rect">
                  <a:avLst/>
                </a:prstGeom>
                <a:blipFill>
                  <a:blip r:embed="rId8"/>
                  <a:stretch>
                    <a:fillRect t="-5000" r="-9152"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57A9A845-C4E0-4AB1-AD5C-074E32466166}"/>
                    </a:ext>
                  </a:extLst>
                </p:cNvPr>
                <p:cNvSpPr/>
                <p:nvPr/>
              </p:nvSpPr>
              <p:spPr>
                <a:xfrm>
                  <a:off x="4012850" y="2591520"/>
                  <a:ext cx="3003430" cy="61093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𝐿</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𝑦</m:t>
                                </m:r>
                              </m:e>
                            </m:acc>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𝑦</m:t>
                                    </m:r>
                                  </m:e>
                                </m:acc>
                                <m:r>
                                  <a:rPr lang="en-US" altLang="zh-CN" i="1" dirty="0">
                                    <a:latin typeface="Cambria Math" panose="02040503050406030204" pitchFamily="18" charset="0"/>
                                  </a:rPr>
                                  <m:t>−</m:t>
                                </m:r>
                                <m:r>
                                  <a:rPr lang="en-US" altLang="zh-CN" i="1" dirty="0">
                                    <a:latin typeface="Cambria Math" panose="02040503050406030204" pitchFamily="18" charset="0"/>
                                  </a:rPr>
                                  <m:t>𝑦</m:t>
                                </m:r>
                              </m:e>
                            </m:d>
                          </m:e>
                          <m:sup>
                            <m:r>
                              <a:rPr lang="en-US" altLang="zh-CN" i="1">
                                <a:latin typeface="Cambria Math" panose="02040503050406030204" pitchFamily="18" charset="0"/>
                              </a:rPr>
                              <m:t>2</m:t>
                            </m:r>
                          </m:sup>
                        </m:sSup>
                      </m:oMath>
                    </m:oMathPara>
                  </a14:m>
                  <a:endParaRPr lang="zh-CN" altLang="en-US" dirty="0"/>
                </a:p>
              </p:txBody>
            </p:sp>
          </mc:Choice>
          <mc:Fallback xmlns="">
            <p:sp>
              <p:nvSpPr>
                <p:cNvPr id="24" name="矩形 23">
                  <a:extLst>
                    <a:ext uri="{FF2B5EF4-FFF2-40B4-BE49-F238E27FC236}">
                      <a16:creationId xmlns:a16="http://schemas.microsoft.com/office/drawing/2014/main" id="{57A9A845-C4E0-4AB1-AD5C-074E32466166}"/>
                    </a:ext>
                  </a:extLst>
                </p:cNvPr>
                <p:cNvSpPr>
                  <a:spLocks noRot="1" noChangeAspect="1" noMove="1" noResize="1" noEditPoints="1" noAdjustHandles="1" noChangeArrowheads="1" noChangeShapeType="1" noTextEdit="1"/>
                </p:cNvSpPr>
                <p:nvPr/>
              </p:nvSpPr>
              <p:spPr>
                <a:xfrm>
                  <a:off x="4012850" y="2591520"/>
                  <a:ext cx="3003430" cy="610936"/>
                </a:xfrm>
                <a:prstGeom prst="rect">
                  <a:avLst/>
                </a:prstGeom>
                <a:blipFill>
                  <a:blip r:embed="rId9"/>
                  <a:stretch>
                    <a:fillRect/>
                  </a:stretch>
                </a:blipFill>
              </p:spPr>
              <p:txBody>
                <a:bodyPr/>
                <a:lstStyle/>
                <a:p>
                  <a:r>
                    <a:rPr lang="zh-CN" altLang="en-US">
                      <a:noFill/>
                    </a:rPr>
                    <a:t> </a:t>
                  </a:r>
                </a:p>
              </p:txBody>
            </p:sp>
          </mc:Fallback>
        </mc:AlternateContent>
        <p:sp>
          <p:nvSpPr>
            <p:cNvPr id="25" name="矩形 24">
              <a:extLst>
                <a:ext uri="{FF2B5EF4-FFF2-40B4-BE49-F238E27FC236}">
                  <a16:creationId xmlns:a16="http://schemas.microsoft.com/office/drawing/2014/main" id="{63D3CD17-7C1C-45E8-BECF-9335523C3D66}"/>
                </a:ext>
              </a:extLst>
            </p:cNvPr>
            <p:cNvSpPr/>
            <p:nvPr/>
          </p:nvSpPr>
          <p:spPr>
            <a:xfrm>
              <a:off x="1942277" y="2301111"/>
              <a:ext cx="2510495" cy="369332"/>
            </a:xfrm>
            <a:prstGeom prst="rect">
              <a:avLst/>
            </a:prstGeom>
          </p:spPr>
          <p:txBody>
            <a:bodyPr wrap="none">
              <a:spAutoFit/>
            </a:bodyPr>
            <a:lstStyle/>
            <a:p>
              <a:r>
                <a:rPr lang="en-US" altLang="zh-CN" dirty="0"/>
                <a:t>We have a linear model: </a:t>
              </a:r>
            </a:p>
          </p:txBody>
        </p:sp>
        <p:sp>
          <p:nvSpPr>
            <p:cNvPr id="27" name="矩形 26">
              <a:extLst>
                <a:ext uri="{FF2B5EF4-FFF2-40B4-BE49-F238E27FC236}">
                  <a16:creationId xmlns:a16="http://schemas.microsoft.com/office/drawing/2014/main" id="{841B5DF0-43AF-48E9-B729-2E198402F16F}"/>
                </a:ext>
              </a:extLst>
            </p:cNvPr>
            <p:cNvSpPr/>
            <p:nvPr/>
          </p:nvSpPr>
          <p:spPr>
            <a:xfrm>
              <a:off x="1942277" y="2737730"/>
              <a:ext cx="1484702" cy="369332"/>
            </a:xfrm>
            <a:prstGeom prst="rect">
              <a:avLst/>
            </a:prstGeom>
          </p:spPr>
          <p:txBody>
            <a:bodyPr wrap="none">
              <a:spAutoFit/>
            </a:bodyPr>
            <a:lstStyle/>
            <a:p>
              <a:r>
                <a:rPr lang="en-US" altLang="zh-CN" dirty="0"/>
                <a:t>Loss function:</a:t>
              </a:r>
            </a:p>
          </p:txBody>
        </p:sp>
      </p:gr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7339873A-4903-4613-A09E-00A8641EFD31}"/>
                  </a:ext>
                </a:extLst>
              </p:cNvPr>
              <p:cNvSpPr txBox="1"/>
              <p:nvPr/>
            </p:nvSpPr>
            <p:spPr>
              <a:xfrm>
                <a:off x="2870603" y="2902418"/>
                <a:ext cx="3345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𝑡</m:t>
                      </m:r>
                    </m:oMath>
                  </m:oMathPara>
                </a14:m>
                <a:endParaRPr lang="zh-CN" altLang="en-US" dirty="0"/>
              </a:p>
            </p:txBody>
          </p:sp>
        </mc:Choice>
        <mc:Fallback xmlns="">
          <p:sp>
            <p:nvSpPr>
              <p:cNvPr id="28" name="文本框 27">
                <a:extLst>
                  <a:ext uri="{FF2B5EF4-FFF2-40B4-BE49-F238E27FC236}">
                    <a16:creationId xmlns:a16="http://schemas.microsoft.com/office/drawing/2014/main" id="{7339873A-4903-4613-A09E-00A8641EFD31}"/>
                  </a:ext>
                </a:extLst>
              </p:cNvPr>
              <p:cNvSpPr txBox="1">
                <a:spLocks noRot="1" noChangeAspect="1" noMove="1" noResize="1" noEditPoints="1" noAdjustHandles="1" noChangeArrowheads="1" noChangeShapeType="1" noTextEdit="1"/>
              </p:cNvSpPr>
              <p:nvPr/>
            </p:nvSpPr>
            <p:spPr>
              <a:xfrm>
                <a:off x="2870603" y="2902418"/>
                <a:ext cx="334579"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5CB035F1-3737-4F93-B8F8-0681D7E8E00F}"/>
                  </a:ext>
                </a:extLst>
              </p:cNvPr>
              <p:cNvSpPr txBox="1"/>
              <p:nvPr/>
            </p:nvSpPr>
            <p:spPr>
              <a:xfrm>
                <a:off x="4319724" y="3413483"/>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𝑦</m:t>
                          </m:r>
                        </m:e>
                      </m:acc>
                    </m:oMath>
                  </m:oMathPara>
                </a14:m>
                <a:endParaRPr lang="zh-CN" altLang="en-US" dirty="0"/>
              </a:p>
            </p:txBody>
          </p:sp>
        </mc:Choice>
        <mc:Fallback xmlns="">
          <p:sp>
            <p:nvSpPr>
              <p:cNvPr id="29" name="文本框 28">
                <a:extLst>
                  <a:ext uri="{FF2B5EF4-FFF2-40B4-BE49-F238E27FC236}">
                    <a16:creationId xmlns:a16="http://schemas.microsoft.com/office/drawing/2014/main" id="{5CB035F1-3737-4F93-B8F8-0681D7E8E00F}"/>
                  </a:ext>
                </a:extLst>
              </p:cNvPr>
              <p:cNvSpPr txBox="1">
                <a:spLocks noRot="1" noChangeAspect="1" noMove="1" noResize="1" noEditPoints="1" noAdjustHandles="1" noChangeArrowheads="1" noChangeShapeType="1" noTextEdit="1"/>
              </p:cNvSpPr>
              <p:nvPr/>
            </p:nvSpPr>
            <p:spPr>
              <a:xfrm>
                <a:off x="4319724" y="3413483"/>
                <a:ext cx="371384" cy="369332"/>
              </a:xfrm>
              <a:prstGeom prst="rect">
                <a:avLst/>
              </a:prstGeom>
              <a:blipFill>
                <a:blip r:embed="rId11"/>
                <a:stretch>
                  <a:fillRect t="-6557" r="-14754" b="-49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C055D7B1-7A36-4717-9172-40F73795B4A3}"/>
                  </a:ext>
                </a:extLst>
              </p:cNvPr>
              <p:cNvSpPr txBox="1"/>
              <p:nvPr/>
            </p:nvSpPr>
            <p:spPr>
              <a:xfrm>
                <a:off x="7985760" y="3087084"/>
                <a:ext cx="9859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𝑊𝑥</m:t>
                      </m:r>
                    </m:oMath>
                  </m:oMathPara>
                </a14:m>
                <a:endParaRPr lang="zh-CN" altLang="en-US" dirty="0"/>
              </a:p>
            </p:txBody>
          </p:sp>
        </mc:Choice>
        <mc:Fallback xmlns="">
          <p:sp>
            <p:nvSpPr>
              <p:cNvPr id="30" name="文本框 29">
                <a:extLst>
                  <a:ext uri="{FF2B5EF4-FFF2-40B4-BE49-F238E27FC236}">
                    <a16:creationId xmlns:a16="http://schemas.microsoft.com/office/drawing/2014/main" id="{C055D7B1-7A36-4717-9172-40F73795B4A3}"/>
                  </a:ext>
                </a:extLst>
              </p:cNvPr>
              <p:cNvSpPr txBox="1">
                <a:spLocks noRot="1" noChangeAspect="1" noMove="1" noResize="1" noEditPoints="1" noAdjustHandles="1" noChangeArrowheads="1" noChangeShapeType="1" noTextEdit="1"/>
              </p:cNvSpPr>
              <p:nvPr/>
            </p:nvSpPr>
            <p:spPr>
              <a:xfrm>
                <a:off x="7985760" y="3087084"/>
                <a:ext cx="985975" cy="369332"/>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D3CFD4FE-1A1D-446F-BB15-DB90FB122DC9}"/>
                  </a:ext>
                </a:extLst>
              </p:cNvPr>
              <p:cNvSpPr txBox="1"/>
              <p:nvPr/>
            </p:nvSpPr>
            <p:spPr>
              <a:xfrm>
                <a:off x="7973899" y="3497839"/>
                <a:ext cx="117557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𝑦</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m:oMathPara>
                </a14:m>
                <a:endParaRPr lang="zh-CN" altLang="en-US" dirty="0"/>
              </a:p>
            </p:txBody>
          </p:sp>
        </mc:Choice>
        <mc:Fallback xmlns="">
          <p:sp>
            <p:nvSpPr>
              <p:cNvPr id="31" name="文本框 30">
                <a:extLst>
                  <a:ext uri="{FF2B5EF4-FFF2-40B4-BE49-F238E27FC236}">
                    <a16:creationId xmlns:a16="http://schemas.microsoft.com/office/drawing/2014/main" id="{D3CFD4FE-1A1D-446F-BB15-DB90FB122DC9}"/>
                  </a:ext>
                </a:extLst>
              </p:cNvPr>
              <p:cNvSpPr txBox="1">
                <a:spLocks noRot="1" noChangeAspect="1" noMove="1" noResize="1" noEditPoints="1" noAdjustHandles="1" noChangeArrowheads="1" noChangeShapeType="1" noTextEdit="1"/>
              </p:cNvSpPr>
              <p:nvPr/>
            </p:nvSpPr>
            <p:spPr>
              <a:xfrm>
                <a:off x="7973899" y="3497839"/>
                <a:ext cx="1175578" cy="369332"/>
              </a:xfrm>
              <a:prstGeom prst="rect">
                <a:avLst/>
              </a:prstGeom>
              <a:blipFill>
                <a:blip r:embed="rId13"/>
                <a:stretch>
                  <a:fillRect t="-6667"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8511D51B-1756-4707-9197-9D1A41035439}"/>
                  </a:ext>
                </a:extLst>
              </p:cNvPr>
              <p:cNvSpPr txBox="1"/>
              <p:nvPr/>
            </p:nvSpPr>
            <p:spPr>
              <a:xfrm>
                <a:off x="7973899" y="3947417"/>
                <a:ext cx="1676100"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𝑦</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e>
                        <m:sup>
                          <m:r>
                            <a:rPr lang="en-US" altLang="zh-CN" b="0" i="1" smtClean="0">
                              <a:latin typeface="Cambria Math" panose="02040503050406030204" pitchFamily="18" charset="0"/>
                            </a:rPr>
                            <m:t>2</m:t>
                          </m:r>
                        </m:sup>
                      </m:sSup>
                    </m:oMath>
                  </m:oMathPara>
                </a14:m>
                <a:endParaRPr lang="zh-CN" altLang="en-US" dirty="0"/>
              </a:p>
            </p:txBody>
          </p:sp>
        </mc:Choice>
        <mc:Fallback xmlns="">
          <p:sp>
            <p:nvSpPr>
              <p:cNvPr id="32" name="文本框 31">
                <a:extLst>
                  <a:ext uri="{FF2B5EF4-FFF2-40B4-BE49-F238E27FC236}">
                    <a16:creationId xmlns:a16="http://schemas.microsoft.com/office/drawing/2014/main" id="{8511D51B-1756-4707-9197-9D1A41035439}"/>
                  </a:ext>
                </a:extLst>
              </p:cNvPr>
              <p:cNvSpPr txBox="1">
                <a:spLocks noRot="1" noChangeAspect="1" noMove="1" noResize="1" noEditPoints="1" noAdjustHandles="1" noChangeArrowheads="1" noChangeShapeType="1" noTextEdit="1"/>
              </p:cNvSpPr>
              <p:nvPr/>
            </p:nvSpPr>
            <p:spPr>
              <a:xfrm>
                <a:off x="7973899" y="3947417"/>
                <a:ext cx="1676100" cy="610936"/>
              </a:xfrm>
              <a:prstGeom prst="rect">
                <a:avLst/>
              </a:prstGeom>
              <a:blipFill>
                <a:blip r:embed="rId1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9827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DD3F84-D1C7-48A7-AE4C-7B6FCD74674F}"/>
              </a:ext>
            </a:extLst>
          </p:cNvPr>
          <p:cNvSpPr>
            <a:spLocks noGrp="1"/>
          </p:cNvSpPr>
          <p:nvPr>
            <p:ph type="title"/>
          </p:nvPr>
        </p:nvSpPr>
        <p:spPr/>
        <p:txBody>
          <a:bodyPr/>
          <a:lstStyle/>
          <a:p>
            <a:r>
              <a:rPr lang="en-US" altLang="zh-CN" dirty="0"/>
              <a:t>Computation Graph</a:t>
            </a:r>
            <a:endParaRPr lang="zh-CN" altLang="en-US" dirty="0"/>
          </a:p>
        </p:txBody>
      </p:sp>
      <p:sp>
        <p:nvSpPr>
          <p:cNvPr id="3" name="内容占位符 2">
            <a:extLst>
              <a:ext uri="{FF2B5EF4-FFF2-40B4-BE49-F238E27FC236}">
                <a16:creationId xmlns:a16="http://schemas.microsoft.com/office/drawing/2014/main" id="{6B4DC674-F455-4F66-B5BF-38EAA4C7B0CF}"/>
              </a:ext>
            </a:extLst>
          </p:cNvPr>
          <p:cNvSpPr>
            <a:spLocks noGrp="1"/>
          </p:cNvSpPr>
          <p:nvPr>
            <p:ph idx="1"/>
          </p:nvPr>
        </p:nvSpPr>
        <p:spPr/>
        <p:txBody>
          <a:bodyPr/>
          <a:lstStyle/>
          <a:p>
            <a:r>
              <a:rPr lang="en-US" altLang="zh-CN" dirty="0"/>
              <a:t>Forwarding/</a:t>
            </a:r>
            <a:r>
              <a:rPr lang="en-US" altLang="zh-CN" dirty="0" err="1"/>
              <a:t>Backwarding</a:t>
            </a:r>
            <a:r>
              <a:rPr lang="en-US" altLang="zh-CN" dirty="0"/>
              <a:t> on the graph</a:t>
            </a:r>
            <a:endParaRPr lang="zh-CN" altLang="en-US" dirty="0"/>
          </a:p>
        </p:txBody>
      </p:sp>
      <p:sp>
        <p:nvSpPr>
          <p:cNvPr id="4" name="日期占位符 3">
            <a:extLst>
              <a:ext uri="{FF2B5EF4-FFF2-40B4-BE49-F238E27FC236}">
                <a16:creationId xmlns:a16="http://schemas.microsoft.com/office/drawing/2014/main" id="{241238A7-B74D-4F08-B87F-AD402F1666F5}"/>
              </a:ext>
            </a:extLst>
          </p:cNvPr>
          <p:cNvSpPr>
            <a:spLocks noGrp="1"/>
          </p:cNvSpPr>
          <p:nvPr>
            <p:ph type="dt" sz="half" idx="10"/>
          </p:nvPr>
        </p:nvSpPr>
        <p:spPr/>
        <p:txBody>
          <a:bodyPr/>
          <a:lstStyle/>
          <a:p>
            <a:fld id="{DA85986B-9E77-432F-8C1D-E33829765FE5}" type="datetime1">
              <a:rPr lang="zh-CN" altLang="en-US" smtClean="0"/>
              <a:t>2021/5/17</a:t>
            </a:fld>
            <a:endParaRPr lang="zh-CN" altLang="en-US"/>
          </a:p>
        </p:txBody>
      </p:sp>
      <p:sp>
        <p:nvSpPr>
          <p:cNvPr id="5" name="页脚占位符 4">
            <a:extLst>
              <a:ext uri="{FF2B5EF4-FFF2-40B4-BE49-F238E27FC236}">
                <a16:creationId xmlns:a16="http://schemas.microsoft.com/office/drawing/2014/main" id="{842F18FF-AD99-441A-80A2-BE95F497116D}"/>
              </a:ext>
            </a:extLst>
          </p:cNvPr>
          <p:cNvSpPr>
            <a:spLocks noGrp="1"/>
          </p:cNvSpPr>
          <p:nvPr>
            <p:ph type="ftr" sz="quarter" idx="11"/>
          </p:nvPr>
        </p:nvSpPr>
        <p:spPr/>
        <p:txBody>
          <a:bodyPr/>
          <a:lstStyle/>
          <a:p>
            <a:r>
              <a:rPr lang="en-US" altLang="zh-CN"/>
              <a:t>2021 Spring, Artificial Intelligence, ISEE, Zhejiang University</a:t>
            </a:r>
            <a:endParaRPr lang="zh-CN" altLang="en-US"/>
          </a:p>
        </p:txBody>
      </p:sp>
      <p:sp>
        <p:nvSpPr>
          <p:cNvPr id="6" name="灯片编号占位符 5">
            <a:extLst>
              <a:ext uri="{FF2B5EF4-FFF2-40B4-BE49-F238E27FC236}">
                <a16:creationId xmlns:a16="http://schemas.microsoft.com/office/drawing/2014/main" id="{F0E34C45-ABCB-4A7A-A1D1-83FCFBE2352A}"/>
              </a:ext>
            </a:extLst>
          </p:cNvPr>
          <p:cNvSpPr>
            <a:spLocks noGrp="1"/>
          </p:cNvSpPr>
          <p:nvPr>
            <p:ph type="sldNum" sz="quarter" idx="12"/>
          </p:nvPr>
        </p:nvSpPr>
        <p:spPr/>
        <p:txBody>
          <a:bodyPr/>
          <a:lstStyle/>
          <a:p>
            <a:fld id="{C5D9D91E-E75C-4B28-BEEA-9C8DBFEAFDCE}" type="slidenum">
              <a:rPr lang="zh-CN" altLang="en-US" smtClean="0"/>
              <a:t>14</a:t>
            </a:fld>
            <a:endParaRPr lang="zh-CN" altLang="en-US"/>
          </a:p>
        </p:txBody>
      </p:sp>
      <p:grpSp>
        <p:nvGrpSpPr>
          <p:cNvPr id="7" name="组合 6">
            <a:extLst>
              <a:ext uri="{FF2B5EF4-FFF2-40B4-BE49-F238E27FC236}">
                <a16:creationId xmlns:a16="http://schemas.microsoft.com/office/drawing/2014/main" id="{EDD79E47-B4B6-4297-B9EB-E55D034E47EE}"/>
              </a:ext>
            </a:extLst>
          </p:cNvPr>
          <p:cNvGrpSpPr/>
          <p:nvPr/>
        </p:nvGrpSpPr>
        <p:grpSpPr>
          <a:xfrm>
            <a:off x="1047958" y="2516541"/>
            <a:ext cx="5455073" cy="1824917"/>
            <a:chOff x="2478815" y="3895249"/>
            <a:chExt cx="5455073" cy="1824917"/>
          </a:xfrm>
        </p:grpSpPr>
        <p:sp>
          <p:nvSpPr>
            <p:cNvPr id="8" name="椭圆 7">
              <a:extLst>
                <a:ext uri="{FF2B5EF4-FFF2-40B4-BE49-F238E27FC236}">
                  <a16:creationId xmlns:a16="http://schemas.microsoft.com/office/drawing/2014/main" id="{A4FD6541-B30A-4D84-8D1B-AA1281821C1F}"/>
                </a:ext>
              </a:extLst>
            </p:cNvPr>
            <p:cNvSpPr/>
            <p:nvPr/>
          </p:nvSpPr>
          <p:spPr>
            <a:xfrm>
              <a:off x="3412913" y="4117932"/>
              <a:ext cx="586596" cy="5865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err="1"/>
                <a:t>mul</a:t>
              </a:r>
              <a:endParaRPr lang="zh-CN" altLang="en-US" sz="1100" dirty="0"/>
            </a:p>
          </p:txBody>
        </p:sp>
        <p:sp>
          <p:nvSpPr>
            <p:cNvPr id="9" name="椭圆 8">
              <a:extLst>
                <a:ext uri="{FF2B5EF4-FFF2-40B4-BE49-F238E27FC236}">
                  <a16:creationId xmlns:a16="http://schemas.microsoft.com/office/drawing/2014/main" id="{B0BD3D92-6BA7-4E61-B8A7-C8C3B97BC0F2}"/>
                </a:ext>
              </a:extLst>
            </p:cNvPr>
            <p:cNvSpPr/>
            <p:nvPr/>
          </p:nvSpPr>
          <p:spPr>
            <a:xfrm>
              <a:off x="4884814" y="4617967"/>
              <a:ext cx="586596" cy="5865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t>add</a:t>
              </a:r>
              <a:endParaRPr lang="zh-CN" altLang="en-US" sz="1200" dirty="0"/>
            </a:p>
          </p:txBody>
        </p:sp>
        <p:sp>
          <p:nvSpPr>
            <p:cNvPr id="10" name="椭圆 9">
              <a:extLst>
                <a:ext uri="{FF2B5EF4-FFF2-40B4-BE49-F238E27FC236}">
                  <a16:creationId xmlns:a16="http://schemas.microsoft.com/office/drawing/2014/main" id="{7C503327-66A2-47D7-809D-D32525D14BCA}"/>
                </a:ext>
              </a:extLst>
            </p:cNvPr>
            <p:cNvSpPr/>
            <p:nvPr/>
          </p:nvSpPr>
          <p:spPr>
            <a:xfrm>
              <a:off x="6342065" y="5133570"/>
              <a:ext cx="586596" cy="5865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t>loss</a:t>
              </a:r>
              <a:endParaRPr lang="zh-CN" altLang="en-US" sz="1100" dirty="0"/>
            </a:p>
          </p:txBody>
        </p:sp>
        <p:cxnSp>
          <p:nvCxnSpPr>
            <p:cNvPr id="11" name="直接箭头连接符 10">
              <a:extLst>
                <a:ext uri="{FF2B5EF4-FFF2-40B4-BE49-F238E27FC236}">
                  <a16:creationId xmlns:a16="http://schemas.microsoft.com/office/drawing/2014/main" id="{5DB02556-166F-4A3F-99B7-19CEE97BC3F8}"/>
                </a:ext>
              </a:extLst>
            </p:cNvPr>
            <p:cNvCxnSpPr>
              <a:stCxn id="9" idx="6"/>
              <a:endCxn id="10" idx="2"/>
            </p:cNvCxnSpPr>
            <p:nvPr/>
          </p:nvCxnSpPr>
          <p:spPr>
            <a:xfrm>
              <a:off x="5471410" y="4911265"/>
              <a:ext cx="870655" cy="515603"/>
            </a:xfrm>
            <a:prstGeom prst="straightConnector1">
              <a:avLst/>
            </a:prstGeom>
            <a:ln>
              <a:solidFill>
                <a:srgbClr val="FF0000"/>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2" name="直接箭头连接符 11">
              <a:extLst>
                <a:ext uri="{FF2B5EF4-FFF2-40B4-BE49-F238E27FC236}">
                  <a16:creationId xmlns:a16="http://schemas.microsoft.com/office/drawing/2014/main" id="{1EA625CC-F574-4D07-8B76-EC231E598B58}"/>
                </a:ext>
              </a:extLst>
            </p:cNvPr>
            <p:cNvCxnSpPr>
              <a:stCxn id="10" idx="6"/>
            </p:cNvCxnSpPr>
            <p:nvPr/>
          </p:nvCxnSpPr>
          <p:spPr>
            <a:xfrm>
              <a:off x="6928661" y="5426868"/>
              <a:ext cx="572219" cy="0"/>
            </a:xfrm>
            <a:prstGeom prst="straightConnector1">
              <a:avLst/>
            </a:prstGeom>
            <a:ln>
              <a:solidFill>
                <a:srgbClr val="FF0000"/>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8A227924-AF74-4598-95F4-2E43E6FC65B7}"/>
                </a:ext>
              </a:extLst>
            </p:cNvPr>
            <p:cNvCxnSpPr>
              <a:cxnSpLocks/>
              <a:stCxn id="15" idx="3"/>
              <a:endCxn id="8" idx="2"/>
            </p:cNvCxnSpPr>
            <p:nvPr/>
          </p:nvCxnSpPr>
          <p:spPr>
            <a:xfrm>
              <a:off x="2895917" y="4411230"/>
              <a:ext cx="516996" cy="0"/>
            </a:xfrm>
            <a:prstGeom prst="straightConnector1">
              <a:avLst/>
            </a:prstGeom>
            <a:ln>
              <a:solidFill>
                <a:srgbClr val="FF0000"/>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8D45467E-3AB9-4166-90F0-A33C9C7E75F8}"/>
                </a:ext>
              </a:extLst>
            </p:cNvPr>
            <p:cNvCxnSpPr>
              <a:cxnSpLocks/>
              <a:stCxn id="16" idx="3"/>
              <a:endCxn id="9" idx="2"/>
            </p:cNvCxnSpPr>
            <p:nvPr/>
          </p:nvCxnSpPr>
          <p:spPr>
            <a:xfrm>
              <a:off x="2897185" y="4900716"/>
              <a:ext cx="1987629" cy="10549"/>
            </a:xfrm>
            <a:prstGeom prst="straightConnector1">
              <a:avLst/>
            </a:prstGeom>
            <a:ln>
              <a:solidFill>
                <a:srgbClr val="FF0000"/>
              </a:solidFill>
              <a:headEnd type="triangle" w="med" len="med"/>
              <a:tailEnd type="non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CDD9BA20-A6CC-41C5-B2A2-FABF3CC1ABCC}"/>
                    </a:ext>
                  </a:extLst>
                </p:cNvPr>
                <p:cNvSpPr txBox="1"/>
                <p:nvPr/>
              </p:nvSpPr>
              <p:spPr>
                <a:xfrm>
                  <a:off x="2527932" y="4226564"/>
                  <a:ext cx="3679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oMath>
                    </m:oMathPara>
                  </a14:m>
                  <a:endParaRPr lang="zh-CN" altLang="en-US" dirty="0"/>
                </a:p>
              </p:txBody>
            </p:sp>
          </mc:Choice>
          <mc:Fallback xmlns="">
            <p:sp>
              <p:nvSpPr>
                <p:cNvPr id="15" name="文本框 14">
                  <a:extLst>
                    <a:ext uri="{FF2B5EF4-FFF2-40B4-BE49-F238E27FC236}">
                      <a16:creationId xmlns:a16="http://schemas.microsoft.com/office/drawing/2014/main" id="{CDD9BA20-A6CC-41C5-B2A2-FABF3CC1ABCC}"/>
                    </a:ext>
                  </a:extLst>
                </p:cNvPr>
                <p:cNvSpPr txBox="1">
                  <a:spLocks noRot="1" noChangeAspect="1" noMove="1" noResize="1" noEditPoints="1" noAdjustHandles="1" noChangeArrowheads="1" noChangeShapeType="1" noTextEdit="1"/>
                </p:cNvSpPr>
                <p:nvPr/>
              </p:nvSpPr>
              <p:spPr>
                <a:xfrm>
                  <a:off x="2527932" y="4226564"/>
                  <a:ext cx="367985"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6EA18D8A-07B5-4BE6-9AED-974FE7F5529B}"/>
                    </a:ext>
                  </a:extLst>
                </p:cNvPr>
                <p:cNvSpPr txBox="1"/>
                <p:nvPr/>
              </p:nvSpPr>
              <p:spPr>
                <a:xfrm>
                  <a:off x="2529200" y="4716050"/>
                  <a:ext cx="3679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𝑏</m:t>
                        </m:r>
                      </m:oMath>
                    </m:oMathPara>
                  </a14:m>
                  <a:endParaRPr lang="zh-CN" altLang="en-US" dirty="0"/>
                </a:p>
              </p:txBody>
            </p:sp>
          </mc:Choice>
          <mc:Fallback xmlns="">
            <p:sp>
              <p:nvSpPr>
                <p:cNvPr id="16" name="文本框 15">
                  <a:extLst>
                    <a:ext uri="{FF2B5EF4-FFF2-40B4-BE49-F238E27FC236}">
                      <a16:creationId xmlns:a16="http://schemas.microsoft.com/office/drawing/2014/main" id="{6EA18D8A-07B5-4BE6-9AED-974FE7F5529B}"/>
                    </a:ext>
                  </a:extLst>
                </p:cNvPr>
                <p:cNvSpPr txBox="1">
                  <a:spLocks noRot="1" noChangeAspect="1" noMove="1" noResize="1" noEditPoints="1" noAdjustHandles="1" noChangeArrowheads="1" noChangeShapeType="1" noTextEdit="1"/>
                </p:cNvSpPr>
                <p:nvPr/>
              </p:nvSpPr>
              <p:spPr>
                <a:xfrm>
                  <a:off x="2529200" y="4716050"/>
                  <a:ext cx="367985" cy="369332"/>
                </a:xfrm>
                <a:prstGeom prst="rect">
                  <a:avLst/>
                </a:prstGeom>
                <a:blipFill>
                  <a:blip r:embed="rId4"/>
                  <a:stretch>
                    <a:fillRect/>
                  </a:stretch>
                </a:blipFill>
              </p:spPr>
              <p:txBody>
                <a:bodyPr/>
                <a:lstStyle/>
                <a:p>
                  <a:r>
                    <a:rPr lang="zh-CN" altLang="en-US">
                      <a:noFill/>
                    </a:rPr>
                    <a:t> </a:t>
                  </a:r>
                </a:p>
              </p:txBody>
            </p:sp>
          </mc:Fallback>
        </mc:AlternateContent>
        <p:cxnSp>
          <p:nvCxnSpPr>
            <p:cNvPr id="17" name="直接箭头连接符 16">
              <a:extLst>
                <a:ext uri="{FF2B5EF4-FFF2-40B4-BE49-F238E27FC236}">
                  <a16:creationId xmlns:a16="http://schemas.microsoft.com/office/drawing/2014/main" id="{FE5590F7-CCB2-43BC-B060-70D30590080E}"/>
                </a:ext>
              </a:extLst>
            </p:cNvPr>
            <p:cNvCxnSpPr>
              <a:cxnSpLocks/>
              <a:stCxn id="18" idx="3"/>
              <a:endCxn id="8" idx="2"/>
            </p:cNvCxnSpPr>
            <p:nvPr/>
          </p:nvCxnSpPr>
          <p:spPr>
            <a:xfrm>
              <a:off x="2945033" y="4079915"/>
              <a:ext cx="467880" cy="331315"/>
            </a:xfrm>
            <a:prstGeom prst="straightConnector1">
              <a:avLst/>
            </a:prstGeom>
            <a:ln>
              <a:solidFill>
                <a:srgbClr val="FF0000"/>
              </a:solidFill>
              <a:headEnd type="triangle" w="med" len="med"/>
              <a:tailEnd type="non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49D89E09-AC7B-40AA-989D-BE5C7C5797E4}"/>
                    </a:ext>
                  </a:extLst>
                </p:cNvPr>
                <p:cNvSpPr txBox="1"/>
                <p:nvPr/>
              </p:nvSpPr>
              <p:spPr>
                <a:xfrm>
                  <a:off x="2478815" y="3895249"/>
                  <a:ext cx="466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𝑊</m:t>
                        </m:r>
                      </m:oMath>
                    </m:oMathPara>
                  </a14:m>
                  <a:endParaRPr lang="zh-CN" altLang="en-US" dirty="0"/>
                </a:p>
              </p:txBody>
            </p:sp>
          </mc:Choice>
          <mc:Fallback xmlns="">
            <p:sp>
              <p:nvSpPr>
                <p:cNvPr id="18" name="文本框 17">
                  <a:extLst>
                    <a:ext uri="{FF2B5EF4-FFF2-40B4-BE49-F238E27FC236}">
                      <a16:creationId xmlns:a16="http://schemas.microsoft.com/office/drawing/2014/main" id="{49D89E09-AC7B-40AA-989D-BE5C7C5797E4}"/>
                    </a:ext>
                  </a:extLst>
                </p:cNvPr>
                <p:cNvSpPr txBox="1">
                  <a:spLocks noRot="1" noChangeAspect="1" noMove="1" noResize="1" noEditPoints="1" noAdjustHandles="1" noChangeArrowheads="1" noChangeShapeType="1" noTextEdit="1"/>
                </p:cNvSpPr>
                <p:nvPr/>
              </p:nvSpPr>
              <p:spPr>
                <a:xfrm>
                  <a:off x="2478815" y="3895249"/>
                  <a:ext cx="466218" cy="369332"/>
                </a:xfrm>
                <a:prstGeom prst="rect">
                  <a:avLst/>
                </a:prstGeom>
                <a:blipFill>
                  <a:blip r:embed="rId5"/>
                  <a:stretch>
                    <a:fillRect/>
                  </a:stretch>
                </a:blipFill>
              </p:spPr>
              <p:txBody>
                <a:bodyPr/>
                <a:lstStyle/>
                <a:p>
                  <a:r>
                    <a:rPr lang="zh-CN" altLang="en-US">
                      <a:noFill/>
                    </a:rPr>
                    <a:t> </a:t>
                  </a:r>
                </a:p>
              </p:txBody>
            </p:sp>
          </mc:Fallback>
        </mc:AlternateContent>
        <p:cxnSp>
          <p:nvCxnSpPr>
            <p:cNvPr id="19" name="直接箭头连接符 18">
              <a:extLst>
                <a:ext uri="{FF2B5EF4-FFF2-40B4-BE49-F238E27FC236}">
                  <a16:creationId xmlns:a16="http://schemas.microsoft.com/office/drawing/2014/main" id="{25142653-383D-4491-9412-3194D2B3AF65}"/>
                </a:ext>
              </a:extLst>
            </p:cNvPr>
            <p:cNvCxnSpPr>
              <a:cxnSpLocks/>
              <a:stCxn id="21" idx="3"/>
              <a:endCxn id="10" idx="2"/>
            </p:cNvCxnSpPr>
            <p:nvPr/>
          </p:nvCxnSpPr>
          <p:spPr>
            <a:xfrm>
              <a:off x="2895917" y="5411781"/>
              <a:ext cx="3446148" cy="15087"/>
            </a:xfrm>
            <a:prstGeom prst="straightConnector1">
              <a:avLst/>
            </a:prstGeom>
            <a:ln>
              <a:solidFill>
                <a:srgbClr val="FF0000"/>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37D6C38E-EF6D-4DF0-B263-B5A0E0F0F297}"/>
                </a:ext>
              </a:extLst>
            </p:cNvPr>
            <p:cNvCxnSpPr>
              <a:stCxn id="8" idx="6"/>
              <a:endCxn id="9" idx="2"/>
            </p:cNvCxnSpPr>
            <p:nvPr/>
          </p:nvCxnSpPr>
          <p:spPr>
            <a:xfrm>
              <a:off x="3999509" y="4411230"/>
              <a:ext cx="885305" cy="500035"/>
            </a:xfrm>
            <a:prstGeom prst="straightConnector1">
              <a:avLst/>
            </a:prstGeom>
            <a:ln>
              <a:solidFill>
                <a:srgbClr val="FF0000"/>
              </a:solidFill>
              <a:headEnd type="triangle" w="med" len="med"/>
              <a:tailEnd type="non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588B0E0-DBC6-428F-9FA6-2C454FDC668C}"/>
                    </a:ext>
                  </a:extLst>
                </p:cNvPr>
                <p:cNvSpPr txBox="1"/>
                <p:nvPr/>
              </p:nvSpPr>
              <p:spPr>
                <a:xfrm>
                  <a:off x="2527932" y="5227115"/>
                  <a:ext cx="36798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oMath>
                    </m:oMathPara>
                  </a14:m>
                  <a:endParaRPr lang="zh-CN" altLang="en-US" dirty="0"/>
                </a:p>
              </p:txBody>
            </p:sp>
          </mc:Choice>
          <mc:Fallback xmlns="">
            <p:sp>
              <p:nvSpPr>
                <p:cNvPr id="21" name="文本框 20">
                  <a:extLst>
                    <a:ext uri="{FF2B5EF4-FFF2-40B4-BE49-F238E27FC236}">
                      <a16:creationId xmlns:a16="http://schemas.microsoft.com/office/drawing/2014/main" id="{B588B0E0-DBC6-428F-9FA6-2C454FDC668C}"/>
                    </a:ext>
                  </a:extLst>
                </p:cNvPr>
                <p:cNvSpPr txBox="1">
                  <a:spLocks noRot="1" noChangeAspect="1" noMove="1" noResize="1" noEditPoints="1" noAdjustHandles="1" noChangeArrowheads="1" noChangeShapeType="1" noTextEdit="1"/>
                </p:cNvSpPr>
                <p:nvPr/>
              </p:nvSpPr>
              <p:spPr>
                <a:xfrm>
                  <a:off x="2527932" y="5227115"/>
                  <a:ext cx="367985" cy="369332"/>
                </a:xfrm>
                <a:prstGeom prst="rect">
                  <a:avLst/>
                </a:prstGeom>
                <a:blipFill>
                  <a:blip r:embed="rId6"/>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35B5480D-72AA-40F4-9C16-DD5896089AD4}"/>
                    </a:ext>
                  </a:extLst>
                </p:cNvPr>
                <p:cNvSpPr txBox="1"/>
                <p:nvPr/>
              </p:nvSpPr>
              <p:spPr>
                <a:xfrm>
                  <a:off x="7565903" y="5227115"/>
                  <a:ext cx="36798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m:t>
                        </m:r>
                      </m:oMath>
                    </m:oMathPara>
                  </a14:m>
                  <a:endParaRPr lang="zh-CN" altLang="en-US" dirty="0"/>
                </a:p>
              </p:txBody>
            </p:sp>
          </mc:Choice>
          <mc:Fallback xmlns="">
            <p:sp>
              <p:nvSpPr>
                <p:cNvPr id="22" name="文本框 21">
                  <a:extLst>
                    <a:ext uri="{FF2B5EF4-FFF2-40B4-BE49-F238E27FC236}">
                      <a16:creationId xmlns:a16="http://schemas.microsoft.com/office/drawing/2014/main" id="{35B5480D-72AA-40F4-9C16-DD5896089AD4}"/>
                    </a:ext>
                  </a:extLst>
                </p:cNvPr>
                <p:cNvSpPr txBox="1">
                  <a:spLocks noRot="1" noChangeAspect="1" noMove="1" noResize="1" noEditPoints="1" noAdjustHandles="1" noChangeArrowheads="1" noChangeShapeType="1" noTextEdit="1"/>
                </p:cNvSpPr>
                <p:nvPr/>
              </p:nvSpPr>
              <p:spPr>
                <a:xfrm>
                  <a:off x="7565903" y="5227115"/>
                  <a:ext cx="367985" cy="369332"/>
                </a:xfrm>
                <a:prstGeom prst="rect">
                  <a:avLst/>
                </a:prstGeom>
                <a:blipFill>
                  <a:blip r:embed="rId7"/>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7339873A-4903-4613-A09E-00A8641EFD31}"/>
                  </a:ext>
                </a:extLst>
              </p:cNvPr>
              <p:cNvSpPr txBox="1"/>
              <p:nvPr/>
            </p:nvSpPr>
            <p:spPr>
              <a:xfrm>
                <a:off x="2870603" y="2902418"/>
                <a:ext cx="3345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𝑡</m:t>
                      </m:r>
                    </m:oMath>
                  </m:oMathPara>
                </a14:m>
                <a:endParaRPr lang="zh-CN" altLang="en-US" dirty="0"/>
              </a:p>
            </p:txBody>
          </p:sp>
        </mc:Choice>
        <mc:Fallback xmlns="">
          <p:sp>
            <p:nvSpPr>
              <p:cNvPr id="28" name="文本框 27">
                <a:extLst>
                  <a:ext uri="{FF2B5EF4-FFF2-40B4-BE49-F238E27FC236}">
                    <a16:creationId xmlns:a16="http://schemas.microsoft.com/office/drawing/2014/main" id="{7339873A-4903-4613-A09E-00A8641EFD31}"/>
                  </a:ext>
                </a:extLst>
              </p:cNvPr>
              <p:cNvSpPr txBox="1">
                <a:spLocks noRot="1" noChangeAspect="1" noMove="1" noResize="1" noEditPoints="1" noAdjustHandles="1" noChangeArrowheads="1" noChangeShapeType="1" noTextEdit="1"/>
              </p:cNvSpPr>
              <p:nvPr/>
            </p:nvSpPr>
            <p:spPr>
              <a:xfrm>
                <a:off x="2870603" y="2902418"/>
                <a:ext cx="334579"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5CB035F1-3737-4F93-B8F8-0681D7E8E00F}"/>
                  </a:ext>
                </a:extLst>
              </p:cNvPr>
              <p:cNvSpPr txBox="1"/>
              <p:nvPr/>
            </p:nvSpPr>
            <p:spPr>
              <a:xfrm>
                <a:off x="4319724" y="3413483"/>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𝑦</m:t>
                          </m:r>
                        </m:e>
                      </m:acc>
                    </m:oMath>
                  </m:oMathPara>
                </a14:m>
                <a:endParaRPr lang="zh-CN" altLang="en-US" dirty="0"/>
              </a:p>
            </p:txBody>
          </p:sp>
        </mc:Choice>
        <mc:Fallback xmlns="">
          <p:sp>
            <p:nvSpPr>
              <p:cNvPr id="29" name="文本框 28">
                <a:extLst>
                  <a:ext uri="{FF2B5EF4-FFF2-40B4-BE49-F238E27FC236}">
                    <a16:creationId xmlns:a16="http://schemas.microsoft.com/office/drawing/2014/main" id="{5CB035F1-3737-4F93-B8F8-0681D7E8E00F}"/>
                  </a:ext>
                </a:extLst>
              </p:cNvPr>
              <p:cNvSpPr txBox="1">
                <a:spLocks noRot="1" noChangeAspect="1" noMove="1" noResize="1" noEditPoints="1" noAdjustHandles="1" noChangeArrowheads="1" noChangeShapeType="1" noTextEdit="1"/>
              </p:cNvSpPr>
              <p:nvPr/>
            </p:nvSpPr>
            <p:spPr>
              <a:xfrm>
                <a:off x="4319724" y="3413483"/>
                <a:ext cx="371384" cy="369332"/>
              </a:xfrm>
              <a:prstGeom prst="rect">
                <a:avLst/>
              </a:prstGeom>
              <a:blipFill>
                <a:blip r:embed="rId9"/>
                <a:stretch>
                  <a:fillRect t="-6557" r="-14754" b="-4918"/>
                </a:stretch>
              </a:blipFill>
            </p:spPr>
            <p:txBody>
              <a:bodyPr/>
              <a:lstStyle/>
              <a:p>
                <a:r>
                  <a:rPr lang="zh-CN" altLang="en-US">
                    <a:noFill/>
                  </a:rPr>
                  <a:t> </a:t>
                </a:r>
              </a:p>
            </p:txBody>
          </p:sp>
        </mc:Fallback>
      </mc:AlternateContent>
      <p:grpSp>
        <p:nvGrpSpPr>
          <p:cNvPr id="44" name="组合 43">
            <a:extLst>
              <a:ext uri="{FF2B5EF4-FFF2-40B4-BE49-F238E27FC236}">
                <a16:creationId xmlns:a16="http://schemas.microsoft.com/office/drawing/2014/main" id="{D2436BCC-3A10-4D4F-AFB3-C9D589D69C51}"/>
              </a:ext>
            </a:extLst>
          </p:cNvPr>
          <p:cNvGrpSpPr/>
          <p:nvPr/>
        </p:nvGrpSpPr>
        <p:grpSpPr>
          <a:xfrm>
            <a:off x="7130273" y="2905931"/>
            <a:ext cx="1676100" cy="1358772"/>
            <a:chOff x="6982710" y="2959505"/>
            <a:chExt cx="1676100" cy="1358772"/>
          </a:xfrm>
        </p:grpSpPr>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C055D7B1-7A36-4717-9172-40F73795B4A3}"/>
                    </a:ext>
                  </a:extLst>
                </p:cNvPr>
                <p:cNvSpPr txBox="1"/>
                <p:nvPr/>
              </p:nvSpPr>
              <p:spPr>
                <a:xfrm>
                  <a:off x="7027042" y="2959505"/>
                  <a:ext cx="9859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𝑊𝑥</m:t>
                        </m:r>
                      </m:oMath>
                    </m:oMathPara>
                  </a14:m>
                  <a:endParaRPr lang="zh-CN" altLang="en-US" dirty="0"/>
                </a:p>
              </p:txBody>
            </p:sp>
          </mc:Choice>
          <mc:Fallback xmlns="">
            <p:sp>
              <p:nvSpPr>
                <p:cNvPr id="30" name="文本框 29">
                  <a:extLst>
                    <a:ext uri="{FF2B5EF4-FFF2-40B4-BE49-F238E27FC236}">
                      <a16:creationId xmlns:a16="http://schemas.microsoft.com/office/drawing/2014/main" id="{C055D7B1-7A36-4717-9172-40F73795B4A3}"/>
                    </a:ext>
                  </a:extLst>
                </p:cNvPr>
                <p:cNvSpPr txBox="1">
                  <a:spLocks noRot="1" noChangeAspect="1" noMove="1" noResize="1" noEditPoints="1" noAdjustHandles="1" noChangeArrowheads="1" noChangeShapeType="1" noTextEdit="1"/>
                </p:cNvSpPr>
                <p:nvPr/>
              </p:nvSpPr>
              <p:spPr>
                <a:xfrm>
                  <a:off x="7027042" y="2959505"/>
                  <a:ext cx="985975"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D3CFD4FE-1A1D-446F-BB15-DB90FB122DC9}"/>
                    </a:ext>
                  </a:extLst>
                </p:cNvPr>
                <p:cNvSpPr txBox="1"/>
                <p:nvPr/>
              </p:nvSpPr>
              <p:spPr>
                <a:xfrm>
                  <a:off x="6982710" y="3347891"/>
                  <a:ext cx="117557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𝑦</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m:oMathPara>
                  </a14:m>
                  <a:endParaRPr lang="zh-CN" altLang="en-US" dirty="0"/>
                </a:p>
              </p:txBody>
            </p:sp>
          </mc:Choice>
          <mc:Fallback xmlns="">
            <p:sp>
              <p:nvSpPr>
                <p:cNvPr id="31" name="文本框 30">
                  <a:extLst>
                    <a:ext uri="{FF2B5EF4-FFF2-40B4-BE49-F238E27FC236}">
                      <a16:creationId xmlns:a16="http://schemas.microsoft.com/office/drawing/2014/main" id="{D3CFD4FE-1A1D-446F-BB15-DB90FB122DC9}"/>
                    </a:ext>
                  </a:extLst>
                </p:cNvPr>
                <p:cNvSpPr txBox="1">
                  <a:spLocks noRot="1" noChangeAspect="1" noMove="1" noResize="1" noEditPoints="1" noAdjustHandles="1" noChangeArrowheads="1" noChangeShapeType="1" noTextEdit="1"/>
                </p:cNvSpPr>
                <p:nvPr/>
              </p:nvSpPr>
              <p:spPr>
                <a:xfrm>
                  <a:off x="6982710" y="3347891"/>
                  <a:ext cx="1175578" cy="369332"/>
                </a:xfrm>
                <a:prstGeom prst="rect">
                  <a:avLst/>
                </a:prstGeom>
                <a:blipFill>
                  <a:blip r:embed="rId11"/>
                  <a:stretch>
                    <a:fillRect t="-6557"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8511D51B-1756-4707-9197-9D1A41035439}"/>
                    </a:ext>
                  </a:extLst>
                </p:cNvPr>
                <p:cNvSpPr txBox="1"/>
                <p:nvPr/>
              </p:nvSpPr>
              <p:spPr>
                <a:xfrm>
                  <a:off x="6982710" y="3707341"/>
                  <a:ext cx="1676100"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𝑦</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e>
                          <m:sup>
                            <m:r>
                              <a:rPr lang="en-US" altLang="zh-CN" b="0" i="1" smtClean="0">
                                <a:latin typeface="Cambria Math" panose="02040503050406030204" pitchFamily="18" charset="0"/>
                              </a:rPr>
                              <m:t>2</m:t>
                            </m:r>
                          </m:sup>
                        </m:sSup>
                      </m:oMath>
                    </m:oMathPara>
                  </a14:m>
                  <a:endParaRPr lang="zh-CN" altLang="en-US" dirty="0"/>
                </a:p>
              </p:txBody>
            </p:sp>
          </mc:Choice>
          <mc:Fallback xmlns="">
            <p:sp>
              <p:nvSpPr>
                <p:cNvPr id="32" name="文本框 31">
                  <a:extLst>
                    <a:ext uri="{FF2B5EF4-FFF2-40B4-BE49-F238E27FC236}">
                      <a16:creationId xmlns:a16="http://schemas.microsoft.com/office/drawing/2014/main" id="{8511D51B-1756-4707-9197-9D1A41035439}"/>
                    </a:ext>
                  </a:extLst>
                </p:cNvPr>
                <p:cNvSpPr txBox="1">
                  <a:spLocks noRot="1" noChangeAspect="1" noMove="1" noResize="1" noEditPoints="1" noAdjustHandles="1" noChangeArrowheads="1" noChangeShapeType="1" noTextEdit="1"/>
                </p:cNvSpPr>
                <p:nvPr/>
              </p:nvSpPr>
              <p:spPr>
                <a:xfrm>
                  <a:off x="6982710" y="3707341"/>
                  <a:ext cx="1676100" cy="610936"/>
                </a:xfrm>
                <a:prstGeom prst="rect">
                  <a:avLst/>
                </a:prstGeom>
                <a:blipFill>
                  <a:blip r:embed="rId12"/>
                  <a:stretch>
                    <a:fillRect/>
                  </a:stretch>
                </a:blipFill>
              </p:spPr>
              <p:txBody>
                <a:bodyPr/>
                <a:lstStyle/>
                <a:p>
                  <a:r>
                    <a:rPr lang="zh-CN" altLang="en-US">
                      <a:noFill/>
                    </a:rPr>
                    <a:t> </a:t>
                  </a:r>
                </a:p>
              </p:txBody>
            </p:sp>
          </mc:Fallback>
        </mc:AlternateContent>
      </p:grpSp>
      <p:grpSp>
        <p:nvGrpSpPr>
          <p:cNvPr id="38" name="组合 37">
            <a:extLst>
              <a:ext uri="{FF2B5EF4-FFF2-40B4-BE49-F238E27FC236}">
                <a16:creationId xmlns:a16="http://schemas.microsoft.com/office/drawing/2014/main" id="{CEA33FA5-080E-48FC-9200-BD1C7DB517E2}"/>
              </a:ext>
            </a:extLst>
          </p:cNvPr>
          <p:cNvGrpSpPr/>
          <p:nvPr/>
        </p:nvGrpSpPr>
        <p:grpSpPr>
          <a:xfrm>
            <a:off x="6953066" y="1400708"/>
            <a:ext cx="5238934" cy="901345"/>
            <a:chOff x="1942277" y="2301111"/>
            <a:chExt cx="5238934" cy="901345"/>
          </a:xfrm>
        </p:grpSpPr>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3B3A78FE-795C-42D1-8C33-8D61676B2DE9}"/>
                    </a:ext>
                  </a:extLst>
                </p:cNvPr>
                <p:cNvSpPr txBox="1"/>
                <p:nvPr/>
              </p:nvSpPr>
              <p:spPr>
                <a:xfrm>
                  <a:off x="4452772" y="2301111"/>
                  <a:ext cx="27284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𝑊</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r>
                          <a:rPr lang="en-US" altLang="zh-CN" i="1">
                            <a:latin typeface="Cambria Math" panose="02040503050406030204" pitchFamily="18" charset="0"/>
                          </a:rPr>
                          <m:t>=</m:t>
                        </m:r>
                        <m:r>
                          <a:rPr lang="en-US" altLang="zh-CN" i="1">
                            <a:latin typeface="Cambria Math" panose="02040503050406030204" pitchFamily="18" charset="0"/>
                          </a:rPr>
                          <m:t>𝑊𝑥</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𝑦</m:t>
                            </m:r>
                          </m:e>
                        </m:acc>
                      </m:oMath>
                    </m:oMathPara>
                  </a14:m>
                  <a:endParaRPr lang="en-US" altLang="zh-CN" b="0" i="1" dirty="0">
                    <a:latin typeface="Cambria Math" panose="02040503050406030204" pitchFamily="18" charset="0"/>
                  </a:endParaRPr>
                </a:p>
              </p:txBody>
            </p:sp>
          </mc:Choice>
          <mc:Fallback xmlns="">
            <p:sp>
              <p:nvSpPr>
                <p:cNvPr id="39" name="文本框 38">
                  <a:extLst>
                    <a:ext uri="{FF2B5EF4-FFF2-40B4-BE49-F238E27FC236}">
                      <a16:creationId xmlns:a16="http://schemas.microsoft.com/office/drawing/2014/main" id="{3B3A78FE-795C-42D1-8C33-8D61676B2DE9}"/>
                    </a:ext>
                  </a:extLst>
                </p:cNvPr>
                <p:cNvSpPr txBox="1">
                  <a:spLocks noRot="1" noChangeAspect="1" noMove="1" noResize="1" noEditPoints="1" noAdjustHandles="1" noChangeArrowheads="1" noChangeShapeType="1" noTextEdit="1"/>
                </p:cNvSpPr>
                <p:nvPr/>
              </p:nvSpPr>
              <p:spPr>
                <a:xfrm>
                  <a:off x="4452772" y="2301111"/>
                  <a:ext cx="2728439" cy="369332"/>
                </a:xfrm>
                <a:prstGeom prst="rect">
                  <a:avLst/>
                </a:prstGeom>
                <a:blipFill>
                  <a:blip r:embed="rId13"/>
                  <a:stretch>
                    <a:fillRect t="-5000" r="-9152"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矩形 39">
                  <a:extLst>
                    <a:ext uri="{FF2B5EF4-FFF2-40B4-BE49-F238E27FC236}">
                      <a16:creationId xmlns:a16="http://schemas.microsoft.com/office/drawing/2014/main" id="{F47CE298-D0EC-48F3-9E3D-05021B4634B9}"/>
                    </a:ext>
                  </a:extLst>
                </p:cNvPr>
                <p:cNvSpPr/>
                <p:nvPr/>
              </p:nvSpPr>
              <p:spPr>
                <a:xfrm>
                  <a:off x="4012850" y="2591520"/>
                  <a:ext cx="3003430" cy="61093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𝐿</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𝑦</m:t>
                                </m:r>
                              </m:e>
                            </m:acc>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𝑦</m:t>
                                    </m:r>
                                  </m:e>
                                </m:acc>
                                <m:r>
                                  <a:rPr lang="en-US" altLang="zh-CN" i="1" dirty="0">
                                    <a:latin typeface="Cambria Math" panose="02040503050406030204" pitchFamily="18" charset="0"/>
                                  </a:rPr>
                                  <m:t>−</m:t>
                                </m:r>
                                <m:r>
                                  <a:rPr lang="en-US" altLang="zh-CN" i="1" dirty="0">
                                    <a:latin typeface="Cambria Math" panose="02040503050406030204" pitchFamily="18" charset="0"/>
                                  </a:rPr>
                                  <m:t>𝑦</m:t>
                                </m:r>
                              </m:e>
                            </m:d>
                          </m:e>
                          <m:sup>
                            <m:r>
                              <a:rPr lang="en-US" altLang="zh-CN" i="1">
                                <a:latin typeface="Cambria Math" panose="02040503050406030204" pitchFamily="18" charset="0"/>
                              </a:rPr>
                              <m:t>2</m:t>
                            </m:r>
                          </m:sup>
                        </m:sSup>
                      </m:oMath>
                    </m:oMathPara>
                  </a14:m>
                  <a:endParaRPr lang="zh-CN" altLang="en-US" dirty="0"/>
                </a:p>
              </p:txBody>
            </p:sp>
          </mc:Choice>
          <mc:Fallback xmlns="">
            <p:sp>
              <p:nvSpPr>
                <p:cNvPr id="40" name="矩形 39">
                  <a:extLst>
                    <a:ext uri="{FF2B5EF4-FFF2-40B4-BE49-F238E27FC236}">
                      <a16:creationId xmlns:a16="http://schemas.microsoft.com/office/drawing/2014/main" id="{F47CE298-D0EC-48F3-9E3D-05021B4634B9}"/>
                    </a:ext>
                  </a:extLst>
                </p:cNvPr>
                <p:cNvSpPr>
                  <a:spLocks noRot="1" noChangeAspect="1" noMove="1" noResize="1" noEditPoints="1" noAdjustHandles="1" noChangeArrowheads="1" noChangeShapeType="1" noTextEdit="1"/>
                </p:cNvSpPr>
                <p:nvPr/>
              </p:nvSpPr>
              <p:spPr>
                <a:xfrm>
                  <a:off x="4012850" y="2591520"/>
                  <a:ext cx="3003430" cy="610936"/>
                </a:xfrm>
                <a:prstGeom prst="rect">
                  <a:avLst/>
                </a:prstGeom>
                <a:blipFill>
                  <a:blip r:embed="rId14"/>
                  <a:stretch>
                    <a:fillRect/>
                  </a:stretch>
                </a:blipFill>
              </p:spPr>
              <p:txBody>
                <a:bodyPr/>
                <a:lstStyle/>
                <a:p>
                  <a:r>
                    <a:rPr lang="zh-CN" altLang="en-US">
                      <a:noFill/>
                    </a:rPr>
                    <a:t> </a:t>
                  </a:r>
                </a:p>
              </p:txBody>
            </p:sp>
          </mc:Fallback>
        </mc:AlternateContent>
        <p:sp>
          <p:nvSpPr>
            <p:cNvPr id="41" name="矩形 40">
              <a:extLst>
                <a:ext uri="{FF2B5EF4-FFF2-40B4-BE49-F238E27FC236}">
                  <a16:creationId xmlns:a16="http://schemas.microsoft.com/office/drawing/2014/main" id="{E7EBC8A2-0DA0-4BF1-A300-7F386D91B884}"/>
                </a:ext>
              </a:extLst>
            </p:cNvPr>
            <p:cNvSpPr/>
            <p:nvPr/>
          </p:nvSpPr>
          <p:spPr>
            <a:xfrm>
              <a:off x="1942277" y="2301111"/>
              <a:ext cx="2510495" cy="369332"/>
            </a:xfrm>
            <a:prstGeom prst="rect">
              <a:avLst/>
            </a:prstGeom>
          </p:spPr>
          <p:txBody>
            <a:bodyPr wrap="none">
              <a:spAutoFit/>
            </a:bodyPr>
            <a:lstStyle/>
            <a:p>
              <a:r>
                <a:rPr lang="en-US" altLang="zh-CN" dirty="0"/>
                <a:t>We have a linear model: </a:t>
              </a:r>
            </a:p>
          </p:txBody>
        </p:sp>
        <p:sp>
          <p:nvSpPr>
            <p:cNvPr id="42" name="矩形 41">
              <a:extLst>
                <a:ext uri="{FF2B5EF4-FFF2-40B4-BE49-F238E27FC236}">
                  <a16:creationId xmlns:a16="http://schemas.microsoft.com/office/drawing/2014/main" id="{0021E295-0F4F-4F3C-8BD3-ABFE3FF28B88}"/>
                </a:ext>
              </a:extLst>
            </p:cNvPr>
            <p:cNvSpPr/>
            <p:nvPr/>
          </p:nvSpPr>
          <p:spPr>
            <a:xfrm>
              <a:off x="1942277" y="2737730"/>
              <a:ext cx="1484702" cy="369332"/>
            </a:xfrm>
            <a:prstGeom prst="rect">
              <a:avLst/>
            </a:prstGeom>
          </p:spPr>
          <p:txBody>
            <a:bodyPr wrap="none">
              <a:spAutoFit/>
            </a:bodyPr>
            <a:lstStyle/>
            <a:p>
              <a:r>
                <a:rPr lang="en-US" altLang="zh-CN" dirty="0"/>
                <a:t>Loss function:</a:t>
              </a:r>
            </a:p>
          </p:txBody>
        </p:sp>
      </p:grpSp>
      <p:grpSp>
        <p:nvGrpSpPr>
          <p:cNvPr id="55" name="组合 54">
            <a:extLst>
              <a:ext uri="{FF2B5EF4-FFF2-40B4-BE49-F238E27FC236}">
                <a16:creationId xmlns:a16="http://schemas.microsoft.com/office/drawing/2014/main" id="{327E1E1B-3395-4C48-9B6C-172252A7FF62}"/>
              </a:ext>
            </a:extLst>
          </p:cNvPr>
          <p:cNvGrpSpPr/>
          <p:nvPr/>
        </p:nvGrpSpPr>
        <p:grpSpPr>
          <a:xfrm>
            <a:off x="6694111" y="4603172"/>
            <a:ext cx="4381599" cy="1241925"/>
            <a:chOff x="5465079" y="4807435"/>
            <a:chExt cx="4381599" cy="1241925"/>
          </a:xfrm>
        </p:grpSpPr>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738786DE-AF26-45B2-83B1-0A00A0B47E59}"/>
                    </a:ext>
                  </a:extLst>
                </p:cNvPr>
                <p:cNvSpPr txBox="1"/>
                <p:nvPr/>
              </p:nvSpPr>
              <p:spPr>
                <a:xfrm>
                  <a:off x="5903091" y="4810955"/>
                  <a:ext cx="1538947" cy="6026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𝐿</m:t>
                            </m:r>
                          </m:num>
                          <m:den>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𝑦</m:t>
                            </m:r>
                          </m:den>
                        </m:f>
                        <m:r>
                          <a:rPr lang="en-US" altLang="zh-CN" sz="1600" b="0" i="1" smtClean="0">
                            <a:latin typeface="Cambria Math" panose="02040503050406030204" pitchFamily="18" charset="0"/>
                          </a:rPr>
                          <m:t>=−</m:t>
                        </m:r>
                        <m:d>
                          <m:dPr>
                            <m:ctrlPr>
                              <a:rPr lang="en-US" altLang="zh-CN" sz="1600" b="0" i="1" smtClean="0">
                                <a:latin typeface="Cambria Math" panose="02040503050406030204" pitchFamily="18" charset="0"/>
                              </a:rPr>
                            </m:ctrlPr>
                          </m:dPr>
                          <m:e>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𝑦</m:t>
                                </m:r>
                              </m:e>
                            </m:acc>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𝑦</m:t>
                            </m:r>
                          </m:e>
                        </m:d>
                      </m:oMath>
                    </m:oMathPara>
                  </a14:m>
                  <a:endParaRPr lang="zh-CN" altLang="en-US" sz="1600" dirty="0"/>
                </a:p>
              </p:txBody>
            </p:sp>
          </mc:Choice>
          <mc:Fallback xmlns="">
            <p:sp>
              <p:nvSpPr>
                <p:cNvPr id="35" name="文本框 34">
                  <a:extLst>
                    <a:ext uri="{FF2B5EF4-FFF2-40B4-BE49-F238E27FC236}">
                      <a16:creationId xmlns:a16="http://schemas.microsoft.com/office/drawing/2014/main" id="{738786DE-AF26-45B2-83B1-0A00A0B47E59}"/>
                    </a:ext>
                  </a:extLst>
                </p:cNvPr>
                <p:cNvSpPr txBox="1">
                  <a:spLocks noRot="1" noChangeAspect="1" noMove="1" noResize="1" noEditPoints="1" noAdjustHandles="1" noChangeArrowheads="1" noChangeShapeType="1" noTextEdit="1"/>
                </p:cNvSpPr>
                <p:nvPr/>
              </p:nvSpPr>
              <p:spPr>
                <a:xfrm>
                  <a:off x="5903091" y="4810955"/>
                  <a:ext cx="1538947" cy="602601"/>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1F88507D-62C0-4E33-BAC7-0BB3F9E924B3}"/>
                    </a:ext>
                  </a:extLst>
                </p:cNvPr>
                <p:cNvSpPr txBox="1"/>
                <p:nvPr/>
              </p:nvSpPr>
              <p:spPr>
                <a:xfrm>
                  <a:off x="5465079" y="5446759"/>
                  <a:ext cx="2075904" cy="6026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𝐿</m:t>
                            </m:r>
                          </m:num>
                          <m:den>
                            <m:r>
                              <a:rPr lang="en-US" altLang="zh-CN" sz="1600" b="0" i="1" smtClean="0">
                                <a:latin typeface="Cambria Math" panose="02040503050406030204" pitchFamily="18" charset="0"/>
                              </a:rPr>
                              <m:t>𝜕</m:t>
                            </m:r>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𝑦</m:t>
                                </m:r>
                              </m:e>
                            </m:acc>
                          </m:den>
                        </m:f>
                        <m:r>
                          <a:rPr lang="en-US" altLang="zh-CN" sz="1600" b="0" i="1" smtClean="0">
                            <a:latin typeface="Cambria Math" panose="02040503050406030204" pitchFamily="18" charset="0"/>
                          </a:rPr>
                          <m:t>=</m:t>
                        </m:r>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𝑦</m:t>
                            </m:r>
                          </m:e>
                        </m:acc>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𝑦</m:t>
                        </m:r>
                      </m:oMath>
                    </m:oMathPara>
                  </a14:m>
                  <a:endParaRPr lang="zh-CN" altLang="en-US" sz="1600" dirty="0"/>
                </a:p>
              </p:txBody>
            </p:sp>
          </mc:Choice>
          <mc:Fallback xmlns="">
            <p:sp>
              <p:nvSpPr>
                <p:cNvPr id="36" name="文本框 35">
                  <a:extLst>
                    <a:ext uri="{FF2B5EF4-FFF2-40B4-BE49-F238E27FC236}">
                      <a16:creationId xmlns:a16="http://schemas.microsoft.com/office/drawing/2014/main" id="{1F88507D-62C0-4E33-BAC7-0BB3F9E924B3}"/>
                    </a:ext>
                  </a:extLst>
                </p:cNvPr>
                <p:cNvSpPr txBox="1">
                  <a:spLocks noRot="1" noChangeAspect="1" noMove="1" noResize="1" noEditPoints="1" noAdjustHandles="1" noChangeArrowheads="1" noChangeShapeType="1" noTextEdit="1"/>
                </p:cNvSpPr>
                <p:nvPr/>
              </p:nvSpPr>
              <p:spPr>
                <a:xfrm>
                  <a:off x="5465079" y="5446759"/>
                  <a:ext cx="2075904" cy="602601"/>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C9CE5428-3EF3-416D-BD1E-89B7A50F4779}"/>
                    </a:ext>
                  </a:extLst>
                </p:cNvPr>
                <p:cNvSpPr txBox="1"/>
                <p:nvPr/>
              </p:nvSpPr>
              <p:spPr>
                <a:xfrm>
                  <a:off x="7694617" y="4807435"/>
                  <a:ext cx="1027392" cy="5610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m:t>
                            </m:r>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𝑦</m:t>
                                </m:r>
                              </m:e>
                            </m:acc>
                          </m:num>
                          <m:den>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𝑏</m:t>
                            </m:r>
                          </m:den>
                        </m:f>
                        <m:r>
                          <a:rPr lang="en-US" altLang="zh-CN" sz="1600" b="0" i="0" smtClean="0">
                            <a:latin typeface="Cambria Math" panose="02040503050406030204" pitchFamily="18" charset="0"/>
                          </a:rPr>
                          <m:t>=1</m:t>
                        </m:r>
                      </m:oMath>
                    </m:oMathPara>
                  </a14:m>
                  <a:endParaRPr lang="zh-CN" altLang="en-US" sz="1600" dirty="0"/>
                </a:p>
              </p:txBody>
            </p:sp>
          </mc:Choice>
          <mc:Fallback xmlns="">
            <p:sp>
              <p:nvSpPr>
                <p:cNvPr id="43" name="文本框 42">
                  <a:extLst>
                    <a:ext uri="{FF2B5EF4-FFF2-40B4-BE49-F238E27FC236}">
                      <a16:creationId xmlns:a16="http://schemas.microsoft.com/office/drawing/2014/main" id="{C9CE5428-3EF3-416D-BD1E-89B7A50F4779}"/>
                    </a:ext>
                  </a:extLst>
                </p:cNvPr>
                <p:cNvSpPr txBox="1">
                  <a:spLocks noRot="1" noChangeAspect="1" noMove="1" noResize="1" noEditPoints="1" noAdjustHandles="1" noChangeArrowheads="1" noChangeShapeType="1" noTextEdit="1"/>
                </p:cNvSpPr>
                <p:nvPr/>
              </p:nvSpPr>
              <p:spPr>
                <a:xfrm>
                  <a:off x="7694617" y="4807435"/>
                  <a:ext cx="1027392" cy="561051"/>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D49BE7F4-65DA-44D8-9045-827068C6E09C}"/>
                    </a:ext>
                  </a:extLst>
                </p:cNvPr>
                <p:cNvSpPr txBox="1"/>
                <p:nvPr/>
              </p:nvSpPr>
              <p:spPr>
                <a:xfrm>
                  <a:off x="7577341" y="5475492"/>
                  <a:ext cx="1261944" cy="5610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m:t>
                            </m:r>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𝑦</m:t>
                                </m:r>
                              </m:e>
                            </m:acc>
                          </m:num>
                          <m:den>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m:t>
                            </m:r>
                          </m:den>
                        </m:f>
                        <m:r>
                          <a:rPr lang="en-US" altLang="zh-CN" sz="1600" b="0" i="1" smtClean="0">
                            <a:latin typeface="Cambria Math" panose="02040503050406030204" pitchFamily="18" charset="0"/>
                          </a:rPr>
                          <m:t>=1</m:t>
                        </m:r>
                      </m:oMath>
                    </m:oMathPara>
                  </a14:m>
                  <a:endParaRPr lang="zh-CN" altLang="en-US" sz="1600" dirty="0"/>
                </a:p>
              </p:txBody>
            </p:sp>
          </mc:Choice>
          <mc:Fallback xmlns="">
            <p:sp>
              <p:nvSpPr>
                <p:cNvPr id="45" name="文本框 44">
                  <a:extLst>
                    <a:ext uri="{FF2B5EF4-FFF2-40B4-BE49-F238E27FC236}">
                      <a16:creationId xmlns:a16="http://schemas.microsoft.com/office/drawing/2014/main" id="{D49BE7F4-65DA-44D8-9045-827068C6E09C}"/>
                    </a:ext>
                  </a:extLst>
                </p:cNvPr>
                <p:cNvSpPr txBox="1">
                  <a:spLocks noRot="1" noChangeAspect="1" noMove="1" noResize="1" noEditPoints="1" noAdjustHandles="1" noChangeArrowheads="1" noChangeShapeType="1" noTextEdit="1"/>
                </p:cNvSpPr>
                <p:nvPr/>
              </p:nvSpPr>
              <p:spPr>
                <a:xfrm>
                  <a:off x="7577341" y="5475492"/>
                  <a:ext cx="1261944" cy="561051"/>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CF44CF9C-7076-4026-859D-EB7C88FC010E}"/>
                    </a:ext>
                  </a:extLst>
                </p:cNvPr>
                <p:cNvSpPr txBox="1"/>
                <p:nvPr/>
              </p:nvSpPr>
              <p:spPr>
                <a:xfrm>
                  <a:off x="8915013" y="4807435"/>
                  <a:ext cx="931665" cy="5605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m:t>
                            </m:r>
                          </m:num>
                          <m:den>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𝑊</m:t>
                            </m:r>
                          </m:den>
                        </m:f>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oMath>
                    </m:oMathPara>
                  </a14:m>
                  <a:endParaRPr lang="zh-CN" altLang="en-US" sz="1600" dirty="0"/>
                </a:p>
              </p:txBody>
            </p:sp>
          </mc:Choice>
          <mc:Fallback xmlns="">
            <p:sp>
              <p:nvSpPr>
                <p:cNvPr id="46" name="文本框 45">
                  <a:extLst>
                    <a:ext uri="{FF2B5EF4-FFF2-40B4-BE49-F238E27FC236}">
                      <a16:creationId xmlns:a16="http://schemas.microsoft.com/office/drawing/2014/main" id="{CF44CF9C-7076-4026-859D-EB7C88FC010E}"/>
                    </a:ext>
                  </a:extLst>
                </p:cNvPr>
                <p:cNvSpPr txBox="1">
                  <a:spLocks noRot="1" noChangeAspect="1" noMove="1" noResize="1" noEditPoints="1" noAdjustHandles="1" noChangeArrowheads="1" noChangeShapeType="1" noTextEdit="1"/>
                </p:cNvSpPr>
                <p:nvPr/>
              </p:nvSpPr>
              <p:spPr>
                <a:xfrm>
                  <a:off x="8915013" y="4807435"/>
                  <a:ext cx="931665" cy="560538"/>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CF815DAE-B613-4D08-BE71-6D340D223104}"/>
                    </a:ext>
                  </a:extLst>
                </p:cNvPr>
                <p:cNvSpPr txBox="1"/>
                <p:nvPr/>
              </p:nvSpPr>
              <p:spPr>
                <a:xfrm>
                  <a:off x="8915013" y="5475492"/>
                  <a:ext cx="931665" cy="5605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m:t>
                            </m:r>
                          </m:num>
                          <m:den>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den>
                        </m:f>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𝑊</m:t>
                        </m:r>
                      </m:oMath>
                    </m:oMathPara>
                  </a14:m>
                  <a:endParaRPr lang="zh-CN" altLang="en-US" sz="1600" dirty="0"/>
                </a:p>
              </p:txBody>
            </p:sp>
          </mc:Choice>
          <mc:Fallback xmlns="">
            <p:sp>
              <p:nvSpPr>
                <p:cNvPr id="47" name="文本框 46">
                  <a:extLst>
                    <a:ext uri="{FF2B5EF4-FFF2-40B4-BE49-F238E27FC236}">
                      <a16:creationId xmlns:a16="http://schemas.microsoft.com/office/drawing/2014/main" id="{CF815DAE-B613-4D08-BE71-6D340D223104}"/>
                    </a:ext>
                  </a:extLst>
                </p:cNvPr>
                <p:cNvSpPr txBox="1">
                  <a:spLocks noRot="1" noChangeAspect="1" noMove="1" noResize="1" noEditPoints="1" noAdjustHandles="1" noChangeArrowheads="1" noChangeShapeType="1" noTextEdit="1"/>
                </p:cNvSpPr>
                <p:nvPr/>
              </p:nvSpPr>
              <p:spPr>
                <a:xfrm>
                  <a:off x="8915013" y="5475492"/>
                  <a:ext cx="931665" cy="560538"/>
                </a:xfrm>
                <a:prstGeom prst="rect">
                  <a:avLst/>
                </a:prstGeom>
                <a:blipFill>
                  <a:blip r:embed="rId20"/>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12278618-6D2D-4999-942A-A8F5620961F7}"/>
                  </a:ext>
                </a:extLst>
              </p:cNvPr>
              <p:cNvSpPr txBox="1"/>
              <p:nvPr/>
            </p:nvSpPr>
            <p:spPr>
              <a:xfrm>
                <a:off x="2534131" y="4064370"/>
                <a:ext cx="428194" cy="5388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1400" b="0" i="1" smtClean="0">
                              <a:solidFill>
                                <a:srgbClr val="FF0000"/>
                              </a:solidFill>
                              <a:latin typeface="Cambria Math" panose="02040503050406030204" pitchFamily="18" charset="0"/>
                            </a:rPr>
                          </m:ctrlPr>
                        </m:fPr>
                        <m:num>
                          <m:r>
                            <a:rPr lang="en-US" altLang="zh-CN" sz="1400" b="0" i="1" smtClean="0">
                              <a:solidFill>
                                <a:srgbClr val="FF0000"/>
                              </a:solidFill>
                              <a:latin typeface="Cambria Math" panose="02040503050406030204" pitchFamily="18" charset="0"/>
                            </a:rPr>
                            <m:t>𝜕</m:t>
                          </m:r>
                          <m:r>
                            <a:rPr lang="en-US" altLang="zh-CN" sz="1400" b="0" i="1" smtClean="0">
                              <a:solidFill>
                                <a:srgbClr val="FF0000"/>
                              </a:solidFill>
                              <a:latin typeface="Cambria Math" panose="02040503050406030204" pitchFamily="18" charset="0"/>
                            </a:rPr>
                            <m:t>𝐿</m:t>
                          </m:r>
                        </m:num>
                        <m:den>
                          <m:r>
                            <a:rPr lang="en-US" altLang="zh-CN" sz="1400" b="0" i="1" smtClean="0">
                              <a:solidFill>
                                <a:srgbClr val="FF0000"/>
                              </a:solidFill>
                              <a:latin typeface="Cambria Math" panose="02040503050406030204" pitchFamily="18" charset="0"/>
                            </a:rPr>
                            <m:t>𝜕</m:t>
                          </m:r>
                          <m:r>
                            <a:rPr lang="en-US" altLang="zh-CN" sz="1400" b="0" i="1" smtClean="0">
                              <a:solidFill>
                                <a:srgbClr val="FF0000"/>
                              </a:solidFill>
                              <a:latin typeface="Cambria Math" panose="02040503050406030204" pitchFamily="18" charset="0"/>
                            </a:rPr>
                            <m:t>𝑦</m:t>
                          </m:r>
                        </m:den>
                      </m:f>
                    </m:oMath>
                  </m:oMathPara>
                </a14:m>
                <a:endParaRPr lang="zh-CN" altLang="en-US" sz="1400" dirty="0">
                  <a:solidFill>
                    <a:srgbClr val="FF0000"/>
                  </a:solidFill>
                </a:endParaRPr>
              </a:p>
            </p:txBody>
          </p:sp>
        </mc:Choice>
        <mc:Fallback xmlns="">
          <p:sp>
            <p:nvSpPr>
              <p:cNvPr id="49" name="文本框 48">
                <a:extLst>
                  <a:ext uri="{FF2B5EF4-FFF2-40B4-BE49-F238E27FC236}">
                    <a16:creationId xmlns:a16="http://schemas.microsoft.com/office/drawing/2014/main" id="{12278618-6D2D-4999-942A-A8F5620961F7}"/>
                  </a:ext>
                </a:extLst>
              </p:cNvPr>
              <p:cNvSpPr txBox="1">
                <a:spLocks noRot="1" noChangeAspect="1" noMove="1" noResize="1" noEditPoints="1" noAdjustHandles="1" noChangeArrowheads="1" noChangeShapeType="1" noTextEdit="1"/>
              </p:cNvSpPr>
              <p:nvPr/>
            </p:nvSpPr>
            <p:spPr>
              <a:xfrm>
                <a:off x="2534131" y="4064370"/>
                <a:ext cx="428194" cy="538802"/>
              </a:xfrm>
              <a:prstGeom prst="rect">
                <a:avLst/>
              </a:prstGeom>
              <a:blipFill>
                <a:blip r:embed="rId21"/>
                <a:stretch>
                  <a:fillRect b="-56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35A59E0E-C918-4ACC-A4B9-0BC24E7D294A}"/>
                  </a:ext>
                </a:extLst>
              </p:cNvPr>
              <p:cNvSpPr txBox="1"/>
              <p:nvPr/>
            </p:nvSpPr>
            <p:spPr>
              <a:xfrm>
                <a:off x="4315253" y="2890198"/>
                <a:ext cx="432747" cy="5388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1400" b="0" i="1" smtClean="0">
                              <a:solidFill>
                                <a:srgbClr val="FF0000"/>
                              </a:solidFill>
                              <a:latin typeface="Cambria Math" panose="02040503050406030204" pitchFamily="18" charset="0"/>
                            </a:rPr>
                          </m:ctrlPr>
                        </m:fPr>
                        <m:num>
                          <m:r>
                            <a:rPr lang="en-US" altLang="zh-CN" sz="1400" b="0" i="1" smtClean="0">
                              <a:solidFill>
                                <a:srgbClr val="FF0000"/>
                              </a:solidFill>
                              <a:latin typeface="Cambria Math" panose="02040503050406030204" pitchFamily="18" charset="0"/>
                            </a:rPr>
                            <m:t>𝜕</m:t>
                          </m:r>
                          <m:r>
                            <a:rPr lang="en-US" altLang="zh-CN" sz="1400" b="0" i="1" smtClean="0">
                              <a:solidFill>
                                <a:srgbClr val="FF0000"/>
                              </a:solidFill>
                              <a:latin typeface="Cambria Math" panose="02040503050406030204" pitchFamily="18" charset="0"/>
                            </a:rPr>
                            <m:t>𝐿</m:t>
                          </m:r>
                        </m:num>
                        <m:den>
                          <m:r>
                            <a:rPr lang="en-US" altLang="zh-CN" sz="1400" b="0" i="1" smtClean="0">
                              <a:solidFill>
                                <a:srgbClr val="FF0000"/>
                              </a:solidFill>
                              <a:latin typeface="Cambria Math" panose="02040503050406030204" pitchFamily="18" charset="0"/>
                            </a:rPr>
                            <m:t>𝜕</m:t>
                          </m:r>
                          <m:acc>
                            <m:accPr>
                              <m:chr m:val="̂"/>
                              <m:ctrlPr>
                                <a:rPr lang="en-US" altLang="zh-CN" sz="1400" b="0" i="1" smtClean="0">
                                  <a:solidFill>
                                    <a:srgbClr val="FF0000"/>
                                  </a:solidFill>
                                  <a:latin typeface="Cambria Math" panose="02040503050406030204" pitchFamily="18" charset="0"/>
                                </a:rPr>
                              </m:ctrlPr>
                            </m:accPr>
                            <m:e>
                              <m:r>
                                <a:rPr lang="en-US" altLang="zh-CN" sz="1400" b="0" i="1" smtClean="0">
                                  <a:solidFill>
                                    <a:srgbClr val="FF0000"/>
                                  </a:solidFill>
                                  <a:latin typeface="Cambria Math" panose="02040503050406030204" pitchFamily="18" charset="0"/>
                                </a:rPr>
                                <m:t>𝑦</m:t>
                              </m:r>
                            </m:e>
                          </m:acc>
                        </m:den>
                      </m:f>
                    </m:oMath>
                  </m:oMathPara>
                </a14:m>
                <a:endParaRPr lang="zh-CN" altLang="en-US" sz="1400" dirty="0">
                  <a:solidFill>
                    <a:srgbClr val="FF0000"/>
                  </a:solidFill>
                </a:endParaRPr>
              </a:p>
            </p:txBody>
          </p:sp>
        </mc:Choice>
        <mc:Fallback xmlns="">
          <p:sp>
            <p:nvSpPr>
              <p:cNvPr id="50" name="文本框 49">
                <a:extLst>
                  <a:ext uri="{FF2B5EF4-FFF2-40B4-BE49-F238E27FC236}">
                    <a16:creationId xmlns:a16="http://schemas.microsoft.com/office/drawing/2014/main" id="{35A59E0E-C918-4ACC-A4B9-0BC24E7D294A}"/>
                  </a:ext>
                </a:extLst>
              </p:cNvPr>
              <p:cNvSpPr txBox="1">
                <a:spLocks noRot="1" noChangeAspect="1" noMove="1" noResize="1" noEditPoints="1" noAdjustHandles="1" noChangeArrowheads="1" noChangeShapeType="1" noTextEdit="1"/>
              </p:cNvSpPr>
              <p:nvPr/>
            </p:nvSpPr>
            <p:spPr>
              <a:xfrm>
                <a:off x="4315253" y="2890198"/>
                <a:ext cx="432747" cy="538802"/>
              </a:xfrm>
              <a:prstGeom prst="rect">
                <a:avLst/>
              </a:prstGeom>
              <a:blipFill>
                <a:blip r:embed="rId22"/>
                <a:stretch>
                  <a:fillRect r="-26761" b="-11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796454C3-148C-48DE-9C90-B9F1825C5051}"/>
                  </a:ext>
                </a:extLst>
              </p:cNvPr>
              <p:cNvSpPr txBox="1"/>
              <p:nvPr/>
            </p:nvSpPr>
            <p:spPr>
              <a:xfrm>
                <a:off x="2058980" y="3523785"/>
                <a:ext cx="432747" cy="5023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sz="1400" b="0" i="1" smtClean="0">
                              <a:solidFill>
                                <a:srgbClr val="FF0000"/>
                              </a:solidFill>
                              <a:latin typeface="Cambria Math" panose="02040503050406030204" pitchFamily="18" charset="0"/>
                            </a:rPr>
                          </m:ctrlPr>
                        </m:fPr>
                        <m:num>
                          <m:r>
                            <a:rPr lang="en-US" altLang="zh-CN" sz="1400" b="0" i="1" smtClean="0">
                              <a:solidFill>
                                <a:srgbClr val="FF0000"/>
                              </a:solidFill>
                              <a:latin typeface="Cambria Math" panose="02040503050406030204" pitchFamily="18" charset="0"/>
                            </a:rPr>
                            <m:t>𝜕</m:t>
                          </m:r>
                          <m:acc>
                            <m:accPr>
                              <m:chr m:val="̂"/>
                              <m:ctrlPr>
                                <a:rPr lang="en-US" altLang="zh-CN" sz="1400" b="0" i="1" smtClean="0">
                                  <a:solidFill>
                                    <a:srgbClr val="FF0000"/>
                                  </a:solidFill>
                                  <a:latin typeface="Cambria Math" panose="02040503050406030204" pitchFamily="18" charset="0"/>
                                </a:rPr>
                              </m:ctrlPr>
                            </m:accPr>
                            <m:e>
                              <m:r>
                                <a:rPr lang="en-US" altLang="zh-CN" sz="1400" b="0" i="1" smtClean="0">
                                  <a:solidFill>
                                    <a:srgbClr val="FF0000"/>
                                  </a:solidFill>
                                  <a:latin typeface="Cambria Math" panose="02040503050406030204" pitchFamily="18" charset="0"/>
                                </a:rPr>
                                <m:t>𝑦</m:t>
                              </m:r>
                            </m:e>
                          </m:acc>
                        </m:num>
                        <m:den>
                          <m:r>
                            <a:rPr lang="en-US" altLang="zh-CN" sz="1400" b="0" i="1" smtClean="0">
                              <a:solidFill>
                                <a:srgbClr val="FF0000"/>
                              </a:solidFill>
                              <a:latin typeface="Cambria Math" panose="02040503050406030204" pitchFamily="18" charset="0"/>
                            </a:rPr>
                            <m:t>𝜕</m:t>
                          </m:r>
                          <m:r>
                            <a:rPr lang="en-US" altLang="zh-CN" sz="1400" b="0" i="1" smtClean="0">
                              <a:solidFill>
                                <a:srgbClr val="FF0000"/>
                              </a:solidFill>
                              <a:latin typeface="Cambria Math" panose="02040503050406030204" pitchFamily="18" charset="0"/>
                            </a:rPr>
                            <m:t>𝑏</m:t>
                          </m:r>
                        </m:den>
                      </m:f>
                    </m:oMath>
                  </m:oMathPara>
                </a14:m>
                <a:endParaRPr lang="zh-CN" altLang="en-US" sz="1400" dirty="0">
                  <a:solidFill>
                    <a:srgbClr val="FF0000"/>
                  </a:solidFill>
                </a:endParaRPr>
              </a:p>
            </p:txBody>
          </p:sp>
        </mc:Choice>
        <mc:Fallback xmlns="">
          <p:sp>
            <p:nvSpPr>
              <p:cNvPr id="51" name="文本框 50">
                <a:extLst>
                  <a:ext uri="{FF2B5EF4-FFF2-40B4-BE49-F238E27FC236}">
                    <a16:creationId xmlns:a16="http://schemas.microsoft.com/office/drawing/2014/main" id="{796454C3-148C-48DE-9C90-B9F1825C5051}"/>
                  </a:ext>
                </a:extLst>
              </p:cNvPr>
              <p:cNvSpPr txBox="1">
                <a:spLocks noRot="1" noChangeAspect="1" noMove="1" noResize="1" noEditPoints="1" noAdjustHandles="1" noChangeArrowheads="1" noChangeShapeType="1" noTextEdit="1"/>
              </p:cNvSpPr>
              <p:nvPr/>
            </p:nvSpPr>
            <p:spPr>
              <a:xfrm>
                <a:off x="2058980" y="3523785"/>
                <a:ext cx="432747" cy="502382"/>
              </a:xfrm>
              <a:prstGeom prst="rect">
                <a:avLst/>
              </a:prstGeom>
              <a:blipFill>
                <a:blip r:embed="rId23"/>
                <a:stretch>
                  <a:fillRect r="-26761" b="-24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26321064-5E84-4523-81EC-0478695F726F}"/>
                  </a:ext>
                </a:extLst>
              </p:cNvPr>
              <p:cNvSpPr txBox="1"/>
              <p:nvPr/>
            </p:nvSpPr>
            <p:spPr>
              <a:xfrm>
                <a:off x="2856150" y="2396583"/>
                <a:ext cx="432747" cy="5023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1400" b="0" i="1" smtClean="0">
                              <a:solidFill>
                                <a:srgbClr val="FF0000"/>
                              </a:solidFill>
                              <a:latin typeface="Cambria Math" panose="02040503050406030204" pitchFamily="18" charset="0"/>
                            </a:rPr>
                          </m:ctrlPr>
                        </m:fPr>
                        <m:num>
                          <m:r>
                            <a:rPr lang="en-US" altLang="zh-CN" sz="1400" b="0" i="1" smtClean="0">
                              <a:solidFill>
                                <a:srgbClr val="FF0000"/>
                              </a:solidFill>
                              <a:latin typeface="Cambria Math" panose="02040503050406030204" pitchFamily="18" charset="0"/>
                            </a:rPr>
                            <m:t>𝜕</m:t>
                          </m:r>
                          <m:acc>
                            <m:accPr>
                              <m:chr m:val="̂"/>
                              <m:ctrlPr>
                                <a:rPr lang="en-US" altLang="zh-CN" sz="1400" b="0" i="1" smtClean="0">
                                  <a:solidFill>
                                    <a:srgbClr val="FF0000"/>
                                  </a:solidFill>
                                  <a:latin typeface="Cambria Math" panose="02040503050406030204" pitchFamily="18" charset="0"/>
                                </a:rPr>
                              </m:ctrlPr>
                            </m:accPr>
                            <m:e>
                              <m:r>
                                <a:rPr lang="en-US" altLang="zh-CN" sz="1400" b="0" i="1" smtClean="0">
                                  <a:solidFill>
                                    <a:srgbClr val="FF0000"/>
                                  </a:solidFill>
                                  <a:latin typeface="Cambria Math" panose="02040503050406030204" pitchFamily="18" charset="0"/>
                                </a:rPr>
                                <m:t>𝑦</m:t>
                              </m:r>
                            </m:e>
                          </m:acc>
                        </m:num>
                        <m:den>
                          <m:r>
                            <a:rPr lang="en-US" altLang="zh-CN" sz="1400" b="0" i="1" smtClean="0">
                              <a:solidFill>
                                <a:srgbClr val="FF0000"/>
                              </a:solidFill>
                              <a:latin typeface="Cambria Math" panose="02040503050406030204" pitchFamily="18" charset="0"/>
                            </a:rPr>
                            <m:t>𝜕</m:t>
                          </m:r>
                          <m:r>
                            <a:rPr lang="en-US" altLang="zh-CN" sz="1400" b="0" i="1" smtClean="0">
                              <a:solidFill>
                                <a:srgbClr val="FF0000"/>
                              </a:solidFill>
                              <a:latin typeface="Cambria Math" panose="02040503050406030204" pitchFamily="18" charset="0"/>
                            </a:rPr>
                            <m:t>𝑡</m:t>
                          </m:r>
                        </m:den>
                      </m:f>
                    </m:oMath>
                  </m:oMathPara>
                </a14:m>
                <a:endParaRPr lang="zh-CN" altLang="en-US" sz="1400" dirty="0">
                  <a:solidFill>
                    <a:srgbClr val="FF0000"/>
                  </a:solidFill>
                </a:endParaRPr>
              </a:p>
            </p:txBody>
          </p:sp>
        </mc:Choice>
        <mc:Fallback xmlns="">
          <p:sp>
            <p:nvSpPr>
              <p:cNvPr id="52" name="文本框 51">
                <a:extLst>
                  <a:ext uri="{FF2B5EF4-FFF2-40B4-BE49-F238E27FC236}">
                    <a16:creationId xmlns:a16="http://schemas.microsoft.com/office/drawing/2014/main" id="{26321064-5E84-4523-81EC-0478695F726F}"/>
                  </a:ext>
                </a:extLst>
              </p:cNvPr>
              <p:cNvSpPr txBox="1">
                <a:spLocks noRot="1" noChangeAspect="1" noMove="1" noResize="1" noEditPoints="1" noAdjustHandles="1" noChangeArrowheads="1" noChangeShapeType="1" noTextEdit="1"/>
              </p:cNvSpPr>
              <p:nvPr/>
            </p:nvSpPr>
            <p:spPr>
              <a:xfrm>
                <a:off x="2856150" y="2396583"/>
                <a:ext cx="432747" cy="502382"/>
              </a:xfrm>
              <a:prstGeom prst="rect">
                <a:avLst/>
              </a:prstGeom>
              <a:blipFill>
                <a:blip r:embed="rId24"/>
                <a:stretch>
                  <a:fillRect r="-26761" b="-12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0747BEF8-0026-4B62-8E55-15010A038B19}"/>
                  </a:ext>
                </a:extLst>
              </p:cNvPr>
              <p:cNvSpPr txBox="1"/>
              <p:nvPr/>
            </p:nvSpPr>
            <p:spPr>
              <a:xfrm>
                <a:off x="1432293" y="2127947"/>
                <a:ext cx="501035" cy="501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1400" b="0" i="1" smtClean="0">
                              <a:solidFill>
                                <a:srgbClr val="FF0000"/>
                              </a:solidFill>
                              <a:latin typeface="Cambria Math" panose="02040503050406030204" pitchFamily="18" charset="0"/>
                            </a:rPr>
                          </m:ctrlPr>
                        </m:fPr>
                        <m:num>
                          <m:r>
                            <a:rPr lang="en-US" altLang="zh-CN" sz="1400" b="0" i="1" smtClean="0">
                              <a:solidFill>
                                <a:srgbClr val="FF0000"/>
                              </a:solidFill>
                              <a:latin typeface="Cambria Math" panose="02040503050406030204" pitchFamily="18" charset="0"/>
                            </a:rPr>
                            <m:t>𝜕</m:t>
                          </m:r>
                          <m:r>
                            <a:rPr lang="en-US" altLang="zh-CN" sz="1400" b="0" i="1" smtClean="0">
                              <a:solidFill>
                                <a:srgbClr val="FF0000"/>
                              </a:solidFill>
                              <a:latin typeface="Cambria Math" panose="02040503050406030204" pitchFamily="18" charset="0"/>
                            </a:rPr>
                            <m:t>𝑡</m:t>
                          </m:r>
                        </m:num>
                        <m:den>
                          <m:r>
                            <a:rPr lang="en-US" altLang="zh-CN" sz="1400" b="0" i="1" smtClean="0">
                              <a:solidFill>
                                <a:srgbClr val="FF0000"/>
                              </a:solidFill>
                              <a:latin typeface="Cambria Math" panose="02040503050406030204" pitchFamily="18" charset="0"/>
                            </a:rPr>
                            <m:t>𝜕</m:t>
                          </m:r>
                          <m:r>
                            <a:rPr lang="en-US" altLang="zh-CN" sz="1400" b="0" i="1" smtClean="0">
                              <a:solidFill>
                                <a:srgbClr val="FF0000"/>
                              </a:solidFill>
                              <a:latin typeface="Cambria Math" panose="02040503050406030204" pitchFamily="18" charset="0"/>
                            </a:rPr>
                            <m:t>𝑊</m:t>
                          </m:r>
                        </m:den>
                      </m:f>
                    </m:oMath>
                  </m:oMathPara>
                </a14:m>
                <a:endParaRPr lang="zh-CN" altLang="en-US" sz="1400" dirty="0">
                  <a:solidFill>
                    <a:srgbClr val="FF0000"/>
                  </a:solidFill>
                </a:endParaRPr>
              </a:p>
            </p:txBody>
          </p:sp>
        </mc:Choice>
        <mc:Fallback xmlns="">
          <p:sp>
            <p:nvSpPr>
              <p:cNvPr id="53" name="文本框 52">
                <a:extLst>
                  <a:ext uri="{FF2B5EF4-FFF2-40B4-BE49-F238E27FC236}">
                    <a16:creationId xmlns:a16="http://schemas.microsoft.com/office/drawing/2014/main" id="{0747BEF8-0026-4B62-8E55-15010A038B19}"/>
                  </a:ext>
                </a:extLst>
              </p:cNvPr>
              <p:cNvSpPr txBox="1">
                <a:spLocks noRot="1" noChangeAspect="1" noMove="1" noResize="1" noEditPoints="1" noAdjustHandles="1" noChangeArrowheads="1" noChangeShapeType="1" noTextEdit="1"/>
              </p:cNvSpPr>
              <p:nvPr/>
            </p:nvSpPr>
            <p:spPr>
              <a:xfrm>
                <a:off x="1432293" y="2127947"/>
                <a:ext cx="501035" cy="501997"/>
              </a:xfrm>
              <a:prstGeom prst="rect">
                <a:avLst/>
              </a:prstGeom>
              <a:blipFill>
                <a:blip r:embed="rId25"/>
                <a:stretch>
                  <a:fillRect b="-24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75C3F8A0-F33C-42F3-ADF9-FD625E66502C}"/>
                  </a:ext>
                </a:extLst>
              </p:cNvPr>
              <p:cNvSpPr txBox="1"/>
              <p:nvPr/>
            </p:nvSpPr>
            <p:spPr>
              <a:xfrm>
                <a:off x="1502442" y="2996210"/>
                <a:ext cx="425758" cy="501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1400" b="0" i="1" smtClean="0">
                              <a:solidFill>
                                <a:srgbClr val="FF0000"/>
                              </a:solidFill>
                              <a:latin typeface="Cambria Math" panose="02040503050406030204" pitchFamily="18" charset="0"/>
                            </a:rPr>
                          </m:ctrlPr>
                        </m:fPr>
                        <m:num>
                          <m:r>
                            <a:rPr lang="en-US" altLang="zh-CN" sz="1400" b="0" i="1" smtClean="0">
                              <a:solidFill>
                                <a:srgbClr val="FF0000"/>
                              </a:solidFill>
                              <a:latin typeface="Cambria Math" panose="02040503050406030204" pitchFamily="18" charset="0"/>
                            </a:rPr>
                            <m:t>𝜕</m:t>
                          </m:r>
                          <m:r>
                            <a:rPr lang="en-US" altLang="zh-CN" sz="1400" b="0" i="1" smtClean="0">
                              <a:solidFill>
                                <a:srgbClr val="FF0000"/>
                              </a:solidFill>
                              <a:latin typeface="Cambria Math" panose="02040503050406030204" pitchFamily="18" charset="0"/>
                            </a:rPr>
                            <m:t>𝑡</m:t>
                          </m:r>
                        </m:num>
                        <m:den>
                          <m:r>
                            <a:rPr lang="en-US" altLang="zh-CN" sz="1400" b="0" i="1" smtClean="0">
                              <a:solidFill>
                                <a:srgbClr val="FF0000"/>
                              </a:solidFill>
                              <a:latin typeface="Cambria Math" panose="02040503050406030204" pitchFamily="18" charset="0"/>
                            </a:rPr>
                            <m:t>𝜕</m:t>
                          </m:r>
                          <m:r>
                            <a:rPr lang="en-US" altLang="zh-CN" sz="1400" b="0" i="1" smtClean="0">
                              <a:solidFill>
                                <a:srgbClr val="FF0000"/>
                              </a:solidFill>
                              <a:latin typeface="Cambria Math" panose="02040503050406030204" pitchFamily="18" charset="0"/>
                            </a:rPr>
                            <m:t>𝑥</m:t>
                          </m:r>
                        </m:den>
                      </m:f>
                    </m:oMath>
                  </m:oMathPara>
                </a14:m>
                <a:endParaRPr lang="zh-CN" altLang="en-US" sz="1400" dirty="0">
                  <a:solidFill>
                    <a:srgbClr val="FF0000"/>
                  </a:solidFill>
                </a:endParaRPr>
              </a:p>
            </p:txBody>
          </p:sp>
        </mc:Choice>
        <mc:Fallback xmlns="">
          <p:sp>
            <p:nvSpPr>
              <p:cNvPr id="54" name="文本框 53">
                <a:extLst>
                  <a:ext uri="{FF2B5EF4-FFF2-40B4-BE49-F238E27FC236}">
                    <a16:creationId xmlns:a16="http://schemas.microsoft.com/office/drawing/2014/main" id="{75C3F8A0-F33C-42F3-ADF9-FD625E66502C}"/>
                  </a:ext>
                </a:extLst>
              </p:cNvPr>
              <p:cNvSpPr txBox="1">
                <a:spLocks noRot="1" noChangeAspect="1" noMove="1" noResize="1" noEditPoints="1" noAdjustHandles="1" noChangeArrowheads="1" noChangeShapeType="1" noTextEdit="1"/>
              </p:cNvSpPr>
              <p:nvPr/>
            </p:nvSpPr>
            <p:spPr>
              <a:xfrm>
                <a:off x="1502442" y="2996210"/>
                <a:ext cx="425758" cy="501997"/>
              </a:xfrm>
              <a:prstGeom prst="rect">
                <a:avLst/>
              </a:prstGeom>
              <a:blipFill>
                <a:blip r:embed="rId26"/>
                <a:stretch>
                  <a:fillRect b="-24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82292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DD3F84-D1C7-48A7-AE4C-7B6FCD74674F}"/>
              </a:ext>
            </a:extLst>
          </p:cNvPr>
          <p:cNvSpPr>
            <a:spLocks noGrp="1"/>
          </p:cNvSpPr>
          <p:nvPr>
            <p:ph type="title"/>
          </p:nvPr>
        </p:nvSpPr>
        <p:spPr/>
        <p:txBody>
          <a:bodyPr/>
          <a:lstStyle/>
          <a:p>
            <a:r>
              <a:rPr lang="en-US" altLang="zh-CN" dirty="0"/>
              <a:t>Computation Graph</a:t>
            </a:r>
            <a:endParaRPr lang="zh-CN" altLang="en-US" dirty="0"/>
          </a:p>
        </p:txBody>
      </p:sp>
      <p:sp>
        <p:nvSpPr>
          <p:cNvPr id="3" name="内容占位符 2">
            <a:extLst>
              <a:ext uri="{FF2B5EF4-FFF2-40B4-BE49-F238E27FC236}">
                <a16:creationId xmlns:a16="http://schemas.microsoft.com/office/drawing/2014/main" id="{6B4DC674-F455-4F66-B5BF-38EAA4C7B0CF}"/>
              </a:ext>
            </a:extLst>
          </p:cNvPr>
          <p:cNvSpPr>
            <a:spLocks noGrp="1"/>
          </p:cNvSpPr>
          <p:nvPr>
            <p:ph idx="1"/>
          </p:nvPr>
        </p:nvSpPr>
        <p:spPr/>
        <p:txBody>
          <a:bodyPr/>
          <a:lstStyle/>
          <a:p>
            <a:r>
              <a:rPr lang="en-US" altLang="zh-CN" dirty="0"/>
              <a:t>Forwarding/</a:t>
            </a:r>
            <a:r>
              <a:rPr lang="en-US" altLang="zh-CN" dirty="0" err="1"/>
              <a:t>Backwarding</a:t>
            </a:r>
            <a:r>
              <a:rPr lang="en-US" altLang="zh-CN" dirty="0"/>
              <a:t> on the graph</a:t>
            </a:r>
            <a:endParaRPr lang="zh-CN" altLang="en-US" dirty="0"/>
          </a:p>
        </p:txBody>
      </p:sp>
      <p:sp>
        <p:nvSpPr>
          <p:cNvPr id="4" name="日期占位符 3">
            <a:extLst>
              <a:ext uri="{FF2B5EF4-FFF2-40B4-BE49-F238E27FC236}">
                <a16:creationId xmlns:a16="http://schemas.microsoft.com/office/drawing/2014/main" id="{241238A7-B74D-4F08-B87F-AD402F1666F5}"/>
              </a:ext>
            </a:extLst>
          </p:cNvPr>
          <p:cNvSpPr>
            <a:spLocks noGrp="1"/>
          </p:cNvSpPr>
          <p:nvPr>
            <p:ph type="dt" sz="half" idx="10"/>
          </p:nvPr>
        </p:nvSpPr>
        <p:spPr/>
        <p:txBody>
          <a:bodyPr/>
          <a:lstStyle/>
          <a:p>
            <a:fld id="{DA85986B-9E77-432F-8C1D-E33829765FE5}" type="datetime1">
              <a:rPr lang="zh-CN" altLang="en-US" smtClean="0"/>
              <a:t>2021/5/17</a:t>
            </a:fld>
            <a:endParaRPr lang="zh-CN" altLang="en-US"/>
          </a:p>
        </p:txBody>
      </p:sp>
      <p:sp>
        <p:nvSpPr>
          <p:cNvPr id="5" name="页脚占位符 4">
            <a:extLst>
              <a:ext uri="{FF2B5EF4-FFF2-40B4-BE49-F238E27FC236}">
                <a16:creationId xmlns:a16="http://schemas.microsoft.com/office/drawing/2014/main" id="{842F18FF-AD99-441A-80A2-BE95F497116D}"/>
              </a:ext>
            </a:extLst>
          </p:cNvPr>
          <p:cNvSpPr>
            <a:spLocks noGrp="1"/>
          </p:cNvSpPr>
          <p:nvPr>
            <p:ph type="ftr" sz="quarter" idx="11"/>
          </p:nvPr>
        </p:nvSpPr>
        <p:spPr/>
        <p:txBody>
          <a:bodyPr/>
          <a:lstStyle/>
          <a:p>
            <a:r>
              <a:rPr lang="en-US" altLang="zh-CN"/>
              <a:t>2021 Spring, Artificial Intelligence, ISEE, Zhejiang University</a:t>
            </a:r>
            <a:endParaRPr lang="zh-CN" altLang="en-US"/>
          </a:p>
        </p:txBody>
      </p:sp>
      <p:sp>
        <p:nvSpPr>
          <p:cNvPr id="6" name="灯片编号占位符 5">
            <a:extLst>
              <a:ext uri="{FF2B5EF4-FFF2-40B4-BE49-F238E27FC236}">
                <a16:creationId xmlns:a16="http://schemas.microsoft.com/office/drawing/2014/main" id="{F0E34C45-ABCB-4A7A-A1D1-83FCFBE2352A}"/>
              </a:ext>
            </a:extLst>
          </p:cNvPr>
          <p:cNvSpPr>
            <a:spLocks noGrp="1"/>
          </p:cNvSpPr>
          <p:nvPr>
            <p:ph type="sldNum" sz="quarter" idx="12"/>
          </p:nvPr>
        </p:nvSpPr>
        <p:spPr/>
        <p:txBody>
          <a:bodyPr/>
          <a:lstStyle/>
          <a:p>
            <a:fld id="{C5D9D91E-E75C-4B28-BEEA-9C8DBFEAFDCE}" type="slidenum">
              <a:rPr lang="zh-CN" altLang="en-US" smtClean="0"/>
              <a:t>15</a:t>
            </a:fld>
            <a:endParaRPr lang="zh-CN" altLang="en-US"/>
          </a:p>
        </p:txBody>
      </p:sp>
      <p:grpSp>
        <p:nvGrpSpPr>
          <p:cNvPr id="7" name="组合 6">
            <a:extLst>
              <a:ext uri="{FF2B5EF4-FFF2-40B4-BE49-F238E27FC236}">
                <a16:creationId xmlns:a16="http://schemas.microsoft.com/office/drawing/2014/main" id="{EDD79E47-B4B6-4297-B9EB-E55D034E47EE}"/>
              </a:ext>
            </a:extLst>
          </p:cNvPr>
          <p:cNvGrpSpPr/>
          <p:nvPr/>
        </p:nvGrpSpPr>
        <p:grpSpPr>
          <a:xfrm>
            <a:off x="1047958" y="2516541"/>
            <a:ext cx="5455073" cy="1824917"/>
            <a:chOff x="2478815" y="3895249"/>
            <a:chExt cx="5455073" cy="1824917"/>
          </a:xfrm>
        </p:grpSpPr>
        <p:sp>
          <p:nvSpPr>
            <p:cNvPr id="8" name="椭圆 7">
              <a:extLst>
                <a:ext uri="{FF2B5EF4-FFF2-40B4-BE49-F238E27FC236}">
                  <a16:creationId xmlns:a16="http://schemas.microsoft.com/office/drawing/2014/main" id="{A4FD6541-B30A-4D84-8D1B-AA1281821C1F}"/>
                </a:ext>
              </a:extLst>
            </p:cNvPr>
            <p:cNvSpPr/>
            <p:nvPr/>
          </p:nvSpPr>
          <p:spPr>
            <a:xfrm>
              <a:off x="3412913" y="4117932"/>
              <a:ext cx="586596" cy="5865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err="1"/>
                <a:t>mul</a:t>
              </a:r>
              <a:endParaRPr lang="zh-CN" altLang="en-US" sz="1100" dirty="0"/>
            </a:p>
          </p:txBody>
        </p:sp>
        <p:sp>
          <p:nvSpPr>
            <p:cNvPr id="9" name="椭圆 8">
              <a:extLst>
                <a:ext uri="{FF2B5EF4-FFF2-40B4-BE49-F238E27FC236}">
                  <a16:creationId xmlns:a16="http://schemas.microsoft.com/office/drawing/2014/main" id="{B0BD3D92-6BA7-4E61-B8A7-C8C3B97BC0F2}"/>
                </a:ext>
              </a:extLst>
            </p:cNvPr>
            <p:cNvSpPr/>
            <p:nvPr/>
          </p:nvSpPr>
          <p:spPr>
            <a:xfrm>
              <a:off x="4884814" y="4617967"/>
              <a:ext cx="586596" cy="5865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t>add</a:t>
              </a:r>
              <a:endParaRPr lang="zh-CN" altLang="en-US" sz="1200" dirty="0"/>
            </a:p>
          </p:txBody>
        </p:sp>
        <p:sp>
          <p:nvSpPr>
            <p:cNvPr id="10" name="椭圆 9">
              <a:extLst>
                <a:ext uri="{FF2B5EF4-FFF2-40B4-BE49-F238E27FC236}">
                  <a16:creationId xmlns:a16="http://schemas.microsoft.com/office/drawing/2014/main" id="{7C503327-66A2-47D7-809D-D32525D14BCA}"/>
                </a:ext>
              </a:extLst>
            </p:cNvPr>
            <p:cNvSpPr/>
            <p:nvPr/>
          </p:nvSpPr>
          <p:spPr>
            <a:xfrm>
              <a:off x="6342065" y="5133570"/>
              <a:ext cx="586596" cy="5865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t>loss</a:t>
              </a:r>
              <a:endParaRPr lang="zh-CN" altLang="en-US" sz="1100" dirty="0"/>
            </a:p>
          </p:txBody>
        </p:sp>
        <p:cxnSp>
          <p:nvCxnSpPr>
            <p:cNvPr id="11" name="直接箭头连接符 10">
              <a:extLst>
                <a:ext uri="{FF2B5EF4-FFF2-40B4-BE49-F238E27FC236}">
                  <a16:creationId xmlns:a16="http://schemas.microsoft.com/office/drawing/2014/main" id="{5DB02556-166F-4A3F-99B7-19CEE97BC3F8}"/>
                </a:ext>
              </a:extLst>
            </p:cNvPr>
            <p:cNvCxnSpPr>
              <a:stCxn id="9" idx="6"/>
              <a:endCxn id="10" idx="2"/>
            </p:cNvCxnSpPr>
            <p:nvPr/>
          </p:nvCxnSpPr>
          <p:spPr>
            <a:xfrm>
              <a:off x="5471410" y="4911265"/>
              <a:ext cx="870655" cy="515603"/>
            </a:xfrm>
            <a:prstGeom prst="straightConnector1">
              <a:avLst/>
            </a:prstGeom>
            <a:ln>
              <a:solidFill>
                <a:srgbClr val="FF0000"/>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2" name="直接箭头连接符 11">
              <a:extLst>
                <a:ext uri="{FF2B5EF4-FFF2-40B4-BE49-F238E27FC236}">
                  <a16:creationId xmlns:a16="http://schemas.microsoft.com/office/drawing/2014/main" id="{1EA625CC-F574-4D07-8B76-EC231E598B58}"/>
                </a:ext>
              </a:extLst>
            </p:cNvPr>
            <p:cNvCxnSpPr>
              <a:stCxn id="10" idx="6"/>
            </p:cNvCxnSpPr>
            <p:nvPr/>
          </p:nvCxnSpPr>
          <p:spPr>
            <a:xfrm>
              <a:off x="6928661" y="5426868"/>
              <a:ext cx="572219" cy="0"/>
            </a:xfrm>
            <a:prstGeom prst="straightConnector1">
              <a:avLst/>
            </a:prstGeom>
            <a:ln>
              <a:solidFill>
                <a:srgbClr val="FF0000"/>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8A227924-AF74-4598-95F4-2E43E6FC65B7}"/>
                </a:ext>
              </a:extLst>
            </p:cNvPr>
            <p:cNvCxnSpPr>
              <a:cxnSpLocks/>
              <a:stCxn id="15" idx="3"/>
              <a:endCxn id="8" idx="2"/>
            </p:cNvCxnSpPr>
            <p:nvPr/>
          </p:nvCxnSpPr>
          <p:spPr>
            <a:xfrm>
              <a:off x="2895917" y="4411230"/>
              <a:ext cx="516996" cy="0"/>
            </a:xfrm>
            <a:prstGeom prst="straightConnector1">
              <a:avLst/>
            </a:prstGeom>
            <a:ln>
              <a:solidFill>
                <a:srgbClr val="FF0000"/>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8D45467E-3AB9-4166-90F0-A33C9C7E75F8}"/>
                </a:ext>
              </a:extLst>
            </p:cNvPr>
            <p:cNvCxnSpPr>
              <a:cxnSpLocks/>
              <a:stCxn id="16" idx="3"/>
              <a:endCxn id="9" idx="2"/>
            </p:cNvCxnSpPr>
            <p:nvPr/>
          </p:nvCxnSpPr>
          <p:spPr>
            <a:xfrm>
              <a:off x="2897185" y="4900716"/>
              <a:ext cx="1987629" cy="10549"/>
            </a:xfrm>
            <a:prstGeom prst="straightConnector1">
              <a:avLst/>
            </a:prstGeom>
            <a:ln>
              <a:solidFill>
                <a:srgbClr val="FF0000"/>
              </a:solidFill>
              <a:headEnd type="triangle" w="med" len="med"/>
              <a:tailEnd type="non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CDD9BA20-A6CC-41C5-B2A2-FABF3CC1ABCC}"/>
                    </a:ext>
                  </a:extLst>
                </p:cNvPr>
                <p:cNvSpPr txBox="1"/>
                <p:nvPr/>
              </p:nvSpPr>
              <p:spPr>
                <a:xfrm>
                  <a:off x="2527932" y="4226564"/>
                  <a:ext cx="3679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oMath>
                    </m:oMathPara>
                  </a14:m>
                  <a:endParaRPr lang="zh-CN" altLang="en-US" dirty="0"/>
                </a:p>
              </p:txBody>
            </p:sp>
          </mc:Choice>
          <mc:Fallback xmlns="">
            <p:sp>
              <p:nvSpPr>
                <p:cNvPr id="15" name="文本框 14">
                  <a:extLst>
                    <a:ext uri="{FF2B5EF4-FFF2-40B4-BE49-F238E27FC236}">
                      <a16:creationId xmlns:a16="http://schemas.microsoft.com/office/drawing/2014/main" id="{CDD9BA20-A6CC-41C5-B2A2-FABF3CC1ABCC}"/>
                    </a:ext>
                  </a:extLst>
                </p:cNvPr>
                <p:cNvSpPr txBox="1">
                  <a:spLocks noRot="1" noChangeAspect="1" noMove="1" noResize="1" noEditPoints="1" noAdjustHandles="1" noChangeArrowheads="1" noChangeShapeType="1" noTextEdit="1"/>
                </p:cNvSpPr>
                <p:nvPr/>
              </p:nvSpPr>
              <p:spPr>
                <a:xfrm>
                  <a:off x="2527932" y="4226564"/>
                  <a:ext cx="367985"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6EA18D8A-07B5-4BE6-9AED-974FE7F5529B}"/>
                    </a:ext>
                  </a:extLst>
                </p:cNvPr>
                <p:cNvSpPr txBox="1"/>
                <p:nvPr/>
              </p:nvSpPr>
              <p:spPr>
                <a:xfrm>
                  <a:off x="2529200" y="4716050"/>
                  <a:ext cx="3679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𝑏</m:t>
                        </m:r>
                      </m:oMath>
                    </m:oMathPara>
                  </a14:m>
                  <a:endParaRPr lang="zh-CN" altLang="en-US" dirty="0"/>
                </a:p>
              </p:txBody>
            </p:sp>
          </mc:Choice>
          <mc:Fallback xmlns="">
            <p:sp>
              <p:nvSpPr>
                <p:cNvPr id="16" name="文本框 15">
                  <a:extLst>
                    <a:ext uri="{FF2B5EF4-FFF2-40B4-BE49-F238E27FC236}">
                      <a16:creationId xmlns:a16="http://schemas.microsoft.com/office/drawing/2014/main" id="{6EA18D8A-07B5-4BE6-9AED-974FE7F5529B}"/>
                    </a:ext>
                  </a:extLst>
                </p:cNvPr>
                <p:cNvSpPr txBox="1">
                  <a:spLocks noRot="1" noChangeAspect="1" noMove="1" noResize="1" noEditPoints="1" noAdjustHandles="1" noChangeArrowheads="1" noChangeShapeType="1" noTextEdit="1"/>
                </p:cNvSpPr>
                <p:nvPr/>
              </p:nvSpPr>
              <p:spPr>
                <a:xfrm>
                  <a:off x="2529200" y="4716050"/>
                  <a:ext cx="367985" cy="369332"/>
                </a:xfrm>
                <a:prstGeom prst="rect">
                  <a:avLst/>
                </a:prstGeom>
                <a:blipFill>
                  <a:blip r:embed="rId4"/>
                  <a:stretch>
                    <a:fillRect/>
                  </a:stretch>
                </a:blipFill>
              </p:spPr>
              <p:txBody>
                <a:bodyPr/>
                <a:lstStyle/>
                <a:p>
                  <a:r>
                    <a:rPr lang="zh-CN" altLang="en-US">
                      <a:noFill/>
                    </a:rPr>
                    <a:t> </a:t>
                  </a:r>
                </a:p>
              </p:txBody>
            </p:sp>
          </mc:Fallback>
        </mc:AlternateContent>
        <p:cxnSp>
          <p:nvCxnSpPr>
            <p:cNvPr id="17" name="直接箭头连接符 16">
              <a:extLst>
                <a:ext uri="{FF2B5EF4-FFF2-40B4-BE49-F238E27FC236}">
                  <a16:creationId xmlns:a16="http://schemas.microsoft.com/office/drawing/2014/main" id="{FE5590F7-CCB2-43BC-B060-70D30590080E}"/>
                </a:ext>
              </a:extLst>
            </p:cNvPr>
            <p:cNvCxnSpPr>
              <a:cxnSpLocks/>
              <a:stCxn id="18" idx="3"/>
              <a:endCxn id="8" idx="2"/>
            </p:cNvCxnSpPr>
            <p:nvPr/>
          </p:nvCxnSpPr>
          <p:spPr>
            <a:xfrm>
              <a:off x="2945033" y="4079915"/>
              <a:ext cx="467880" cy="331315"/>
            </a:xfrm>
            <a:prstGeom prst="straightConnector1">
              <a:avLst/>
            </a:prstGeom>
            <a:ln>
              <a:solidFill>
                <a:srgbClr val="FF0000"/>
              </a:solidFill>
              <a:headEnd type="triangle" w="med" len="med"/>
              <a:tailEnd type="non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49D89E09-AC7B-40AA-989D-BE5C7C5797E4}"/>
                    </a:ext>
                  </a:extLst>
                </p:cNvPr>
                <p:cNvSpPr txBox="1"/>
                <p:nvPr/>
              </p:nvSpPr>
              <p:spPr>
                <a:xfrm>
                  <a:off x="2478815" y="3895249"/>
                  <a:ext cx="466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𝑊</m:t>
                        </m:r>
                      </m:oMath>
                    </m:oMathPara>
                  </a14:m>
                  <a:endParaRPr lang="zh-CN" altLang="en-US" dirty="0"/>
                </a:p>
              </p:txBody>
            </p:sp>
          </mc:Choice>
          <mc:Fallback xmlns="">
            <p:sp>
              <p:nvSpPr>
                <p:cNvPr id="18" name="文本框 17">
                  <a:extLst>
                    <a:ext uri="{FF2B5EF4-FFF2-40B4-BE49-F238E27FC236}">
                      <a16:creationId xmlns:a16="http://schemas.microsoft.com/office/drawing/2014/main" id="{49D89E09-AC7B-40AA-989D-BE5C7C5797E4}"/>
                    </a:ext>
                  </a:extLst>
                </p:cNvPr>
                <p:cNvSpPr txBox="1">
                  <a:spLocks noRot="1" noChangeAspect="1" noMove="1" noResize="1" noEditPoints="1" noAdjustHandles="1" noChangeArrowheads="1" noChangeShapeType="1" noTextEdit="1"/>
                </p:cNvSpPr>
                <p:nvPr/>
              </p:nvSpPr>
              <p:spPr>
                <a:xfrm>
                  <a:off x="2478815" y="3895249"/>
                  <a:ext cx="466218" cy="369332"/>
                </a:xfrm>
                <a:prstGeom prst="rect">
                  <a:avLst/>
                </a:prstGeom>
                <a:blipFill>
                  <a:blip r:embed="rId5"/>
                  <a:stretch>
                    <a:fillRect/>
                  </a:stretch>
                </a:blipFill>
              </p:spPr>
              <p:txBody>
                <a:bodyPr/>
                <a:lstStyle/>
                <a:p>
                  <a:r>
                    <a:rPr lang="zh-CN" altLang="en-US">
                      <a:noFill/>
                    </a:rPr>
                    <a:t> </a:t>
                  </a:r>
                </a:p>
              </p:txBody>
            </p:sp>
          </mc:Fallback>
        </mc:AlternateContent>
        <p:cxnSp>
          <p:nvCxnSpPr>
            <p:cNvPr id="19" name="直接箭头连接符 18">
              <a:extLst>
                <a:ext uri="{FF2B5EF4-FFF2-40B4-BE49-F238E27FC236}">
                  <a16:creationId xmlns:a16="http://schemas.microsoft.com/office/drawing/2014/main" id="{25142653-383D-4491-9412-3194D2B3AF65}"/>
                </a:ext>
              </a:extLst>
            </p:cNvPr>
            <p:cNvCxnSpPr>
              <a:cxnSpLocks/>
              <a:stCxn id="21" idx="3"/>
              <a:endCxn id="10" idx="2"/>
            </p:cNvCxnSpPr>
            <p:nvPr/>
          </p:nvCxnSpPr>
          <p:spPr>
            <a:xfrm>
              <a:off x="2895917" y="5411781"/>
              <a:ext cx="3446148" cy="15087"/>
            </a:xfrm>
            <a:prstGeom prst="straightConnector1">
              <a:avLst/>
            </a:prstGeom>
            <a:ln>
              <a:solidFill>
                <a:srgbClr val="FF0000"/>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37D6C38E-EF6D-4DF0-B263-B5A0E0F0F297}"/>
                </a:ext>
              </a:extLst>
            </p:cNvPr>
            <p:cNvCxnSpPr>
              <a:stCxn id="8" idx="6"/>
              <a:endCxn id="9" idx="2"/>
            </p:cNvCxnSpPr>
            <p:nvPr/>
          </p:nvCxnSpPr>
          <p:spPr>
            <a:xfrm>
              <a:off x="3999509" y="4411230"/>
              <a:ext cx="885305" cy="500035"/>
            </a:xfrm>
            <a:prstGeom prst="straightConnector1">
              <a:avLst/>
            </a:prstGeom>
            <a:ln>
              <a:solidFill>
                <a:srgbClr val="FF0000"/>
              </a:solidFill>
              <a:headEnd type="triangle" w="med" len="med"/>
              <a:tailEnd type="non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588B0E0-DBC6-428F-9FA6-2C454FDC668C}"/>
                    </a:ext>
                  </a:extLst>
                </p:cNvPr>
                <p:cNvSpPr txBox="1"/>
                <p:nvPr/>
              </p:nvSpPr>
              <p:spPr>
                <a:xfrm>
                  <a:off x="2527932" y="5227115"/>
                  <a:ext cx="36798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oMath>
                    </m:oMathPara>
                  </a14:m>
                  <a:endParaRPr lang="zh-CN" altLang="en-US" dirty="0"/>
                </a:p>
              </p:txBody>
            </p:sp>
          </mc:Choice>
          <mc:Fallback xmlns="">
            <p:sp>
              <p:nvSpPr>
                <p:cNvPr id="21" name="文本框 20">
                  <a:extLst>
                    <a:ext uri="{FF2B5EF4-FFF2-40B4-BE49-F238E27FC236}">
                      <a16:creationId xmlns:a16="http://schemas.microsoft.com/office/drawing/2014/main" id="{B588B0E0-DBC6-428F-9FA6-2C454FDC668C}"/>
                    </a:ext>
                  </a:extLst>
                </p:cNvPr>
                <p:cNvSpPr txBox="1">
                  <a:spLocks noRot="1" noChangeAspect="1" noMove="1" noResize="1" noEditPoints="1" noAdjustHandles="1" noChangeArrowheads="1" noChangeShapeType="1" noTextEdit="1"/>
                </p:cNvSpPr>
                <p:nvPr/>
              </p:nvSpPr>
              <p:spPr>
                <a:xfrm>
                  <a:off x="2527932" y="5227115"/>
                  <a:ext cx="367985" cy="369332"/>
                </a:xfrm>
                <a:prstGeom prst="rect">
                  <a:avLst/>
                </a:prstGeom>
                <a:blipFill>
                  <a:blip r:embed="rId6"/>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35B5480D-72AA-40F4-9C16-DD5896089AD4}"/>
                    </a:ext>
                  </a:extLst>
                </p:cNvPr>
                <p:cNvSpPr txBox="1"/>
                <p:nvPr/>
              </p:nvSpPr>
              <p:spPr>
                <a:xfrm>
                  <a:off x="7565903" y="5227115"/>
                  <a:ext cx="36798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m:t>
                        </m:r>
                      </m:oMath>
                    </m:oMathPara>
                  </a14:m>
                  <a:endParaRPr lang="zh-CN" altLang="en-US" dirty="0"/>
                </a:p>
              </p:txBody>
            </p:sp>
          </mc:Choice>
          <mc:Fallback xmlns="">
            <p:sp>
              <p:nvSpPr>
                <p:cNvPr id="22" name="文本框 21">
                  <a:extLst>
                    <a:ext uri="{FF2B5EF4-FFF2-40B4-BE49-F238E27FC236}">
                      <a16:creationId xmlns:a16="http://schemas.microsoft.com/office/drawing/2014/main" id="{35B5480D-72AA-40F4-9C16-DD5896089AD4}"/>
                    </a:ext>
                  </a:extLst>
                </p:cNvPr>
                <p:cNvSpPr txBox="1">
                  <a:spLocks noRot="1" noChangeAspect="1" noMove="1" noResize="1" noEditPoints="1" noAdjustHandles="1" noChangeArrowheads="1" noChangeShapeType="1" noTextEdit="1"/>
                </p:cNvSpPr>
                <p:nvPr/>
              </p:nvSpPr>
              <p:spPr>
                <a:xfrm>
                  <a:off x="7565903" y="5227115"/>
                  <a:ext cx="367985" cy="369332"/>
                </a:xfrm>
                <a:prstGeom prst="rect">
                  <a:avLst/>
                </a:prstGeom>
                <a:blipFill>
                  <a:blip r:embed="rId7"/>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7339873A-4903-4613-A09E-00A8641EFD31}"/>
                  </a:ext>
                </a:extLst>
              </p:cNvPr>
              <p:cNvSpPr txBox="1"/>
              <p:nvPr/>
            </p:nvSpPr>
            <p:spPr>
              <a:xfrm>
                <a:off x="2870603" y="2902418"/>
                <a:ext cx="3345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𝑡</m:t>
                      </m:r>
                    </m:oMath>
                  </m:oMathPara>
                </a14:m>
                <a:endParaRPr lang="zh-CN" altLang="en-US" dirty="0"/>
              </a:p>
            </p:txBody>
          </p:sp>
        </mc:Choice>
        <mc:Fallback xmlns="">
          <p:sp>
            <p:nvSpPr>
              <p:cNvPr id="28" name="文本框 27">
                <a:extLst>
                  <a:ext uri="{FF2B5EF4-FFF2-40B4-BE49-F238E27FC236}">
                    <a16:creationId xmlns:a16="http://schemas.microsoft.com/office/drawing/2014/main" id="{7339873A-4903-4613-A09E-00A8641EFD31}"/>
                  </a:ext>
                </a:extLst>
              </p:cNvPr>
              <p:cNvSpPr txBox="1">
                <a:spLocks noRot="1" noChangeAspect="1" noMove="1" noResize="1" noEditPoints="1" noAdjustHandles="1" noChangeArrowheads="1" noChangeShapeType="1" noTextEdit="1"/>
              </p:cNvSpPr>
              <p:nvPr/>
            </p:nvSpPr>
            <p:spPr>
              <a:xfrm>
                <a:off x="2870603" y="2902418"/>
                <a:ext cx="334579"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5CB035F1-3737-4F93-B8F8-0681D7E8E00F}"/>
                  </a:ext>
                </a:extLst>
              </p:cNvPr>
              <p:cNvSpPr txBox="1"/>
              <p:nvPr/>
            </p:nvSpPr>
            <p:spPr>
              <a:xfrm>
                <a:off x="4319724" y="3413483"/>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𝑦</m:t>
                          </m:r>
                        </m:e>
                      </m:acc>
                    </m:oMath>
                  </m:oMathPara>
                </a14:m>
                <a:endParaRPr lang="zh-CN" altLang="en-US" dirty="0"/>
              </a:p>
            </p:txBody>
          </p:sp>
        </mc:Choice>
        <mc:Fallback xmlns="">
          <p:sp>
            <p:nvSpPr>
              <p:cNvPr id="29" name="文本框 28">
                <a:extLst>
                  <a:ext uri="{FF2B5EF4-FFF2-40B4-BE49-F238E27FC236}">
                    <a16:creationId xmlns:a16="http://schemas.microsoft.com/office/drawing/2014/main" id="{5CB035F1-3737-4F93-B8F8-0681D7E8E00F}"/>
                  </a:ext>
                </a:extLst>
              </p:cNvPr>
              <p:cNvSpPr txBox="1">
                <a:spLocks noRot="1" noChangeAspect="1" noMove="1" noResize="1" noEditPoints="1" noAdjustHandles="1" noChangeArrowheads="1" noChangeShapeType="1" noTextEdit="1"/>
              </p:cNvSpPr>
              <p:nvPr/>
            </p:nvSpPr>
            <p:spPr>
              <a:xfrm>
                <a:off x="4319724" y="3413483"/>
                <a:ext cx="371384" cy="369332"/>
              </a:xfrm>
              <a:prstGeom prst="rect">
                <a:avLst/>
              </a:prstGeom>
              <a:blipFill>
                <a:blip r:embed="rId9"/>
                <a:stretch>
                  <a:fillRect t="-6557" r="-14754" b="-4918"/>
                </a:stretch>
              </a:blipFill>
            </p:spPr>
            <p:txBody>
              <a:bodyPr/>
              <a:lstStyle/>
              <a:p>
                <a:r>
                  <a:rPr lang="zh-CN" altLang="en-US">
                    <a:noFill/>
                  </a:rPr>
                  <a:t> </a:t>
                </a:r>
              </a:p>
            </p:txBody>
          </p:sp>
        </mc:Fallback>
      </mc:AlternateContent>
      <p:grpSp>
        <p:nvGrpSpPr>
          <p:cNvPr id="44" name="组合 43">
            <a:extLst>
              <a:ext uri="{FF2B5EF4-FFF2-40B4-BE49-F238E27FC236}">
                <a16:creationId xmlns:a16="http://schemas.microsoft.com/office/drawing/2014/main" id="{D2436BCC-3A10-4D4F-AFB3-C9D589D69C51}"/>
              </a:ext>
            </a:extLst>
          </p:cNvPr>
          <p:cNvGrpSpPr/>
          <p:nvPr/>
        </p:nvGrpSpPr>
        <p:grpSpPr>
          <a:xfrm>
            <a:off x="7130273" y="2905931"/>
            <a:ext cx="1676100" cy="1358772"/>
            <a:chOff x="6982710" y="2959505"/>
            <a:chExt cx="1676100" cy="1358772"/>
          </a:xfrm>
        </p:grpSpPr>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C055D7B1-7A36-4717-9172-40F73795B4A3}"/>
                    </a:ext>
                  </a:extLst>
                </p:cNvPr>
                <p:cNvSpPr txBox="1"/>
                <p:nvPr/>
              </p:nvSpPr>
              <p:spPr>
                <a:xfrm>
                  <a:off x="7027042" y="2959505"/>
                  <a:ext cx="9859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𝑊𝑥</m:t>
                        </m:r>
                      </m:oMath>
                    </m:oMathPara>
                  </a14:m>
                  <a:endParaRPr lang="zh-CN" altLang="en-US" dirty="0"/>
                </a:p>
              </p:txBody>
            </p:sp>
          </mc:Choice>
          <mc:Fallback xmlns="">
            <p:sp>
              <p:nvSpPr>
                <p:cNvPr id="30" name="文本框 29">
                  <a:extLst>
                    <a:ext uri="{FF2B5EF4-FFF2-40B4-BE49-F238E27FC236}">
                      <a16:creationId xmlns:a16="http://schemas.microsoft.com/office/drawing/2014/main" id="{C055D7B1-7A36-4717-9172-40F73795B4A3}"/>
                    </a:ext>
                  </a:extLst>
                </p:cNvPr>
                <p:cNvSpPr txBox="1">
                  <a:spLocks noRot="1" noChangeAspect="1" noMove="1" noResize="1" noEditPoints="1" noAdjustHandles="1" noChangeArrowheads="1" noChangeShapeType="1" noTextEdit="1"/>
                </p:cNvSpPr>
                <p:nvPr/>
              </p:nvSpPr>
              <p:spPr>
                <a:xfrm>
                  <a:off x="7027042" y="2959505"/>
                  <a:ext cx="985975"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D3CFD4FE-1A1D-446F-BB15-DB90FB122DC9}"/>
                    </a:ext>
                  </a:extLst>
                </p:cNvPr>
                <p:cNvSpPr txBox="1"/>
                <p:nvPr/>
              </p:nvSpPr>
              <p:spPr>
                <a:xfrm>
                  <a:off x="6982710" y="3347891"/>
                  <a:ext cx="117557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𝑦</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m:oMathPara>
                  </a14:m>
                  <a:endParaRPr lang="zh-CN" altLang="en-US" dirty="0"/>
                </a:p>
              </p:txBody>
            </p:sp>
          </mc:Choice>
          <mc:Fallback xmlns="">
            <p:sp>
              <p:nvSpPr>
                <p:cNvPr id="31" name="文本框 30">
                  <a:extLst>
                    <a:ext uri="{FF2B5EF4-FFF2-40B4-BE49-F238E27FC236}">
                      <a16:creationId xmlns:a16="http://schemas.microsoft.com/office/drawing/2014/main" id="{D3CFD4FE-1A1D-446F-BB15-DB90FB122DC9}"/>
                    </a:ext>
                  </a:extLst>
                </p:cNvPr>
                <p:cNvSpPr txBox="1">
                  <a:spLocks noRot="1" noChangeAspect="1" noMove="1" noResize="1" noEditPoints="1" noAdjustHandles="1" noChangeArrowheads="1" noChangeShapeType="1" noTextEdit="1"/>
                </p:cNvSpPr>
                <p:nvPr/>
              </p:nvSpPr>
              <p:spPr>
                <a:xfrm>
                  <a:off x="6982710" y="3347891"/>
                  <a:ext cx="1175578" cy="369332"/>
                </a:xfrm>
                <a:prstGeom prst="rect">
                  <a:avLst/>
                </a:prstGeom>
                <a:blipFill>
                  <a:blip r:embed="rId11"/>
                  <a:stretch>
                    <a:fillRect t="-6557"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8511D51B-1756-4707-9197-9D1A41035439}"/>
                    </a:ext>
                  </a:extLst>
                </p:cNvPr>
                <p:cNvSpPr txBox="1"/>
                <p:nvPr/>
              </p:nvSpPr>
              <p:spPr>
                <a:xfrm>
                  <a:off x="6982710" y="3707341"/>
                  <a:ext cx="1676100"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𝑦</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e>
                          <m:sup>
                            <m:r>
                              <a:rPr lang="en-US" altLang="zh-CN" b="0" i="1" smtClean="0">
                                <a:latin typeface="Cambria Math" panose="02040503050406030204" pitchFamily="18" charset="0"/>
                              </a:rPr>
                              <m:t>2</m:t>
                            </m:r>
                          </m:sup>
                        </m:sSup>
                      </m:oMath>
                    </m:oMathPara>
                  </a14:m>
                  <a:endParaRPr lang="zh-CN" altLang="en-US" dirty="0"/>
                </a:p>
              </p:txBody>
            </p:sp>
          </mc:Choice>
          <mc:Fallback xmlns="">
            <p:sp>
              <p:nvSpPr>
                <p:cNvPr id="32" name="文本框 31">
                  <a:extLst>
                    <a:ext uri="{FF2B5EF4-FFF2-40B4-BE49-F238E27FC236}">
                      <a16:creationId xmlns:a16="http://schemas.microsoft.com/office/drawing/2014/main" id="{8511D51B-1756-4707-9197-9D1A41035439}"/>
                    </a:ext>
                  </a:extLst>
                </p:cNvPr>
                <p:cNvSpPr txBox="1">
                  <a:spLocks noRot="1" noChangeAspect="1" noMove="1" noResize="1" noEditPoints="1" noAdjustHandles="1" noChangeArrowheads="1" noChangeShapeType="1" noTextEdit="1"/>
                </p:cNvSpPr>
                <p:nvPr/>
              </p:nvSpPr>
              <p:spPr>
                <a:xfrm>
                  <a:off x="6982710" y="3707341"/>
                  <a:ext cx="1676100" cy="610936"/>
                </a:xfrm>
                <a:prstGeom prst="rect">
                  <a:avLst/>
                </a:prstGeom>
                <a:blipFill>
                  <a:blip r:embed="rId12"/>
                  <a:stretch>
                    <a:fillRect/>
                  </a:stretch>
                </a:blipFill>
              </p:spPr>
              <p:txBody>
                <a:bodyPr/>
                <a:lstStyle/>
                <a:p>
                  <a:r>
                    <a:rPr lang="zh-CN" altLang="en-US">
                      <a:noFill/>
                    </a:rPr>
                    <a:t> </a:t>
                  </a:r>
                </a:p>
              </p:txBody>
            </p:sp>
          </mc:Fallback>
        </mc:AlternateContent>
      </p:grpSp>
      <p:grpSp>
        <p:nvGrpSpPr>
          <p:cNvPr id="38" name="组合 37">
            <a:extLst>
              <a:ext uri="{FF2B5EF4-FFF2-40B4-BE49-F238E27FC236}">
                <a16:creationId xmlns:a16="http://schemas.microsoft.com/office/drawing/2014/main" id="{CEA33FA5-080E-48FC-9200-BD1C7DB517E2}"/>
              </a:ext>
            </a:extLst>
          </p:cNvPr>
          <p:cNvGrpSpPr/>
          <p:nvPr/>
        </p:nvGrpSpPr>
        <p:grpSpPr>
          <a:xfrm>
            <a:off x="6953066" y="1400708"/>
            <a:ext cx="5238934" cy="901345"/>
            <a:chOff x="1942277" y="2301111"/>
            <a:chExt cx="5238934" cy="901345"/>
          </a:xfrm>
        </p:grpSpPr>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3B3A78FE-795C-42D1-8C33-8D61676B2DE9}"/>
                    </a:ext>
                  </a:extLst>
                </p:cNvPr>
                <p:cNvSpPr txBox="1"/>
                <p:nvPr/>
              </p:nvSpPr>
              <p:spPr>
                <a:xfrm>
                  <a:off x="4452772" y="2301111"/>
                  <a:ext cx="27284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𝑊</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r>
                          <a:rPr lang="en-US" altLang="zh-CN" i="1">
                            <a:latin typeface="Cambria Math" panose="02040503050406030204" pitchFamily="18" charset="0"/>
                          </a:rPr>
                          <m:t>=</m:t>
                        </m:r>
                        <m:r>
                          <a:rPr lang="en-US" altLang="zh-CN" i="1">
                            <a:latin typeface="Cambria Math" panose="02040503050406030204" pitchFamily="18" charset="0"/>
                          </a:rPr>
                          <m:t>𝑊𝑥</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𝑦</m:t>
                            </m:r>
                          </m:e>
                        </m:acc>
                      </m:oMath>
                    </m:oMathPara>
                  </a14:m>
                  <a:endParaRPr lang="en-US" altLang="zh-CN" b="0" i="1" dirty="0">
                    <a:latin typeface="Cambria Math" panose="02040503050406030204" pitchFamily="18" charset="0"/>
                  </a:endParaRPr>
                </a:p>
              </p:txBody>
            </p:sp>
          </mc:Choice>
          <mc:Fallback xmlns="">
            <p:sp>
              <p:nvSpPr>
                <p:cNvPr id="39" name="文本框 38">
                  <a:extLst>
                    <a:ext uri="{FF2B5EF4-FFF2-40B4-BE49-F238E27FC236}">
                      <a16:creationId xmlns:a16="http://schemas.microsoft.com/office/drawing/2014/main" id="{3B3A78FE-795C-42D1-8C33-8D61676B2DE9}"/>
                    </a:ext>
                  </a:extLst>
                </p:cNvPr>
                <p:cNvSpPr txBox="1">
                  <a:spLocks noRot="1" noChangeAspect="1" noMove="1" noResize="1" noEditPoints="1" noAdjustHandles="1" noChangeArrowheads="1" noChangeShapeType="1" noTextEdit="1"/>
                </p:cNvSpPr>
                <p:nvPr/>
              </p:nvSpPr>
              <p:spPr>
                <a:xfrm>
                  <a:off x="4452772" y="2301111"/>
                  <a:ext cx="2728439" cy="369332"/>
                </a:xfrm>
                <a:prstGeom prst="rect">
                  <a:avLst/>
                </a:prstGeom>
                <a:blipFill>
                  <a:blip r:embed="rId13"/>
                  <a:stretch>
                    <a:fillRect t="-5000" r="-9152"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矩形 39">
                  <a:extLst>
                    <a:ext uri="{FF2B5EF4-FFF2-40B4-BE49-F238E27FC236}">
                      <a16:creationId xmlns:a16="http://schemas.microsoft.com/office/drawing/2014/main" id="{F47CE298-D0EC-48F3-9E3D-05021B4634B9}"/>
                    </a:ext>
                  </a:extLst>
                </p:cNvPr>
                <p:cNvSpPr/>
                <p:nvPr/>
              </p:nvSpPr>
              <p:spPr>
                <a:xfrm>
                  <a:off x="4012850" y="2591520"/>
                  <a:ext cx="3003430" cy="61093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𝐿</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𝑦</m:t>
                                </m:r>
                              </m:e>
                            </m:acc>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𝑦</m:t>
                                    </m:r>
                                  </m:e>
                                </m:acc>
                                <m:r>
                                  <a:rPr lang="en-US" altLang="zh-CN" i="1" dirty="0">
                                    <a:latin typeface="Cambria Math" panose="02040503050406030204" pitchFamily="18" charset="0"/>
                                  </a:rPr>
                                  <m:t>−</m:t>
                                </m:r>
                                <m:r>
                                  <a:rPr lang="en-US" altLang="zh-CN" i="1" dirty="0">
                                    <a:latin typeface="Cambria Math" panose="02040503050406030204" pitchFamily="18" charset="0"/>
                                  </a:rPr>
                                  <m:t>𝑦</m:t>
                                </m:r>
                              </m:e>
                            </m:d>
                          </m:e>
                          <m:sup>
                            <m:r>
                              <a:rPr lang="en-US" altLang="zh-CN" i="1">
                                <a:latin typeface="Cambria Math" panose="02040503050406030204" pitchFamily="18" charset="0"/>
                              </a:rPr>
                              <m:t>2</m:t>
                            </m:r>
                          </m:sup>
                        </m:sSup>
                      </m:oMath>
                    </m:oMathPara>
                  </a14:m>
                  <a:endParaRPr lang="zh-CN" altLang="en-US" dirty="0"/>
                </a:p>
              </p:txBody>
            </p:sp>
          </mc:Choice>
          <mc:Fallback xmlns="">
            <p:sp>
              <p:nvSpPr>
                <p:cNvPr id="40" name="矩形 39">
                  <a:extLst>
                    <a:ext uri="{FF2B5EF4-FFF2-40B4-BE49-F238E27FC236}">
                      <a16:creationId xmlns:a16="http://schemas.microsoft.com/office/drawing/2014/main" id="{F47CE298-D0EC-48F3-9E3D-05021B4634B9}"/>
                    </a:ext>
                  </a:extLst>
                </p:cNvPr>
                <p:cNvSpPr>
                  <a:spLocks noRot="1" noChangeAspect="1" noMove="1" noResize="1" noEditPoints="1" noAdjustHandles="1" noChangeArrowheads="1" noChangeShapeType="1" noTextEdit="1"/>
                </p:cNvSpPr>
                <p:nvPr/>
              </p:nvSpPr>
              <p:spPr>
                <a:xfrm>
                  <a:off x="4012850" y="2591520"/>
                  <a:ext cx="3003430" cy="610936"/>
                </a:xfrm>
                <a:prstGeom prst="rect">
                  <a:avLst/>
                </a:prstGeom>
                <a:blipFill>
                  <a:blip r:embed="rId14"/>
                  <a:stretch>
                    <a:fillRect/>
                  </a:stretch>
                </a:blipFill>
              </p:spPr>
              <p:txBody>
                <a:bodyPr/>
                <a:lstStyle/>
                <a:p>
                  <a:r>
                    <a:rPr lang="zh-CN" altLang="en-US">
                      <a:noFill/>
                    </a:rPr>
                    <a:t> </a:t>
                  </a:r>
                </a:p>
              </p:txBody>
            </p:sp>
          </mc:Fallback>
        </mc:AlternateContent>
        <p:sp>
          <p:nvSpPr>
            <p:cNvPr id="41" name="矩形 40">
              <a:extLst>
                <a:ext uri="{FF2B5EF4-FFF2-40B4-BE49-F238E27FC236}">
                  <a16:creationId xmlns:a16="http://schemas.microsoft.com/office/drawing/2014/main" id="{E7EBC8A2-0DA0-4BF1-A300-7F386D91B884}"/>
                </a:ext>
              </a:extLst>
            </p:cNvPr>
            <p:cNvSpPr/>
            <p:nvPr/>
          </p:nvSpPr>
          <p:spPr>
            <a:xfrm>
              <a:off x="1942277" y="2301111"/>
              <a:ext cx="2510495" cy="369332"/>
            </a:xfrm>
            <a:prstGeom prst="rect">
              <a:avLst/>
            </a:prstGeom>
          </p:spPr>
          <p:txBody>
            <a:bodyPr wrap="none">
              <a:spAutoFit/>
            </a:bodyPr>
            <a:lstStyle/>
            <a:p>
              <a:r>
                <a:rPr lang="en-US" altLang="zh-CN" dirty="0"/>
                <a:t>We have a linear model: </a:t>
              </a:r>
            </a:p>
          </p:txBody>
        </p:sp>
        <p:sp>
          <p:nvSpPr>
            <p:cNvPr id="42" name="矩形 41">
              <a:extLst>
                <a:ext uri="{FF2B5EF4-FFF2-40B4-BE49-F238E27FC236}">
                  <a16:creationId xmlns:a16="http://schemas.microsoft.com/office/drawing/2014/main" id="{0021E295-0F4F-4F3C-8BD3-ABFE3FF28B88}"/>
                </a:ext>
              </a:extLst>
            </p:cNvPr>
            <p:cNvSpPr/>
            <p:nvPr/>
          </p:nvSpPr>
          <p:spPr>
            <a:xfrm>
              <a:off x="1942277" y="2737730"/>
              <a:ext cx="1484702" cy="369332"/>
            </a:xfrm>
            <a:prstGeom prst="rect">
              <a:avLst/>
            </a:prstGeom>
          </p:spPr>
          <p:txBody>
            <a:bodyPr wrap="none">
              <a:spAutoFit/>
            </a:bodyPr>
            <a:lstStyle/>
            <a:p>
              <a:r>
                <a:rPr lang="en-US" altLang="zh-CN" dirty="0"/>
                <a:t>Loss function:</a:t>
              </a:r>
            </a:p>
          </p:txBody>
        </p:sp>
      </p:grpSp>
      <p:grpSp>
        <p:nvGrpSpPr>
          <p:cNvPr id="55" name="组合 54">
            <a:extLst>
              <a:ext uri="{FF2B5EF4-FFF2-40B4-BE49-F238E27FC236}">
                <a16:creationId xmlns:a16="http://schemas.microsoft.com/office/drawing/2014/main" id="{327E1E1B-3395-4C48-9B6C-172252A7FF62}"/>
              </a:ext>
            </a:extLst>
          </p:cNvPr>
          <p:cNvGrpSpPr/>
          <p:nvPr/>
        </p:nvGrpSpPr>
        <p:grpSpPr>
          <a:xfrm>
            <a:off x="6694111" y="4603172"/>
            <a:ext cx="4381599" cy="1241925"/>
            <a:chOff x="5465079" y="4807435"/>
            <a:chExt cx="4381599" cy="1241925"/>
          </a:xfrm>
        </p:grpSpPr>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738786DE-AF26-45B2-83B1-0A00A0B47E59}"/>
                    </a:ext>
                  </a:extLst>
                </p:cNvPr>
                <p:cNvSpPr txBox="1"/>
                <p:nvPr/>
              </p:nvSpPr>
              <p:spPr>
                <a:xfrm>
                  <a:off x="5903091" y="4810955"/>
                  <a:ext cx="1538947" cy="6026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𝐿</m:t>
                            </m:r>
                          </m:num>
                          <m:den>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𝑦</m:t>
                            </m:r>
                          </m:den>
                        </m:f>
                        <m:r>
                          <a:rPr lang="en-US" altLang="zh-CN" sz="1600" b="0" i="1" smtClean="0">
                            <a:latin typeface="Cambria Math" panose="02040503050406030204" pitchFamily="18" charset="0"/>
                          </a:rPr>
                          <m:t>=−</m:t>
                        </m:r>
                        <m:d>
                          <m:dPr>
                            <m:ctrlPr>
                              <a:rPr lang="en-US" altLang="zh-CN" sz="1600" b="0" i="1" smtClean="0">
                                <a:latin typeface="Cambria Math" panose="02040503050406030204" pitchFamily="18" charset="0"/>
                              </a:rPr>
                            </m:ctrlPr>
                          </m:dPr>
                          <m:e>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𝑦</m:t>
                                </m:r>
                              </m:e>
                            </m:acc>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𝑦</m:t>
                            </m:r>
                          </m:e>
                        </m:d>
                      </m:oMath>
                    </m:oMathPara>
                  </a14:m>
                  <a:endParaRPr lang="zh-CN" altLang="en-US" sz="1600" dirty="0"/>
                </a:p>
              </p:txBody>
            </p:sp>
          </mc:Choice>
          <mc:Fallback xmlns="">
            <p:sp>
              <p:nvSpPr>
                <p:cNvPr id="35" name="文本框 34">
                  <a:extLst>
                    <a:ext uri="{FF2B5EF4-FFF2-40B4-BE49-F238E27FC236}">
                      <a16:creationId xmlns:a16="http://schemas.microsoft.com/office/drawing/2014/main" id="{738786DE-AF26-45B2-83B1-0A00A0B47E59}"/>
                    </a:ext>
                  </a:extLst>
                </p:cNvPr>
                <p:cNvSpPr txBox="1">
                  <a:spLocks noRot="1" noChangeAspect="1" noMove="1" noResize="1" noEditPoints="1" noAdjustHandles="1" noChangeArrowheads="1" noChangeShapeType="1" noTextEdit="1"/>
                </p:cNvSpPr>
                <p:nvPr/>
              </p:nvSpPr>
              <p:spPr>
                <a:xfrm>
                  <a:off x="5903091" y="4810955"/>
                  <a:ext cx="1538947" cy="602601"/>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1F88507D-62C0-4E33-BAC7-0BB3F9E924B3}"/>
                    </a:ext>
                  </a:extLst>
                </p:cNvPr>
                <p:cNvSpPr txBox="1"/>
                <p:nvPr/>
              </p:nvSpPr>
              <p:spPr>
                <a:xfrm>
                  <a:off x="5465079" y="5446759"/>
                  <a:ext cx="2075904" cy="6026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𝐿</m:t>
                            </m:r>
                          </m:num>
                          <m:den>
                            <m:r>
                              <a:rPr lang="en-US" altLang="zh-CN" sz="1600" b="0" i="1" smtClean="0">
                                <a:latin typeface="Cambria Math" panose="02040503050406030204" pitchFamily="18" charset="0"/>
                              </a:rPr>
                              <m:t>𝜕</m:t>
                            </m:r>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𝑦</m:t>
                                </m:r>
                              </m:e>
                            </m:acc>
                          </m:den>
                        </m:f>
                        <m:r>
                          <a:rPr lang="en-US" altLang="zh-CN" sz="1600" b="0" i="1" smtClean="0">
                            <a:latin typeface="Cambria Math" panose="02040503050406030204" pitchFamily="18" charset="0"/>
                          </a:rPr>
                          <m:t>=</m:t>
                        </m:r>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𝑦</m:t>
                            </m:r>
                          </m:e>
                        </m:acc>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𝑦</m:t>
                        </m:r>
                      </m:oMath>
                    </m:oMathPara>
                  </a14:m>
                  <a:endParaRPr lang="zh-CN" altLang="en-US" sz="1600" dirty="0"/>
                </a:p>
              </p:txBody>
            </p:sp>
          </mc:Choice>
          <mc:Fallback xmlns="">
            <p:sp>
              <p:nvSpPr>
                <p:cNvPr id="36" name="文本框 35">
                  <a:extLst>
                    <a:ext uri="{FF2B5EF4-FFF2-40B4-BE49-F238E27FC236}">
                      <a16:creationId xmlns:a16="http://schemas.microsoft.com/office/drawing/2014/main" id="{1F88507D-62C0-4E33-BAC7-0BB3F9E924B3}"/>
                    </a:ext>
                  </a:extLst>
                </p:cNvPr>
                <p:cNvSpPr txBox="1">
                  <a:spLocks noRot="1" noChangeAspect="1" noMove="1" noResize="1" noEditPoints="1" noAdjustHandles="1" noChangeArrowheads="1" noChangeShapeType="1" noTextEdit="1"/>
                </p:cNvSpPr>
                <p:nvPr/>
              </p:nvSpPr>
              <p:spPr>
                <a:xfrm>
                  <a:off x="5465079" y="5446759"/>
                  <a:ext cx="2075904" cy="602601"/>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C9CE5428-3EF3-416D-BD1E-89B7A50F4779}"/>
                    </a:ext>
                  </a:extLst>
                </p:cNvPr>
                <p:cNvSpPr txBox="1"/>
                <p:nvPr/>
              </p:nvSpPr>
              <p:spPr>
                <a:xfrm>
                  <a:off x="7694617" y="4807435"/>
                  <a:ext cx="1027392" cy="5610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m:t>
                            </m:r>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𝑦</m:t>
                                </m:r>
                              </m:e>
                            </m:acc>
                          </m:num>
                          <m:den>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𝑏</m:t>
                            </m:r>
                          </m:den>
                        </m:f>
                        <m:r>
                          <a:rPr lang="en-US" altLang="zh-CN" sz="1600" b="0" i="0" smtClean="0">
                            <a:latin typeface="Cambria Math" panose="02040503050406030204" pitchFamily="18" charset="0"/>
                          </a:rPr>
                          <m:t>=1</m:t>
                        </m:r>
                      </m:oMath>
                    </m:oMathPara>
                  </a14:m>
                  <a:endParaRPr lang="zh-CN" altLang="en-US" sz="1600" dirty="0"/>
                </a:p>
              </p:txBody>
            </p:sp>
          </mc:Choice>
          <mc:Fallback xmlns="">
            <p:sp>
              <p:nvSpPr>
                <p:cNvPr id="43" name="文本框 42">
                  <a:extLst>
                    <a:ext uri="{FF2B5EF4-FFF2-40B4-BE49-F238E27FC236}">
                      <a16:creationId xmlns:a16="http://schemas.microsoft.com/office/drawing/2014/main" id="{C9CE5428-3EF3-416D-BD1E-89B7A50F4779}"/>
                    </a:ext>
                  </a:extLst>
                </p:cNvPr>
                <p:cNvSpPr txBox="1">
                  <a:spLocks noRot="1" noChangeAspect="1" noMove="1" noResize="1" noEditPoints="1" noAdjustHandles="1" noChangeArrowheads="1" noChangeShapeType="1" noTextEdit="1"/>
                </p:cNvSpPr>
                <p:nvPr/>
              </p:nvSpPr>
              <p:spPr>
                <a:xfrm>
                  <a:off x="7694617" y="4807435"/>
                  <a:ext cx="1027392" cy="561051"/>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D49BE7F4-65DA-44D8-9045-827068C6E09C}"/>
                    </a:ext>
                  </a:extLst>
                </p:cNvPr>
                <p:cNvSpPr txBox="1"/>
                <p:nvPr/>
              </p:nvSpPr>
              <p:spPr>
                <a:xfrm>
                  <a:off x="7577341" y="5475492"/>
                  <a:ext cx="1261944" cy="5610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m:t>
                            </m:r>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𝑦</m:t>
                                </m:r>
                              </m:e>
                            </m:acc>
                          </m:num>
                          <m:den>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m:t>
                            </m:r>
                          </m:den>
                        </m:f>
                        <m:r>
                          <a:rPr lang="en-US" altLang="zh-CN" sz="1600" b="0" i="1" smtClean="0">
                            <a:latin typeface="Cambria Math" panose="02040503050406030204" pitchFamily="18" charset="0"/>
                          </a:rPr>
                          <m:t>=1</m:t>
                        </m:r>
                      </m:oMath>
                    </m:oMathPara>
                  </a14:m>
                  <a:endParaRPr lang="zh-CN" altLang="en-US" sz="1600" dirty="0"/>
                </a:p>
              </p:txBody>
            </p:sp>
          </mc:Choice>
          <mc:Fallback xmlns="">
            <p:sp>
              <p:nvSpPr>
                <p:cNvPr id="45" name="文本框 44">
                  <a:extLst>
                    <a:ext uri="{FF2B5EF4-FFF2-40B4-BE49-F238E27FC236}">
                      <a16:creationId xmlns:a16="http://schemas.microsoft.com/office/drawing/2014/main" id="{D49BE7F4-65DA-44D8-9045-827068C6E09C}"/>
                    </a:ext>
                  </a:extLst>
                </p:cNvPr>
                <p:cNvSpPr txBox="1">
                  <a:spLocks noRot="1" noChangeAspect="1" noMove="1" noResize="1" noEditPoints="1" noAdjustHandles="1" noChangeArrowheads="1" noChangeShapeType="1" noTextEdit="1"/>
                </p:cNvSpPr>
                <p:nvPr/>
              </p:nvSpPr>
              <p:spPr>
                <a:xfrm>
                  <a:off x="7577341" y="5475492"/>
                  <a:ext cx="1261944" cy="561051"/>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CF44CF9C-7076-4026-859D-EB7C88FC010E}"/>
                    </a:ext>
                  </a:extLst>
                </p:cNvPr>
                <p:cNvSpPr txBox="1"/>
                <p:nvPr/>
              </p:nvSpPr>
              <p:spPr>
                <a:xfrm>
                  <a:off x="8915013" y="4807435"/>
                  <a:ext cx="931665" cy="5605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m:t>
                            </m:r>
                          </m:num>
                          <m:den>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𝑊</m:t>
                            </m:r>
                          </m:den>
                        </m:f>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oMath>
                    </m:oMathPara>
                  </a14:m>
                  <a:endParaRPr lang="zh-CN" altLang="en-US" sz="1600" dirty="0"/>
                </a:p>
              </p:txBody>
            </p:sp>
          </mc:Choice>
          <mc:Fallback xmlns="">
            <p:sp>
              <p:nvSpPr>
                <p:cNvPr id="46" name="文本框 45">
                  <a:extLst>
                    <a:ext uri="{FF2B5EF4-FFF2-40B4-BE49-F238E27FC236}">
                      <a16:creationId xmlns:a16="http://schemas.microsoft.com/office/drawing/2014/main" id="{CF44CF9C-7076-4026-859D-EB7C88FC010E}"/>
                    </a:ext>
                  </a:extLst>
                </p:cNvPr>
                <p:cNvSpPr txBox="1">
                  <a:spLocks noRot="1" noChangeAspect="1" noMove="1" noResize="1" noEditPoints="1" noAdjustHandles="1" noChangeArrowheads="1" noChangeShapeType="1" noTextEdit="1"/>
                </p:cNvSpPr>
                <p:nvPr/>
              </p:nvSpPr>
              <p:spPr>
                <a:xfrm>
                  <a:off x="8915013" y="4807435"/>
                  <a:ext cx="931665" cy="560538"/>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CF815DAE-B613-4D08-BE71-6D340D223104}"/>
                    </a:ext>
                  </a:extLst>
                </p:cNvPr>
                <p:cNvSpPr txBox="1"/>
                <p:nvPr/>
              </p:nvSpPr>
              <p:spPr>
                <a:xfrm>
                  <a:off x="8915013" y="5475492"/>
                  <a:ext cx="931665" cy="5605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m:t>
                            </m:r>
                          </m:num>
                          <m:den>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den>
                        </m:f>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𝑊</m:t>
                        </m:r>
                      </m:oMath>
                    </m:oMathPara>
                  </a14:m>
                  <a:endParaRPr lang="zh-CN" altLang="en-US" sz="1600" dirty="0"/>
                </a:p>
              </p:txBody>
            </p:sp>
          </mc:Choice>
          <mc:Fallback xmlns="">
            <p:sp>
              <p:nvSpPr>
                <p:cNvPr id="47" name="文本框 46">
                  <a:extLst>
                    <a:ext uri="{FF2B5EF4-FFF2-40B4-BE49-F238E27FC236}">
                      <a16:creationId xmlns:a16="http://schemas.microsoft.com/office/drawing/2014/main" id="{CF815DAE-B613-4D08-BE71-6D340D223104}"/>
                    </a:ext>
                  </a:extLst>
                </p:cNvPr>
                <p:cNvSpPr txBox="1">
                  <a:spLocks noRot="1" noChangeAspect="1" noMove="1" noResize="1" noEditPoints="1" noAdjustHandles="1" noChangeArrowheads="1" noChangeShapeType="1" noTextEdit="1"/>
                </p:cNvSpPr>
                <p:nvPr/>
              </p:nvSpPr>
              <p:spPr>
                <a:xfrm>
                  <a:off x="8915013" y="5475492"/>
                  <a:ext cx="931665" cy="560538"/>
                </a:xfrm>
                <a:prstGeom prst="rect">
                  <a:avLst/>
                </a:prstGeom>
                <a:blipFill>
                  <a:blip r:embed="rId20"/>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12278618-6D2D-4999-942A-A8F5620961F7}"/>
                  </a:ext>
                </a:extLst>
              </p:cNvPr>
              <p:cNvSpPr txBox="1"/>
              <p:nvPr/>
            </p:nvSpPr>
            <p:spPr>
              <a:xfrm>
                <a:off x="2534131" y="4064370"/>
                <a:ext cx="428194" cy="5388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1400" b="0" i="1" smtClean="0">
                              <a:solidFill>
                                <a:srgbClr val="FF0000"/>
                              </a:solidFill>
                              <a:latin typeface="Cambria Math" panose="02040503050406030204" pitchFamily="18" charset="0"/>
                            </a:rPr>
                          </m:ctrlPr>
                        </m:fPr>
                        <m:num>
                          <m:r>
                            <a:rPr lang="en-US" altLang="zh-CN" sz="1400" b="0" i="1" smtClean="0">
                              <a:solidFill>
                                <a:srgbClr val="FF0000"/>
                              </a:solidFill>
                              <a:latin typeface="Cambria Math" panose="02040503050406030204" pitchFamily="18" charset="0"/>
                            </a:rPr>
                            <m:t>𝜕</m:t>
                          </m:r>
                          <m:r>
                            <a:rPr lang="en-US" altLang="zh-CN" sz="1400" b="0" i="1" smtClean="0">
                              <a:solidFill>
                                <a:srgbClr val="FF0000"/>
                              </a:solidFill>
                              <a:latin typeface="Cambria Math" panose="02040503050406030204" pitchFamily="18" charset="0"/>
                            </a:rPr>
                            <m:t>𝐿</m:t>
                          </m:r>
                        </m:num>
                        <m:den>
                          <m:r>
                            <a:rPr lang="en-US" altLang="zh-CN" sz="1400" b="0" i="1" smtClean="0">
                              <a:solidFill>
                                <a:srgbClr val="FF0000"/>
                              </a:solidFill>
                              <a:latin typeface="Cambria Math" panose="02040503050406030204" pitchFamily="18" charset="0"/>
                            </a:rPr>
                            <m:t>𝜕</m:t>
                          </m:r>
                          <m:r>
                            <a:rPr lang="en-US" altLang="zh-CN" sz="1400" b="0" i="1" smtClean="0">
                              <a:solidFill>
                                <a:srgbClr val="FF0000"/>
                              </a:solidFill>
                              <a:latin typeface="Cambria Math" panose="02040503050406030204" pitchFamily="18" charset="0"/>
                            </a:rPr>
                            <m:t>𝑦</m:t>
                          </m:r>
                        </m:den>
                      </m:f>
                    </m:oMath>
                  </m:oMathPara>
                </a14:m>
                <a:endParaRPr lang="zh-CN" altLang="en-US" sz="1400" dirty="0">
                  <a:solidFill>
                    <a:srgbClr val="FF0000"/>
                  </a:solidFill>
                </a:endParaRPr>
              </a:p>
            </p:txBody>
          </p:sp>
        </mc:Choice>
        <mc:Fallback xmlns="">
          <p:sp>
            <p:nvSpPr>
              <p:cNvPr id="49" name="文本框 48">
                <a:extLst>
                  <a:ext uri="{FF2B5EF4-FFF2-40B4-BE49-F238E27FC236}">
                    <a16:creationId xmlns:a16="http://schemas.microsoft.com/office/drawing/2014/main" id="{12278618-6D2D-4999-942A-A8F5620961F7}"/>
                  </a:ext>
                </a:extLst>
              </p:cNvPr>
              <p:cNvSpPr txBox="1">
                <a:spLocks noRot="1" noChangeAspect="1" noMove="1" noResize="1" noEditPoints="1" noAdjustHandles="1" noChangeArrowheads="1" noChangeShapeType="1" noTextEdit="1"/>
              </p:cNvSpPr>
              <p:nvPr/>
            </p:nvSpPr>
            <p:spPr>
              <a:xfrm>
                <a:off x="2534131" y="4064370"/>
                <a:ext cx="428194" cy="538802"/>
              </a:xfrm>
              <a:prstGeom prst="rect">
                <a:avLst/>
              </a:prstGeom>
              <a:blipFill>
                <a:blip r:embed="rId21"/>
                <a:stretch>
                  <a:fillRect b="-56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35A59E0E-C918-4ACC-A4B9-0BC24E7D294A}"/>
                  </a:ext>
                </a:extLst>
              </p:cNvPr>
              <p:cNvSpPr txBox="1"/>
              <p:nvPr/>
            </p:nvSpPr>
            <p:spPr>
              <a:xfrm>
                <a:off x="4315253" y="2890198"/>
                <a:ext cx="432747" cy="5388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1400" b="0" i="1" smtClean="0">
                              <a:solidFill>
                                <a:srgbClr val="FF0000"/>
                              </a:solidFill>
                              <a:latin typeface="Cambria Math" panose="02040503050406030204" pitchFamily="18" charset="0"/>
                            </a:rPr>
                          </m:ctrlPr>
                        </m:fPr>
                        <m:num>
                          <m:r>
                            <a:rPr lang="en-US" altLang="zh-CN" sz="1400" b="0" i="1" smtClean="0">
                              <a:solidFill>
                                <a:srgbClr val="FF0000"/>
                              </a:solidFill>
                              <a:latin typeface="Cambria Math" panose="02040503050406030204" pitchFamily="18" charset="0"/>
                            </a:rPr>
                            <m:t>𝜕</m:t>
                          </m:r>
                          <m:r>
                            <a:rPr lang="en-US" altLang="zh-CN" sz="1400" b="0" i="1" smtClean="0">
                              <a:solidFill>
                                <a:srgbClr val="FF0000"/>
                              </a:solidFill>
                              <a:latin typeface="Cambria Math" panose="02040503050406030204" pitchFamily="18" charset="0"/>
                            </a:rPr>
                            <m:t>𝐿</m:t>
                          </m:r>
                        </m:num>
                        <m:den>
                          <m:r>
                            <a:rPr lang="en-US" altLang="zh-CN" sz="1400" b="0" i="1" smtClean="0">
                              <a:solidFill>
                                <a:srgbClr val="FF0000"/>
                              </a:solidFill>
                              <a:latin typeface="Cambria Math" panose="02040503050406030204" pitchFamily="18" charset="0"/>
                            </a:rPr>
                            <m:t>𝜕</m:t>
                          </m:r>
                          <m:acc>
                            <m:accPr>
                              <m:chr m:val="̂"/>
                              <m:ctrlPr>
                                <a:rPr lang="en-US" altLang="zh-CN" sz="1400" b="0" i="1" smtClean="0">
                                  <a:solidFill>
                                    <a:srgbClr val="FF0000"/>
                                  </a:solidFill>
                                  <a:latin typeface="Cambria Math" panose="02040503050406030204" pitchFamily="18" charset="0"/>
                                </a:rPr>
                              </m:ctrlPr>
                            </m:accPr>
                            <m:e>
                              <m:r>
                                <a:rPr lang="en-US" altLang="zh-CN" sz="1400" b="0" i="1" smtClean="0">
                                  <a:solidFill>
                                    <a:srgbClr val="FF0000"/>
                                  </a:solidFill>
                                  <a:latin typeface="Cambria Math" panose="02040503050406030204" pitchFamily="18" charset="0"/>
                                </a:rPr>
                                <m:t>𝑦</m:t>
                              </m:r>
                            </m:e>
                          </m:acc>
                        </m:den>
                      </m:f>
                    </m:oMath>
                  </m:oMathPara>
                </a14:m>
                <a:endParaRPr lang="zh-CN" altLang="en-US" sz="1400" dirty="0">
                  <a:solidFill>
                    <a:srgbClr val="FF0000"/>
                  </a:solidFill>
                </a:endParaRPr>
              </a:p>
            </p:txBody>
          </p:sp>
        </mc:Choice>
        <mc:Fallback xmlns="">
          <p:sp>
            <p:nvSpPr>
              <p:cNvPr id="50" name="文本框 49">
                <a:extLst>
                  <a:ext uri="{FF2B5EF4-FFF2-40B4-BE49-F238E27FC236}">
                    <a16:creationId xmlns:a16="http://schemas.microsoft.com/office/drawing/2014/main" id="{35A59E0E-C918-4ACC-A4B9-0BC24E7D294A}"/>
                  </a:ext>
                </a:extLst>
              </p:cNvPr>
              <p:cNvSpPr txBox="1">
                <a:spLocks noRot="1" noChangeAspect="1" noMove="1" noResize="1" noEditPoints="1" noAdjustHandles="1" noChangeArrowheads="1" noChangeShapeType="1" noTextEdit="1"/>
              </p:cNvSpPr>
              <p:nvPr/>
            </p:nvSpPr>
            <p:spPr>
              <a:xfrm>
                <a:off x="4315253" y="2890198"/>
                <a:ext cx="432747" cy="538802"/>
              </a:xfrm>
              <a:prstGeom prst="rect">
                <a:avLst/>
              </a:prstGeom>
              <a:blipFill>
                <a:blip r:embed="rId22"/>
                <a:stretch>
                  <a:fillRect r="-26761" b="-11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796454C3-148C-48DE-9C90-B9F1825C5051}"/>
                  </a:ext>
                </a:extLst>
              </p:cNvPr>
              <p:cNvSpPr txBox="1"/>
              <p:nvPr/>
            </p:nvSpPr>
            <p:spPr>
              <a:xfrm>
                <a:off x="2058980" y="3523785"/>
                <a:ext cx="432747" cy="5023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sz="1400" b="0" i="1" smtClean="0">
                              <a:solidFill>
                                <a:srgbClr val="FF0000"/>
                              </a:solidFill>
                              <a:latin typeface="Cambria Math" panose="02040503050406030204" pitchFamily="18" charset="0"/>
                            </a:rPr>
                          </m:ctrlPr>
                        </m:fPr>
                        <m:num>
                          <m:r>
                            <a:rPr lang="en-US" altLang="zh-CN" sz="1400" b="0" i="1" smtClean="0">
                              <a:solidFill>
                                <a:srgbClr val="FF0000"/>
                              </a:solidFill>
                              <a:latin typeface="Cambria Math" panose="02040503050406030204" pitchFamily="18" charset="0"/>
                            </a:rPr>
                            <m:t>𝜕</m:t>
                          </m:r>
                          <m:acc>
                            <m:accPr>
                              <m:chr m:val="̂"/>
                              <m:ctrlPr>
                                <a:rPr lang="en-US" altLang="zh-CN" sz="1400" b="0" i="1" smtClean="0">
                                  <a:solidFill>
                                    <a:srgbClr val="FF0000"/>
                                  </a:solidFill>
                                  <a:latin typeface="Cambria Math" panose="02040503050406030204" pitchFamily="18" charset="0"/>
                                </a:rPr>
                              </m:ctrlPr>
                            </m:accPr>
                            <m:e>
                              <m:r>
                                <a:rPr lang="en-US" altLang="zh-CN" sz="1400" b="0" i="1" smtClean="0">
                                  <a:solidFill>
                                    <a:srgbClr val="FF0000"/>
                                  </a:solidFill>
                                  <a:latin typeface="Cambria Math" panose="02040503050406030204" pitchFamily="18" charset="0"/>
                                </a:rPr>
                                <m:t>𝑦</m:t>
                              </m:r>
                            </m:e>
                          </m:acc>
                        </m:num>
                        <m:den>
                          <m:r>
                            <a:rPr lang="en-US" altLang="zh-CN" sz="1400" b="0" i="1" smtClean="0">
                              <a:solidFill>
                                <a:srgbClr val="FF0000"/>
                              </a:solidFill>
                              <a:latin typeface="Cambria Math" panose="02040503050406030204" pitchFamily="18" charset="0"/>
                            </a:rPr>
                            <m:t>𝜕</m:t>
                          </m:r>
                          <m:r>
                            <a:rPr lang="en-US" altLang="zh-CN" sz="1400" b="0" i="1" smtClean="0">
                              <a:solidFill>
                                <a:srgbClr val="FF0000"/>
                              </a:solidFill>
                              <a:latin typeface="Cambria Math" panose="02040503050406030204" pitchFamily="18" charset="0"/>
                            </a:rPr>
                            <m:t>𝑏</m:t>
                          </m:r>
                        </m:den>
                      </m:f>
                    </m:oMath>
                  </m:oMathPara>
                </a14:m>
                <a:endParaRPr lang="zh-CN" altLang="en-US" sz="1400" dirty="0">
                  <a:solidFill>
                    <a:srgbClr val="FF0000"/>
                  </a:solidFill>
                </a:endParaRPr>
              </a:p>
            </p:txBody>
          </p:sp>
        </mc:Choice>
        <mc:Fallback xmlns="">
          <p:sp>
            <p:nvSpPr>
              <p:cNvPr id="51" name="文本框 50">
                <a:extLst>
                  <a:ext uri="{FF2B5EF4-FFF2-40B4-BE49-F238E27FC236}">
                    <a16:creationId xmlns:a16="http://schemas.microsoft.com/office/drawing/2014/main" id="{796454C3-148C-48DE-9C90-B9F1825C5051}"/>
                  </a:ext>
                </a:extLst>
              </p:cNvPr>
              <p:cNvSpPr txBox="1">
                <a:spLocks noRot="1" noChangeAspect="1" noMove="1" noResize="1" noEditPoints="1" noAdjustHandles="1" noChangeArrowheads="1" noChangeShapeType="1" noTextEdit="1"/>
              </p:cNvSpPr>
              <p:nvPr/>
            </p:nvSpPr>
            <p:spPr>
              <a:xfrm>
                <a:off x="2058980" y="3523785"/>
                <a:ext cx="432747" cy="502382"/>
              </a:xfrm>
              <a:prstGeom prst="rect">
                <a:avLst/>
              </a:prstGeom>
              <a:blipFill>
                <a:blip r:embed="rId23"/>
                <a:stretch>
                  <a:fillRect r="-26761" b="-24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26321064-5E84-4523-81EC-0478695F726F}"/>
                  </a:ext>
                </a:extLst>
              </p:cNvPr>
              <p:cNvSpPr txBox="1"/>
              <p:nvPr/>
            </p:nvSpPr>
            <p:spPr>
              <a:xfrm>
                <a:off x="2856150" y="2396583"/>
                <a:ext cx="432747" cy="5023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1400" b="0" i="1" smtClean="0">
                              <a:solidFill>
                                <a:srgbClr val="FF0000"/>
                              </a:solidFill>
                              <a:latin typeface="Cambria Math" panose="02040503050406030204" pitchFamily="18" charset="0"/>
                            </a:rPr>
                          </m:ctrlPr>
                        </m:fPr>
                        <m:num>
                          <m:r>
                            <a:rPr lang="en-US" altLang="zh-CN" sz="1400" b="0" i="1" smtClean="0">
                              <a:solidFill>
                                <a:srgbClr val="FF0000"/>
                              </a:solidFill>
                              <a:latin typeface="Cambria Math" panose="02040503050406030204" pitchFamily="18" charset="0"/>
                            </a:rPr>
                            <m:t>𝜕</m:t>
                          </m:r>
                          <m:acc>
                            <m:accPr>
                              <m:chr m:val="̂"/>
                              <m:ctrlPr>
                                <a:rPr lang="en-US" altLang="zh-CN" sz="1400" b="0" i="1" smtClean="0">
                                  <a:solidFill>
                                    <a:srgbClr val="FF0000"/>
                                  </a:solidFill>
                                  <a:latin typeface="Cambria Math" panose="02040503050406030204" pitchFamily="18" charset="0"/>
                                </a:rPr>
                              </m:ctrlPr>
                            </m:accPr>
                            <m:e>
                              <m:r>
                                <a:rPr lang="en-US" altLang="zh-CN" sz="1400" b="0" i="1" smtClean="0">
                                  <a:solidFill>
                                    <a:srgbClr val="FF0000"/>
                                  </a:solidFill>
                                  <a:latin typeface="Cambria Math" panose="02040503050406030204" pitchFamily="18" charset="0"/>
                                </a:rPr>
                                <m:t>𝑦</m:t>
                              </m:r>
                            </m:e>
                          </m:acc>
                        </m:num>
                        <m:den>
                          <m:r>
                            <a:rPr lang="en-US" altLang="zh-CN" sz="1400" b="0" i="1" smtClean="0">
                              <a:solidFill>
                                <a:srgbClr val="FF0000"/>
                              </a:solidFill>
                              <a:latin typeface="Cambria Math" panose="02040503050406030204" pitchFamily="18" charset="0"/>
                            </a:rPr>
                            <m:t>𝜕</m:t>
                          </m:r>
                          <m:r>
                            <a:rPr lang="en-US" altLang="zh-CN" sz="1400" b="0" i="1" smtClean="0">
                              <a:solidFill>
                                <a:srgbClr val="FF0000"/>
                              </a:solidFill>
                              <a:latin typeface="Cambria Math" panose="02040503050406030204" pitchFamily="18" charset="0"/>
                            </a:rPr>
                            <m:t>𝑡</m:t>
                          </m:r>
                        </m:den>
                      </m:f>
                    </m:oMath>
                  </m:oMathPara>
                </a14:m>
                <a:endParaRPr lang="zh-CN" altLang="en-US" sz="1400" dirty="0">
                  <a:solidFill>
                    <a:srgbClr val="FF0000"/>
                  </a:solidFill>
                </a:endParaRPr>
              </a:p>
            </p:txBody>
          </p:sp>
        </mc:Choice>
        <mc:Fallback xmlns="">
          <p:sp>
            <p:nvSpPr>
              <p:cNvPr id="52" name="文本框 51">
                <a:extLst>
                  <a:ext uri="{FF2B5EF4-FFF2-40B4-BE49-F238E27FC236}">
                    <a16:creationId xmlns:a16="http://schemas.microsoft.com/office/drawing/2014/main" id="{26321064-5E84-4523-81EC-0478695F726F}"/>
                  </a:ext>
                </a:extLst>
              </p:cNvPr>
              <p:cNvSpPr txBox="1">
                <a:spLocks noRot="1" noChangeAspect="1" noMove="1" noResize="1" noEditPoints="1" noAdjustHandles="1" noChangeArrowheads="1" noChangeShapeType="1" noTextEdit="1"/>
              </p:cNvSpPr>
              <p:nvPr/>
            </p:nvSpPr>
            <p:spPr>
              <a:xfrm>
                <a:off x="2856150" y="2396583"/>
                <a:ext cx="432747" cy="502382"/>
              </a:xfrm>
              <a:prstGeom prst="rect">
                <a:avLst/>
              </a:prstGeom>
              <a:blipFill>
                <a:blip r:embed="rId24"/>
                <a:stretch>
                  <a:fillRect r="-26761" b="-12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0747BEF8-0026-4B62-8E55-15010A038B19}"/>
                  </a:ext>
                </a:extLst>
              </p:cNvPr>
              <p:cNvSpPr txBox="1"/>
              <p:nvPr/>
            </p:nvSpPr>
            <p:spPr>
              <a:xfrm>
                <a:off x="1432293" y="2127947"/>
                <a:ext cx="501035" cy="501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1400" b="0" i="1" smtClean="0">
                              <a:solidFill>
                                <a:srgbClr val="FF0000"/>
                              </a:solidFill>
                              <a:latin typeface="Cambria Math" panose="02040503050406030204" pitchFamily="18" charset="0"/>
                            </a:rPr>
                          </m:ctrlPr>
                        </m:fPr>
                        <m:num>
                          <m:r>
                            <a:rPr lang="en-US" altLang="zh-CN" sz="1400" b="0" i="1" smtClean="0">
                              <a:solidFill>
                                <a:srgbClr val="FF0000"/>
                              </a:solidFill>
                              <a:latin typeface="Cambria Math" panose="02040503050406030204" pitchFamily="18" charset="0"/>
                            </a:rPr>
                            <m:t>𝜕</m:t>
                          </m:r>
                          <m:r>
                            <a:rPr lang="en-US" altLang="zh-CN" sz="1400" b="0" i="1" smtClean="0">
                              <a:solidFill>
                                <a:srgbClr val="FF0000"/>
                              </a:solidFill>
                              <a:latin typeface="Cambria Math" panose="02040503050406030204" pitchFamily="18" charset="0"/>
                            </a:rPr>
                            <m:t>𝑡</m:t>
                          </m:r>
                        </m:num>
                        <m:den>
                          <m:r>
                            <a:rPr lang="en-US" altLang="zh-CN" sz="1400" b="0" i="1" smtClean="0">
                              <a:solidFill>
                                <a:srgbClr val="FF0000"/>
                              </a:solidFill>
                              <a:latin typeface="Cambria Math" panose="02040503050406030204" pitchFamily="18" charset="0"/>
                            </a:rPr>
                            <m:t>𝜕</m:t>
                          </m:r>
                          <m:r>
                            <a:rPr lang="en-US" altLang="zh-CN" sz="1400" b="0" i="1" smtClean="0">
                              <a:solidFill>
                                <a:srgbClr val="FF0000"/>
                              </a:solidFill>
                              <a:latin typeface="Cambria Math" panose="02040503050406030204" pitchFamily="18" charset="0"/>
                            </a:rPr>
                            <m:t>𝑊</m:t>
                          </m:r>
                        </m:den>
                      </m:f>
                    </m:oMath>
                  </m:oMathPara>
                </a14:m>
                <a:endParaRPr lang="zh-CN" altLang="en-US" sz="1400" dirty="0">
                  <a:solidFill>
                    <a:srgbClr val="FF0000"/>
                  </a:solidFill>
                </a:endParaRPr>
              </a:p>
            </p:txBody>
          </p:sp>
        </mc:Choice>
        <mc:Fallback xmlns="">
          <p:sp>
            <p:nvSpPr>
              <p:cNvPr id="53" name="文本框 52">
                <a:extLst>
                  <a:ext uri="{FF2B5EF4-FFF2-40B4-BE49-F238E27FC236}">
                    <a16:creationId xmlns:a16="http://schemas.microsoft.com/office/drawing/2014/main" id="{0747BEF8-0026-4B62-8E55-15010A038B19}"/>
                  </a:ext>
                </a:extLst>
              </p:cNvPr>
              <p:cNvSpPr txBox="1">
                <a:spLocks noRot="1" noChangeAspect="1" noMove="1" noResize="1" noEditPoints="1" noAdjustHandles="1" noChangeArrowheads="1" noChangeShapeType="1" noTextEdit="1"/>
              </p:cNvSpPr>
              <p:nvPr/>
            </p:nvSpPr>
            <p:spPr>
              <a:xfrm>
                <a:off x="1432293" y="2127947"/>
                <a:ext cx="501035" cy="501997"/>
              </a:xfrm>
              <a:prstGeom prst="rect">
                <a:avLst/>
              </a:prstGeom>
              <a:blipFill>
                <a:blip r:embed="rId25"/>
                <a:stretch>
                  <a:fillRect b="-24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75C3F8A0-F33C-42F3-ADF9-FD625E66502C}"/>
                  </a:ext>
                </a:extLst>
              </p:cNvPr>
              <p:cNvSpPr txBox="1"/>
              <p:nvPr/>
            </p:nvSpPr>
            <p:spPr>
              <a:xfrm>
                <a:off x="1502442" y="2996210"/>
                <a:ext cx="425758" cy="501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1400" b="0" i="1" smtClean="0">
                              <a:solidFill>
                                <a:srgbClr val="FF0000"/>
                              </a:solidFill>
                              <a:latin typeface="Cambria Math" panose="02040503050406030204" pitchFamily="18" charset="0"/>
                            </a:rPr>
                          </m:ctrlPr>
                        </m:fPr>
                        <m:num>
                          <m:r>
                            <a:rPr lang="en-US" altLang="zh-CN" sz="1400" b="0" i="1" smtClean="0">
                              <a:solidFill>
                                <a:srgbClr val="FF0000"/>
                              </a:solidFill>
                              <a:latin typeface="Cambria Math" panose="02040503050406030204" pitchFamily="18" charset="0"/>
                            </a:rPr>
                            <m:t>𝜕</m:t>
                          </m:r>
                          <m:r>
                            <a:rPr lang="en-US" altLang="zh-CN" sz="1400" b="0" i="1" smtClean="0">
                              <a:solidFill>
                                <a:srgbClr val="FF0000"/>
                              </a:solidFill>
                              <a:latin typeface="Cambria Math" panose="02040503050406030204" pitchFamily="18" charset="0"/>
                            </a:rPr>
                            <m:t>𝑡</m:t>
                          </m:r>
                        </m:num>
                        <m:den>
                          <m:r>
                            <a:rPr lang="en-US" altLang="zh-CN" sz="1400" b="0" i="1" smtClean="0">
                              <a:solidFill>
                                <a:srgbClr val="FF0000"/>
                              </a:solidFill>
                              <a:latin typeface="Cambria Math" panose="02040503050406030204" pitchFamily="18" charset="0"/>
                            </a:rPr>
                            <m:t>𝜕</m:t>
                          </m:r>
                          <m:r>
                            <a:rPr lang="en-US" altLang="zh-CN" sz="1400" b="0" i="1" smtClean="0">
                              <a:solidFill>
                                <a:srgbClr val="FF0000"/>
                              </a:solidFill>
                              <a:latin typeface="Cambria Math" panose="02040503050406030204" pitchFamily="18" charset="0"/>
                            </a:rPr>
                            <m:t>𝑥</m:t>
                          </m:r>
                        </m:den>
                      </m:f>
                    </m:oMath>
                  </m:oMathPara>
                </a14:m>
                <a:endParaRPr lang="zh-CN" altLang="en-US" sz="1400" dirty="0">
                  <a:solidFill>
                    <a:srgbClr val="FF0000"/>
                  </a:solidFill>
                </a:endParaRPr>
              </a:p>
            </p:txBody>
          </p:sp>
        </mc:Choice>
        <mc:Fallback xmlns="">
          <p:sp>
            <p:nvSpPr>
              <p:cNvPr id="54" name="文本框 53">
                <a:extLst>
                  <a:ext uri="{FF2B5EF4-FFF2-40B4-BE49-F238E27FC236}">
                    <a16:creationId xmlns:a16="http://schemas.microsoft.com/office/drawing/2014/main" id="{75C3F8A0-F33C-42F3-ADF9-FD625E66502C}"/>
                  </a:ext>
                </a:extLst>
              </p:cNvPr>
              <p:cNvSpPr txBox="1">
                <a:spLocks noRot="1" noChangeAspect="1" noMove="1" noResize="1" noEditPoints="1" noAdjustHandles="1" noChangeArrowheads="1" noChangeShapeType="1" noTextEdit="1"/>
              </p:cNvSpPr>
              <p:nvPr/>
            </p:nvSpPr>
            <p:spPr>
              <a:xfrm>
                <a:off x="1502442" y="2996210"/>
                <a:ext cx="425758" cy="501997"/>
              </a:xfrm>
              <a:prstGeom prst="rect">
                <a:avLst/>
              </a:prstGeom>
              <a:blipFill>
                <a:blip r:embed="rId26"/>
                <a:stretch>
                  <a:fillRect b="-24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44618E65-CC6D-4228-AFF1-34B8578FF2D4}"/>
                  </a:ext>
                </a:extLst>
              </p:cNvPr>
              <p:cNvSpPr txBox="1"/>
              <p:nvPr/>
            </p:nvSpPr>
            <p:spPr>
              <a:xfrm>
                <a:off x="1514176" y="4728604"/>
                <a:ext cx="3291863" cy="6669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𝐿</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𝑊</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𝐿</m:t>
                          </m:r>
                        </m:num>
                        <m:den>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𝑦</m:t>
                              </m:r>
                            </m:e>
                          </m:acc>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𝑦</m:t>
                              </m:r>
                            </m:e>
                          </m:acc>
                        </m:num>
                        <m:den>
                          <m:r>
                            <a:rPr lang="en-US" altLang="zh-CN" i="1">
                              <a:latin typeface="Cambria Math" panose="02040503050406030204" pitchFamily="18" charset="0"/>
                            </a:rPr>
                            <m:t>𝜕</m:t>
                          </m:r>
                          <m:r>
                            <a:rPr lang="en-US" altLang="zh-CN" i="1">
                              <a:latin typeface="Cambria Math" panose="02040503050406030204" pitchFamily="18" charset="0"/>
                            </a:rPr>
                            <m:t>𝑡</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𝑡</m:t>
                          </m:r>
                        </m:num>
                        <m:den>
                          <m:r>
                            <a:rPr lang="en-US" altLang="zh-CN" i="1">
                              <a:latin typeface="Cambria Math" panose="02040503050406030204" pitchFamily="18" charset="0"/>
                            </a:rPr>
                            <m:t>𝜕</m:t>
                          </m:r>
                          <m:r>
                            <a:rPr lang="en-US" altLang="zh-CN" i="1">
                              <a:latin typeface="Cambria Math" panose="02040503050406030204" pitchFamily="18" charset="0"/>
                            </a:rPr>
                            <m:t>𝑊</m:t>
                          </m:r>
                        </m:den>
                      </m:f>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𝑦</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𝑥</m:t>
                      </m:r>
                    </m:oMath>
                  </m:oMathPara>
                </a14:m>
                <a:endParaRPr lang="zh-CN" altLang="en-US" dirty="0"/>
              </a:p>
            </p:txBody>
          </p:sp>
        </mc:Choice>
        <mc:Fallback xmlns="">
          <p:sp>
            <p:nvSpPr>
              <p:cNvPr id="23" name="文本框 22">
                <a:extLst>
                  <a:ext uri="{FF2B5EF4-FFF2-40B4-BE49-F238E27FC236}">
                    <a16:creationId xmlns:a16="http://schemas.microsoft.com/office/drawing/2014/main" id="{44618E65-CC6D-4228-AFF1-34B8578FF2D4}"/>
                  </a:ext>
                </a:extLst>
              </p:cNvPr>
              <p:cNvSpPr txBox="1">
                <a:spLocks noRot="1" noChangeAspect="1" noMove="1" noResize="1" noEditPoints="1" noAdjustHandles="1" noChangeArrowheads="1" noChangeShapeType="1" noTextEdit="1"/>
              </p:cNvSpPr>
              <p:nvPr/>
            </p:nvSpPr>
            <p:spPr>
              <a:xfrm>
                <a:off x="1514176" y="4728604"/>
                <a:ext cx="3291863" cy="666914"/>
              </a:xfrm>
              <a:prstGeom prst="rect">
                <a:avLst/>
              </a:prstGeom>
              <a:blipFill>
                <a:blip r:embed="rId2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D6D8E140-96B9-4CD6-9D42-86AF550DB1A1}"/>
                  </a:ext>
                </a:extLst>
              </p:cNvPr>
              <p:cNvSpPr txBox="1"/>
              <p:nvPr/>
            </p:nvSpPr>
            <p:spPr>
              <a:xfrm>
                <a:off x="1514176" y="5448663"/>
                <a:ext cx="2346091" cy="6669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𝐿</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𝑏</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𝐿</m:t>
                          </m:r>
                        </m:num>
                        <m:den>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𝑦</m:t>
                              </m:r>
                            </m:e>
                          </m:acc>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𝑦</m:t>
                              </m:r>
                            </m:e>
                          </m:acc>
                        </m:num>
                        <m:den>
                          <m:r>
                            <a:rPr lang="en-US" altLang="zh-CN" i="1">
                              <a:latin typeface="Cambria Math" panose="02040503050406030204" pitchFamily="18" charset="0"/>
                            </a:rPr>
                            <m:t>𝜕</m:t>
                          </m:r>
                          <m:r>
                            <a:rPr lang="en-US" altLang="zh-CN" i="1">
                              <a:latin typeface="Cambria Math" panose="02040503050406030204" pitchFamily="18" charset="0"/>
                            </a:rPr>
                            <m:t>𝑏</m:t>
                          </m:r>
                        </m:den>
                      </m:f>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𝑦</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𝑦</m:t>
                      </m:r>
                    </m:oMath>
                  </m:oMathPara>
                </a14:m>
                <a:endParaRPr lang="zh-CN" altLang="en-US" dirty="0"/>
              </a:p>
            </p:txBody>
          </p:sp>
        </mc:Choice>
        <mc:Fallback xmlns="">
          <p:sp>
            <p:nvSpPr>
              <p:cNvPr id="24" name="文本框 23">
                <a:extLst>
                  <a:ext uri="{FF2B5EF4-FFF2-40B4-BE49-F238E27FC236}">
                    <a16:creationId xmlns:a16="http://schemas.microsoft.com/office/drawing/2014/main" id="{D6D8E140-96B9-4CD6-9D42-86AF550DB1A1}"/>
                  </a:ext>
                </a:extLst>
              </p:cNvPr>
              <p:cNvSpPr txBox="1">
                <a:spLocks noRot="1" noChangeAspect="1" noMove="1" noResize="1" noEditPoints="1" noAdjustHandles="1" noChangeArrowheads="1" noChangeShapeType="1" noTextEdit="1"/>
              </p:cNvSpPr>
              <p:nvPr/>
            </p:nvSpPr>
            <p:spPr>
              <a:xfrm>
                <a:off x="1514176" y="5448663"/>
                <a:ext cx="2346091" cy="666914"/>
              </a:xfrm>
              <a:prstGeom prst="rect">
                <a:avLst/>
              </a:prstGeom>
              <a:blipFill>
                <a:blip r:embed="rId2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8803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DD3F84-D1C7-48A7-AE4C-7B6FCD74674F}"/>
              </a:ext>
            </a:extLst>
          </p:cNvPr>
          <p:cNvSpPr>
            <a:spLocks noGrp="1"/>
          </p:cNvSpPr>
          <p:nvPr>
            <p:ph type="title"/>
          </p:nvPr>
        </p:nvSpPr>
        <p:spPr/>
        <p:txBody>
          <a:bodyPr/>
          <a:lstStyle/>
          <a:p>
            <a:r>
              <a:rPr lang="en-US" altLang="zh-CN" dirty="0"/>
              <a:t>Computation Graph</a:t>
            </a:r>
            <a:endParaRPr lang="zh-CN" altLang="en-US" dirty="0"/>
          </a:p>
        </p:txBody>
      </p:sp>
      <p:sp>
        <p:nvSpPr>
          <p:cNvPr id="3" name="内容占位符 2">
            <a:extLst>
              <a:ext uri="{FF2B5EF4-FFF2-40B4-BE49-F238E27FC236}">
                <a16:creationId xmlns:a16="http://schemas.microsoft.com/office/drawing/2014/main" id="{6B4DC674-F455-4F66-B5BF-38EAA4C7B0CF}"/>
              </a:ext>
            </a:extLst>
          </p:cNvPr>
          <p:cNvSpPr>
            <a:spLocks noGrp="1"/>
          </p:cNvSpPr>
          <p:nvPr>
            <p:ph idx="1"/>
          </p:nvPr>
        </p:nvSpPr>
        <p:spPr/>
        <p:txBody>
          <a:bodyPr/>
          <a:lstStyle/>
          <a:p>
            <a:r>
              <a:rPr lang="en-US" altLang="zh-CN" dirty="0"/>
              <a:t>Forwarding/</a:t>
            </a:r>
            <a:r>
              <a:rPr lang="en-US" altLang="zh-CN" dirty="0" err="1"/>
              <a:t>Backwarding</a:t>
            </a:r>
            <a:r>
              <a:rPr lang="en-US" altLang="zh-CN" dirty="0"/>
              <a:t> on the graph</a:t>
            </a:r>
            <a:endParaRPr lang="zh-CN" altLang="en-US" dirty="0"/>
          </a:p>
        </p:txBody>
      </p:sp>
      <p:sp>
        <p:nvSpPr>
          <p:cNvPr id="4" name="日期占位符 3">
            <a:extLst>
              <a:ext uri="{FF2B5EF4-FFF2-40B4-BE49-F238E27FC236}">
                <a16:creationId xmlns:a16="http://schemas.microsoft.com/office/drawing/2014/main" id="{241238A7-B74D-4F08-B87F-AD402F1666F5}"/>
              </a:ext>
            </a:extLst>
          </p:cNvPr>
          <p:cNvSpPr>
            <a:spLocks noGrp="1"/>
          </p:cNvSpPr>
          <p:nvPr>
            <p:ph type="dt" sz="half" idx="10"/>
          </p:nvPr>
        </p:nvSpPr>
        <p:spPr/>
        <p:txBody>
          <a:bodyPr/>
          <a:lstStyle/>
          <a:p>
            <a:fld id="{DA85986B-9E77-432F-8C1D-E33829765FE5}" type="datetime1">
              <a:rPr lang="zh-CN" altLang="en-US" smtClean="0"/>
              <a:t>2021/5/17</a:t>
            </a:fld>
            <a:endParaRPr lang="zh-CN" altLang="en-US"/>
          </a:p>
        </p:txBody>
      </p:sp>
      <p:sp>
        <p:nvSpPr>
          <p:cNvPr id="5" name="页脚占位符 4">
            <a:extLst>
              <a:ext uri="{FF2B5EF4-FFF2-40B4-BE49-F238E27FC236}">
                <a16:creationId xmlns:a16="http://schemas.microsoft.com/office/drawing/2014/main" id="{842F18FF-AD99-441A-80A2-BE95F497116D}"/>
              </a:ext>
            </a:extLst>
          </p:cNvPr>
          <p:cNvSpPr>
            <a:spLocks noGrp="1"/>
          </p:cNvSpPr>
          <p:nvPr>
            <p:ph type="ftr" sz="quarter" idx="11"/>
          </p:nvPr>
        </p:nvSpPr>
        <p:spPr/>
        <p:txBody>
          <a:bodyPr/>
          <a:lstStyle/>
          <a:p>
            <a:r>
              <a:rPr lang="en-US" altLang="zh-CN"/>
              <a:t>2021 Spring, Artificial Intelligence, ISEE, Zhejiang University</a:t>
            </a:r>
            <a:endParaRPr lang="zh-CN" altLang="en-US"/>
          </a:p>
        </p:txBody>
      </p:sp>
      <p:sp>
        <p:nvSpPr>
          <p:cNvPr id="6" name="灯片编号占位符 5">
            <a:extLst>
              <a:ext uri="{FF2B5EF4-FFF2-40B4-BE49-F238E27FC236}">
                <a16:creationId xmlns:a16="http://schemas.microsoft.com/office/drawing/2014/main" id="{F0E34C45-ABCB-4A7A-A1D1-83FCFBE2352A}"/>
              </a:ext>
            </a:extLst>
          </p:cNvPr>
          <p:cNvSpPr>
            <a:spLocks noGrp="1"/>
          </p:cNvSpPr>
          <p:nvPr>
            <p:ph type="sldNum" sz="quarter" idx="12"/>
          </p:nvPr>
        </p:nvSpPr>
        <p:spPr/>
        <p:txBody>
          <a:bodyPr/>
          <a:lstStyle/>
          <a:p>
            <a:fld id="{C5D9D91E-E75C-4B28-BEEA-9C8DBFEAFDCE}" type="slidenum">
              <a:rPr lang="zh-CN" altLang="en-US" smtClean="0"/>
              <a:t>16</a:t>
            </a:fld>
            <a:endParaRPr lang="zh-CN" altLang="en-US"/>
          </a:p>
        </p:txBody>
      </p:sp>
      <p:grpSp>
        <p:nvGrpSpPr>
          <p:cNvPr id="56" name="组合 55">
            <a:extLst>
              <a:ext uri="{FF2B5EF4-FFF2-40B4-BE49-F238E27FC236}">
                <a16:creationId xmlns:a16="http://schemas.microsoft.com/office/drawing/2014/main" id="{43C1035D-1435-4CDE-B887-8BDDC01FA14E}"/>
              </a:ext>
            </a:extLst>
          </p:cNvPr>
          <p:cNvGrpSpPr/>
          <p:nvPr/>
        </p:nvGrpSpPr>
        <p:grpSpPr>
          <a:xfrm>
            <a:off x="1047958" y="2516541"/>
            <a:ext cx="5455073" cy="1824917"/>
            <a:chOff x="2478815" y="3895249"/>
            <a:chExt cx="5455073" cy="1824917"/>
          </a:xfrm>
        </p:grpSpPr>
        <p:sp>
          <p:nvSpPr>
            <p:cNvPr id="57" name="椭圆 56">
              <a:extLst>
                <a:ext uri="{FF2B5EF4-FFF2-40B4-BE49-F238E27FC236}">
                  <a16:creationId xmlns:a16="http://schemas.microsoft.com/office/drawing/2014/main" id="{32F3A3D0-0B86-4B8C-98E8-729EA6EC7391}"/>
                </a:ext>
              </a:extLst>
            </p:cNvPr>
            <p:cNvSpPr/>
            <p:nvPr/>
          </p:nvSpPr>
          <p:spPr>
            <a:xfrm>
              <a:off x="3412913" y="4117932"/>
              <a:ext cx="586596" cy="5865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err="1"/>
                <a:t>mul</a:t>
              </a:r>
              <a:endParaRPr lang="zh-CN" altLang="en-US" sz="1100" dirty="0"/>
            </a:p>
          </p:txBody>
        </p:sp>
        <p:sp>
          <p:nvSpPr>
            <p:cNvPr id="58" name="椭圆 57">
              <a:extLst>
                <a:ext uri="{FF2B5EF4-FFF2-40B4-BE49-F238E27FC236}">
                  <a16:creationId xmlns:a16="http://schemas.microsoft.com/office/drawing/2014/main" id="{96E1E93E-0699-4EE6-98ED-B0D31F12C92F}"/>
                </a:ext>
              </a:extLst>
            </p:cNvPr>
            <p:cNvSpPr/>
            <p:nvPr/>
          </p:nvSpPr>
          <p:spPr>
            <a:xfrm>
              <a:off x="4884814" y="4617967"/>
              <a:ext cx="586596" cy="5865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t>add</a:t>
              </a:r>
              <a:endParaRPr lang="zh-CN" altLang="en-US" sz="1200" dirty="0"/>
            </a:p>
          </p:txBody>
        </p:sp>
        <p:sp>
          <p:nvSpPr>
            <p:cNvPr id="59" name="椭圆 58">
              <a:extLst>
                <a:ext uri="{FF2B5EF4-FFF2-40B4-BE49-F238E27FC236}">
                  <a16:creationId xmlns:a16="http://schemas.microsoft.com/office/drawing/2014/main" id="{1A6664A8-2064-427B-82E0-36058B348982}"/>
                </a:ext>
              </a:extLst>
            </p:cNvPr>
            <p:cNvSpPr/>
            <p:nvPr/>
          </p:nvSpPr>
          <p:spPr>
            <a:xfrm>
              <a:off x="6342065" y="5133570"/>
              <a:ext cx="586596" cy="5865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t>loss</a:t>
              </a:r>
              <a:endParaRPr lang="zh-CN" altLang="en-US" sz="1100" dirty="0"/>
            </a:p>
          </p:txBody>
        </p:sp>
        <p:cxnSp>
          <p:nvCxnSpPr>
            <p:cNvPr id="60" name="直接箭头连接符 59">
              <a:extLst>
                <a:ext uri="{FF2B5EF4-FFF2-40B4-BE49-F238E27FC236}">
                  <a16:creationId xmlns:a16="http://schemas.microsoft.com/office/drawing/2014/main" id="{D44D8AC3-1DCC-4266-82CD-2390F7ACD418}"/>
                </a:ext>
              </a:extLst>
            </p:cNvPr>
            <p:cNvCxnSpPr>
              <a:stCxn id="58" idx="6"/>
              <a:endCxn id="59" idx="2"/>
            </p:cNvCxnSpPr>
            <p:nvPr/>
          </p:nvCxnSpPr>
          <p:spPr>
            <a:xfrm>
              <a:off x="5471410" y="4911265"/>
              <a:ext cx="870655" cy="5156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接箭头连接符 60">
              <a:extLst>
                <a:ext uri="{FF2B5EF4-FFF2-40B4-BE49-F238E27FC236}">
                  <a16:creationId xmlns:a16="http://schemas.microsoft.com/office/drawing/2014/main" id="{642E7CDC-6D5F-4CF6-9C02-451FFB572156}"/>
                </a:ext>
              </a:extLst>
            </p:cNvPr>
            <p:cNvCxnSpPr>
              <a:stCxn id="59" idx="6"/>
            </p:cNvCxnSpPr>
            <p:nvPr/>
          </p:nvCxnSpPr>
          <p:spPr>
            <a:xfrm>
              <a:off x="6928661" y="5426868"/>
              <a:ext cx="5722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接箭头连接符 61">
              <a:extLst>
                <a:ext uri="{FF2B5EF4-FFF2-40B4-BE49-F238E27FC236}">
                  <a16:creationId xmlns:a16="http://schemas.microsoft.com/office/drawing/2014/main" id="{C376EBFB-AE49-4DE2-8AE7-ED40ECA22131}"/>
                </a:ext>
              </a:extLst>
            </p:cNvPr>
            <p:cNvCxnSpPr>
              <a:cxnSpLocks/>
              <a:stCxn id="64" idx="3"/>
              <a:endCxn id="57" idx="2"/>
            </p:cNvCxnSpPr>
            <p:nvPr/>
          </p:nvCxnSpPr>
          <p:spPr>
            <a:xfrm>
              <a:off x="2895917" y="4411230"/>
              <a:ext cx="5169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接箭头连接符 62">
              <a:extLst>
                <a:ext uri="{FF2B5EF4-FFF2-40B4-BE49-F238E27FC236}">
                  <a16:creationId xmlns:a16="http://schemas.microsoft.com/office/drawing/2014/main" id="{935EFF85-A1C7-4DC1-A9AE-86A265685A5F}"/>
                </a:ext>
              </a:extLst>
            </p:cNvPr>
            <p:cNvCxnSpPr>
              <a:cxnSpLocks/>
              <a:stCxn id="65" idx="3"/>
              <a:endCxn id="58" idx="2"/>
            </p:cNvCxnSpPr>
            <p:nvPr/>
          </p:nvCxnSpPr>
          <p:spPr>
            <a:xfrm>
              <a:off x="2897185" y="4900716"/>
              <a:ext cx="1987629" cy="105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DF4349EB-7D4C-4EAA-9877-3EB6A8FC8C56}"/>
                    </a:ext>
                  </a:extLst>
                </p:cNvPr>
                <p:cNvSpPr txBox="1"/>
                <p:nvPr/>
              </p:nvSpPr>
              <p:spPr>
                <a:xfrm>
                  <a:off x="2527932" y="4226564"/>
                  <a:ext cx="3679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oMath>
                    </m:oMathPara>
                  </a14:m>
                  <a:endParaRPr lang="zh-CN" altLang="en-US" dirty="0"/>
                </a:p>
              </p:txBody>
            </p:sp>
          </mc:Choice>
          <mc:Fallback xmlns="">
            <p:sp>
              <p:nvSpPr>
                <p:cNvPr id="15" name="文本框 14">
                  <a:extLst>
                    <a:ext uri="{FF2B5EF4-FFF2-40B4-BE49-F238E27FC236}">
                      <a16:creationId xmlns:a16="http://schemas.microsoft.com/office/drawing/2014/main" id="{CDD9BA20-A6CC-41C5-B2A2-FABF3CC1ABCC}"/>
                    </a:ext>
                  </a:extLst>
                </p:cNvPr>
                <p:cNvSpPr txBox="1">
                  <a:spLocks noRot="1" noChangeAspect="1" noMove="1" noResize="1" noEditPoints="1" noAdjustHandles="1" noChangeArrowheads="1" noChangeShapeType="1" noTextEdit="1"/>
                </p:cNvSpPr>
                <p:nvPr/>
              </p:nvSpPr>
              <p:spPr>
                <a:xfrm>
                  <a:off x="2527932" y="4226564"/>
                  <a:ext cx="367985"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F6FDA45E-55CB-4E90-A0FA-4AA3C144947C}"/>
                    </a:ext>
                  </a:extLst>
                </p:cNvPr>
                <p:cNvSpPr txBox="1"/>
                <p:nvPr/>
              </p:nvSpPr>
              <p:spPr>
                <a:xfrm>
                  <a:off x="2529200" y="4716050"/>
                  <a:ext cx="3679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𝑏</m:t>
                        </m:r>
                      </m:oMath>
                    </m:oMathPara>
                  </a14:m>
                  <a:endParaRPr lang="zh-CN" altLang="en-US" dirty="0"/>
                </a:p>
              </p:txBody>
            </p:sp>
          </mc:Choice>
          <mc:Fallback xmlns="">
            <p:sp>
              <p:nvSpPr>
                <p:cNvPr id="16" name="文本框 15">
                  <a:extLst>
                    <a:ext uri="{FF2B5EF4-FFF2-40B4-BE49-F238E27FC236}">
                      <a16:creationId xmlns:a16="http://schemas.microsoft.com/office/drawing/2014/main" id="{6EA18D8A-07B5-4BE6-9AED-974FE7F5529B}"/>
                    </a:ext>
                  </a:extLst>
                </p:cNvPr>
                <p:cNvSpPr txBox="1">
                  <a:spLocks noRot="1" noChangeAspect="1" noMove="1" noResize="1" noEditPoints="1" noAdjustHandles="1" noChangeArrowheads="1" noChangeShapeType="1" noTextEdit="1"/>
                </p:cNvSpPr>
                <p:nvPr/>
              </p:nvSpPr>
              <p:spPr>
                <a:xfrm>
                  <a:off x="2529200" y="4716050"/>
                  <a:ext cx="367985" cy="369332"/>
                </a:xfrm>
                <a:prstGeom prst="rect">
                  <a:avLst/>
                </a:prstGeom>
                <a:blipFill>
                  <a:blip r:embed="rId4"/>
                  <a:stretch>
                    <a:fillRect/>
                  </a:stretch>
                </a:blipFill>
              </p:spPr>
              <p:txBody>
                <a:bodyPr/>
                <a:lstStyle/>
                <a:p>
                  <a:r>
                    <a:rPr lang="zh-CN" altLang="en-US">
                      <a:noFill/>
                    </a:rPr>
                    <a:t> </a:t>
                  </a:r>
                </a:p>
              </p:txBody>
            </p:sp>
          </mc:Fallback>
        </mc:AlternateContent>
        <p:cxnSp>
          <p:nvCxnSpPr>
            <p:cNvPr id="66" name="直接箭头连接符 65">
              <a:extLst>
                <a:ext uri="{FF2B5EF4-FFF2-40B4-BE49-F238E27FC236}">
                  <a16:creationId xmlns:a16="http://schemas.microsoft.com/office/drawing/2014/main" id="{35E289B4-A013-4CF0-8D62-74AFB640CCE9}"/>
                </a:ext>
              </a:extLst>
            </p:cNvPr>
            <p:cNvCxnSpPr>
              <a:cxnSpLocks/>
              <a:stCxn id="67" idx="3"/>
              <a:endCxn id="57" idx="2"/>
            </p:cNvCxnSpPr>
            <p:nvPr/>
          </p:nvCxnSpPr>
          <p:spPr>
            <a:xfrm>
              <a:off x="2945033" y="4079915"/>
              <a:ext cx="467880" cy="3313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75EE353D-1966-4251-91B6-5DD4D3E0F226}"/>
                    </a:ext>
                  </a:extLst>
                </p:cNvPr>
                <p:cNvSpPr txBox="1"/>
                <p:nvPr/>
              </p:nvSpPr>
              <p:spPr>
                <a:xfrm>
                  <a:off x="2478815" y="3895249"/>
                  <a:ext cx="466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𝑊</m:t>
                        </m:r>
                      </m:oMath>
                    </m:oMathPara>
                  </a14:m>
                  <a:endParaRPr lang="zh-CN" altLang="en-US" dirty="0"/>
                </a:p>
              </p:txBody>
            </p:sp>
          </mc:Choice>
          <mc:Fallback xmlns="">
            <p:sp>
              <p:nvSpPr>
                <p:cNvPr id="18" name="文本框 17">
                  <a:extLst>
                    <a:ext uri="{FF2B5EF4-FFF2-40B4-BE49-F238E27FC236}">
                      <a16:creationId xmlns:a16="http://schemas.microsoft.com/office/drawing/2014/main" id="{49D89E09-AC7B-40AA-989D-BE5C7C5797E4}"/>
                    </a:ext>
                  </a:extLst>
                </p:cNvPr>
                <p:cNvSpPr txBox="1">
                  <a:spLocks noRot="1" noChangeAspect="1" noMove="1" noResize="1" noEditPoints="1" noAdjustHandles="1" noChangeArrowheads="1" noChangeShapeType="1" noTextEdit="1"/>
                </p:cNvSpPr>
                <p:nvPr/>
              </p:nvSpPr>
              <p:spPr>
                <a:xfrm>
                  <a:off x="2478815" y="3895249"/>
                  <a:ext cx="466218" cy="369332"/>
                </a:xfrm>
                <a:prstGeom prst="rect">
                  <a:avLst/>
                </a:prstGeom>
                <a:blipFill>
                  <a:blip r:embed="rId5"/>
                  <a:stretch>
                    <a:fillRect/>
                  </a:stretch>
                </a:blipFill>
              </p:spPr>
              <p:txBody>
                <a:bodyPr/>
                <a:lstStyle/>
                <a:p>
                  <a:r>
                    <a:rPr lang="zh-CN" altLang="en-US">
                      <a:noFill/>
                    </a:rPr>
                    <a:t> </a:t>
                  </a:r>
                </a:p>
              </p:txBody>
            </p:sp>
          </mc:Fallback>
        </mc:AlternateContent>
        <p:cxnSp>
          <p:nvCxnSpPr>
            <p:cNvPr id="68" name="直接箭头连接符 67">
              <a:extLst>
                <a:ext uri="{FF2B5EF4-FFF2-40B4-BE49-F238E27FC236}">
                  <a16:creationId xmlns:a16="http://schemas.microsoft.com/office/drawing/2014/main" id="{E6112878-BDFF-4CA0-B325-607EAFE8CE8F}"/>
                </a:ext>
              </a:extLst>
            </p:cNvPr>
            <p:cNvCxnSpPr>
              <a:cxnSpLocks/>
              <a:stCxn id="70" idx="3"/>
              <a:endCxn id="59" idx="2"/>
            </p:cNvCxnSpPr>
            <p:nvPr/>
          </p:nvCxnSpPr>
          <p:spPr>
            <a:xfrm>
              <a:off x="2895917" y="5411781"/>
              <a:ext cx="3446148" cy="150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id="{38251BD5-D767-499A-9951-96F2B3CD414F}"/>
                </a:ext>
              </a:extLst>
            </p:cNvPr>
            <p:cNvCxnSpPr>
              <a:stCxn id="57" idx="6"/>
              <a:endCxn id="58" idx="2"/>
            </p:cNvCxnSpPr>
            <p:nvPr/>
          </p:nvCxnSpPr>
          <p:spPr>
            <a:xfrm>
              <a:off x="3999509" y="4411230"/>
              <a:ext cx="885305" cy="5000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63752EEC-C22E-4847-936E-E97389163454}"/>
                    </a:ext>
                  </a:extLst>
                </p:cNvPr>
                <p:cNvSpPr txBox="1"/>
                <p:nvPr/>
              </p:nvSpPr>
              <p:spPr>
                <a:xfrm>
                  <a:off x="2527932" y="5227115"/>
                  <a:ext cx="36798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oMath>
                    </m:oMathPara>
                  </a14:m>
                  <a:endParaRPr lang="zh-CN" altLang="en-US" dirty="0"/>
                </a:p>
              </p:txBody>
            </p:sp>
          </mc:Choice>
          <mc:Fallback xmlns="">
            <p:sp>
              <p:nvSpPr>
                <p:cNvPr id="21" name="文本框 20">
                  <a:extLst>
                    <a:ext uri="{FF2B5EF4-FFF2-40B4-BE49-F238E27FC236}">
                      <a16:creationId xmlns:a16="http://schemas.microsoft.com/office/drawing/2014/main" id="{B588B0E0-DBC6-428F-9FA6-2C454FDC668C}"/>
                    </a:ext>
                  </a:extLst>
                </p:cNvPr>
                <p:cNvSpPr txBox="1">
                  <a:spLocks noRot="1" noChangeAspect="1" noMove="1" noResize="1" noEditPoints="1" noAdjustHandles="1" noChangeArrowheads="1" noChangeShapeType="1" noTextEdit="1"/>
                </p:cNvSpPr>
                <p:nvPr/>
              </p:nvSpPr>
              <p:spPr>
                <a:xfrm>
                  <a:off x="2527932" y="5227115"/>
                  <a:ext cx="367985" cy="369332"/>
                </a:xfrm>
                <a:prstGeom prst="rect">
                  <a:avLst/>
                </a:prstGeom>
                <a:blipFill>
                  <a:blip r:embed="rId6"/>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8109DDE5-6B79-41BD-8689-B4514B0C89EE}"/>
                    </a:ext>
                  </a:extLst>
                </p:cNvPr>
                <p:cNvSpPr txBox="1"/>
                <p:nvPr/>
              </p:nvSpPr>
              <p:spPr>
                <a:xfrm>
                  <a:off x="7565903" y="5227115"/>
                  <a:ext cx="36798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m:t>
                        </m:r>
                      </m:oMath>
                    </m:oMathPara>
                  </a14:m>
                  <a:endParaRPr lang="zh-CN" altLang="en-US" dirty="0"/>
                </a:p>
              </p:txBody>
            </p:sp>
          </mc:Choice>
          <mc:Fallback xmlns="">
            <p:sp>
              <p:nvSpPr>
                <p:cNvPr id="22" name="文本框 21">
                  <a:extLst>
                    <a:ext uri="{FF2B5EF4-FFF2-40B4-BE49-F238E27FC236}">
                      <a16:creationId xmlns:a16="http://schemas.microsoft.com/office/drawing/2014/main" id="{35B5480D-72AA-40F4-9C16-DD5896089AD4}"/>
                    </a:ext>
                  </a:extLst>
                </p:cNvPr>
                <p:cNvSpPr txBox="1">
                  <a:spLocks noRot="1" noChangeAspect="1" noMove="1" noResize="1" noEditPoints="1" noAdjustHandles="1" noChangeArrowheads="1" noChangeShapeType="1" noTextEdit="1"/>
                </p:cNvSpPr>
                <p:nvPr/>
              </p:nvSpPr>
              <p:spPr>
                <a:xfrm>
                  <a:off x="7565903" y="5227115"/>
                  <a:ext cx="367985" cy="369332"/>
                </a:xfrm>
                <a:prstGeom prst="rect">
                  <a:avLst/>
                </a:prstGeom>
                <a:blipFill>
                  <a:blip r:embed="rId7"/>
                  <a:stretch>
                    <a:fillRect/>
                  </a:stretch>
                </a:blipFill>
              </p:spPr>
              <p:txBody>
                <a:bodyPr/>
                <a:lstStyle/>
                <a:p>
                  <a:r>
                    <a:rPr lang="zh-CN" altLang="en-US">
                      <a:noFill/>
                    </a:rPr>
                    <a:t> </a:t>
                  </a:r>
                </a:p>
              </p:txBody>
            </p:sp>
          </mc:Fallback>
        </mc:AlternateContent>
      </p:grpSp>
      <p:sp>
        <p:nvSpPr>
          <p:cNvPr id="25" name="文本框 24">
            <a:extLst>
              <a:ext uri="{FF2B5EF4-FFF2-40B4-BE49-F238E27FC236}">
                <a16:creationId xmlns:a16="http://schemas.microsoft.com/office/drawing/2014/main" id="{0AAE12A0-4789-43BC-BC1A-8096A1B2A11D}"/>
              </a:ext>
            </a:extLst>
          </p:cNvPr>
          <p:cNvSpPr txBox="1"/>
          <p:nvPr/>
        </p:nvSpPr>
        <p:spPr>
          <a:xfrm>
            <a:off x="1047958" y="4783398"/>
            <a:ext cx="5724003" cy="923330"/>
          </a:xfrm>
          <a:prstGeom prst="rect">
            <a:avLst/>
          </a:prstGeom>
          <a:noFill/>
        </p:spPr>
        <p:txBody>
          <a:bodyPr wrap="none" rtlCol="0">
            <a:spAutoFit/>
          </a:bodyPr>
          <a:lstStyle/>
          <a:p>
            <a:r>
              <a:rPr lang="en-US" altLang="zh-CN" dirty="0"/>
              <a:t>How to build such a graph?</a:t>
            </a:r>
          </a:p>
          <a:p>
            <a:pPr marL="285750" indent="-285750">
              <a:buFont typeface="Arial" panose="020B0604020202020204" pitchFamily="34" charset="0"/>
              <a:buChar char="•"/>
            </a:pPr>
            <a:r>
              <a:rPr lang="en-US" altLang="zh-CN" dirty="0" err="1"/>
              <a:t>Tensorflow</a:t>
            </a:r>
            <a:r>
              <a:rPr lang="en-US" altLang="zh-CN" dirty="0"/>
              <a:t> 1.x: static graph, define-and-run</a:t>
            </a:r>
          </a:p>
          <a:p>
            <a:pPr marL="285750" indent="-285750">
              <a:buFont typeface="Arial" panose="020B0604020202020204" pitchFamily="34" charset="0"/>
              <a:buChar char="•"/>
            </a:pPr>
            <a:r>
              <a:rPr lang="en-US" altLang="zh-CN" dirty="0" err="1"/>
              <a:t>PyTorch</a:t>
            </a:r>
            <a:r>
              <a:rPr lang="en-US" altLang="zh-CN" dirty="0"/>
              <a:t> &amp; </a:t>
            </a:r>
            <a:r>
              <a:rPr lang="en-US" altLang="zh-CN" dirty="0" err="1"/>
              <a:t>Tensorflow</a:t>
            </a:r>
            <a:r>
              <a:rPr lang="en-US" altLang="zh-CN" dirty="0"/>
              <a:t> 2.x: dynamic graph, define-by-run</a:t>
            </a:r>
            <a:endParaRPr lang="zh-CN" altLang="en-US" dirty="0"/>
          </a:p>
        </p:txBody>
      </p:sp>
    </p:spTree>
    <p:extLst>
      <p:ext uri="{BB962C8B-B14F-4D97-AF65-F5344CB8AC3E}">
        <p14:creationId xmlns:p14="http://schemas.microsoft.com/office/powerpoint/2010/main" val="4056322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62805-885A-4AB9-A9FC-D9D93A6DF1B5}"/>
              </a:ext>
            </a:extLst>
          </p:cNvPr>
          <p:cNvSpPr>
            <a:spLocks noGrp="1"/>
          </p:cNvSpPr>
          <p:nvPr>
            <p:ph type="title"/>
          </p:nvPr>
        </p:nvSpPr>
        <p:spPr/>
        <p:txBody>
          <a:bodyPr/>
          <a:lstStyle/>
          <a:p>
            <a:r>
              <a:rPr lang="en-US" altLang="zh-CN" dirty="0"/>
              <a:t>DL Framework</a:t>
            </a:r>
            <a:endParaRPr lang="zh-CN" altLang="en-US" dirty="0"/>
          </a:p>
        </p:txBody>
      </p:sp>
      <p:sp>
        <p:nvSpPr>
          <p:cNvPr id="3" name="内容占位符 2">
            <a:extLst>
              <a:ext uri="{FF2B5EF4-FFF2-40B4-BE49-F238E27FC236}">
                <a16:creationId xmlns:a16="http://schemas.microsoft.com/office/drawing/2014/main" id="{F80B75B2-72E9-428E-9EF1-970FCCC0DFDC}"/>
              </a:ext>
            </a:extLst>
          </p:cNvPr>
          <p:cNvSpPr>
            <a:spLocks noGrp="1"/>
          </p:cNvSpPr>
          <p:nvPr>
            <p:ph idx="1"/>
          </p:nvPr>
        </p:nvSpPr>
        <p:spPr/>
        <p:txBody>
          <a:bodyPr>
            <a:normAutofit fontScale="92500" lnSpcReduction="10000"/>
          </a:bodyPr>
          <a:lstStyle/>
          <a:p>
            <a:r>
              <a:rPr lang="en-US" altLang="zh-CN" dirty="0"/>
              <a:t>Time to do something …</a:t>
            </a:r>
          </a:p>
          <a:p>
            <a:r>
              <a:rPr lang="en-US" altLang="zh-CN" dirty="0"/>
              <a:t>Which DL framework to use?</a:t>
            </a:r>
          </a:p>
          <a:p>
            <a:pPr lvl="1"/>
            <a:r>
              <a:rPr lang="en-US" altLang="zh-CN" dirty="0"/>
              <a:t>(Recommended) </a:t>
            </a:r>
            <a:r>
              <a:rPr lang="en-US" altLang="zh-CN" dirty="0" err="1"/>
              <a:t>PyTorch</a:t>
            </a:r>
            <a:r>
              <a:rPr lang="en-US" altLang="zh-CN" dirty="0"/>
              <a:t> 1.6.0</a:t>
            </a:r>
          </a:p>
          <a:p>
            <a:pPr lvl="1"/>
            <a:r>
              <a:rPr lang="en-US" altLang="zh-CN" dirty="0" err="1"/>
              <a:t>Tensorflow</a:t>
            </a:r>
            <a:r>
              <a:rPr lang="en-US" altLang="zh-CN" dirty="0"/>
              <a:t> 2.x</a:t>
            </a:r>
          </a:p>
          <a:p>
            <a:r>
              <a:rPr lang="en-US" altLang="zh-CN" dirty="0"/>
              <a:t>Demo</a:t>
            </a:r>
          </a:p>
          <a:p>
            <a:pPr lvl="1"/>
            <a:r>
              <a:rPr lang="en-US" altLang="zh-CN" dirty="0"/>
              <a:t>Simple demo with </a:t>
            </a:r>
            <a:r>
              <a:rPr lang="en-US" altLang="zh-CN" dirty="0" err="1"/>
              <a:t>Tensorflow</a:t>
            </a:r>
            <a:r>
              <a:rPr lang="en-US" altLang="zh-CN" dirty="0"/>
              <a:t> &amp; </a:t>
            </a:r>
            <a:r>
              <a:rPr lang="en-US" altLang="zh-CN" dirty="0" err="1"/>
              <a:t>PyTorch</a:t>
            </a:r>
            <a:endParaRPr lang="en-US" altLang="zh-CN" dirty="0"/>
          </a:p>
          <a:p>
            <a:pPr lvl="1"/>
            <a:r>
              <a:rPr lang="en-US" altLang="zh-CN" dirty="0"/>
              <a:t>Upload to Learning in ZJU</a:t>
            </a:r>
          </a:p>
          <a:p>
            <a:pPr lvl="2"/>
            <a:r>
              <a:rPr lang="en-US" altLang="zh-CN" dirty="0"/>
              <a:t>Codes</a:t>
            </a:r>
          </a:p>
          <a:p>
            <a:pPr lvl="2"/>
            <a:r>
              <a:rPr lang="en-US" altLang="zh-CN" dirty="0"/>
              <a:t>Dataset</a:t>
            </a:r>
          </a:p>
          <a:p>
            <a:pPr lvl="2"/>
            <a:r>
              <a:rPr lang="en-US" altLang="zh-CN" dirty="0"/>
              <a:t>Quick start </a:t>
            </a:r>
            <a:r>
              <a:rPr lang="en-US" altLang="zh-CN" dirty="0" err="1"/>
              <a:t>jupyter</a:t>
            </a:r>
            <a:r>
              <a:rPr lang="en-US" altLang="zh-CN" dirty="0"/>
              <a:t> notebook</a:t>
            </a:r>
          </a:p>
          <a:p>
            <a:pPr lvl="1"/>
            <a:r>
              <a:rPr lang="en-US" altLang="zh-CN" dirty="0"/>
              <a:t>Tutorials, API doc and details, see official guide</a:t>
            </a:r>
          </a:p>
          <a:p>
            <a:pPr lvl="2"/>
            <a:r>
              <a:rPr lang="en-US" altLang="zh-CN" dirty="0">
                <a:hlinkClick r:id="rId3"/>
              </a:rPr>
              <a:t>https://pytorch.org/docs/1.6.0/</a:t>
            </a:r>
            <a:endParaRPr lang="en-US" altLang="zh-CN" dirty="0"/>
          </a:p>
          <a:p>
            <a:pPr lvl="2"/>
            <a:r>
              <a:rPr lang="en-US" altLang="zh-CN" dirty="0">
                <a:hlinkClick r:id="rId4"/>
              </a:rPr>
              <a:t>https://tensorflow.google.cn/</a:t>
            </a:r>
            <a:endParaRPr lang="en-US" altLang="zh-CN" dirty="0"/>
          </a:p>
          <a:p>
            <a:pPr marL="914400" lvl="2" indent="0">
              <a:buNone/>
            </a:pPr>
            <a:endParaRPr lang="en-US" altLang="zh-CN" dirty="0"/>
          </a:p>
          <a:p>
            <a:pPr lvl="2"/>
            <a:endParaRPr lang="zh-CN" altLang="en-US" dirty="0"/>
          </a:p>
        </p:txBody>
      </p:sp>
      <p:sp>
        <p:nvSpPr>
          <p:cNvPr id="4" name="日期占位符 3">
            <a:extLst>
              <a:ext uri="{FF2B5EF4-FFF2-40B4-BE49-F238E27FC236}">
                <a16:creationId xmlns:a16="http://schemas.microsoft.com/office/drawing/2014/main" id="{FE3F9E60-E807-42F3-82C3-ED2AB04BF341}"/>
              </a:ext>
            </a:extLst>
          </p:cNvPr>
          <p:cNvSpPr>
            <a:spLocks noGrp="1"/>
          </p:cNvSpPr>
          <p:nvPr>
            <p:ph type="dt" sz="half" idx="10"/>
          </p:nvPr>
        </p:nvSpPr>
        <p:spPr/>
        <p:txBody>
          <a:bodyPr/>
          <a:lstStyle/>
          <a:p>
            <a:fld id="{DA85986B-9E77-432F-8C1D-E33829765FE5}" type="datetime1">
              <a:rPr lang="zh-CN" altLang="en-US" smtClean="0"/>
              <a:t>2021/5/17</a:t>
            </a:fld>
            <a:endParaRPr lang="zh-CN" altLang="en-US"/>
          </a:p>
        </p:txBody>
      </p:sp>
      <p:sp>
        <p:nvSpPr>
          <p:cNvPr id="5" name="页脚占位符 4">
            <a:extLst>
              <a:ext uri="{FF2B5EF4-FFF2-40B4-BE49-F238E27FC236}">
                <a16:creationId xmlns:a16="http://schemas.microsoft.com/office/drawing/2014/main" id="{576BFF96-BB84-4ADD-ADE8-0C4B4953756D}"/>
              </a:ext>
            </a:extLst>
          </p:cNvPr>
          <p:cNvSpPr>
            <a:spLocks noGrp="1"/>
          </p:cNvSpPr>
          <p:nvPr>
            <p:ph type="ftr" sz="quarter" idx="11"/>
          </p:nvPr>
        </p:nvSpPr>
        <p:spPr/>
        <p:txBody>
          <a:bodyPr/>
          <a:lstStyle/>
          <a:p>
            <a:r>
              <a:rPr lang="en-US" altLang="zh-CN"/>
              <a:t>2021 Spring, Artificial Intelligence, ISEE, Zhejiang University</a:t>
            </a:r>
            <a:endParaRPr lang="zh-CN" altLang="en-US"/>
          </a:p>
        </p:txBody>
      </p:sp>
      <p:sp>
        <p:nvSpPr>
          <p:cNvPr id="6" name="灯片编号占位符 5">
            <a:extLst>
              <a:ext uri="{FF2B5EF4-FFF2-40B4-BE49-F238E27FC236}">
                <a16:creationId xmlns:a16="http://schemas.microsoft.com/office/drawing/2014/main" id="{6C75A623-BF0C-4E8C-89C9-350814D3F4B4}"/>
              </a:ext>
            </a:extLst>
          </p:cNvPr>
          <p:cNvSpPr>
            <a:spLocks noGrp="1"/>
          </p:cNvSpPr>
          <p:nvPr>
            <p:ph type="sldNum" sz="quarter" idx="12"/>
          </p:nvPr>
        </p:nvSpPr>
        <p:spPr/>
        <p:txBody>
          <a:bodyPr/>
          <a:lstStyle/>
          <a:p>
            <a:fld id="{C5D9D91E-E75C-4B28-BEEA-9C8DBFEAFDCE}" type="slidenum">
              <a:rPr lang="zh-CN" altLang="en-US" smtClean="0"/>
              <a:t>17</a:t>
            </a:fld>
            <a:endParaRPr lang="zh-CN" altLang="en-US"/>
          </a:p>
        </p:txBody>
      </p:sp>
    </p:spTree>
    <p:extLst>
      <p:ext uri="{BB962C8B-B14F-4D97-AF65-F5344CB8AC3E}">
        <p14:creationId xmlns:p14="http://schemas.microsoft.com/office/powerpoint/2010/main" val="2410366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62805-885A-4AB9-A9FC-D9D93A6DF1B5}"/>
              </a:ext>
            </a:extLst>
          </p:cNvPr>
          <p:cNvSpPr>
            <a:spLocks noGrp="1"/>
          </p:cNvSpPr>
          <p:nvPr>
            <p:ph type="title"/>
          </p:nvPr>
        </p:nvSpPr>
        <p:spPr/>
        <p:txBody>
          <a:bodyPr/>
          <a:lstStyle/>
          <a:p>
            <a:r>
              <a:rPr lang="en-US" altLang="zh-CN" dirty="0"/>
              <a:t>Device Support</a:t>
            </a:r>
            <a:endParaRPr lang="zh-CN" altLang="en-US" dirty="0"/>
          </a:p>
        </p:txBody>
      </p:sp>
      <p:sp>
        <p:nvSpPr>
          <p:cNvPr id="3" name="内容占位符 2">
            <a:extLst>
              <a:ext uri="{FF2B5EF4-FFF2-40B4-BE49-F238E27FC236}">
                <a16:creationId xmlns:a16="http://schemas.microsoft.com/office/drawing/2014/main" id="{F80B75B2-72E9-428E-9EF1-970FCCC0DFDC}"/>
              </a:ext>
            </a:extLst>
          </p:cNvPr>
          <p:cNvSpPr>
            <a:spLocks noGrp="1"/>
          </p:cNvSpPr>
          <p:nvPr>
            <p:ph idx="1"/>
          </p:nvPr>
        </p:nvSpPr>
        <p:spPr/>
        <p:txBody>
          <a:bodyPr>
            <a:normAutofit/>
          </a:bodyPr>
          <a:lstStyle/>
          <a:p>
            <a:r>
              <a:rPr lang="en-US" altLang="zh-CN" dirty="0"/>
              <a:t>Acceleration (optional, but </a:t>
            </a:r>
            <a:r>
              <a:rPr lang="en-US" altLang="zh-CN" dirty="0">
                <a:solidFill>
                  <a:srgbClr val="FF0000"/>
                </a:solidFill>
              </a:rPr>
              <a:t>strong recommended</a:t>
            </a:r>
            <a:r>
              <a:rPr lang="en-US" altLang="zh-CN" dirty="0"/>
              <a:t>)</a:t>
            </a:r>
          </a:p>
          <a:p>
            <a:pPr lvl="1"/>
            <a:r>
              <a:rPr lang="en-US" altLang="zh-CN" dirty="0"/>
              <a:t>Matrix operations (</a:t>
            </a:r>
            <a:r>
              <a:rPr lang="en-US" altLang="zh-CN" dirty="0" err="1"/>
              <a:t>matmul</a:t>
            </a:r>
            <a:r>
              <a:rPr lang="en-US" altLang="zh-CN" dirty="0"/>
              <a:t>, elementwise-sum/</a:t>
            </a:r>
            <a:r>
              <a:rPr lang="en-US" altLang="zh-CN" dirty="0" err="1"/>
              <a:t>mul</a:t>
            </a:r>
            <a:r>
              <a:rPr lang="en-US" altLang="zh-CN" dirty="0"/>
              <a:t>, …)</a:t>
            </a:r>
          </a:p>
          <a:p>
            <a:pPr lvl="1"/>
            <a:r>
              <a:rPr lang="en-US" altLang="zh-CN" dirty="0"/>
              <a:t>Parallelization : GPU</a:t>
            </a:r>
          </a:p>
          <a:p>
            <a:pPr lvl="2"/>
            <a:r>
              <a:rPr lang="en-US" altLang="zh-CN" dirty="0"/>
              <a:t>Device requirement: NVIDIA GPU (e.g. GTX1080, …)</a:t>
            </a:r>
          </a:p>
          <a:p>
            <a:pPr lvl="2"/>
            <a:r>
              <a:rPr lang="en-US" altLang="zh-CN" dirty="0"/>
              <a:t>Software requirement: CUDA, </a:t>
            </a:r>
            <a:r>
              <a:rPr lang="en-US" altLang="zh-CN" dirty="0" err="1"/>
              <a:t>cudnn</a:t>
            </a:r>
            <a:endParaRPr lang="en-US" altLang="zh-CN" dirty="0"/>
          </a:p>
          <a:p>
            <a:pPr lvl="2"/>
            <a:r>
              <a:rPr lang="en-US" altLang="zh-CN" dirty="0"/>
              <a:t>Driver: NVIDIA driver</a:t>
            </a:r>
          </a:p>
          <a:p>
            <a:pPr lvl="2"/>
            <a:r>
              <a:rPr lang="en-US" altLang="zh-CN" dirty="0"/>
              <a:t>Attention: </a:t>
            </a:r>
            <a:r>
              <a:rPr lang="en-US" altLang="zh-CN" dirty="0" err="1"/>
              <a:t>compatability</a:t>
            </a:r>
            <a:endParaRPr lang="en-US" altLang="zh-CN" dirty="0"/>
          </a:p>
          <a:p>
            <a:pPr lvl="1"/>
            <a:r>
              <a:rPr lang="en-US" altLang="zh-CN" dirty="0"/>
              <a:t>Where to get?</a:t>
            </a:r>
          </a:p>
          <a:p>
            <a:pPr lvl="2"/>
            <a:r>
              <a:rPr lang="en-US" altLang="zh-CN" dirty="0"/>
              <a:t>Your own GPU</a:t>
            </a:r>
          </a:p>
          <a:p>
            <a:pPr lvl="2"/>
            <a:r>
              <a:rPr lang="en-US" altLang="zh-CN" dirty="0"/>
              <a:t>Lab server resource (if available)</a:t>
            </a:r>
          </a:p>
          <a:p>
            <a:pPr lvl="2"/>
            <a:r>
              <a:rPr lang="en-US" altLang="zh-CN" dirty="0"/>
              <a:t>Cloud service</a:t>
            </a:r>
          </a:p>
          <a:p>
            <a:pPr lvl="1"/>
            <a:endParaRPr lang="en-US" altLang="zh-CN" dirty="0"/>
          </a:p>
          <a:p>
            <a:pPr marL="914400" lvl="2" indent="0">
              <a:buNone/>
            </a:pPr>
            <a:endParaRPr lang="en-US" altLang="zh-CN" dirty="0"/>
          </a:p>
          <a:p>
            <a:pPr lvl="2"/>
            <a:endParaRPr lang="zh-CN" altLang="en-US" dirty="0"/>
          </a:p>
        </p:txBody>
      </p:sp>
      <p:sp>
        <p:nvSpPr>
          <p:cNvPr id="4" name="日期占位符 3">
            <a:extLst>
              <a:ext uri="{FF2B5EF4-FFF2-40B4-BE49-F238E27FC236}">
                <a16:creationId xmlns:a16="http://schemas.microsoft.com/office/drawing/2014/main" id="{FE3F9E60-E807-42F3-82C3-ED2AB04BF341}"/>
              </a:ext>
            </a:extLst>
          </p:cNvPr>
          <p:cNvSpPr>
            <a:spLocks noGrp="1"/>
          </p:cNvSpPr>
          <p:nvPr>
            <p:ph type="dt" sz="half" idx="10"/>
          </p:nvPr>
        </p:nvSpPr>
        <p:spPr/>
        <p:txBody>
          <a:bodyPr/>
          <a:lstStyle/>
          <a:p>
            <a:fld id="{DA85986B-9E77-432F-8C1D-E33829765FE5}" type="datetime1">
              <a:rPr lang="zh-CN" altLang="en-US" smtClean="0"/>
              <a:t>2021/5/17</a:t>
            </a:fld>
            <a:endParaRPr lang="zh-CN" altLang="en-US"/>
          </a:p>
        </p:txBody>
      </p:sp>
      <p:sp>
        <p:nvSpPr>
          <p:cNvPr id="5" name="页脚占位符 4">
            <a:extLst>
              <a:ext uri="{FF2B5EF4-FFF2-40B4-BE49-F238E27FC236}">
                <a16:creationId xmlns:a16="http://schemas.microsoft.com/office/drawing/2014/main" id="{576BFF96-BB84-4ADD-ADE8-0C4B4953756D}"/>
              </a:ext>
            </a:extLst>
          </p:cNvPr>
          <p:cNvSpPr>
            <a:spLocks noGrp="1"/>
          </p:cNvSpPr>
          <p:nvPr>
            <p:ph type="ftr" sz="quarter" idx="11"/>
          </p:nvPr>
        </p:nvSpPr>
        <p:spPr/>
        <p:txBody>
          <a:bodyPr/>
          <a:lstStyle/>
          <a:p>
            <a:r>
              <a:rPr lang="en-US" altLang="zh-CN"/>
              <a:t>2021 Spring, Artificial Intelligence, ISEE, Zhejiang University</a:t>
            </a:r>
            <a:endParaRPr lang="zh-CN" altLang="en-US"/>
          </a:p>
        </p:txBody>
      </p:sp>
      <p:sp>
        <p:nvSpPr>
          <p:cNvPr id="6" name="灯片编号占位符 5">
            <a:extLst>
              <a:ext uri="{FF2B5EF4-FFF2-40B4-BE49-F238E27FC236}">
                <a16:creationId xmlns:a16="http://schemas.microsoft.com/office/drawing/2014/main" id="{6C75A623-BF0C-4E8C-89C9-350814D3F4B4}"/>
              </a:ext>
            </a:extLst>
          </p:cNvPr>
          <p:cNvSpPr>
            <a:spLocks noGrp="1"/>
          </p:cNvSpPr>
          <p:nvPr>
            <p:ph type="sldNum" sz="quarter" idx="12"/>
          </p:nvPr>
        </p:nvSpPr>
        <p:spPr/>
        <p:txBody>
          <a:bodyPr/>
          <a:lstStyle/>
          <a:p>
            <a:fld id="{C5D9D91E-E75C-4B28-BEEA-9C8DBFEAFDCE}" type="slidenum">
              <a:rPr lang="zh-CN" altLang="en-US" smtClean="0"/>
              <a:t>18</a:t>
            </a:fld>
            <a:endParaRPr lang="zh-CN" altLang="en-US"/>
          </a:p>
        </p:txBody>
      </p:sp>
      <p:pic>
        <p:nvPicPr>
          <p:cNvPr id="1026" name="Picture 2" descr="https://gimg2.baidu.com/image_search/src=http%3A%2F%2Fimgservice.suning.cn%2Fuimg1%2Fb2c%2Fimage%2FIksaJvgDI2IA_sj4ngljqA.jpg_800w_800h_4e&amp;refer=http%3A%2F%2Fimgservice.suning.cn&amp;app=2002&amp;size=f9999,10000&amp;q=a80&amp;n=0&amp;g=0n&amp;fmt=jpeg?sec=1623777964&amp;t=3a379486b915e6f9099d87b60479915a">
            <a:extLst>
              <a:ext uri="{FF2B5EF4-FFF2-40B4-BE49-F238E27FC236}">
                <a16:creationId xmlns:a16="http://schemas.microsoft.com/office/drawing/2014/main" id="{B7AE34C6-1A67-4D38-961A-501C7BFAD5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180" b="25231"/>
          <a:stretch/>
        </p:blipFill>
        <p:spPr bwMode="auto">
          <a:xfrm>
            <a:off x="8610600" y="1602709"/>
            <a:ext cx="2396613" cy="11405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B9D152C-82DE-4D7C-84A2-72BA83F78D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06771" y="2790114"/>
            <a:ext cx="2204269" cy="17942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s3.bdstatic.com/70cFv8Sh_Q1YnxGkpoWK1HF6hhy/it/u=2605288944,792587553&amp;fm=26&amp;gp=0.jpg">
            <a:extLst>
              <a:ext uri="{FF2B5EF4-FFF2-40B4-BE49-F238E27FC236}">
                <a16:creationId xmlns:a16="http://schemas.microsoft.com/office/drawing/2014/main" id="{CA58FE75-9781-4609-B520-03412C2B531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6127" b="22879"/>
          <a:stretch/>
        </p:blipFill>
        <p:spPr bwMode="auto">
          <a:xfrm>
            <a:off x="8594467" y="4631252"/>
            <a:ext cx="2428875" cy="123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821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63D1C813-E2FD-4854-BE7D-F5C651D76D2D}"/>
              </a:ext>
            </a:extLst>
          </p:cNvPr>
          <p:cNvSpPr>
            <a:spLocks noGrp="1"/>
          </p:cNvSpPr>
          <p:nvPr>
            <p:ph type="title"/>
          </p:nvPr>
        </p:nvSpPr>
        <p:spPr/>
        <p:txBody>
          <a:bodyPr/>
          <a:lstStyle/>
          <a:p>
            <a:r>
              <a:rPr lang="en-US" altLang="zh-CN" dirty="0"/>
              <a:t>Thanks for watching!</a:t>
            </a:r>
            <a:endParaRPr lang="zh-CN" altLang="en-US" dirty="0"/>
          </a:p>
        </p:txBody>
      </p:sp>
      <p:sp>
        <p:nvSpPr>
          <p:cNvPr id="4" name="日期占位符 3">
            <a:extLst>
              <a:ext uri="{FF2B5EF4-FFF2-40B4-BE49-F238E27FC236}">
                <a16:creationId xmlns:a16="http://schemas.microsoft.com/office/drawing/2014/main" id="{8143FB95-297F-46AD-BD62-2EE8EC6B9313}"/>
              </a:ext>
            </a:extLst>
          </p:cNvPr>
          <p:cNvSpPr>
            <a:spLocks noGrp="1"/>
          </p:cNvSpPr>
          <p:nvPr>
            <p:ph type="dt" sz="half" idx="10"/>
          </p:nvPr>
        </p:nvSpPr>
        <p:spPr/>
        <p:txBody>
          <a:bodyPr/>
          <a:lstStyle/>
          <a:p>
            <a:fld id="{DA85986B-9E77-432F-8C1D-E33829765FE5}" type="datetime1">
              <a:rPr lang="zh-CN" altLang="en-US" smtClean="0"/>
              <a:t>2021/5/17</a:t>
            </a:fld>
            <a:endParaRPr lang="zh-CN" altLang="en-US"/>
          </a:p>
        </p:txBody>
      </p:sp>
      <p:sp>
        <p:nvSpPr>
          <p:cNvPr id="5" name="页脚占位符 4">
            <a:extLst>
              <a:ext uri="{FF2B5EF4-FFF2-40B4-BE49-F238E27FC236}">
                <a16:creationId xmlns:a16="http://schemas.microsoft.com/office/drawing/2014/main" id="{5FC25309-1885-4CC4-BE6D-C89D68A0C164}"/>
              </a:ext>
            </a:extLst>
          </p:cNvPr>
          <p:cNvSpPr>
            <a:spLocks noGrp="1"/>
          </p:cNvSpPr>
          <p:nvPr>
            <p:ph type="ftr" sz="quarter" idx="11"/>
          </p:nvPr>
        </p:nvSpPr>
        <p:spPr/>
        <p:txBody>
          <a:bodyPr/>
          <a:lstStyle/>
          <a:p>
            <a:r>
              <a:rPr lang="en-US" altLang="zh-CN"/>
              <a:t>2021 Spring, Artificial Intelligence, ISEE, Zhejiang University</a:t>
            </a:r>
            <a:endParaRPr lang="zh-CN" altLang="en-US"/>
          </a:p>
        </p:txBody>
      </p:sp>
      <p:sp>
        <p:nvSpPr>
          <p:cNvPr id="6" name="灯片编号占位符 5">
            <a:extLst>
              <a:ext uri="{FF2B5EF4-FFF2-40B4-BE49-F238E27FC236}">
                <a16:creationId xmlns:a16="http://schemas.microsoft.com/office/drawing/2014/main" id="{C5E8E39F-21BB-4CA8-9162-01C749A27235}"/>
              </a:ext>
            </a:extLst>
          </p:cNvPr>
          <p:cNvSpPr>
            <a:spLocks noGrp="1"/>
          </p:cNvSpPr>
          <p:nvPr>
            <p:ph type="sldNum" sz="quarter" idx="12"/>
          </p:nvPr>
        </p:nvSpPr>
        <p:spPr/>
        <p:txBody>
          <a:bodyPr/>
          <a:lstStyle/>
          <a:p>
            <a:fld id="{C5D9D91E-E75C-4B28-BEEA-9C8DBFEAFDCE}" type="slidenum">
              <a:rPr lang="zh-CN" altLang="en-US" smtClean="0"/>
              <a:t>19</a:t>
            </a:fld>
            <a:endParaRPr lang="zh-CN" altLang="en-US"/>
          </a:p>
        </p:txBody>
      </p:sp>
    </p:spTree>
    <p:extLst>
      <p:ext uri="{BB962C8B-B14F-4D97-AF65-F5344CB8AC3E}">
        <p14:creationId xmlns:p14="http://schemas.microsoft.com/office/powerpoint/2010/main" val="556761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BA3D60-06F7-4389-8A18-6C61701B5EC3}"/>
              </a:ext>
            </a:extLst>
          </p:cNvPr>
          <p:cNvSpPr>
            <a:spLocks noGrp="1"/>
          </p:cNvSpPr>
          <p:nvPr>
            <p:ph type="title"/>
          </p:nvPr>
        </p:nvSpPr>
        <p:spPr/>
        <p:txBody>
          <a:bodyPr/>
          <a:lstStyle/>
          <a:p>
            <a:r>
              <a:rPr lang="en-US" altLang="zh-CN" dirty="0"/>
              <a:t>Outline</a:t>
            </a:r>
            <a:endParaRPr lang="zh-CN" altLang="en-US" dirty="0"/>
          </a:p>
        </p:txBody>
      </p:sp>
      <p:sp>
        <p:nvSpPr>
          <p:cNvPr id="3" name="内容占位符 2">
            <a:extLst>
              <a:ext uri="{FF2B5EF4-FFF2-40B4-BE49-F238E27FC236}">
                <a16:creationId xmlns:a16="http://schemas.microsoft.com/office/drawing/2014/main" id="{BC3C6107-FF09-46A1-8A91-678FE3CFBC79}"/>
              </a:ext>
            </a:extLst>
          </p:cNvPr>
          <p:cNvSpPr>
            <a:spLocks noGrp="1"/>
          </p:cNvSpPr>
          <p:nvPr>
            <p:ph idx="1"/>
          </p:nvPr>
        </p:nvSpPr>
        <p:spPr/>
        <p:txBody>
          <a:bodyPr/>
          <a:lstStyle/>
          <a:p>
            <a:r>
              <a:rPr lang="en-US" altLang="zh-CN" dirty="0"/>
              <a:t>Final project composition</a:t>
            </a:r>
          </a:p>
          <a:p>
            <a:r>
              <a:rPr lang="en-US" altLang="zh-CN" dirty="0"/>
              <a:t>Intro. of Huawei Ascend NPU</a:t>
            </a:r>
          </a:p>
          <a:p>
            <a:r>
              <a:rPr lang="en-US" altLang="zh-CN" dirty="0"/>
              <a:t>Final project topics</a:t>
            </a:r>
          </a:p>
          <a:p>
            <a:r>
              <a:rPr lang="en-US" altLang="zh-CN" dirty="0"/>
              <a:t>Final project requirements</a:t>
            </a:r>
          </a:p>
          <a:p>
            <a:r>
              <a:rPr lang="en-US" altLang="zh-CN" dirty="0"/>
              <a:t>Deep learning framework warm-up</a:t>
            </a:r>
            <a:endParaRPr lang="zh-CN" altLang="en-US" dirty="0"/>
          </a:p>
        </p:txBody>
      </p:sp>
      <p:sp>
        <p:nvSpPr>
          <p:cNvPr id="4" name="日期占位符 3">
            <a:extLst>
              <a:ext uri="{FF2B5EF4-FFF2-40B4-BE49-F238E27FC236}">
                <a16:creationId xmlns:a16="http://schemas.microsoft.com/office/drawing/2014/main" id="{5BE5E9D0-344E-4609-B90D-EB1EB6BA8AD3}"/>
              </a:ext>
            </a:extLst>
          </p:cNvPr>
          <p:cNvSpPr>
            <a:spLocks noGrp="1"/>
          </p:cNvSpPr>
          <p:nvPr>
            <p:ph type="dt" sz="half" idx="10"/>
          </p:nvPr>
        </p:nvSpPr>
        <p:spPr/>
        <p:txBody>
          <a:bodyPr/>
          <a:lstStyle/>
          <a:p>
            <a:fld id="{DA85986B-9E77-432F-8C1D-E33829765FE5}" type="datetime1">
              <a:rPr lang="zh-CN" altLang="en-US" smtClean="0"/>
              <a:t>2021/5/17</a:t>
            </a:fld>
            <a:endParaRPr lang="zh-CN" altLang="en-US"/>
          </a:p>
        </p:txBody>
      </p:sp>
      <p:sp>
        <p:nvSpPr>
          <p:cNvPr id="5" name="页脚占位符 4">
            <a:extLst>
              <a:ext uri="{FF2B5EF4-FFF2-40B4-BE49-F238E27FC236}">
                <a16:creationId xmlns:a16="http://schemas.microsoft.com/office/drawing/2014/main" id="{71872B80-DD40-46C9-9FF5-FBACC6062832}"/>
              </a:ext>
            </a:extLst>
          </p:cNvPr>
          <p:cNvSpPr>
            <a:spLocks noGrp="1"/>
          </p:cNvSpPr>
          <p:nvPr>
            <p:ph type="ftr" sz="quarter" idx="11"/>
          </p:nvPr>
        </p:nvSpPr>
        <p:spPr/>
        <p:txBody>
          <a:bodyPr/>
          <a:lstStyle/>
          <a:p>
            <a:r>
              <a:rPr lang="en-US" altLang="zh-CN"/>
              <a:t>2021 Spring, Artificial Intelligence, ISEE, Zhejiang University</a:t>
            </a:r>
            <a:endParaRPr lang="zh-CN" altLang="en-US"/>
          </a:p>
        </p:txBody>
      </p:sp>
      <p:sp>
        <p:nvSpPr>
          <p:cNvPr id="6" name="灯片编号占位符 5">
            <a:extLst>
              <a:ext uri="{FF2B5EF4-FFF2-40B4-BE49-F238E27FC236}">
                <a16:creationId xmlns:a16="http://schemas.microsoft.com/office/drawing/2014/main" id="{3A3A4EA1-38CF-4D85-9EE7-B5A469857CA7}"/>
              </a:ext>
            </a:extLst>
          </p:cNvPr>
          <p:cNvSpPr>
            <a:spLocks noGrp="1"/>
          </p:cNvSpPr>
          <p:nvPr>
            <p:ph type="sldNum" sz="quarter" idx="12"/>
          </p:nvPr>
        </p:nvSpPr>
        <p:spPr/>
        <p:txBody>
          <a:bodyPr/>
          <a:lstStyle/>
          <a:p>
            <a:fld id="{C5D9D91E-E75C-4B28-BEEA-9C8DBFEAFDCE}" type="slidenum">
              <a:rPr lang="zh-CN" altLang="en-US" smtClean="0"/>
              <a:t>2</a:t>
            </a:fld>
            <a:endParaRPr lang="zh-CN" altLang="en-US"/>
          </a:p>
        </p:txBody>
      </p:sp>
    </p:spTree>
    <p:extLst>
      <p:ext uri="{BB962C8B-B14F-4D97-AF65-F5344CB8AC3E}">
        <p14:creationId xmlns:p14="http://schemas.microsoft.com/office/powerpoint/2010/main" val="2639760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792422-B757-4553-9BBA-53AC0482226F}"/>
              </a:ext>
            </a:extLst>
          </p:cNvPr>
          <p:cNvSpPr>
            <a:spLocks noGrp="1"/>
          </p:cNvSpPr>
          <p:nvPr>
            <p:ph type="title"/>
          </p:nvPr>
        </p:nvSpPr>
        <p:spPr/>
        <p:txBody>
          <a:bodyPr/>
          <a:lstStyle/>
          <a:p>
            <a:r>
              <a:rPr lang="en-US" altLang="zh-CN" dirty="0"/>
              <a:t>Final Project Composition</a:t>
            </a:r>
            <a:endParaRPr lang="zh-CN" altLang="en-US" dirty="0"/>
          </a:p>
        </p:txBody>
      </p:sp>
      <p:sp>
        <p:nvSpPr>
          <p:cNvPr id="3" name="内容占位符 2">
            <a:extLst>
              <a:ext uri="{FF2B5EF4-FFF2-40B4-BE49-F238E27FC236}">
                <a16:creationId xmlns:a16="http://schemas.microsoft.com/office/drawing/2014/main" id="{D3EA8BD9-7BC6-47F5-8506-C1D8CDE05A19}"/>
              </a:ext>
            </a:extLst>
          </p:cNvPr>
          <p:cNvSpPr>
            <a:spLocks noGrp="1"/>
          </p:cNvSpPr>
          <p:nvPr>
            <p:ph idx="1"/>
          </p:nvPr>
        </p:nvSpPr>
        <p:spPr/>
        <p:txBody>
          <a:bodyPr/>
          <a:lstStyle/>
          <a:p>
            <a:r>
              <a:rPr lang="en-US" altLang="zh-CN" dirty="0"/>
              <a:t>Two tasks in the final project</a:t>
            </a:r>
          </a:p>
          <a:p>
            <a:pPr lvl="1"/>
            <a:r>
              <a:rPr lang="en-US" altLang="zh-CN" dirty="0"/>
              <a:t>Inference task with Ascend device</a:t>
            </a:r>
          </a:p>
          <a:p>
            <a:pPr lvl="2"/>
            <a:r>
              <a:rPr lang="en-US" altLang="zh-CN" dirty="0"/>
              <a:t>Cloud server environment configuration</a:t>
            </a:r>
          </a:p>
          <a:p>
            <a:pPr lvl="2"/>
            <a:r>
              <a:rPr lang="en-US" altLang="zh-CN" dirty="0"/>
              <a:t>Run a official demo</a:t>
            </a:r>
          </a:p>
          <a:p>
            <a:pPr lvl="2"/>
            <a:r>
              <a:rPr lang="en-US" altLang="zh-CN" dirty="0"/>
              <a:t>(Bonus) Combine several official demos to complete a joint task</a:t>
            </a:r>
          </a:p>
          <a:p>
            <a:pPr lvl="1"/>
            <a:r>
              <a:rPr lang="en-US" altLang="zh-CN" dirty="0"/>
              <a:t>Open-theme teamwork</a:t>
            </a:r>
          </a:p>
          <a:p>
            <a:pPr lvl="2"/>
            <a:r>
              <a:rPr lang="en-US" altLang="zh-CN" dirty="0"/>
              <a:t>Free to choose any task that you are interested in</a:t>
            </a:r>
          </a:p>
          <a:p>
            <a:pPr lvl="2"/>
            <a:endParaRPr lang="en-US" altLang="zh-CN" dirty="0"/>
          </a:p>
        </p:txBody>
      </p:sp>
      <p:sp>
        <p:nvSpPr>
          <p:cNvPr id="4" name="日期占位符 3">
            <a:extLst>
              <a:ext uri="{FF2B5EF4-FFF2-40B4-BE49-F238E27FC236}">
                <a16:creationId xmlns:a16="http://schemas.microsoft.com/office/drawing/2014/main" id="{978480D2-F2D3-4364-9ADB-04BF98326A07}"/>
              </a:ext>
            </a:extLst>
          </p:cNvPr>
          <p:cNvSpPr>
            <a:spLocks noGrp="1"/>
          </p:cNvSpPr>
          <p:nvPr>
            <p:ph type="dt" sz="half" idx="10"/>
          </p:nvPr>
        </p:nvSpPr>
        <p:spPr/>
        <p:txBody>
          <a:bodyPr/>
          <a:lstStyle/>
          <a:p>
            <a:fld id="{DA85986B-9E77-432F-8C1D-E33829765FE5}" type="datetime1">
              <a:rPr lang="zh-CN" altLang="en-US" smtClean="0"/>
              <a:t>2021/5/17</a:t>
            </a:fld>
            <a:endParaRPr lang="zh-CN" altLang="en-US"/>
          </a:p>
        </p:txBody>
      </p:sp>
      <p:sp>
        <p:nvSpPr>
          <p:cNvPr id="5" name="页脚占位符 4">
            <a:extLst>
              <a:ext uri="{FF2B5EF4-FFF2-40B4-BE49-F238E27FC236}">
                <a16:creationId xmlns:a16="http://schemas.microsoft.com/office/drawing/2014/main" id="{A2F07E22-B8ED-4EB2-8F0A-1B73C927FD68}"/>
              </a:ext>
            </a:extLst>
          </p:cNvPr>
          <p:cNvSpPr>
            <a:spLocks noGrp="1"/>
          </p:cNvSpPr>
          <p:nvPr>
            <p:ph type="ftr" sz="quarter" idx="11"/>
          </p:nvPr>
        </p:nvSpPr>
        <p:spPr/>
        <p:txBody>
          <a:bodyPr/>
          <a:lstStyle/>
          <a:p>
            <a:r>
              <a:rPr lang="en-US" altLang="zh-CN"/>
              <a:t>2021 Spring, Artificial Intelligence, ISEE, Zhejiang University</a:t>
            </a:r>
            <a:endParaRPr lang="zh-CN" altLang="en-US"/>
          </a:p>
        </p:txBody>
      </p:sp>
      <p:sp>
        <p:nvSpPr>
          <p:cNvPr id="6" name="灯片编号占位符 5">
            <a:extLst>
              <a:ext uri="{FF2B5EF4-FFF2-40B4-BE49-F238E27FC236}">
                <a16:creationId xmlns:a16="http://schemas.microsoft.com/office/drawing/2014/main" id="{8E0E0748-D4D7-4DEC-AC41-174924E62624}"/>
              </a:ext>
            </a:extLst>
          </p:cNvPr>
          <p:cNvSpPr>
            <a:spLocks noGrp="1"/>
          </p:cNvSpPr>
          <p:nvPr>
            <p:ph type="sldNum" sz="quarter" idx="12"/>
          </p:nvPr>
        </p:nvSpPr>
        <p:spPr/>
        <p:txBody>
          <a:bodyPr/>
          <a:lstStyle/>
          <a:p>
            <a:fld id="{C5D9D91E-E75C-4B28-BEEA-9C8DBFEAFDCE}" type="slidenum">
              <a:rPr lang="zh-CN" altLang="en-US" smtClean="0"/>
              <a:t>3</a:t>
            </a:fld>
            <a:endParaRPr lang="zh-CN" altLang="en-US"/>
          </a:p>
        </p:txBody>
      </p:sp>
    </p:spTree>
    <p:extLst>
      <p:ext uri="{BB962C8B-B14F-4D97-AF65-F5344CB8AC3E}">
        <p14:creationId xmlns:p14="http://schemas.microsoft.com/office/powerpoint/2010/main" val="3323388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5A1B57-922F-46C9-830D-96E5A8995327}"/>
              </a:ext>
            </a:extLst>
          </p:cNvPr>
          <p:cNvSpPr>
            <a:spLocks noGrp="1"/>
          </p:cNvSpPr>
          <p:nvPr>
            <p:ph type="title"/>
          </p:nvPr>
        </p:nvSpPr>
        <p:spPr/>
        <p:txBody>
          <a:bodyPr/>
          <a:lstStyle/>
          <a:p>
            <a:r>
              <a:rPr lang="en-US" altLang="zh-CN" dirty="0"/>
              <a:t>Intro. of Huawei Ascend NPU</a:t>
            </a:r>
            <a:endParaRPr lang="zh-CN" altLang="en-US" dirty="0"/>
          </a:p>
        </p:txBody>
      </p:sp>
      <p:sp>
        <p:nvSpPr>
          <p:cNvPr id="3" name="内容占位符 2">
            <a:extLst>
              <a:ext uri="{FF2B5EF4-FFF2-40B4-BE49-F238E27FC236}">
                <a16:creationId xmlns:a16="http://schemas.microsoft.com/office/drawing/2014/main" id="{0EEB0CDC-695B-4BA5-B7FA-C56118D74D24}"/>
              </a:ext>
            </a:extLst>
          </p:cNvPr>
          <p:cNvSpPr>
            <a:spLocks noGrp="1"/>
          </p:cNvSpPr>
          <p:nvPr>
            <p:ph idx="1"/>
          </p:nvPr>
        </p:nvSpPr>
        <p:spPr/>
        <p:txBody>
          <a:bodyPr>
            <a:normAutofit fontScale="85000" lnSpcReduction="20000"/>
          </a:bodyPr>
          <a:lstStyle/>
          <a:p>
            <a:r>
              <a:rPr lang="en-US" altLang="zh-CN" dirty="0"/>
              <a:t>Ascend</a:t>
            </a:r>
          </a:p>
          <a:p>
            <a:pPr lvl="1"/>
            <a:r>
              <a:rPr lang="en-US" altLang="zh-CN" dirty="0"/>
              <a:t>AI processor (NPU)</a:t>
            </a:r>
          </a:p>
          <a:p>
            <a:pPr lvl="1"/>
            <a:r>
              <a:rPr lang="en-US" altLang="zh-CN" dirty="0"/>
              <a:t>Arch.: Da Vinci</a:t>
            </a:r>
          </a:p>
          <a:p>
            <a:pPr lvl="1"/>
            <a:r>
              <a:rPr lang="en-US" altLang="zh-CN" dirty="0"/>
              <a:t>Computation speed-up</a:t>
            </a:r>
          </a:p>
          <a:p>
            <a:pPr lvl="1"/>
            <a:r>
              <a:rPr lang="en-US" altLang="zh-CN" dirty="0"/>
              <a:t>Lower power</a:t>
            </a:r>
          </a:p>
          <a:p>
            <a:pPr lvl="1"/>
            <a:r>
              <a:rPr lang="en-US" altLang="zh-CN" dirty="0"/>
              <a:t>Application scenes</a:t>
            </a:r>
          </a:p>
          <a:p>
            <a:pPr lvl="2"/>
            <a:r>
              <a:rPr lang="en-US" altLang="zh-CN" dirty="0"/>
              <a:t>Edge computing</a:t>
            </a:r>
          </a:p>
          <a:p>
            <a:pPr lvl="2"/>
            <a:r>
              <a:rPr lang="en-US" altLang="zh-CN" dirty="0"/>
              <a:t>Mobile computing</a:t>
            </a:r>
          </a:p>
          <a:p>
            <a:pPr lvl="2"/>
            <a:r>
              <a:rPr lang="en-US" altLang="zh-CN" dirty="0"/>
              <a:t>…</a:t>
            </a:r>
          </a:p>
          <a:p>
            <a:pPr lvl="1"/>
            <a:r>
              <a:rPr lang="en-US" altLang="zh-CN" dirty="0"/>
              <a:t>Deployment device</a:t>
            </a:r>
          </a:p>
          <a:p>
            <a:pPr lvl="2"/>
            <a:r>
              <a:rPr lang="en-US" altLang="zh-CN" dirty="0"/>
              <a:t>Atlas series</a:t>
            </a:r>
          </a:p>
          <a:p>
            <a:r>
              <a:rPr lang="en-US" altLang="zh-CN" dirty="0"/>
              <a:t>Atlas310</a:t>
            </a:r>
          </a:p>
          <a:p>
            <a:pPr lvl="1"/>
            <a:r>
              <a:rPr lang="en-US" altLang="zh-CN" dirty="0"/>
              <a:t>Major tasks</a:t>
            </a:r>
          </a:p>
          <a:p>
            <a:pPr lvl="2"/>
            <a:r>
              <a:rPr lang="en-US" altLang="zh-CN" dirty="0"/>
              <a:t>Model transformation</a:t>
            </a:r>
          </a:p>
          <a:p>
            <a:pPr lvl="2"/>
            <a:r>
              <a:rPr lang="en-US" altLang="zh-CN" dirty="0"/>
              <a:t>Application development</a:t>
            </a:r>
          </a:p>
          <a:p>
            <a:pPr lvl="2"/>
            <a:r>
              <a:rPr lang="en-US" altLang="zh-CN" dirty="0"/>
              <a:t>Operator development</a:t>
            </a:r>
          </a:p>
        </p:txBody>
      </p:sp>
      <p:sp>
        <p:nvSpPr>
          <p:cNvPr id="4" name="日期占位符 3">
            <a:extLst>
              <a:ext uri="{FF2B5EF4-FFF2-40B4-BE49-F238E27FC236}">
                <a16:creationId xmlns:a16="http://schemas.microsoft.com/office/drawing/2014/main" id="{929B9DB8-1E16-4B91-B246-BD8D57D7A970}"/>
              </a:ext>
            </a:extLst>
          </p:cNvPr>
          <p:cNvSpPr>
            <a:spLocks noGrp="1"/>
          </p:cNvSpPr>
          <p:nvPr>
            <p:ph type="dt" sz="half" idx="10"/>
          </p:nvPr>
        </p:nvSpPr>
        <p:spPr/>
        <p:txBody>
          <a:bodyPr/>
          <a:lstStyle/>
          <a:p>
            <a:fld id="{DA85986B-9E77-432F-8C1D-E33829765FE5}" type="datetime1">
              <a:rPr lang="zh-CN" altLang="en-US" smtClean="0"/>
              <a:t>2021/5/17</a:t>
            </a:fld>
            <a:endParaRPr lang="zh-CN" altLang="en-US"/>
          </a:p>
        </p:txBody>
      </p:sp>
      <p:sp>
        <p:nvSpPr>
          <p:cNvPr id="5" name="页脚占位符 4">
            <a:extLst>
              <a:ext uri="{FF2B5EF4-FFF2-40B4-BE49-F238E27FC236}">
                <a16:creationId xmlns:a16="http://schemas.microsoft.com/office/drawing/2014/main" id="{AC247A33-50F3-46C1-9AE6-85DA05F82FBB}"/>
              </a:ext>
            </a:extLst>
          </p:cNvPr>
          <p:cNvSpPr>
            <a:spLocks noGrp="1"/>
          </p:cNvSpPr>
          <p:nvPr>
            <p:ph type="ftr" sz="quarter" idx="11"/>
          </p:nvPr>
        </p:nvSpPr>
        <p:spPr/>
        <p:txBody>
          <a:bodyPr/>
          <a:lstStyle/>
          <a:p>
            <a:r>
              <a:rPr lang="en-US" altLang="zh-CN"/>
              <a:t>2021 Spring, Artificial Intelligence, ISEE, Zhejiang University</a:t>
            </a:r>
            <a:endParaRPr lang="zh-CN" altLang="en-US"/>
          </a:p>
        </p:txBody>
      </p:sp>
      <p:sp>
        <p:nvSpPr>
          <p:cNvPr id="6" name="灯片编号占位符 5">
            <a:extLst>
              <a:ext uri="{FF2B5EF4-FFF2-40B4-BE49-F238E27FC236}">
                <a16:creationId xmlns:a16="http://schemas.microsoft.com/office/drawing/2014/main" id="{7F4C9B83-4FC5-4796-8692-65C155C57077}"/>
              </a:ext>
            </a:extLst>
          </p:cNvPr>
          <p:cNvSpPr>
            <a:spLocks noGrp="1"/>
          </p:cNvSpPr>
          <p:nvPr>
            <p:ph type="sldNum" sz="quarter" idx="12"/>
          </p:nvPr>
        </p:nvSpPr>
        <p:spPr/>
        <p:txBody>
          <a:bodyPr/>
          <a:lstStyle/>
          <a:p>
            <a:fld id="{C5D9D91E-E75C-4B28-BEEA-9C8DBFEAFDCE}" type="slidenum">
              <a:rPr lang="zh-CN" altLang="en-US" smtClean="0"/>
              <a:t>4</a:t>
            </a:fld>
            <a:endParaRPr lang="zh-CN" altLang="en-US"/>
          </a:p>
        </p:txBody>
      </p:sp>
      <p:pic>
        <p:nvPicPr>
          <p:cNvPr id="76" name="图片 75">
            <a:extLst>
              <a:ext uri="{FF2B5EF4-FFF2-40B4-BE49-F238E27FC236}">
                <a16:creationId xmlns:a16="http://schemas.microsoft.com/office/drawing/2014/main" id="{E969AE0D-2028-4E87-BA57-A504C80BAF8F}"/>
              </a:ext>
            </a:extLst>
          </p:cNvPr>
          <p:cNvPicPr>
            <a:picLocks noChangeAspect="1"/>
          </p:cNvPicPr>
          <p:nvPr/>
        </p:nvPicPr>
        <p:blipFill>
          <a:blip r:embed="rId3"/>
          <a:stretch>
            <a:fillRect/>
          </a:stretch>
        </p:blipFill>
        <p:spPr>
          <a:xfrm>
            <a:off x="4645533" y="2998036"/>
            <a:ext cx="7187183" cy="1736735"/>
          </a:xfrm>
          <a:prstGeom prst="rect">
            <a:avLst/>
          </a:prstGeom>
        </p:spPr>
      </p:pic>
    </p:spTree>
    <p:extLst>
      <p:ext uri="{BB962C8B-B14F-4D97-AF65-F5344CB8AC3E}">
        <p14:creationId xmlns:p14="http://schemas.microsoft.com/office/powerpoint/2010/main" val="263108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5A1B57-922F-46C9-830D-96E5A8995327}"/>
              </a:ext>
            </a:extLst>
          </p:cNvPr>
          <p:cNvSpPr>
            <a:spLocks noGrp="1"/>
          </p:cNvSpPr>
          <p:nvPr>
            <p:ph type="title"/>
          </p:nvPr>
        </p:nvSpPr>
        <p:spPr/>
        <p:txBody>
          <a:bodyPr/>
          <a:lstStyle/>
          <a:p>
            <a:r>
              <a:rPr lang="en-US" altLang="zh-CN" dirty="0"/>
              <a:t>Intro. of Huawei Ascend NPU</a:t>
            </a:r>
            <a:endParaRPr lang="zh-CN" altLang="en-US" dirty="0"/>
          </a:p>
        </p:txBody>
      </p:sp>
      <p:sp>
        <p:nvSpPr>
          <p:cNvPr id="3" name="内容占位符 2">
            <a:extLst>
              <a:ext uri="{FF2B5EF4-FFF2-40B4-BE49-F238E27FC236}">
                <a16:creationId xmlns:a16="http://schemas.microsoft.com/office/drawing/2014/main" id="{0EEB0CDC-695B-4BA5-B7FA-C56118D74D24}"/>
              </a:ext>
            </a:extLst>
          </p:cNvPr>
          <p:cNvSpPr>
            <a:spLocks noGrp="1"/>
          </p:cNvSpPr>
          <p:nvPr>
            <p:ph idx="1"/>
          </p:nvPr>
        </p:nvSpPr>
        <p:spPr/>
        <p:txBody>
          <a:bodyPr/>
          <a:lstStyle/>
          <a:p>
            <a:r>
              <a:rPr lang="en-US" altLang="zh-CN" dirty="0"/>
              <a:t>Play with Ascend</a:t>
            </a:r>
          </a:p>
          <a:p>
            <a:pPr lvl="1"/>
            <a:r>
              <a:rPr lang="en-US" altLang="zh-CN" dirty="0"/>
              <a:t>Take a try to use Atlas310 on Huawei cloud ECS</a:t>
            </a:r>
          </a:p>
          <a:p>
            <a:pPr lvl="1"/>
            <a:r>
              <a:rPr lang="en-US" altLang="zh-CN" dirty="0"/>
              <a:t>You need to:</a:t>
            </a:r>
          </a:p>
          <a:p>
            <a:pPr lvl="2"/>
            <a:r>
              <a:rPr lang="en-US" altLang="zh-CN" dirty="0"/>
              <a:t>Apply a cloud server</a:t>
            </a:r>
          </a:p>
          <a:p>
            <a:pPr lvl="2"/>
            <a:r>
              <a:rPr lang="en-US" altLang="zh-CN" dirty="0"/>
              <a:t>Configurate environment on the server</a:t>
            </a:r>
          </a:p>
          <a:p>
            <a:pPr lvl="3"/>
            <a:r>
              <a:rPr lang="en-US" altLang="zh-CN" dirty="0"/>
              <a:t>Hardware: Atlas drivers</a:t>
            </a:r>
          </a:p>
          <a:p>
            <a:pPr lvl="3"/>
            <a:r>
              <a:rPr lang="en-US" altLang="zh-CN" dirty="0"/>
              <a:t>Software: runtime, toolkit</a:t>
            </a:r>
          </a:p>
          <a:p>
            <a:pPr lvl="2"/>
            <a:r>
              <a:rPr lang="en-US" altLang="zh-CN" dirty="0"/>
              <a:t>Deploy applications on the server</a:t>
            </a:r>
          </a:p>
          <a:p>
            <a:pPr lvl="2"/>
            <a:r>
              <a:rPr lang="en-US" altLang="zh-CN" dirty="0"/>
              <a:t>… and more!</a:t>
            </a:r>
          </a:p>
          <a:p>
            <a:pPr lvl="1"/>
            <a:r>
              <a:rPr lang="en-US" altLang="zh-CN" dirty="0"/>
              <a:t>Challengeable applications are welcomed if your have good ideas</a:t>
            </a:r>
          </a:p>
          <a:p>
            <a:pPr lvl="2"/>
            <a:r>
              <a:rPr lang="en-US" altLang="zh-CN" dirty="0"/>
              <a:t>Pull request on HW official code repository</a:t>
            </a:r>
          </a:p>
        </p:txBody>
      </p:sp>
      <p:sp>
        <p:nvSpPr>
          <p:cNvPr id="4" name="日期占位符 3">
            <a:extLst>
              <a:ext uri="{FF2B5EF4-FFF2-40B4-BE49-F238E27FC236}">
                <a16:creationId xmlns:a16="http://schemas.microsoft.com/office/drawing/2014/main" id="{929B9DB8-1E16-4B91-B246-BD8D57D7A970}"/>
              </a:ext>
            </a:extLst>
          </p:cNvPr>
          <p:cNvSpPr>
            <a:spLocks noGrp="1"/>
          </p:cNvSpPr>
          <p:nvPr>
            <p:ph type="dt" sz="half" idx="10"/>
          </p:nvPr>
        </p:nvSpPr>
        <p:spPr/>
        <p:txBody>
          <a:bodyPr/>
          <a:lstStyle/>
          <a:p>
            <a:fld id="{DA85986B-9E77-432F-8C1D-E33829765FE5}" type="datetime1">
              <a:rPr lang="zh-CN" altLang="en-US" smtClean="0"/>
              <a:t>2021/5/17</a:t>
            </a:fld>
            <a:endParaRPr lang="zh-CN" altLang="en-US"/>
          </a:p>
        </p:txBody>
      </p:sp>
      <p:sp>
        <p:nvSpPr>
          <p:cNvPr id="5" name="页脚占位符 4">
            <a:extLst>
              <a:ext uri="{FF2B5EF4-FFF2-40B4-BE49-F238E27FC236}">
                <a16:creationId xmlns:a16="http://schemas.microsoft.com/office/drawing/2014/main" id="{AC247A33-50F3-46C1-9AE6-85DA05F82FBB}"/>
              </a:ext>
            </a:extLst>
          </p:cNvPr>
          <p:cNvSpPr>
            <a:spLocks noGrp="1"/>
          </p:cNvSpPr>
          <p:nvPr>
            <p:ph type="ftr" sz="quarter" idx="11"/>
          </p:nvPr>
        </p:nvSpPr>
        <p:spPr/>
        <p:txBody>
          <a:bodyPr/>
          <a:lstStyle/>
          <a:p>
            <a:r>
              <a:rPr lang="en-US" altLang="zh-CN"/>
              <a:t>2021 Spring, Artificial Intelligence, ISEE, Zhejiang University</a:t>
            </a:r>
            <a:endParaRPr lang="zh-CN" altLang="en-US"/>
          </a:p>
        </p:txBody>
      </p:sp>
      <p:sp>
        <p:nvSpPr>
          <p:cNvPr id="6" name="灯片编号占位符 5">
            <a:extLst>
              <a:ext uri="{FF2B5EF4-FFF2-40B4-BE49-F238E27FC236}">
                <a16:creationId xmlns:a16="http://schemas.microsoft.com/office/drawing/2014/main" id="{7F4C9B83-4FC5-4796-8692-65C155C57077}"/>
              </a:ext>
            </a:extLst>
          </p:cNvPr>
          <p:cNvSpPr>
            <a:spLocks noGrp="1"/>
          </p:cNvSpPr>
          <p:nvPr>
            <p:ph type="sldNum" sz="quarter" idx="12"/>
          </p:nvPr>
        </p:nvSpPr>
        <p:spPr/>
        <p:txBody>
          <a:bodyPr/>
          <a:lstStyle/>
          <a:p>
            <a:fld id="{C5D9D91E-E75C-4B28-BEEA-9C8DBFEAFDCE}" type="slidenum">
              <a:rPr lang="zh-CN" altLang="en-US" smtClean="0"/>
              <a:t>5</a:t>
            </a:fld>
            <a:endParaRPr lang="zh-CN" altLang="en-US"/>
          </a:p>
        </p:txBody>
      </p:sp>
      <p:pic>
        <p:nvPicPr>
          <p:cNvPr id="7" name="图片 6">
            <a:extLst>
              <a:ext uri="{FF2B5EF4-FFF2-40B4-BE49-F238E27FC236}">
                <a16:creationId xmlns:a16="http://schemas.microsoft.com/office/drawing/2014/main" id="{9BC7CD26-6EDF-4FFC-BF29-9F7A675C542A}"/>
              </a:ext>
            </a:extLst>
          </p:cNvPr>
          <p:cNvPicPr>
            <a:picLocks noChangeAspect="1"/>
          </p:cNvPicPr>
          <p:nvPr/>
        </p:nvPicPr>
        <p:blipFill>
          <a:blip r:embed="rId3"/>
          <a:stretch>
            <a:fillRect/>
          </a:stretch>
        </p:blipFill>
        <p:spPr>
          <a:xfrm>
            <a:off x="7067298" y="2402567"/>
            <a:ext cx="4286502" cy="2373927"/>
          </a:xfrm>
          <a:prstGeom prst="rect">
            <a:avLst/>
          </a:prstGeom>
        </p:spPr>
      </p:pic>
    </p:spTree>
    <p:extLst>
      <p:ext uri="{BB962C8B-B14F-4D97-AF65-F5344CB8AC3E}">
        <p14:creationId xmlns:p14="http://schemas.microsoft.com/office/powerpoint/2010/main" val="519001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30">
            <a:extLst>
              <a:ext uri="{FF2B5EF4-FFF2-40B4-BE49-F238E27FC236}">
                <a16:creationId xmlns:a16="http://schemas.microsoft.com/office/drawing/2014/main" id="{EAEF6B3B-0313-4501-ACB4-02D9616438B0}"/>
              </a:ext>
            </a:extLst>
          </p:cNvPr>
          <p:cNvSpPr/>
          <p:nvPr/>
        </p:nvSpPr>
        <p:spPr>
          <a:xfrm>
            <a:off x="7572586" y="2038773"/>
            <a:ext cx="1449493" cy="135522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1200" dirty="0"/>
          </a:p>
        </p:txBody>
      </p:sp>
      <p:sp>
        <p:nvSpPr>
          <p:cNvPr id="2" name="标题 1">
            <a:extLst>
              <a:ext uri="{FF2B5EF4-FFF2-40B4-BE49-F238E27FC236}">
                <a16:creationId xmlns:a16="http://schemas.microsoft.com/office/drawing/2014/main" id="{9E5A1B57-922F-46C9-830D-96E5A8995327}"/>
              </a:ext>
            </a:extLst>
          </p:cNvPr>
          <p:cNvSpPr>
            <a:spLocks noGrp="1"/>
          </p:cNvSpPr>
          <p:nvPr>
            <p:ph type="title"/>
          </p:nvPr>
        </p:nvSpPr>
        <p:spPr/>
        <p:txBody>
          <a:bodyPr/>
          <a:lstStyle/>
          <a:p>
            <a:r>
              <a:rPr lang="en-US" altLang="zh-CN" dirty="0"/>
              <a:t>Intro. of Huawei Ascend NPU</a:t>
            </a:r>
            <a:endParaRPr lang="zh-CN" altLang="en-US" dirty="0"/>
          </a:p>
        </p:txBody>
      </p:sp>
      <p:sp>
        <p:nvSpPr>
          <p:cNvPr id="3" name="内容占位符 2">
            <a:extLst>
              <a:ext uri="{FF2B5EF4-FFF2-40B4-BE49-F238E27FC236}">
                <a16:creationId xmlns:a16="http://schemas.microsoft.com/office/drawing/2014/main" id="{0EEB0CDC-695B-4BA5-B7FA-C56118D74D24}"/>
              </a:ext>
            </a:extLst>
          </p:cNvPr>
          <p:cNvSpPr>
            <a:spLocks noGrp="1"/>
          </p:cNvSpPr>
          <p:nvPr>
            <p:ph idx="1"/>
          </p:nvPr>
        </p:nvSpPr>
        <p:spPr/>
        <p:txBody>
          <a:bodyPr>
            <a:normAutofit fontScale="85000" lnSpcReduction="20000"/>
          </a:bodyPr>
          <a:lstStyle/>
          <a:p>
            <a:r>
              <a:rPr lang="en-US" altLang="zh-CN" dirty="0"/>
              <a:t>Apply an ECS</a:t>
            </a:r>
          </a:p>
          <a:p>
            <a:pPr lvl="1"/>
            <a:r>
              <a:rPr lang="en-US" altLang="zh-CN" dirty="0"/>
              <a:t>Login your Huawei cloud account</a:t>
            </a:r>
          </a:p>
          <a:p>
            <a:pPr lvl="1"/>
            <a:r>
              <a:rPr lang="en-US" altLang="zh-CN" dirty="0"/>
              <a:t>Rent an ECS</a:t>
            </a:r>
          </a:p>
          <a:p>
            <a:r>
              <a:rPr lang="en-US" altLang="zh-CN" dirty="0"/>
              <a:t>Remote CMD developing</a:t>
            </a:r>
          </a:p>
          <a:p>
            <a:pPr lvl="1"/>
            <a:r>
              <a:rPr lang="en-US" altLang="zh-CN" dirty="0"/>
              <a:t>Login your ECS</a:t>
            </a:r>
          </a:p>
          <a:p>
            <a:pPr lvl="1"/>
            <a:r>
              <a:rPr lang="en-US" altLang="zh-CN" dirty="0"/>
              <a:t>Environment configuration</a:t>
            </a:r>
          </a:p>
          <a:p>
            <a:pPr lvl="2"/>
            <a:r>
              <a:rPr lang="en-US" altLang="zh-CN" dirty="0"/>
              <a:t>Linux settings</a:t>
            </a:r>
          </a:p>
          <a:p>
            <a:pPr lvl="2"/>
            <a:r>
              <a:rPr lang="en-US" altLang="zh-CN" dirty="0"/>
              <a:t>Atlas dependencies</a:t>
            </a:r>
          </a:p>
          <a:p>
            <a:pPr lvl="3"/>
            <a:r>
              <a:rPr lang="en-US" altLang="zh-CN" dirty="0"/>
              <a:t>Hardware driver (</a:t>
            </a:r>
            <a:r>
              <a:rPr lang="en-US" altLang="zh-CN" dirty="0" err="1"/>
              <a:t>npu</a:t>
            </a:r>
            <a:r>
              <a:rPr lang="en-US" altLang="zh-CN" dirty="0"/>
              <a:t>-driver)</a:t>
            </a:r>
          </a:p>
          <a:p>
            <a:pPr lvl="3"/>
            <a:r>
              <a:rPr lang="en-US" altLang="zh-CN" dirty="0" err="1"/>
              <a:t>cann-nnrt</a:t>
            </a:r>
            <a:r>
              <a:rPr lang="en-US" altLang="zh-CN" dirty="0"/>
              <a:t> (CANN neural network runtime)</a:t>
            </a:r>
          </a:p>
          <a:p>
            <a:pPr lvl="3"/>
            <a:r>
              <a:rPr lang="en-US" altLang="zh-CN" dirty="0" err="1"/>
              <a:t>cann</a:t>
            </a:r>
            <a:r>
              <a:rPr lang="en-US" altLang="zh-CN" dirty="0"/>
              <a:t>-toolkit (developing toolkit)</a:t>
            </a:r>
          </a:p>
          <a:p>
            <a:pPr lvl="3"/>
            <a:r>
              <a:rPr lang="en-US" altLang="zh-CN" dirty="0"/>
              <a:t>(Optional) </a:t>
            </a:r>
            <a:r>
              <a:rPr lang="en-US" altLang="zh-CN" dirty="0" err="1"/>
              <a:t>MindStudio</a:t>
            </a:r>
            <a:r>
              <a:rPr lang="en-US" altLang="zh-CN" dirty="0"/>
              <a:t> (GUI IDE)</a:t>
            </a:r>
          </a:p>
          <a:p>
            <a:pPr lvl="2"/>
            <a:r>
              <a:rPr lang="en-US" altLang="zh-CN" dirty="0"/>
              <a:t>Python dependencies</a:t>
            </a:r>
          </a:p>
          <a:p>
            <a:r>
              <a:rPr lang="en-US" altLang="zh-CN" dirty="0"/>
              <a:t>Deploy applications</a:t>
            </a:r>
          </a:p>
          <a:p>
            <a:pPr lvl="1"/>
            <a:r>
              <a:rPr lang="en-US" altLang="zh-CN" dirty="0"/>
              <a:t>Command line deployment</a:t>
            </a:r>
          </a:p>
          <a:p>
            <a:pPr lvl="1"/>
            <a:r>
              <a:rPr lang="en-US" altLang="zh-CN" dirty="0" err="1"/>
              <a:t>MindStudio</a:t>
            </a:r>
            <a:r>
              <a:rPr lang="en-US" altLang="zh-CN" dirty="0"/>
              <a:t> deployment</a:t>
            </a:r>
          </a:p>
          <a:p>
            <a:endParaRPr lang="en-US" altLang="zh-CN" dirty="0"/>
          </a:p>
          <a:p>
            <a:pPr lvl="3"/>
            <a:endParaRPr lang="en-US" altLang="zh-CN" dirty="0"/>
          </a:p>
        </p:txBody>
      </p:sp>
      <p:sp>
        <p:nvSpPr>
          <p:cNvPr id="4" name="日期占位符 3">
            <a:extLst>
              <a:ext uri="{FF2B5EF4-FFF2-40B4-BE49-F238E27FC236}">
                <a16:creationId xmlns:a16="http://schemas.microsoft.com/office/drawing/2014/main" id="{929B9DB8-1E16-4B91-B246-BD8D57D7A970}"/>
              </a:ext>
            </a:extLst>
          </p:cNvPr>
          <p:cNvSpPr>
            <a:spLocks noGrp="1"/>
          </p:cNvSpPr>
          <p:nvPr>
            <p:ph type="dt" sz="half" idx="10"/>
          </p:nvPr>
        </p:nvSpPr>
        <p:spPr/>
        <p:txBody>
          <a:bodyPr/>
          <a:lstStyle/>
          <a:p>
            <a:fld id="{DA85986B-9E77-432F-8C1D-E33829765FE5}" type="datetime1">
              <a:rPr lang="zh-CN" altLang="en-US" smtClean="0"/>
              <a:t>2021/5/17</a:t>
            </a:fld>
            <a:endParaRPr lang="zh-CN" altLang="en-US"/>
          </a:p>
        </p:txBody>
      </p:sp>
      <p:sp>
        <p:nvSpPr>
          <p:cNvPr id="5" name="页脚占位符 4">
            <a:extLst>
              <a:ext uri="{FF2B5EF4-FFF2-40B4-BE49-F238E27FC236}">
                <a16:creationId xmlns:a16="http://schemas.microsoft.com/office/drawing/2014/main" id="{AC247A33-50F3-46C1-9AE6-85DA05F82FBB}"/>
              </a:ext>
            </a:extLst>
          </p:cNvPr>
          <p:cNvSpPr>
            <a:spLocks noGrp="1"/>
          </p:cNvSpPr>
          <p:nvPr>
            <p:ph type="ftr" sz="quarter" idx="11"/>
          </p:nvPr>
        </p:nvSpPr>
        <p:spPr/>
        <p:txBody>
          <a:bodyPr/>
          <a:lstStyle/>
          <a:p>
            <a:r>
              <a:rPr lang="en-US" altLang="zh-CN"/>
              <a:t>2021 Spring, Artificial Intelligence, ISEE, Zhejiang University</a:t>
            </a:r>
            <a:endParaRPr lang="zh-CN" altLang="en-US"/>
          </a:p>
        </p:txBody>
      </p:sp>
      <p:sp>
        <p:nvSpPr>
          <p:cNvPr id="6" name="灯片编号占位符 5">
            <a:extLst>
              <a:ext uri="{FF2B5EF4-FFF2-40B4-BE49-F238E27FC236}">
                <a16:creationId xmlns:a16="http://schemas.microsoft.com/office/drawing/2014/main" id="{7F4C9B83-4FC5-4796-8692-65C155C57077}"/>
              </a:ext>
            </a:extLst>
          </p:cNvPr>
          <p:cNvSpPr>
            <a:spLocks noGrp="1"/>
          </p:cNvSpPr>
          <p:nvPr>
            <p:ph type="sldNum" sz="quarter" idx="12"/>
          </p:nvPr>
        </p:nvSpPr>
        <p:spPr/>
        <p:txBody>
          <a:bodyPr/>
          <a:lstStyle/>
          <a:p>
            <a:fld id="{C5D9D91E-E75C-4B28-BEEA-9C8DBFEAFDCE}" type="slidenum">
              <a:rPr lang="zh-CN" altLang="en-US" smtClean="0"/>
              <a:t>6</a:t>
            </a:fld>
            <a:endParaRPr lang="zh-CN" altLang="en-US"/>
          </a:p>
        </p:txBody>
      </p:sp>
      <p:sp>
        <p:nvSpPr>
          <p:cNvPr id="9" name="云形 8">
            <a:extLst>
              <a:ext uri="{FF2B5EF4-FFF2-40B4-BE49-F238E27FC236}">
                <a16:creationId xmlns:a16="http://schemas.microsoft.com/office/drawing/2014/main" id="{5C6DEDA6-9B84-48D4-B357-BE2F89B1A372}"/>
              </a:ext>
            </a:extLst>
          </p:cNvPr>
          <p:cNvSpPr/>
          <p:nvPr/>
        </p:nvSpPr>
        <p:spPr>
          <a:xfrm>
            <a:off x="7490460" y="3741785"/>
            <a:ext cx="1638300" cy="895350"/>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t>cloud server</a:t>
            </a:r>
            <a:endParaRPr lang="zh-CN" altLang="en-US" sz="1200" dirty="0"/>
          </a:p>
        </p:txBody>
      </p:sp>
      <p:sp>
        <p:nvSpPr>
          <p:cNvPr id="10" name="矩形 9">
            <a:extLst>
              <a:ext uri="{FF2B5EF4-FFF2-40B4-BE49-F238E27FC236}">
                <a16:creationId xmlns:a16="http://schemas.microsoft.com/office/drawing/2014/main" id="{1E377391-F9B8-497D-B382-10AB871BA42E}"/>
              </a:ext>
            </a:extLst>
          </p:cNvPr>
          <p:cNvSpPr/>
          <p:nvPr/>
        </p:nvSpPr>
        <p:spPr>
          <a:xfrm>
            <a:off x="7719060" y="5190996"/>
            <a:ext cx="1181100" cy="638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t>local</a:t>
            </a:r>
            <a:r>
              <a:rPr lang="en-US" altLang="zh-CN" dirty="0"/>
              <a:t> </a:t>
            </a:r>
            <a:r>
              <a:rPr lang="en-US" altLang="zh-CN" sz="1200" dirty="0"/>
              <a:t>CMD</a:t>
            </a:r>
            <a:endParaRPr lang="zh-CN" altLang="en-US" sz="1200" dirty="0"/>
          </a:p>
        </p:txBody>
      </p:sp>
      <p:sp>
        <p:nvSpPr>
          <p:cNvPr id="12" name="矩形: 圆角 11">
            <a:extLst>
              <a:ext uri="{FF2B5EF4-FFF2-40B4-BE49-F238E27FC236}">
                <a16:creationId xmlns:a16="http://schemas.microsoft.com/office/drawing/2014/main" id="{8440384B-164F-4F52-8C93-00BD77AF2663}"/>
              </a:ext>
            </a:extLst>
          </p:cNvPr>
          <p:cNvSpPr/>
          <p:nvPr/>
        </p:nvSpPr>
        <p:spPr>
          <a:xfrm>
            <a:off x="7747635" y="2546300"/>
            <a:ext cx="1123950" cy="6381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t>Ascend</a:t>
            </a:r>
            <a:r>
              <a:rPr lang="en-US" altLang="zh-CN" dirty="0"/>
              <a:t> </a:t>
            </a:r>
            <a:r>
              <a:rPr lang="en-US" altLang="zh-CN" sz="1200" dirty="0"/>
              <a:t>NPU</a:t>
            </a:r>
          </a:p>
        </p:txBody>
      </p:sp>
      <p:cxnSp>
        <p:nvCxnSpPr>
          <p:cNvPr id="14" name="直接箭头连接符 13">
            <a:extLst>
              <a:ext uri="{FF2B5EF4-FFF2-40B4-BE49-F238E27FC236}">
                <a16:creationId xmlns:a16="http://schemas.microsoft.com/office/drawing/2014/main" id="{1DD8A49B-57B9-4654-924E-BCC87FC7C048}"/>
              </a:ext>
            </a:extLst>
          </p:cNvPr>
          <p:cNvCxnSpPr>
            <a:cxnSpLocks/>
            <a:stCxn id="10" idx="0"/>
            <a:endCxn id="9" idx="1"/>
          </p:cNvCxnSpPr>
          <p:nvPr/>
        </p:nvCxnSpPr>
        <p:spPr>
          <a:xfrm flipV="1">
            <a:off x="8309610" y="4636182"/>
            <a:ext cx="0" cy="5548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5DC6B079-0D1D-40A4-8D4B-CABF74A3E22D}"/>
              </a:ext>
            </a:extLst>
          </p:cNvPr>
          <p:cNvCxnSpPr>
            <a:cxnSpLocks/>
            <a:stCxn id="9" idx="3"/>
            <a:endCxn id="12" idx="2"/>
          </p:cNvCxnSpPr>
          <p:nvPr/>
        </p:nvCxnSpPr>
        <p:spPr>
          <a:xfrm flipV="1">
            <a:off x="8309610" y="3184475"/>
            <a:ext cx="0" cy="608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矩形: 圆角 21">
            <a:extLst>
              <a:ext uri="{FF2B5EF4-FFF2-40B4-BE49-F238E27FC236}">
                <a16:creationId xmlns:a16="http://schemas.microsoft.com/office/drawing/2014/main" id="{8EEC5EA4-AE85-4FBD-B79D-D5DC6EC4CB6E}"/>
              </a:ext>
            </a:extLst>
          </p:cNvPr>
          <p:cNvSpPr/>
          <p:nvPr/>
        </p:nvSpPr>
        <p:spPr>
          <a:xfrm>
            <a:off x="9490710" y="4175749"/>
            <a:ext cx="1022774" cy="602826"/>
          </a:xfrm>
          <a:prstGeom prst="round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t>Python Env.</a:t>
            </a:r>
            <a:endParaRPr lang="zh-CN" altLang="en-US" sz="1200" dirty="0"/>
          </a:p>
        </p:txBody>
      </p:sp>
      <p:sp>
        <p:nvSpPr>
          <p:cNvPr id="23" name="矩形: 圆角 22">
            <a:extLst>
              <a:ext uri="{FF2B5EF4-FFF2-40B4-BE49-F238E27FC236}">
                <a16:creationId xmlns:a16="http://schemas.microsoft.com/office/drawing/2014/main" id="{45BB84CB-9B1F-4DAE-B5A0-C586D8B3C7C4}"/>
              </a:ext>
            </a:extLst>
          </p:cNvPr>
          <p:cNvSpPr/>
          <p:nvPr/>
        </p:nvSpPr>
        <p:spPr>
          <a:xfrm>
            <a:off x="9490710" y="3471228"/>
            <a:ext cx="1022774" cy="602826"/>
          </a:xfrm>
          <a:prstGeom prst="round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err="1"/>
              <a:t>cann-nnrt</a:t>
            </a:r>
            <a:endParaRPr lang="zh-CN" altLang="en-US" sz="1200" dirty="0"/>
          </a:p>
        </p:txBody>
      </p:sp>
      <p:sp>
        <p:nvSpPr>
          <p:cNvPr id="24" name="矩形: 圆角 23">
            <a:extLst>
              <a:ext uri="{FF2B5EF4-FFF2-40B4-BE49-F238E27FC236}">
                <a16:creationId xmlns:a16="http://schemas.microsoft.com/office/drawing/2014/main" id="{7EEEB087-1E22-4C33-BC5B-4FB9B9959F07}"/>
              </a:ext>
            </a:extLst>
          </p:cNvPr>
          <p:cNvSpPr/>
          <p:nvPr/>
        </p:nvSpPr>
        <p:spPr>
          <a:xfrm>
            <a:off x="10612013" y="3471228"/>
            <a:ext cx="1022774" cy="602826"/>
          </a:xfrm>
          <a:prstGeom prst="round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err="1"/>
              <a:t>cann</a:t>
            </a:r>
            <a:r>
              <a:rPr lang="en-US" altLang="zh-CN" sz="1200" dirty="0"/>
              <a:t>-toolkit</a:t>
            </a:r>
            <a:endParaRPr lang="zh-CN" altLang="en-US" sz="1200" dirty="0"/>
          </a:p>
        </p:txBody>
      </p:sp>
      <p:sp>
        <p:nvSpPr>
          <p:cNvPr id="25" name="矩形: 圆角 24">
            <a:extLst>
              <a:ext uri="{FF2B5EF4-FFF2-40B4-BE49-F238E27FC236}">
                <a16:creationId xmlns:a16="http://schemas.microsoft.com/office/drawing/2014/main" id="{10EC46C4-09AF-4F0A-B0F7-5B02E262FF09}"/>
              </a:ext>
            </a:extLst>
          </p:cNvPr>
          <p:cNvSpPr/>
          <p:nvPr/>
        </p:nvSpPr>
        <p:spPr>
          <a:xfrm>
            <a:off x="10612013" y="4175749"/>
            <a:ext cx="1022774" cy="602826"/>
          </a:xfrm>
          <a:prstGeom prst="round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err="1"/>
              <a:t>MindStuido</a:t>
            </a:r>
            <a:endParaRPr lang="zh-CN" altLang="en-US" sz="1200" dirty="0"/>
          </a:p>
        </p:txBody>
      </p:sp>
      <p:sp>
        <p:nvSpPr>
          <p:cNvPr id="26" name="左大括号 25">
            <a:extLst>
              <a:ext uri="{FF2B5EF4-FFF2-40B4-BE49-F238E27FC236}">
                <a16:creationId xmlns:a16="http://schemas.microsoft.com/office/drawing/2014/main" id="{9A5D60A0-8CFE-473E-8A8C-CA39E931B16E}"/>
              </a:ext>
            </a:extLst>
          </p:cNvPr>
          <p:cNvSpPr/>
          <p:nvPr/>
        </p:nvSpPr>
        <p:spPr>
          <a:xfrm>
            <a:off x="9200942" y="3525267"/>
            <a:ext cx="194413" cy="1238592"/>
          </a:xfrm>
          <a:prstGeom prst="leftBrace">
            <a:avLst>
              <a:gd name="adj1" fmla="val 45588"/>
              <a:gd name="adj2" fmla="val 49453"/>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82270901-B9FC-4649-A0D4-E96A67DA258D}"/>
              </a:ext>
            </a:extLst>
          </p:cNvPr>
          <p:cNvSpPr txBox="1"/>
          <p:nvPr/>
        </p:nvSpPr>
        <p:spPr>
          <a:xfrm>
            <a:off x="7888277" y="2182892"/>
            <a:ext cx="818109" cy="307777"/>
          </a:xfrm>
          <a:prstGeom prst="rect">
            <a:avLst/>
          </a:prstGeom>
          <a:noFill/>
        </p:spPr>
        <p:txBody>
          <a:bodyPr wrap="none" rtlCol="0">
            <a:spAutoFit/>
          </a:bodyPr>
          <a:lstStyle/>
          <a:p>
            <a:r>
              <a:rPr lang="en-US" altLang="zh-CN" sz="1400" dirty="0"/>
              <a:t>Atlas310</a:t>
            </a:r>
            <a:endParaRPr lang="zh-CN" altLang="en-US" sz="1400" dirty="0"/>
          </a:p>
        </p:txBody>
      </p:sp>
      <p:cxnSp>
        <p:nvCxnSpPr>
          <p:cNvPr id="34" name="连接符: 曲线 33">
            <a:extLst>
              <a:ext uri="{FF2B5EF4-FFF2-40B4-BE49-F238E27FC236}">
                <a16:creationId xmlns:a16="http://schemas.microsoft.com/office/drawing/2014/main" id="{0C9837B2-BA6F-4877-8592-3020D846FD05}"/>
              </a:ext>
            </a:extLst>
          </p:cNvPr>
          <p:cNvCxnSpPr>
            <a:stCxn id="24" idx="0"/>
            <a:endCxn id="31" idx="3"/>
          </p:cNvCxnSpPr>
          <p:nvPr/>
        </p:nvCxnSpPr>
        <p:spPr>
          <a:xfrm rot="16200000" flipV="1">
            <a:off x="9695318" y="2043145"/>
            <a:ext cx="754844" cy="2101321"/>
          </a:xfrm>
          <a:prstGeom prst="curvedConnector2">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6" name="连接符: 曲线 35">
            <a:extLst>
              <a:ext uri="{FF2B5EF4-FFF2-40B4-BE49-F238E27FC236}">
                <a16:creationId xmlns:a16="http://schemas.microsoft.com/office/drawing/2014/main" id="{990ECAE9-CDF8-4295-8E60-1688D1273295}"/>
              </a:ext>
            </a:extLst>
          </p:cNvPr>
          <p:cNvCxnSpPr>
            <a:stCxn id="23" idx="0"/>
            <a:endCxn id="31" idx="3"/>
          </p:cNvCxnSpPr>
          <p:nvPr/>
        </p:nvCxnSpPr>
        <p:spPr>
          <a:xfrm rot="16200000" flipV="1">
            <a:off x="9134666" y="2603797"/>
            <a:ext cx="754844" cy="980018"/>
          </a:xfrm>
          <a:prstGeom prst="curvedConnector2">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88061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9115EC-E9A0-421D-B890-7E9D94A336FF}"/>
              </a:ext>
            </a:extLst>
          </p:cNvPr>
          <p:cNvSpPr>
            <a:spLocks noGrp="1"/>
          </p:cNvSpPr>
          <p:nvPr>
            <p:ph type="title"/>
          </p:nvPr>
        </p:nvSpPr>
        <p:spPr/>
        <p:txBody>
          <a:bodyPr/>
          <a:lstStyle/>
          <a:p>
            <a:r>
              <a:rPr lang="en-US" altLang="zh-CN" dirty="0"/>
              <a:t>Final Project Topics</a:t>
            </a:r>
            <a:endParaRPr lang="zh-CN" altLang="en-US" dirty="0"/>
          </a:p>
        </p:txBody>
      </p:sp>
      <p:sp>
        <p:nvSpPr>
          <p:cNvPr id="3" name="内容占位符 2">
            <a:extLst>
              <a:ext uri="{FF2B5EF4-FFF2-40B4-BE49-F238E27FC236}">
                <a16:creationId xmlns:a16="http://schemas.microsoft.com/office/drawing/2014/main" id="{C48DFA30-870E-4691-98E2-E3ECA9969B4F}"/>
              </a:ext>
            </a:extLst>
          </p:cNvPr>
          <p:cNvSpPr>
            <a:spLocks noGrp="1"/>
          </p:cNvSpPr>
          <p:nvPr>
            <p:ph idx="1"/>
          </p:nvPr>
        </p:nvSpPr>
        <p:spPr/>
        <p:txBody>
          <a:bodyPr>
            <a:normAutofit fontScale="70000" lnSpcReduction="20000"/>
          </a:bodyPr>
          <a:lstStyle/>
          <a:p>
            <a:r>
              <a:rPr lang="en-US" altLang="zh-CN" dirty="0"/>
              <a:t>This part is your original content, open-theme, teamwork</a:t>
            </a:r>
          </a:p>
          <a:p>
            <a:r>
              <a:rPr lang="en-US" altLang="zh-CN" dirty="0"/>
              <a:t>Topics: any tasks that you are interested in, e.g.:</a:t>
            </a:r>
          </a:p>
          <a:p>
            <a:pPr lvl="1"/>
            <a:r>
              <a:rPr lang="en-US" altLang="zh-CN" dirty="0"/>
              <a:t>Searching/Gaming</a:t>
            </a:r>
          </a:p>
          <a:p>
            <a:pPr lvl="2"/>
            <a:r>
              <a:rPr lang="en-US" altLang="zh-CN" dirty="0"/>
              <a:t>Card games</a:t>
            </a:r>
          </a:p>
          <a:p>
            <a:pPr lvl="2"/>
            <a:r>
              <a:rPr lang="en-US" altLang="zh-CN" dirty="0"/>
              <a:t>Chess games</a:t>
            </a:r>
          </a:p>
          <a:p>
            <a:pPr lvl="2"/>
            <a:r>
              <a:rPr lang="en-US" altLang="zh-CN" dirty="0"/>
              <a:t>…</a:t>
            </a:r>
          </a:p>
          <a:p>
            <a:pPr lvl="1"/>
            <a:r>
              <a:rPr lang="en-US" altLang="zh-CN" dirty="0"/>
              <a:t>Learning</a:t>
            </a:r>
          </a:p>
          <a:p>
            <a:pPr lvl="2"/>
            <a:r>
              <a:rPr lang="en-US" altLang="zh-CN" dirty="0"/>
              <a:t>Machine learning applications: e.g. an OCR system, …</a:t>
            </a:r>
          </a:p>
          <a:p>
            <a:pPr lvl="2"/>
            <a:r>
              <a:rPr lang="en-US" altLang="zh-CN" dirty="0"/>
              <a:t>Reinforcement learning applications: e.g. flappy-bird-like game, …</a:t>
            </a:r>
          </a:p>
          <a:p>
            <a:pPr lvl="1"/>
            <a:r>
              <a:rPr lang="en-US" altLang="zh-CN" dirty="0"/>
              <a:t>… and more AI-related topics</a:t>
            </a:r>
          </a:p>
          <a:p>
            <a:r>
              <a:rPr lang="en-US" altLang="zh-CN" dirty="0"/>
              <a:t>Directions</a:t>
            </a:r>
          </a:p>
          <a:p>
            <a:pPr lvl="1"/>
            <a:r>
              <a:rPr lang="en-US" altLang="zh-CN" dirty="0"/>
              <a:t>Application</a:t>
            </a:r>
          </a:p>
          <a:p>
            <a:pPr lvl="2"/>
            <a:r>
              <a:rPr lang="en-US" altLang="zh-CN" dirty="0"/>
              <a:t>Use the AI algorithms to solve problems</a:t>
            </a:r>
          </a:p>
          <a:p>
            <a:pPr lvl="2"/>
            <a:r>
              <a:rPr lang="en-US" altLang="zh-CN" dirty="0"/>
              <a:t>Describe how you formulate the problem, choose proper solutions and solve the problem</a:t>
            </a:r>
          </a:p>
          <a:p>
            <a:pPr lvl="1"/>
            <a:r>
              <a:rPr lang="en-US" altLang="zh-CN" dirty="0"/>
              <a:t>Research</a:t>
            </a:r>
          </a:p>
          <a:p>
            <a:pPr lvl="2"/>
            <a:r>
              <a:rPr lang="en-US" altLang="zh-CN" dirty="0"/>
              <a:t>Re-implementation of papers</a:t>
            </a:r>
          </a:p>
          <a:p>
            <a:pPr lvl="2"/>
            <a:r>
              <a:rPr lang="en-US" altLang="zh-CN" dirty="0"/>
              <a:t>Improvements of a model/algorithm</a:t>
            </a:r>
          </a:p>
          <a:p>
            <a:pPr lvl="2"/>
            <a:r>
              <a:rPr lang="en-US" altLang="zh-CN" dirty="0"/>
              <a:t>Experiments and ablation study/analysis</a:t>
            </a:r>
            <a:endParaRPr lang="zh-CN" altLang="en-US" dirty="0"/>
          </a:p>
        </p:txBody>
      </p:sp>
      <p:sp>
        <p:nvSpPr>
          <p:cNvPr id="4" name="日期占位符 3">
            <a:extLst>
              <a:ext uri="{FF2B5EF4-FFF2-40B4-BE49-F238E27FC236}">
                <a16:creationId xmlns:a16="http://schemas.microsoft.com/office/drawing/2014/main" id="{97B032AB-A3A1-4C97-AA44-281E78E01CA1}"/>
              </a:ext>
            </a:extLst>
          </p:cNvPr>
          <p:cNvSpPr>
            <a:spLocks noGrp="1"/>
          </p:cNvSpPr>
          <p:nvPr>
            <p:ph type="dt" sz="half" idx="10"/>
          </p:nvPr>
        </p:nvSpPr>
        <p:spPr/>
        <p:txBody>
          <a:bodyPr/>
          <a:lstStyle/>
          <a:p>
            <a:fld id="{DA85986B-9E77-432F-8C1D-E33829765FE5}" type="datetime1">
              <a:rPr lang="zh-CN" altLang="en-US" smtClean="0"/>
              <a:t>2021/5/17</a:t>
            </a:fld>
            <a:endParaRPr lang="zh-CN" altLang="en-US"/>
          </a:p>
        </p:txBody>
      </p:sp>
      <p:sp>
        <p:nvSpPr>
          <p:cNvPr id="5" name="页脚占位符 4">
            <a:extLst>
              <a:ext uri="{FF2B5EF4-FFF2-40B4-BE49-F238E27FC236}">
                <a16:creationId xmlns:a16="http://schemas.microsoft.com/office/drawing/2014/main" id="{448BD892-9061-4BAA-8F6B-03253B729D89}"/>
              </a:ext>
            </a:extLst>
          </p:cNvPr>
          <p:cNvSpPr>
            <a:spLocks noGrp="1"/>
          </p:cNvSpPr>
          <p:nvPr>
            <p:ph type="ftr" sz="quarter" idx="11"/>
          </p:nvPr>
        </p:nvSpPr>
        <p:spPr/>
        <p:txBody>
          <a:bodyPr/>
          <a:lstStyle/>
          <a:p>
            <a:r>
              <a:rPr lang="en-US" altLang="zh-CN"/>
              <a:t>2021 Spring, Artificial Intelligence, ISEE, Zhejiang University</a:t>
            </a:r>
            <a:endParaRPr lang="zh-CN" altLang="en-US"/>
          </a:p>
        </p:txBody>
      </p:sp>
      <p:sp>
        <p:nvSpPr>
          <p:cNvPr id="6" name="灯片编号占位符 5">
            <a:extLst>
              <a:ext uri="{FF2B5EF4-FFF2-40B4-BE49-F238E27FC236}">
                <a16:creationId xmlns:a16="http://schemas.microsoft.com/office/drawing/2014/main" id="{B9C8BA17-E923-4F61-AE38-B4035449861F}"/>
              </a:ext>
            </a:extLst>
          </p:cNvPr>
          <p:cNvSpPr>
            <a:spLocks noGrp="1"/>
          </p:cNvSpPr>
          <p:nvPr>
            <p:ph type="sldNum" sz="quarter" idx="12"/>
          </p:nvPr>
        </p:nvSpPr>
        <p:spPr/>
        <p:txBody>
          <a:bodyPr/>
          <a:lstStyle/>
          <a:p>
            <a:fld id="{C5D9D91E-E75C-4B28-BEEA-9C8DBFEAFDCE}" type="slidenum">
              <a:rPr lang="zh-CN" altLang="en-US" smtClean="0"/>
              <a:t>7</a:t>
            </a:fld>
            <a:endParaRPr lang="zh-CN" altLang="en-US"/>
          </a:p>
        </p:txBody>
      </p:sp>
    </p:spTree>
    <p:extLst>
      <p:ext uri="{BB962C8B-B14F-4D97-AF65-F5344CB8AC3E}">
        <p14:creationId xmlns:p14="http://schemas.microsoft.com/office/powerpoint/2010/main" val="1184538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A1EA06-D856-43F1-B1FE-6C587E456F45}"/>
              </a:ext>
            </a:extLst>
          </p:cNvPr>
          <p:cNvSpPr>
            <a:spLocks noGrp="1"/>
          </p:cNvSpPr>
          <p:nvPr>
            <p:ph type="title"/>
          </p:nvPr>
        </p:nvSpPr>
        <p:spPr/>
        <p:txBody>
          <a:bodyPr/>
          <a:lstStyle/>
          <a:p>
            <a:r>
              <a:rPr lang="en-US" altLang="zh-CN" dirty="0"/>
              <a:t>Final Project Requirements</a:t>
            </a:r>
            <a:endParaRPr lang="zh-CN" altLang="en-US" dirty="0"/>
          </a:p>
        </p:txBody>
      </p:sp>
      <p:sp>
        <p:nvSpPr>
          <p:cNvPr id="3" name="内容占位符 2">
            <a:extLst>
              <a:ext uri="{FF2B5EF4-FFF2-40B4-BE49-F238E27FC236}">
                <a16:creationId xmlns:a16="http://schemas.microsoft.com/office/drawing/2014/main" id="{3EC0D175-89DF-4F13-969B-39A0A9FC58CD}"/>
              </a:ext>
            </a:extLst>
          </p:cNvPr>
          <p:cNvSpPr>
            <a:spLocks noGrp="1"/>
          </p:cNvSpPr>
          <p:nvPr>
            <p:ph idx="1"/>
          </p:nvPr>
        </p:nvSpPr>
        <p:spPr/>
        <p:txBody>
          <a:bodyPr>
            <a:normAutofit fontScale="77500" lnSpcReduction="20000"/>
          </a:bodyPr>
          <a:lstStyle/>
          <a:p>
            <a:r>
              <a:rPr lang="en-US" altLang="zh-CN" dirty="0"/>
              <a:t>Requirements</a:t>
            </a:r>
          </a:p>
          <a:p>
            <a:pPr lvl="1"/>
            <a:r>
              <a:rPr lang="en-US" altLang="zh-CN" dirty="0"/>
              <a:t>Inference task with Ascend device</a:t>
            </a:r>
          </a:p>
          <a:p>
            <a:pPr lvl="2"/>
            <a:r>
              <a:rPr lang="en-US" altLang="zh-CN" dirty="0"/>
              <a:t>A literal conclusion </a:t>
            </a:r>
            <a:r>
              <a:rPr lang="en-US" altLang="zh-CN" dirty="0">
                <a:solidFill>
                  <a:srgbClr val="FF0000"/>
                </a:solidFill>
              </a:rPr>
              <a:t>without codes</a:t>
            </a:r>
          </a:p>
          <a:p>
            <a:pPr lvl="3"/>
            <a:r>
              <a:rPr lang="en-US" altLang="zh-CN" dirty="0"/>
              <a:t>Conclude the general pipeline of the environment configuration and app. deployment</a:t>
            </a:r>
          </a:p>
          <a:p>
            <a:pPr lvl="3"/>
            <a:r>
              <a:rPr lang="en-US" altLang="zh-CN" dirty="0"/>
              <a:t>Describe the problem you encountered, and how to solve them</a:t>
            </a:r>
          </a:p>
          <a:p>
            <a:pPr lvl="3"/>
            <a:r>
              <a:rPr lang="en-US" altLang="zh-CN" dirty="0"/>
              <a:t>A screenshot of the result of the demo successfully running, include the whole screen!</a:t>
            </a:r>
          </a:p>
          <a:p>
            <a:pPr lvl="1"/>
            <a:r>
              <a:rPr lang="en-US" altLang="zh-CN" dirty="0"/>
              <a:t>Open-theme teamwork</a:t>
            </a:r>
          </a:p>
          <a:p>
            <a:pPr lvl="2"/>
            <a:r>
              <a:rPr lang="en-US" altLang="zh-CN" dirty="0"/>
              <a:t>For research direction</a:t>
            </a:r>
          </a:p>
          <a:p>
            <a:pPr lvl="3"/>
            <a:r>
              <a:rPr lang="en-US" altLang="zh-CN" dirty="0"/>
              <a:t>Code of your project (e.g. </a:t>
            </a:r>
            <a:r>
              <a:rPr lang="en-US" altLang="zh-CN" dirty="0" err="1"/>
              <a:t>Github</a:t>
            </a:r>
            <a:r>
              <a:rPr lang="en-US" altLang="zh-CN" dirty="0"/>
              <a:t> link)</a:t>
            </a:r>
          </a:p>
          <a:p>
            <a:pPr lvl="3"/>
            <a:r>
              <a:rPr lang="en-US" altLang="zh-CN" dirty="0"/>
              <a:t>A report describing your experiments, ablation studies, …</a:t>
            </a:r>
          </a:p>
          <a:p>
            <a:pPr lvl="3"/>
            <a:r>
              <a:rPr lang="en-US" altLang="zh-CN" dirty="0"/>
              <a:t>Correctly reference of others’ work</a:t>
            </a:r>
          </a:p>
          <a:p>
            <a:pPr lvl="2"/>
            <a:r>
              <a:rPr lang="en-US" altLang="zh-CN" dirty="0"/>
              <a:t>For application direction</a:t>
            </a:r>
          </a:p>
          <a:p>
            <a:pPr lvl="3"/>
            <a:r>
              <a:rPr lang="en-US" altLang="zh-CN" dirty="0"/>
              <a:t>Your final production, e.g.</a:t>
            </a:r>
          </a:p>
          <a:p>
            <a:pPr lvl="4"/>
            <a:r>
              <a:rPr lang="en-US" altLang="zh-CN" dirty="0"/>
              <a:t>A video showing your application running</a:t>
            </a:r>
          </a:p>
          <a:p>
            <a:pPr lvl="4"/>
            <a:r>
              <a:rPr lang="en-US" altLang="zh-CN" dirty="0" err="1"/>
              <a:t>Github</a:t>
            </a:r>
            <a:r>
              <a:rPr lang="en-US" altLang="zh-CN" dirty="0"/>
              <a:t> link of your project</a:t>
            </a:r>
          </a:p>
          <a:p>
            <a:pPr lvl="4"/>
            <a:r>
              <a:rPr lang="en-US" altLang="zh-CN" dirty="0"/>
              <a:t>…</a:t>
            </a:r>
          </a:p>
          <a:p>
            <a:pPr lvl="3"/>
            <a:r>
              <a:rPr lang="en-US" altLang="zh-CN" dirty="0"/>
              <a:t>A report describing your solution</a:t>
            </a:r>
          </a:p>
          <a:p>
            <a:pPr lvl="3"/>
            <a:r>
              <a:rPr lang="en-US" altLang="zh-CN" dirty="0"/>
              <a:t>Correctly reference of others’ work</a:t>
            </a:r>
          </a:p>
          <a:p>
            <a:pPr lvl="2"/>
            <a:r>
              <a:rPr lang="en-US" altLang="zh-CN" dirty="0"/>
              <a:t>Grouping</a:t>
            </a:r>
          </a:p>
          <a:p>
            <a:pPr lvl="3"/>
            <a:r>
              <a:rPr lang="en-US" altLang="zh-CN" dirty="0"/>
              <a:t>Choose a team leader, tell me your team members on </a:t>
            </a:r>
            <a:r>
              <a:rPr lang="en-US" altLang="zh-CN" dirty="0" err="1"/>
              <a:t>DingTalk</a:t>
            </a:r>
            <a:endParaRPr lang="en-US" altLang="zh-CN" dirty="0"/>
          </a:p>
          <a:p>
            <a:pPr marL="1371600" lvl="3" indent="0">
              <a:buNone/>
            </a:pPr>
            <a:endParaRPr lang="en-US" altLang="zh-CN" dirty="0"/>
          </a:p>
        </p:txBody>
      </p:sp>
      <p:sp>
        <p:nvSpPr>
          <p:cNvPr id="4" name="日期占位符 3">
            <a:extLst>
              <a:ext uri="{FF2B5EF4-FFF2-40B4-BE49-F238E27FC236}">
                <a16:creationId xmlns:a16="http://schemas.microsoft.com/office/drawing/2014/main" id="{2C591DD4-6F52-4918-9EA5-23B30E117A04}"/>
              </a:ext>
            </a:extLst>
          </p:cNvPr>
          <p:cNvSpPr>
            <a:spLocks noGrp="1"/>
          </p:cNvSpPr>
          <p:nvPr>
            <p:ph type="dt" sz="half" idx="10"/>
          </p:nvPr>
        </p:nvSpPr>
        <p:spPr/>
        <p:txBody>
          <a:bodyPr/>
          <a:lstStyle/>
          <a:p>
            <a:fld id="{DA85986B-9E77-432F-8C1D-E33829765FE5}" type="datetime1">
              <a:rPr lang="zh-CN" altLang="en-US" smtClean="0"/>
              <a:t>2021/5/17</a:t>
            </a:fld>
            <a:endParaRPr lang="zh-CN" altLang="en-US"/>
          </a:p>
        </p:txBody>
      </p:sp>
      <p:sp>
        <p:nvSpPr>
          <p:cNvPr id="5" name="页脚占位符 4">
            <a:extLst>
              <a:ext uri="{FF2B5EF4-FFF2-40B4-BE49-F238E27FC236}">
                <a16:creationId xmlns:a16="http://schemas.microsoft.com/office/drawing/2014/main" id="{049446F3-9DB3-4A47-B934-8060B9EC0463}"/>
              </a:ext>
            </a:extLst>
          </p:cNvPr>
          <p:cNvSpPr>
            <a:spLocks noGrp="1"/>
          </p:cNvSpPr>
          <p:nvPr>
            <p:ph type="ftr" sz="quarter" idx="11"/>
          </p:nvPr>
        </p:nvSpPr>
        <p:spPr/>
        <p:txBody>
          <a:bodyPr/>
          <a:lstStyle/>
          <a:p>
            <a:r>
              <a:rPr lang="en-US" altLang="zh-CN"/>
              <a:t>2021 Spring, Artificial Intelligence, ISEE, Zhejiang University</a:t>
            </a:r>
            <a:endParaRPr lang="zh-CN" altLang="en-US"/>
          </a:p>
        </p:txBody>
      </p:sp>
      <p:sp>
        <p:nvSpPr>
          <p:cNvPr id="6" name="灯片编号占位符 5">
            <a:extLst>
              <a:ext uri="{FF2B5EF4-FFF2-40B4-BE49-F238E27FC236}">
                <a16:creationId xmlns:a16="http://schemas.microsoft.com/office/drawing/2014/main" id="{8E576624-C068-4E17-A59F-ADCABE317C1F}"/>
              </a:ext>
            </a:extLst>
          </p:cNvPr>
          <p:cNvSpPr>
            <a:spLocks noGrp="1"/>
          </p:cNvSpPr>
          <p:nvPr>
            <p:ph type="sldNum" sz="quarter" idx="12"/>
          </p:nvPr>
        </p:nvSpPr>
        <p:spPr/>
        <p:txBody>
          <a:bodyPr/>
          <a:lstStyle/>
          <a:p>
            <a:fld id="{C5D9D91E-E75C-4B28-BEEA-9C8DBFEAFDCE}" type="slidenum">
              <a:rPr lang="zh-CN" altLang="en-US" smtClean="0"/>
              <a:t>8</a:t>
            </a:fld>
            <a:endParaRPr lang="zh-CN" altLang="en-US"/>
          </a:p>
        </p:txBody>
      </p:sp>
    </p:spTree>
    <p:extLst>
      <p:ext uri="{BB962C8B-B14F-4D97-AF65-F5344CB8AC3E}">
        <p14:creationId xmlns:p14="http://schemas.microsoft.com/office/powerpoint/2010/main" val="1604157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A1EA06-D856-43F1-B1FE-6C587E456F45}"/>
              </a:ext>
            </a:extLst>
          </p:cNvPr>
          <p:cNvSpPr>
            <a:spLocks noGrp="1"/>
          </p:cNvSpPr>
          <p:nvPr>
            <p:ph type="title"/>
          </p:nvPr>
        </p:nvSpPr>
        <p:spPr/>
        <p:txBody>
          <a:bodyPr/>
          <a:lstStyle/>
          <a:p>
            <a:r>
              <a:rPr lang="en-US" altLang="zh-CN" dirty="0"/>
              <a:t>Final Project Requirements</a:t>
            </a:r>
            <a:endParaRPr lang="zh-CN" altLang="en-US" dirty="0"/>
          </a:p>
        </p:txBody>
      </p:sp>
      <p:sp>
        <p:nvSpPr>
          <p:cNvPr id="3" name="内容占位符 2">
            <a:extLst>
              <a:ext uri="{FF2B5EF4-FFF2-40B4-BE49-F238E27FC236}">
                <a16:creationId xmlns:a16="http://schemas.microsoft.com/office/drawing/2014/main" id="{3EC0D175-89DF-4F13-969B-39A0A9FC58CD}"/>
              </a:ext>
            </a:extLst>
          </p:cNvPr>
          <p:cNvSpPr>
            <a:spLocks noGrp="1"/>
          </p:cNvSpPr>
          <p:nvPr>
            <p:ph idx="1"/>
          </p:nvPr>
        </p:nvSpPr>
        <p:spPr/>
        <p:txBody>
          <a:bodyPr/>
          <a:lstStyle/>
          <a:p>
            <a:r>
              <a:rPr lang="en-US" altLang="zh-CN" dirty="0"/>
              <a:t>Grading</a:t>
            </a:r>
          </a:p>
          <a:p>
            <a:pPr lvl="1"/>
            <a:r>
              <a:rPr lang="en-US" altLang="zh-CN" dirty="0"/>
              <a:t>Inference task with Ascend device, </a:t>
            </a:r>
            <a:r>
              <a:rPr lang="en-US" altLang="zh-CN" dirty="0">
                <a:solidFill>
                  <a:srgbClr val="FF0000"/>
                </a:solidFill>
              </a:rPr>
              <a:t>5’+5’</a:t>
            </a:r>
          </a:p>
          <a:p>
            <a:pPr lvl="2"/>
            <a:r>
              <a:rPr lang="en-US" altLang="zh-CN" dirty="0"/>
              <a:t>Configurate environment &amp; run a demo, </a:t>
            </a:r>
            <a:r>
              <a:rPr lang="en-US" altLang="zh-CN" dirty="0">
                <a:solidFill>
                  <a:srgbClr val="FF0000"/>
                </a:solidFill>
              </a:rPr>
              <a:t>5’</a:t>
            </a:r>
          </a:p>
          <a:p>
            <a:pPr lvl="2"/>
            <a:r>
              <a:rPr lang="en-US" altLang="zh-CN" dirty="0"/>
              <a:t>(Bonus) Combine several official demos to complete a joint task, </a:t>
            </a:r>
            <a:r>
              <a:rPr lang="en-US" altLang="zh-CN" dirty="0">
                <a:solidFill>
                  <a:srgbClr val="FF0000"/>
                </a:solidFill>
              </a:rPr>
              <a:t>+5’</a:t>
            </a:r>
          </a:p>
          <a:p>
            <a:pPr lvl="1"/>
            <a:r>
              <a:rPr lang="en-US" altLang="zh-CN" dirty="0"/>
              <a:t>Open-theme teamwork, </a:t>
            </a:r>
            <a:r>
              <a:rPr lang="en-US" altLang="zh-CN" dirty="0">
                <a:solidFill>
                  <a:srgbClr val="FF0000"/>
                </a:solidFill>
              </a:rPr>
              <a:t>10’</a:t>
            </a:r>
          </a:p>
          <a:p>
            <a:pPr lvl="2"/>
            <a:r>
              <a:rPr lang="en-US" altLang="zh-CN" dirty="0"/>
              <a:t>Implementation, </a:t>
            </a:r>
            <a:r>
              <a:rPr lang="en-US" altLang="zh-CN" dirty="0">
                <a:solidFill>
                  <a:srgbClr val="FF0000"/>
                </a:solidFill>
              </a:rPr>
              <a:t>5’</a:t>
            </a:r>
          </a:p>
          <a:p>
            <a:pPr lvl="2"/>
            <a:r>
              <a:rPr lang="en-US" altLang="zh-CN" dirty="0"/>
              <a:t>Report, </a:t>
            </a:r>
            <a:r>
              <a:rPr lang="en-US" altLang="zh-CN" dirty="0">
                <a:solidFill>
                  <a:srgbClr val="FF0000"/>
                </a:solidFill>
              </a:rPr>
              <a:t>5’</a:t>
            </a:r>
          </a:p>
          <a:p>
            <a:pPr lvl="1"/>
            <a:r>
              <a:rPr lang="en-US" altLang="zh-CN" dirty="0"/>
              <a:t>Total </a:t>
            </a:r>
            <a:r>
              <a:rPr lang="en-US" altLang="zh-CN" dirty="0">
                <a:solidFill>
                  <a:srgbClr val="FF0000"/>
                </a:solidFill>
              </a:rPr>
              <a:t>15’+5’</a:t>
            </a:r>
            <a:endParaRPr lang="zh-CN" altLang="en-US" dirty="0">
              <a:solidFill>
                <a:srgbClr val="FF0000"/>
              </a:solidFill>
            </a:endParaRPr>
          </a:p>
        </p:txBody>
      </p:sp>
      <p:sp>
        <p:nvSpPr>
          <p:cNvPr id="4" name="日期占位符 3">
            <a:extLst>
              <a:ext uri="{FF2B5EF4-FFF2-40B4-BE49-F238E27FC236}">
                <a16:creationId xmlns:a16="http://schemas.microsoft.com/office/drawing/2014/main" id="{2C591DD4-6F52-4918-9EA5-23B30E117A04}"/>
              </a:ext>
            </a:extLst>
          </p:cNvPr>
          <p:cNvSpPr>
            <a:spLocks noGrp="1"/>
          </p:cNvSpPr>
          <p:nvPr>
            <p:ph type="dt" sz="half" idx="10"/>
          </p:nvPr>
        </p:nvSpPr>
        <p:spPr/>
        <p:txBody>
          <a:bodyPr/>
          <a:lstStyle/>
          <a:p>
            <a:fld id="{DA85986B-9E77-432F-8C1D-E33829765FE5}" type="datetime1">
              <a:rPr lang="zh-CN" altLang="en-US" smtClean="0"/>
              <a:t>2021/5/17</a:t>
            </a:fld>
            <a:endParaRPr lang="zh-CN" altLang="en-US"/>
          </a:p>
        </p:txBody>
      </p:sp>
      <p:sp>
        <p:nvSpPr>
          <p:cNvPr id="5" name="页脚占位符 4">
            <a:extLst>
              <a:ext uri="{FF2B5EF4-FFF2-40B4-BE49-F238E27FC236}">
                <a16:creationId xmlns:a16="http://schemas.microsoft.com/office/drawing/2014/main" id="{049446F3-9DB3-4A47-B934-8060B9EC0463}"/>
              </a:ext>
            </a:extLst>
          </p:cNvPr>
          <p:cNvSpPr>
            <a:spLocks noGrp="1"/>
          </p:cNvSpPr>
          <p:nvPr>
            <p:ph type="ftr" sz="quarter" idx="11"/>
          </p:nvPr>
        </p:nvSpPr>
        <p:spPr/>
        <p:txBody>
          <a:bodyPr/>
          <a:lstStyle/>
          <a:p>
            <a:r>
              <a:rPr lang="en-US" altLang="zh-CN"/>
              <a:t>2021 Spring, Artificial Intelligence, ISEE, Zhejiang University</a:t>
            </a:r>
            <a:endParaRPr lang="zh-CN" altLang="en-US"/>
          </a:p>
        </p:txBody>
      </p:sp>
      <p:sp>
        <p:nvSpPr>
          <p:cNvPr id="6" name="灯片编号占位符 5">
            <a:extLst>
              <a:ext uri="{FF2B5EF4-FFF2-40B4-BE49-F238E27FC236}">
                <a16:creationId xmlns:a16="http://schemas.microsoft.com/office/drawing/2014/main" id="{8E576624-C068-4E17-A59F-ADCABE317C1F}"/>
              </a:ext>
            </a:extLst>
          </p:cNvPr>
          <p:cNvSpPr>
            <a:spLocks noGrp="1"/>
          </p:cNvSpPr>
          <p:nvPr>
            <p:ph type="sldNum" sz="quarter" idx="12"/>
          </p:nvPr>
        </p:nvSpPr>
        <p:spPr/>
        <p:txBody>
          <a:bodyPr/>
          <a:lstStyle/>
          <a:p>
            <a:fld id="{C5D9D91E-E75C-4B28-BEEA-9C8DBFEAFDCE}" type="slidenum">
              <a:rPr lang="zh-CN" altLang="en-US" smtClean="0"/>
              <a:t>9</a:t>
            </a:fld>
            <a:endParaRPr lang="zh-CN" altLang="en-US"/>
          </a:p>
        </p:txBody>
      </p:sp>
    </p:spTree>
    <p:extLst>
      <p:ext uri="{BB962C8B-B14F-4D97-AF65-F5344CB8AC3E}">
        <p14:creationId xmlns:p14="http://schemas.microsoft.com/office/powerpoint/2010/main" val="1174895804"/>
      </p:ext>
    </p:extLst>
  </p:cSld>
  <p:clrMapOvr>
    <a:masterClrMapping/>
  </p:clrMapOvr>
</p:sld>
</file>

<file path=ppt/theme/theme1.xml><?xml version="1.0" encoding="utf-8"?>
<a:theme xmlns:a="http://schemas.openxmlformats.org/drawingml/2006/main" name="my_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my_theme" id="{377BFAEA-E946-4FBD-83BA-C93F2581C210}" vid="{8E591658-DB33-46CA-9156-52D67C6FF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3280</TotalTime>
  <Words>2612</Words>
  <Application>Microsoft Office PowerPoint</Application>
  <PresentationFormat>宽屏</PresentationFormat>
  <Paragraphs>420</Paragraphs>
  <Slides>19</Slides>
  <Notes>16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等线</vt:lpstr>
      <vt:lpstr>宋体</vt:lpstr>
      <vt:lpstr>Arial</vt:lpstr>
      <vt:lpstr>Calibri</vt:lpstr>
      <vt:lpstr>Cambria Math</vt:lpstr>
      <vt:lpstr>Wingdings</vt:lpstr>
      <vt:lpstr>my_theme</vt:lpstr>
      <vt:lpstr>Recitations</vt:lpstr>
      <vt:lpstr>Outline</vt:lpstr>
      <vt:lpstr>Final Project Composition</vt:lpstr>
      <vt:lpstr>Intro. of Huawei Ascend NPU</vt:lpstr>
      <vt:lpstr>Intro. of Huawei Ascend NPU</vt:lpstr>
      <vt:lpstr>Intro. of Huawei Ascend NPU</vt:lpstr>
      <vt:lpstr>Final Project Topics</vt:lpstr>
      <vt:lpstr>Final Project Requirements</vt:lpstr>
      <vt:lpstr>Final Project Requirements</vt:lpstr>
      <vt:lpstr>Deep Learning Framework</vt:lpstr>
      <vt:lpstr>Computation Graph</vt:lpstr>
      <vt:lpstr>Computation Graph</vt:lpstr>
      <vt:lpstr>Computation Graph</vt:lpstr>
      <vt:lpstr>Computation Graph</vt:lpstr>
      <vt:lpstr>Computation Graph</vt:lpstr>
      <vt:lpstr>Computation Graph</vt:lpstr>
      <vt:lpstr>DL Framework</vt:lpstr>
      <vt:lpstr>Device Support</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Recitations</dc:title>
  <dc:creator>win</dc:creator>
  <cp:lastModifiedBy>win</cp:lastModifiedBy>
  <cp:revision>188</cp:revision>
  <dcterms:created xsi:type="dcterms:W3CDTF">2021-05-13T05:46:28Z</dcterms:created>
  <dcterms:modified xsi:type="dcterms:W3CDTF">2021-05-16T17:30:06Z</dcterms:modified>
</cp:coreProperties>
</file>