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9"/>
  </p:notesMasterIdLst>
  <p:sldIdLst>
    <p:sldId id="256" r:id="rId2"/>
    <p:sldId id="257" r:id="rId3"/>
    <p:sldId id="351" r:id="rId4"/>
    <p:sldId id="354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3" r:id="rId14"/>
    <p:sldId id="365" r:id="rId15"/>
    <p:sldId id="364" r:id="rId16"/>
    <p:sldId id="367" r:id="rId17"/>
    <p:sldId id="368" r:id="rId18"/>
    <p:sldId id="369" r:id="rId19"/>
    <p:sldId id="370" r:id="rId20"/>
    <p:sldId id="371" r:id="rId21"/>
    <p:sldId id="372" r:id="rId22"/>
    <p:sldId id="373" r:id="rId23"/>
    <p:sldId id="374" r:id="rId24"/>
    <p:sldId id="375" r:id="rId25"/>
    <p:sldId id="376" r:id="rId26"/>
    <p:sldId id="377" r:id="rId27"/>
    <p:sldId id="378" r:id="rId28"/>
    <p:sldId id="379" r:id="rId29"/>
    <p:sldId id="380" r:id="rId30"/>
    <p:sldId id="381" r:id="rId31"/>
    <p:sldId id="382" r:id="rId32"/>
    <p:sldId id="383" r:id="rId33"/>
    <p:sldId id="384" r:id="rId34"/>
    <p:sldId id="385" r:id="rId35"/>
    <p:sldId id="386" r:id="rId36"/>
    <p:sldId id="387" r:id="rId37"/>
    <p:sldId id="388" r:id="rId38"/>
    <p:sldId id="389" r:id="rId39"/>
    <p:sldId id="390" r:id="rId40"/>
    <p:sldId id="352" r:id="rId41"/>
    <p:sldId id="391" r:id="rId42"/>
    <p:sldId id="392" r:id="rId43"/>
    <p:sldId id="393" r:id="rId44"/>
    <p:sldId id="394" r:id="rId45"/>
    <p:sldId id="395" r:id="rId46"/>
    <p:sldId id="396" r:id="rId47"/>
    <p:sldId id="397" r:id="rId48"/>
    <p:sldId id="398" r:id="rId49"/>
    <p:sldId id="399" r:id="rId50"/>
    <p:sldId id="400" r:id="rId51"/>
    <p:sldId id="401" r:id="rId52"/>
    <p:sldId id="402" r:id="rId53"/>
    <p:sldId id="403" r:id="rId54"/>
    <p:sldId id="404" r:id="rId55"/>
    <p:sldId id="405" r:id="rId56"/>
    <p:sldId id="406" r:id="rId57"/>
    <p:sldId id="407" r:id="rId5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30" autoAdjust="0"/>
  </p:normalViewPr>
  <p:slideViewPr>
    <p:cSldViewPr snapToGrid="0">
      <p:cViewPr varScale="1">
        <p:scale>
          <a:sx n="76" d="100"/>
          <a:sy n="76" d="100"/>
        </p:scale>
        <p:origin x="27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0ED09-DA0E-4EA7-9C7E-EF9D56CC79A1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AF8EF-9314-4241-BE1F-4641E6EE1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242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求解这个字母算式，根据 约束满足问题的求解步骤即可。已经将问题形式化为了一个超图。注意求解使用的方法：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回溯法</a:t>
            </a:r>
            <a:r>
              <a:rPr lang="en-US" altLang="zh-CN" dirty="0"/>
              <a:t>+</a:t>
            </a:r>
            <a:r>
              <a:rPr lang="zh-CN" altLang="en-US" dirty="0"/>
              <a:t>前向检查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最小剩余值，</a:t>
            </a:r>
            <a:r>
              <a:rPr lang="en-US" altLang="zh-CN" dirty="0"/>
              <a:t>minimum remaining values</a:t>
            </a:r>
          </a:p>
          <a:p>
            <a:pPr marL="228600" indent="-228600">
              <a:buAutoNum type="arabicPeriod"/>
            </a:pPr>
            <a:r>
              <a:rPr lang="zh-CN" altLang="en-US" dirty="0"/>
              <a:t>最小约束值，</a:t>
            </a:r>
            <a:r>
              <a:rPr lang="en-US" altLang="zh-CN" dirty="0"/>
              <a:t>least constraining value</a:t>
            </a:r>
          </a:p>
          <a:p>
            <a:pPr marL="228600" indent="-228600">
              <a:buAutoNum type="arabicPeriod"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注意字母本身存在的约束，两个三位数求和为四位数，首位不为零，不同字母代表不同数字，有些同学没有注意这些细节。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注意隐含的进位约束。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8AF8EF-9314-4241-BE1F-4641E6EE1AB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528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求解这个字母算式，根据 约束满足问题的求解步骤即可。已经将问题形式化为了一个超图。注意求解使用的方法：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回溯法</a:t>
            </a:r>
            <a:r>
              <a:rPr lang="en-US" altLang="zh-CN" dirty="0"/>
              <a:t>+</a:t>
            </a:r>
            <a:r>
              <a:rPr lang="zh-CN" altLang="en-US" dirty="0"/>
              <a:t>前向检查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最小剩余值，</a:t>
            </a:r>
            <a:r>
              <a:rPr lang="en-US" altLang="zh-CN" dirty="0"/>
              <a:t>minimum remaining values</a:t>
            </a:r>
          </a:p>
          <a:p>
            <a:pPr marL="228600" indent="-228600">
              <a:buAutoNum type="arabicPeriod"/>
            </a:pPr>
            <a:r>
              <a:rPr lang="zh-CN" altLang="en-US" dirty="0"/>
              <a:t>最小约束值，</a:t>
            </a:r>
            <a:r>
              <a:rPr lang="en-US" altLang="zh-CN" dirty="0"/>
              <a:t>least constraining value</a:t>
            </a:r>
          </a:p>
          <a:p>
            <a:pPr marL="228600" indent="-228600">
              <a:buAutoNum type="arabicPeriod"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注意字母本身存在的约束，两个三位数求和为四位数，首位不为零，不同字母代表不同数字，有些同学没有注意这些细节。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8AF8EF-9314-4241-BE1F-4641E6EE1AB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3476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求解这个字母算式，根据 约束满足问题的求解步骤即可。已经将问题形式化为了一个超图。注意求解使用的方法：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回溯法</a:t>
            </a:r>
            <a:r>
              <a:rPr lang="en-US" altLang="zh-CN" dirty="0"/>
              <a:t>+</a:t>
            </a:r>
            <a:r>
              <a:rPr lang="zh-CN" altLang="en-US" dirty="0"/>
              <a:t>前向检查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最小剩余值，</a:t>
            </a:r>
            <a:r>
              <a:rPr lang="en-US" altLang="zh-CN" dirty="0"/>
              <a:t>minimum remaining values</a:t>
            </a:r>
          </a:p>
          <a:p>
            <a:pPr marL="228600" indent="-228600">
              <a:buAutoNum type="arabicPeriod"/>
            </a:pPr>
            <a:r>
              <a:rPr lang="zh-CN" altLang="en-US" dirty="0"/>
              <a:t>最小约束值，</a:t>
            </a:r>
            <a:r>
              <a:rPr lang="en-US" altLang="zh-CN" dirty="0"/>
              <a:t>least constraining value</a:t>
            </a:r>
          </a:p>
          <a:p>
            <a:pPr marL="228600" indent="-228600">
              <a:buAutoNum type="arabicPeriod"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注意字母本身存在的约束，两个三位数求和为四位数，首位不为零，不同字母代表不同数字，有些同学没有注意这些细节。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8AF8EF-9314-4241-BE1F-4641E6EE1AB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80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回忆一下</a:t>
            </a:r>
            <a:r>
              <a:rPr lang="en-US" altLang="zh-CN" dirty="0"/>
              <a:t>AC-3</a:t>
            </a:r>
            <a:r>
              <a:rPr lang="zh-CN" altLang="en-US" dirty="0"/>
              <a:t>算法。</a:t>
            </a:r>
            <a:endParaRPr lang="en-US" altLang="zh-CN" dirty="0"/>
          </a:p>
          <a:p>
            <a:r>
              <a:rPr lang="zh-CN" altLang="en-US" dirty="0"/>
              <a:t>本质上说</a:t>
            </a:r>
            <a:r>
              <a:rPr lang="en-US" altLang="zh-CN" dirty="0"/>
              <a:t>AC-3</a:t>
            </a:r>
            <a:r>
              <a:rPr lang="zh-CN" altLang="en-US" dirty="0"/>
              <a:t>不过是一种图遍历算法。而图遍历算法无外乎两种：深度优先和广度优先。</a:t>
            </a:r>
            <a:endParaRPr lang="en-US" altLang="zh-CN" dirty="0"/>
          </a:p>
          <a:p>
            <a:r>
              <a:rPr lang="zh-CN" altLang="en-US" dirty="0"/>
              <a:t>联系之前学的</a:t>
            </a:r>
            <a:r>
              <a:rPr lang="en-US" altLang="zh-CN" dirty="0"/>
              <a:t>DFS</a:t>
            </a:r>
            <a:r>
              <a:rPr lang="zh-CN" altLang="en-US" dirty="0"/>
              <a:t>和</a:t>
            </a:r>
            <a:r>
              <a:rPr lang="en-US" altLang="zh-CN" dirty="0"/>
              <a:t>BFS</a:t>
            </a:r>
            <a:r>
              <a:rPr lang="zh-CN" altLang="en-US" dirty="0"/>
              <a:t>，对比</a:t>
            </a:r>
            <a:r>
              <a:rPr lang="en-US" altLang="zh-CN" dirty="0"/>
              <a:t>CSP</a:t>
            </a:r>
            <a:r>
              <a:rPr lang="zh-CN" altLang="en-US" dirty="0"/>
              <a:t>中用到的图搜索：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回溯法对应</a:t>
            </a:r>
            <a:r>
              <a:rPr lang="en-US" altLang="zh-CN" dirty="0"/>
              <a:t>DFS</a:t>
            </a:r>
            <a:r>
              <a:rPr lang="zh-CN" altLang="en-US" dirty="0"/>
              <a:t>的思想，可抽象为基于栈结构的实现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AC-3</a:t>
            </a:r>
            <a:r>
              <a:rPr lang="zh-CN" altLang="en-US" dirty="0"/>
              <a:t>对应</a:t>
            </a:r>
            <a:r>
              <a:rPr lang="en-US" altLang="zh-CN" dirty="0"/>
              <a:t>BFS</a:t>
            </a:r>
            <a:r>
              <a:rPr lang="zh-CN" altLang="en-US" dirty="0"/>
              <a:t>的思想，可抽象为基于队列结构的实现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既然这样，</a:t>
            </a:r>
            <a:r>
              <a:rPr lang="en-US" altLang="zh-CN" dirty="0"/>
              <a:t>AC-3</a:t>
            </a:r>
            <a:r>
              <a:rPr lang="zh-CN" altLang="en-US" dirty="0"/>
              <a:t>就好理解多了，可以当成一个类似</a:t>
            </a:r>
            <a:r>
              <a:rPr lang="en-US" altLang="zh-CN" dirty="0"/>
              <a:t>BFS</a:t>
            </a:r>
            <a:r>
              <a:rPr lang="zh-CN" altLang="en-US" dirty="0"/>
              <a:t>的方法，而</a:t>
            </a:r>
            <a:r>
              <a:rPr lang="en-US" altLang="zh-CN" dirty="0"/>
              <a:t>BFS</a:t>
            </a:r>
            <a:r>
              <a:rPr lang="zh-CN" altLang="en-US" dirty="0"/>
              <a:t>需要一个队列来实现，注意这里队列中存储的是图的边。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8AF8EF-9314-4241-BE1F-4641E6EE1AB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634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回忆一下</a:t>
            </a:r>
            <a:r>
              <a:rPr lang="en-US" altLang="zh-CN" dirty="0"/>
              <a:t>AC-3</a:t>
            </a:r>
            <a:r>
              <a:rPr lang="zh-CN" altLang="en-US" dirty="0"/>
              <a:t>算法。</a:t>
            </a:r>
            <a:endParaRPr lang="en-US" altLang="zh-CN" dirty="0"/>
          </a:p>
          <a:p>
            <a:r>
              <a:rPr lang="zh-CN" altLang="en-US" dirty="0"/>
              <a:t>本质上说</a:t>
            </a:r>
            <a:r>
              <a:rPr lang="en-US" altLang="zh-CN" dirty="0"/>
              <a:t>AC-3</a:t>
            </a:r>
            <a:r>
              <a:rPr lang="zh-CN" altLang="en-US" dirty="0"/>
              <a:t>不过是一种图遍历算法。而图遍历算法无外乎两种：深度优先和广度优先。</a:t>
            </a:r>
            <a:endParaRPr lang="en-US" altLang="zh-CN" dirty="0"/>
          </a:p>
          <a:p>
            <a:r>
              <a:rPr lang="zh-CN" altLang="en-US" dirty="0"/>
              <a:t>联系之前学的</a:t>
            </a:r>
            <a:r>
              <a:rPr lang="en-US" altLang="zh-CN" dirty="0"/>
              <a:t>DFS</a:t>
            </a:r>
            <a:r>
              <a:rPr lang="zh-CN" altLang="en-US" dirty="0"/>
              <a:t>和</a:t>
            </a:r>
            <a:r>
              <a:rPr lang="en-US" altLang="zh-CN" dirty="0"/>
              <a:t>BFS</a:t>
            </a:r>
            <a:r>
              <a:rPr lang="zh-CN" altLang="en-US" dirty="0"/>
              <a:t>，对比</a:t>
            </a:r>
            <a:r>
              <a:rPr lang="en-US" altLang="zh-CN" dirty="0"/>
              <a:t>CSP</a:t>
            </a:r>
            <a:r>
              <a:rPr lang="zh-CN" altLang="en-US" dirty="0"/>
              <a:t>中用到的图搜索：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回溯法对应</a:t>
            </a:r>
            <a:r>
              <a:rPr lang="en-US" altLang="zh-CN" dirty="0"/>
              <a:t>DFS</a:t>
            </a:r>
            <a:r>
              <a:rPr lang="zh-CN" altLang="en-US" dirty="0"/>
              <a:t>的思想，可抽象为基于栈结构的实现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AC-3</a:t>
            </a:r>
            <a:r>
              <a:rPr lang="zh-CN" altLang="en-US" dirty="0"/>
              <a:t>对应</a:t>
            </a:r>
            <a:r>
              <a:rPr lang="en-US" altLang="zh-CN" dirty="0"/>
              <a:t>BFS</a:t>
            </a:r>
            <a:r>
              <a:rPr lang="zh-CN" altLang="en-US" dirty="0"/>
              <a:t>的思想，可抽象为基于队列结构的实现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既然这样，</a:t>
            </a:r>
            <a:r>
              <a:rPr lang="en-US" altLang="zh-CN" dirty="0"/>
              <a:t>AC-3</a:t>
            </a:r>
            <a:r>
              <a:rPr lang="zh-CN" altLang="en-US" dirty="0"/>
              <a:t>就好理解多了，可以当成一个类似</a:t>
            </a:r>
            <a:r>
              <a:rPr lang="en-US" altLang="zh-CN" dirty="0"/>
              <a:t>BFS</a:t>
            </a:r>
            <a:r>
              <a:rPr lang="zh-CN" altLang="en-US" dirty="0"/>
              <a:t>的方法，而</a:t>
            </a:r>
            <a:r>
              <a:rPr lang="en-US" altLang="zh-CN" dirty="0"/>
              <a:t>BFS</a:t>
            </a:r>
            <a:r>
              <a:rPr lang="zh-CN" altLang="en-US" dirty="0"/>
              <a:t>需要一个队列来实现，注意这里队列中存储的是图的边。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8AF8EF-9314-4241-BE1F-4641E6EE1AB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850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回忆一下</a:t>
            </a:r>
            <a:r>
              <a:rPr lang="en-US" altLang="zh-CN" dirty="0"/>
              <a:t>AC-3</a:t>
            </a:r>
            <a:r>
              <a:rPr lang="zh-CN" altLang="en-US" dirty="0"/>
              <a:t>算法。</a:t>
            </a:r>
            <a:endParaRPr lang="en-US" altLang="zh-CN" dirty="0"/>
          </a:p>
          <a:p>
            <a:r>
              <a:rPr lang="zh-CN" altLang="en-US" dirty="0"/>
              <a:t>本质上说</a:t>
            </a:r>
            <a:r>
              <a:rPr lang="en-US" altLang="zh-CN" dirty="0"/>
              <a:t>AC-3</a:t>
            </a:r>
            <a:r>
              <a:rPr lang="zh-CN" altLang="en-US" dirty="0"/>
              <a:t>不过是一种图遍历算法。而图遍历算法无外乎两种：深度优先和广度优先。</a:t>
            </a:r>
            <a:endParaRPr lang="en-US" altLang="zh-CN" dirty="0"/>
          </a:p>
          <a:p>
            <a:r>
              <a:rPr lang="zh-CN" altLang="en-US" dirty="0"/>
              <a:t>联系之前学的</a:t>
            </a:r>
            <a:r>
              <a:rPr lang="en-US" altLang="zh-CN" dirty="0"/>
              <a:t>DFS</a:t>
            </a:r>
            <a:r>
              <a:rPr lang="zh-CN" altLang="en-US" dirty="0"/>
              <a:t>和</a:t>
            </a:r>
            <a:r>
              <a:rPr lang="en-US" altLang="zh-CN" dirty="0"/>
              <a:t>BFS</a:t>
            </a:r>
            <a:r>
              <a:rPr lang="zh-CN" altLang="en-US" dirty="0"/>
              <a:t>，对比</a:t>
            </a:r>
            <a:r>
              <a:rPr lang="en-US" altLang="zh-CN" dirty="0"/>
              <a:t>CSP</a:t>
            </a:r>
            <a:r>
              <a:rPr lang="zh-CN" altLang="en-US" dirty="0"/>
              <a:t>中用到的图搜索：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回溯法对应</a:t>
            </a:r>
            <a:r>
              <a:rPr lang="en-US" altLang="zh-CN" dirty="0"/>
              <a:t>DFS</a:t>
            </a:r>
            <a:r>
              <a:rPr lang="zh-CN" altLang="en-US" dirty="0"/>
              <a:t>的思想，可抽象为基于栈结构的实现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AC-3</a:t>
            </a:r>
            <a:r>
              <a:rPr lang="zh-CN" altLang="en-US" dirty="0"/>
              <a:t>对应</a:t>
            </a:r>
            <a:r>
              <a:rPr lang="en-US" altLang="zh-CN" dirty="0"/>
              <a:t>BFS</a:t>
            </a:r>
            <a:r>
              <a:rPr lang="zh-CN" altLang="en-US" dirty="0"/>
              <a:t>的思想，可抽象为基于队列结构的实现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既然这样，</a:t>
            </a:r>
            <a:r>
              <a:rPr lang="en-US" altLang="zh-CN" dirty="0"/>
              <a:t>AC-3</a:t>
            </a:r>
            <a:r>
              <a:rPr lang="zh-CN" altLang="en-US" dirty="0"/>
              <a:t>就好理解多了，可以当成一个类似</a:t>
            </a:r>
            <a:r>
              <a:rPr lang="en-US" altLang="zh-CN" dirty="0"/>
              <a:t>BFS</a:t>
            </a:r>
            <a:r>
              <a:rPr lang="zh-CN" altLang="en-US" dirty="0"/>
              <a:t>的方法，而</a:t>
            </a:r>
            <a:r>
              <a:rPr lang="en-US" altLang="zh-CN" dirty="0"/>
              <a:t>BFS</a:t>
            </a:r>
            <a:r>
              <a:rPr lang="zh-CN" altLang="en-US" dirty="0"/>
              <a:t>需要一个队列来实现，注意这里队列中存储的是图的边。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8AF8EF-9314-4241-BE1F-4641E6EE1AB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5656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回忆一下</a:t>
            </a:r>
            <a:r>
              <a:rPr lang="en-US" altLang="zh-CN" dirty="0"/>
              <a:t>AC-3</a:t>
            </a:r>
            <a:r>
              <a:rPr lang="zh-CN" altLang="en-US" dirty="0"/>
              <a:t>算法。</a:t>
            </a:r>
            <a:endParaRPr lang="en-US" altLang="zh-CN" dirty="0"/>
          </a:p>
          <a:p>
            <a:r>
              <a:rPr lang="zh-CN" altLang="en-US" dirty="0"/>
              <a:t>本质上说</a:t>
            </a:r>
            <a:r>
              <a:rPr lang="en-US" altLang="zh-CN" dirty="0"/>
              <a:t>AC-3</a:t>
            </a:r>
            <a:r>
              <a:rPr lang="zh-CN" altLang="en-US" dirty="0"/>
              <a:t>不过是一种图遍历算法。而图遍历算法无外乎两种：深度优先和广度优先。</a:t>
            </a:r>
            <a:endParaRPr lang="en-US" altLang="zh-CN" dirty="0"/>
          </a:p>
          <a:p>
            <a:r>
              <a:rPr lang="zh-CN" altLang="en-US" dirty="0"/>
              <a:t>联系之前学的</a:t>
            </a:r>
            <a:r>
              <a:rPr lang="en-US" altLang="zh-CN" dirty="0"/>
              <a:t>DFS</a:t>
            </a:r>
            <a:r>
              <a:rPr lang="zh-CN" altLang="en-US" dirty="0"/>
              <a:t>和</a:t>
            </a:r>
            <a:r>
              <a:rPr lang="en-US" altLang="zh-CN" dirty="0"/>
              <a:t>BFS</a:t>
            </a:r>
            <a:r>
              <a:rPr lang="zh-CN" altLang="en-US" dirty="0"/>
              <a:t>，对比</a:t>
            </a:r>
            <a:r>
              <a:rPr lang="en-US" altLang="zh-CN" dirty="0"/>
              <a:t>CSP</a:t>
            </a:r>
            <a:r>
              <a:rPr lang="zh-CN" altLang="en-US" dirty="0"/>
              <a:t>中用到的图搜索：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回溯法对应</a:t>
            </a:r>
            <a:r>
              <a:rPr lang="en-US" altLang="zh-CN" dirty="0"/>
              <a:t>DFS</a:t>
            </a:r>
            <a:r>
              <a:rPr lang="zh-CN" altLang="en-US" dirty="0"/>
              <a:t>的思想，可抽象为基于栈结构的实现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AC-3</a:t>
            </a:r>
            <a:r>
              <a:rPr lang="zh-CN" altLang="en-US" dirty="0"/>
              <a:t>对应</a:t>
            </a:r>
            <a:r>
              <a:rPr lang="en-US" altLang="zh-CN" dirty="0"/>
              <a:t>BFS</a:t>
            </a:r>
            <a:r>
              <a:rPr lang="zh-CN" altLang="en-US" dirty="0"/>
              <a:t>的思想，可抽象为基于队列结构的实现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既然这样，</a:t>
            </a:r>
            <a:r>
              <a:rPr lang="en-US" altLang="zh-CN" dirty="0"/>
              <a:t>AC-3</a:t>
            </a:r>
            <a:r>
              <a:rPr lang="zh-CN" altLang="en-US" dirty="0"/>
              <a:t>就好理解多了，可以当成一个类似</a:t>
            </a:r>
            <a:r>
              <a:rPr lang="en-US" altLang="zh-CN" dirty="0"/>
              <a:t>BFS</a:t>
            </a:r>
            <a:r>
              <a:rPr lang="zh-CN" altLang="en-US" dirty="0"/>
              <a:t>的方法，而</a:t>
            </a:r>
            <a:r>
              <a:rPr lang="en-US" altLang="zh-CN" dirty="0"/>
              <a:t>BFS</a:t>
            </a:r>
            <a:r>
              <a:rPr lang="zh-CN" altLang="en-US" dirty="0"/>
              <a:t>需要一个队列来实现，注意这里队列中存储的是图的边。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8AF8EF-9314-4241-BE1F-4641E6EE1AB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133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回忆一下</a:t>
            </a:r>
            <a:r>
              <a:rPr lang="en-US" altLang="zh-CN" dirty="0"/>
              <a:t>AC-3</a:t>
            </a:r>
            <a:r>
              <a:rPr lang="zh-CN" altLang="en-US" dirty="0"/>
              <a:t>算法。</a:t>
            </a:r>
            <a:endParaRPr lang="en-US" altLang="zh-CN" dirty="0"/>
          </a:p>
          <a:p>
            <a:r>
              <a:rPr lang="zh-CN" altLang="en-US" dirty="0"/>
              <a:t>本质上说</a:t>
            </a:r>
            <a:r>
              <a:rPr lang="en-US" altLang="zh-CN" dirty="0"/>
              <a:t>AC-3</a:t>
            </a:r>
            <a:r>
              <a:rPr lang="zh-CN" altLang="en-US" dirty="0"/>
              <a:t>不过是一种图遍历算法。而图遍历算法无外乎两种：深度优先和广度优先。</a:t>
            </a:r>
            <a:endParaRPr lang="en-US" altLang="zh-CN" dirty="0"/>
          </a:p>
          <a:p>
            <a:r>
              <a:rPr lang="zh-CN" altLang="en-US" dirty="0"/>
              <a:t>联系之前学的</a:t>
            </a:r>
            <a:r>
              <a:rPr lang="en-US" altLang="zh-CN" dirty="0"/>
              <a:t>DFS</a:t>
            </a:r>
            <a:r>
              <a:rPr lang="zh-CN" altLang="en-US" dirty="0"/>
              <a:t>和</a:t>
            </a:r>
            <a:r>
              <a:rPr lang="en-US" altLang="zh-CN" dirty="0"/>
              <a:t>BFS</a:t>
            </a:r>
            <a:r>
              <a:rPr lang="zh-CN" altLang="en-US" dirty="0"/>
              <a:t>，对比</a:t>
            </a:r>
            <a:r>
              <a:rPr lang="en-US" altLang="zh-CN" dirty="0"/>
              <a:t>CSP</a:t>
            </a:r>
            <a:r>
              <a:rPr lang="zh-CN" altLang="en-US" dirty="0"/>
              <a:t>中用到的图搜索：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回溯法对应</a:t>
            </a:r>
            <a:r>
              <a:rPr lang="en-US" altLang="zh-CN" dirty="0"/>
              <a:t>DFS</a:t>
            </a:r>
            <a:r>
              <a:rPr lang="zh-CN" altLang="en-US" dirty="0"/>
              <a:t>的思想，可抽象为基于栈结构的实现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AC-3</a:t>
            </a:r>
            <a:r>
              <a:rPr lang="zh-CN" altLang="en-US" dirty="0"/>
              <a:t>对应</a:t>
            </a:r>
            <a:r>
              <a:rPr lang="en-US" altLang="zh-CN" dirty="0"/>
              <a:t>BFS</a:t>
            </a:r>
            <a:r>
              <a:rPr lang="zh-CN" altLang="en-US" dirty="0"/>
              <a:t>的思想，可抽象为基于队列结构的实现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既然这样，</a:t>
            </a:r>
            <a:r>
              <a:rPr lang="en-US" altLang="zh-CN" dirty="0"/>
              <a:t>AC-3</a:t>
            </a:r>
            <a:r>
              <a:rPr lang="zh-CN" altLang="en-US" dirty="0"/>
              <a:t>就好理解多了，可以当成一个类似</a:t>
            </a:r>
            <a:r>
              <a:rPr lang="en-US" altLang="zh-CN" dirty="0"/>
              <a:t>BFS</a:t>
            </a:r>
            <a:r>
              <a:rPr lang="zh-CN" altLang="en-US" dirty="0"/>
              <a:t>的方法，而</a:t>
            </a:r>
            <a:r>
              <a:rPr lang="en-US" altLang="zh-CN" dirty="0"/>
              <a:t>BFS</a:t>
            </a:r>
            <a:r>
              <a:rPr lang="zh-CN" altLang="en-US" dirty="0"/>
              <a:t>需要一个队列来实现，注意这里队列中存储的是图的边。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8AF8EF-9314-4241-BE1F-4641E6EE1AB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189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回忆一下</a:t>
            </a:r>
            <a:r>
              <a:rPr lang="en-US" altLang="zh-CN" dirty="0"/>
              <a:t>AC-3</a:t>
            </a:r>
            <a:r>
              <a:rPr lang="zh-CN" altLang="en-US" dirty="0"/>
              <a:t>算法。</a:t>
            </a:r>
            <a:endParaRPr lang="en-US" altLang="zh-CN" dirty="0"/>
          </a:p>
          <a:p>
            <a:r>
              <a:rPr lang="zh-CN" altLang="en-US" dirty="0"/>
              <a:t>本质上说</a:t>
            </a:r>
            <a:r>
              <a:rPr lang="en-US" altLang="zh-CN" dirty="0"/>
              <a:t>AC-3</a:t>
            </a:r>
            <a:r>
              <a:rPr lang="zh-CN" altLang="en-US" dirty="0"/>
              <a:t>不过是一种图遍历算法。而图遍历算法无外乎两种：深度优先和广度优先。</a:t>
            </a:r>
            <a:endParaRPr lang="en-US" altLang="zh-CN" dirty="0"/>
          </a:p>
          <a:p>
            <a:r>
              <a:rPr lang="zh-CN" altLang="en-US" dirty="0"/>
              <a:t>联系之前学的</a:t>
            </a:r>
            <a:r>
              <a:rPr lang="en-US" altLang="zh-CN" dirty="0"/>
              <a:t>DFS</a:t>
            </a:r>
            <a:r>
              <a:rPr lang="zh-CN" altLang="en-US" dirty="0"/>
              <a:t>和</a:t>
            </a:r>
            <a:r>
              <a:rPr lang="en-US" altLang="zh-CN" dirty="0"/>
              <a:t>BFS</a:t>
            </a:r>
            <a:r>
              <a:rPr lang="zh-CN" altLang="en-US" dirty="0"/>
              <a:t>，对比</a:t>
            </a:r>
            <a:r>
              <a:rPr lang="en-US" altLang="zh-CN" dirty="0"/>
              <a:t>CSP</a:t>
            </a:r>
            <a:r>
              <a:rPr lang="zh-CN" altLang="en-US" dirty="0"/>
              <a:t>中用到的图搜索：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回溯法对应</a:t>
            </a:r>
            <a:r>
              <a:rPr lang="en-US" altLang="zh-CN" dirty="0"/>
              <a:t>DFS</a:t>
            </a:r>
            <a:r>
              <a:rPr lang="zh-CN" altLang="en-US" dirty="0"/>
              <a:t>的思想，可抽象为基于栈结构的实现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AC-3</a:t>
            </a:r>
            <a:r>
              <a:rPr lang="zh-CN" altLang="en-US" dirty="0"/>
              <a:t>对应</a:t>
            </a:r>
            <a:r>
              <a:rPr lang="en-US" altLang="zh-CN" dirty="0"/>
              <a:t>BFS</a:t>
            </a:r>
            <a:r>
              <a:rPr lang="zh-CN" altLang="en-US" dirty="0"/>
              <a:t>的思想，可抽象为基于队列结构的实现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既然这样，</a:t>
            </a:r>
            <a:r>
              <a:rPr lang="en-US" altLang="zh-CN" dirty="0"/>
              <a:t>AC-3</a:t>
            </a:r>
            <a:r>
              <a:rPr lang="zh-CN" altLang="en-US" dirty="0"/>
              <a:t>就好理解多了，可以当成一个类似</a:t>
            </a:r>
            <a:r>
              <a:rPr lang="en-US" altLang="zh-CN" dirty="0"/>
              <a:t>BFS</a:t>
            </a:r>
            <a:r>
              <a:rPr lang="zh-CN" altLang="en-US" dirty="0"/>
              <a:t>的方法，而</a:t>
            </a:r>
            <a:r>
              <a:rPr lang="en-US" altLang="zh-CN" dirty="0"/>
              <a:t>BFS</a:t>
            </a:r>
            <a:r>
              <a:rPr lang="zh-CN" altLang="en-US" dirty="0"/>
              <a:t>需要一个队列来实现，注意这里队列中存储的是图的边。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8AF8EF-9314-4241-BE1F-4641E6EE1AB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494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回忆一下</a:t>
            </a:r>
            <a:r>
              <a:rPr lang="en-US" altLang="zh-CN" dirty="0"/>
              <a:t>AC-3</a:t>
            </a:r>
            <a:r>
              <a:rPr lang="zh-CN" altLang="en-US" dirty="0"/>
              <a:t>算法。</a:t>
            </a:r>
            <a:endParaRPr lang="en-US" altLang="zh-CN" dirty="0"/>
          </a:p>
          <a:p>
            <a:r>
              <a:rPr lang="zh-CN" altLang="en-US" dirty="0"/>
              <a:t>本质上说</a:t>
            </a:r>
            <a:r>
              <a:rPr lang="en-US" altLang="zh-CN" dirty="0"/>
              <a:t>AC-3</a:t>
            </a:r>
            <a:r>
              <a:rPr lang="zh-CN" altLang="en-US" dirty="0"/>
              <a:t>不过是一种图遍历算法。而图遍历算法无外乎两种：深度优先和广度优先。</a:t>
            </a:r>
            <a:endParaRPr lang="en-US" altLang="zh-CN" dirty="0"/>
          </a:p>
          <a:p>
            <a:r>
              <a:rPr lang="zh-CN" altLang="en-US" dirty="0"/>
              <a:t>联系之前学的</a:t>
            </a:r>
            <a:r>
              <a:rPr lang="en-US" altLang="zh-CN" dirty="0"/>
              <a:t>DFS</a:t>
            </a:r>
            <a:r>
              <a:rPr lang="zh-CN" altLang="en-US" dirty="0"/>
              <a:t>和</a:t>
            </a:r>
            <a:r>
              <a:rPr lang="en-US" altLang="zh-CN" dirty="0"/>
              <a:t>BFS</a:t>
            </a:r>
            <a:r>
              <a:rPr lang="zh-CN" altLang="en-US" dirty="0"/>
              <a:t>，对比</a:t>
            </a:r>
            <a:r>
              <a:rPr lang="en-US" altLang="zh-CN" dirty="0"/>
              <a:t>CSP</a:t>
            </a:r>
            <a:r>
              <a:rPr lang="zh-CN" altLang="en-US" dirty="0"/>
              <a:t>中用到的图搜索：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回溯法对应</a:t>
            </a:r>
            <a:r>
              <a:rPr lang="en-US" altLang="zh-CN" dirty="0"/>
              <a:t>DFS</a:t>
            </a:r>
            <a:r>
              <a:rPr lang="zh-CN" altLang="en-US" dirty="0"/>
              <a:t>的思想，可抽象为基于栈结构的实现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AC-3</a:t>
            </a:r>
            <a:r>
              <a:rPr lang="zh-CN" altLang="en-US" dirty="0"/>
              <a:t>对应</a:t>
            </a:r>
            <a:r>
              <a:rPr lang="en-US" altLang="zh-CN" dirty="0"/>
              <a:t>BFS</a:t>
            </a:r>
            <a:r>
              <a:rPr lang="zh-CN" altLang="en-US" dirty="0"/>
              <a:t>的思想，可抽象为基于队列结构的实现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既然这样，</a:t>
            </a:r>
            <a:r>
              <a:rPr lang="en-US" altLang="zh-CN" dirty="0"/>
              <a:t>AC-3</a:t>
            </a:r>
            <a:r>
              <a:rPr lang="zh-CN" altLang="en-US" dirty="0"/>
              <a:t>就好理解多了，可以当成一个类似</a:t>
            </a:r>
            <a:r>
              <a:rPr lang="en-US" altLang="zh-CN" dirty="0"/>
              <a:t>BFS</a:t>
            </a:r>
            <a:r>
              <a:rPr lang="zh-CN" altLang="en-US" dirty="0"/>
              <a:t>的方法，而</a:t>
            </a:r>
            <a:r>
              <a:rPr lang="en-US" altLang="zh-CN" dirty="0"/>
              <a:t>BFS</a:t>
            </a:r>
            <a:r>
              <a:rPr lang="zh-CN" altLang="en-US" dirty="0"/>
              <a:t>需要一个队列来实现，注意这里队列中存储的是图的边。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8AF8EF-9314-4241-BE1F-4641E6EE1AB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919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回忆一下</a:t>
            </a:r>
            <a:r>
              <a:rPr lang="en-US" altLang="zh-CN" dirty="0"/>
              <a:t>AC-3</a:t>
            </a:r>
            <a:r>
              <a:rPr lang="zh-CN" altLang="en-US" dirty="0"/>
              <a:t>算法。</a:t>
            </a:r>
            <a:endParaRPr lang="en-US" altLang="zh-CN" dirty="0"/>
          </a:p>
          <a:p>
            <a:r>
              <a:rPr lang="zh-CN" altLang="en-US" dirty="0"/>
              <a:t>本质上说</a:t>
            </a:r>
            <a:r>
              <a:rPr lang="en-US" altLang="zh-CN" dirty="0"/>
              <a:t>AC-3</a:t>
            </a:r>
            <a:r>
              <a:rPr lang="zh-CN" altLang="en-US" dirty="0"/>
              <a:t>不过是一种图遍历算法。而图遍历算法无外乎两种：深度优先和广度优先。</a:t>
            </a:r>
            <a:endParaRPr lang="en-US" altLang="zh-CN" dirty="0"/>
          </a:p>
          <a:p>
            <a:r>
              <a:rPr lang="zh-CN" altLang="en-US" dirty="0"/>
              <a:t>联系之前学的</a:t>
            </a:r>
            <a:r>
              <a:rPr lang="en-US" altLang="zh-CN" dirty="0"/>
              <a:t>DFS</a:t>
            </a:r>
            <a:r>
              <a:rPr lang="zh-CN" altLang="en-US" dirty="0"/>
              <a:t>和</a:t>
            </a:r>
            <a:r>
              <a:rPr lang="en-US" altLang="zh-CN" dirty="0"/>
              <a:t>BFS</a:t>
            </a:r>
            <a:r>
              <a:rPr lang="zh-CN" altLang="en-US" dirty="0"/>
              <a:t>，对比</a:t>
            </a:r>
            <a:r>
              <a:rPr lang="en-US" altLang="zh-CN" dirty="0"/>
              <a:t>CSP</a:t>
            </a:r>
            <a:r>
              <a:rPr lang="zh-CN" altLang="en-US" dirty="0"/>
              <a:t>中用到的图搜索：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回溯法对应</a:t>
            </a:r>
            <a:r>
              <a:rPr lang="en-US" altLang="zh-CN" dirty="0"/>
              <a:t>DFS</a:t>
            </a:r>
            <a:r>
              <a:rPr lang="zh-CN" altLang="en-US" dirty="0"/>
              <a:t>的思想，可抽象为基于栈结构的实现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AC-3</a:t>
            </a:r>
            <a:r>
              <a:rPr lang="zh-CN" altLang="en-US" dirty="0"/>
              <a:t>对应</a:t>
            </a:r>
            <a:r>
              <a:rPr lang="en-US" altLang="zh-CN" dirty="0"/>
              <a:t>BFS</a:t>
            </a:r>
            <a:r>
              <a:rPr lang="zh-CN" altLang="en-US" dirty="0"/>
              <a:t>的思想，可抽象为基于队列结构的实现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既然这样，</a:t>
            </a:r>
            <a:r>
              <a:rPr lang="en-US" altLang="zh-CN" dirty="0"/>
              <a:t>AC-3</a:t>
            </a:r>
            <a:r>
              <a:rPr lang="zh-CN" altLang="en-US" dirty="0"/>
              <a:t>就好理解多了，可以当成一个类似</a:t>
            </a:r>
            <a:r>
              <a:rPr lang="en-US" altLang="zh-CN" dirty="0"/>
              <a:t>BFS</a:t>
            </a:r>
            <a:r>
              <a:rPr lang="zh-CN" altLang="en-US" dirty="0"/>
              <a:t>的方法，而</a:t>
            </a:r>
            <a:r>
              <a:rPr lang="en-US" altLang="zh-CN" dirty="0"/>
              <a:t>BFS</a:t>
            </a:r>
            <a:r>
              <a:rPr lang="zh-CN" altLang="en-US" dirty="0"/>
              <a:t>需要一个队列来实现，注意这里队列中存储的是图的边。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8AF8EF-9314-4241-BE1F-4641E6EE1AB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30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求解这个字母算式，根据 约束满足问题的求解步骤即可。已经将问题形式化为了一个超图。注意求解使用的方法：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回溯法</a:t>
            </a:r>
            <a:r>
              <a:rPr lang="en-US" altLang="zh-CN" dirty="0"/>
              <a:t>+</a:t>
            </a:r>
            <a:r>
              <a:rPr lang="zh-CN" altLang="en-US" dirty="0"/>
              <a:t>前向检查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最小剩余值，</a:t>
            </a:r>
            <a:r>
              <a:rPr lang="en-US" altLang="zh-CN" dirty="0"/>
              <a:t>minimum remaining values</a:t>
            </a:r>
          </a:p>
          <a:p>
            <a:pPr marL="228600" indent="-228600">
              <a:buAutoNum type="arabicPeriod"/>
            </a:pPr>
            <a:r>
              <a:rPr lang="zh-CN" altLang="en-US" dirty="0"/>
              <a:t>最小约束值，</a:t>
            </a:r>
            <a:r>
              <a:rPr lang="en-US" altLang="zh-CN" dirty="0"/>
              <a:t>least constraining value</a:t>
            </a:r>
          </a:p>
          <a:p>
            <a:pPr marL="228600" indent="-228600">
              <a:buAutoNum type="arabicPeriod"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注意字母本身存在的约束，两个三位数求和为四位数，首位不为零，不同字母代表不同数字，有些同学没有注意这些细节。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8AF8EF-9314-4241-BE1F-4641E6EE1AB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5798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回忆一下</a:t>
            </a:r>
            <a:r>
              <a:rPr lang="en-US" altLang="zh-CN" dirty="0"/>
              <a:t>AC-3</a:t>
            </a:r>
            <a:r>
              <a:rPr lang="zh-CN" altLang="en-US" dirty="0"/>
              <a:t>算法。</a:t>
            </a:r>
            <a:endParaRPr lang="en-US" altLang="zh-CN" dirty="0"/>
          </a:p>
          <a:p>
            <a:r>
              <a:rPr lang="zh-CN" altLang="en-US" dirty="0"/>
              <a:t>本质上说</a:t>
            </a:r>
            <a:r>
              <a:rPr lang="en-US" altLang="zh-CN" dirty="0"/>
              <a:t>AC-3</a:t>
            </a:r>
            <a:r>
              <a:rPr lang="zh-CN" altLang="en-US" dirty="0"/>
              <a:t>不过是一种图遍历算法。而图遍历算法无外乎两种：深度优先和广度优先。</a:t>
            </a:r>
            <a:endParaRPr lang="en-US" altLang="zh-CN" dirty="0"/>
          </a:p>
          <a:p>
            <a:r>
              <a:rPr lang="zh-CN" altLang="en-US" dirty="0"/>
              <a:t>联系之前学的</a:t>
            </a:r>
            <a:r>
              <a:rPr lang="en-US" altLang="zh-CN" dirty="0"/>
              <a:t>DFS</a:t>
            </a:r>
            <a:r>
              <a:rPr lang="zh-CN" altLang="en-US" dirty="0"/>
              <a:t>和</a:t>
            </a:r>
            <a:r>
              <a:rPr lang="en-US" altLang="zh-CN" dirty="0"/>
              <a:t>BFS</a:t>
            </a:r>
            <a:r>
              <a:rPr lang="zh-CN" altLang="en-US" dirty="0"/>
              <a:t>，对比</a:t>
            </a:r>
            <a:r>
              <a:rPr lang="en-US" altLang="zh-CN" dirty="0"/>
              <a:t>CSP</a:t>
            </a:r>
            <a:r>
              <a:rPr lang="zh-CN" altLang="en-US" dirty="0"/>
              <a:t>中用到的图搜索：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回溯法对应</a:t>
            </a:r>
            <a:r>
              <a:rPr lang="en-US" altLang="zh-CN" dirty="0"/>
              <a:t>DFS</a:t>
            </a:r>
            <a:r>
              <a:rPr lang="zh-CN" altLang="en-US" dirty="0"/>
              <a:t>的思想，可抽象为基于栈结构的实现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AC-3</a:t>
            </a:r>
            <a:r>
              <a:rPr lang="zh-CN" altLang="en-US" dirty="0"/>
              <a:t>对应</a:t>
            </a:r>
            <a:r>
              <a:rPr lang="en-US" altLang="zh-CN" dirty="0"/>
              <a:t>BFS</a:t>
            </a:r>
            <a:r>
              <a:rPr lang="zh-CN" altLang="en-US" dirty="0"/>
              <a:t>的思想，可抽象为基于队列结构的实现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既然这样，</a:t>
            </a:r>
            <a:r>
              <a:rPr lang="en-US" altLang="zh-CN" dirty="0"/>
              <a:t>AC-3</a:t>
            </a:r>
            <a:r>
              <a:rPr lang="zh-CN" altLang="en-US" dirty="0"/>
              <a:t>就好理解多了，可以当成一个类似</a:t>
            </a:r>
            <a:r>
              <a:rPr lang="en-US" altLang="zh-CN" dirty="0"/>
              <a:t>BFS</a:t>
            </a:r>
            <a:r>
              <a:rPr lang="zh-CN" altLang="en-US" dirty="0"/>
              <a:t>的方法，而</a:t>
            </a:r>
            <a:r>
              <a:rPr lang="en-US" altLang="zh-CN" dirty="0"/>
              <a:t>BFS</a:t>
            </a:r>
            <a:r>
              <a:rPr lang="zh-CN" altLang="en-US" dirty="0"/>
              <a:t>需要一个队列来实现，注意这里队列中存储的是图的边。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8AF8EF-9314-4241-BE1F-4641E6EE1AB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0291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回忆一下</a:t>
            </a:r>
            <a:r>
              <a:rPr lang="en-US" altLang="zh-CN" dirty="0"/>
              <a:t>AC-3</a:t>
            </a:r>
            <a:r>
              <a:rPr lang="zh-CN" altLang="en-US" dirty="0"/>
              <a:t>算法。</a:t>
            </a:r>
            <a:endParaRPr lang="en-US" altLang="zh-CN" dirty="0"/>
          </a:p>
          <a:p>
            <a:r>
              <a:rPr lang="zh-CN" altLang="en-US" dirty="0"/>
              <a:t>本质上说</a:t>
            </a:r>
            <a:r>
              <a:rPr lang="en-US" altLang="zh-CN" dirty="0"/>
              <a:t>AC-3</a:t>
            </a:r>
            <a:r>
              <a:rPr lang="zh-CN" altLang="en-US" dirty="0"/>
              <a:t>不过是一种图遍历算法。而图遍历算法无外乎两种：深度优先和广度优先。</a:t>
            </a:r>
            <a:endParaRPr lang="en-US" altLang="zh-CN" dirty="0"/>
          </a:p>
          <a:p>
            <a:r>
              <a:rPr lang="zh-CN" altLang="en-US" dirty="0"/>
              <a:t>联系之前学的</a:t>
            </a:r>
            <a:r>
              <a:rPr lang="en-US" altLang="zh-CN" dirty="0"/>
              <a:t>DFS</a:t>
            </a:r>
            <a:r>
              <a:rPr lang="zh-CN" altLang="en-US" dirty="0"/>
              <a:t>和</a:t>
            </a:r>
            <a:r>
              <a:rPr lang="en-US" altLang="zh-CN" dirty="0"/>
              <a:t>BFS</a:t>
            </a:r>
            <a:r>
              <a:rPr lang="zh-CN" altLang="en-US" dirty="0"/>
              <a:t>，对比</a:t>
            </a:r>
            <a:r>
              <a:rPr lang="en-US" altLang="zh-CN" dirty="0"/>
              <a:t>CSP</a:t>
            </a:r>
            <a:r>
              <a:rPr lang="zh-CN" altLang="en-US" dirty="0"/>
              <a:t>中用到的图搜索：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回溯法对应</a:t>
            </a:r>
            <a:r>
              <a:rPr lang="en-US" altLang="zh-CN" dirty="0"/>
              <a:t>DFS</a:t>
            </a:r>
            <a:r>
              <a:rPr lang="zh-CN" altLang="en-US" dirty="0"/>
              <a:t>的思想，可抽象为基于栈结构的实现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AC-3</a:t>
            </a:r>
            <a:r>
              <a:rPr lang="zh-CN" altLang="en-US" dirty="0"/>
              <a:t>对应</a:t>
            </a:r>
            <a:r>
              <a:rPr lang="en-US" altLang="zh-CN" dirty="0"/>
              <a:t>BFS</a:t>
            </a:r>
            <a:r>
              <a:rPr lang="zh-CN" altLang="en-US" dirty="0"/>
              <a:t>的思想，可抽象为基于队列结构的实现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既然这样，</a:t>
            </a:r>
            <a:r>
              <a:rPr lang="en-US" altLang="zh-CN" dirty="0"/>
              <a:t>AC-3</a:t>
            </a:r>
            <a:r>
              <a:rPr lang="zh-CN" altLang="en-US" dirty="0"/>
              <a:t>就好理解多了，可以当成一个类似</a:t>
            </a:r>
            <a:r>
              <a:rPr lang="en-US" altLang="zh-CN" dirty="0"/>
              <a:t>BFS</a:t>
            </a:r>
            <a:r>
              <a:rPr lang="zh-CN" altLang="en-US" dirty="0"/>
              <a:t>的方法，而</a:t>
            </a:r>
            <a:r>
              <a:rPr lang="en-US" altLang="zh-CN" dirty="0"/>
              <a:t>BFS</a:t>
            </a:r>
            <a:r>
              <a:rPr lang="zh-CN" altLang="en-US" dirty="0"/>
              <a:t>需要一个队列来实现，注意这里队列中存储的是图的边。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8AF8EF-9314-4241-BE1F-4641E6EE1AB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2098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回忆一下</a:t>
            </a:r>
            <a:r>
              <a:rPr lang="en-US" altLang="zh-CN" dirty="0"/>
              <a:t>AC-3</a:t>
            </a:r>
            <a:r>
              <a:rPr lang="zh-CN" altLang="en-US" dirty="0"/>
              <a:t>算法。</a:t>
            </a:r>
            <a:endParaRPr lang="en-US" altLang="zh-CN" dirty="0"/>
          </a:p>
          <a:p>
            <a:r>
              <a:rPr lang="zh-CN" altLang="en-US" dirty="0"/>
              <a:t>本质上说</a:t>
            </a:r>
            <a:r>
              <a:rPr lang="en-US" altLang="zh-CN" dirty="0"/>
              <a:t>AC-3</a:t>
            </a:r>
            <a:r>
              <a:rPr lang="zh-CN" altLang="en-US" dirty="0"/>
              <a:t>不过是一种图遍历算法。而图遍历算法无外乎两种：深度优先和广度优先。</a:t>
            </a:r>
            <a:endParaRPr lang="en-US" altLang="zh-CN" dirty="0"/>
          </a:p>
          <a:p>
            <a:r>
              <a:rPr lang="zh-CN" altLang="en-US" dirty="0"/>
              <a:t>联系之前学的</a:t>
            </a:r>
            <a:r>
              <a:rPr lang="en-US" altLang="zh-CN" dirty="0"/>
              <a:t>DFS</a:t>
            </a:r>
            <a:r>
              <a:rPr lang="zh-CN" altLang="en-US" dirty="0"/>
              <a:t>和</a:t>
            </a:r>
            <a:r>
              <a:rPr lang="en-US" altLang="zh-CN" dirty="0"/>
              <a:t>BFS</a:t>
            </a:r>
            <a:r>
              <a:rPr lang="zh-CN" altLang="en-US" dirty="0"/>
              <a:t>，对比</a:t>
            </a:r>
            <a:r>
              <a:rPr lang="en-US" altLang="zh-CN" dirty="0"/>
              <a:t>CSP</a:t>
            </a:r>
            <a:r>
              <a:rPr lang="zh-CN" altLang="en-US" dirty="0"/>
              <a:t>中用到的图搜索：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回溯法对应</a:t>
            </a:r>
            <a:r>
              <a:rPr lang="en-US" altLang="zh-CN" dirty="0"/>
              <a:t>DFS</a:t>
            </a:r>
            <a:r>
              <a:rPr lang="zh-CN" altLang="en-US" dirty="0"/>
              <a:t>的思想，可抽象为基于栈结构的实现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AC-3</a:t>
            </a:r>
            <a:r>
              <a:rPr lang="zh-CN" altLang="en-US" dirty="0"/>
              <a:t>对应</a:t>
            </a:r>
            <a:r>
              <a:rPr lang="en-US" altLang="zh-CN" dirty="0"/>
              <a:t>BFS</a:t>
            </a:r>
            <a:r>
              <a:rPr lang="zh-CN" altLang="en-US" dirty="0"/>
              <a:t>的思想，可抽象为基于队列结构的实现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既然这样，</a:t>
            </a:r>
            <a:r>
              <a:rPr lang="en-US" altLang="zh-CN" dirty="0"/>
              <a:t>AC-3</a:t>
            </a:r>
            <a:r>
              <a:rPr lang="zh-CN" altLang="en-US" dirty="0"/>
              <a:t>就好理解多了，可以当成一个类似</a:t>
            </a:r>
            <a:r>
              <a:rPr lang="en-US" altLang="zh-CN" dirty="0"/>
              <a:t>BFS</a:t>
            </a:r>
            <a:r>
              <a:rPr lang="zh-CN" altLang="en-US" dirty="0"/>
              <a:t>的方法，而</a:t>
            </a:r>
            <a:r>
              <a:rPr lang="en-US" altLang="zh-CN" dirty="0"/>
              <a:t>BFS</a:t>
            </a:r>
            <a:r>
              <a:rPr lang="zh-CN" altLang="en-US" dirty="0"/>
              <a:t>需要一个队列来实现，注意这里队列中存储的是图的边。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8AF8EF-9314-4241-BE1F-4641E6EE1AB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9676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回忆一下</a:t>
            </a:r>
            <a:r>
              <a:rPr lang="en-US" altLang="zh-CN" dirty="0"/>
              <a:t>AC-3</a:t>
            </a:r>
            <a:r>
              <a:rPr lang="zh-CN" altLang="en-US" dirty="0"/>
              <a:t>算法。</a:t>
            </a:r>
            <a:endParaRPr lang="en-US" altLang="zh-CN" dirty="0"/>
          </a:p>
          <a:p>
            <a:r>
              <a:rPr lang="zh-CN" altLang="en-US" dirty="0"/>
              <a:t>本质上说</a:t>
            </a:r>
            <a:r>
              <a:rPr lang="en-US" altLang="zh-CN" dirty="0"/>
              <a:t>AC-3</a:t>
            </a:r>
            <a:r>
              <a:rPr lang="zh-CN" altLang="en-US" dirty="0"/>
              <a:t>不过是一种图遍历算法。而图遍历算法无外乎两种：深度优先和广度优先。</a:t>
            </a:r>
            <a:endParaRPr lang="en-US" altLang="zh-CN" dirty="0"/>
          </a:p>
          <a:p>
            <a:r>
              <a:rPr lang="zh-CN" altLang="en-US" dirty="0"/>
              <a:t>联系之前学的</a:t>
            </a:r>
            <a:r>
              <a:rPr lang="en-US" altLang="zh-CN" dirty="0"/>
              <a:t>DFS</a:t>
            </a:r>
            <a:r>
              <a:rPr lang="zh-CN" altLang="en-US" dirty="0"/>
              <a:t>和</a:t>
            </a:r>
            <a:r>
              <a:rPr lang="en-US" altLang="zh-CN" dirty="0"/>
              <a:t>BFS</a:t>
            </a:r>
            <a:r>
              <a:rPr lang="zh-CN" altLang="en-US" dirty="0"/>
              <a:t>，对比</a:t>
            </a:r>
            <a:r>
              <a:rPr lang="en-US" altLang="zh-CN" dirty="0"/>
              <a:t>CSP</a:t>
            </a:r>
            <a:r>
              <a:rPr lang="zh-CN" altLang="en-US" dirty="0"/>
              <a:t>中用到的图搜索：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回溯法对应</a:t>
            </a:r>
            <a:r>
              <a:rPr lang="en-US" altLang="zh-CN" dirty="0"/>
              <a:t>DFS</a:t>
            </a:r>
            <a:r>
              <a:rPr lang="zh-CN" altLang="en-US" dirty="0"/>
              <a:t>的思想，可抽象为基于栈结构的实现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AC-3</a:t>
            </a:r>
            <a:r>
              <a:rPr lang="zh-CN" altLang="en-US" dirty="0"/>
              <a:t>对应</a:t>
            </a:r>
            <a:r>
              <a:rPr lang="en-US" altLang="zh-CN" dirty="0"/>
              <a:t>BFS</a:t>
            </a:r>
            <a:r>
              <a:rPr lang="zh-CN" altLang="en-US" dirty="0"/>
              <a:t>的思想，可抽象为基于队列结构的实现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既然这样，</a:t>
            </a:r>
            <a:r>
              <a:rPr lang="en-US" altLang="zh-CN" dirty="0"/>
              <a:t>AC-3</a:t>
            </a:r>
            <a:r>
              <a:rPr lang="zh-CN" altLang="en-US" dirty="0"/>
              <a:t>就好理解多了，可以当成一个类似</a:t>
            </a:r>
            <a:r>
              <a:rPr lang="en-US" altLang="zh-CN" dirty="0"/>
              <a:t>BFS</a:t>
            </a:r>
            <a:r>
              <a:rPr lang="zh-CN" altLang="en-US" dirty="0"/>
              <a:t>的方法，而</a:t>
            </a:r>
            <a:r>
              <a:rPr lang="en-US" altLang="zh-CN" dirty="0"/>
              <a:t>BFS</a:t>
            </a:r>
            <a:r>
              <a:rPr lang="zh-CN" altLang="en-US" dirty="0"/>
              <a:t>需要一个队列来实现，注意这里队列中存储的是图的边。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8AF8EF-9314-4241-BE1F-4641E6EE1AB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068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回忆一下</a:t>
            </a:r>
            <a:r>
              <a:rPr lang="en-US" altLang="zh-CN" dirty="0"/>
              <a:t>AC-3</a:t>
            </a:r>
            <a:r>
              <a:rPr lang="zh-CN" altLang="en-US" dirty="0"/>
              <a:t>算法。</a:t>
            </a:r>
            <a:endParaRPr lang="en-US" altLang="zh-CN" dirty="0"/>
          </a:p>
          <a:p>
            <a:r>
              <a:rPr lang="zh-CN" altLang="en-US" dirty="0"/>
              <a:t>本质上说</a:t>
            </a:r>
            <a:r>
              <a:rPr lang="en-US" altLang="zh-CN" dirty="0"/>
              <a:t>AC-3</a:t>
            </a:r>
            <a:r>
              <a:rPr lang="zh-CN" altLang="en-US" dirty="0"/>
              <a:t>不过是一种图遍历算法。而图遍历算法无外乎两种：深度优先和广度优先。</a:t>
            </a:r>
            <a:endParaRPr lang="en-US" altLang="zh-CN" dirty="0"/>
          </a:p>
          <a:p>
            <a:r>
              <a:rPr lang="zh-CN" altLang="en-US" dirty="0"/>
              <a:t>联系之前学的</a:t>
            </a:r>
            <a:r>
              <a:rPr lang="en-US" altLang="zh-CN" dirty="0"/>
              <a:t>DFS</a:t>
            </a:r>
            <a:r>
              <a:rPr lang="zh-CN" altLang="en-US" dirty="0"/>
              <a:t>和</a:t>
            </a:r>
            <a:r>
              <a:rPr lang="en-US" altLang="zh-CN" dirty="0"/>
              <a:t>BFS</a:t>
            </a:r>
            <a:r>
              <a:rPr lang="zh-CN" altLang="en-US" dirty="0"/>
              <a:t>，对比</a:t>
            </a:r>
            <a:r>
              <a:rPr lang="en-US" altLang="zh-CN" dirty="0"/>
              <a:t>CSP</a:t>
            </a:r>
            <a:r>
              <a:rPr lang="zh-CN" altLang="en-US" dirty="0"/>
              <a:t>中用到的图搜索：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回溯法对应</a:t>
            </a:r>
            <a:r>
              <a:rPr lang="en-US" altLang="zh-CN" dirty="0"/>
              <a:t>DFS</a:t>
            </a:r>
            <a:r>
              <a:rPr lang="zh-CN" altLang="en-US" dirty="0"/>
              <a:t>的思想，可抽象为基于栈结构的实现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AC-3</a:t>
            </a:r>
            <a:r>
              <a:rPr lang="zh-CN" altLang="en-US" dirty="0"/>
              <a:t>对应</a:t>
            </a:r>
            <a:r>
              <a:rPr lang="en-US" altLang="zh-CN" dirty="0"/>
              <a:t>BFS</a:t>
            </a:r>
            <a:r>
              <a:rPr lang="zh-CN" altLang="en-US" dirty="0"/>
              <a:t>的思想，可抽象为基于队列结构的实现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既然这样，</a:t>
            </a:r>
            <a:r>
              <a:rPr lang="en-US" altLang="zh-CN" dirty="0"/>
              <a:t>AC-3</a:t>
            </a:r>
            <a:r>
              <a:rPr lang="zh-CN" altLang="en-US" dirty="0"/>
              <a:t>就好理解多了，可以当成一个类似</a:t>
            </a:r>
            <a:r>
              <a:rPr lang="en-US" altLang="zh-CN" dirty="0"/>
              <a:t>BFS</a:t>
            </a:r>
            <a:r>
              <a:rPr lang="zh-CN" altLang="en-US" dirty="0"/>
              <a:t>的方法，而</a:t>
            </a:r>
            <a:r>
              <a:rPr lang="en-US" altLang="zh-CN" dirty="0"/>
              <a:t>BFS</a:t>
            </a:r>
            <a:r>
              <a:rPr lang="zh-CN" altLang="en-US" dirty="0"/>
              <a:t>需要一个队列来实现，注意这里队列中存储的是图的边。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8AF8EF-9314-4241-BE1F-4641E6EE1AB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8744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回忆一下</a:t>
            </a:r>
            <a:r>
              <a:rPr lang="en-US" altLang="zh-CN" dirty="0"/>
              <a:t>AC-3</a:t>
            </a:r>
            <a:r>
              <a:rPr lang="zh-CN" altLang="en-US" dirty="0"/>
              <a:t>算法。</a:t>
            </a:r>
            <a:endParaRPr lang="en-US" altLang="zh-CN" dirty="0"/>
          </a:p>
          <a:p>
            <a:r>
              <a:rPr lang="zh-CN" altLang="en-US" dirty="0"/>
              <a:t>本质上说</a:t>
            </a:r>
            <a:r>
              <a:rPr lang="en-US" altLang="zh-CN" dirty="0"/>
              <a:t>AC-3</a:t>
            </a:r>
            <a:r>
              <a:rPr lang="zh-CN" altLang="en-US" dirty="0"/>
              <a:t>不过是一种图遍历算法。而图遍历算法无外乎两种：深度优先和广度优先。</a:t>
            </a:r>
            <a:endParaRPr lang="en-US" altLang="zh-CN" dirty="0"/>
          </a:p>
          <a:p>
            <a:r>
              <a:rPr lang="zh-CN" altLang="en-US" dirty="0"/>
              <a:t>联系之前学的</a:t>
            </a:r>
            <a:r>
              <a:rPr lang="en-US" altLang="zh-CN" dirty="0"/>
              <a:t>DFS</a:t>
            </a:r>
            <a:r>
              <a:rPr lang="zh-CN" altLang="en-US" dirty="0"/>
              <a:t>和</a:t>
            </a:r>
            <a:r>
              <a:rPr lang="en-US" altLang="zh-CN" dirty="0"/>
              <a:t>BFS</a:t>
            </a:r>
            <a:r>
              <a:rPr lang="zh-CN" altLang="en-US" dirty="0"/>
              <a:t>，对比</a:t>
            </a:r>
            <a:r>
              <a:rPr lang="en-US" altLang="zh-CN" dirty="0"/>
              <a:t>CSP</a:t>
            </a:r>
            <a:r>
              <a:rPr lang="zh-CN" altLang="en-US" dirty="0"/>
              <a:t>中用到的图搜索：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回溯法对应</a:t>
            </a:r>
            <a:r>
              <a:rPr lang="en-US" altLang="zh-CN" dirty="0"/>
              <a:t>DFS</a:t>
            </a:r>
            <a:r>
              <a:rPr lang="zh-CN" altLang="en-US" dirty="0"/>
              <a:t>的思想，可抽象为基于栈结构的实现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AC-3</a:t>
            </a:r>
            <a:r>
              <a:rPr lang="zh-CN" altLang="en-US" dirty="0"/>
              <a:t>对应</a:t>
            </a:r>
            <a:r>
              <a:rPr lang="en-US" altLang="zh-CN" dirty="0"/>
              <a:t>BFS</a:t>
            </a:r>
            <a:r>
              <a:rPr lang="zh-CN" altLang="en-US" dirty="0"/>
              <a:t>的思想，可抽象为基于队列结构的实现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既然这样，</a:t>
            </a:r>
            <a:r>
              <a:rPr lang="en-US" altLang="zh-CN" dirty="0"/>
              <a:t>AC-3</a:t>
            </a:r>
            <a:r>
              <a:rPr lang="zh-CN" altLang="en-US" dirty="0"/>
              <a:t>就好理解多了，可以当成一个类似</a:t>
            </a:r>
            <a:r>
              <a:rPr lang="en-US" altLang="zh-CN" dirty="0"/>
              <a:t>BFS</a:t>
            </a:r>
            <a:r>
              <a:rPr lang="zh-CN" altLang="en-US" dirty="0"/>
              <a:t>的方法，而</a:t>
            </a:r>
            <a:r>
              <a:rPr lang="en-US" altLang="zh-CN" dirty="0"/>
              <a:t>BFS</a:t>
            </a:r>
            <a:r>
              <a:rPr lang="zh-CN" altLang="en-US" dirty="0"/>
              <a:t>需要一个队列来实现，注意这里队列中存储的是图的边。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8AF8EF-9314-4241-BE1F-4641E6EE1AB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6480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回忆一下</a:t>
            </a:r>
            <a:r>
              <a:rPr lang="en-US" altLang="zh-CN" dirty="0"/>
              <a:t>AC-3</a:t>
            </a:r>
            <a:r>
              <a:rPr lang="zh-CN" altLang="en-US" dirty="0"/>
              <a:t>算法。</a:t>
            </a:r>
            <a:endParaRPr lang="en-US" altLang="zh-CN" dirty="0"/>
          </a:p>
          <a:p>
            <a:r>
              <a:rPr lang="zh-CN" altLang="en-US" dirty="0"/>
              <a:t>本质上说</a:t>
            </a:r>
            <a:r>
              <a:rPr lang="en-US" altLang="zh-CN" dirty="0"/>
              <a:t>AC-3</a:t>
            </a:r>
            <a:r>
              <a:rPr lang="zh-CN" altLang="en-US" dirty="0"/>
              <a:t>不过是一种图遍历算法。而图遍历算法无外乎两种：深度优先和广度优先。</a:t>
            </a:r>
            <a:endParaRPr lang="en-US" altLang="zh-CN" dirty="0"/>
          </a:p>
          <a:p>
            <a:r>
              <a:rPr lang="zh-CN" altLang="en-US" dirty="0"/>
              <a:t>联系之前学的</a:t>
            </a:r>
            <a:r>
              <a:rPr lang="en-US" altLang="zh-CN" dirty="0"/>
              <a:t>DFS</a:t>
            </a:r>
            <a:r>
              <a:rPr lang="zh-CN" altLang="en-US" dirty="0"/>
              <a:t>和</a:t>
            </a:r>
            <a:r>
              <a:rPr lang="en-US" altLang="zh-CN" dirty="0"/>
              <a:t>BFS</a:t>
            </a:r>
            <a:r>
              <a:rPr lang="zh-CN" altLang="en-US" dirty="0"/>
              <a:t>，对比</a:t>
            </a:r>
            <a:r>
              <a:rPr lang="en-US" altLang="zh-CN" dirty="0"/>
              <a:t>CSP</a:t>
            </a:r>
            <a:r>
              <a:rPr lang="zh-CN" altLang="en-US" dirty="0"/>
              <a:t>中用到的图搜索：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回溯法对应</a:t>
            </a:r>
            <a:r>
              <a:rPr lang="en-US" altLang="zh-CN" dirty="0"/>
              <a:t>DFS</a:t>
            </a:r>
            <a:r>
              <a:rPr lang="zh-CN" altLang="en-US" dirty="0"/>
              <a:t>的思想，可抽象为基于栈结构的实现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AC-3</a:t>
            </a:r>
            <a:r>
              <a:rPr lang="zh-CN" altLang="en-US" dirty="0"/>
              <a:t>对应</a:t>
            </a:r>
            <a:r>
              <a:rPr lang="en-US" altLang="zh-CN" dirty="0"/>
              <a:t>BFS</a:t>
            </a:r>
            <a:r>
              <a:rPr lang="zh-CN" altLang="en-US" dirty="0"/>
              <a:t>的思想，可抽象为基于队列结构的实现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既然这样，</a:t>
            </a:r>
            <a:r>
              <a:rPr lang="en-US" altLang="zh-CN" dirty="0"/>
              <a:t>AC-3</a:t>
            </a:r>
            <a:r>
              <a:rPr lang="zh-CN" altLang="en-US" dirty="0"/>
              <a:t>就好理解多了，可以当成一个类似</a:t>
            </a:r>
            <a:r>
              <a:rPr lang="en-US" altLang="zh-CN" dirty="0"/>
              <a:t>BFS</a:t>
            </a:r>
            <a:r>
              <a:rPr lang="zh-CN" altLang="en-US" dirty="0"/>
              <a:t>的方法，而</a:t>
            </a:r>
            <a:r>
              <a:rPr lang="en-US" altLang="zh-CN" dirty="0"/>
              <a:t>BFS</a:t>
            </a:r>
            <a:r>
              <a:rPr lang="zh-CN" altLang="en-US" dirty="0"/>
              <a:t>需要一个队列来实现，注意这里队列中存储的是图的边。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8AF8EF-9314-4241-BE1F-4641E6EE1AB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9750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回忆一下</a:t>
            </a:r>
            <a:r>
              <a:rPr lang="en-US" altLang="zh-CN" dirty="0"/>
              <a:t>AC-3</a:t>
            </a:r>
            <a:r>
              <a:rPr lang="zh-CN" altLang="en-US" dirty="0"/>
              <a:t>算法。</a:t>
            </a:r>
            <a:endParaRPr lang="en-US" altLang="zh-CN" dirty="0"/>
          </a:p>
          <a:p>
            <a:r>
              <a:rPr lang="zh-CN" altLang="en-US" dirty="0"/>
              <a:t>本质上说</a:t>
            </a:r>
            <a:r>
              <a:rPr lang="en-US" altLang="zh-CN" dirty="0"/>
              <a:t>AC-3</a:t>
            </a:r>
            <a:r>
              <a:rPr lang="zh-CN" altLang="en-US" dirty="0"/>
              <a:t>不过是一种图遍历算法。而图遍历算法无外乎两种：深度优先和广度优先。</a:t>
            </a:r>
            <a:endParaRPr lang="en-US" altLang="zh-CN" dirty="0"/>
          </a:p>
          <a:p>
            <a:r>
              <a:rPr lang="zh-CN" altLang="en-US" dirty="0"/>
              <a:t>联系之前学的</a:t>
            </a:r>
            <a:r>
              <a:rPr lang="en-US" altLang="zh-CN" dirty="0"/>
              <a:t>DFS</a:t>
            </a:r>
            <a:r>
              <a:rPr lang="zh-CN" altLang="en-US" dirty="0"/>
              <a:t>和</a:t>
            </a:r>
            <a:r>
              <a:rPr lang="en-US" altLang="zh-CN" dirty="0"/>
              <a:t>BFS</a:t>
            </a:r>
            <a:r>
              <a:rPr lang="zh-CN" altLang="en-US" dirty="0"/>
              <a:t>，对比</a:t>
            </a:r>
            <a:r>
              <a:rPr lang="en-US" altLang="zh-CN" dirty="0"/>
              <a:t>CSP</a:t>
            </a:r>
            <a:r>
              <a:rPr lang="zh-CN" altLang="en-US" dirty="0"/>
              <a:t>中用到的图搜索：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回溯法对应</a:t>
            </a:r>
            <a:r>
              <a:rPr lang="en-US" altLang="zh-CN" dirty="0"/>
              <a:t>DFS</a:t>
            </a:r>
            <a:r>
              <a:rPr lang="zh-CN" altLang="en-US" dirty="0"/>
              <a:t>的思想，可抽象为基于栈结构的实现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AC-3</a:t>
            </a:r>
            <a:r>
              <a:rPr lang="zh-CN" altLang="en-US" dirty="0"/>
              <a:t>对应</a:t>
            </a:r>
            <a:r>
              <a:rPr lang="en-US" altLang="zh-CN" dirty="0"/>
              <a:t>BFS</a:t>
            </a:r>
            <a:r>
              <a:rPr lang="zh-CN" altLang="en-US" dirty="0"/>
              <a:t>的思想，可抽象为基于队列结构的实现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既然这样，</a:t>
            </a:r>
            <a:r>
              <a:rPr lang="en-US" altLang="zh-CN" dirty="0"/>
              <a:t>AC-3</a:t>
            </a:r>
            <a:r>
              <a:rPr lang="zh-CN" altLang="en-US" dirty="0"/>
              <a:t>就好理解多了，可以当成一个类似</a:t>
            </a:r>
            <a:r>
              <a:rPr lang="en-US" altLang="zh-CN" dirty="0"/>
              <a:t>BFS</a:t>
            </a:r>
            <a:r>
              <a:rPr lang="zh-CN" altLang="en-US" dirty="0"/>
              <a:t>的方法，而</a:t>
            </a:r>
            <a:r>
              <a:rPr lang="en-US" altLang="zh-CN" dirty="0"/>
              <a:t>BFS</a:t>
            </a:r>
            <a:r>
              <a:rPr lang="zh-CN" altLang="en-US" dirty="0"/>
              <a:t>需要一个队列来实现，注意这里队列中存储的是图的边。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8AF8EF-9314-4241-BE1F-4641E6EE1AB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3551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回忆一下</a:t>
            </a:r>
            <a:r>
              <a:rPr lang="en-US" altLang="zh-CN" dirty="0"/>
              <a:t>AC-3</a:t>
            </a:r>
            <a:r>
              <a:rPr lang="zh-CN" altLang="en-US" dirty="0"/>
              <a:t>算法。</a:t>
            </a:r>
            <a:endParaRPr lang="en-US" altLang="zh-CN" dirty="0"/>
          </a:p>
          <a:p>
            <a:r>
              <a:rPr lang="zh-CN" altLang="en-US" dirty="0"/>
              <a:t>本质上说</a:t>
            </a:r>
            <a:r>
              <a:rPr lang="en-US" altLang="zh-CN" dirty="0"/>
              <a:t>AC-3</a:t>
            </a:r>
            <a:r>
              <a:rPr lang="zh-CN" altLang="en-US" dirty="0"/>
              <a:t>不过是一种图遍历算法。而图遍历算法无外乎两种：深度优先和广度优先。</a:t>
            </a:r>
            <a:endParaRPr lang="en-US" altLang="zh-CN" dirty="0"/>
          </a:p>
          <a:p>
            <a:r>
              <a:rPr lang="zh-CN" altLang="en-US" dirty="0"/>
              <a:t>联系之前学的</a:t>
            </a:r>
            <a:r>
              <a:rPr lang="en-US" altLang="zh-CN" dirty="0"/>
              <a:t>DFS</a:t>
            </a:r>
            <a:r>
              <a:rPr lang="zh-CN" altLang="en-US" dirty="0"/>
              <a:t>和</a:t>
            </a:r>
            <a:r>
              <a:rPr lang="en-US" altLang="zh-CN" dirty="0"/>
              <a:t>BFS</a:t>
            </a:r>
            <a:r>
              <a:rPr lang="zh-CN" altLang="en-US" dirty="0"/>
              <a:t>，对比</a:t>
            </a:r>
            <a:r>
              <a:rPr lang="en-US" altLang="zh-CN" dirty="0"/>
              <a:t>CSP</a:t>
            </a:r>
            <a:r>
              <a:rPr lang="zh-CN" altLang="en-US" dirty="0"/>
              <a:t>中用到的图搜索：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回溯法对应</a:t>
            </a:r>
            <a:r>
              <a:rPr lang="en-US" altLang="zh-CN" dirty="0"/>
              <a:t>DFS</a:t>
            </a:r>
            <a:r>
              <a:rPr lang="zh-CN" altLang="en-US" dirty="0"/>
              <a:t>的思想，可抽象为基于栈结构的实现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AC-3</a:t>
            </a:r>
            <a:r>
              <a:rPr lang="zh-CN" altLang="en-US" dirty="0"/>
              <a:t>对应</a:t>
            </a:r>
            <a:r>
              <a:rPr lang="en-US" altLang="zh-CN" dirty="0"/>
              <a:t>BFS</a:t>
            </a:r>
            <a:r>
              <a:rPr lang="zh-CN" altLang="en-US" dirty="0"/>
              <a:t>的思想，可抽象为基于队列结构的实现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既然这样，</a:t>
            </a:r>
            <a:r>
              <a:rPr lang="en-US" altLang="zh-CN" dirty="0"/>
              <a:t>AC-3</a:t>
            </a:r>
            <a:r>
              <a:rPr lang="zh-CN" altLang="en-US" dirty="0"/>
              <a:t>就好理解多了，可以当成一个类似</a:t>
            </a:r>
            <a:r>
              <a:rPr lang="en-US" altLang="zh-CN" dirty="0"/>
              <a:t>BFS</a:t>
            </a:r>
            <a:r>
              <a:rPr lang="zh-CN" altLang="en-US" dirty="0"/>
              <a:t>的方法，而</a:t>
            </a:r>
            <a:r>
              <a:rPr lang="en-US" altLang="zh-CN" dirty="0"/>
              <a:t>BFS</a:t>
            </a:r>
            <a:r>
              <a:rPr lang="zh-CN" altLang="en-US" dirty="0"/>
              <a:t>需要一个队列来实现，注意这里队列中存储的是图的边。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8AF8EF-9314-4241-BE1F-4641E6EE1AB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0027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回忆一下</a:t>
            </a:r>
            <a:r>
              <a:rPr lang="en-US" altLang="zh-CN" dirty="0"/>
              <a:t>AC-3</a:t>
            </a:r>
            <a:r>
              <a:rPr lang="zh-CN" altLang="en-US" dirty="0"/>
              <a:t>算法。</a:t>
            </a:r>
            <a:endParaRPr lang="en-US" altLang="zh-CN" dirty="0"/>
          </a:p>
          <a:p>
            <a:r>
              <a:rPr lang="zh-CN" altLang="en-US" dirty="0"/>
              <a:t>本质上说</a:t>
            </a:r>
            <a:r>
              <a:rPr lang="en-US" altLang="zh-CN" dirty="0"/>
              <a:t>AC-3</a:t>
            </a:r>
            <a:r>
              <a:rPr lang="zh-CN" altLang="en-US" dirty="0"/>
              <a:t>不过是一种图遍历算法。而图遍历算法无外乎两种：深度优先和广度优先。</a:t>
            </a:r>
            <a:endParaRPr lang="en-US" altLang="zh-CN" dirty="0"/>
          </a:p>
          <a:p>
            <a:r>
              <a:rPr lang="zh-CN" altLang="en-US" dirty="0"/>
              <a:t>联系之前学的</a:t>
            </a:r>
            <a:r>
              <a:rPr lang="en-US" altLang="zh-CN" dirty="0"/>
              <a:t>DFS</a:t>
            </a:r>
            <a:r>
              <a:rPr lang="zh-CN" altLang="en-US" dirty="0"/>
              <a:t>和</a:t>
            </a:r>
            <a:r>
              <a:rPr lang="en-US" altLang="zh-CN" dirty="0"/>
              <a:t>BFS</a:t>
            </a:r>
            <a:r>
              <a:rPr lang="zh-CN" altLang="en-US" dirty="0"/>
              <a:t>，对比</a:t>
            </a:r>
            <a:r>
              <a:rPr lang="en-US" altLang="zh-CN" dirty="0"/>
              <a:t>CSP</a:t>
            </a:r>
            <a:r>
              <a:rPr lang="zh-CN" altLang="en-US" dirty="0"/>
              <a:t>中用到的图搜索：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回溯法对应</a:t>
            </a:r>
            <a:r>
              <a:rPr lang="en-US" altLang="zh-CN" dirty="0"/>
              <a:t>DFS</a:t>
            </a:r>
            <a:r>
              <a:rPr lang="zh-CN" altLang="en-US" dirty="0"/>
              <a:t>的思想，可抽象为基于栈结构的实现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AC-3</a:t>
            </a:r>
            <a:r>
              <a:rPr lang="zh-CN" altLang="en-US" dirty="0"/>
              <a:t>对应</a:t>
            </a:r>
            <a:r>
              <a:rPr lang="en-US" altLang="zh-CN" dirty="0"/>
              <a:t>BFS</a:t>
            </a:r>
            <a:r>
              <a:rPr lang="zh-CN" altLang="en-US" dirty="0"/>
              <a:t>的思想，可抽象为基于队列结构的实现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既然这样，</a:t>
            </a:r>
            <a:r>
              <a:rPr lang="en-US" altLang="zh-CN" dirty="0"/>
              <a:t>AC-3</a:t>
            </a:r>
            <a:r>
              <a:rPr lang="zh-CN" altLang="en-US" dirty="0"/>
              <a:t>就好理解多了，可以当成一个类似</a:t>
            </a:r>
            <a:r>
              <a:rPr lang="en-US" altLang="zh-CN" dirty="0"/>
              <a:t>BFS</a:t>
            </a:r>
            <a:r>
              <a:rPr lang="zh-CN" altLang="en-US" dirty="0"/>
              <a:t>的方法，而</a:t>
            </a:r>
            <a:r>
              <a:rPr lang="en-US" altLang="zh-CN" dirty="0"/>
              <a:t>BFS</a:t>
            </a:r>
            <a:r>
              <a:rPr lang="zh-CN" altLang="en-US" dirty="0"/>
              <a:t>需要一个队列来实现，注意这里队列中存储的是图的边。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8AF8EF-9314-4241-BE1F-4641E6EE1ABC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465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求解这个字母算式，根据 约束满足问题的求解步骤即可。已经将问题形式化为了一个超图。注意求解使用的方法：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回溯法</a:t>
            </a:r>
            <a:r>
              <a:rPr lang="en-US" altLang="zh-CN" dirty="0"/>
              <a:t>+</a:t>
            </a:r>
            <a:r>
              <a:rPr lang="zh-CN" altLang="en-US" dirty="0"/>
              <a:t>前向检查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最小剩余值，</a:t>
            </a:r>
            <a:r>
              <a:rPr lang="en-US" altLang="zh-CN" dirty="0"/>
              <a:t>minimum remaining values</a:t>
            </a:r>
          </a:p>
          <a:p>
            <a:pPr marL="228600" indent="-228600">
              <a:buAutoNum type="arabicPeriod"/>
            </a:pPr>
            <a:r>
              <a:rPr lang="zh-CN" altLang="en-US" dirty="0"/>
              <a:t>最小约束值，</a:t>
            </a:r>
            <a:r>
              <a:rPr lang="en-US" altLang="zh-CN" dirty="0"/>
              <a:t>least constraining value</a:t>
            </a:r>
          </a:p>
          <a:p>
            <a:pPr marL="228600" indent="-228600">
              <a:buAutoNum type="arabicPeriod"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注意字母本身存在的约束，两个三位数求和为四位数，首位不为零，不同字母代表不同数字，有些同学没有注意这些细节。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8AF8EF-9314-4241-BE1F-4641E6EE1AB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3360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回忆一下</a:t>
            </a:r>
            <a:r>
              <a:rPr lang="en-US" altLang="zh-CN" dirty="0"/>
              <a:t>AC-3</a:t>
            </a:r>
            <a:r>
              <a:rPr lang="zh-CN" altLang="en-US" dirty="0"/>
              <a:t>算法。</a:t>
            </a:r>
            <a:endParaRPr lang="en-US" altLang="zh-CN" dirty="0"/>
          </a:p>
          <a:p>
            <a:r>
              <a:rPr lang="zh-CN" altLang="en-US" dirty="0"/>
              <a:t>本质上说</a:t>
            </a:r>
            <a:r>
              <a:rPr lang="en-US" altLang="zh-CN" dirty="0"/>
              <a:t>AC-3</a:t>
            </a:r>
            <a:r>
              <a:rPr lang="zh-CN" altLang="en-US" dirty="0"/>
              <a:t>不过是一种图遍历算法。而图遍历算法无外乎两种：深度优先和广度优先。</a:t>
            </a:r>
            <a:endParaRPr lang="en-US" altLang="zh-CN" dirty="0"/>
          </a:p>
          <a:p>
            <a:r>
              <a:rPr lang="zh-CN" altLang="en-US" dirty="0"/>
              <a:t>联系之前学的</a:t>
            </a:r>
            <a:r>
              <a:rPr lang="en-US" altLang="zh-CN" dirty="0"/>
              <a:t>DFS</a:t>
            </a:r>
            <a:r>
              <a:rPr lang="zh-CN" altLang="en-US" dirty="0"/>
              <a:t>和</a:t>
            </a:r>
            <a:r>
              <a:rPr lang="en-US" altLang="zh-CN" dirty="0"/>
              <a:t>BFS</a:t>
            </a:r>
            <a:r>
              <a:rPr lang="zh-CN" altLang="en-US" dirty="0"/>
              <a:t>，对比</a:t>
            </a:r>
            <a:r>
              <a:rPr lang="en-US" altLang="zh-CN" dirty="0"/>
              <a:t>CSP</a:t>
            </a:r>
            <a:r>
              <a:rPr lang="zh-CN" altLang="en-US" dirty="0"/>
              <a:t>中用到的图搜索：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回溯法对应</a:t>
            </a:r>
            <a:r>
              <a:rPr lang="en-US" altLang="zh-CN" dirty="0"/>
              <a:t>DFS</a:t>
            </a:r>
            <a:r>
              <a:rPr lang="zh-CN" altLang="en-US" dirty="0"/>
              <a:t>的思想，可抽象为基于栈结构的实现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AC-3</a:t>
            </a:r>
            <a:r>
              <a:rPr lang="zh-CN" altLang="en-US" dirty="0"/>
              <a:t>对应</a:t>
            </a:r>
            <a:r>
              <a:rPr lang="en-US" altLang="zh-CN" dirty="0"/>
              <a:t>BFS</a:t>
            </a:r>
            <a:r>
              <a:rPr lang="zh-CN" altLang="en-US" dirty="0"/>
              <a:t>的思想，可抽象为基于队列结构的实现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既然这样，</a:t>
            </a:r>
            <a:r>
              <a:rPr lang="en-US" altLang="zh-CN" dirty="0"/>
              <a:t>AC-3</a:t>
            </a:r>
            <a:r>
              <a:rPr lang="zh-CN" altLang="en-US" dirty="0"/>
              <a:t>就好理解多了，可以当成一个类似</a:t>
            </a:r>
            <a:r>
              <a:rPr lang="en-US" altLang="zh-CN" dirty="0"/>
              <a:t>BFS</a:t>
            </a:r>
            <a:r>
              <a:rPr lang="zh-CN" altLang="en-US" dirty="0"/>
              <a:t>的方法，而</a:t>
            </a:r>
            <a:r>
              <a:rPr lang="en-US" altLang="zh-CN" dirty="0"/>
              <a:t>BFS</a:t>
            </a:r>
            <a:r>
              <a:rPr lang="zh-CN" altLang="en-US" dirty="0"/>
              <a:t>需要一个队列来实现，注意这里队列中存储的是图的边。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8AF8EF-9314-4241-BE1F-4641E6EE1ABC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6837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回忆一下</a:t>
            </a:r>
            <a:r>
              <a:rPr lang="en-US" altLang="zh-CN" dirty="0"/>
              <a:t>AC-3</a:t>
            </a:r>
            <a:r>
              <a:rPr lang="zh-CN" altLang="en-US" dirty="0"/>
              <a:t>算法。</a:t>
            </a:r>
            <a:endParaRPr lang="en-US" altLang="zh-CN" dirty="0"/>
          </a:p>
          <a:p>
            <a:r>
              <a:rPr lang="zh-CN" altLang="en-US" dirty="0"/>
              <a:t>本质上说</a:t>
            </a:r>
            <a:r>
              <a:rPr lang="en-US" altLang="zh-CN" dirty="0"/>
              <a:t>AC-3</a:t>
            </a:r>
            <a:r>
              <a:rPr lang="zh-CN" altLang="en-US" dirty="0"/>
              <a:t>不过是一种图遍历算法。而图遍历算法无外乎两种：深度优先和广度优先。</a:t>
            </a:r>
            <a:endParaRPr lang="en-US" altLang="zh-CN" dirty="0"/>
          </a:p>
          <a:p>
            <a:r>
              <a:rPr lang="zh-CN" altLang="en-US" dirty="0"/>
              <a:t>联系之前学的</a:t>
            </a:r>
            <a:r>
              <a:rPr lang="en-US" altLang="zh-CN" dirty="0"/>
              <a:t>DFS</a:t>
            </a:r>
            <a:r>
              <a:rPr lang="zh-CN" altLang="en-US" dirty="0"/>
              <a:t>和</a:t>
            </a:r>
            <a:r>
              <a:rPr lang="en-US" altLang="zh-CN" dirty="0"/>
              <a:t>BFS</a:t>
            </a:r>
            <a:r>
              <a:rPr lang="zh-CN" altLang="en-US" dirty="0"/>
              <a:t>，对比</a:t>
            </a:r>
            <a:r>
              <a:rPr lang="en-US" altLang="zh-CN" dirty="0"/>
              <a:t>CSP</a:t>
            </a:r>
            <a:r>
              <a:rPr lang="zh-CN" altLang="en-US" dirty="0"/>
              <a:t>中用到的图搜索：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回溯法对应</a:t>
            </a:r>
            <a:r>
              <a:rPr lang="en-US" altLang="zh-CN" dirty="0"/>
              <a:t>DFS</a:t>
            </a:r>
            <a:r>
              <a:rPr lang="zh-CN" altLang="en-US" dirty="0"/>
              <a:t>的思想，可抽象为基于栈结构的实现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AC-3</a:t>
            </a:r>
            <a:r>
              <a:rPr lang="zh-CN" altLang="en-US" dirty="0"/>
              <a:t>对应</a:t>
            </a:r>
            <a:r>
              <a:rPr lang="en-US" altLang="zh-CN" dirty="0"/>
              <a:t>BFS</a:t>
            </a:r>
            <a:r>
              <a:rPr lang="zh-CN" altLang="en-US" dirty="0"/>
              <a:t>的思想，可抽象为基于队列结构的实现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既然这样，</a:t>
            </a:r>
            <a:r>
              <a:rPr lang="en-US" altLang="zh-CN" dirty="0"/>
              <a:t>AC-3</a:t>
            </a:r>
            <a:r>
              <a:rPr lang="zh-CN" altLang="en-US" dirty="0"/>
              <a:t>就好理解多了，可以当成一个类似</a:t>
            </a:r>
            <a:r>
              <a:rPr lang="en-US" altLang="zh-CN" dirty="0"/>
              <a:t>BFS</a:t>
            </a:r>
            <a:r>
              <a:rPr lang="zh-CN" altLang="en-US" dirty="0"/>
              <a:t>的方法，而</a:t>
            </a:r>
            <a:r>
              <a:rPr lang="en-US" altLang="zh-CN" dirty="0"/>
              <a:t>BFS</a:t>
            </a:r>
            <a:r>
              <a:rPr lang="zh-CN" altLang="en-US" dirty="0"/>
              <a:t>需要一个队列来实现，注意这里队列中存储的是图的边。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8AF8EF-9314-4241-BE1F-4641E6EE1ABC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4087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回忆一下</a:t>
            </a:r>
            <a:r>
              <a:rPr lang="en-US" altLang="zh-CN" dirty="0"/>
              <a:t>AC-3</a:t>
            </a:r>
            <a:r>
              <a:rPr lang="zh-CN" altLang="en-US" dirty="0"/>
              <a:t>算法。</a:t>
            </a:r>
            <a:endParaRPr lang="en-US" altLang="zh-CN" dirty="0"/>
          </a:p>
          <a:p>
            <a:r>
              <a:rPr lang="zh-CN" altLang="en-US" dirty="0"/>
              <a:t>本质上说</a:t>
            </a:r>
            <a:r>
              <a:rPr lang="en-US" altLang="zh-CN" dirty="0"/>
              <a:t>AC-3</a:t>
            </a:r>
            <a:r>
              <a:rPr lang="zh-CN" altLang="en-US" dirty="0"/>
              <a:t>不过是一种图遍历算法。而图遍历算法无外乎两种：深度优先和广度优先。</a:t>
            </a:r>
            <a:endParaRPr lang="en-US" altLang="zh-CN" dirty="0"/>
          </a:p>
          <a:p>
            <a:r>
              <a:rPr lang="zh-CN" altLang="en-US" dirty="0"/>
              <a:t>联系之前学的</a:t>
            </a:r>
            <a:r>
              <a:rPr lang="en-US" altLang="zh-CN" dirty="0"/>
              <a:t>DFS</a:t>
            </a:r>
            <a:r>
              <a:rPr lang="zh-CN" altLang="en-US" dirty="0"/>
              <a:t>和</a:t>
            </a:r>
            <a:r>
              <a:rPr lang="en-US" altLang="zh-CN" dirty="0"/>
              <a:t>BFS</a:t>
            </a:r>
            <a:r>
              <a:rPr lang="zh-CN" altLang="en-US" dirty="0"/>
              <a:t>，对比</a:t>
            </a:r>
            <a:r>
              <a:rPr lang="en-US" altLang="zh-CN" dirty="0"/>
              <a:t>CSP</a:t>
            </a:r>
            <a:r>
              <a:rPr lang="zh-CN" altLang="en-US" dirty="0"/>
              <a:t>中用到的图搜索：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回溯法对应</a:t>
            </a:r>
            <a:r>
              <a:rPr lang="en-US" altLang="zh-CN" dirty="0"/>
              <a:t>DFS</a:t>
            </a:r>
            <a:r>
              <a:rPr lang="zh-CN" altLang="en-US" dirty="0"/>
              <a:t>的思想，可抽象为基于栈结构的实现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AC-3</a:t>
            </a:r>
            <a:r>
              <a:rPr lang="zh-CN" altLang="en-US" dirty="0"/>
              <a:t>对应</a:t>
            </a:r>
            <a:r>
              <a:rPr lang="en-US" altLang="zh-CN" dirty="0"/>
              <a:t>BFS</a:t>
            </a:r>
            <a:r>
              <a:rPr lang="zh-CN" altLang="en-US" dirty="0"/>
              <a:t>的思想，可抽象为基于队列结构的实现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既然这样，</a:t>
            </a:r>
            <a:r>
              <a:rPr lang="en-US" altLang="zh-CN" dirty="0"/>
              <a:t>AC-3</a:t>
            </a:r>
            <a:r>
              <a:rPr lang="zh-CN" altLang="en-US" dirty="0"/>
              <a:t>就好理解多了，可以当成一个类似</a:t>
            </a:r>
            <a:r>
              <a:rPr lang="en-US" altLang="zh-CN" dirty="0"/>
              <a:t>BFS</a:t>
            </a:r>
            <a:r>
              <a:rPr lang="zh-CN" altLang="en-US" dirty="0"/>
              <a:t>的方法，而</a:t>
            </a:r>
            <a:r>
              <a:rPr lang="en-US" altLang="zh-CN" dirty="0"/>
              <a:t>BFS</a:t>
            </a:r>
            <a:r>
              <a:rPr lang="zh-CN" altLang="en-US" dirty="0"/>
              <a:t>需要一个队列来实现，注意这里队列中存储的是图的边。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8AF8EF-9314-4241-BE1F-4641E6EE1ABC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836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回忆一下</a:t>
            </a:r>
            <a:r>
              <a:rPr lang="en-US" altLang="zh-CN" dirty="0"/>
              <a:t>AC-3</a:t>
            </a:r>
            <a:r>
              <a:rPr lang="zh-CN" altLang="en-US" dirty="0"/>
              <a:t>算法。</a:t>
            </a:r>
            <a:endParaRPr lang="en-US" altLang="zh-CN" dirty="0"/>
          </a:p>
          <a:p>
            <a:r>
              <a:rPr lang="zh-CN" altLang="en-US" dirty="0"/>
              <a:t>本质上说</a:t>
            </a:r>
            <a:r>
              <a:rPr lang="en-US" altLang="zh-CN" dirty="0"/>
              <a:t>AC-3</a:t>
            </a:r>
            <a:r>
              <a:rPr lang="zh-CN" altLang="en-US" dirty="0"/>
              <a:t>不过是一种图遍历算法。而图遍历算法无外乎两种：深度优先和广度优先。</a:t>
            </a:r>
            <a:endParaRPr lang="en-US" altLang="zh-CN" dirty="0"/>
          </a:p>
          <a:p>
            <a:r>
              <a:rPr lang="zh-CN" altLang="en-US" dirty="0"/>
              <a:t>联系之前学的</a:t>
            </a:r>
            <a:r>
              <a:rPr lang="en-US" altLang="zh-CN" dirty="0"/>
              <a:t>DFS</a:t>
            </a:r>
            <a:r>
              <a:rPr lang="zh-CN" altLang="en-US" dirty="0"/>
              <a:t>和</a:t>
            </a:r>
            <a:r>
              <a:rPr lang="en-US" altLang="zh-CN" dirty="0"/>
              <a:t>BFS</a:t>
            </a:r>
            <a:r>
              <a:rPr lang="zh-CN" altLang="en-US" dirty="0"/>
              <a:t>，对比</a:t>
            </a:r>
            <a:r>
              <a:rPr lang="en-US" altLang="zh-CN" dirty="0"/>
              <a:t>CSP</a:t>
            </a:r>
            <a:r>
              <a:rPr lang="zh-CN" altLang="en-US" dirty="0"/>
              <a:t>中用到的图搜索：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回溯法对应</a:t>
            </a:r>
            <a:r>
              <a:rPr lang="en-US" altLang="zh-CN" dirty="0"/>
              <a:t>DFS</a:t>
            </a:r>
            <a:r>
              <a:rPr lang="zh-CN" altLang="en-US" dirty="0"/>
              <a:t>的思想，可抽象为基于栈结构的实现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AC-3</a:t>
            </a:r>
            <a:r>
              <a:rPr lang="zh-CN" altLang="en-US" dirty="0"/>
              <a:t>对应</a:t>
            </a:r>
            <a:r>
              <a:rPr lang="en-US" altLang="zh-CN" dirty="0"/>
              <a:t>BFS</a:t>
            </a:r>
            <a:r>
              <a:rPr lang="zh-CN" altLang="en-US" dirty="0"/>
              <a:t>的思想，可抽象为基于队列结构的实现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既然这样，</a:t>
            </a:r>
            <a:r>
              <a:rPr lang="en-US" altLang="zh-CN" dirty="0"/>
              <a:t>AC-3</a:t>
            </a:r>
            <a:r>
              <a:rPr lang="zh-CN" altLang="en-US" dirty="0"/>
              <a:t>就好理解多了，可以当成一个类似</a:t>
            </a:r>
            <a:r>
              <a:rPr lang="en-US" altLang="zh-CN" dirty="0"/>
              <a:t>BFS</a:t>
            </a:r>
            <a:r>
              <a:rPr lang="zh-CN" altLang="en-US" dirty="0"/>
              <a:t>的方法，而</a:t>
            </a:r>
            <a:r>
              <a:rPr lang="en-US" altLang="zh-CN" dirty="0"/>
              <a:t>BFS</a:t>
            </a:r>
            <a:r>
              <a:rPr lang="zh-CN" altLang="en-US" dirty="0"/>
              <a:t>需要一个队列来实现，注意这里队列中存储的是图的边。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8AF8EF-9314-4241-BE1F-4641E6EE1ABC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2789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判断哪些推理是正确的。方法：真值表，复杂逻辑等价转换为</a:t>
            </a:r>
            <a:r>
              <a:rPr lang="en-US" altLang="zh-CN" dirty="0"/>
              <a:t>&amp;</a:t>
            </a:r>
            <a:r>
              <a:rPr lang="zh-CN" altLang="en-US" dirty="0"/>
              <a:t>和</a:t>
            </a:r>
            <a:r>
              <a:rPr lang="en-US" altLang="zh-CN" dirty="0"/>
              <a:t>|</a:t>
            </a:r>
            <a:r>
              <a:rPr lang="zh-CN" altLang="en-US" dirty="0"/>
              <a:t>，转成析取范式或合取范式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8AF8EF-9314-4241-BE1F-4641E6EE1ABC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2097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AF8EF-9314-4241-BE1F-4641E6EE1ABC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4385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8AF8EF-9314-4241-BE1F-4641E6EE1ABC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7812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8AF8EF-9314-4241-BE1F-4641E6EE1ABC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0313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8AF8EF-9314-4241-BE1F-4641E6EE1ABC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2971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根据假设，应该是基因决定手性（基因型决定表现型），而非表现型决定表现型。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8AF8EF-9314-4241-BE1F-4641E6EE1ABC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320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求解这个字母算式，根据 约束满足问题的求解步骤即可。已经将问题形式化为了一个超图。注意求解使用的方法：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回溯法</a:t>
            </a:r>
            <a:r>
              <a:rPr lang="en-US" altLang="zh-CN" dirty="0"/>
              <a:t>+</a:t>
            </a:r>
            <a:r>
              <a:rPr lang="zh-CN" altLang="en-US" dirty="0"/>
              <a:t>前向检查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最小剩余值，</a:t>
            </a:r>
            <a:r>
              <a:rPr lang="en-US" altLang="zh-CN" dirty="0"/>
              <a:t>minimum remaining values</a:t>
            </a:r>
          </a:p>
          <a:p>
            <a:pPr marL="228600" indent="-228600">
              <a:buAutoNum type="arabicPeriod"/>
            </a:pPr>
            <a:r>
              <a:rPr lang="zh-CN" altLang="en-US" dirty="0"/>
              <a:t>最小约束值，</a:t>
            </a:r>
            <a:r>
              <a:rPr lang="en-US" altLang="zh-CN" dirty="0"/>
              <a:t>least constraining value</a:t>
            </a:r>
          </a:p>
          <a:p>
            <a:pPr marL="228600" indent="-228600">
              <a:buAutoNum type="arabicPeriod"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注意字母本身存在的约束，两个三位数求和为四位数，首位不为零，不同字母代表不同数字，有些同学没有注意这些细节。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8AF8EF-9314-4241-BE1F-4641E6EE1AB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7556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根据假设，应该是基因决定手性（基因型决定表现型），而非表现型决定表现型。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8AF8EF-9314-4241-BE1F-4641E6EE1ABC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4214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加入了父母基因型的先验概率，直接结合上一问的</a:t>
            </a:r>
            <a:r>
              <a:rPr lang="en-US" altLang="zh-CN" dirty="0"/>
              <a:t>CPT</a:t>
            </a:r>
            <a:r>
              <a:rPr lang="zh-CN" altLang="en-US" dirty="0"/>
              <a:t>就可以计算。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8AF8EF-9314-4241-BE1F-4641E6EE1ABC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25618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解释：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显性基因和隐性基因表现的比例并非一样，右利手可能是显性基因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手性可能是多基因联合控制的</a:t>
            </a:r>
            <a:endParaRPr lang="en-US" altLang="zh-CN" dirty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8AF8EF-9314-4241-BE1F-4641E6EE1ABC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45435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filtering</a:t>
            </a:r>
            <a:r>
              <a:rPr lang="zh-CN" altLang="en-US" dirty="0"/>
              <a:t>过程看出这是个递归的过程，我们可以从起始状态开始算起。每次对某个状态完成滤波之后，将该状态作为新的起始状态继续向后计算。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8AF8EF-9314-4241-BE1F-4641E6EE1ABC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87433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filtering</a:t>
            </a:r>
            <a:r>
              <a:rPr lang="zh-CN" altLang="en-US" dirty="0"/>
              <a:t>过程看出这是个递归的过程，我们可以从起始状态开始算起。每次对某个状态完成滤波之后，将该状态作为新的起始状态继续向后计算。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8AF8EF-9314-4241-BE1F-4641E6EE1ABC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8905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filtering</a:t>
            </a:r>
            <a:r>
              <a:rPr lang="zh-CN" altLang="en-US" dirty="0"/>
              <a:t>过程看出这是个递归的过程，我们可以从起始状态开始算起。每次对某个状态完成滤波之后，将该状态作为新的起始状态继续向后计算。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8AF8EF-9314-4241-BE1F-4641E6EE1ABC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22440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smoothing</a:t>
            </a:r>
            <a:r>
              <a:rPr lang="zh-CN" altLang="en-US" dirty="0"/>
              <a:t>过程包括前传和反传两步。前传就是用之前所有状态（包括当前态）做一次</a:t>
            </a:r>
            <a:r>
              <a:rPr lang="en-US" altLang="zh-CN" dirty="0"/>
              <a:t>filtering</a:t>
            </a:r>
            <a:r>
              <a:rPr lang="zh-CN" altLang="en-US" dirty="0"/>
              <a:t>，反传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8AF8EF-9314-4241-BE1F-4641E6EE1ABC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72367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smoothing</a:t>
            </a:r>
            <a:r>
              <a:rPr lang="zh-CN" altLang="en-US" dirty="0"/>
              <a:t>过程包括前传和反传两步。前传就是用之前所有状态（包括当前态）做一次</a:t>
            </a:r>
            <a:r>
              <a:rPr lang="en-US" altLang="zh-CN" dirty="0"/>
              <a:t>filtering</a:t>
            </a:r>
            <a:r>
              <a:rPr lang="zh-CN" altLang="en-US" dirty="0"/>
              <a:t>，反传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8AF8EF-9314-4241-BE1F-4641E6EE1ABC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75301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smoothing</a:t>
            </a:r>
            <a:r>
              <a:rPr lang="zh-CN" altLang="en-US" dirty="0"/>
              <a:t>过程包括前传和反传两步。前传就是用之前所有状态（包括当前态）做一次</a:t>
            </a:r>
            <a:r>
              <a:rPr lang="en-US" altLang="zh-CN" dirty="0"/>
              <a:t>filtering</a:t>
            </a:r>
            <a:r>
              <a:rPr lang="zh-CN" altLang="en-US" dirty="0"/>
              <a:t>，反传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8AF8EF-9314-4241-BE1F-4641E6EE1ABC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08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求解这个字母算式，根据 约束满足问题的求解步骤即可。已经将问题形式化为了一个超图。注意求解使用的方法：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回溯法</a:t>
            </a:r>
            <a:r>
              <a:rPr lang="en-US" altLang="zh-CN" dirty="0"/>
              <a:t>+</a:t>
            </a:r>
            <a:r>
              <a:rPr lang="zh-CN" altLang="en-US" dirty="0"/>
              <a:t>前向检查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最小剩余值，</a:t>
            </a:r>
            <a:r>
              <a:rPr lang="en-US" altLang="zh-CN" dirty="0"/>
              <a:t>minimum remaining values</a:t>
            </a:r>
          </a:p>
          <a:p>
            <a:pPr marL="228600" indent="-228600">
              <a:buAutoNum type="arabicPeriod"/>
            </a:pPr>
            <a:r>
              <a:rPr lang="zh-CN" altLang="en-US" dirty="0"/>
              <a:t>最小约束值，</a:t>
            </a:r>
            <a:r>
              <a:rPr lang="en-US" altLang="zh-CN" dirty="0"/>
              <a:t>least constraining value</a:t>
            </a:r>
          </a:p>
          <a:p>
            <a:pPr marL="228600" indent="-228600">
              <a:buAutoNum type="arabicPeriod"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注意字母本身存在的约束，两个三位数求和为四位数，首位不为零，不同字母代表不同数字，有些同学没有注意这些细节。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8AF8EF-9314-4241-BE1F-4641E6EE1AB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038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求解这个字母算式，根据 约束满足问题的求解步骤即可。已经将问题形式化为了一个超图。注意求解使用的方法：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回溯法</a:t>
            </a:r>
            <a:r>
              <a:rPr lang="en-US" altLang="zh-CN" dirty="0"/>
              <a:t>+</a:t>
            </a:r>
            <a:r>
              <a:rPr lang="zh-CN" altLang="en-US" dirty="0"/>
              <a:t>前向检查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最小剩余值，</a:t>
            </a:r>
            <a:r>
              <a:rPr lang="en-US" altLang="zh-CN" dirty="0"/>
              <a:t>minimum remaining values</a:t>
            </a:r>
          </a:p>
          <a:p>
            <a:pPr marL="228600" indent="-228600">
              <a:buAutoNum type="arabicPeriod"/>
            </a:pPr>
            <a:r>
              <a:rPr lang="zh-CN" altLang="en-US" dirty="0"/>
              <a:t>最小约束值，</a:t>
            </a:r>
            <a:r>
              <a:rPr lang="en-US" altLang="zh-CN" dirty="0"/>
              <a:t>least constraining value</a:t>
            </a:r>
          </a:p>
          <a:p>
            <a:pPr marL="228600" indent="-228600">
              <a:buAutoNum type="arabicPeriod"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注意字母本身存在的约束，两个三位数求和为四位数，首位不为零，不同字母代表不同数字，有些同学没有注意这些细节。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8AF8EF-9314-4241-BE1F-4641E6EE1AB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781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求解这个字母算式，根据 约束满足问题的求解步骤即可。已经将问题形式化为了一个超图。注意求解使用的方法：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回溯法</a:t>
            </a:r>
            <a:r>
              <a:rPr lang="en-US" altLang="zh-CN" dirty="0"/>
              <a:t>+</a:t>
            </a:r>
            <a:r>
              <a:rPr lang="zh-CN" altLang="en-US" dirty="0"/>
              <a:t>前向检查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最小剩余值，</a:t>
            </a:r>
            <a:r>
              <a:rPr lang="en-US" altLang="zh-CN" dirty="0"/>
              <a:t>minimum remaining values</a:t>
            </a:r>
          </a:p>
          <a:p>
            <a:pPr marL="228600" indent="-228600">
              <a:buAutoNum type="arabicPeriod"/>
            </a:pPr>
            <a:r>
              <a:rPr lang="zh-CN" altLang="en-US" dirty="0"/>
              <a:t>最小约束值，</a:t>
            </a:r>
            <a:r>
              <a:rPr lang="en-US" altLang="zh-CN" dirty="0"/>
              <a:t>least constraining value</a:t>
            </a:r>
          </a:p>
          <a:p>
            <a:pPr marL="228600" indent="-228600">
              <a:buAutoNum type="arabicPeriod"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注意字母本身存在的约束，两个三位数求和为四位数，首位不为零，不同字母代表不同数字，有些同学没有注意这些细节。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8AF8EF-9314-4241-BE1F-4641E6EE1AB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392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求解这个字母算式，根据 约束满足问题的求解步骤即可。已经将问题形式化为了一个超图。注意求解使用的方法：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回溯法</a:t>
            </a:r>
            <a:r>
              <a:rPr lang="en-US" altLang="zh-CN" dirty="0"/>
              <a:t>+</a:t>
            </a:r>
            <a:r>
              <a:rPr lang="zh-CN" altLang="en-US" dirty="0"/>
              <a:t>前向检查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最小剩余值，</a:t>
            </a:r>
            <a:r>
              <a:rPr lang="en-US" altLang="zh-CN" dirty="0"/>
              <a:t>minimum remaining values</a:t>
            </a:r>
          </a:p>
          <a:p>
            <a:pPr marL="228600" indent="-228600">
              <a:buAutoNum type="arabicPeriod"/>
            </a:pPr>
            <a:r>
              <a:rPr lang="zh-CN" altLang="en-US" dirty="0"/>
              <a:t>最小约束值，</a:t>
            </a:r>
            <a:r>
              <a:rPr lang="en-US" altLang="zh-CN" dirty="0"/>
              <a:t>least constraining value</a:t>
            </a:r>
          </a:p>
          <a:p>
            <a:pPr marL="228600" indent="-228600">
              <a:buAutoNum type="arabicPeriod"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注意字母本身存在的约束，两个三位数求和为四位数，首位不为零，不同字母代表不同数字，有些同学没有注意这些细节。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8AF8EF-9314-4241-BE1F-4641E6EE1AB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217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求解这个字母算式，根据 约束满足问题的求解步骤即可。已经将问题形式化为了一个超图。注意求解使用的方法：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回溯法</a:t>
            </a:r>
            <a:r>
              <a:rPr lang="en-US" altLang="zh-CN" dirty="0"/>
              <a:t>+</a:t>
            </a:r>
            <a:r>
              <a:rPr lang="zh-CN" altLang="en-US" dirty="0"/>
              <a:t>前向检查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最小剩余值，</a:t>
            </a:r>
            <a:r>
              <a:rPr lang="en-US" altLang="zh-CN" dirty="0"/>
              <a:t>minimum remaining values</a:t>
            </a:r>
          </a:p>
          <a:p>
            <a:pPr marL="228600" indent="-228600">
              <a:buAutoNum type="arabicPeriod"/>
            </a:pPr>
            <a:r>
              <a:rPr lang="zh-CN" altLang="en-US" dirty="0"/>
              <a:t>最小约束值，</a:t>
            </a:r>
            <a:r>
              <a:rPr lang="en-US" altLang="zh-CN" dirty="0"/>
              <a:t>least constraining value</a:t>
            </a:r>
          </a:p>
          <a:p>
            <a:pPr marL="228600" indent="-228600">
              <a:buAutoNum type="arabicPeriod"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注意字母本身存在的约束，两个三位数求和为四位数，首位不为零，不同字母代表不同数字，有些同学没有注意这些细节。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8AF8EF-9314-4241-BE1F-4641E6EE1AB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115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29EBF-CF56-4923-8104-637923F03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FEBA5B-A033-4778-96BA-9691D9D3A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ABE979-1E27-4D34-992C-55A97DCB7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F43F-FE09-4E71-90EB-469239891B02}" type="datetime1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BA58D8-FF17-4A81-8F08-9A49D1508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2021 Spring, Artificial Intelligence, ISEE, Zhejiang University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692F3B-6FDA-4449-80D6-C468FEC68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A0B7-93AB-481E-9FA1-2CC483995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15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2A8F6-C14E-4191-B170-CC282B027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7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67D44D-E0F1-45BF-85F6-DEFABFF7C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846"/>
            <a:ext cx="10515600" cy="462111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8C8380-CE6E-439E-ADE0-020BCC085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A29C-EFD0-493C-8B18-D6E9F5C4E11C}" type="datetime1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879F78-032E-48A4-82B5-25BA4B9BE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2021 Spring, Artificial Intelligence, ISEE, Zhejiang University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07D807-9C71-4473-88AB-D7F2A5900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A0B7-93AB-481E-9FA1-2CC4839958F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3FBE46C-1558-4189-B114-110216580ED4}"/>
              </a:ext>
            </a:extLst>
          </p:cNvPr>
          <p:cNvCxnSpPr/>
          <p:nvPr/>
        </p:nvCxnSpPr>
        <p:spPr>
          <a:xfrm>
            <a:off x="838200" y="1130531"/>
            <a:ext cx="10515600" cy="0"/>
          </a:xfrm>
          <a:prstGeom prst="line">
            <a:avLst/>
          </a:prstGeom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894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文本和对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2A8F6-C14E-4191-B170-CC282B027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7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67D44D-E0F1-45BF-85F6-DEFABFF7C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846"/>
            <a:ext cx="5257800" cy="462111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8C8380-CE6E-439E-ADE0-020BCC085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3FB4-02BC-4048-A1A9-FBCA56BBBD1C}" type="datetime1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879F78-032E-48A4-82B5-25BA4B9BE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2021 Spring, Artificial Intelligence, ISEE, Zhejiang University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07D807-9C71-4473-88AB-D7F2A5900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A0B7-93AB-481E-9FA1-2CC4839958F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3FBE46C-1558-4189-B114-110216580ED4}"/>
              </a:ext>
            </a:extLst>
          </p:cNvPr>
          <p:cNvCxnSpPr/>
          <p:nvPr/>
        </p:nvCxnSpPr>
        <p:spPr>
          <a:xfrm>
            <a:off x="838200" y="1130531"/>
            <a:ext cx="10515600" cy="0"/>
          </a:xfrm>
          <a:prstGeom prst="line">
            <a:avLst/>
          </a:prstGeom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FC0E8B1F-BBBF-4100-ADD7-698E08B4EB4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0" y="1555846"/>
            <a:ext cx="5257800" cy="46211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95289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983C7-1A39-4541-B922-4AAE21E02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391856-A1FC-4579-93D8-E913EA7AE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9769-F24C-4B18-9C23-FB94CE60427E}" type="datetime1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DF4DA7-BC50-41FA-B614-3A42AE4FA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2021 Spring, Artificial Intelligence, ISEE, Zhejiang University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FE2240-D1F4-43BE-BF88-35A29D8C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A0B7-93AB-481E-9FA1-2CC483995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07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6A0406-9430-4874-8A6F-6B3B136D4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66DD10-C1D6-47D1-89F3-7A782DE80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9D60E1-B998-407E-B6A6-9F89D95D5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FEC1B-2FCF-467B-B673-4B798EE87F09}" type="datetime1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A08199-8E85-44B4-8998-96EC71242A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2021 Spring, Artificial Intelligence, ISEE, Zhejiang University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65D9F5-DA62-4D0F-86FD-2A96C821C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CA0B7-93AB-481E-9FA1-2CC483995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887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u="none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0.png"/><Relationship Id="rId4" Type="http://schemas.openxmlformats.org/officeDocument/2006/relationships/image" Target="../media/image4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49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0.png"/><Relationship Id="rId9" Type="http://schemas.openxmlformats.org/officeDocument/2006/relationships/image" Target="../media/image5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5.png"/><Relationship Id="rId4" Type="http://schemas.openxmlformats.org/officeDocument/2006/relationships/image" Target="../media/image5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55.png"/><Relationship Id="rId4" Type="http://schemas.openxmlformats.org/officeDocument/2006/relationships/image" Target="../media/image5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4.png"/><Relationship Id="rId7" Type="http://schemas.openxmlformats.org/officeDocument/2006/relationships/image" Target="../media/image76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9" Type="http://schemas.openxmlformats.org/officeDocument/2006/relationships/image" Target="../media/image7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0.png"/><Relationship Id="rId4" Type="http://schemas.openxmlformats.org/officeDocument/2006/relationships/image" Target="../media/image8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0.png"/><Relationship Id="rId4" Type="http://schemas.openxmlformats.org/officeDocument/2006/relationships/image" Target="../media/image8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790.png"/><Relationship Id="rId4" Type="http://schemas.openxmlformats.org/officeDocument/2006/relationships/image" Target="../media/image8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0.png"/><Relationship Id="rId4" Type="http://schemas.openxmlformats.org/officeDocument/2006/relationships/image" Target="../media/image8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0.png"/><Relationship Id="rId4" Type="http://schemas.openxmlformats.org/officeDocument/2006/relationships/image" Target="../media/image8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9DDF6-8668-4802-8120-0D3C5F09E6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Recitations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9BED17-C5DB-442B-A09A-BFC76DB4C3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Homework</a:t>
            </a:r>
          </a:p>
          <a:p>
            <a:r>
              <a:rPr lang="en-US" altLang="zh-CN"/>
              <a:t>TA</a:t>
            </a:r>
            <a:r>
              <a:rPr lang="en-US" altLang="zh-CN" dirty="0"/>
              <a:t>: Jiachen Li</a:t>
            </a:r>
          </a:p>
          <a:p>
            <a:r>
              <a:rPr lang="en-US" altLang="zh-CN" dirty="0"/>
              <a:t>2021.5.17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5C4E9D-7710-4F6D-9EF9-D6E94E980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A0F3-E2B3-4468-B8B5-DC1B39BB5FDC}" type="datetime1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051863-BB4E-4022-8C54-959E989C8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2021 Spring, Artificial Intelligence, ISEE, Zhejiang University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F65153-3C44-4305-9156-289699393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A0B7-93AB-481E-9FA1-2CC4839958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18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27634-9B9C-4D70-B17E-2022D3DAB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 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53240D-8984-4295-96A5-0C0C20F61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 1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4E89BF-2457-44EB-94CB-41F7088B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A29C-EFD0-493C-8B18-D6E9F5C4E11C}" type="datetime1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60532F-0160-40E8-B454-6E6702CD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2021 Spring, Artificial Intelligence, ISEE, Zhejiang University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8751C3-7F50-47A6-9FFE-C2B345E0A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A0B7-93AB-481E-9FA1-2CC4839958F1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1FF61B9-4C13-4AC6-821F-4D68D7C0F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715" y="2055786"/>
            <a:ext cx="6111770" cy="25986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FE1921C-BF6D-4324-83F1-D5C3D5FAB5F3}"/>
                  </a:ext>
                </a:extLst>
              </p:cNvPr>
              <p:cNvSpPr txBox="1"/>
              <p:nvPr/>
            </p:nvSpPr>
            <p:spPr>
              <a:xfrm>
                <a:off x="7370618" y="1555846"/>
                <a:ext cx="4756727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Possible solution:</a:t>
                </a:r>
              </a:p>
              <a:p>
                <a:pPr marL="342900" indent="-342900">
                  <a:buAutoNum type="arabicPeriod"/>
                </a:pPr>
                <a:r>
                  <a:rPr lang="en-US" altLang="zh-CN" dirty="0"/>
                  <a:t>Consider carry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b="0" dirty="0"/>
                  <a:t>.</a:t>
                </a:r>
              </a:p>
              <a:p>
                <a:pPr marL="342900" indent="-342900">
                  <a:buAutoNum type="arabicPeriod"/>
                </a:pPr>
                <a:r>
                  <a:rPr lang="en-US" altLang="zh-CN" dirty="0"/>
                  <a:t>Apply forward checking to exclude 0,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 is assigned with 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buAutoNum type="arabicPeriod"/>
                </a:pPr>
                <a:r>
                  <a:rPr lang="en-US" altLang="zh-CN" dirty="0"/>
                  <a:t>Apply MRV, choose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buAutoNum type="arabicPeriod"/>
                </a:pPr>
                <a:r>
                  <a:rPr lang="en-US" altLang="zh-CN" dirty="0"/>
                  <a:t>Apply MRV, consider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 which have minimum remaining values (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dirty="0"/>
                  <a:t>).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dirty="0"/>
                  <a:t> both survive the forward checking.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for example.</a:t>
                </a:r>
              </a:p>
              <a:p>
                <a:pPr marL="342900" indent="-342900">
                  <a:buAutoNum type="arabicPeriod"/>
                </a:pPr>
                <a:r>
                  <a:rPr lang="en-US" altLang="zh-CN" dirty="0"/>
                  <a:t>Apply MRV, consider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with only 2 values.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for example.</a:t>
                </a:r>
              </a:p>
              <a:p>
                <a:pPr marL="342900" indent="-342900">
                  <a:buAutoNum type="arabicPeriod"/>
                </a:pPr>
                <a:r>
                  <a:rPr lang="en-US" altLang="zh-CN" dirty="0"/>
                  <a:t>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+10×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+10×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, it suggests that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altLang="zh-CN" dirty="0"/>
                  <a:t> must be an even number less than 5. Choose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altLang="zh-CN" dirty="0"/>
                  <a:t> according to LCV.</a:t>
                </a:r>
              </a:p>
              <a:p>
                <a:pPr marL="342900" indent="-342900">
                  <a:buAutoNum type="arabicPeriod"/>
                </a:pPr>
                <a:r>
                  <a:rPr lang="en-US" altLang="zh-CN" dirty="0"/>
                  <a:t>Apply MRV, choose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FE1921C-BF6D-4324-83F1-D5C3D5FAB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618" y="1555846"/>
                <a:ext cx="4756727" cy="4524315"/>
              </a:xfrm>
              <a:prstGeom prst="rect">
                <a:avLst/>
              </a:prstGeom>
              <a:blipFill>
                <a:blip r:embed="rId4"/>
                <a:stretch>
                  <a:fillRect l="-1026" t="-674" b="-12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7E1D7131-5D98-4C3B-BF31-7480087D4158}"/>
              </a:ext>
            </a:extLst>
          </p:cNvPr>
          <p:cNvSpPr/>
          <p:nvPr/>
        </p:nvSpPr>
        <p:spPr>
          <a:xfrm>
            <a:off x="1209964" y="3713018"/>
            <a:ext cx="258618" cy="25861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1AFA554-E58F-4F46-80E0-7FC409ABDFFC}"/>
              </a:ext>
            </a:extLst>
          </p:cNvPr>
          <p:cNvSpPr/>
          <p:nvPr/>
        </p:nvSpPr>
        <p:spPr>
          <a:xfrm>
            <a:off x="3325091" y="3971636"/>
            <a:ext cx="369454" cy="341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2B986C7-6AA6-44BF-B418-2279AC3A7502}"/>
              </a:ext>
            </a:extLst>
          </p:cNvPr>
          <p:cNvSpPr/>
          <p:nvPr/>
        </p:nvSpPr>
        <p:spPr>
          <a:xfrm>
            <a:off x="4008582" y="3971636"/>
            <a:ext cx="369454" cy="34174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6D68486-FBCF-494E-98B9-47D2CC027655}"/>
              </a:ext>
            </a:extLst>
          </p:cNvPr>
          <p:cNvSpPr/>
          <p:nvPr/>
        </p:nvSpPr>
        <p:spPr>
          <a:xfrm>
            <a:off x="4950691" y="3971636"/>
            <a:ext cx="369454" cy="34174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3772945-0276-4B35-B4B0-830191FEBAC5}"/>
              </a:ext>
            </a:extLst>
          </p:cNvPr>
          <p:cNvSpPr/>
          <p:nvPr/>
        </p:nvSpPr>
        <p:spPr>
          <a:xfrm>
            <a:off x="1449152" y="3713018"/>
            <a:ext cx="258618" cy="25861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F29A392-C2B7-42F2-99ED-4E58D01F951C}"/>
              </a:ext>
            </a:extLst>
          </p:cNvPr>
          <p:cNvSpPr/>
          <p:nvPr/>
        </p:nvSpPr>
        <p:spPr>
          <a:xfrm>
            <a:off x="1951182" y="3415081"/>
            <a:ext cx="258618" cy="25861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4743C1E-243E-46C3-9BFB-A639EFD3DFFB}"/>
              </a:ext>
            </a:extLst>
          </p:cNvPr>
          <p:cNvSpPr/>
          <p:nvPr/>
        </p:nvSpPr>
        <p:spPr>
          <a:xfrm>
            <a:off x="1951182" y="3144981"/>
            <a:ext cx="258618" cy="25861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92850E6-B14E-452D-BFCB-3F0AD0A03B6F}"/>
              </a:ext>
            </a:extLst>
          </p:cNvPr>
          <p:cNvSpPr/>
          <p:nvPr/>
        </p:nvSpPr>
        <p:spPr>
          <a:xfrm>
            <a:off x="5358819" y="3087254"/>
            <a:ext cx="369454" cy="34174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2CD3FEC-B659-46A8-A802-91C7E95D5F36}"/>
              </a:ext>
            </a:extLst>
          </p:cNvPr>
          <p:cNvSpPr txBox="1"/>
          <p:nvPr/>
        </p:nvSpPr>
        <p:spPr>
          <a:xfrm>
            <a:off x="982715" y="4789329"/>
            <a:ext cx="45608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MRV: Choose the variable with the fewest “legal” values. (</a:t>
            </a:r>
            <a:r>
              <a:rPr lang="en-US" altLang="zh-CN" dirty="0">
                <a:solidFill>
                  <a:srgbClr val="FF0000"/>
                </a:solidFill>
              </a:rPr>
              <a:t>Choose variable</a:t>
            </a:r>
            <a:r>
              <a:rPr lang="en-US" altLang="zh-CN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LCV: Leave the maximum flexibility for subsequent variable assignments. (</a:t>
            </a:r>
            <a:r>
              <a:rPr lang="en-US" altLang="zh-CN" dirty="0">
                <a:solidFill>
                  <a:srgbClr val="FF0000"/>
                </a:solidFill>
              </a:rPr>
              <a:t>Assign value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2E84ACA-B537-48B9-A07D-163DE9703641}"/>
              </a:ext>
            </a:extLst>
          </p:cNvPr>
          <p:cNvSpPr/>
          <p:nvPr/>
        </p:nvSpPr>
        <p:spPr>
          <a:xfrm>
            <a:off x="4950691" y="3087254"/>
            <a:ext cx="369454" cy="34174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29765D1-1155-4F0C-B682-7A94549459D6}"/>
              </a:ext>
            </a:extLst>
          </p:cNvPr>
          <p:cNvSpPr/>
          <p:nvPr/>
        </p:nvSpPr>
        <p:spPr>
          <a:xfrm>
            <a:off x="1946958" y="3713018"/>
            <a:ext cx="258618" cy="258618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B7363EB-F1DC-4EEA-B6E4-6DAEA45F9BE0}"/>
              </a:ext>
            </a:extLst>
          </p:cNvPr>
          <p:cNvSpPr/>
          <p:nvPr/>
        </p:nvSpPr>
        <p:spPr>
          <a:xfrm>
            <a:off x="3110346" y="3068781"/>
            <a:ext cx="369454" cy="34174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21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27634-9B9C-4D70-B17E-2022D3DAB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 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53240D-8984-4295-96A5-0C0C20F61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 1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4E89BF-2457-44EB-94CB-41F7088B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A29C-EFD0-493C-8B18-D6E9F5C4E11C}" type="datetime1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60532F-0160-40E8-B454-6E6702CD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2021 Spring, Artificial Intelligence, ISEE, Zhejiang University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8751C3-7F50-47A6-9FFE-C2B345E0A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A0B7-93AB-481E-9FA1-2CC4839958F1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1FF61B9-4C13-4AC6-821F-4D68D7C0F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715" y="2055786"/>
            <a:ext cx="6111770" cy="25986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FE1921C-BF6D-4324-83F1-D5C3D5FAB5F3}"/>
                  </a:ext>
                </a:extLst>
              </p:cNvPr>
              <p:cNvSpPr txBox="1"/>
              <p:nvPr/>
            </p:nvSpPr>
            <p:spPr>
              <a:xfrm>
                <a:off x="7370618" y="1555846"/>
                <a:ext cx="4756727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Possible solution:</a:t>
                </a:r>
              </a:p>
              <a:p>
                <a:pPr marL="342900" indent="-342900">
                  <a:buAutoNum type="arabicPeriod"/>
                </a:pPr>
                <a:r>
                  <a:rPr lang="en-US" altLang="zh-CN" dirty="0"/>
                  <a:t>Consider carry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b="0" dirty="0"/>
                  <a:t>.</a:t>
                </a:r>
              </a:p>
              <a:p>
                <a:pPr marL="342900" indent="-342900">
                  <a:buAutoNum type="arabicPeriod"/>
                </a:pPr>
                <a:r>
                  <a:rPr lang="en-US" altLang="zh-CN" dirty="0"/>
                  <a:t>Apply forward checking to exclude 0,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 is assigned with 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buAutoNum type="arabicPeriod"/>
                </a:pPr>
                <a:r>
                  <a:rPr lang="en-US" altLang="zh-CN" dirty="0"/>
                  <a:t>Apply MRV, choose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buAutoNum type="arabicPeriod"/>
                </a:pPr>
                <a:r>
                  <a:rPr lang="en-US" altLang="zh-CN" dirty="0"/>
                  <a:t>Apply MRV, consider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 which have minimum remaining values (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dirty="0"/>
                  <a:t>).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dirty="0"/>
                  <a:t> both survive the forward checking.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for example.</a:t>
                </a:r>
              </a:p>
              <a:p>
                <a:pPr marL="342900" indent="-342900">
                  <a:buAutoNum type="arabicPeriod"/>
                </a:pPr>
                <a:r>
                  <a:rPr lang="en-US" altLang="zh-CN" dirty="0"/>
                  <a:t>Apply MRV, consider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with only 2 values.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for example.</a:t>
                </a:r>
              </a:p>
              <a:p>
                <a:pPr marL="342900" indent="-342900">
                  <a:buAutoNum type="arabicPeriod"/>
                </a:pPr>
                <a:r>
                  <a:rPr lang="en-US" altLang="zh-CN" dirty="0"/>
                  <a:t>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+10×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+10×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, it suggests that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altLang="zh-CN" dirty="0"/>
                  <a:t> must be an even number less than 5. Choose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altLang="zh-CN" dirty="0"/>
                  <a:t> according to LCV.</a:t>
                </a:r>
              </a:p>
              <a:p>
                <a:pPr marL="342900" indent="-342900">
                  <a:buAutoNum type="arabicPeriod"/>
                </a:pPr>
                <a:r>
                  <a:rPr lang="en-US" altLang="zh-CN" dirty="0"/>
                  <a:t>Apply MRV, choose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buAutoNum type="arabicPeriod"/>
                </a:pPr>
                <a:r>
                  <a:rPr lang="en-US" altLang="zh-CN" dirty="0"/>
                  <a:t>Apply MRV, choose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FE1921C-BF6D-4324-83F1-D5C3D5FAB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618" y="1555846"/>
                <a:ext cx="4756727" cy="4801314"/>
              </a:xfrm>
              <a:prstGeom prst="rect">
                <a:avLst/>
              </a:prstGeom>
              <a:blipFill>
                <a:blip r:embed="rId4"/>
                <a:stretch>
                  <a:fillRect l="-1026" t="-635" b="-10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7E1D7131-5D98-4C3B-BF31-7480087D4158}"/>
              </a:ext>
            </a:extLst>
          </p:cNvPr>
          <p:cNvSpPr/>
          <p:nvPr/>
        </p:nvSpPr>
        <p:spPr>
          <a:xfrm>
            <a:off x="1209964" y="3713018"/>
            <a:ext cx="258618" cy="25861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1AFA554-E58F-4F46-80E0-7FC409ABDFFC}"/>
              </a:ext>
            </a:extLst>
          </p:cNvPr>
          <p:cNvSpPr/>
          <p:nvPr/>
        </p:nvSpPr>
        <p:spPr>
          <a:xfrm>
            <a:off x="3325091" y="3971636"/>
            <a:ext cx="369454" cy="341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2B986C7-6AA6-44BF-B418-2279AC3A7502}"/>
              </a:ext>
            </a:extLst>
          </p:cNvPr>
          <p:cNvSpPr/>
          <p:nvPr/>
        </p:nvSpPr>
        <p:spPr>
          <a:xfrm>
            <a:off x="4008582" y="3971636"/>
            <a:ext cx="369454" cy="34174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6D68486-FBCF-494E-98B9-47D2CC027655}"/>
              </a:ext>
            </a:extLst>
          </p:cNvPr>
          <p:cNvSpPr/>
          <p:nvPr/>
        </p:nvSpPr>
        <p:spPr>
          <a:xfrm>
            <a:off x="4950691" y="3971636"/>
            <a:ext cx="369454" cy="34174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3772945-0276-4B35-B4B0-830191FEBAC5}"/>
              </a:ext>
            </a:extLst>
          </p:cNvPr>
          <p:cNvSpPr/>
          <p:nvPr/>
        </p:nvSpPr>
        <p:spPr>
          <a:xfrm>
            <a:off x="1449152" y="3713018"/>
            <a:ext cx="258618" cy="25861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F29A392-C2B7-42F2-99ED-4E58D01F951C}"/>
              </a:ext>
            </a:extLst>
          </p:cNvPr>
          <p:cNvSpPr/>
          <p:nvPr/>
        </p:nvSpPr>
        <p:spPr>
          <a:xfrm>
            <a:off x="1951182" y="3415081"/>
            <a:ext cx="258618" cy="25861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4743C1E-243E-46C3-9BFB-A639EFD3DFFB}"/>
              </a:ext>
            </a:extLst>
          </p:cNvPr>
          <p:cNvSpPr/>
          <p:nvPr/>
        </p:nvSpPr>
        <p:spPr>
          <a:xfrm>
            <a:off x="1951182" y="3144981"/>
            <a:ext cx="258618" cy="25861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92850E6-B14E-452D-BFCB-3F0AD0A03B6F}"/>
              </a:ext>
            </a:extLst>
          </p:cNvPr>
          <p:cNvSpPr/>
          <p:nvPr/>
        </p:nvSpPr>
        <p:spPr>
          <a:xfrm>
            <a:off x="5358819" y="3087254"/>
            <a:ext cx="369454" cy="34174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2CD3FEC-B659-46A8-A802-91C7E95D5F36}"/>
              </a:ext>
            </a:extLst>
          </p:cNvPr>
          <p:cNvSpPr txBox="1"/>
          <p:nvPr/>
        </p:nvSpPr>
        <p:spPr>
          <a:xfrm>
            <a:off x="982715" y="4789329"/>
            <a:ext cx="45608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MRV: Choose the variable with the fewest “legal” values. (</a:t>
            </a:r>
            <a:r>
              <a:rPr lang="en-US" altLang="zh-CN" dirty="0">
                <a:solidFill>
                  <a:srgbClr val="FF0000"/>
                </a:solidFill>
              </a:rPr>
              <a:t>Choose variable</a:t>
            </a:r>
            <a:r>
              <a:rPr lang="en-US" altLang="zh-CN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LCV: Leave the maximum flexibility for subsequent variable assignments. (</a:t>
            </a:r>
            <a:r>
              <a:rPr lang="en-US" altLang="zh-CN" dirty="0">
                <a:solidFill>
                  <a:srgbClr val="FF0000"/>
                </a:solidFill>
              </a:rPr>
              <a:t>Assign value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2E84ACA-B537-48B9-A07D-163DE9703641}"/>
              </a:ext>
            </a:extLst>
          </p:cNvPr>
          <p:cNvSpPr/>
          <p:nvPr/>
        </p:nvSpPr>
        <p:spPr>
          <a:xfrm>
            <a:off x="4950691" y="3087254"/>
            <a:ext cx="369454" cy="34174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29765D1-1155-4F0C-B682-7A94549459D6}"/>
              </a:ext>
            </a:extLst>
          </p:cNvPr>
          <p:cNvSpPr/>
          <p:nvPr/>
        </p:nvSpPr>
        <p:spPr>
          <a:xfrm>
            <a:off x="1946958" y="3713018"/>
            <a:ext cx="258618" cy="25861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3609653-B421-4276-8FD2-87763AFD8737}"/>
              </a:ext>
            </a:extLst>
          </p:cNvPr>
          <p:cNvSpPr/>
          <p:nvPr/>
        </p:nvSpPr>
        <p:spPr>
          <a:xfrm>
            <a:off x="3581400" y="3087254"/>
            <a:ext cx="369454" cy="34174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70D716E-1E2D-4E06-B09A-B14EF3C19E4C}"/>
              </a:ext>
            </a:extLst>
          </p:cNvPr>
          <p:cNvSpPr/>
          <p:nvPr/>
        </p:nvSpPr>
        <p:spPr>
          <a:xfrm>
            <a:off x="1447407" y="3136804"/>
            <a:ext cx="258618" cy="258618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95EFB2C-10DA-4082-91F6-13D8C0F4D5FB}"/>
              </a:ext>
            </a:extLst>
          </p:cNvPr>
          <p:cNvSpPr/>
          <p:nvPr/>
        </p:nvSpPr>
        <p:spPr>
          <a:xfrm>
            <a:off x="1449152" y="3415081"/>
            <a:ext cx="258618" cy="258618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11FBEE3-E3FE-4EA9-A752-90FBFCB75EA3}"/>
              </a:ext>
            </a:extLst>
          </p:cNvPr>
          <p:cNvSpPr/>
          <p:nvPr/>
        </p:nvSpPr>
        <p:spPr>
          <a:xfrm>
            <a:off x="3110346" y="3068781"/>
            <a:ext cx="369454" cy="34174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2425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27634-9B9C-4D70-B17E-2022D3DAB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 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53240D-8984-4295-96A5-0C0C20F61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 1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4E89BF-2457-44EB-94CB-41F7088B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A29C-EFD0-493C-8B18-D6E9F5C4E11C}" type="datetime1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60532F-0160-40E8-B454-6E6702CD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2021 Spring, Artificial Intelligence, ISEE, Zhejiang University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8751C3-7F50-47A6-9FFE-C2B345E0A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A0B7-93AB-481E-9FA1-2CC4839958F1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1FF61B9-4C13-4AC6-821F-4D68D7C0F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715" y="2055786"/>
            <a:ext cx="6111770" cy="25986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FE1921C-BF6D-4324-83F1-D5C3D5FAB5F3}"/>
                  </a:ext>
                </a:extLst>
              </p:cNvPr>
              <p:cNvSpPr txBox="1"/>
              <p:nvPr/>
            </p:nvSpPr>
            <p:spPr>
              <a:xfrm>
                <a:off x="7370618" y="1555846"/>
                <a:ext cx="4756727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Possible solution:</a:t>
                </a:r>
              </a:p>
              <a:p>
                <a:pPr marL="342900" indent="-342900">
                  <a:buAutoNum type="arabicPeriod"/>
                </a:pPr>
                <a:r>
                  <a:rPr lang="en-US" altLang="zh-CN" dirty="0"/>
                  <a:t>Consider carry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b="0" dirty="0"/>
                  <a:t>.</a:t>
                </a:r>
              </a:p>
              <a:p>
                <a:pPr marL="342900" indent="-342900">
                  <a:buAutoNum type="arabicPeriod"/>
                </a:pPr>
                <a:r>
                  <a:rPr lang="en-US" altLang="zh-CN" dirty="0"/>
                  <a:t>Apply forward checking to exclude 0,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 is assigned with 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buAutoNum type="arabicPeriod"/>
                </a:pPr>
                <a:r>
                  <a:rPr lang="en-US" altLang="zh-CN" dirty="0"/>
                  <a:t>Apply MRV, choose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buAutoNum type="arabicPeriod"/>
                </a:pPr>
                <a:r>
                  <a:rPr lang="en-US" altLang="zh-CN" dirty="0"/>
                  <a:t>Apply MRV, consider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 which have minimum remaining values (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dirty="0"/>
                  <a:t>).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dirty="0"/>
                  <a:t> both survive the forward checking.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for example.</a:t>
                </a:r>
              </a:p>
              <a:p>
                <a:pPr marL="342900" indent="-342900">
                  <a:buAutoNum type="arabicPeriod"/>
                </a:pPr>
                <a:r>
                  <a:rPr lang="en-US" altLang="zh-CN" dirty="0"/>
                  <a:t>Apply MRV, consider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with only 2 values.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for example.</a:t>
                </a:r>
              </a:p>
              <a:p>
                <a:pPr marL="342900" indent="-342900">
                  <a:buAutoNum type="arabicPeriod"/>
                </a:pPr>
                <a:r>
                  <a:rPr lang="en-US" altLang="zh-CN" dirty="0"/>
                  <a:t>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+10×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+10×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, it suggests that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altLang="zh-CN" dirty="0"/>
                  <a:t> must be an even number less than 5. Choose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altLang="zh-CN" dirty="0"/>
                  <a:t> according to LCV.</a:t>
                </a:r>
              </a:p>
              <a:p>
                <a:pPr marL="342900" indent="-342900">
                  <a:buAutoNum type="arabicPeriod"/>
                </a:pPr>
                <a:r>
                  <a:rPr lang="en-US" altLang="zh-CN" dirty="0"/>
                  <a:t>Apply MRV, choose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buAutoNum type="arabicPeriod"/>
                </a:pPr>
                <a:r>
                  <a:rPr lang="en-US" altLang="zh-CN" dirty="0"/>
                  <a:t>Apply MRV, choose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altLang="zh-CN" dirty="0"/>
              </a:p>
              <a:p>
                <a:pPr marL="342900" indent="-342900">
                  <a:buAutoNum type="arabicPeriod"/>
                </a:pPr>
                <a:r>
                  <a:rPr lang="en-US" altLang="zh-CN" dirty="0"/>
                  <a:t>Apply MRV, choose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FE1921C-BF6D-4324-83F1-D5C3D5FAB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618" y="1555846"/>
                <a:ext cx="4756727" cy="5078313"/>
              </a:xfrm>
              <a:prstGeom prst="rect">
                <a:avLst/>
              </a:prstGeom>
              <a:blipFill>
                <a:blip r:embed="rId4"/>
                <a:stretch>
                  <a:fillRect l="-1026" t="-600" b="-9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7E1D7131-5D98-4C3B-BF31-7480087D4158}"/>
              </a:ext>
            </a:extLst>
          </p:cNvPr>
          <p:cNvSpPr/>
          <p:nvPr/>
        </p:nvSpPr>
        <p:spPr>
          <a:xfrm>
            <a:off x="1209964" y="3713018"/>
            <a:ext cx="258618" cy="25861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1AFA554-E58F-4F46-80E0-7FC409ABDFFC}"/>
              </a:ext>
            </a:extLst>
          </p:cNvPr>
          <p:cNvSpPr/>
          <p:nvPr/>
        </p:nvSpPr>
        <p:spPr>
          <a:xfrm>
            <a:off x="3325091" y="3971636"/>
            <a:ext cx="369454" cy="341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2B986C7-6AA6-44BF-B418-2279AC3A7502}"/>
              </a:ext>
            </a:extLst>
          </p:cNvPr>
          <p:cNvSpPr/>
          <p:nvPr/>
        </p:nvSpPr>
        <p:spPr>
          <a:xfrm>
            <a:off x="4008582" y="3971636"/>
            <a:ext cx="369454" cy="34174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6D68486-FBCF-494E-98B9-47D2CC027655}"/>
              </a:ext>
            </a:extLst>
          </p:cNvPr>
          <p:cNvSpPr/>
          <p:nvPr/>
        </p:nvSpPr>
        <p:spPr>
          <a:xfrm>
            <a:off x="4950691" y="3971636"/>
            <a:ext cx="369454" cy="34174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3772945-0276-4B35-B4B0-830191FEBAC5}"/>
              </a:ext>
            </a:extLst>
          </p:cNvPr>
          <p:cNvSpPr/>
          <p:nvPr/>
        </p:nvSpPr>
        <p:spPr>
          <a:xfrm>
            <a:off x="1449152" y="3713018"/>
            <a:ext cx="258618" cy="25861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F29A392-C2B7-42F2-99ED-4E58D01F951C}"/>
              </a:ext>
            </a:extLst>
          </p:cNvPr>
          <p:cNvSpPr/>
          <p:nvPr/>
        </p:nvSpPr>
        <p:spPr>
          <a:xfrm>
            <a:off x="1951182" y="3415081"/>
            <a:ext cx="258618" cy="25861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4743C1E-243E-46C3-9BFB-A639EFD3DFFB}"/>
              </a:ext>
            </a:extLst>
          </p:cNvPr>
          <p:cNvSpPr/>
          <p:nvPr/>
        </p:nvSpPr>
        <p:spPr>
          <a:xfrm>
            <a:off x="1951182" y="3144981"/>
            <a:ext cx="258618" cy="25861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92850E6-B14E-452D-BFCB-3F0AD0A03B6F}"/>
              </a:ext>
            </a:extLst>
          </p:cNvPr>
          <p:cNvSpPr/>
          <p:nvPr/>
        </p:nvSpPr>
        <p:spPr>
          <a:xfrm>
            <a:off x="5358819" y="3087254"/>
            <a:ext cx="369454" cy="34174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2CD3FEC-B659-46A8-A802-91C7E95D5F36}"/>
              </a:ext>
            </a:extLst>
          </p:cNvPr>
          <p:cNvSpPr txBox="1"/>
          <p:nvPr/>
        </p:nvSpPr>
        <p:spPr>
          <a:xfrm>
            <a:off x="982715" y="4789329"/>
            <a:ext cx="45608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MRV: Choose the variable with the fewest “legal” values. (</a:t>
            </a:r>
            <a:r>
              <a:rPr lang="en-US" altLang="zh-CN" dirty="0">
                <a:solidFill>
                  <a:srgbClr val="FF0000"/>
                </a:solidFill>
              </a:rPr>
              <a:t>Choose variable</a:t>
            </a:r>
            <a:r>
              <a:rPr lang="en-US" altLang="zh-CN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LCV: Leave the maximum flexibility for subsequent variable assignments. (</a:t>
            </a:r>
            <a:r>
              <a:rPr lang="en-US" altLang="zh-CN" dirty="0">
                <a:solidFill>
                  <a:srgbClr val="FF0000"/>
                </a:solidFill>
              </a:rPr>
              <a:t>Assign value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2E84ACA-B537-48B9-A07D-163DE9703641}"/>
              </a:ext>
            </a:extLst>
          </p:cNvPr>
          <p:cNvSpPr/>
          <p:nvPr/>
        </p:nvSpPr>
        <p:spPr>
          <a:xfrm>
            <a:off x="4950691" y="3087254"/>
            <a:ext cx="369454" cy="34174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29765D1-1155-4F0C-B682-7A94549459D6}"/>
              </a:ext>
            </a:extLst>
          </p:cNvPr>
          <p:cNvSpPr/>
          <p:nvPr/>
        </p:nvSpPr>
        <p:spPr>
          <a:xfrm>
            <a:off x="1946958" y="3713018"/>
            <a:ext cx="258618" cy="25861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3609653-B421-4276-8FD2-87763AFD8737}"/>
              </a:ext>
            </a:extLst>
          </p:cNvPr>
          <p:cNvSpPr/>
          <p:nvPr/>
        </p:nvSpPr>
        <p:spPr>
          <a:xfrm>
            <a:off x="3581400" y="3087254"/>
            <a:ext cx="369454" cy="34174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70D716E-1E2D-4E06-B09A-B14EF3C19E4C}"/>
              </a:ext>
            </a:extLst>
          </p:cNvPr>
          <p:cNvSpPr/>
          <p:nvPr/>
        </p:nvSpPr>
        <p:spPr>
          <a:xfrm>
            <a:off x="1447407" y="3136804"/>
            <a:ext cx="258618" cy="25861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95EFB2C-10DA-4082-91F6-13D8C0F4D5FB}"/>
              </a:ext>
            </a:extLst>
          </p:cNvPr>
          <p:cNvSpPr/>
          <p:nvPr/>
        </p:nvSpPr>
        <p:spPr>
          <a:xfrm>
            <a:off x="1449152" y="3415081"/>
            <a:ext cx="258618" cy="25861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9A516D9-6EF4-45B9-ACE1-75E93DCDA73B}"/>
              </a:ext>
            </a:extLst>
          </p:cNvPr>
          <p:cNvSpPr/>
          <p:nvPr/>
        </p:nvSpPr>
        <p:spPr>
          <a:xfrm>
            <a:off x="4008582" y="3087254"/>
            <a:ext cx="369454" cy="34174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23B9325-3713-455D-B066-7A64B239ECFB}"/>
              </a:ext>
            </a:extLst>
          </p:cNvPr>
          <p:cNvSpPr/>
          <p:nvPr/>
        </p:nvSpPr>
        <p:spPr>
          <a:xfrm>
            <a:off x="1698620" y="3711283"/>
            <a:ext cx="258618" cy="258618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9115D30-9BF0-40A6-AB08-F238D3DCE1DF}"/>
              </a:ext>
            </a:extLst>
          </p:cNvPr>
          <p:cNvSpPr/>
          <p:nvPr/>
        </p:nvSpPr>
        <p:spPr>
          <a:xfrm>
            <a:off x="3110346" y="3068781"/>
            <a:ext cx="369454" cy="34174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600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27634-9B9C-4D70-B17E-2022D3DAB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 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53240D-8984-4295-96A5-0C0C20F61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 1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4E89BF-2457-44EB-94CB-41F7088B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A29C-EFD0-493C-8B18-D6E9F5C4E11C}" type="datetime1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60532F-0160-40E8-B454-6E6702CD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2021 Spring, Artificial Intelligence, ISEE, Zhejiang University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8751C3-7F50-47A6-9FFE-C2B345E0A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A0B7-93AB-481E-9FA1-2CC4839958F1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1FF61B9-4C13-4AC6-821F-4D68D7C0F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715" y="2055786"/>
            <a:ext cx="6111770" cy="25986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FE1921C-BF6D-4324-83F1-D5C3D5FAB5F3}"/>
                  </a:ext>
                </a:extLst>
              </p:cNvPr>
              <p:cNvSpPr txBox="1"/>
              <p:nvPr/>
            </p:nvSpPr>
            <p:spPr>
              <a:xfrm>
                <a:off x="7370618" y="1223336"/>
                <a:ext cx="4756727" cy="5355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Possible solution:</a:t>
                </a:r>
              </a:p>
              <a:p>
                <a:pPr marL="342900" indent="-342900">
                  <a:buAutoNum type="arabicPeriod"/>
                </a:pPr>
                <a:r>
                  <a:rPr lang="en-US" altLang="zh-CN" dirty="0"/>
                  <a:t>Consider carry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b="0" dirty="0"/>
                  <a:t>.</a:t>
                </a:r>
              </a:p>
              <a:p>
                <a:pPr marL="342900" indent="-342900">
                  <a:buAutoNum type="arabicPeriod"/>
                </a:pPr>
                <a:r>
                  <a:rPr lang="en-US" altLang="zh-CN" dirty="0"/>
                  <a:t>Apply forward checking to exclude 0,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 is assigned with 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buAutoNum type="arabicPeriod"/>
                </a:pPr>
                <a:r>
                  <a:rPr lang="en-US" altLang="zh-CN" dirty="0"/>
                  <a:t>Apply MRV, choose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buAutoNum type="arabicPeriod"/>
                </a:pPr>
                <a:r>
                  <a:rPr lang="en-US" altLang="zh-CN" dirty="0"/>
                  <a:t>Apply MRV, consider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 which have minimum remaining values (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dirty="0"/>
                  <a:t>).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dirty="0"/>
                  <a:t> both survive the forward checking.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for example.</a:t>
                </a:r>
              </a:p>
              <a:p>
                <a:pPr marL="342900" indent="-342900">
                  <a:buAutoNum type="arabicPeriod"/>
                </a:pPr>
                <a:r>
                  <a:rPr lang="en-US" altLang="zh-CN" dirty="0"/>
                  <a:t>Apply MRV, consider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with only 2 values.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for example.</a:t>
                </a:r>
              </a:p>
              <a:p>
                <a:pPr marL="342900" indent="-342900">
                  <a:buAutoNum type="arabicPeriod"/>
                </a:pPr>
                <a:r>
                  <a:rPr lang="en-US" altLang="zh-CN" dirty="0"/>
                  <a:t>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+10×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+10×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, it suggests that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altLang="zh-CN" dirty="0"/>
                  <a:t> must be an even number less than 5. Choose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altLang="zh-CN" dirty="0"/>
                  <a:t> according to LCV.</a:t>
                </a:r>
              </a:p>
              <a:p>
                <a:pPr marL="342900" indent="-342900">
                  <a:buAutoNum type="arabicPeriod"/>
                </a:pPr>
                <a:r>
                  <a:rPr lang="en-US" altLang="zh-CN" dirty="0"/>
                  <a:t>Apply MRV, choose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buAutoNum type="arabicPeriod"/>
                </a:pPr>
                <a:r>
                  <a:rPr lang="en-US" altLang="zh-CN" dirty="0"/>
                  <a:t>Apply MRV, choose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buAutoNum type="arabicPeriod"/>
                </a:pPr>
                <a:r>
                  <a:rPr lang="en-US" altLang="zh-CN" dirty="0"/>
                  <a:t>Apply MRV, choose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buAutoNum type="arabicPeriod"/>
                </a:pPr>
                <a:r>
                  <a:rPr lang="en-US" altLang="zh-CN" dirty="0"/>
                  <a:t>Apply MRV, choose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FE1921C-BF6D-4324-83F1-D5C3D5FAB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618" y="1223336"/>
                <a:ext cx="4756727" cy="5355312"/>
              </a:xfrm>
              <a:prstGeom prst="rect">
                <a:avLst/>
              </a:prstGeom>
              <a:blipFill>
                <a:blip r:embed="rId4"/>
                <a:stretch>
                  <a:fillRect l="-1026" t="-683" b="-9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7E1D7131-5D98-4C3B-BF31-7480087D4158}"/>
              </a:ext>
            </a:extLst>
          </p:cNvPr>
          <p:cNvSpPr/>
          <p:nvPr/>
        </p:nvSpPr>
        <p:spPr>
          <a:xfrm>
            <a:off x="1209964" y="3713018"/>
            <a:ext cx="258618" cy="25861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1AFA554-E58F-4F46-80E0-7FC409ABDFFC}"/>
              </a:ext>
            </a:extLst>
          </p:cNvPr>
          <p:cNvSpPr/>
          <p:nvPr/>
        </p:nvSpPr>
        <p:spPr>
          <a:xfrm>
            <a:off x="3325091" y="3971636"/>
            <a:ext cx="369454" cy="341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2B986C7-6AA6-44BF-B418-2279AC3A7502}"/>
              </a:ext>
            </a:extLst>
          </p:cNvPr>
          <p:cNvSpPr/>
          <p:nvPr/>
        </p:nvSpPr>
        <p:spPr>
          <a:xfrm>
            <a:off x="4008582" y="3971636"/>
            <a:ext cx="369454" cy="34174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6D68486-FBCF-494E-98B9-47D2CC027655}"/>
              </a:ext>
            </a:extLst>
          </p:cNvPr>
          <p:cNvSpPr/>
          <p:nvPr/>
        </p:nvSpPr>
        <p:spPr>
          <a:xfrm>
            <a:off x="4950691" y="3971636"/>
            <a:ext cx="369454" cy="34174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3772945-0276-4B35-B4B0-830191FEBAC5}"/>
              </a:ext>
            </a:extLst>
          </p:cNvPr>
          <p:cNvSpPr/>
          <p:nvPr/>
        </p:nvSpPr>
        <p:spPr>
          <a:xfrm>
            <a:off x="1449152" y="3713018"/>
            <a:ext cx="258618" cy="25861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F29A392-C2B7-42F2-99ED-4E58D01F951C}"/>
              </a:ext>
            </a:extLst>
          </p:cNvPr>
          <p:cNvSpPr/>
          <p:nvPr/>
        </p:nvSpPr>
        <p:spPr>
          <a:xfrm>
            <a:off x="1951182" y="3415081"/>
            <a:ext cx="258618" cy="25861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4743C1E-243E-46C3-9BFB-A639EFD3DFFB}"/>
              </a:ext>
            </a:extLst>
          </p:cNvPr>
          <p:cNvSpPr/>
          <p:nvPr/>
        </p:nvSpPr>
        <p:spPr>
          <a:xfrm>
            <a:off x="1951182" y="3144981"/>
            <a:ext cx="258618" cy="25861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92850E6-B14E-452D-BFCB-3F0AD0A03B6F}"/>
              </a:ext>
            </a:extLst>
          </p:cNvPr>
          <p:cNvSpPr/>
          <p:nvPr/>
        </p:nvSpPr>
        <p:spPr>
          <a:xfrm>
            <a:off x="5358819" y="3087254"/>
            <a:ext cx="369454" cy="34174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2CD3FEC-B659-46A8-A802-91C7E95D5F36}"/>
              </a:ext>
            </a:extLst>
          </p:cNvPr>
          <p:cNvSpPr txBox="1"/>
          <p:nvPr/>
        </p:nvSpPr>
        <p:spPr>
          <a:xfrm>
            <a:off x="982715" y="4789329"/>
            <a:ext cx="45608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MRV: Choose the variable with the fewest “legal” values. (</a:t>
            </a:r>
            <a:r>
              <a:rPr lang="en-US" altLang="zh-CN" dirty="0">
                <a:solidFill>
                  <a:srgbClr val="FF0000"/>
                </a:solidFill>
              </a:rPr>
              <a:t>Choose variable</a:t>
            </a:r>
            <a:r>
              <a:rPr lang="en-US" altLang="zh-CN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LCV: Leave the maximum flexibility for subsequent variable assignments. (</a:t>
            </a:r>
            <a:r>
              <a:rPr lang="en-US" altLang="zh-CN" dirty="0">
                <a:solidFill>
                  <a:srgbClr val="FF0000"/>
                </a:solidFill>
              </a:rPr>
              <a:t>Assign value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2E84ACA-B537-48B9-A07D-163DE9703641}"/>
              </a:ext>
            </a:extLst>
          </p:cNvPr>
          <p:cNvSpPr/>
          <p:nvPr/>
        </p:nvSpPr>
        <p:spPr>
          <a:xfrm>
            <a:off x="4950691" y="3087254"/>
            <a:ext cx="369454" cy="34174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29765D1-1155-4F0C-B682-7A94549459D6}"/>
              </a:ext>
            </a:extLst>
          </p:cNvPr>
          <p:cNvSpPr/>
          <p:nvPr/>
        </p:nvSpPr>
        <p:spPr>
          <a:xfrm>
            <a:off x="1946958" y="3713018"/>
            <a:ext cx="258618" cy="25861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3609653-B421-4276-8FD2-87763AFD8737}"/>
              </a:ext>
            </a:extLst>
          </p:cNvPr>
          <p:cNvSpPr/>
          <p:nvPr/>
        </p:nvSpPr>
        <p:spPr>
          <a:xfrm>
            <a:off x="3581400" y="3087254"/>
            <a:ext cx="369454" cy="34174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70D716E-1E2D-4E06-B09A-B14EF3C19E4C}"/>
              </a:ext>
            </a:extLst>
          </p:cNvPr>
          <p:cNvSpPr/>
          <p:nvPr/>
        </p:nvSpPr>
        <p:spPr>
          <a:xfrm>
            <a:off x="1447407" y="3136804"/>
            <a:ext cx="258618" cy="25861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95EFB2C-10DA-4082-91F6-13D8C0F4D5FB}"/>
              </a:ext>
            </a:extLst>
          </p:cNvPr>
          <p:cNvSpPr/>
          <p:nvPr/>
        </p:nvSpPr>
        <p:spPr>
          <a:xfrm>
            <a:off x="1449152" y="3415081"/>
            <a:ext cx="258618" cy="25861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9A516D9-6EF4-45B9-ACE1-75E93DCDA73B}"/>
              </a:ext>
            </a:extLst>
          </p:cNvPr>
          <p:cNvSpPr/>
          <p:nvPr/>
        </p:nvSpPr>
        <p:spPr>
          <a:xfrm>
            <a:off x="4008582" y="3087254"/>
            <a:ext cx="369454" cy="34174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23B9325-3713-455D-B066-7A64B239ECFB}"/>
              </a:ext>
            </a:extLst>
          </p:cNvPr>
          <p:cNvSpPr/>
          <p:nvPr/>
        </p:nvSpPr>
        <p:spPr>
          <a:xfrm>
            <a:off x="1698620" y="3711283"/>
            <a:ext cx="258618" cy="25861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9115D30-9BF0-40A6-AB08-F238D3DCE1DF}"/>
              </a:ext>
            </a:extLst>
          </p:cNvPr>
          <p:cNvSpPr/>
          <p:nvPr/>
        </p:nvSpPr>
        <p:spPr>
          <a:xfrm>
            <a:off x="3110346" y="3068781"/>
            <a:ext cx="369454" cy="34174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8AD5B0F-2837-4764-B841-A6B5A5A0F777}"/>
              </a:ext>
            </a:extLst>
          </p:cNvPr>
          <p:cNvSpPr/>
          <p:nvPr/>
        </p:nvSpPr>
        <p:spPr>
          <a:xfrm>
            <a:off x="4416710" y="3087254"/>
            <a:ext cx="369454" cy="34174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A58C788-49E7-4E4D-A4E8-D3FBDF3CE987}"/>
              </a:ext>
            </a:extLst>
          </p:cNvPr>
          <p:cNvSpPr/>
          <p:nvPr/>
        </p:nvSpPr>
        <p:spPr>
          <a:xfrm>
            <a:off x="1706025" y="3139230"/>
            <a:ext cx="258618" cy="258618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2CF9964-1A0F-442B-A612-7B0C1C7A28BA}"/>
              </a:ext>
            </a:extLst>
          </p:cNvPr>
          <p:cNvSpPr/>
          <p:nvPr/>
        </p:nvSpPr>
        <p:spPr>
          <a:xfrm>
            <a:off x="1706025" y="3415949"/>
            <a:ext cx="258618" cy="258618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05500D7-9576-4A6E-8414-10272DAEA071}"/>
              </a:ext>
            </a:extLst>
          </p:cNvPr>
          <p:cNvSpPr txBox="1"/>
          <p:nvPr/>
        </p:nvSpPr>
        <p:spPr>
          <a:xfrm>
            <a:off x="1447407" y="415487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Done!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0360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27634-9B9C-4D70-B17E-2022D3DAB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 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53240D-8984-4295-96A5-0C0C20F61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 2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4E89BF-2457-44EB-94CB-41F7088B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A29C-EFD0-493C-8B18-D6E9F5C4E11C}" type="datetime1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60532F-0160-40E8-B454-6E6702CD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2021 Spring, Artificial Intelligence, ISEE, Zhejiang University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8751C3-7F50-47A6-9FFE-C2B345E0A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A0B7-93AB-481E-9FA1-2CC4839958F1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65C57F0-9512-4333-9B9D-A8D2CB770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577" y="2010773"/>
            <a:ext cx="6066046" cy="37112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531F1C5-5FEB-422A-BED5-41476294D138}"/>
                  </a:ext>
                </a:extLst>
              </p:cNvPr>
              <p:cNvSpPr txBox="1"/>
              <p:nvPr/>
            </p:nvSpPr>
            <p:spPr>
              <a:xfrm>
                <a:off x="7239000" y="3862923"/>
                <a:ext cx="4751411" cy="2629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Recall AC-3 algorithm:</a:t>
                </a:r>
              </a:p>
              <a:p>
                <a:pPr marL="342900" indent="-342900">
                  <a:buAutoNum type="arabicPeriod"/>
                </a:pPr>
                <a:r>
                  <a:rPr lang="en-US" altLang="zh-CN" dirty="0"/>
                  <a:t>Initialize a search queue with all arcs.</a:t>
                </a:r>
              </a:p>
              <a:p>
                <a:pPr marL="342900" indent="-342900">
                  <a:buAutoNum type="arabicPeriod"/>
                </a:pPr>
                <a:r>
                  <a:rPr lang="en-US" altLang="zh-CN" dirty="0"/>
                  <a:t>Pop the nodes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) of the leading arc, revise their domain and check validity.</a:t>
                </a:r>
              </a:p>
              <a:p>
                <a:pPr marL="342900" indent="-342900">
                  <a:buAutoNum type="arabicPeriod"/>
                </a:pPr>
                <a:r>
                  <a:rPr lang="en-US" altLang="zh-CN" dirty="0"/>
                  <a:t>The algorithm fails if one domain is empty.</a:t>
                </a:r>
              </a:p>
              <a:p>
                <a:pPr marL="342900" indent="-342900">
                  <a:buAutoNum type="arabicPeriod"/>
                </a:pPr>
                <a:r>
                  <a:rPr lang="en-US" altLang="zh-CN" dirty="0"/>
                  <a:t>For all neighbors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excluding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, enqueue new arcs linking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, if revised.</a:t>
                </a:r>
              </a:p>
              <a:p>
                <a:pPr marL="342900" indent="-342900">
                  <a:buAutoNum type="arabicPeriod"/>
                </a:pPr>
                <a:r>
                  <a:rPr lang="en-US" altLang="zh-CN" dirty="0"/>
                  <a:t>Repeat until the queue is empty.</a:t>
                </a:r>
              </a:p>
              <a:p>
                <a:pPr marL="342900" indent="-342900">
                  <a:buAutoNum type="arabicPeriod"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531F1C5-5FEB-422A-BED5-41476294D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3862923"/>
                <a:ext cx="4751411" cy="2629951"/>
              </a:xfrm>
              <a:prstGeom prst="rect">
                <a:avLst/>
              </a:prstGeom>
              <a:blipFill>
                <a:blip r:embed="rId4"/>
                <a:stretch>
                  <a:fillRect l="-1155" t="-1392" r="-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本框 31">
            <a:extLst>
              <a:ext uri="{FF2B5EF4-FFF2-40B4-BE49-F238E27FC236}">
                <a16:creationId xmlns:a16="http://schemas.microsoft.com/office/drawing/2014/main" id="{EE71380A-2B44-4EDF-87BC-3A6F341B4A4B}"/>
              </a:ext>
            </a:extLst>
          </p:cNvPr>
          <p:cNvSpPr txBox="1"/>
          <p:nvPr/>
        </p:nvSpPr>
        <p:spPr>
          <a:xfrm>
            <a:off x="7239000" y="1535781"/>
            <a:ext cx="4138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Essential AC-3: a graph traversal algorithm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C0A301B-EBAC-416E-9D03-A014E0C841D9}"/>
              </a:ext>
            </a:extLst>
          </p:cNvPr>
          <p:cNvSpPr txBox="1"/>
          <p:nvPr/>
        </p:nvSpPr>
        <p:spPr>
          <a:xfrm>
            <a:off x="7239000" y="1955979"/>
            <a:ext cx="25832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Graph to be visited: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Vertices: arcs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Edges: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Consider DFS &amp; BFS?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DFS: backtracking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BFS: AC-3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8274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27634-9B9C-4D70-B17E-2022D3DAB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 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53240D-8984-4295-96A5-0C0C20F61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 2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4E89BF-2457-44EB-94CB-41F7088B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A29C-EFD0-493C-8B18-D6E9F5C4E11C}" type="datetime1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60532F-0160-40E8-B454-6E6702CD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2021 Spring, Artificial Intelligence, ISEE, Zhejiang University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8751C3-7F50-47A6-9FFE-C2B345E0A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A0B7-93AB-481E-9FA1-2CC4839958F1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65C57F0-9512-4333-9B9D-A8D2CB770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577" y="2010773"/>
            <a:ext cx="6066046" cy="3711262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7E3E7E9A-AF81-4B7A-9848-26F13D279DEC}"/>
              </a:ext>
            </a:extLst>
          </p:cNvPr>
          <p:cNvSpPr txBox="1"/>
          <p:nvPr/>
        </p:nvSpPr>
        <p:spPr>
          <a:xfrm>
            <a:off x="4618182" y="26970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BEE34F2-C593-4086-99B6-ADC445A887EA}"/>
              </a:ext>
            </a:extLst>
          </p:cNvPr>
          <p:cNvSpPr txBox="1"/>
          <p:nvPr/>
        </p:nvSpPr>
        <p:spPr>
          <a:xfrm>
            <a:off x="4618182" y="34223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02FAC8C-C910-4127-9039-2540233A71E1}"/>
              </a:ext>
            </a:extLst>
          </p:cNvPr>
          <p:cNvSpPr txBox="1"/>
          <p:nvPr/>
        </p:nvSpPr>
        <p:spPr>
          <a:xfrm>
            <a:off x="5019805" y="3066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829245A-3635-4BFB-8D04-7A872963CFB2}"/>
              </a:ext>
            </a:extLst>
          </p:cNvPr>
          <p:cNvSpPr txBox="1"/>
          <p:nvPr/>
        </p:nvSpPr>
        <p:spPr>
          <a:xfrm>
            <a:off x="5627637" y="2629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D9ADD4E-DA53-4477-B6FA-8E616432318D}"/>
              </a:ext>
            </a:extLst>
          </p:cNvPr>
          <p:cNvSpPr txBox="1"/>
          <p:nvPr/>
        </p:nvSpPr>
        <p:spPr>
          <a:xfrm>
            <a:off x="5583896" y="3066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33964D2-F02C-41E3-A8E3-C7A2E2155FEA}"/>
              </a:ext>
            </a:extLst>
          </p:cNvPr>
          <p:cNvSpPr txBox="1"/>
          <p:nvPr/>
        </p:nvSpPr>
        <p:spPr>
          <a:xfrm>
            <a:off x="5885582" y="33366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E76D60B-2E92-4F0A-AC5F-22ACC3FFB67C}"/>
              </a:ext>
            </a:extLst>
          </p:cNvPr>
          <p:cNvSpPr txBox="1"/>
          <p:nvPr/>
        </p:nvSpPr>
        <p:spPr>
          <a:xfrm>
            <a:off x="5476794" y="3889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51508A0-6BCA-4D6C-B307-EB457EBD22D5}"/>
              </a:ext>
            </a:extLst>
          </p:cNvPr>
          <p:cNvSpPr txBox="1"/>
          <p:nvPr/>
        </p:nvSpPr>
        <p:spPr>
          <a:xfrm>
            <a:off x="6187268" y="38664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F9712CE-815C-4AB2-9EA6-6B634ECE85EA}"/>
              </a:ext>
            </a:extLst>
          </p:cNvPr>
          <p:cNvSpPr txBox="1"/>
          <p:nvPr/>
        </p:nvSpPr>
        <p:spPr>
          <a:xfrm>
            <a:off x="6281454" y="30974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F989033-DB99-4CC2-B34F-C0467486214A}"/>
              </a:ext>
            </a:extLst>
          </p:cNvPr>
          <p:cNvSpPr txBox="1"/>
          <p:nvPr/>
        </p:nvSpPr>
        <p:spPr>
          <a:xfrm>
            <a:off x="7239000" y="1364442"/>
            <a:ext cx="3351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Encode the arcs with number 1-9.</a:t>
            </a:r>
          </a:p>
          <a:p>
            <a:r>
              <a:rPr lang="en-US" altLang="zh-CN" dirty="0"/>
              <a:t>Let’s start AC-3.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B98E5F4B-3CA6-452D-A3A9-3605000D4E7E}"/>
                  </a:ext>
                </a:extLst>
              </p:cNvPr>
              <p:cNvSpPr txBox="1"/>
              <p:nvPr/>
            </p:nvSpPr>
            <p:spPr>
              <a:xfrm>
                <a:off x="7239491" y="2411608"/>
                <a:ext cx="3191195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Initialize a queue with all arcs.</a:t>
                </a:r>
              </a:p>
              <a:p>
                <a:r>
                  <a:rPr lang="en-US" altLang="zh-CN" dirty="0"/>
                  <a:t>Domain initialized with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Partial assignment: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𝑊𝐴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altLang="zh-CN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Queue: [1,2,3,4,5,6,7,8,9]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B98E5F4B-3CA6-452D-A3A9-3605000D4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491" y="2411608"/>
                <a:ext cx="3191195" cy="2031325"/>
              </a:xfrm>
              <a:prstGeom prst="rect">
                <a:avLst/>
              </a:prstGeom>
              <a:blipFill>
                <a:blip r:embed="rId4"/>
                <a:stretch>
                  <a:fillRect l="-1721" t="-1802" r="-956" b="-39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组合 47">
            <a:extLst>
              <a:ext uri="{FF2B5EF4-FFF2-40B4-BE49-F238E27FC236}">
                <a16:creationId xmlns:a16="http://schemas.microsoft.com/office/drawing/2014/main" id="{0A730914-7A0C-490C-8CED-460FA3CC6659}"/>
              </a:ext>
            </a:extLst>
          </p:cNvPr>
          <p:cNvGrpSpPr/>
          <p:nvPr/>
        </p:nvGrpSpPr>
        <p:grpSpPr>
          <a:xfrm>
            <a:off x="5107499" y="2518996"/>
            <a:ext cx="332508" cy="110836"/>
            <a:chOff x="7924800" y="5357091"/>
            <a:chExt cx="332508" cy="110836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D13CCB27-0BBD-4F5D-9015-8442AEDC4B13}"/>
                </a:ext>
              </a:extLst>
            </p:cNvPr>
            <p:cNvSpPr/>
            <p:nvPr/>
          </p:nvSpPr>
          <p:spPr>
            <a:xfrm>
              <a:off x="7924800" y="5357091"/>
              <a:ext cx="110836" cy="1108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5A4CB715-B260-4F2A-9287-42E953165771}"/>
                </a:ext>
              </a:extLst>
            </p:cNvPr>
            <p:cNvSpPr/>
            <p:nvPr/>
          </p:nvSpPr>
          <p:spPr>
            <a:xfrm>
              <a:off x="8035636" y="5357091"/>
              <a:ext cx="110836" cy="1108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FE17C56E-4185-4550-9A0D-720B60B800C4}"/>
                </a:ext>
              </a:extLst>
            </p:cNvPr>
            <p:cNvSpPr/>
            <p:nvPr/>
          </p:nvSpPr>
          <p:spPr>
            <a:xfrm>
              <a:off x="8146472" y="5357091"/>
              <a:ext cx="110836" cy="11083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6247C30C-B126-495C-9945-CCA99F211C89}"/>
              </a:ext>
            </a:extLst>
          </p:cNvPr>
          <p:cNvGrpSpPr/>
          <p:nvPr/>
        </p:nvGrpSpPr>
        <p:grpSpPr>
          <a:xfrm>
            <a:off x="5116207" y="3896257"/>
            <a:ext cx="332508" cy="110836"/>
            <a:chOff x="7924800" y="5357091"/>
            <a:chExt cx="332508" cy="110836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C40F220E-8D44-4CBC-BAA7-D867E5542DFE}"/>
                </a:ext>
              </a:extLst>
            </p:cNvPr>
            <p:cNvSpPr/>
            <p:nvPr/>
          </p:nvSpPr>
          <p:spPr>
            <a:xfrm>
              <a:off x="7924800" y="5357091"/>
              <a:ext cx="110836" cy="1108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F5F5769C-9EE0-47A2-9E0B-74E3EABD35B0}"/>
                </a:ext>
              </a:extLst>
            </p:cNvPr>
            <p:cNvSpPr/>
            <p:nvPr/>
          </p:nvSpPr>
          <p:spPr>
            <a:xfrm>
              <a:off x="8035636" y="5357091"/>
              <a:ext cx="110836" cy="1108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416A70A-E208-40E7-A2DA-09AB172A6D58}"/>
                </a:ext>
              </a:extLst>
            </p:cNvPr>
            <p:cNvSpPr/>
            <p:nvPr/>
          </p:nvSpPr>
          <p:spPr>
            <a:xfrm>
              <a:off x="8146472" y="5357091"/>
              <a:ext cx="110836" cy="11083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A11D8D61-8C9D-44D8-B413-DB475299FC7F}"/>
              </a:ext>
            </a:extLst>
          </p:cNvPr>
          <p:cNvGrpSpPr/>
          <p:nvPr/>
        </p:nvGrpSpPr>
        <p:grpSpPr>
          <a:xfrm>
            <a:off x="6116953" y="2681557"/>
            <a:ext cx="332508" cy="110836"/>
            <a:chOff x="7924800" y="5357091"/>
            <a:chExt cx="332508" cy="110836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9BE858B4-0BC0-49D0-A4F6-EF2ED9A51B12}"/>
                </a:ext>
              </a:extLst>
            </p:cNvPr>
            <p:cNvSpPr/>
            <p:nvPr/>
          </p:nvSpPr>
          <p:spPr>
            <a:xfrm>
              <a:off x="7924800" y="5357091"/>
              <a:ext cx="110836" cy="1108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801F9D5E-0E18-48BF-89F7-4CE0A0A64AD9}"/>
                </a:ext>
              </a:extLst>
            </p:cNvPr>
            <p:cNvSpPr/>
            <p:nvPr/>
          </p:nvSpPr>
          <p:spPr>
            <a:xfrm>
              <a:off x="8035636" y="5357091"/>
              <a:ext cx="110836" cy="1108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4FF67AD6-A9AE-4CB5-9AEB-D1FCE47319E5}"/>
                </a:ext>
              </a:extLst>
            </p:cNvPr>
            <p:cNvSpPr/>
            <p:nvPr/>
          </p:nvSpPr>
          <p:spPr>
            <a:xfrm>
              <a:off x="8146472" y="5357091"/>
              <a:ext cx="110836" cy="11083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28BBEEDC-AB6E-40E4-BE15-6854EA79D491}"/>
              </a:ext>
            </a:extLst>
          </p:cNvPr>
          <p:cNvGrpSpPr/>
          <p:nvPr/>
        </p:nvGrpSpPr>
        <p:grpSpPr>
          <a:xfrm>
            <a:off x="6697960" y="3620223"/>
            <a:ext cx="332508" cy="110836"/>
            <a:chOff x="7924800" y="5357091"/>
            <a:chExt cx="332508" cy="110836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07134982-C0D0-4A80-901F-D7392D3EDF6D}"/>
                </a:ext>
              </a:extLst>
            </p:cNvPr>
            <p:cNvSpPr/>
            <p:nvPr/>
          </p:nvSpPr>
          <p:spPr>
            <a:xfrm>
              <a:off x="7924800" y="5357091"/>
              <a:ext cx="110836" cy="1108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24158FC4-EDBB-4C7D-B24F-8B8372434B8D}"/>
                </a:ext>
              </a:extLst>
            </p:cNvPr>
            <p:cNvSpPr/>
            <p:nvPr/>
          </p:nvSpPr>
          <p:spPr>
            <a:xfrm>
              <a:off x="8035636" y="5357091"/>
              <a:ext cx="110836" cy="1108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700E2975-4058-4651-9C7D-85865546A7A7}"/>
                </a:ext>
              </a:extLst>
            </p:cNvPr>
            <p:cNvSpPr/>
            <p:nvPr/>
          </p:nvSpPr>
          <p:spPr>
            <a:xfrm>
              <a:off x="8146472" y="5357091"/>
              <a:ext cx="110836" cy="11083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67C0499F-A905-4EBF-991A-EFCB4DBECAB6}"/>
              </a:ext>
            </a:extLst>
          </p:cNvPr>
          <p:cNvGrpSpPr/>
          <p:nvPr/>
        </p:nvGrpSpPr>
        <p:grpSpPr>
          <a:xfrm>
            <a:off x="5955663" y="4923467"/>
            <a:ext cx="332508" cy="110836"/>
            <a:chOff x="7924800" y="5357091"/>
            <a:chExt cx="332508" cy="110836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B73411BE-D2D0-43C4-994A-9DB19A2BBC5F}"/>
                </a:ext>
              </a:extLst>
            </p:cNvPr>
            <p:cNvSpPr/>
            <p:nvPr/>
          </p:nvSpPr>
          <p:spPr>
            <a:xfrm>
              <a:off x="7924800" y="5357091"/>
              <a:ext cx="110836" cy="1108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762C438B-794E-422A-B5F9-80412F25F972}"/>
                </a:ext>
              </a:extLst>
            </p:cNvPr>
            <p:cNvSpPr/>
            <p:nvPr/>
          </p:nvSpPr>
          <p:spPr>
            <a:xfrm>
              <a:off x="8035636" y="5357091"/>
              <a:ext cx="110836" cy="1108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7192EE39-11B4-4D5A-A136-7A667A4662BF}"/>
                </a:ext>
              </a:extLst>
            </p:cNvPr>
            <p:cNvSpPr/>
            <p:nvPr/>
          </p:nvSpPr>
          <p:spPr>
            <a:xfrm>
              <a:off x="8146472" y="5357091"/>
              <a:ext cx="110836" cy="11083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1" name="矩形 70">
            <a:extLst>
              <a:ext uri="{FF2B5EF4-FFF2-40B4-BE49-F238E27FC236}">
                <a16:creationId xmlns:a16="http://schemas.microsoft.com/office/drawing/2014/main" id="{92A86C9E-BFB2-4D8D-90EB-8642412023E8}"/>
              </a:ext>
            </a:extLst>
          </p:cNvPr>
          <p:cNvSpPr/>
          <p:nvPr/>
        </p:nvSpPr>
        <p:spPr>
          <a:xfrm>
            <a:off x="6225403" y="4270011"/>
            <a:ext cx="110836" cy="1108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F4FE8119-3DB1-441B-A6B3-495E269F99EC}"/>
              </a:ext>
            </a:extLst>
          </p:cNvPr>
          <p:cNvSpPr/>
          <p:nvPr/>
        </p:nvSpPr>
        <p:spPr>
          <a:xfrm>
            <a:off x="4007803" y="2958325"/>
            <a:ext cx="110836" cy="11083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033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27634-9B9C-4D70-B17E-2022D3DAB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 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53240D-8984-4295-96A5-0C0C20F61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 2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4E89BF-2457-44EB-94CB-41F7088B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A29C-EFD0-493C-8B18-D6E9F5C4E11C}" type="datetime1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60532F-0160-40E8-B454-6E6702CD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2021 Spring, Artificial Intelligence, ISEE, Zhejiang University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8751C3-7F50-47A6-9FFE-C2B345E0A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A0B7-93AB-481E-9FA1-2CC4839958F1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F989033-DB99-4CC2-B34F-C0467486214A}"/>
              </a:ext>
            </a:extLst>
          </p:cNvPr>
          <p:cNvSpPr txBox="1"/>
          <p:nvPr/>
        </p:nvSpPr>
        <p:spPr>
          <a:xfrm>
            <a:off x="7239000" y="1364442"/>
            <a:ext cx="3351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Encode the arcs with number 1-9.</a:t>
            </a:r>
          </a:p>
          <a:p>
            <a:r>
              <a:rPr lang="en-US" altLang="zh-CN" dirty="0"/>
              <a:t>Let’s start AC-3.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B98E5F4B-3CA6-452D-A3A9-3605000D4E7E}"/>
                  </a:ext>
                </a:extLst>
              </p:cNvPr>
              <p:cNvSpPr txBox="1"/>
              <p:nvPr/>
            </p:nvSpPr>
            <p:spPr>
              <a:xfrm>
                <a:off x="7239491" y="2411608"/>
                <a:ext cx="3471335" cy="2862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Pop arc 1.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Queue: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dirty="0"/>
                  <a:t> </a:t>
                </a:r>
                <a:r>
                  <a:rPr lang="en-US" altLang="zh-CN" dirty="0">
                    <a:sym typeface="Wingdings" panose="05000000000000000000" pitchFamily="2" charset="2"/>
                  </a:rPr>
                  <a:t></a:t>
                </a:r>
                <a:r>
                  <a:rPr lang="en-US" altLang="zh-CN" dirty="0"/>
                  <a:t> [2,3,4,5,6,7,8,9]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Revise and check nodes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𝑁𝑇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𝑊𝐴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Enqueue 3, 4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r>
                  <a:rPr lang="en-US" altLang="zh-CN" dirty="0"/>
                  <a:t>Queue: [2,3,4,5,6,7,8,9] </a:t>
                </a:r>
                <a:r>
                  <a:rPr lang="en-US" altLang="zh-CN" dirty="0">
                    <a:sym typeface="Wingdings" panose="05000000000000000000" pitchFamily="2" charset="2"/>
                  </a:rPr>
                  <a:t> </a:t>
                </a:r>
                <a:r>
                  <a:rPr lang="en-US" altLang="zh-CN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3,4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B98E5F4B-3CA6-452D-A3A9-3605000D4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491" y="2411608"/>
                <a:ext cx="3471335" cy="2862322"/>
              </a:xfrm>
              <a:prstGeom prst="rect">
                <a:avLst/>
              </a:prstGeom>
              <a:blipFill>
                <a:blip r:embed="rId3"/>
                <a:stretch>
                  <a:fillRect l="-1582" t="-1279" r="-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>
            <a:extLst>
              <a:ext uri="{FF2B5EF4-FFF2-40B4-BE49-F238E27FC236}">
                <a16:creationId xmlns:a16="http://schemas.microsoft.com/office/drawing/2014/main" id="{6372B399-426E-45A4-8B1F-01F3053EC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577" y="2010773"/>
            <a:ext cx="6066046" cy="3711262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B93FD4DB-8F5B-48E5-8DA9-CAF07FB575EA}"/>
              </a:ext>
            </a:extLst>
          </p:cNvPr>
          <p:cNvSpPr txBox="1"/>
          <p:nvPr/>
        </p:nvSpPr>
        <p:spPr>
          <a:xfrm>
            <a:off x="4618182" y="26970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0536395-02D9-41D7-A06C-B29E0C6BD5F3}"/>
              </a:ext>
            </a:extLst>
          </p:cNvPr>
          <p:cNvSpPr txBox="1"/>
          <p:nvPr/>
        </p:nvSpPr>
        <p:spPr>
          <a:xfrm>
            <a:off x="4618182" y="34223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E39F90E-0E06-476B-B741-F20C9EB4099B}"/>
              </a:ext>
            </a:extLst>
          </p:cNvPr>
          <p:cNvSpPr txBox="1"/>
          <p:nvPr/>
        </p:nvSpPr>
        <p:spPr>
          <a:xfrm>
            <a:off x="5019805" y="3066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E2CB37E-F70E-48A9-9E0E-6686BF2871F2}"/>
              </a:ext>
            </a:extLst>
          </p:cNvPr>
          <p:cNvSpPr txBox="1"/>
          <p:nvPr/>
        </p:nvSpPr>
        <p:spPr>
          <a:xfrm>
            <a:off x="5627637" y="2629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95582C4-E88C-4AF4-9A1D-C801481655AD}"/>
              </a:ext>
            </a:extLst>
          </p:cNvPr>
          <p:cNvSpPr txBox="1"/>
          <p:nvPr/>
        </p:nvSpPr>
        <p:spPr>
          <a:xfrm>
            <a:off x="5583896" y="3066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946EF78-304B-4010-A015-4F9C2DB00167}"/>
              </a:ext>
            </a:extLst>
          </p:cNvPr>
          <p:cNvSpPr txBox="1"/>
          <p:nvPr/>
        </p:nvSpPr>
        <p:spPr>
          <a:xfrm>
            <a:off x="5885582" y="33366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E70B09A-EBD7-4C59-BF35-D21C43931D49}"/>
              </a:ext>
            </a:extLst>
          </p:cNvPr>
          <p:cNvSpPr txBox="1"/>
          <p:nvPr/>
        </p:nvSpPr>
        <p:spPr>
          <a:xfrm>
            <a:off x="5476794" y="3889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8BCF3DF-FB1F-45DB-855D-DB47A2907B11}"/>
              </a:ext>
            </a:extLst>
          </p:cNvPr>
          <p:cNvSpPr txBox="1"/>
          <p:nvPr/>
        </p:nvSpPr>
        <p:spPr>
          <a:xfrm>
            <a:off x="6187268" y="38664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D05179B-7E76-49AC-AF40-11D640188FC3}"/>
              </a:ext>
            </a:extLst>
          </p:cNvPr>
          <p:cNvSpPr txBox="1"/>
          <p:nvPr/>
        </p:nvSpPr>
        <p:spPr>
          <a:xfrm>
            <a:off x="6281454" y="30974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40F3E67-8289-4C59-A133-4E8F04D53B32}"/>
              </a:ext>
            </a:extLst>
          </p:cNvPr>
          <p:cNvGrpSpPr/>
          <p:nvPr/>
        </p:nvGrpSpPr>
        <p:grpSpPr>
          <a:xfrm>
            <a:off x="5107499" y="2518996"/>
            <a:ext cx="332508" cy="110836"/>
            <a:chOff x="7924800" y="5357091"/>
            <a:chExt cx="332508" cy="110836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B1168B3E-289A-479C-9B08-A60BB871E3AF}"/>
                </a:ext>
              </a:extLst>
            </p:cNvPr>
            <p:cNvSpPr/>
            <p:nvPr/>
          </p:nvSpPr>
          <p:spPr>
            <a:xfrm>
              <a:off x="7924800" y="5357091"/>
              <a:ext cx="110836" cy="1108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E0C67D96-8C3B-4DA8-A8AC-FFB26DB231CC}"/>
                </a:ext>
              </a:extLst>
            </p:cNvPr>
            <p:cNvSpPr/>
            <p:nvPr/>
          </p:nvSpPr>
          <p:spPr>
            <a:xfrm>
              <a:off x="8146472" y="5357091"/>
              <a:ext cx="110836" cy="11083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6D9B174-0044-4F83-91C5-AFEF455AC5E8}"/>
              </a:ext>
            </a:extLst>
          </p:cNvPr>
          <p:cNvGrpSpPr/>
          <p:nvPr/>
        </p:nvGrpSpPr>
        <p:grpSpPr>
          <a:xfrm>
            <a:off x="5116207" y="3896257"/>
            <a:ext cx="332508" cy="110836"/>
            <a:chOff x="7924800" y="5357091"/>
            <a:chExt cx="332508" cy="110836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87C71949-86C7-4D18-9301-649B2D241A49}"/>
                </a:ext>
              </a:extLst>
            </p:cNvPr>
            <p:cNvSpPr/>
            <p:nvPr/>
          </p:nvSpPr>
          <p:spPr>
            <a:xfrm>
              <a:off x="7924800" y="5357091"/>
              <a:ext cx="110836" cy="1108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9C0E9879-102F-43E3-BF90-26F6F8C91144}"/>
                </a:ext>
              </a:extLst>
            </p:cNvPr>
            <p:cNvSpPr/>
            <p:nvPr/>
          </p:nvSpPr>
          <p:spPr>
            <a:xfrm>
              <a:off x="8035636" y="5357091"/>
              <a:ext cx="110836" cy="1108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06EA32C6-3FA4-4A95-9883-1EE9B107F580}"/>
                </a:ext>
              </a:extLst>
            </p:cNvPr>
            <p:cNvSpPr/>
            <p:nvPr/>
          </p:nvSpPr>
          <p:spPr>
            <a:xfrm>
              <a:off x="8146472" y="5357091"/>
              <a:ext cx="110836" cy="11083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AC4BA0A6-CFD0-4A1A-AF70-2D6928ECB568}"/>
              </a:ext>
            </a:extLst>
          </p:cNvPr>
          <p:cNvGrpSpPr/>
          <p:nvPr/>
        </p:nvGrpSpPr>
        <p:grpSpPr>
          <a:xfrm>
            <a:off x="6116953" y="2681557"/>
            <a:ext cx="332508" cy="110836"/>
            <a:chOff x="7924800" y="5357091"/>
            <a:chExt cx="332508" cy="110836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D5D5114C-6353-4F52-B1FE-CB0919B39137}"/>
                </a:ext>
              </a:extLst>
            </p:cNvPr>
            <p:cNvSpPr/>
            <p:nvPr/>
          </p:nvSpPr>
          <p:spPr>
            <a:xfrm>
              <a:off x="7924800" y="5357091"/>
              <a:ext cx="110836" cy="1108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7EB42667-6DCC-4E17-B0B2-2AC90BDA8FB2}"/>
                </a:ext>
              </a:extLst>
            </p:cNvPr>
            <p:cNvSpPr/>
            <p:nvPr/>
          </p:nvSpPr>
          <p:spPr>
            <a:xfrm>
              <a:off x="8035636" y="5357091"/>
              <a:ext cx="110836" cy="1108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A0076AF6-1A42-4B3B-BEC3-67A583D93450}"/>
                </a:ext>
              </a:extLst>
            </p:cNvPr>
            <p:cNvSpPr/>
            <p:nvPr/>
          </p:nvSpPr>
          <p:spPr>
            <a:xfrm>
              <a:off x="8146472" y="5357091"/>
              <a:ext cx="110836" cy="11083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210040C-BFE7-4092-9BE3-F98B75A80589}"/>
              </a:ext>
            </a:extLst>
          </p:cNvPr>
          <p:cNvGrpSpPr/>
          <p:nvPr/>
        </p:nvGrpSpPr>
        <p:grpSpPr>
          <a:xfrm>
            <a:off x="6697960" y="3620223"/>
            <a:ext cx="332508" cy="110836"/>
            <a:chOff x="7924800" y="5357091"/>
            <a:chExt cx="332508" cy="110836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EED2650E-4C2B-4C97-B54B-195DA37AD1C6}"/>
                </a:ext>
              </a:extLst>
            </p:cNvPr>
            <p:cNvSpPr/>
            <p:nvPr/>
          </p:nvSpPr>
          <p:spPr>
            <a:xfrm>
              <a:off x="7924800" y="5357091"/>
              <a:ext cx="110836" cy="1108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41F9B14B-626F-4B32-8EC2-C94258CF1126}"/>
                </a:ext>
              </a:extLst>
            </p:cNvPr>
            <p:cNvSpPr/>
            <p:nvPr/>
          </p:nvSpPr>
          <p:spPr>
            <a:xfrm>
              <a:off x="8035636" y="5357091"/>
              <a:ext cx="110836" cy="1108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FFB0CF51-66D6-4FA3-97F8-886290AAD894}"/>
                </a:ext>
              </a:extLst>
            </p:cNvPr>
            <p:cNvSpPr/>
            <p:nvPr/>
          </p:nvSpPr>
          <p:spPr>
            <a:xfrm>
              <a:off x="8146472" y="5357091"/>
              <a:ext cx="110836" cy="11083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FFFA3B3D-919E-4EB0-B25C-D1BA3CCE32B4}"/>
              </a:ext>
            </a:extLst>
          </p:cNvPr>
          <p:cNvGrpSpPr/>
          <p:nvPr/>
        </p:nvGrpSpPr>
        <p:grpSpPr>
          <a:xfrm>
            <a:off x="5955663" y="4923467"/>
            <a:ext cx="332508" cy="110836"/>
            <a:chOff x="7924800" y="5357091"/>
            <a:chExt cx="332508" cy="110836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8F284177-BDCF-4BF5-BA0C-749B54BF2CCD}"/>
                </a:ext>
              </a:extLst>
            </p:cNvPr>
            <p:cNvSpPr/>
            <p:nvPr/>
          </p:nvSpPr>
          <p:spPr>
            <a:xfrm>
              <a:off x="7924800" y="5357091"/>
              <a:ext cx="110836" cy="1108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DD0BDFD-E888-4774-8684-155ACD541950}"/>
                </a:ext>
              </a:extLst>
            </p:cNvPr>
            <p:cNvSpPr/>
            <p:nvPr/>
          </p:nvSpPr>
          <p:spPr>
            <a:xfrm>
              <a:off x="8035636" y="5357091"/>
              <a:ext cx="110836" cy="1108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6AA22784-8042-454F-B984-8E6947451E54}"/>
                </a:ext>
              </a:extLst>
            </p:cNvPr>
            <p:cNvSpPr/>
            <p:nvPr/>
          </p:nvSpPr>
          <p:spPr>
            <a:xfrm>
              <a:off x="8146472" y="5357091"/>
              <a:ext cx="110836" cy="11083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矩形 59">
            <a:extLst>
              <a:ext uri="{FF2B5EF4-FFF2-40B4-BE49-F238E27FC236}">
                <a16:creationId xmlns:a16="http://schemas.microsoft.com/office/drawing/2014/main" id="{77D9EFCF-4185-43C8-AA6B-030EC5095DAD}"/>
              </a:ext>
            </a:extLst>
          </p:cNvPr>
          <p:cNvSpPr/>
          <p:nvPr/>
        </p:nvSpPr>
        <p:spPr>
          <a:xfrm>
            <a:off x="6225403" y="4270011"/>
            <a:ext cx="110836" cy="1108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CBB5AE9-0F51-4875-AAC6-7B0724F11130}"/>
              </a:ext>
            </a:extLst>
          </p:cNvPr>
          <p:cNvSpPr/>
          <p:nvPr/>
        </p:nvSpPr>
        <p:spPr>
          <a:xfrm>
            <a:off x="4007803" y="2958325"/>
            <a:ext cx="110836" cy="11083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F73D5F7-7CA7-401B-A427-FD76363F0E1E}"/>
              </a:ext>
            </a:extLst>
          </p:cNvPr>
          <p:cNvCxnSpPr>
            <a:cxnSpLocks/>
          </p:cNvCxnSpPr>
          <p:nvPr/>
        </p:nvCxnSpPr>
        <p:spPr>
          <a:xfrm flipV="1">
            <a:off x="4461164" y="2958325"/>
            <a:ext cx="646335" cy="2559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64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27634-9B9C-4D70-B17E-2022D3DAB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 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53240D-8984-4295-96A5-0C0C20F61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 2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4E89BF-2457-44EB-94CB-41F7088B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A29C-EFD0-493C-8B18-D6E9F5C4E11C}" type="datetime1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60532F-0160-40E8-B454-6E6702CD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2021 Spring, Artificial Intelligence, ISEE, Zhejiang University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8751C3-7F50-47A6-9FFE-C2B345E0A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A0B7-93AB-481E-9FA1-2CC4839958F1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F989033-DB99-4CC2-B34F-C0467486214A}"/>
              </a:ext>
            </a:extLst>
          </p:cNvPr>
          <p:cNvSpPr txBox="1"/>
          <p:nvPr/>
        </p:nvSpPr>
        <p:spPr>
          <a:xfrm>
            <a:off x="7239000" y="1364442"/>
            <a:ext cx="3351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Encode the arcs with number 1-9.</a:t>
            </a:r>
          </a:p>
          <a:p>
            <a:r>
              <a:rPr lang="en-US" altLang="zh-CN" dirty="0"/>
              <a:t>Let’s start AC-3.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B98E5F4B-3CA6-452D-A3A9-3605000D4E7E}"/>
                  </a:ext>
                </a:extLst>
              </p:cNvPr>
              <p:cNvSpPr txBox="1"/>
              <p:nvPr/>
            </p:nvSpPr>
            <p:spPr>
              <a:xfrm>
                <a:off x="7239491" y="2411608"/>
                <a:ext cx="3558988" cy="2585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Pop arc 2.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Queue: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2</a:t>
                </a:r>
                <a:r>
                  <a:rPr lang="en-US" altLang="zh-CN" dirty="0"/>
                  <a:t> </a:t>
                </a:r>
                <a:r>
                  <a:rPr lang="en-US" altLang="zh-CN" dirty="0">
                    <a:sym typeface="Wingdings" panose="05000000000000000000" pitchFamily="2" charset="2"/>
                  </a:rPr>
                  <a:t></a:t>
                </a:r>
                <a:r>
                  <a:rPr lang="en-US" altLang="zh-CN" dirty="0"/>
                  <a:t> [3,4,5,6,7,8,9,3,4]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Revise and check nodes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𝑆𝐴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𝑊𝐴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Enqueue 3,5,6,7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r>
                  <a:rPr lang="en-US" altLang="zh-CN" dirty="0"/>
                  <a:t>Queue: [3,4,5,6,7,8,9,3,4] </a:t>
                </a:r>
                <a:r>
                  <a:rPr lang="en-US" altLang="zh-CN" dirty="0">
                    <a:sym typeface="Wingdings" panose="05000000000000000000" pitchFamily="2" charset="2"/>
                  </a:rPr>
                  <a:t> </a:t>
                </a:r>
                <a:r>
                  <a:rPr lang="en-US" altLang="zh-CN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3,5,6,7</a:t>
                </a:r>
                <a:endParaRPr lang="en-US" altLang="zh-C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B98E5F4B-3CA6-452D-A3A9-3605000D4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491" y="2411608"/>
                <a:ext cx="3558988" cy="2585323"/>
              </a:xfrm>
              <a:prstGeom prst="rect">
                <a:avLst/>
              </a:prstGeom>
              <a:blipFill>
                <a:blip r:embed="rId3"/>
                <a:stretch>
                  <a:fillRect l="-1544" t="-1415" r="-343" b="-2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>
            <a:extLst>
              <a:ext uri="{FF2B5EF4-FFF2-40B4-BE49-F238E27FC236}">
                <a16:creationId xmlns:a16="http://schemas.microsoft.com/office/drawing/2014/main" id="{6372B399-426E-45A4-8B1F-01F3053EC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577" y="2010773"/>
            <a:ext cx="6066046" cy="3711262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B93FD4DB-8F5B-48E5-8DA9-CAF07FB575EA}"/>
              </a:ext>
            </a:extLst>
          </p:cNvPr>
          <p:cNvSpPr txBox="1"/>
          <p:nvPr/>
        </p:nvSpPr>
        <p:spPr>
          <a:xfrm>
            <a:off x="4618182" y="26970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0536395-02D9-41D7-A06C-B29E0C6BD5F3}"/>
              </a:ext>
            </a:extLst>
          </p:cNvPr>
          <p:cNvSpPr txBox="1"/>
          <p:nvPr/>
        </p:nvSpPr>
        <p:spPr>
          <a:xfrm>
            <a:off x="4618182" y="34223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E39F90E-0E06-476B-B741-F20C9EB4099B}"/>
              </a:ext>
            </a:extLst>
          </p:cNvPr>
          <p:cNvSpPr txBox="1"/>
          <p:nvPr/>
        </p:nvSpPr>
        <p:spPr>
          <a:xfrm>
            <a:off x="5019805" y="3066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E2CB37E-F70E-48A9-9E0E-6686BF2871F2}"/>
              </a:ext>
            </a:extLst>
          </p:cNvPr>
          <p:cNvSpPr txBox="1"/>
          <p:nvPr/>
        </p:nvSpPr>
        <p:spPr>
          <a:xfrm>
            <a:off x="5627637" y="2629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95582C4-E88C-4AF4-9A1D-C801481655AD}"/>
              </a:ext>
            </a:extLst>
          </p:cNvPr>
          <p:cNvSpPr txBox="1"/>
          <p:nvPr/>
        </p:nvSpPr>
        <p:spPr>
          <a:xfrm>
            <a:off x="5583896" y="3066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946EF78-304B-4010-A015-4F9C2DB00167}"/>
              </a:ext>
            </a:extLst>
          </p:cNvPr>
          <p:cNvSpPr txBox="1"/>
          <p:nvPr/>
        </p:nvSpPr>
        <p:spPr>
          <a:xfrm>
            <a:off x="5885582" y="33366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E70B09A-EBD7-4C59-BF35-D21C43931D49}"/>
              </a:ext>
            </a:extLst>
          </p:cNvPr>
          <p:cNvSpPr txBox="1"/>
          <p:nvPr/>
        </p:nvSpPr>
        <p:spPr>
          <a:xfrm>
            <a:off x="5476794" y="3889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8BCF3DF-FB1F-45DB-855D-DB47A2907B11}"/>
              </a:ext>
            </a:extLst>
          </p:cNvPr>
          <p:cNvSpPr txBox="1"/>
          <p:nvPr/>
        </p:nvSpPr>
        <p:spPr>
          <a:xfrm>
            <a:off x="6187268" y="38664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D05179B-7E76-49AC-AF40-11D640188FC3}"/>
              </a:ext>
            </a:extLst>
          </p:cNvPr>
          <p:cNvSpPr txBox="1"/>
          <p:nvPr/>
        </p:nvSpPr>
        <p:spPr>
          <a:xfrm>
            <a:off x="6281454" y="30974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40F3E67-8289-4C59-A133-4E8F04D53B32}"/>
              </a:ext>
            </a:extLst>
          </p:cNvPr>
          <p:cNvGrpSpPr/>
          <p:nvPr/>
        </p:nvGrpSpPr>
        <p:grpSpPr>
          <a:xfrm>
            <a:off x="5107499" y="2518996"/>
            <a:ext cx="332508" cy="110836"/>
            <a:chOff x="7924800" y="5357091"/>
            <a:chExt cx="332508" cy="110836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B1168B3E-289A-479C-9B08-A60BB871E3AF}"/>
                </a:ext>
              </a:extLst>
            </p:cNvPr>
            <p:cNvSpPr/>
            <p:nvPr/>
          </p:nvSpPr>
          <p:spPr>
            <a:xfrm>
              <a:off x="7924800" y="5357091"/>
              <a:ext cx="110836" cy="1108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E0C67D96-8C3B-4DA8-A8AC-FFB26DB231CC}"/>
                </a:ext>
              </a:extLst>
            </p:cNvPr>
            <p:cNvSpPr/>
            <p:nvPr/>
          </p:nvSpPr>
          <p:spPr>
            <a:xfrm>
              <a:off x="8146472" y="5357091"/>
              <a:ext cx="110836" cy="11083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6D9B174-0044-4F83-91C5-AFEF455AC5E8}"/>
              </a:ext>
            </a:extLst>
          </p:cNvPr>
          <p:cNvGrpSpPr/>
          <p:nvPr/>
        </p:nvGrpSpPr>
        <p:grpSpPr>
          <a:xfrm>
            <a:off x="5116207" y="3896257"/>
            <a:ext cx="332508" cy="110836"/>
            <a:chOff x="7924800" y="5357091"/>
            <a:chExt cx="332508" cy="110836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87C71949-86C7-4D18-9301-649B2D241A49}"/>
                </a:ext>
              </a:extLst>
            </p:cNvPr>
            <p:cNvSpPr/>
            <p:nvPr/>
          </p:nvSpPr>
          <p:spPr>
            <a:xfrm>
              <a:off x="7924800" y="5357091"/>
              <a:ext cx="110836" cy="1108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06EA32C6-3FA4-4A95-9883-1EE9B107F580}"/>
                </a:ext>
              </a:extLst>
            </p:cNvPr>
            <p:cNvSpPr/>
            <p:nvPr/>
          </p:nvSpPr>
          <p:spPr>
            <a:xfrm>
              <a:off x="8146472" y="5357091"/>
              <a:ext cx="110836" cy="11083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AC4BA0A6-CFD0-4A1A-AF70-2D6928ECB568}"/>
              </a:ext>
            </a:extLst>
          </p:cNvPr>
          <p:cNvGrpSpPr/>
          <p:nvPr/>
        </p:nvGrpSpPr>
        <p:grpSpPr>
          <a:xfrm>
            <a:off x="6116953" y="2681557"/>
            <a:ext cx="332508" cy="110836"/>
            <a:chOff x="7924800" y="5357091"/>
            <a:chExt cx="332508" cy="110836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D5D5114C-6353-4F52-B1FE-CB0919B39137}"/>
                </a:ext>
              </a:extLst>
            </p:cNvPr>
            <p:cNvSpPr/>
            <p:nvPr/>
          </p:nvSpPr>
          <p:spPr>
            <a:xfrm>
              <a:off x="7924800" y="5357091"/>
              <a:ext cx="110836" cy="1108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7EB42667-6DCC-4E17-B0B2-2AC90BDA8FB2}"/>
                </a:ext>
              </a:extLst>
            </p:cNvPr>
            <p:cNvSpPr/>
            <p:nvPr/>
          </p:nvSpPr>
          <p:spPr>
            <a:xfrm>
              <a:off x="8035636" y="5357091"/>
              <a:ext cx="110836" cy="1108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A0076AF6-1A42-4B3B-BEC3-67A583D93450}"/>
                </a:ext>
              </a:extLst>
            </p:cNvPr>
            <p:cNvSpPr/>
            <p:nvPr/>
          </p:nvSpPr>
          <p:spPr>
            <a:xfrm>
              <a:off x="8146472" y="5357091"/>
              <a:ext cx="110836" cy="11083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210040C-BFE7-4092-9BE3-F98B75A80589}"/>
              </a:ext>
            </a:extLst>
          </p:cNvPr>
          <p:cNvGrpSpPr/>
          <p:nvPr/>
        </p:nvGrpSpPr>
        <p:grpSpPr>
          <a:xfrm>
            <a:off x="6697960" y="3620223"/>
            <a:ext cx="332508" cy="110836"/>
            <a:chOff x="7924800" y="5357091"/>
            <a:chExt cx="332508" cy="110836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EED2650E-4C2B-4C97-B54B-195DA37AD1C6}"/>
                </a:ext>
              </a:extLst>
            </p:cNvPr>
            <p:cNvSpPr/>
            <p:nvPr/>
          </p:nvSpPr>
          <p:spPr>
            <a:xfrm>
              <a:off x="7924800" y="5357091"/>
              <a:ext cx="110836" cy="1108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41F9B14B-626F-4B32-8EC2-C94258CF1126}"/>
                </a:ext>
              </a:extLst>
            </p:cNvPr>
            <p:cNvSpPr/>
            <p:nvPr/>
          </p:nvSpPr>
          <p:spPr>
            <a:xfrm>
              <a:off x="8035636" y="5357091"/>
              <a:ext cx="110836" cy="1108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FFB0CF51-66D6-4FA3-97F8-886290AAD894}"/>
                </a:ext>
              </a:extLst>
            </p:cNvPr>
            <p:cNvSpPr/>
            <p:nvPr/>
          </p:nvSpPr>
          <p:spPr>
            <a:xfrm>
              <a:off x="8146472" y="5357091"/>
              <a:ext cx="110836" cy="11083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FFFA3B3D-919E-4EB0-B25C-D1BA3CCE32B4}"/>
              </a:ext>
            </a:extLst>
          </p:cNvPr>
          <p:cNvGrpSpPr/>
          <p:nvPr/>
        </p:nvGrpSpPr>
        <p:grpSpPr>
          <a:xfrm>
            <a:off x="5955663" y="4923467"/>
            <a:ext cx="332508" cy="110836"/>
            <a:chOff x="7924800" y="5357091"/>
            <a:chExt cx="332508" cy="110836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8F284177-BDCF-4BF5-BA0C-749B54BF2CCD}"/>
                </a:ext>
              </a:extLst>
            </p:cNvPr>
            <p:cNvSpPr/>
            <p:nvPr/>
          </p:nvSpPr>
          <p:spPr>
            <a:xfrm>
              <a:off x="7924800" y="5357091"/>
              <a:ext cx="110836" cy="1108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DD0BDFD-E888-4774-8684-155ACD541950}"/>
                </a:ext>
              </a:extLst>
            </p:cNvPr>
            <p:cNvSpPr/>
            <p:nvPr/>
          </p:nvSpPr>
          <p:spPr>
            <a:xfrm>
              <a:off x="8035636" y="5357091"/>
              <a:ext cx="110836" cy="1108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6AA22784-8042-454F-B984-8E6947451E54}"/>
                </a:ext>
              </a:extLst>
            </p:cNvPr>
            <p:cNvSpPr/>
            <p:nvPr/>
          </p:nvSpPr>
          <p:spPr>
            <a:xfrm>
              <a:off x="8146472" y="5357091"/>
              <a:ext cx="110836" cy="11083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矩形 59">
            <a:extLst>
              <a:ext uri="{FF2B5EF4-FFF2-40B4-BE49-F238E27FC236}">
                <a16:creationId xmlns:a16="http://schemas.microsoft.com/office/drawing/2014/main" id="{77D9EFCF-4185-43C8-AA6B-030EC5095DAD}"/>
              </a:ext>
            </a:extLst>
          </p:cNvPr>
          <p:cNvSpPr/>
          <p:nvPr/>
        </p:nvSpPr>
        <p:spPr>
          <a:xfrm>
            <a:off x="6225403" y="4270011"/>
            <a:ext cx="110836" cy="1108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CBB5AE9-0F51-4875-AAC6-7B0724F11130}"/>
              </a:ext>
            </a:extLst>
          </p:cNvPr>
          <p:cNvSpPr/>
          <p:nvPr/>
        </p:nvSpPr>
        <p:spPr>
          <a:xfrm>
            <a:off x="4007803" y="2958325"/>
            <a:ext cx="110836" cy="11083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F73D5F7-7CA7-401B-A427-FD76363F0E1E}"/>
              </a:ext>
            </a:extLst>
          </p:cNvPr>
          <p:cNvCxnSpPr>
            <a:cxnSpLocks/>
          </p:cNvCxnSpPr>
          <p:nvPr/>
        </p:nvCxnSpPr>
        <p:spPr>
          <a:xfrm>
            <a:off x="4433455" y="3336611"/>
            <a:ext cx="682752" cy="2836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183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27634-9B9C-4D70-B17E-2022D3DAB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 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53240D-8984-4295-96A5-0C0C20F61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 2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4E89BF-2457-44EB-94CB-41F7088B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A29C-EFD0-493C-8B18-D6E9F5C4E11C}" type="datetime1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60532F-0160-40E8-B454-6E6702CD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2021 Spring, Artificial Intelligence, ISEE, Zhejiang University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8751C3-7F50-47A6-9FFE-C2B345E0A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A0B7-93AB-481E-9FA1-2CC4839958F1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F989033-DB99-4CC2-B34F-C0467486214A}"/>
              </a:ext>
            </a:extLst>
          </p:cNvPr>
          <p:cNvSpPr txBox="1"/>
          <p:nvPr/>
        </p:nvSpPr>
        <p:spPr>
          <a:xfrm>
            <a:off x="7239000" y="1364442"/>
            <a:ext cx="3351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Encode the arcs with number 1-9.</a:t>
            </a:r>
          </a:p>
          <a:p>
            <a:r>
              <a:rPr lang="en-US" altLang="zh-CN" dirty="0"/>
              <a:t>Let’s start AC-3.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B98E5F4B-3CA6-452D-A3A9-3605000D4E7E}"/>
                  </a:ext>
                </a:extLst>
              </p:cNvPr>
              <p:cNvSpPr txBox="1"/>
              <p:nvPr/>
            </p:nvSpPr>
            <p:spPr>
              <a:xfrm>
                <a:off x="7239491" y="2411608"/>
                <a:ext cx="3558988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Pop arc 3.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Queue: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3</a:t>
                </a:r>
                <a:r>
                  <a:rPr lang="en-US" altLang="zh-CN" dirty="0"/>
                  <a:t> </a:t>
                </a:r>
                <a:r>
                  <a:rPr lang="en-US" altLang="zh-CN" dirty="0">
                    <a:sym typeface="Wingdings" panose="05000000000000000000" pitchFamily="2" charset="2"/>
                  </a:rPr>
                  <a:t></a:t>
                </a:r>
                <a:r>
                  <a:rPr lang="en-US" altLang="zh-CN" dirty="0"/>
                  <a:t> [4,5,6,7,8,9,3,4,3,5,6,7]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Revise and check nodes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𝑆𝐴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𝑁𝑇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No revision</a:t>
                </a: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B98E5F4B-3CA6-452D-A3A9-3605000D4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491" y="2411608"/>
                <a:ext cx="3558988" cy="1754326"/>
              </a:xfrm>
              <a:prstGeom prst="rect">
                <a:avLst/>
              </a:prstGeom>
              <a:blipFill>
                <a:blip r:embed="rId3"/>
                <a:stretch>
                  <a:fillRect l="-1544" t="-2091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>
            <a:extLst>
              <a:ext uri="{FF2B5EF4-FFF2-40B4-BE49-F238E27FC236}">
                <a16:creationId xmlns:a16="http://schemas.microsoft.com/office/drawing/2014/main" id="{6372B399-426E-45A4-8B1F-01F3053EC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577" y="2010773"/>
            <a:ext cx="6066046" cy="3711262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B93FD4DB-8F5B-48E5-8DA9-CAF07FB575EA}"/>
              </a:ext>
            </a:extLst>
          </p:cNvPr>
          <p:cNvSpPr txBox="1"/>
          <p:nvPr/>
        </p:nvSpPr>
        <p:spPr>
          <a:xfrm>
            <a:off x="4618182" y="26970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0536395-02D9-41D7-A06C-B29E0C6BD5F3}"/>
              </a:ext>
            </a:extLst>
          </p:cNvPr>
          <p:cNvSpPr txBox="1"/>
          <p:nvPr/>
        </p:nvSpPr>
        <p:spPr>
          <a:xfrm>
            <a:off x="4618182" y="34223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E39F90E-0E06-476B-B741-F20C9EB4099B}"/>
              </a:ext>
            </a:extLst>
          </p:cNvPr>
          <p:cNvSpPr txBox="1"/>
          <p:nvPr/>
        </p:nvSpPr>
        <p:spPr>
          <a:xfrm>
            <a:off x="5019805" y="3066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E2CB37E-F70E-48A9-9E0E-6686BF2871F2}"/>
              </a:ext>
            </a:extLst>
          </p:cNvPr>
          <p:cNvSpPr txBox="1"/>
          <p:nvPr/>
        </p:nvSpPr>
        <p:spPr>
          <a:xfrm>
            <a:off x="5627637" y="2629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95582C4-E88C-4AF4-9A1D-C801481655AD}"/>
              </a:ext>
            </a:extLst>
          </p:cNvPr>
          <p:cNvSpPr txBox="1"/>
          <p:nvPr/>
        </p:nvSpPr>
        <p:spPr>
          <a:xfrm>
            <a:off x="5583896" y="3066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946EF78-304B-4010-A015-4F9C2DB00167}"/>
              </a:ext>
            </a:extLst>
          </p:cNvPr>
          <p:cNvSpPr txBox="1"/>
          <p:nvPr/>
        </p:nvSpPr>
        <p:spPr>
          <a:xfrm>
            <a:off x="5885582" y="33366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E70B09A-EBD7-4C59-BF35-D21C43931D49}"/>
              </a:ext>
            </a:extLst>
          </p:cNvPr>
          <p:cNvSpPr txBox="1"/>
          <p:nvPr/>
        </p:nvSpPr>
        <p:spPr>
          <a:xfrm>
            <a:off x="5476794" y="3889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8BCF3DF-FB1F-45DB-855D-DB47A2907B11}"/>
              </a:ext>
            </a:extLst>
          </p:cNvPr>
          <p:cNvSpPr txBox="1"/>
          <p:nvPr/>
        </p:nvSpPr>
        <p:spPr>
          <a:xfrm>
            <a:off x="6187268" y="38664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D05179B-7E76-49AC-AF40-11D640188FC3}"/>
              </a:ext>
            </a:extLst>
          </p:cNvPr>
          <p:cNvSpPr txBox="1"/>
          <p:nvPr/>
        </p:nvSpPr>
        <p:spPr>
          <a:xfrm>
            <a:off x="6281454" y="30974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40F3E67-8289-4C59-A133-4E8F04D53B32}"/>
              </a:ext>
            </a:extLst>
          </p:cNvPr>
          <p:cNvGrpSpPr/>
          <p:nvPr/>
        </p:nvGrpSpPr>
        <p:grpSpPr>
          <a:xfrm>
            <a:off x="5107499" y="2518996"/>
            <a:ext cx="332508" cy="110836"/>
            <a:chOff x="7924800" y="5357091"/>
            <a:chExt cx="332508" cy="110836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B1168B3E-289A-479C-9B08-A60BB871E3AF}"/>
                </a:ext>
              </a:extLst>
            </p:cNvPr>
            <p:cNvSpPr/>
            <p:nvPr/>
          </p:nvSpPr>
          <p:spPr>
            <a:xfrm>
              <a:off x="7924800" y="5357091"/>
              <a:ext cx="110836" cy="1108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E0C67D96-8C3B-4DA8-A8AC-FFB26DB231CC}"/>
                </a:ext>
              </a:extLst>
            </p:cNvPr>
            <p:cNvSpPr/>
            <p:nvPr/>
          </p:nvSpPr>
          <p:spPr>
            <a:xfrm>
              <a:off x="8146472" y="5357091"/>
              <a:ext cx="110836" cy="11083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6D9B174-0044-4F83-91C5-AFEF455AC5E8}"/>
              </a:ext>
            </a:extLst>
          </p:cNvPr>
          <p:cNvGrpSpPr/>
          <p:nvPr/>
        </p:nvGrpSpPr>
        <p:grpSpPr>
          <a:xfrm>
            <a:off x="5116207" y="3896257"/>
            <a:ext cx="332508" cy="110836"/>
            <a:chOff x="7924800" y="5357091"/>
            <a:chExt cx="332508" cy="110836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87C71949-86C7-4D18-9301-649B2D241A49}"/>
                </a:ext>
              </a:extLst>
            </p:cNvPr>
            <p:cNvSpPr/>
            <p:nvPr/>
          </p:nvSpPr>
          <p:spPr>
            <a:xfrm>
              <a:off x="7924800" y="5357091"/>
              <a:ext cx="110836" cy="1108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06EA32C6-3FA4-4A95-9883-1EE9B107F580}"/>
                </a:ext>
              </a:extLst>
            </p:cNvPr>
            <p:cNvSpPr/>
            <p:nvPr/>
          </p:nvSpPr>
          <p:spPr>
            <a:xfrm>
              <a:off x="8146472" y="5357091"/>
              <a:ext cx="110836" cy="11083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AC4BA0A6-CFD0-4A1A-AF70-2D6928ECB568}"/>
              </a:ext>
            </a:extLst>
          </p:cNvPr>
          <p:cNvGrpSpPr/>
          <p:nvPr/>
        </p:nvGrpSpPr>
        <p:grpSpPr>
          <a:xfrm>
            <a:off x="6116953" y="2681557"/>
            <a:ext cx="332508" cy="110836"/>
            <a:chOff x="7924800" y="5357091"/>
            <a:chExt cx="332508" cy="110836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D5D5114C-6353-4F52-B1FE-CB0919B39137}"/>
                </a:ext>
              </a:extLst>
            </p:cNvPr>
            <p:cNvSpPr/>
            <p:nvPr/>
          </p:nvSpPr>
          <p:spPr>
            <a:xfrm>
              <a:off x="7924800" y="5357091"/>
              <a:ext cx="110836" cy="1108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7EB42667-6DCC-4E17-B0B2-2AC90BDA8FB2}"/>
                </a:ext>
              </a:extLst>
            </p:cNvPr>
            <p:cNvSpPr/>
            <p:nvPr/>
          </p:nvSpPr>
          <p:spPr>
            <a:xfrm>
              <a:off x="8035636" y="5357091"/>
              <a:ext cx="110836" cy="1108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A0076AF6-1A42-4B3B-BEC3-67A583D93450}"/>
                </a:ext>
              </a:extLst>
            </p:cNvPr>
            <p:cNvSpPr/>
            <p:nvPr/>
          </p:nvSpPr>
          <p:spPr>
            <a:xfrm>
              <a:off x="8146472" y="5357091"/>
              <a:ext cx="110836" cy="11083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210040C-BFE7-4092-9BE3-F98B75A80589}"/>
              </a:ext>
            </a:extLst>
          </p:cNvPr>
          <p:cNvGrpSpPr/>
          <p:nvPr/>
        </p:nvGrpSpPr>
        <p:grpSpPr>
          <a:xfrm>
            <a:off x="6697960" y="3620223"/>
            <a:ext cx="332508" cy="110836"/>
            <a:chOff x="7924800" y="5357091"/>
            <a:chExt cx="332508" cy="110836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EED2650E-4C2B-4C97-B54B-195DA37AD1C6}"/>
                </a:ext>
              </a:extLst>
            </p:cNvPr>
            <p:cNvSpPr/>
            <p:nvPr/>
          </p:nvSpPr>
          <p:spPr>
            <a:xfrm>
              <a:off x="7924800" y="5357091"/>
              <a:ext cx="110836" cy="1108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41F9B14B-626F-4B32-8EC2-C94258CF1126}"/>
                </a:ext>
              </a:extLst>
            </p:cNvPr>
            <p:cNvSpPr/>
            <p:nvPr/>
          </p:nvSpPr>
          <p:spPr>
            <a:xfrm>
              <a:off x="8035636" y="5357091"/>
              <a:ext cx="110836" cy="1108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FFB0CF51-66D6-4FA3-97F8-886290AAD894}"/>
                </a:ext>
              </a:extLst>
            </p:cNvPr>
            <p:cNvSpPr/>
            <p:nvPr/>
          </p:nvSpPr>
          <p:spPr>
            <a:xfrm>
              <a:off x="8146472" y="5357091"/>
              <a:ext cx="110836" cy="11083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FFFA3B3D-919E-4EB0-B25C-D1BA3CCE32B4}"/>
              </a:ext>
            </a:extLst>
          </p:cNvPr>
          <p:cNvGrpSpPr/>
          <p:nvPr/>
        </p:nvGrpSpPr>
        <p:grpSpPr>
          <a:xfrm>
            <a:off x="5955663" y="4923467"/>
            <a:ext cx="332508" cy="110836"/>
            <a:chOff x="7924800" y="5357091"/>
            <a:chExt cx="332508" cy="110836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8F284177-BDCF-4BF5-BA0C-749B54BF2CCD}"/>
                </a:ext>
              </a:extLst>
            </p:cNvPr>
            <p:cNvSpPr/>
            <p:nvPr/>
          </p:nvSpPr>
          <p:spPr>
            <a:xfrm>
              <a:off x="7924800" y="5357091"/>
              <a:ext cx="110836" cy="1108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DD0BDFD-E888-4774-8684-155ACD541950}"/>
                </a:ext>
              </a:extLst>
            </p:cNvPr>
            <p:cNvSpPr/>
            <p:nvPr/>
          </p:nvSpPr>
          <p:spPr>
            <a:xfrm>
              <a:off x="8035636" y="5357091"/>
              <a:ext cx="110836" cy="1108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6AA22784-8042-454F-B984-8E6947451E54}"/>
                </a:ext>
              </a:extLst>
            </p:cNvPr>
            <p:cNvSpPr/>
            <p:nvPr/>
          </p:nvSpPr>
          <p:spPr>
            <a:xfrm>
              <a:off x="8146472" y="5357091"/>
              <a:ext cx="110836" cy="11083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矩形 59">
            <a:extLst>
              <a:ext uri="{FF2B5EF4-FFF2-40B4-BE49-F238E27FC236}">
                <a16:creationId xmlns:a16="http://schemas.microsoft.com/office/drawing/2014/main" id="{77D9EFCF-4185-43C8-AA6B-030EC5095DAD}"/>
              </a:ext>
            </a:extLst>
          </p:cNvPr>
          <p:cNvSpPr/>
          <p:nvPr/>
        </p:nvSpPr>
        <p:spPr>
          <a:xfrm>
            <a:off x="6225403" y="4270011"/>
            <a:ext cx="110836" cy="1108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CBB5AE9-0F51-4875-AAC6-7B0724F11130}"/>
              </a:ext>
            </a:extLst>
          </p:cNvPr>
          <p:cNvSpPr/>
          <p:nvPr/>
        </p:nvSpPr>
        <p:spPr>
          <a:xfrm>
            <a:off x="4007803" y="2958325"/>
            <a:ext cx="110836" cy="11083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F73D5F7-7CA7-401B-A427-FD76363F0E1E}"/>
              </a:ext>
            </a:extLst>
          </p:cNvPr>
          <p:cNvCxnSpPr>
            <a:cxnSpLocks/>
          </p:cNvCxnSpPr>
          <p:nvPr/>
        </p:nvCxnSpPr>
        <p:spPr>
          <a:xfrm>
            <a:off x="5227043" y="3066350"/>
            <a:ext cx="94448" cy="4004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825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27634-9B9C-4D70-B17E-2022D3DAB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 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53240D-8984-4295-96A5-0C0C20F61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 2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4E89BF-2457-44EB-94CB-41F7088B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A29C-EFD0-493C-8B18-D6E9F5C4E11C}" type="datetime1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60532F-0160-40E8-B454-6E6702CD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2021 Spring, Artificial Intelligence, ISEE, Zhejiang University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8751C3-7F50-47A6-9FFE-C2B345E0A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A0B7-93AB-481E-9FA1-2CC4839958F1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F989033-DB99-4CC2-B34F-C0467486214A}"/>
              </a:ext>
            </a:extLst>
          </p:cNvPr>
          <p:cNvSpPr txBox="1"/>
          <p:nvPr/>
        </p:nvSpPr>
        <p:spPr>
          <a:xfrm>
            <a:off x="7239000" y="1364442"/>
            <a:ext cx="3351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Encode the arcs with number 1-9.</a:t>
            </a:r>
          </a:p>
          <a:p>
            <a:r>
              <a:rPr lang="en-US" altLang="zh-CN" dirty="0"/>
              <a:t>Let’s start AC-3.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B98E5F4B-3CA6-452D-A3A9-3605000D4E7E}"/>
                  </a:ext>
                </a:extLst>
              </p:cNvPr>
              <p:cNvSpPr txBox="1"/>
              <p:nvPr/>
            </p:nvSpPr>
            <p:spPr>
              <a:xfrm>
                <a:off x="7239491" y="2411608"/>
                <a:ext cx="3384260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Pop arc 4.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Queue: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4</a:t>
                </a:r>
                <a:r>
                  <a:rPr lang="en-US" altLang="zh-CN" dirty="0"/>
                  <a:t> </a:t>
                </a:r>
                <a:r>
                  <a:rPr lang="en-US" altLang="zh-CN" dirty="0">
                    <a:sym typeface="Wingdings" panose="05000000000000000000" pitchFamily="2" charset="2"/>
                  </a:rPr>
                  <a:t></a:t>
                </a:r>
                <a:r>
                  <a:rPr lang="en-US" altLang="zh-CN" dirty="0"/>
                  <a:t> [5,6,7,8,9,3,4,3,5,6,7]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Revise and check nodes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𝑁𝑇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No revision</a:t>
                </a: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B98E5F4B-3CA6-452D-A3A9-3605000D4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491" y="2411608"/>
                <a:ext cx="3384260" cy="1754326"/>
              </a:xfrm>
              <a:prstGeom prst="rect">
                <a:avLst/>
              </a:prstGeom>
              <a:blipFill>
                <a:blip r:embed="rId3"/>
                <a:stretch>
                  <a:fillRect l="-1622" t="-2091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>
            <a:extLst>
              <a:ext uri="{FF2B5EF4-FFF2-40B4-BE49-F238E27FC236}">
                <a16:creationId xmlns:a16="http://schemas.microsoft.com/office/drawing/2014/main" id="{6372B399-426E-45A4-8B1F-01F3053EC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577" y="2010773"/>
            <a:ext cx="6066046" cy="3711262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B93FD4DB-8F5B-48E5-8DA9-CAF07FB575EA}"/>
              </a:ext>
            </a:extLst>
          </p:cNvPr>
          <p:cNvSpPr txBox="1"/>
          <p:nvPr/>
        </p:nvSpPr>
        <p:spPr>
          <a:xfrm>
            <a:off x="4618182" y="26970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0536395-02D9-41D7-A06C-B29E0C6BD5F3}"/>
              </a:ext>
            </a:extLst>
          </p:cNvPr>
          <p:cNvSpPr txBox="1"/>
          <p:nvPr/>
        </p:nvSpPr>
        <p:spPr>
          <a:xfrm>
            <a:off x="4618182" y="34223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E39F90E-0E06-476B-B741-F20C9EB4099B}"/>
              </a:ext>
            </a:extLst>
          </p:cNvPr>
          <p:cNvSpPr txBox="1"/>
          <p:nvPr/>
        </p:nvSpPr>
        <p:spPr>
          <a:xfrm>
            <a:off x="5019805" y="3066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E2CB37E-F70E-48A9-9E0E-6686BF2871F2}"/>
              </a:ext>
            </a:extLst>
          </p:cNvPr>
          <p:cNvSpPr txBox="1"/>
          <p:nvPr/>
        </p:nvSpPr>
        <p:spPr>
          <a:xfrm>
            <a:off x="5627637" y="2629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95582C4-E88C-4AF4-9A1D-C801481655AD}"/>
              </a:ext>
            </a:extLst>
          </p:cNvPr>
          <p:cNvSpPr txBox="1"/>
          <p:nvPr/>
        </p:nvSpPr>
        <p:spPr>
          <a:xfrm>
            <a:off x="5583896" y="3066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946EF78-304B-4010-A015-4F9C2DB00167}"/>
              </a:ext>
            </a:extLst>
          </p:cNvPr>
          <p:cNvSpPr txBox="1"/>
          <p:nvPr/>
        </p:nvSpPr>
        <p:spPr>
          <a:xfrm>
            <a:off x="5885582" y="33366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E70B09A-EBD7-4C59-BF35-D21C43931D49}"/>
              </a:ext>
            </a:extLst>
          </p:cNvPr>
          <p:cNvSpPr txBox="1"/>
          <p:nvPr/>
        </p:nvSpPr>
        <p:spPr>
          <a:xfrm>
            <a:off x="5476794" y="3889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8BCF3DF-FB1F-45DB-855D-DB47A2907B11}"/>
              </a:ext>
            </a:extLst>
          </p:cNvPr>
          <p:cNvSpPr txBox="1"/>
          <p:nvPr/>
        </p:nvSpPr>
        <p:spPr>
          <a:xfrm>
            <a:off x="6187268" y="38664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D05179B-7E76-49AC-AF40-11D640188FC3}"/>
              </a:ext>
            </a:extLst>
          </p:cNvPr>
          <p:cNvSpPr txBox="1"/>
          <p:nvPr/>
        </p:nvSpPr>
        <p:spPr>
          <a:xfrm>
            <a:off x="6281454" y="30974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40F3E67-8289-4C59-A133-4E8F04D53B32}"/>
              </a:ext>
            </a:extLst>
          </p:cNvPr>
          <p:cNvGrpSpPr/>
          <p:nvPr/>
        </p:nvGrpSpPr>
        <p:grpSpPr>
          <a:xfrm>
            <a:off x="5107499" y="2518996"/>
            <a:ext cx="332508" cy="110836"/>
            <a:chOff x="7924800" y="5357091"/>
            <a:chExt cx="332508" cy="110836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B1168B3E-289A-479C-9B08-A60BB871E3AF}"/>
                </a:ext>
              </a:extLst>
            </p:cNvPr>
            <p:cNvSpPr/>
            <p:nvPr/>
          </p:nvSpPr>
          <p:spPr>
            <a:xfrm>
              <a:off x="7924800" y="5357091"/>
              <a:ext cx="110836" cy="1108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E0C67D96-8C3B-4DA8-A8AC-FFB26DB231CC}"/>
                </a:ext>
              </a:extLst>
            </p:cNvPr>
            <p:cNvSpPr/>
            <p:nvPr/>
          </p:nvSpPr>
          <p:spPr>
            <a:xfrm>
              <a:off x="8146472" y="5357091"/>
              <a:ext cx="110836" cy="11083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6D9B174-0044-4F83-91C5-AFEF455AC5E8}"/>
              </a:ext>
            </a:extLst>
          </p:cNvPr>
          <p:cNvGrpSpPr/>
          <p:nvPr/>
        </p:nvGrpSpPr>
        <p:grpSpPr>
          <a:xfrm>
            <a:off x="5116207" y="3896257"/>
            <a:ext cx="332508" cy="110836"/>
            <a:chOff x="7924800" y="5357091"/>
            <a:chExt cx="332508" cy="110836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87C71949-86C7-4D18-9301-649B2D241A49}"/>
                </a:ext>
              </a:extLst>
            </p:cNvPr>
            <p:cNvSpPr/>
            <p:nvPr/>
          </p:nvSpPr>
          <p:spPr>
            <a:xfrm>
              <a:off x="7924800" y="5357091"/>
              <a:ext cx="110836" cy="1108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06EA32C6-3FA4-4A95-9883-1EE9B107F580}"/>
                </a:ext>
              </a:extLst>
            </p:cNvPr>
            <p:cNvSpPr/>
            <p:nvPr/>
          </p:nvSpPr>
          <p:spPr>
            <a:xfrm>
              <a:off x="8146472" y="5357091"/>
              <a:ext cx="110836" cy="11083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AC4BA0A6-CFD0-4A1A-AF70-2D6928ECB568}"/>
              </a:ext>
            </a:extLst>
          </p:cNvPr>
          <p:cNvGrpSpPr/>
          <p:nvPr/>
        </p:nvGrpSpPr>
        <p:grpSpPr>
          <a:xfrm>
            <a:off x="6116953" y="2681557"/>
            <a:ext cx="332508" cy="110836"/>
            <a:chOff x="7924800" y="5357091"/>
            <a:chExt cx="332508" cy="110836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D5D5114C-6353-4F52-B1FE-CB0919B39137}"/>
                </a:ext>
              </a:extLst>
            </p:cNvPr>
            <p:cNvSpPr/>
            <p:nvPr/>
          </p:nvSpPr>
          <p:spPr>
            <a:xfrm>
              <a:off x="7924800" y="5357091"/>
              <a:ext cx="110836" cy="1108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7EB42667-6DCC-4E17-B0B2-2AC90BDA8FB2}"/>
                </a:ext>
              </a:extLst>
            </p:cNvPr>
            <p:cNvSpPr/>
            <p:nvPr/>
          </p:nvSpPr>
          <p:spPr>
            <a:xfrm>
              <a:off x="8035636" y="5357091"/>
              <a:ext cx="110836" cy="1108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A0076AF6-1A42-4B3B-BEC3-67A583D93450}"/>
                </a:ext>
              </a:extLst>
            </p:cNvPr>
            <p:cNvSpPr/>
            <p:nvPr/>
          </p:nvSpPr>
          <p:spPr>
            <a:xfrm>
              <a:off x="8146472" y="5357091"/>
              <a:ext cx="110836" cy="11083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210040C-BFE7-4092-9BE3-F98B75A80589}"/>
              </a:ext>
            </a:extLst>
          </p:cNvPr>
          <p:cNvGrpSpPr/>
          <p:nvPr/>
        </p:nvGrpSpPr>
        <p:grpSpPr>
          <a:xfrm>
            <a:off x="6697960" y="3620223"/>
            <a:ext cx="332508" cy="110836"/>
            <a:chOff x="7924800" y="5357091"/>
            <a:chExt cx="332508" cy="110836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EED2650E-4C2B-4C97-B54B-195DA37AD1C6}"/>
                </a:ext>
              </a:extLst>
            </p:cNvPr>
            <p:cNvSpPr/>
            <p:nvPr/>
          </p:nvSpPr>
          <p:spPr>
            <a:xfrm>
              <a:off x="7924800" y="5357091"/>
              <a:ext cx="110836" cy="1108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41F9B14B-626F-4B32-8EC2-C94258CF1126}"/>
                </a:ext>
              </a:extLst>
            </p:cNvPr>
            <p:cNvSpPr/>
            <p:nvPr/>
          </p:nvSpPr>
          <p:spPr>
            <a:xfrm>
              <a:off x="8035636" y="5357091"/>
              <a:ext cx="110836" cy="1108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FFB0CF51-66D6-4FA3-97F8-886290AAD894}"/>
                </a:ext>
              </a:extLst>
            </p:cNvPr>
            <p:cNvSpPr/>
            <p:nvPr/>
          </p:nvSpPr>
          <p:spPr>
            <a:xfrm>
              <a:off x="8146472" y="5357091"/>
              <a:ext cx="110836" cy="11083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FFFA3B3D-919E-4EB0-B25C-D1BA3CCE32B4}"/>
              </a:ext>
            </a:extLst>
          </p:cNvPr>
          <p:cNvGrpSpPr/>
          <p:nvPr/>
        </p:nvGrpSpPr>
        <p:grpSpPr>
          <a:xfrm>
            <a:off x="5955663" y="4923467"/>
            <a:ext cx="332508" cy="110836"/>
            <a:chOff x="7924800" y="5357091"/>
            <a:chExt cx="332508" cy="110836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8F284177-BDCF-4BF5-BA0C-749B54BF2CCD}"/>
                </a:ext>
              </a:extLst>
            </p:cNvPr>
            <p:cNvSpPr/>
            <p:nvPr/>
          </p:nvSpPr>
          <p:spPr>
            <a:xfrm>
              <a:off x="7924800" y="5357091"/>
              <a:ext cx="110836" cy="1108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DD0BDFD-E888-4774-8684-155ACD541950}"/>
                </a:ext>
              </a:extLst>
            </p:cNvPr>
            <p:cNvSpPr/>
            <p:nvPr/>
          </p:nvSpPr>
          <p:spPr>
            <a:xfrm>
              <a:off x="8035636" y="5357091"/>
              <a:ext cx="110836" cy="1108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6AA22784-8042-454F-B984-8E6947451E54}"/>
                </a:ext>
              </a:extLst>
            </p:cNvPr>
            <p:cNvSpPr/>
            <p:nvPr/>
          </p:nvSpPr>
          <p:spPr>
            <a:xfrm>
              <a:off x="8146472" y="5357091"/>
              <a:ext cx="110836" cy="11083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矩形 59">
            <a:extLst>
              <a:ext uri="{FF2B5EF4-FFF2-40B4-BE49-F238E27FC236}">
                <a16:creationId xmlns:a16="http://schemas.microsoft.com/office/drawing/2014/main" id="{77D9EFCF-4185-43C8-AA6B-030EC5095DAD}"/>
              </a:ext>
            </a:extLst>
          </p:cNvPr>
          <p:cNvSpPr/>
          <p:nvPr/>
        </p:nvSpPr>
        <p:spPr>
          <a:xfrm>
            <a:off x="6225403" y="4270011"/>
            <a:ext cx="110836" cy="1108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CBB5AE9-0F51-4875-AAC6-7B0724F11130}"/>
              </a:ext>
            </a:extLst>
          </p:cNvPr>
          <p:cNvSpPr/>
          <p:nvPr/>
        </p:nvSpPr>
        <p:spPr>
          <a:xfrm>
            <a:off x="4007803" y="2958325"/>
            <a:ext cx="110836" cy="11083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F73D5F7-7CA7-401B-A427-FD76363F0E1E}"/>
              </a:ext>
            </a:extLst>
          </p:cNvPr>
          <p:cNvCxnSpPr>
            <a:cxnSpLocks/>
          </p:cNvCxnSpPr>
          <p:nvPr/>
        </p:nvCxnSpPr>
        <p:spPr>
          <a:xfrm>
            <a:off x="5448715" y="2881745"/>
            <a:ext cx="617784" cy="1174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43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97FCF-6A1E-46B3-8DB4-8E4BDA8CC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D25C8C-4374-45D5-9BF6-60F0157F0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Today’s content …</a:t>
            </a:r>
          </a:p>
          <a:p>
            <a:pPr lvl="1"/>
            <a:r>
              <a:rPr lang="en-US" altLang="zh-CN" dirty="0"/>
              <a:t>Homework 3</a:t>
            </a:r>
          </a:p>
          <a:p>
            <a:pPr lvl="1"/>
            <a:r>
              <a:rPr lang="en-US" altLang="zh-CN" dirty="0"/>
              <a:t>Homework 4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FF8298-26F1-4A0A-BB8E-307401A1C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A29C-EFD0-493C-8B18-D6E9F5C4E11C}" type="datetime1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1EE998-5589-4835-AD4D-30B2EF62A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2021 Spring, Artificial Intelligence, ISEE, Zhejiang University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0D15DF-0511-4BB2-A0FF-56566B401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A0B7-93AB-481E-9FA1-2CC4839958F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83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27634-9B9C-4D70-B17E-2022D3DAB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 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53240D-8984-4295-96A5-0C0C20F61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 2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4E89BF-2457-44EB-94CB-41F7088B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A29C-EFD0-493C-8B18-D6E9F5C4E11C}" type="datetime1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60532F-0160-40E8-B454-6E6702CD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2021 Spring, Artificial Intelligence, ISEE, Zhejiang University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8751C3-7F50-47A6-9FFE-C2B345E0A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A0B7-93AB-481E-9FA1-2CC4839958F1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F989033-DB99-4CC2-B34F-C0467486214A}"/>
              </a:ext>
            </a:extLst>
          </p:cNvPr>
          <p:cNvSpPr txBox="1"/>
          <p:nvPr/>
        </p:nvSpPr>
        <p:spPr>
          <a:xfrm>
            <a:off x="7239000" y="1364442"/>
            <a:ext cx="3351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Encode the arcs with number 1-9.</a:t>
            </a:r>
          </a:p>
          <a:p>
            <a:r>
              <a:rPr lang="en-US" altLang="zh-CN" dirty="0"/>
              <a:t>Let’s start AC-3.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B98E5F4B-3CA6-452D-A3A9-3605000D4E7E}"/>
                  </a:ext>
                </a:extLst>
              </p:cNvPr>
              <p:cNvSpPr txBox="1"/>
              <p:nvPr/>
            </p:nvSpPr>
            <p:spPr>
              <a:xfrm>
                <a:off x="7239491" y="2411608"/>
                <a:ext cx="3209533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Pop arc 5.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Queue: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5</a:t>
                </a:r>
                <a:r>
                  <a:rPr lang="en-US" altLang="zh-CN" dirty="0"/>
                  <a:t> </a:t>
                </a:r>
                <a:r>
                  <a:rPr lang="en-US" altLang="zh-CN" dirty="0">
                    <a:sym typeface="Wingdings" panose="05000000000000000000" pitchFamily="2" charset="2"/>
                  </a:rPr>
                  <a:t></a:t>
                </a:r>
                <a:r>
                  <a:rPr lang="en-US" altLang="zh-CN" dirty="0"/>
                  <a:t> [6,7,8,9,3,4,3,5,6,7]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Revise and check nodes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𝑆𝐴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No revision</a:t>
                </a: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B98E5F4B-3CA6-452D-A3A9-3605000D4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491" y="2411608"/>
                <a:ext cx="3209533" cy="1754326"/>
              </a:xfrm>
              <a:prstGeom prst="rect">
                <a:avLst/>
              </a:prstGeom>
              <a:blipFill>
                <a:blip r:embed="rId3"/>
                <a:stretch>
                  <a:fillRect l="-1711" t="-2091" r="-1331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>
            <a:extLst>
              <a:ext uri="{FF2B5EF4-FFF2-40B4-BE49-F238E27FC236}">
                <a16:creationId xmlns:a16="http://schemas.microsoft.com/office/drawing/2014/main" id="{6372B399-426E-45A4-8B1F-01F3053EC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577" y="2010773"/>
            <a:ext cx="6066046" cy="3711262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B93FD4DB-8F5B-48E5-8DA9-CAF07FB575EA}"/>
              </a:ext>
            </a:extLst>
          </p:cNvPr>
          <p:cNvSpPr txBox="1"/>
          <p:nvPr/>
        </p:nvSpPr>
        <p:spPr>
          <a:xfrm>
            <a:off x="4618182" y="26970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0536395-02D9-41D7-A06C-B29E0C6BD5F3}"/>
              </a:ext>
            </a:extLst>
          </p:cNvPr>
          <p:cNvSpPr txBox="1"/>
          <p:nvPr/>
        </p:nvSpPr>
        <p:spPr>
          <a:xfrm>
            <a:off x="4618182" y="34223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E39F90E-0E06-476B-B741-F20C9EB4099B}"/>
              </a:ext>
            </a:extLst>
          </p:cNvPr>
          <p:cNvSpPr txBox="1"/>
          <p:nvPr/>
        </p:nvSpPr>
        <p:spPr>
          <a:xfrm>
            <a:off x="5019805" y="3066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E2CB37E-F70E-48A9-9E0E-6686BF2871F2}"/>
              </a:ext>
            </a:extLst>
          </p:cNvPr>
          <p:cNvSpPr txBox="1"/>
          <p:nvPr/>
        </p:nvSpPr>
        <p:spPr>
          <a:xfrm>
            <a:off x="5627637" y="2629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95582C4-E88C-4AF4-9A1D-C801481655AD}"/>
              </a:ext>
            </a:extLst>
          </p:cNvPr>
          <p:cNvSpPr txBox="1"/>
          <p:nvPr/>
        </p:nvSpPr>
        <p:spPr>
          <a:xfrm>
            <a:off x="5583896" y="3066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946EF78-304B-4010-A015-4F9C2DB00167}"/>
              </a:ext>
            </a:extLst>
          </p:cNvPr>
          <p:cNvSpPr txBox="1"/>
          <p:nvPr/>
        </p:nvSpPr>
        <p:spPr>
          <a:xfrm>
            <a:off x="5885582" y="33366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E70B09A-EBD7-4C59-BF35-D21C43931D49}"/>
              </a:ext>
            </a:extLst>
          </p:cNvPr>
          <p:cNvSpPr txBox="1"/>
          <p:nvPr/>
        </p:nvSpPr>
        <p:spPr>
          <a:xfrm>
            <a:off x="5476794" y="3889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8BCF3DF-FB1F-45DB-855D-DB47A2907B11}"/>
              </a:ext>
            </a:extLst>
          </p:cNvPr>
          <p:cNvSpPr txBox="1"/>
          <p:nvPr/>
        </p:nvSpPr>
        <p:spPr>
          <a:xfrm>
            <a:off x="6187268" y="38664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D05179B-7E76-49AC-AF40-11D640188FC3}"/>
              </a:ext>
            </a:extLst>
          </p:cNvPr>
          <p:cNvSpPr txBox="1"/>
          <p:nvPr/>
        </p:nvSpPr>
        <p:spPr>
          <a:xfrm>
            <a:off x="6281454" y="30974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40F3E67-8289-4C59-A133-4E8F04D53B32}"/>
              </a:ext>
            </a:extLst>
          </p:cNvPr>
          <p:cNvGrpSpPr/>
          <p:nvPr/>
        </p:nvGrpSpPr>
        <p:grpSpPr>
          <a:xfrm>
            <a:off x="5107499" y="2518996"/>
            <a:ext cx="332508" cy="110836"/>
            <a:chOff x="7924800" y="5357091"/>
            <a:chExt cx="332508" cy="110836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B1168B3E-289A-479C-9B08-A60BB871E3AF}"/>
                </a:ext>
              </a:extLst>
            </p:cNvPr>
            <p:cNvSpPr/>
            <p:nvPr/>
          </p:nvSpPr>
          <p:spPr>
            <a:xfrm>
              <a:off x="7924800" y="5357091"/>
              <a:ext cx="110836" cy="1108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E0C67D96-8C3B-4DA8-A8AC-FFB26DB231CC}"/>
                </a:ext>
              </a:extLst>
            </p:cNvPr>
            <p:cNvSpPr/>
            <p:nvPr/>
          </p:nvSpPr>
          <p:spPr>
            <a:xfrm>
              <a:off x="8146472" y="5357091"/>
              <a:ext cx="110836" cy="11083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6D9B174-0044-4F83-91C5-AFEF455AC5E8}"/>
              </a:ext>
            </a:extLst>
          </p:cNvPr>
          <p:cNvGrpSpPr/>
          <p:nvPr/>
        </p:nvGrpSpPr>
        <p:grpSpPr>
          <a:xfrm>
            <a:off x="5116207" y="3896257"/>
            <a:ext cx="332508" cy="110836"/>
            <a:chOff x="7924800" y="5357091"/>
            <a:chExt cx="332508" cy="110836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87C71949-86C7-4D18-9301-649B2D241A49}"/>
                </a:ext>
              </a:extLst>
            </p:cNvPr>
            <p:cNvSpPr/>
            <p:nvPr/>
          </p:nvSpPr>
          <p:spPr>
            <a:xfrm>
              <a:off x="7924800" y="5357091"/>
              <a:ext cx="110836" cy="1108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06EA32C6-3FA4-4A95-9883-1EE9B107F580}"/>
                </a:ext>
              </a:extLst>
            </p:cNvPr>
            <p:cNvSpPr/>
            <p:nvPr/>
          </p:nvSpPr>
          <p:spPr>
            <a:xfrm>
              <a:off x="8146472" y="5357091"/>
              <a:ext cx="110836" cy="11083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AC4BA0A6-CFD0-4A1A-AF70-2D6928ECB568}"/>
              </a:ext>
            </a:extLst>
          </p:cNvPr>
          <p:cNvGrpSpPr/>
          <p:nvPr/>
        </p:nvGrpSpPr>
        <p:grpSpPr>
          <a:xfrm>
            <a:off x="6116953" y="2681557"/>
            <a:ext cx="332508" cy="110836"/>
            <a:chOff x="7924800" y="5357091"/>
            <a:chExt cx="332508" cy="110836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D5D5114C-6353-4F52-B1FE-CB0919B39137}"/>
                </a:ext>
              </a:extLst>
            </p:cNvPr>
            <p:cNvSpPr/>
            <p:nvPr/>
          </p:nvSpPr>
          <p:spPr>
            <a:xfrm>
              <a:off x="7924800" y="5357091"/>
              <a:ext cx="110836" cy="1108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7EB42667-6DCC-4E17-B0B2-2AC90BDA8FB2}"/>
                </a:ext>
              </a:extLst>
            </p:cNvPr>
            <p:cNvSpPr/>
            <p:nvPr/>
          </p:nvSpPr>
          <p:spPr>
            <a:xfrm>
              <a:off x="8035636" y="5357091"/>
              <a:ext cx="110836" cy="1108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A0076AF6-1A42-4B3B-BEC3-67A583D93450}"/>
                </a:ext>
              </a:extLst>
            </p:cNvPr>
            <p:cNvSpPr/>
            <p:nvPr/>
          </p:nvSpPr>
          <p:spPr>
            <a:xfrm>
              <a:off x="8146472" y="5357091"/>
              <a:ext cx="110836" cy="11083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210040C-BFE7-4092-9BE3-F98B75A80589}"/>
              </a:ext>
            </a:extLst>
          </p:cNvPr>
          <p:cNvGrpSpPr/>
          <p:nvPr/>
        </p:nvGrpSpPr>
        <p:grpSpPr>
          <a:xfrm>
            <a:off x="6697960" y="3620223"/>
            <a:ext cx="332508" cy="110836"/>
            <a:chOff x="7924800" y="5357091"/>
            <a:chExt cx="332508" cy="110836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EED2650E-4C2B-4C97-B54B-195DA37AD1C6}"/>
                </a:ext>
              </a:extLst>
            </p:cNvPr>
            <p:cNvSpPr/>
            <p:nvPr/>
          </p:nvSpPr>
          <p:spPr>
            <a:xfrm>
              <a:off x="7924800" y="5357091"/>
              <a:ext cx="110836" cy="1108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41F9B14B-626F-4B32-8EC2-C94258CF1126}"/>
                </a:ext>
              </a:extLst>
            </p:cNvPr>
            <p:cNvSpPr/>
            <p:nvPr/>
          </p:nvSpPr>
          <p:spPr>
            <a:xfrm>
              <a:off x="8035636" y="5357091"/>
              <a:ext cx="110836" cy="1108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FFB0CF51-66D6-4FA3-97F8-886290AAD894}"/>
                </a:ext>
              </a:extLst>
            </p:cNvPr>
            <p:cNvSpPr/>
            <p:nvPr/>
          </p:nvSpPr>
          <p:spPr>
            <a:xfrm>
              <a:off x="8146472" y="5357091"/>
              <a:ext cx="110836" cy="11083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FFFA3B3D-919E-4EB0-B25C-D1BA3CCE32B4}"/>
              </a:ext>
            </a:extLst>
          </p:cNvPr>
          <p:cNvGrpSpPr/>
          <p:nvPr/>
        </p:nvGrpSpPr>
        <p:grpSpPr>
          <a:xfrm>
            <a:off x="5955663" y="4923467"/>
            <a:ext cx="332508" cy="110836"/>
            <a:chOff x="7924800" y="5357091"/>
            <a:chExt cx="332508" cy="110836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8F284177-BDCF-4BF5-BA0C-749B54BF2CCD}"/>
                </a:ext>
              </a:extLst>
            </p:cNvPr>
            <p:cNvSpPr/>
            <p:nvPr/>
          </p:nvSpPr>
          <p:spPr>
            <a:xfrm>
              <a:off x="7924800" y="5357091"/>
              <a:ext cx="110836" cy="1108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DD0BDFD-E888-4774-8684-155ACD541950}"/>
                </a:ext>
              </a:extLst>
            </p:cNvPr>
            <p:cNvSpPr/>
            <p:nvPr/>
          </p:nvSpPr>
          <p:spPr>
            <a:xfrm>
              <a:off x="8035636" y="5357091"/>
              <a:ext cx="110836" cy="1108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6AA22784-8042-454F-B984-8E6947451E54}"/>
                </a:ext>
              </a:extLst>
            </p:cNvPr>
            <p:cNvSpPr/>
            <p:nvPr/>
          </p:nvSpPr>
          <p:spPr>
            <a:xfrm>
              <a:off x="8146472" y="5357091"/>
              <a:ext cx="110836" cy="11083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矩形 59">
            <a:extLst>
              <a:ext uri="{FF2B5EF4-FFF2-40B4-BE49-F238E27FC236}">
                <a16:creationId xmlns:a16="http://schemas.microsoft.com/office/drawing/2014/main" id="{77D9EFCF-4185-43C8-AA6B-030EC5095DAD}"/>
              </a:ext>
            </a:extLst>
          </p:cNvPr>
          <p:cNvSpPr/>
          <p:nvPr/>
        </p:nvSpPr>
        <p:spPr>
          <a:xfrm>
            <a:off x="6225403" y="4270011"/>
            <a:ext cx="110836" cy="1108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CBB5AE9-0F51-4875-AAC6-7B0724F11130}"/>
              </a:ext>
            </a:extLst>
          </p:cNvPr>
          <p:cNvSpPr/>
          <p:nvPr/>
        </p:nvSpPr>
        <p:spPr>
          <a:xfrm>
            <a:off x="4007803" y="2958325"/>
            <a:ext cx="110836" cy="11083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F73D5F7-7CA7-401B-A427-FD76363F0E1E}"/>
              </a:ext>
            </a:extLst>
          </p:cNvPr>
          <p:cNvCxnSpPr>
            <a:cxnSpLocks/>
          </p:cNvCxnSpPr>
          <p:nvPr/>
        </p:nvCxnSpPr>
        <p:spPr>
          <a:xfrm flipV="1">
            <a:off x="5448715" y="3097493"/>
            <a:ext cx="617784" cy="5227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671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27634-9B9C-4D70-B17E-2022D3DAB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 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53240D-8984-4295-96A5-0C0C20F61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 2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4E89BF-2457-44EB-94CB-41F7088B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A29C-EFD0-493C-8B18-D6E9F5C4E11C}" type="datetime1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60532F-0160-40E8-B454-6E6702CD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2021 Spring, Artificial Intelligence, ISEE, Zhejiang University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8751C3-7F50-47A6-9FFE-C2B345E0A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A0B7-93AB-481E-9FA1-2CC4839958F1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F989033-DB99-4CC2-B34F-C0467486214A}"/>
              </a:ext>
            </a:extLst>
          </p:cNvPr>
          <p:cNvSpPr txBox="1"/>
          <p:nvPr/>
        </p:nvSpPr>
        <p:spPr>
          <a:xfrm>
            <a:off x="7239000" y="1364442"/>
            <a:ext cx="3351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Encode the arcs with number 1-9.</a:t>
            </a:r>
          </a:p>
          <a:p>
            <a:r>
              <a:rPr lang="en-US" altLang="zh-CN" dirty="0"/>
              <a:t>Let’s start AC-3.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B98E5F4B-3CA6-452D-A3A9-3605000D4E7E}"/>
                  </a:ext>
                </a:extLst>
              </p:cNvPr>
              <p:cNvSpPr txBox="1"/>
              <p:nvPr/>
            </p:nvSpPr>
            <p:spPr>
              <a:xfrm>
                <a:off x="7239491" y="2411608"/>
                <a:ext cx="3581109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Pop arc 6.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Queue: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6</a:t>
                </a:r>
                <a:r>
                  <a:rPr lang="en-US" altLang="zh-CN" dirty="0"/>
                  <a:t> </a:t>
                </a:r>
                <a:r>
                  <a:rPr lang="en-US" altLang="zh-CN" dirty="0">
                    <a:sym typeface="Wingdings" panose="05000000000000000000" pitchFamily="2" charset="2"/>
                  </a:rPr>
                  <a:t></a:t>
                </a:r>
                <a:r>
                  <a:rPr lang="en-US" altLang="zh-CN" dirty="0"/>
                  <a:t> [7,8,9,3,4,3,5,6,7]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Revise and check nodes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𝑆𝐴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𝑁𝑆𝑊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No revision</a:t>
                </a: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B98E5F4B-3CA6-452D-A3A9-3605000D4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491" y="2411608"/>
                <a:ext cx="3581109" cy="1754326"/>
              </a:xfrm>
              <a:prstGeom prst="rect">
                <a:avLst/>
              </a:prstGeom>
              <a:blipFill>
                <a:blip r:embed="rId3"/>
                <a:stretch>
                  <a:fillRect l="-1533" t="-2091" r="-511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>
            <a:extLst>
              <a:ext uri="{FF2B5EF4-FFF2-40B4-BE49-F238E27FC236}">
                <a16:creationId xmlns:a16="http://schemas.microsoft.com/office/drawing/2014/main" id="{6372B399-426E-45A4-8B1F-01F3053EC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577" y="2010773"/>
            <a:ext cx="6066046" cy="3711262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B93FD4DB-8F5B-48E5-8DA9-CAF07FB575EA}"/>
              </a:ext>
            </a:extLst>
          </p:cNvPr>
          <p:cNvSpPr txBox="1"/>
          <p:nvPr/>
        </p:nvSpPr>
        <p:spPr>
          <a:xfrm>
            <a:off x="4618182" y="26970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0536395-02D9-41D7-A06C-B29E0C6BD5F3}"/>
              </a:ext>
            </a:extLst>
          </p:cNvPr>
          <p:cNvSpPr txBox="1"/>
          <p:nvPr/>
        </p:nvSpPr>
        <p:spPr>
          <a:xfrm>
            <a:off x="4618182" y="34223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E39F90E-0E06-476B-B741-F20C9EB4099B}"/>
              </a:ext>
            </a:extLst>
          </p:cNvPr>
          <p:cNvSpPr txBox="1"/>
          <p:nvPr/>
        </p:nvSpPr>
        <p:spPr>
          <a:xfrm>
            <a:off x="5019805" y="3066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E2CB37E-F70E-48A9-9E0E-6686BF2871F2}"/>
              </a:ext>
            </a:extLst>
          </p:cNvPr>
          <p:cNvSpPr txBox="1"/>
          <p:nvPr/>
        </p:nvSpPr>
        <p:spPr>
          <a:xfrm>
            <a:off x="5627637" y="2629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95582C4-E88C-4AF4-9A1D-C801481655AD}"/>
              </a:ext>
            </a:extLst>
          </p:cNvPr>
          <p:cNvSpPr txBox="1"/>
          <p:nvPr/>
        </p:nvSpPr>
        <p:spPr>
          <a:xfrm>
            <a:off x="5583896" y="3066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946EF78-304B-4010-A015-4F9C2DB00167}"/>
              </a:ext>
            </a:extLst>
          </p:cNvPr>
          <p:cNvSpPr txBox="1"/>
          <p:nvPr/>
        </p:nvSpPr>
        <p:spPr>
          <a:xfrm>
            <a:off x="5885582" y="33366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E70B09A-EBD7-4C59-BF35-D21C43931D49}"/>
              </a:ext>
            </a:extLst>
          </p:cNvPr>
          <p:cNvSpPr txBox="1"/>
          <p:nvPr/>
        </p:nvSpPr>
        <p:spPr>
          <a:xfrm>
            <a:off x="5476794" y="3889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8BCF3DF-FB1F-45DB-855D-DB47A2907B11}"/>
              </a:ext>
            </a:extLst>
          </p:cNvPr>
          <p:cNvSpPr txBox="1"/>
          <p:nvPr/>
        </p:nvSpPr>
        <p:spPr>
          <a:xfrm>
            <a:off x="6187268" y="38664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D05179B-7E76-49AC-AF40-11D640188FC3}"/>
              </a:ext>
            </a:extLst>
          </p:cNvPr>
          <p:cNvSpPr txBox="1"/>
          <p:nvPr/>
        </p:nvSpPr>
        <p:spPr>
          <a:xfrm>
            <a:off x="6281454" y="30974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40F3E67-8289-4C59-A133-4E8F04D53B32}"/>
              </a:ext>
            </a:extLst>
          </p:cNvPr>
          <p:cNvGrpSpPr/>
          <p:nvPr/>
        </p:nvGrpSpPr>
        <p:grpSpPr>
          <a:xfrm>
            <a:off x="5107499" y="2518996"/>
            <a:ext cx="332508" cy="110836"/>
            <a:chOff x="7924800" y="5357091"/>
            <a:chExt cx="332508" cy="110836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B1168B3E-289A-479C-9B08-A60BB871E3AF}"/>
                </a:ext>
              </a:extLst>
            </p:cNvPr>
            <p:cNvSpPr/>
            <p:nvPr/>
          </p:nvSpPr>
          <p:spPr>
            <a:xfrm>
              <a:off x="7924800" y="5357091"/>
              <a:ext cx="110836" cy="1108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E0C67D96-8C3B-4DA8-A8AC-FFB26DB231CC}"/>
                </a:ext>
              </a:extLst>
            </p:cNvPr>
            <p:cNvSpPr/>
            <p:nvPr/>
          </p:nvSpPr>
          <p:spPr>
            <a:xfrm>
              <a:off x="8146472" y="5357091"/>
              <a:ext cx="110836" cy="11083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6D9B174-0044-4F83-91C5-AFEF455AC5E8}"/>
              </a:ext>
            </a:extLst>
          </p:cNvPr>
          <p:cNvGrpSpPr/>
          <p:nvPr/>
        </p:nvGrpSpPr>
        <p:grpSpPr>
          <a:xfrm>
            <a:off x="5116207" y="3896257"/>
            <a:ext cx="332508" cy="110836"/>
            <a:chOff x="7924800" y="5357091"/>
            <a:chExt cx="332508" cy="110836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87C71949-86C7-4D18-9301-649B2D241A49}"/>
                </a:ext>
              </a:extLst>
            </p:cNvPr>
            <p:cNvSpPr/>
            <p:nvPr/>
          </p:nvSpPr>
          <p:spPr>
            <a:xfrm>
              <a:off x="7924800" y="5357091"/>
              <a:ext cx="110836" cy="1108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06EA32C6-3FA4-4A95-9883-1EE9B107F580}"/>
                </a:ext>
              </a:extLst>
            </p:cNvPr>
            <p:cNvSpPr/>
            <p:nvPr/>
          </p:nvSpPr>
          <p:spPr>
            <a:xfrm>
              <a:off x="8146472" y="5357091"/>
              <a:ext cx="110836" cy="11083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AC4BA0A6-CFD0-4A1A-AF70-2D6928ECB568}"/>
              </a:ext>
            </a:extLst>
          </p:cNvPr>
          <p:cNvGrpSpPr/>
          <p:nvPr/>
        </p:nvGrpSpPr>
        <p:grpSpPr>
          <a:xfrm>
            <a:off x="6116953" y="2681557"/>
            <a:ext cx="332508" cy="110836"/>
            <a:chOff x="7924800" y="5357091"/>
            <a:chExt cx="332508" cy="110836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D5D5114C-6353-4F52-B1FE-CB0919B39137}"/>
                </a:ext>
              </a:extLst>
            </p:cNvPr>
            <p:cNvSpPr/>
            <p:nvPr/>
          </p:nvSpPr>
          <p:spPr>
            <a:xfrm>
              <a:off x="7924800" y="5357091"/>
              <a:ext cx="110836" cy="1108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7EB42667-6DCC-4E17-B0B2-2AC90BDA8FB2}"/>
                </a:ext>
              </a:extLst>
            </p:cNvPr>
            <p:cNvSpPr/>
            <p:nvPr/>
          </p:nvSpPr>
          <p:spPr>
            <a:xfrm>
              <a:off x="8035636" y="5357091"/>
              <a:ext cx="110836" cy="1108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A0076AF6-1A42-4B3B-BEC3-67A583D93450}"/>
                </a:ext>
              </a:extLst>
            </p:cNvPr>
            <p:cNvSpPr/>
            <p:nvPr/>
          </p:nvSpPr>
          <p:spPr>
            <a:xfrm>
              <a:off x="8146472" y="5357091"/>
              <a:ext cx="110836" cy="11083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210040C-BFE7-4092-9BE3-F98B75A80589}"/>
              </a:ext>
            </a:extLst>
          </p:cNvPr>
          <p:cNvGrpSpPr/>
          <p:nvPr/>
        </p:nvGrpSpPr>
        <p:grpSpPr>
          <a:xfrm>
            <a:off x="6697960" y="3620223"/>
            <a:ext cx="332508" cy="110836"/>
            <a:chOff x="7924800" y="5357091"/>
            <a:chExt cx="332508" cy="110836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EED2650E-4C2B-4C97-B54B-195DA37AD1C6}"/>
                </a:ext>
              </a:extLst>
            </p:cNvPr>
            <p:cNvSpPr/>
            <p:nvPr/>
          </p:nvSpPr>
          <p:spPr>
            <a:xfrm>
              <a:off x="7924800" y="5357091"/>
              <a:ext cx="110836" cy="1108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41F9B14B-626F-4B32-8EC2-C94258CF1126}"/>
                </a:ext>
              </a:extLst>
            </p:cNvPr>
            <p:cNvSpPr/>
            <p:nvPr/>
          </p:nvSpPr>
          <p:spPr>
            <a:xfrm>
              <a:off x="8035636" y="5357091"/>
              <a:ext cx="110836" cy="1108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FFB0CF51-66D6-4FA3-97F8-886290AAD894}"/>
                </a:ext>
              </a:extLst>
            </p:cNvPr>
            <p:cNvSpPr/>
            <p:nvPr/>
          </p:nvSpPr>
          <p:spPr>
            <a:xfrm>
              <a:off x="8146472" y="5357091"/>
              <a:ext cx="110836" cy="11083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FFFA3B3D-919E-4EB0-B25C-D1BA3CCE32B4}"/>
              </a:ext>
            </a:extLst>
          </p:cNvPr>
          <p:cNvGrpSpPr/>
          <p:nvPr/>
        </p:nvGrpSpPr>
        <p:grpSpPr>
          <a:xfrm>
            <a:off x="5955663" y="4923467"/>
            <a:ext cx="332508" cy="110836"/>
            <a:chOff x="7924800" y="5357091"/>
            <a:chExt cx="332508" cy="110836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8F284177-BDCF-4BF5-BA0C-749B54BF2CCD}"/>
                </a:ext>
              </a:extLst>
            </p:cNvPr>
            <p:cNvSpPr/>
            <p:nvPr/>
          </p:nvSpPr>
          <p:spPr>
            <a:xfrm>
              <a:off x="7924800" y="5357091"/>
              <a:ext cx="110836" cy="1108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DD0BDFD-E888-4774-8684-155ACD541950}"/>
                </a:ext>
              </a:extLst>
            </p:cNvPr>
            <p:cNvSpPr/>
            <p:nvPr/>
          </p:nvSpPr>
          <p:spPr>
            <a:xfrm>
              <a:off x="8035636" y="5357091"/>
              <a:ext cx="110836" cy="1108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6AA22784-8042-454F-B984-8E6947451E54}"/>
                </a:ext>
              </a:extLst>
            </p:cNvPr>
            <p:cNvSpPr/>
            <p:nvPr/>
          </p:nvSpPr>
          <p:spPr>
            <a:xfrm>
              <a:off x="8146472" y="5357091"/>
              <a:ext cx="110836" cy="11083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矩形 59">
            <a:extLst>
              <a:ext uri="{FF2B5EF4-FFF2-40B4-BE49-F238E27FC236}">
                <a16:creationId xmlns:a16="http://schemas.microsoft.com/office/drawing/2014/main" id="{77D9EFCF-4185-43C8-AA6B-030EC5095DAD}"/>
              </a:ext>
            </a:extLst>
          </p:cNvPr>
          <p:cNvSpPr/>
          <p:nvPr/>
        </p:nvSpPr>
        <p:spPr>
          <a:xfrm>
            <a:off x="6225403" y="4270011"/>
            <a:ext cx="110836" cy="1108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CBB5AE9-0F51-4875-AAC6-7B0724F11130}"/>
              </a:ext>
            </a:extLst>
          </p:cNvPr>
          <p:cNvSpPr/>
          <p:nvPr/>
        </p:nvSpPr>
        <p:spPr>
          <a:xfrm>
            <a:off x="4007803" y="2958325"/>
            <a:ext cx="110836" cy="11083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F73D5F7-7CA7-401B-A427-FD76363F0E1E}"/>
              </a:ext>
            </a:extLst>
          </p:cNvPr>
          <p:cNvCxnSpPr>
            <a:cxnSpLocks/>
          </p:cNvCxnSpPr>
          <p:nvPr/>
        </p:nvCxnSpPr>
        <p:spPr>
          <a:xfrm>
            <a:off x="5494041" y="3705943"/>
            <a:ext cx="78741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906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27634-9B9C-4D70-B17E-2022D3DAB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 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53240D-8984-4295-96A5-0C0C20F61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 2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4E89BF-2457-44EB-94CB-41F7088B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A29C-EFD0-493C-8B18-D6E9F5C4E11C}" type="datetime1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60532F-0160-40E8-B454-6E6702CD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2021 Spring, Artificial Intelligence, ISEE, Zhejiang University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8751C3-7F50-47A6-9FFE-C2B345E0A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A0B7-93AB-481E-9FA1-2CC4839958F1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F989033-DB99-4CC2-B34F-C0467486214A}"/>
              </a:ext>
            </a:extLst>
          </p:cNvPr>
          <p:cNvSpPr txBox="1"/>
          <p:nvPr/>
        </p:nvSpPr>
        <p:spPr>
          <a:xfrm>
            <a:off x="7239000" y="1364442"/>
            <a:ext cx="3351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Encode the arcs with number 1-9.</a:t>
            </a:r>
          </a:p>
          <a:p>
            <a:r>
              <a:rPr lang="en-US" altLang="zh-CN" dirty="0"/>
              <a:t>Let’s start AC-3.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B98E5F4B-3CA6-452D-A3A9-3605000D4E7E}"/>
                  </a:ext>
                </a:extLst>
              </p:cNvPr>
              <p:cNvSpPr txBox="1"/>
              <p:nvPr/>
            </p:nvSpPr>
            <p:spPr>
              <a:xfrm>
                <a:off x="7239491" y="2411608"/>
                <a:ext cx="3384260" cy="2585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Pop arc 7.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Queue: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7</a:t>
                </a:r>
                <a:r>
                  <a:rPr lang="en-US" altLang="zh-CN" dirty="0"/>
                  <a:t> </a:t>
                </a:r>
                <a:r>
                  <a:rPr lang="en-US" altLang="zh-CN" dirty="0">
                    <a:sym typeface="Wingdings" panose="05000000000000000000" pitchFamily="2" charset="2"/>
                  </a:rPr>
                  <a:t></a:t>
                </a:r>
                <a:r>
                  <a:rPr lang="en-US" altLang="zh-CN" dirty="0"/>
                  <a:t> [8,9,3,4,3,5,6,7]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Revise and check nodes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𝑆𝐴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Enqueue 2,3,5,6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r>
                  <a:rPr lang="en-US" altLang="zh-CN" dirty="0"/>
                  <a:t>Queue: [8,9,3,4,3,5,6,7] </a:t>
                </a:r>
                <a:r>
                  <a:rPr lang="en-US" altLang="zh-CN" dirty="0">
                    <a:sym typeface="Wingdings" panose="05000000000000000000" pitchFamily="2" charset="2"/>
                  </a:rPr>
                  <a:t>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2,3,5,6</a:t>
                </a: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B98E5F4B-3CA6-452D-A3A9-3605000D4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491" y="2411608"/>
                <a:ext cx="3384260" cy="2585323"/>
              </a:xfrm>
              <a:prstGeom prst="rect">
                <a:avLst/>
              </a:prstGeom>
              <a:blipFill>
                <a:blip r:embed="rId3"/>
                <a:stretch>
                  <a:fillRect l="-1622" t="-1415" r="-360" b="-2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>
            <a:extLst>
              <a:ext uri="{FF2B5EF4-FFF2-40B4-BE49-F238E27FC236}">
                <a16:creationId xmlns:a16="http://schemas.microsoft.com/office/drawing/2014/main" id="{6372B399-426E-45A4-8B1F-01F3053EC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577" y="2010773"/>
            <a:ext cx="6066046" cy="3711262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B93FD4DB-8F5B-48E5-8DA9-CAF07FB575EA}"/>
              </a:ext>
            </a:extLst>
          </p:cNvPr>
          <p:cNvSpPr txBox="1"/>
          <p:nvPr/>
        </p:nvSpPr>
        <p:spPr>
          <a:xfrm>
            <a:off x="4618182" y="26970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0536395-02D9-41D7-A06C-B29E0C6BD5F3}"/>
              </a:ext>
            </a:extLst>
          </p:cNvPr>
          <p:cNvSpPr txBox="1"/>
          <p:nvPr/>
        </p:nvSpPr>
        <p:spPr>
          <a:xfrm>
            <a:off x="4618182" y="34223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E39F90E-0E06-476B-B741-F20C9EB4099B}"/>
              </a:ext>
            </a:extLst>
          </p:cNvPr>
          <p:cNvSpPr txBox="1"/>
          <p:nvPr/>
        </p:nvSpPr>
        <p:spPr>
          <a:xfrm>
            <a:off x="5019805" y="3066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E2CB37E-F70E-48A9-9E0E-6686BF2871F2}"/>
              </a:ext>
            </a:extLst>
          </p:cNvPr>
          <p:cNvSpPr txBox="1"/>
          <p:nvPr/>
        </p:nvSpPr>
        <p:spPr>
          <a:xfrm>
            <a:off x="5627637" y="2629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95582C4-E88C-4AF4-9A1D-C801481655AD}"/>
              </a:ext>
            </a:extLst>
          </p:cNvPr>
          <p:cNvSpPr txBox="1"/>
          <p:nvPr/>
        </p:nvSpPr>
        <p:spPr>
          <a:xfrm>
            <a:off x="5583896" y="3066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946EF78-304B-4010-A015-4F9C2DB00167}"/>
              </a:ext>
            </a:extLst>
          </p:cNvPr>
          <p:cNvSpPr txBox="1"/>
          <p:nvPr/>
        </p:nvSpPr>
        <p:spPr>
          <a:xfrm>
            <a:off x="5885582" y="33366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E70B09A-EBD7-4C59-BF35-D21C43931D49}"/>
              </a:ext>
            </a:extLst>
          </p:cNvPr>
          <p:cNvSpPr txBox="1"/>
          <p:nvPr/>
        </p:nvSpPr>
        <p:spPr>
          <a:xfrm>
            <a:off x="5476794" y="3889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8BCF3DF-FB1F-45DB-855D-DB47A2907B11}"/>
              </a:ext>
            </a:extLst>
          </p:cNvPr>
          <p:cNvSpPr txBox="1"/>
          <p:nvPr/>
        </p:nvSpPr>
        <p:spPr>
          <a:xfrm>
            <a:off x="6187268" y="38664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D05179B-7E76-49AC-AF40-11D640188FC3}"/>
              </a:ext>
            </a:extLst>
          </p:cNvPr>
          <p:cNvSpPr txBox="1"/>
          <p:nvPr/>
        </p:nvSpPr>
        <p:spPr>
          <a:xfrm>
            <a:off x="6281454" y="30974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40F3E67-8289-4C59-A133-4E8F04D53B32}"/>
              </a:ext>
            </a:extLst>
          </p:cNvPr>
          <p:cNvGrpSpPr/>
          <p:nvPr/>
        </p:nvGrpSpPr>
        <p:grpSpPr>
          <a:xfrm>
            <a:off x="5107499" y="2518996"/>
            <a:ext cx="332508" cy="110836"/>
            <a:chOff x="7924800" y="5357091"/>
            <a:chExt cx="332508" cy="110836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B1168B3E-289A-479C-9B08-A60BB871E3AF}"/>
                </a:ext>
              </a:extLst>
            </p:cNvPr>
            <p:cNvSpPr/>
            <p:nvPr/>
          </p:nvSpPr>
          <p:spPr>
            <a:xfrm>
              <a:off x="7924800" y="5357091"/>
              <a:ext cx="110836" cy="1108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E0C67D96-8C3B-4DA8-A8AC-FFB26DB231CC}"/>
                </a:ext>
              </a:extLst>
            </p:cNvPr>
            <p:cNvSpPr/>
            <p:nvPr/>
          </p:nvSpPr>
          <p:spPr>
            <a:xfrm>
              <a:off x="8146472" y="5357091"/>
              <a:ext cx="110836" cy="11083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矩形 46">
            <a:extLst>
              <a:ext uri="{FF2B5EF4-FFF2-40B4-BE49-F238E27FC236}">
                <a16:creationId xmlns:a16="http://schemas.microsoft.com/office/drawing/2014/main" id="{06EA32C6-3FA4-4A95-9883-1EE9B107F580}"/>
              </a:ext>
            </a:extLst>
          </p:cNvPr>
          <p:cNvSpPr/>
          <p:nvPr/>
        </p:nvSpPr>
        <p:spPr>
          <a:xfrm>
            <a:off x="5337879" y="3896257"/>
            <a:ext cx="110836" cy="11083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AC4BA0A6-CFD0-4A1A-AF70-2D6928ECB568}"/>
              </a:ext>
            </a:extLst>
          </p:cNvPr>
          <p:cNvGrpSpPr/>
          <p:nvPr/>
        </p:nvGrpSpPr>
        <p:grpSpPr>
          <a:xfrm>
            <a:off x="6116953" y="2681557"/>
            <a:ext cx="332508" cy="110836"/>
            <a:chOff x="7924800" y="5357091"/>
            <a:chExt cx="332508" cy="110836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D5D5114C-6353-4F52-B1FE-CB0919B39137}"/>
                </a:ext>
              </a:extLst>
            </p:cNvPr>
            <p:cNvSpPr/>
            <p:nvPr/>
          </p:nvSpPr>
          <p:spPr>
            <a:xfrm>
              <a:off x="7924800" y="5357091"/>
              <a:ext cx="110836" cy="1108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7EB42667-6DCC-4E17-B0B2-2AC90BDA8FB2}"/>
                </a:ext>
              </a:extLst>
            </p:cNvPr>
            <p:cNvSpPr/>
            <p:nvPr/>
          </p:nvSpPr>
          <p:spPr>
            <a:xfrm>
              <a:off x="8035636" y="5357091"/>
              <a:ext cx="110836" cy="1108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A0076AF6-1A42-4B3B-BEC3-67A583D93450}"/>
                </a:ext>
              </a:extLst>
            </p:cNvPr>
            <p:cNvSpPr/>
            <p:nvPr/>
          </p:nvSpPr>
          <p:spPr>
            <a:xfrm>
              <a:off x="8146472" y="5357091"/>
              <a:ext cx="110836" cy="11083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210040C-BFE7-4092-9BE3-F98B75A80589}"/>
              </a:ext>
            </a:extLst>
          </p:cNvPr>
          <p:cNvGrpSpPr/>
          <p:nvPr/>
        </p:nvGrpSpPr>
        <p:grpSpPr>
          <a:xfrm>
            <a:off x="6697960" y="3620223"/>
            <a:ext cx="332508" cy="110836"/>
            <a:chOff x="7924800" y="5357091"/>
            <a:chExt cx="332508" cy="110836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EED2650E-4C2B-4C97-B54B-195DA37AD1C6}"/>
                </a:ext>
              </a:extLst>
            </p:cNvPr>
            <p:cNvSpPr/>
            <p:nvPr/>
          </p:nvSpPr>
          <p:spPr>
            <a:xfrm>
              <a:off x="7924800" y="5357091"/>
              <a:ext cx="110836" cy="1108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41F9B14B-626F-4B32-8EC2-C94258CF1126}"/>
                </a:ext>
              </a:extLst>
            </p:cNvPr>
            <p:cNvSpPr/>
            <p:nvPr/>
          </p:nvSpPr>
          <p:spPr>
            <a:xfrm>
              <a:off x="8035636" y="5357091"/>
              <a:ext cx="110836" cy="1108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FFB0CF51-66D6-4FA3-97F8-886290AAD894}"/>
                </a:ext>
              </a:extLst>
            </p:cNvPr>
            <p:cNvSpPr/>
            <p:nvPr/>
          </p:nvSpPr>
          <p:spPr>
            <a:xfrm>
              <a:off x="8146472" y="5357091"/>
              <a:ext cx="110836" cy="11083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FFFA3B3D-919E-4EB0-B25C-D1BA3CCE32B4}"/>
              </a:ext>
            </a:extLst>
          </p:cNvPr>
          <p:cNvGrpSpPr/>
          <p:nvPr/>
        </p:nvGrpSpPr>
        <p:grpSpPr>
          <a:xfrm>
            <a:off x="5955663" y="4923467"/>
            <a:ext cx="332508" cy="110836"/>
            <a:chOff x="7924800" y="5357091"/>
            <a:chExt cx="332508" cy="110836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8F284177-BDCF-4BF5-BA0C-749B54BF2CCD}"/>
                </a:ext>
              </a:extLst>
            </p:cNvPr>
            <p:cNvSpPr/>
            <p:nvPr/>
          </p:nvSpPr>
          <p:spPr>
            <a:xfrm>
              <a:off x="7924800" y="5357091"/>
              <a:ext cx="110836" cy="1108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DD0BDFD-E888-4774-8684-155ACD541950}"/>
                </a:ext>
              </a:extLst>
            </p:cNvPr>
            <p:cNvSpPr/>
            <p:nvPr/>
          </p:nvSpPr>
          <p:spPr>
            <a:xfrm>
              <a:off x="8035636" y="5357091"/>
              <a:ext cx="110836" cy="1108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6AA22784-8042-454F-B984-8E6947451E54}"/>
                </a:ext>
              </a:extLst>
            </p:cNvPr>
            <p:cNvSpPr/>
            <p:nvPr/>
          </p:nvSpPr>
          <p:spPr>
            <a:xfrm>
              <a:off x="8146472" y="5357091"/>
              <a:ext cx="110836" cy="11083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矩形 59">
            <a:extLst>
              <a:ext uri="{FF2B5EF4-FFF2-40B4-BE49-F238E27FC236}">
                <a16:creationId xmlns:a16="http://schemas.microsoft.com/office/drawing/2014/main" id="{77D9EFCF-4185-43C8-AA6B-030EC5095DAD}"/>
              </a:ext>
            </a:extLst>
          </p:cNvPr>
          <p:cNvSpPr/>
          <p:nvPr/>
        </p:nvSpPr>
        <p:spPr>
          <a:xfrm>
            <a:off x="6225403" y="4270011"/>
            <a:ext cx="110836" cy="1108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CBB5AE9-0F51-4875-AAC6-7B0724F11130}"/>
              </a:ext>
            </a:extLst>
          </p:cNvPr>
          <p:cNvSpPr/>
          <p:nvPr/>
        </p:nvSpPr>
        <p:spPr>
          <a:xfrm>
            <a:off x="4007803" y="2958325"/>
            <a:ext cx="110836" cy="11083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F73D5F7-7CA7-401B-A427-FD76363F0E1E}"/>
              </a:ext>
            </a:extLst>
          </p:cNvPr>
          <p:cNvCxnSpPr>
            <a:cxnSpLocks/>
          </p:cNvCxnSpPr>
          <p:nvPr/>
        </p:nvCxnSpPr>
        <p:spPr>
          <a:xfrm>
            <a:off x="5476794" y="3791651"/>
            <a:ext cx="452529" cy="2154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8628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27634-9B9C-4D70-B17E-2022D3DAB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 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53240D-8984-4295-96A5-0C0C20F61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 2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4E89BF-2457-44EB-94CB-41F7088B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A29C-EFD0-493C-8B18-D6E9F5C4E11C}" type="datetime1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60532F-0160-40E8-B454-6E6702CD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2021 Spring, Artificial Intelligence, ISEE, Zhejiang University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8751C3-7F50-47A6-9FFE-C2B345E0A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A0B7-93AB-481E-9FA1-2CC4839958F1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F989033-DB99-4CC2-B34F-C0467486214A}"/>
              </a:ext>
            </a:extLst>
          </p:cNvPr>
          <p:cNvSpPr txBox="1"/>
          <p:nvPr/>
        </p:nvSpPr>
        <p:spPr>
          <a:xfrm>
            <a:off x="7239000" y="1364442"/>
            <a:ext cx="3351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Encode the arcs with number 1-9.</a:t>
            </a:r>
          </a:p>
          <a:p>
            <a:r>
              <a:rPr lang="en-US" altLang="zh-CN" dirty="0"/>
              <a:t>Let’s start AC-3.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B98E5F4B-3CA6-452D-A3A9-3605000D4E7E}"/>
                  </a:ext>
                </a:extLst>
              </p:cNvPr>
              <p:cNvSpPr txBox="1"/>
              <p:nvPr/>
            </p:nvSpPr>
            <p:spPr>
              <a:xfrm>
                <a:off x="7239491" y="2411608"/>
                <a:ext cx="3733714" cy="2585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Pop arc 8.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Queue: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8</a:t>
                </a:r>
                <a:r>
                  <a:rPr lang="en-US" altLang="zh-CN" dirty="0"/>
                  <a:t> </a:t>
                </a:r>
                <a:r>
                  <a:rPr lang="en-US" altLang="zh-CN" dirty="0">
                    <a:sym typeface="Wingdings" panose="05000000000000000000" pitchFamily="2" charset="2"/>
                  </a:rPr>
                  <a:t></a:t>
                </a:r>
                <a:r>
                  <a:rPr lang="en-US" altLang="zh-CN" dirty="0"/>
                  <a:t> [9,3,4,3,5,6,7,2,3,5,6]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Revise and check nodes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𝑁𝑆𝑊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𝑁𝑆𝑊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Enqueue 9,6,8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r>
                  <a:rPr lang="en-US" altLang="zh-CN" dirty="0"/>
                  <a:t>Queue: [9,3,4,3,5,6,7,2,3,5,6] </a:t>
                </a:r>
                <a:r>
                  <a:rPr lang="en-US" altLang="zh-CN" dirty="0">
                    <a:sym typeface="Wingdings" panose="05000000000000000000" pitchFamily="2" charset="2"/>
                  </a:rPr>
                  <a:t>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9,6,8</a:t>
                </a: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B98E5F4B-3CA6-452D-A3A9-3605000D4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491" y="2411608"/>
                <a:ext cx="3733714" cy="2585323"/>
              </a:xfrm>
              <a:prstGeom prst="rect">
                <a:avLst/>
              </a:prstGeom>
              <a:blipFill>
                <a:blip r:embed="rId3"/>
                <a:stretch>
                  <a:fillRect l="-1471" t="-1415" r="-327" b="-2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>
            <a:extLst>
              <a:ext uri="{FF2B5EF4-FFF2-40B4-BE49-F238E27FC236}">
                <a16:creationId xmlns:a16="http://schemas.microsoft.com/office/drawing/2014/main" id="{6372B399-426E-45A4-8B1F-01F3053EC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577" y="2010773"/>
            <a:ext cx="6066046" cy="3711262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B93FD4DB-8F5B-48E5-8DA9-CAF07FB575EA}"/>
              </a:ext>
            </a:extLst>
          </p:cNvPr>
          <p:cNvSpPr txBox="1"/>
          <p:nvPr/>
        </p:nvSpPr>
        <p:spPr>
          <a:xfrm>
            <a:off x="4618182" y="26970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0536395-02D9-41D7-A06C-B29E0C6BD5F3}"/>
              </a:ext>
            </a:extLst>
          </p:cNvPr>
          <p:cNvSpPr txBox="1"/>
          <p:nvPr/>
        </p:nvSpPr>
        <p:spPr>
          <a:xfrm>
            <a:off x="4618182" y="34223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E39F90E-0E06-476B-B741-F20C9EB4099B}"/>
              </a:ext>
            </a:extLst>
          </p:cNvPr>
          <p:cNvSpPr txBox="1"/>
          <p:nvPr/>
        </p:nvSpPr>
        <p:spPr>
          <a:xfrm>
            <a:off x="5019805" y="3066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E2CB37E-F70E-48A9-9E0E-6686BF2871F2}"/>
              </a:ext>
            </a:extLst>
          </p:cNvPr>
          <p:cNvSpPr txBox="1"/>
          <p:nvPr/>
        </p:nvSpPr>
        <p:spPr>
          <a:xfrm>
            <a:off x="5627637" y="2629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95582C4-E88C-4AF4-9A1D-C801481655AD}"/>
              </a:ext>
            </a:extLst>
          </p:cNvPr>
          <p:cNvSpPr txBox="1"/>
          <p:nvPr/>
        </p:nvSpPr>
        <p:spPr>
          <a:xfrm>
            <a:off x="5583896" y="3066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946EF78-304B-4010-A015-4F9C2DB00167}"/>
              </a:ext>
            </a:extLst>
          </p:cNvPr>
          <p:cNvSpPr txBox="1"/>
          <p:nvPr/>
        </p:nvSpPr>
        <p:spPr>
          <a:xfrm>
            <a:off x="5885582" y="33366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E70B09A-EBD7-4C59-BF35-D21C43931D49}"/>
              </a:ext>
            </a:extLst>
          </p:cNvPr>
          <p:cNvSpPr txBox="1"/>
          <p:nvPr/>
        </p:nvSpPr>
        <p:spPr>
          <a:xfrm>
            <a:off x="5476794" y="3889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8BCF3DF-FB1F-45DB-855D-DB47A2907B11}"/>
              </a:ext>
            </a:extLst>
          </p:cNvPr>
          <p:cNvSpPr txBox="1"/>
          <p:nvPr/>
        </p:nvSpPr>
        <p:spPr>
          <a:xfrm>
            <a:off x="6187268" y="38664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D05179B-7E76-49AC-AF40-11D640188FC3}"/>
              </a:ext>
            </a:extLst>
          </p:cNvPr>
          <p:cNvSpPr txBox="1"/>
          <p:nvPr/>
        </p:nvSpPr>
        <p:spPr>
          <a:xfrm>
            <a:off x="6281454" y="30974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40F3E67-8289-4C59-A133-4E8F04D53B32}"/>
              </a:ext>
            </a:extLst>
          </p:cNvPr>
          <p:cNvGrpSpPr/>
          <p:nvPr/>
        </p:nvGrpSpPr>
        <p:grpSpPr>
          <a:xfrm>
            <a:off x="5107499" y="2518996"/>
            <a:ext cx="332508" cy="110836"/>
            <a:chOff x="7924800" y="5357091"/>
            <a:chExt cx="332508" cy="110836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B1168B3E-289A-479C-9B08-A60BB871E3AF}"/>
                </a:ext>
              </a:extLst>
            </p:cNvPr>
            <p:cNvSpPr/>
            <p:nvPr/>
          </p:nvSpPr>
          <p:spPr>
            <a:xfrm>
              <a:off x="7924800" y="5357091"/>
              <a:ext cx="110836" cy="1108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E0C67D96-8C3B-4DA8-A8AC-FFB26DB231CC}"/>
                </a:ext>
              </a:extLst>
            </p:cNvPr>
            <p:cNvSpPr/>
            <p:nvPr/>
          </p:nvSpPr>
          <p:spPr>
            <a:xfrm>
              <a:off x="8146472" y="5357091"/>
              <a:ext cx="110836" cy="11083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矩形 46">
            <a:extLst>
              <a:ext uri="{FF2B5EF4-FFF2-40B4-BE49-F238E27FC236}">
                <a16:creationId xmlns:a16="http://schemas.microsoft.com/office/drawing/2014/main" id="{06EA32C6-3FA4-4A95-9883-1EE9B107F580}"/>
              </a:ext>
            </a:extLst>
          </p:cNvPr>
          <p:cNvSpPr/>
          <p:nvPr/>
        </p:nvSpPr>
        <p:spPr>
          <a:xfrm>
            <a:off x="5337879" y="3896257"/>
            <a:ext cx="110836" cy="11083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AC4BA0A6-CFD0-4A1A-AF70-2D6928ECB568}"/>
              </a:ext>
            </a:extLst>
          </p:cNvPr>
          <p:cNvGrpSpPr/>
          <p:nvPr/>
        </p:nvGrpSpPr>
        <p:grpSpPr>
          <a:xfrm>
            <a:off x="6116953" y="2681557"/>
            <a:ext cx="332508" cy="110836"/>
            <a:chOff x="7924800" y="5357091"/>
            <a:chExt cx="332508" cy="110836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D5D5114C-6353-4F52-B1FE-CB0919B39137}"/>
                </a:ext>
              </a:extLst>
            </p:cNvPr>
            <p:cNvSpPr/>
            <p:nvPr/>
          </p:nvSpPr>
          <p:spPr>
            <a:xfrm>
              <a:off x="7924800" y="5357091"/>
              <a:ext cx="110836" cy="1108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7EB42667-6DCC-4E17-B0B2-2AC90BDA8FB2}"/>
                </a:ext>
              </a:extLst>
            </p:cNvPr>
            <p:cNvSpPr/>
            <p:nvPr/>
          </p:nvSpPr>
          <p:spPr>
            <a:xfrm>
              <a:off x="8035636" y="5357091"/>
              <a:ext cx="110836" cy="1108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A0076AF6-1A42-4B3B-BEC3-67A583D93450}"/>
                </a:ext>
              </a:extLst>
            </p:cNvPr>
            <p:cNvSpPr/>
            <p:nvPr/>
          </p:nvSpPr>
          <p:spPr>
            <a:xfrm>
              <a:off x="8146472" y="5357091"/>
              <a:ext cx="110836" cy="11083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210040C-BFE7-4092-9BE3-F98B75A80589}"/>
              </a:ext>
            </a:extLst>
          </p:cNvPr>
          <p:cNvGrpSpPr/>
          <p:nvPr/>
        </p:nvGrpSpPr>
        <p:grpSpPr>
          <a:xfrm>
            <a:off x="6808796" y="3620223"/>
            <a:ext cx="221672" cy="110836"/>
            <a:chOff x="8035636" y="5357091"/>
            <a:chExt cx="221672" cy="110836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41F9B14B-626F-4B32-8EC2-C94258CF1126}"/>
                </a:ext>
              </a:extLst>
            </p:cNvPr>
            <p:cNvSpPr/>
            <p:nvPr/>
          </p:nvSpPr>
          <p:spPr>
            <a:xfrm>
              <a:off x="8035636" y="5357091"/>
              <a:ext cx="110836" cy="1108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FFB0CF51-66D6-4FA3-97F8-886290AAD894}"/>
                </a:ext>
              </a:extLst>
            </p:cNvPr>
            <p:cNvSpPr/>
            <p:nvPr/>
          </p:nvSpPr>
          <p:spPr>
            <a:xfrm>
              <a:off x="8146472" y="5357091"/>
              <a:ext cx="110836" cy="11083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FFFA3B3D-919E-4EB0-B25C-D1BA3CCE32B4}"/>
              </a:ext>
            </a:extLst>
          </p:cNvPr>
          <p:cNvGrpSpPr/>
          <p:nvPr/>
        </p:nvGrpSpPr>
        <p:grpSpPr>
          <a:xfrm>
            <a:off x="5955663" y="4923467"/>
            <a:ext cx="332508" cy="110836"/>
            <a:chOff x="7924800" y="5357091"/>
            <a:chExt cx="332508" cy="110836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8F284177-BDCF-4BF5-BA0C-749B54BF2CCD}"/>
                </a:ext>
              </a:extLst>
            </p:cNvPr>
            <p:cNvSpPr/>
            <p:nvPr/>
          </p:nvSpPr>
          <p:spPr>
            <a:xfrm>
              <a:off x="7924800" y="5357091"/>
              <a:ext cx="110836" cy="1108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DD0BDFD-E888-4774-8684-155ACD541950}"/>
                </a:ext>
              </a:extLst>
            </p:cNvPr>
            <p:cNvSpPr/>
            <p:nvPr/>
          </p:nvSpPr>
          <p:spPr>
            <a:xfrm>
              <a:off x="8035636" y="5357091"/>
              <a:ext cx="110836" cy="1108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6AA22784-8042-454F-B984-8E6947451E54}"/>
                </a:ext>
              </a:extLst>
            </p:cNvPr>
            <p:cNvSpPr/>
            <p:nvPr/>
          </p:nvSpPr>
          <p:spPr>
            <a:xfrm>
              <a:off x="8146472" y="5357091"/>
              <a:ext cx="110836" cy="11083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矩形 59">
            <a:extLst>
              <a:ext uri="{FF2B5EF4-FFF2-40B4-BE49-F238E27FC236}">
                <a16:creationId xmlns:a16="http://schemas.microsoft.com/office/drawing/2014/main" id="{77D9EFCF-4185-43C8-AA6B-030EC5095DAD}"/>
              </a:ext>
            </a:extLst>
          </p:cNvPr>
          <p:cNvSpPr/>
          <p:nvPr/>
        </p:nvSpPr>
        <p:spPr>
          <a:xfrm>
            <a:off x="6225403" y="4270011"/>
            <a:ext cx="110836" cy="1108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CBB5AE9-0F51-4875-AAC6-7B0724F11130}"/>
              </a:ext>
            </a:extLst>
          </p:cNvPr>
          <p:cNvSpPr/>
          <p:nvPr/>
        </p:nvSpPr>
        <p:spPr>
          <a:xfrm>
            <a:off x="4007803" y="2958325"/>
            <a:ext cx="110836" cy="11083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F73D5F7-7CA7-401B-A427-FD76363F0E1E}"/>
              </a:ext>
            </a:extLst>
          </p:cNvPr>
          <p:cNvCxnSpPr>
            <a:cxnSpLocks/>
          </p:cNvCxnSpPr>
          <p:nvPr/>
        </p:nvCxnSpPr>
        <p:spPr>
          <a:xfrm flipH="1">
            <a:off x="6177335" y="3791651"/>
            <a:ext cx="158904" cy="2154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179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27634-9B9C-4D70-B17E-2022D3DAB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 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53240D-8984-4295-96A5-0C0C20F61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 2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4E89BF-2457-44EB-94CB-41F7088B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A29C-EFD0-493C-8B18-D6E9F5C4E11C}" type="datetime1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60532F-0160-40E8-B454-6E6702CD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2021 Spring, Artificial Intelligence, ISEE, Zhejiang University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8751C3-7F50-47A6-9FFE-C2B345E0A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A0B7-93AB-481E-9FA1-2CC4839958F1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F989033-DB99-4CC2-B34F-C0467486214A}"/>
              </a:ext>
            </a:extLst>
          </p:cNvPr>
          <p:cNvSpPr txBox="1"/>
          <p:nvPr/>
        </p:nvSpPr>
        <p:spPr>
          <a:xfrm>
            <a:off x="7239000" y="1364442"/>
            <a:ext cx="3351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Encode the arcs with number 1-9.</a:t>
            </a:r>
          </a:p>
          <a:p>
            <a:r>
              <a:rPr lang="en-US" altLang="zh-CN" dirty="0"/>
              <a:t>Let’s start AC-3.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B98E5F4B-3CA6-452D-A3A9-3605000D4E7E}"/>
                  </a:ext>
                </a:extLst>
              </p:cNvPr>
              <p:cNvSpPr txBox="1"/>
              <p:nvPr/>
            </p:nvSpPr>
            <p:spPr>
              <a:xfrm>
                <a:off x="7239491" y="2411608"/>
                <a:ext cx="3733714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Pop arc 9.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Queue: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9</a:t>
                </a:r>
                <a:r>
                  <a:rPr lang="en-US" altLang="zh-CN" dirty="0"/>
                  <a:t> </a:t>
                </a:r>
                <a:r>
                  <a:rPr lang="en-US" altLang="zh-CN" dirty="0">
                    <a:sym typeface="Wingdings" panose="05000000000000000000" pitchFamily="2" charset="2"/>
                  </a:rPr>
                  <a:t></a:t>
                </a:r>
                <a:r>
                  <a:rPr lang="en-US" altLang="zh-CN" dirty="0"/>
                  <a:t> [3,4,3,5,6,7,2,3,5,6,9,6,8]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Revise and check nodes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𝑁𝑆𝑊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No revision</a:t>
                </a: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B98E5F4B-3CA6-452D-A3A9-3605000D4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491" y="2411608"/>
                <a:ext cx="3733714" cy="1754326"/>
              </a:xfrm>
              <a:prstGeom prst="rect">
                <a:avLst/>
              </a:prstGeom>
              <a:blipFill>
                <a:blip r:embed="rId3"/>
                <a:stretch>
                  <a:fillRect l="-1471" t="-2091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>
            <a:extLst>
              <a:ext uri="{FF2B5EF4-FFF2-40B4-BE49-F238E27FC236}">
                <a16:creationId xmlns:a16="http://schemas.microsoft.com/office/drawing/2014/main" id="{6372B399-426E-45A4-8B1F-01F3053EC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577" y="2010773"/>
            <a:ext cx="6066046" cy="3711262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B93FD4DB-8F5B-48E5-8DA9-CAF07FB575EA}"/>
              </a:ext>
            </a:extLst>
          </p:cNvPr>
          <p:cNvSpPr txBox="1"/>
          <p:nvPr/>
        </p:nvSpPr>
        <p:spPr>
          <a:xfrm>
            <a:off x="4618182" y="26970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0536395-02D9-41D7-A06C-B29E0C6BD5F3}"/>
              </a:ext>
            </a:extLst>
          </p:cNvPr>
          <p:cNvSpPr txBox="1"/>
          <p:nvPr/>
        </p:nvSpPr>
        <p:spPr>
          <a:xfrm>
            <a:off x="4618182" y="34223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E39F90E-0E06-476B-B741-F20C9EB4099B}"/>
              </a:ext>
            </a:extLst>
          </p:cNvPr>
          <p:cNvSpPr txBox="1"/>
          <p:nvPr/>
        </p:nvSpPr>
        <p:spPr>
          <a:xfrm>
            <a:off x="5019805" y="3066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E2CB37E-F70E-48A9-9E0E-6686BF2871F2}"/>
              </a:ext>
            </a:extLst>
          </p:cNvPr>
          <p:cNvSpPr txBox="1"/>
          <p:nvPr/>
        </p:nvSpPr>
        <p:spPr>
          <a:xfrm>
            <a:off x="5627637" y="2629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95582C4-E88C-4AF4-9A1D-C801481655AD}"/>
              </a:ext>
            </a:extLst>
          </p:cNvPr>
          <p:cNvSpPr txBox="1"/>
          <p:nvPr/>
        </p:nvSpPr>
        <p:spPr>
          <a:xfrm>
            <a:off x="5583896" y="3066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946EF78-304B-4010-A015-4F9C2DB00167}"/>
              </a:ext>
            </a:extLst>
          </p:cNvPr>
          <p:cNvSpPr txBox="1"/>
          <p:nvPr/>
        </p:nvSpPr>
        <p:spPr>
          <a:xfrm>
            <a:off x="5885582" y="33366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E70B09A-EBD7-4C59-BF35-D21C43931D49}"/>
              </a:ext>
            </a:extLst>
          </p:cNvPr>
          <p:cNvSpPr txBox="1"/>
          <p:nvPr/>
        </p:nvSpPr>
        <p:spPr>
          <a:xfrm>
            <a:off x="5476794" y="3889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8BCF3DF-FB1F-45DB-855D-DB47A2907B11}"/>
              </a:ext>
            </a:extLst>
          </p:cNvPr>
          <p:cNvSpPr txBox="1"/>
          <p:nvPr/>
        </p:nvSpPr>
        <p:spPr>
          <a:xfrm>
            <a:off x="6187268" y="38664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D05179B-7E76-49AC-AF40-11D640188FC3}"/>
              </a:ext>
            </a:extLst>
          </p:cNvPr>
          <p:cNvSpPr txBox="1"/>
          <p:nvPr/>
        </p:nvSpPr>
        <p:spPr>
          <a:xfrm>
            <a:off x="6281454" y="30974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40F3E67-8289-4C59-A133-4E8F04D53B32}"/>
              </a:ext>
            </a:extLst>
          </p:cNvPr>
          <p:cNvGrpSpPr/>
          <p:nvPr/>
        </p:nvGrpSpPr>
        <p:grpSpPr>
          <a:xfrm>
            <a:off x="5107499" y="2518996"/>
            <a:ext cx="332508" cy="110836"/>
            <a:chOff x="7924800" y="5357091"/>
            <a:chExt cx="332508" cy="110836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B1168B3E-289A-479C-9B08-A60BB871E3AF}"/>
                </a:ext>
              </a:extLst>
            </p:cNvPr>
            <p:cNvSpPr/>
            <p:nvPr/>
          </p:nvSpPr>
          <p:spPr>
            <a:xfrm>
              <a:off x="7924800" y="5357091"/>
              <a:ext cx="110836" cy="1108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E0C67D96-8C3B-4DA8-A8AC-FFB26DB231CC}"/>
                </a:ext>
              </a:extLst>
            </p:cNvPr>
            <p:cNvSpPr/>
            <p:nvPr/>
          </p:nvSpPr>
          <p:spPr>
            <a:xfrm>
              <a:off x="8146472" y="5357091"/>
              <a:ext cx="110836" cy="11083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矩形 46">
            <a:extLst>
              <a:ext uri="{FF2B5EF4-FFF2-40B4-BE49-F238E27FC236}">
                <a16:creationId xmlns:a16="http://schemas.microsoft.com/office/drawing/2014/main" id="{06EA32C6-3FA4-4A95-9883-1EE9B107F580}"/>
              </a:ext>
            </a:extLst>
          </p:cNvPr>
          <p:cNvSpPr/>
          <p:nvPr/>
        </p:nvSpPr>
        <p:spPr>
          <a:xfrm>
            <a:off x="5337879" y="3896257"/>
            <a:ext cx="110836" cy="11083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AC4BA0A6-CFD0-4A1A-AF70-2D6928ECB568}"/>
              </a:ext>
            </a:extLst>
          </p:cNvPr>
          <p:cNvGrpSpPr/>
          <p:nvPr/>
        </p:nvGrpSpPr>
        <p:grpSpPr>
          <a:xfrm>
            <a:off x="6116953" y="2681557"/>
            <a:ext cx="332508" cy="110836"/>
            <a:chOff x="7924800" y="5357091"/>
            <a:chExt cx="332508" cy="110836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D5D5114C-6353-4F52-B1FE-CB0919B39137}"/>
                </a:ext>
              </a:extLst>
            </p:cNvPr>
            <p:cNvSpPr/>
            <p:nvPr/>
          </p:nvSpPr>
          <p:spPr>
            <a:xfrm>
              <a:off x="7924800" y="5357091"/>
              <a:ext cx="110836" cy="1108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7EB42667-6DCC-4E17-B0B2-2AC90BDA8FB2}"/>
                </a:ext>
              </a:extLst>
            </p:cNvPr>
            <p:cNvSpPr/>
            <p:nvPr/>
          </p:nvSpPr>
          <p:spPr>
            <a:xfrm>
              <a:off x="8035636" y="5357091"/>
              <a:ext cx="110836" cy="1108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A0076AF6-1A42-4B3B-BEC3-67A583D93450}"/>
                </a:ext>
              </a:extLst>
            </p:cNvPr>
            <p:cNvSpPr/>
            <p:nvPr/>
          </p:nvSpPr>
          <p:spPr>
            <a:xfrm>
              <a:off x="8146472" y="5357091"/>
              <a:ext cx="110836" cy="11083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210040C-BFE7-4092-9BE3-F98B75A80589}"/>
              </a:ext>
            </a:extLst>
          </p:cNvPr>
          <p:cNvGrpSpPr/>
          <p:nvPr/>
        </p:nvGrpSpPr>
        <p:grpSpPr>
          <a:xfrm>
            <a:off x="6808796" y="3620223"/>
            <a:ext cx="221672" cy="110836"/>
            <a:chOff x="8035636" y="5357091"/>
            <a:chExt cx="221672" cy="110836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41F9B14B-626F-4B32-8EC2-C94258CF1126}"/>
                </a:ext>
              </a:extLst>
            </p:cNvPr>
            <p:cNvSpPr/>
            <p:nvPr/>
          </p:nvSpPr>
          <p:spPr>
            <a:xfrm>
              <a:off x="8035636" y="5357091"/>
              <a:ext cx="110836" cy="1108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FFB0CF51-66D6-4FA3-97F8-886290AAD894}"/>
                </a:ext>
              </a:extLst>
            </p:cNvPr>
            <p:cNvSpPr/>
            <p:nvPr/>
          </p:nvSpPr>
          <p:spPr>
            <a:xfrm>
              <a:off x="8146472" y="5357091"/>
              <a:ext cx="110836" cy="11083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FFFA3B3D-919E-4EB0-B25C-D1BA3CCE32B4}"/>
              </a:ext>
            </a:extLst>
          </p:cNvPr>
          <p:cNvGrpSpPr/>
          <p:nvPr/>
        </p:nvGrpSpPr>
        <p:grpSpPr>
          <a:xfrm>
            <a:off x="5955663" y="4923467"/>
            <a:ext cx="332508" cy="110836"/>
            <a:chOff x="7924800" y="5357091"/>
            <a:chExt cx="332508" cy="110836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8F284177-BDCF-4BF5-BA0C-749B54BF2CCD}"/>
                </a:ext>
              </a:extLst>
            </p:cNvPr>
            <p:cNvSpPr/>
            <p:nvPr/>
          </p:nvSpPr>
          <p:spPr>
            <a:xfrm>
              <a:off x="7924800" y="5357091"/>
              <a:ext cx="110836" cy="1108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DD0BDFD-E888-4774-8684-155ACD541950}"/>
                </a:ext>
              </a:extLst>
            </p:cNvPr>
            <p:cNvSpPr/>
            <p:nvPr/>
          </p:nvSpPr>
          <p:spPr>
            <a:xfrm>
              <a:off x="8035636" y="5357091"/>
              <a:ext cx="110836" cy="1108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6AA22784-8042-454F-B984-8E6947451E54}"/>
                </a:ext>
              </a:extLst>
            </p:cNvPr>
            <p:cNvSpPr/>
            <p:nvPr/>
          </p:nvSpPr>
          <p:spPr>
            <a:xfrm>
              <a:off x="8146472" y="5357091"/>
              <a:ext cx="110836" cy="11083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矩形 59">
            <a:extLst>
              <a:ext uri="{FF2B5EF4-FFF2-40B4-BE49-F238E27FC236}">
                <a16:creationId xmlns:a16="http://schemas.microsoft.com/office/drawing/2014/main" id="{77D9EFCF-4185-43C8-AA6B-030EC5095DAD}"/>
              </a:ext>
            </a:extLst>
          </p:cNvPr>
          <p:cNvSpPr/>
          <p:nvPr/>
        </p:nvSpPr>
        <p:spPr>
          <a:xfrm>
            <a:off x="6225403" y="4270011"/>
            <a:ext cx="110836" cy="1108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CBB5AE9-0F51-4875-AAC6-7B0724F11130}"/>
              </a:ext>
            </a:extLst>
          </p:cNvPr>
          <p:cNvSpPr/>
          <p:nvPr/>
        </p:nvSpPr>
        <p:spPr>
          <a:xfrm>
            <a:off x="4007803" y="2958325"/>
            <a:ext cx="110836" cy="11083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F73D5F7-7CA7-401B-A427-FD76363F0E1E}"/>
              </a:ext>
            </a:extLst>
          </p:cNvPr>
          <p:cNvCxnSpPr>
            <a:cxnSpLocks/>
          </p:cNvCxnSpPr>
          <p:nvPr/>
        </p:nvCxnSpPr>
        <p:spPr>
          <a:xfrm flipH="1" flipV="1">
            <a:off x="6281455" y="3195783"/>
            <a:ext cx="168006" cy="3509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370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27634-9B9C-4D70-B17E-2022D3DAB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 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53240D-8984-4295-96A5-0C0C20F61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 2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4E89BF-2457-44EB-94CB-41F7088B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A29C-EFD0-493C-8B18-D6E9F5C4E11C}" type="datetime1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60532F-0160-40E8-B454-6E6702CD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2021 Spring, Artificial Intelligence, ISEE, Zhejiang University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8751C3-7F50-47A6-9FFE-C2B345E0A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A0B7-93AB-481E-9FA1-2CC4839958F1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F989033-DB99-4CC2-B34F-C0467486214A}"/>
              </a:ext>
            </a:extLst>
          </p:cNvPr>
          <p:cNvSpPr txBox="1"/>
          <p:nvPr/>
        </p:nvSpPr>
        <p:spPr>
          <a:xfrm>
            <a:off x="7239000" y="1364442"/>
            <a:ext cx="3351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Encode the arcs with number 1-9.</a:t>
            </a:r>
          </a:p>
          <a:p>
            <a:r>
              <a:rPr lang="en-US" altLang="zh-CN" dirty="0"/>
              <a:t>Let’s start AC-3.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B98E5F4B-3CA6-452D-A3A9-3605000D4E7E}"/>
                  </a:ext>
                </a:extLst>
              </p:cNvPr>
              <p:cNvSpPr txBox="1"/>
              <p:nvPr/>
            </p:nvSpPr>
            <p:spPr>
              <a:xfrm>
                <a:off x="7239491" y="2411608"/>
                <a:ext cx="3733714" cy="2585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Pop arc 3.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Queue: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3</a:t>
                </a:r>
                <a:r>
                  <a:rPr lang="en-US" altLang="zh-CN" dirty="0"/>
                  <a:t> </a:t>
                </a:r>
                <a:r>
                  <a:rPr lang="en-US" altLang="zh-CN" dirty="0">
                    <a:sym typeface="Wingdings" panose="05000000000000000000" pitchFamily="2" charset="2"/>
                  </a:rPr>
                  <a:t></a:t>
                </a:r>
                <a:r>
                  <a:rPr lang="en-US" altLang="zh-CN" dirty="0"/>
                  <a:t> [4,3,5,6,7,2,3,5,6,9,6,8]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Revise and check nodes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𝑁𝑇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𝑆𝐴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Enqueue 1,4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r>
                  <a:rPr lang="en-US" altLang="zh-CN" dirty="0"/>
                  <a:t>Queue: [4,3,5,6,7,2,3,5,6,9,6,8] </a:t>
                </a:r>
                <a:r>
                  <a:rPr lang="en-US" altLang="zh-CN" dirty="0">
                    <a:sym typeface="Wingdings" panose="05000000000000000000" pitchFamily="2" charset="2"/>
                  </a:rPr>
                  <a:t> </a:t>
                </a:r>
                <a:r>
                  <a:rPr lang="en-US" altLang="zh-CN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1,4</a:t>
                </a:r>
                <a:endParaRPr lang="en-US" altLang="zh-C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B98E5F4B-3CA6-452D-A3A9-3605000D4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491" y="2411608"/>
                <a:ext cx="3733714" cy="2585323"/>
              </a:xfrm>
              <a:prstGeom prst="rect">
                <a:avLst/>
              </a:prstGeom>
              <a:blipFill>
                <a:blip r:embed="rId3"/>
                <a:stretch>
                  <a:fillRect l="-1471" t="-1415" r="-327" b="-2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>
            <a:extLst>
              <a:ext uri="{FF2B5EF4-FFF2-40B4-BE49-F238E27FC236}">
                <a16:creationId xmlns:a16="http://schemas.microsoft.com/office/drawing/2014/main" id="{6372B399-426E-45A4-8B1F-01F3053EC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577" y="2010773"/>
            <a:ext cx="6066046" cy="3711262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B93FD4DB-8F5B-48E5-8DA9-CAF07FB575EA}"/>
              </a:ext>
            </a:extLst>
          </p:cNvPr>
          <p:cNvSpPr txBox="1"/>
          <p:nvPr/>
        </p:nvSpPr>
        <p:spPr>
          <a:xfrm>
            <a:off x="4618182" y="26970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0536395-02D9-41D7-A06C-B29E0C6BD5F3}"/>
              </a:ext>
            </a:extLst>
          </p:cNvPr>
          <p:cNvSpPr txBox="1"/>
          <p:nvPr/>
        </p:nvSpPr>
        <p:spPr>
          <a:xfrm>
            <a:off x="4618182" y="34223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E39F90E-0E06-476B-B741-F20C9EB4099B}"/>
              </a:ext>
            </a:extLst>
          </p:cNvPr>
          <p:cNvSpPr txBox="1"/>
          <p:nvPr/>
        </p:nvSpPr>
        <p:spPr>
          <a:xfrm>
            <a:off x="5019805" y="3066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E2CB37E-F70E-48A9-9E0E-6686BF2871F2}"/>
              </a:ext>
            </a:extLst>
          </p:cNvPr>
          <p:cNvSpPr txBox="1"/>
          <p:nvPr/>
        </p:nvSpPr>
        <p:spPr>
          <a:xfrm>
            <a:off x="5627637" y="2629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95582C4-E88C-4AF4-9A1D-C801481655AD}"/>
              </a:ext>
            </a:extLst>
          </p:cNvPr>
          <p:cNvSpPr txBox="1"/>
          <p:nvPr/>
        </p:nvSpPr>
        <p:spPr>
          <a:xfrm>
            <a:off x="5583896" y="3066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946EF78-304B-4010-A015-4F9C2DB00167}"/>
              </a:ext>
            </a:extLst>
          </p:cNvPr>
          <p:cNvSpPr txBox="1"/>
          <p:nvPr/>
        </p:nvSpPr>
        <p:spPr>
          <a:xfrm>
            <a:off x="5885582" y="33366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E70B09A-EBD7-4C59-BF35-D21C43931D49}"/>
              </a:ext>
            </a:extLst>
          </p:cNvPr>
          <p:cNvSpPr txBox="1"/>
          <p:nvPr/>
        </p:nvSpPr>
        <p:spPr>
          <a:xfrm>
            <a:off x="5476794" y="3889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8BCF3DF-FB1F-45DB-855D-DB47A2907B11}"/>
              </a:ext>
            </a:extLst>
          </p:cNvPr>
          <p:cNvSpPr txBox="1"/>
          <p:nvPr/>
        </p:nvSpPr>
        <p:spPr>
          <a:xfrm>
            <a:off x="6187268" y="38664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D05179B-7E76-49AC-AF40-11D640188FC3}"/>
              </a:ext>
            </a:extLst>
          </p:cNvPr>
          <p:cNvSpPr txBox="1"/>
          <p:nvPr/>
        </p:nvSpPr>
        <p:spPr>
          <a:xfrm>
            <a:off x="6281454" y="30974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1168B3E-289A-479C-9B08-A60BB871E3AF}"/>
              </a:ext>
            </a:extLst>
          </p:cNvPr>
          <p:cNvSpPr/>
          <p:nvPr/>
        </p:nvSpPr>
        <p:spPr>
          <a:xfrm>
            <a:off x="5107499" y="2518996"/>
            <a:ext cx="110836" cy="1108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6EA32C6-3FA4-4A95-9883-1EE9B107F580}"/>
              </a:ext>
            </a:extLst>
          </p:cNvPr>
          <p:cNvSpPr/>
          <p:nvPr/>
        </p:nvSpPr>
        <p:spPr>
          <a:xfrm>
            <a:off x="5337879" y="3896257"/>
            <a:ext cx="110836" cy="11083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AC4BA0A6-CFD0-4A1A-AF70-2D6928ECB568}"/>
              </a:ext>
            </a:extLst>
          </p:cNvPr>
          <p:cNvGrpSpPr/>
          <p:nvPr/>
        </p:nvGrpSpPr>
        <p:grpSpPr>
          <a:xfrm>
            <a:off x="6116953" y="2681557"/>
            <a:ext cx="332508" cy="110836"/>
            <a:chOff x="7924800" y="5357091"/>
            <a:chExt cx="332508" cy="110836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D5D5114C-6353-4F52-B1FE-CB0919B39137}"/>
                </a:ext>
              </a:extLst>
            </p:cNvPr>
            <p:cNvSpPr/>
            <p:nvPr/>
          </p:nvSpPr>
          <p:spPr>
            <a:xfrm>
              <a:off x="7924800" y="5357091"/>
              <a:ext cx="110836" cy="1108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7EB42667-6DCC-4E17-B0B2-2AC90BDA8FB2}"/>
                </a:ext>
              </a:extLst>
            </p:cNvPr>
            <p:cNvSpPr/>
            <p:nvPr/>
          </p:nvSpPr>
          <p:spPr>
            <a:xfrm>
              <a:off x="8035636" y="5357091"/>
              <a:ext cx="110836" cy="1108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A0076AF6-1A42-4B3B-BEC3-67A583D93450}"/>
                </a:ext>
              </a:extLst>
            </p:cNvPr>
            <p:cNvSpPr/>
            <p:nvPr/>
          </p:nvSpPr>
          <p:spPr>
            <a:xfrm>
              <a:off x="8146472" y="5357091"/>
              <a:ext cx="110836" cy="11083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210040C-BFE7-4092-9BE3-F98B75A80589}"/>
              </a:ext>
            </a:extLst>
          </p:cNvPr>
          <p:cNvGrpSpPr/>
          <p:nvPr/>
        </p:nvGrpSpPr>
        <p:grpSpPr>
          <a:xfrm>
            <a:off x="6808796" y="3620223"/>
            <a:ext cx="221672" cy="110836"/>
            <a:chOff x="8035636" y="5357091"/>
            <a:chExt cx="221672" cy="110836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41F9B14B-626F-4B32-8EC2-C94258CF1126}"/>
                </a:ext>
              </a:extLst>
            </p:cNvPr>
            <p:cNvSpPr/>
            <p:nvPr/>
          </p:nvSpPr>
          <p:spPr>
            <a:xfrm>
              <a:off x="8035636" y="5357091"/>
              <a:ext cx="110836" cy="1108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FFB0CF51-66D6-4FA3-97F8-886290AAD894}"/>
                </a:ext>
              </a:extLst>
            </p:cNvPr>
            <p:cNvSpPr/>
            <p:nvPr/>
          </p:nvSpPr>
          <p:spPr>
            <a:xfrm>
              <a:off x="8146472" y="5357091"/>
              <a:ext cx="110836" cy="11083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FFFA3B3D-919E-4EB0-B25C-D1BA3CCE32B4}"/>
              </a:ext>
            </a:extLst>
          </p:cNvPr>
          <p:cNvGrpSpPr/>
          <p:nvPr/>
        </p:nvGrpSpPr>
        <p:grpSpPr>
          <a:xfrm>
            <a:off x="5955663" y="4923467"/>
            <a:ext cx="332508" cy="110836"/>
            <a:chOff x="7924800" y="5357091"/>
            <a:chExt cx="332508" cy="110836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8F284177-BDCF-4BF5-BA0C-749B54BF2CCD}"/>
                </a:ext>
              </a:extLst>
            </p:cNvPr>
            <p:cNvSpPr/>
            <p:nvPr/>
          </p:nvSpPr>
          <p:spPr>
            <a:xfrm>
              <a:off x="7924800" y="5357091"/>
              <a:ext cx="110836" cy="1108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DD0BDFD-E888-4774-8684-155ACD541950}"/>
                </a:ext>
              </a:extLst>
            </p:cNvPr>
            <p:cNvSpPr/>
            <p:nvPr/>
          </p:nvSpPr>
          <p:spPr>
            <a:xfrm>
              <a:off x="8035636" y="5357091"/>
              <a:ext cx="110836" cy="1108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6AA22784-8042-454F-B984-8E6947451E54}"/>
                </a:ext>
              </a:extLst>
            </p:cNvPr>
            <p:cNvSpPr/>
            <p:nvPr/>
          </p:nvSpPr>
          <p:spPr>
            <a:xfrm>
              <a:off x="8146472" y="5357091"/>
              <a:ext cx="110836" cy="11083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矩形 59">
            <a:extLst>
              <a:ext uri="{FF2B5EF4-FFF2-40B4-BE49-F238E27FC236}">
                <a16:creationId xmlns:a16="http://schemas.microsoft.com/office/drawing/2014/main" id="{77D9EFCF-4185-43C8-AA6B-030EC5095DAD}"/>
              </a:ext>
            </a:extLst>
          </p:cNvPr>
          <p:cNvSpPr/>
          <p:nvPr/>
        </p:nvSpPr>
        <p:spPr>
          <a:xfrm>
            <a:off x="6225403" y="4270011"/>
            <a:ext cx="110836" cy="1108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CBB5AE9-0F51-4875-AAC6-7B0724F11130}"/>
              </a:ext>
            </a:extLst>
          </p:cNvPr>
          <p:cNvSpPr/>
          <p:nvPr/>
        </p:nvSpPr>
        <p:spPr>
          <a:xfrm>
            <a:off x="4007803" y="2958325"/>
            <a:ext cx="110836" cy="11083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F73D5F7-7CA7-401B-A427-FD76363F0E1E}"/>
              </a:ext>
            </a:extLst>
          </p:cNvPr>
          <p:cNvCxnSpPr>
            <a:cxnSpLocks/>
          </p:cNvCxnSpPr>
          <p:nvPr/>
        </p:nvCxnSpPr>
        <p:spPr>
          <a:xfrm flipH="1" flipV="1">
            <a:off x="5218335" y="2999164"/>
            <a:ext cx="103158" cy="5383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9696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27634-9B9C-4D70-B17E-2022D3DAB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 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53240D-8984-4295-96A5-0C0C20F61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 2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4E89BF-2457-44EB-94CB-41F7088B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A29C-EFD0-493C-8B18-D6E9F5C4E11C}" type="datetime1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60532F-0160-40E8-B454-6E6702CD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2021 Spring, Artificial Intelligence, ISEE, Zhejiang University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8751C3-7F50-47A6-9FFE-C2B345E0A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A0B7-93AB-481E-9FA1-2CC4839958F1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F989033-DB99-4CC2-B34F-C0467486214A}"/>
              </a:ext>
            </a:extLst>
          </p:cNvPr>
          <p:cNvSpPr txBox="1"/>
          <p:nvPr/>
        </p:nvSpPr>
        <p:spPr>
          <a:xfrm>
            <a:off x="7239000" y="1364442"/>
            <a:ext cx="3351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Encode the arcs with number 1-9.</a:t>
            </a:r>
          </a:p>
          <a:p>
            <a:r>
              <a:rPr lang="en-US" altLang="zh-CN" dirty="0"/>
              <a:t>Let’s start AC-3.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B98E5F4B-3CA6-452D-A3A9-3605000D4E7E}"/>
                  </a:ext>
                </a:extLst>
              </p:cNvPr>
              <p:cNvSpPr txBox="1"/>
              <p:nvPr/>
            </p:nvSpPr>
            <p:spPr>
              <a:xfrm>
                <a:off x="7239491" y="2411608"/>
                <a:ext cx="3908442" cy="2585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Pop arc 4.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Queue: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4</a:t>
                </a:r>
                <a:r>
                  <a:rPr lang="en-US" altLang="zh-CN" dirty="0"/>
                  <a:t> </a:t>
                </a:r>
                <a:r>
                  <a:rPr lang="en-US" altLang="zh-CN" dirty="0">
                    <a:sym typeface="Wingdings" panose="05000000000000000000" pitchFamily="2" charset="2"/>
                  </a:rPr>
                  <a:t></a:t>
                </a:r>
                <a:r>
                  <a:rPr lang="en-US" altLang="zh-CN" dirty="0"/>
                  <a:t> [3,5,6,7,2,3,5,6,9,6,8,1,4]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Revise and check nodes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𝑁𝑇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Enqueue 5,9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r>
                  <a:rPr lang="en-US" altLang="zh-CN" dirty="0"/>
                  <a:t>Queue: [3,5,6,7,2,3,5,6,9,6,8,1,4] </a:t>
                </a:r>
                <a:r>
                  <a:rPr lang="en-US" altLang="zh-CN" dirty="0">
                    <a:sym typeface="Wingdings" panose="05000000000000000000" pitchFamily="2" charset="2"/>
                  </a:rPr>
                  <a:t> </a:t>
                </a:r>
                <a:r>
                  <a:rPr lang="en-US" altLang="zh-CN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5,9</a:t>
                </a:r>
                <a:endParaRPr lang="en-US" altLang="zh-C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B98E5F4B-3CA6-452D-A3A9-3605000D4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491" y="2411608"/>
                <a:ext cx="3908442" cy="2585323"/>
              </a:xfrm>
              <a:prstGeom prst="rect">
                <a:avLst/>
              </a:prstGeom>
              <a:blipFill>
                <a:blip r:embed="rId3"/>
                <a:stretch>
                  <a:fillRect l="-1404" t="-1415" r="-312" b="-2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>
            <a:extLst>
              <a:ext uri="{FF2B5EF4-FFF2-40B4-BE49-F238E27FC236}">
                <a16:creationId xmlns:a16="http://schemas.microsoft.com/office/drawing/2014/main" id="{6372B399-426E-45A4-8B1F-01F3053EC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577" y="2010773"/>
            <a:ext cx="6066046" cy="3711262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B93FD4DB-8F5B-48E5-8DA9-CAF07FB575EA}"/>
              </a:ext>
            </a:extLst>
          </p:cNvPr>
          <p:cNvSpPr txBox="1"/>
          <p:nvPr/>
        </p:nvSpPr>
        <p:spPr>
          <a:xfrm>
            <a:off x="4618182" y="26970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0536395-02D9-41D7-A06C-B29E0C6BD5F3}"/>
              </a:ext>
            </a:extLst>
          </p:cNvPr>
          <p:cNvSpPr txBox="1"/>
          <p:nvPr/>
        </p:nvSpPr>
        <p:spPr>
          <a:xfrm>
            <a:off x="4618182" y="34223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E39F90E-0E06-476B-B741-F20C9EB4099B}"/>
              </a:ext>
            </a:extLst>
          </p:cNvPr>
          <p:cNvSpPr txBox="1"/>
          <p:nvPr/>
        </p:nvSpPr>
        <p:spPr>
          <a:xfrm>
            <a:off x="5019805" y="3066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E2CB37E-F70E-48A9-9E0E-6686BF2871F2}"/>
              </a:ext>
            </a:extLst>
          </p:cNvPr>
          <p:cNvSpPr txBox="1"/>
          <p:nvPr/>
        </p:nvSpPr>
        <p:spPr>
          <a:xfrm>
            <a:off x="5627637" y="2629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95582C4-E88C-4AF4-9A1D-C801481655AD}"/>
              </a:ext>
            </a:extLst>
          </p:cNvPr>
          <p:cNvSpPr txBox="1"/>
          <p:nvPr/>
        </p:nvSpPr>
        <p:spPr>
          <a:xfrm>
            <a:off x="5583896" y="3066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946EF78-304B-4010-A015-4F9C2DB00167}"/>
              </a:ext>
            </a:extLst>
          </p:cNvPr>
          <p:cNvSpPr txBox="1"/>
          <p:nvPr/>
        </p:nvSpPr>
        <p:spPr>
          <a:xfrm>
            <a:off x="5885582" y="33366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E70B09A-EBD7-4C59-BF35-D21C43931D49}"/>
              </a:ext>
            </a:extLst>
          </p:cNvPr>
          <p:cNvSpPr txBox="1"/>
          <p:nvPr/>
        </p:nvSpPr>
        <p:spPr>
          <a:xfrm>
            <a:off x="5476794" y="3889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8BCF3DF-FB1F-45DB-855D-DB47A2907B11}"/>
              </a:ext>
            </a:extLst>
          </p:cNvPr>
          <p:cNvSpPr txBox="1"/>
          <p:nvPr/>
        </p:nvSpPr>
        <p:spPr>
          <a:xfrm>
            <a:off x="6187268" y="38664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D05179B-7E76-49AC-AF40-11D640188FC3}"/>
              </a:ext>
            </a:extLst>
          </p:cNvPr>
          <p:cNvSpPr txBox="1"/>
          <p:nvPr/>
        </p:nvSpPr>
        <p:spPr>
          <a:xfrm>
            <a:off x="6281454" y="30974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1168B3E-289A-479C-9B08-A60BB871E3AF}"/>
              </a:ext>
            </a:extLst>
          </p:cNvPr>
          <p:cNvSpPr/>
          <p:nvPr/>
        </p:nvSpPr>
        <p:spPr>
          <a:xfrm>
            <a:off x="5107499" y="2518996"/>
            <a:ext cx="110836" cy="1108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6EA32C6-3FA4-4A95-9883-1EE9B107F580}"/>
              </a:ext>
            </a:extLst>
          </p:cNvPr>
          <p:cNvSpPr/>
          <p:nvPr/>
        </p:nvSpPr>
        <p:spPr>
          <a:xfrm>
            <a:off x="5337879" y="3896257"/>
            <a:ext cx="110836" cy="11083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AC4BA0A6-CFD0-4A1A-AF70-2D6928ECB568}"/>
              </a:ext>
            </a:extLst>
          </p:cNvPr>
          <p:cNvGrpSpPr/>
          <p:nvPr/>
        </p:nvGrpSpPr>
        <p:grpSpPr>
          <a:xfrm>
            <a:off x="6227789" y="2681557"/>
            <a:ext cx="221672" cy="110836"/>
            <a:chOff x="8035636" y="5357091"/>
            <a:chExt cx="221672" cy="110836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7EB42667-6DCC-4E17-B0B2-2AC90BDA8FB2}"/>
                </a:ext>
              </a:extLst>
            </p:cNvPr>
            <p:cNvSpPr/>
            <p:nvPr/>
          </p:nvSpPr>
          <p:spPr>
            <a:xfrm>
              <a:off x="8035636" y="5357091"/>
              <a:ext cx="110836" cy="1108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A0076AF6-1A42-4B3B-BEC3-67A583D93450}"/>
                </a:ext>
              </a:extLst>
            </p:cNvPr>
            <p:cNvSpPr/>
            <p:nvPr/>
          </p:nvSpPr>
          <p:spPr>
            <a:xfrm>
              <a:off x="8146472" y="5357091"/>
              <a:ext cx="110836" cy="11083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210040C-BFE7-4092-9BE3-F98B75A80589}"/>
              </a:ext>
            </a:extLst>
          </p:cNvPr>
          <p:cNvGrpSpPr/>
          <p:nvPr/>
        </p:nvGrpSpPr>
        <p:grpSpPr>
          <a:xfrm>
            <a:off x="6808796" y="3620223"/>
            <a:ext cx="221672" cy="110836"/>
            <a:chOff x="8035636" y="5357091"/>
            <a:chExt cx="221672" cy="110836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41F9B14B-626F-4B32-8EC2-C94258CF1126}"/>
                </a:ext>
              </a:extLst>
            </p:cNvPr>
            <p:cNvSpPr/>
            <p:nvPr/>
          </p:nvSpPr>
          <p:spPr>
            <a:xfrm>
              <a:off x="8035636" y="5357091"/>
              <a:ext cx="110836" cy="1108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FFB0CF51-66D6-4FA3-97F8-886290AAD894}"/>
                </a:ext>
              </a:extLst>
            </p:cNvPr>
            <p:cNvSpPr/>
            <p:nvPr/>
          </p:nvSpPr>
          <p:spPr>
            <a:xfrm>
              <a:off x="8146472" y="5357091"/>
              <a:ext cx="110836" cy="11083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FFFA3B3D-919E-4EB0-B25C-D1BA3CCE32B4}"/>
              </a:ext>
            </a:extLst>
          </p:cNvPr>
          <p:cNvGrpSpPr/>
          <p:nvPr/>
        </p:nvGrpSpPr>
        <p:grpSpPr>
          <a:xfrm>
            <a:off x="5955663" y="4923467"/>
            <a:ext cx="332508" cy="110836"/>
            <a:chOff x="7924800" y="5357091"/>
            <a:chExt cx="332508" cy="110836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8F284177-BDCF-4BF5-BA0C-749B54BF2CCD}"/>
                </a:ext>
              </a:extLst>
            </p:cNvPr>
            <p:cNvSpPr/>
            <p:nvPr/>
          </p:nvSpPr>
          <p:spPr>
            <a:xfrm>
              <a:off x="7924800" y="5357091"/>
              <a:ext cx="110836" cy="1108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DD0BDFD-E888-4774-8684-155ACD541950}"/>
                </a:ext>
              </a:extLst>
            </p:cNvPr>
            <p:cNvSpPr/>
            <p:nvPr/>
          </p:nvSpPr>
          <p:spPr>
            <a:xfrm>
              <a:off x="8035636" y="5357091"/>
              <a:ext cx="110836" cy="1108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6AA22784-8042-454F-B984-8E6947451E54}"/>
                </a:ext>
              </a:extLst>
            </p:cNvPr>
            <p:cNvSpPr/>
            <p:nvPr/>
          </p:nvSpPr>
          <p:spPr>
            <a:xfrm>
              <a:off x="8146472" y="5357091"/>
              <a:ext cx="110836" cy="11083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矩形 59">
            <a:extLst>
              <a:ext uri="{FF2B5EF4-FFF2-40B4-BE49-F238E27FC236}">
                <a16:creationId xmlns:a16="http://schemas.microsoft.com/office/drawing/2014/main" id="{77D9EFCF-4185-43C8-AA6B-030EC5095DAD}"/>
              </a:ext>
            </a:extLst>
          </p:cNvPr>
          <p:cNvSpPr/>
          <p:nvPr/>
        </p:nvSpPr>
        <p:spPr>
          <a:xfrm>
            <a:off x="6225403" y="4270011"/>
            <a:ext cx="110836" cy="1108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CBB5AE9-0F51-4875-AAC6-7B0724F11130}"/>
              </a:ext>
            </a:extLst>
          </p:cNvPr>
          <p:cNvSpPr/>
          <p:nvPr/>
        </p:nvSpPr>
        <p:spPr>
          <a:xfrm>
            <a:off x="4007803" y="2958325"/>
            <a:ext cx="110836" cy="11083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F73D5F7-7CA7-401B-A427-FD76363F0E1E}"/>
              </a:ext>
            </a:extLst>
          </p:cNvPr>
          <p:cNvCxnSpPr>
            <a:cxnSpLocks/>
          </p:cNvCxnSpPr>
          <p:nvPr/>
        </p:nvCxnSpPr>
        <p:spPr>
          <a:xfrm flipH="1" flipV="1">
            <a:off x="5440007" y="2872510"/>
            <a:ext cx="626492" cy="1266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4134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27634-9B9C-4D70-B17E-2022D3DAB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 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53240D-8984-4295-96A5-0C0C20F61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 2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4E89BF-2457-44EB-94CB-41F7088B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A29C-EFD0-493C-8B18-D6E9F5C4E11C}" type="datetime1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60532F-0160-40E8-B454-6E6702CD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2021 Spring, Artificial Intelligence, ISEE, Zhejiang University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8751C3-7F50-47A6-9FFE-C2B345E0A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A0B7-93AB-481E-9FA1-2CC4839958F1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F989033-DB99-4CC2-B34F-C0467486214A}"/>
              </a:ext>
            </a:extLst>
          </p:cNvPr>
          <p:cNvSpPr txBox="1"/>
          <p:nvPr/>
        </p:nvSpPr>
        <p:spPr>
          <a:xfrm>
            <a:off x="7239000" y="1364442"/>
            <a:ext cx="3351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Encode the arcs with number 1-9.</a:t>
            </a:r>
          </a:p>
          <a:p>
            <a:r>
              <a:rPr lang="en-US" altLang="zh-CN" dirty="0"/>
              <a:t>Let’s start AC-3.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B98E5F4B-3CA6-452D-A3A9-3605000D4E7E}"/>
                  </a:ext>
                </a:extLst>
              </p:cNvPr>
              <p:cNvSpPr txBox="1"/>
              <p:nvPr/>
            </p:nvSpPr>
            <p:spPr>
              <a:xfrm>
                <a:off x="7239491" y="2411608"/>
                <a:ext cx="3908442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Pop arc 3.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Queue: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3</a:t>
                </a:r>
                <a:r>
                  <a:rPr lang="en-US" altLang="zh-CN" dirty="0"/>
                  <a:t> </a:t>
                </a:r>
                <a:r>
                  <a:rPr lang="en-US" altLang="zh-CN" dirty="0">
                    <a:sym typeface="Wingdings" panose="05000000000000000000" pitchFamily="2" charset="2"/>
                  </a:rPr>
                  <a:t></a:t>
                </a:r>
                <a:r>
                  <a:rPr lang="en-US" altLang="zh-CN" dirty="0"/>
                  <a:t> [5,6,7,2,3,5,6,9,6,8,1,4,5,9]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Revise and check nodes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𝑁𝑇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𝑆𝐴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No revision</a:t>
                </a: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B98E5F4B-3CA6-452D-A3A9-3605000D4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491" y="2411608"/>
                <a:ext cx="3908442" cy="1754326"/>
              </a:xfrm>
              <a:prstGeom prst="rect">
                <a:avLst/>
              </a:prstGeom>
              <a:blipFill>
                <a:blip r:embed="rId3"/>
                <a:stretch>
                  <a:fillRect l="-1404" t="-2091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>
            <a:extLst>
              <a:ext uri="{FF2B5EF4-FFF2-40B4-BE49-F238E27FC236}">
                <a16:creationId xmlns:a16="http://schemas.microsoft.com/office/drawing/2014/main" id="{6372B399-426E-45A4-8B1F-01F3053EC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577" y="2010773"/>
            <a:ext cx="6066046" cy="3711262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B93FD4DB-8F5B-48E5-8DA9-CAF07FB575EA}"/>
              </a:ext>
            </a:extLst>
          </p:cNvPr>
          <p:cNvSpPr txBox="1"/>
          <p:nvPr/>
        </p:nvSpPr>
        <p:spPr>
          <a:xfrm>
            <a:off x="4618182" y="26970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0536395-02D9-41D7-A06C-B29E0C6BD5F3}"/>
              </a:ext>
            </a:extLst>
          </p:cNvPr>
          <p:cNvSpPr txBox="1"/>
          <p:nvPr/>
        </p:nvSpPr>
        <p:spPr>
          <a:xfrm>
            <a:off x="4618182" y="34223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E39F90E-0E06-476B-B741-F20C9EB4099B}"/>
              </a:ext>
            </a:extLst>
          </p:cNvPr>
          <p:cNvSpPr txBox="1"/>
          <p:nvPr/>
        </p:nvSpPr>
        <p:spPr>
          <a:xfrm>
            <a:off x="5019805" y="3066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E2CB37E-F70E-48A9-9E0E-6686BF2871F2}"/>
              </a:ext>
            </a:extLst>
          </p:cNvPr>
          <p:cNvSpPr txBox="1"/>
          <p:nvPr/>
        </p:nvSpPr>
        <p:spPr>
          <a:xfrm>
            <a:off x="5627637" y="2629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95582C4-E88C-4AF4-9A1D-C801481655AD}"/>
              </a:ext>
            </a:extLst>
          </p:cNvPr>
          <p:cNvSpPr txBox="1"/>
          <p:nvPr/>
        </p:nvSpPr>
        <p:spPr>
          <a:xfrm>
            <a:off x="5583896" y="3066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946EF78-304B-4010-A015-4F9C2DB00167}"/>
              </a:ext>
            </a:extLst>
          </p:cNvPr>
          <p:cNvSpPr txBox="1"/>
          <p:nvPr/>
        </p:nvSpPr>
        <p:spPr>
          <a:xfrm>
            <a:off x="5885582" y="33366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E70B09A-EBD7-4C59-BF35-D21C43931D49}"/>
              </a:ext>
            </a:extLst>
          </p:cNvPr>
          <p:cNvSpPr txBox="1"/>
          <p:nvPr/>
        </p:nvSpPr>
        <p:spPr>
          <a:xfrm>
            <a:off x="5476794" y="3889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8BCF3DF-FB1F-45DB-855D-DB47A2907B11}"/>
              </a:ext>
            </a:extLst>
          </p:cNvPr>
          <p:cNvSpPr txBox="1"/>
          <p:nvPr/>
        </p:nvSpPr>
        <p:spPr>
          <a:xfrm>
            <a:off x="6187268" y="38664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D05179B-7E76-49AC-AF40-11D640188FC3}"/>
              </a:ext>
            </a:extLst>
          </p:cNvPr>
          <p:cNvSpPr txBox="1"/>
          <p:nvPr/>
        </p:nvSpPr>
        <p:spPr>
          <a:xfrm>
            <a:off x="6281454" y="30974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1168B3E-289A-479C-9B08-A60BB871E3AF}"/>
              </a:ext>
            </a:extLst>
          </p:cNvPr>
          <p:cNvSpPr/>
          <p:nvPr/>
        </p:nvSpPr>
        <p:spPr>
          <a:xfrm>
            <a:off x="5107499" y="2518996"/>
            <a:ext cx="110836" cy="1108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6EA32C6-3FA4-4A95-9883-1EE9B107F580}"/>
              </a:ext>
            </a:extLst>
          </p:cNvPr>
          <p:cNvSpPr/>
          <p:nvPr/>
        </p:nvSpPr>
        <p:spPr>
          <a:xfrm>
            <a:off x="5337879" y="3896257"/>
            <a:ext cx="110836" cy="11083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AC4BA0A6-CFD0-4A1A-AF70-2D6928ECB568}"/>
              </a:ext>
            </a:extLst>
          </p:cNvPr>
          <p:cNvGrpSpPr/>
          <p:nvPr/>
        </p:nvGrpSpPr>
        <p:grpSpPr>
          <a:xfrm>
            <a:off x="6227789" y="2681557"/>
            <a:ext cx="221672" cy="110836"/>
            <a:chOff x="8035636" y="5357091"/>
            <a:chExt cx="221672" cy="110836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7EB42667-6DCC-4E17-B0B2-2AC90BDA8FB2}"/>
                </a:ext>
              </a:extLst>
            </p:cNvPr>
            <p:cNvSpPr/>
            <p:nvPr/>
          </p:nvSpPr>
          <p:spPr>
            <a:xfrm>
              <a:off x="8035636" y="5357091"/>
              <a:ext cx="110836" cy="1108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A0076AF6-1A42-4B3B-BEC3-67A583D93450}"/>
                </a:ext>
              </a:extLst>
            </p:cNvPr>
            <p:cNvSpPr/>
            <p:nvPr/>
          </p:nvSpPr>
          <p:spPr>
            <a:xfrm>
              <a:off x="8146472" y="5357091"/>
              <a:ext cx="110836" cy="11083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210040C-BFE7-4092-9BE3-F98B75A80589}"/>
              </a:ext>
            </a:extLst>
          </p:cNvPr>
          <p:cNvGrpSpPr/>
          <p:nvPr/>
        </p:nvGrpSpPr>
        <p:grpSpPr>
          <a:xfrm>
            <a:off x="6808796" y="3620223"/>
            <a:ext cx="221672" cy="110836"/>
            <a:chOff x="8035636" y="5357091"/>
            <a:chExt cx="221672" cy="110836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41F9B14B-626F-4B32-8EC2-C94258CF1126}"/>
                </a:ext>
              </a:extLst>
            </p:cNvPr>
            <p:cNvSpPr/>
            <p:nvPr/>
          </p:nvSpPr>
          <p:spPr>
            <a:xfrm>
              <a:off x="8035636" y="5357091"/>
              <a:ext cx="110836" cy="1108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FFB0CF51-66D6-4FA3-97F8-886290AAD894}"/>
                </a:ext>
              </a:extLst>
            </p:cNvPr>
            <p:cNvSpPr/>
            <p:nvPr/>
          </p:nvSpPr>
          <p:spPr>
            <a:xfrm>
              <a:off x="8146472" y="5357091"/>
              <a:ext cx="110836" cy="11083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FFFA3B3D-919E-4EB0-B25C-D1BA3CCE32B4}"/>
              </a:ext>
            </a:extLst>
          </p:cNvPr>
          <p:cNvGrpSpPr/>
          <p:nvPr/>
        </p:nvGrpSpPr>
        <p:grpSpPr>
          <a:xfrm>
            <a:off x="5955663" y="4923467"/>
            <a:ext cx="332508" cy="110836"/>
            <a:chOff x="7924800" y="5357091"/>
            <a:chExt cx="332508" cy="110836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8F284177-BDCF-4BF5-BA0C-749B54BF2CCD}"/>
                </a:ext>
              </a:extLst>
            </p:cNvPr>
            <p:cNvSpPr/>
            <p:nvPr/>
          </p:nvSpPr>
          <p:spPr>
            <a:xfrm>
              <a:off x="7924800" y="5357091"/>
              <a:ext cx="110836" cy="1108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DD0BDFD-E888-4774-8684-155ACD541950}"/>
                </a:ext>
              </a:extLst>
            </p:cNvPr>
            <p:cNvSpPr/>
            <p:nvPr/>
          </p:nvSpPr>
          <p:spPr>
            <a:xfrm>
              <a:off x="8035636" y="5357091"/>
              <a:ext cx="110836" cy="1108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6AA22784-8042-454F-B984-8E6947451E54}"/>
                </a:ext>
              </a:extLst>
            </p:cNvPr>
            <p:cNvSpPr/>
            <p:nvPr/>
          </p:nvSpPr>
          <p:spPr>
            <a:xfrm>
              <a:off x="8146472" y="5357091"/>
              <a:ext cx="110836" cy="11083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矩形 59">
            <a:extLst>
              <a:ext uri="{FF2B5EF4-FFF2-40B4-BE49-F238E27FC236}">
                <a16:creationId xmlns:a16="http://schemas.microsoft.com/office/drawing/2014/main" id="{77D9EFCF-4185-43C8-AA6B-030EC5095DAD}"/>
              </a:ext>
            </a:extLst>
          </p:cNvPr>
          <p:cNvSpPr/>
          <p:nvPr/>
        </p:nvSpPr>
        <p:spPr>
          <a:xfrm>
            <a:off x="6225403" y="4270011"/>
            <a:ext cx="110836" cy="1108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CBB5AE9-0F51-4875-AAC6-7B0724F11130}"/>
              </a:ext>
            </a:extLst>
          </p:cNvPr>
          <p:cNvSpPr/>
          <p:nvPr/>
        </p:nvSpPr>
        <p:spPr>
          <a:xfrm>
            <a:off x="4007803" y="2958325"/>
            <a:ext cx="110836" cy="11083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F73D5F7-7CA7-401B-A427-FD76363F0E1E}"/>
              </a:ext>
            </a:extLst>
          </p:cNvPr>
          <p:cNvCxnSpPr>
            <a:cxnSpLocks/>
          </p:cNvCxnSpPr>
          <p:nvPr/>
        </p:nvCxnSpPr>
        <p:spPr>
          <a:xfrm flipH="1" flipV="1">
            <a:off x="5218335" y="2999164"/>
            <a:ext cx="103156" cy="4676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191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27634-9B9C-4D70-B17E-2022D3DAB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 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53240D-8984-4295-96A5-0C0C20F61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 2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4E89BF-2457-44EB-94CB-41F7088B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A29C-EFD0-493C-8B18-D6E9F5C4E11C}" type="datetime1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60532F-0160-40E8-B454-6E6702CD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2021 Spring, Artificial Intelligence, ISEE, Zhejiang University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8751C3-7F50-47A6-9FFE-C2B345E0A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A0B7-93AB-481E-9FA1-2CC4839958F1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F989033-DB99-4CC2-B34F-C0467486214A}"/>
              </a:ext>
            </a:extLst>
          </p:cNvPr>
          <p:cNvSpPr txBox="1"/>
          <p:nvPr/>
        </p:nvSpPr>
        <p:spPr>
          <a:xfrm>
            <a:off x="7239000" y="1364442"/>
            <a:ext cx="3351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Encode the arcs with number 1-9.</a:t>
            </a:r>
          </a:p>
          <a:p>
            <a:r>
              <a:rPr lang="en-US" altLang="zh-CN" dirty="0"/>
              <a:t>Let’s start AC-3.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B98E5F4B-3CA6-452D-A3A9-3605000D4E7E}"/>
                  </a:ext>
                </a:extLst>
              </p:cNvPr>
              <p:cNvSpPr txBox="1"/>
              <p:nvPr/>
            </p:nvSpPr>
            <p:spPr>
              <a:xfrm>
                <a:off x="7239491" y="2411608"/>
                <a:ext cx="3908442" cy="2585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Pop arc 5.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Queue: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5</a:t>
                </a:r>
                <a:r>
                  <a:rPr lang="en-US" altLang="zh-CN" dirty="0"/>
                  <a:t> </a:t>
                </a:r>
                <a:r>
                  <a:rPr lang="en-US" altLang="zh-CN" dirty="0">
                    <a:sym typeface="Wingdings" panose="05000000000000000000" pitchFamily="2" charset="2"/>
                  </a:rPr>
                  <a:t></a:t>
                </a:r>
                <a:r>
                  <a:rPr lang="en-US" altLang="zh-CN" dirty="0"/>
                  <a:t> [6,7,2,3,5,6,9,6,8,1,4,5,9]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Revise and check nodes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𝑆𝐴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Enqueue 4, 9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r>
                  <a:rPr lang="en-US" altLang="zh-CN" dirty="0"/>
                  <a:t>Queue: [6,7,2,3,5,6,9,6,8,1,4,5,9] </a:t>
                </a:r>
                <a:r>
                  <a:rPr lang="en-US" altLang="zh-CN" dirty="0">
                    <a:sym typeface="Wingdings" panose="05000000000000000000" pitchFamily="2" charset="2"/>
                  </a:rPr>
                  <a:t> </a:t>
                </a:r>
                <a:r>
                  <a:rPr lang="en-US" altLang="zh-CN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4,9</a:t>
                </a:r>
                <a:endParaRPr lang="en-US" altLang="zh-C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B98E5F4B-3CA6-452D-A3A9-3605000D4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491" y="2411608"/>
                <a:ext cx="3908442" cy="2585323"/>
              </a:xfrm>
              <a:prstGeom prst="rect">
                <a:avLst/>
              </a:prstGeom>
              <a:blipFill>
                <a:blip r:embed="rId3"/>
                <a:stretch>
                  <a:fillRect l="-1404" t="-1415" r="-312" b="-2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>
            <a:extLst>
              <a:ext uri="{FF2B5EF4-FFF2-40B4-BE49-F238E27FC236}">
                <a16:creationId xmlns:a16="http://schemas.microsoft.com/office/drawing/2014/main" id="{6372B399-426E-45A4-8B1F-01F3053EC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577" y="2010773"/>
            <a:ext cx="6066046" cy="3711262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B93FD4DB-8F5B-48E5-8DA9-CAF07FB575EA}"/>
              </a:ext>
            </a:extLst>
          </p:cNvPr>
          <p:cNvSpPr txBox="1"/>
          <p:nvPr/>
        </p:nvSpPr>
        <p:spPr>
          <a:xfrm>
            <a:off x="4618182" y="26970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0536395-02D9-41D7-A06C-B29E0C6BD5F3}"/>
              </a:ext>
            </a:extLst>
          </p:cNvPr>
          <p:cNvSpPr txBox="1"/>
          <p:nvPr/>
        </p:nvSpPr>
        <p:spPr>
          <a:xfrm>
            <a:off x="4618182" y="34223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E39F90E-0E06-476B-B741-F20C9EB4099B}"/>
              </a:ext>
            </a:extLst>
          </p:cNvPr>
          <p:cNvSpPr txBox="1"/>
          <p:nvPr/>
        </p:nvSpPr>
        <p:spPr>
          <a:xfrm>
            <a:off x="5019805" y="3066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E2CB37E-F70E-48A9-9E0E-6686BF2871F2}"/>
              </a:ext>
            </a:extLst>
          </p:cNvPr>
          <p:cNvSpPr txBox="1"/>
          <p:nvPr/>
        </p:nvSpPr>
        <p:spPr>
          <a:xfrm>
            <a:off x="5627637" y="2629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95582C4-E88C-4AF4-9A1D-C801481655AD}"/>
              </a:ext>
            </a:extLst>
          </p:cNvPr>
          <p:cNvSpPr txBox="1"/>
          <p:nvPr/>
        </p:nvSpPr>
        <p:spPr>
          <a:xfrm>
            <a:off x="5583896" y="3066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946EF78-304B-4010-A015-4F9C2DB00167}"/>
              </a:ext>
            </a:extLst>
          </p:cNvPr>
          <p:cNvSpPr txBox="1"/>
          <p:nvPr/>
        </p:nvSpPr>
        <p:spPr>
          <a:xfrm>
            <a:off x="5885582" y="33366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E70B09A-EBD7-4C59-BF35-D21C43931D49}"/>
              </a:ext>
            </a:extLst>
          </p:cNvPr>
          <p:cNvSpPr txBox="1"/>
          <p:nvPr/>
        </p:nvSpPr>
        <p:spPr>
          <a:xfrm>
            <a:off x="5476794" y="3889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8BCF3DF-FB1F-45DB-855D-DB47A2907B11}"/>
              </a:ext>
            </a:extLst>
          </p:cNvPr>
          <p:cNvSpPr txBox="1"/>
          <p:nvPr/>
        </p:nvSpPr>
        <p:spPr>
          <a:xfrm>
            <a:off x="6187268" y="38664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D05179B-7E76-49AC-AF40-11D640188FC3}"/>
              </a:ext>
            </a:extLst>
          </p:cNvPr>
          <p:cNvSpPr txBox="1"/>
          <p:nvPr/>
        </p:nvSpPr>
        <p:spPr>
          <a:xfrm>
            <a:off x="6281454" y="30974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1168B3E-289A-479C-9B08-A60BB871E3AF}"/>
              </a:ext>
            </a:extLst>
          </p:cNvPr>
          <p:cNvSpPr/>
          <p:nvPr/>
        </p:nvSpPr>
        <p:spPr>
          <a:xfrm>
            <a:off x="5107499" y="2518996"/>
            <a:ext cx="110836" cy="1108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6EA32C6-3FA4-4A95-9883-1EE9B107F580}"/>
              </a:ext>
            </a:extLst>
          </p:cNvPr>
          <p:cNvSpPr/>
          <p:nvPr/>
        </p:nvSpPr>
        <p:spPr>
          <a:xfrm>
            <a:off x="5337879" y="3896257"/>
            <a:ext cx="110836" cy="11083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EB42667-6DCC-4E17-B0B2-2AC90BDA8FB2}"/>
              </a:ext>
            </a:extLst>
          </p:cNvPr>
          <p:cNvSpPr/>
          <p:nvPr/>
        </p:nvSpPr>
        <p:spPr>
          <a:xfrm>
            <a:off x="6227789" y="2681557"/>
            <a:ext cx="110836" cy="11083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210040C-BFE7-4092-9BE3-F98B75A80589}"/>
              </a:ext>
            </a:extLst>
          </p:cNvPr>
          <p:cNvGrpSpPr/>
          <p:nvPr/>
        </p:nvGrpSpPr>
        <p:grpSpPr>
          <a:xfrm>
            <a:off x="6808796" y="3620223"/>
            <a:ext cx="221672" cy="110836"/>
            <a:chOff x="8035636" y="5357091"/>
            <a:chExt cx="221672" cy="110836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41F9B14B-626F-4B32-8EC2-C94258CF1126}"/>
                </a:ext>
              </a:extLst>
            </p:cNvPr>
            <p:cNvSpPr/>
            <p:nvPr/>
          </p:nvSpPr>
          <p:spPr>
            <a:xfrm>
              <a:off x="8035636" y="5357091"/>
              <a:ext cx="110836" cy="1108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FFB0CF51-66D6-4FA3-97F8-886290AAD894}"/>
                </a:ext>
              </a:extLst>
            </p:cNvPr>
            <p:cNvSpPr/>
            <p:nvPr/>
          </p:nvSpPr>
          <p:spPr>
            <a:xfrm>
              <a:off x="8146472" y="5357091"/>
              <a:ext cx="110836" cy="11083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FFFA3B3D-919E-4EB0-B25C-D1BA3CCE32B4}"/>
              </a:ext>
            </a:extLst>
          </p:cNvPr>
          <p:cNvGrpSpPr/>
          <p:nvPr/>
        </p:nvGrpSpPr>
        <p:grpSpPr>
          <a:xfrm>
            <a:off x="5955663" y="4923467"/>
            <a:ext cx="332508" cy="110836"/>
            <a:chOff x="7924800" y="5357091"/>
            <a:chExt cx="332508" cy="110836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8F284177-BDCF-4BF5-BA0C-749B54BF2CCD}"/>
                </a:ext>
              </a:extLst>
            </p:cNvPr>
            <p:cNvSpPr/>
            <p:nvPr/>
          </p:nvSpPr>
          <p:spPr>
            <a:xfrm>
              <a:off x="7924800" y="5357091"/>
              <a:ext cx="110836" cy="1108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DD0BDFD-E888-4774-8684-155ACD541950}"/>
                </a:ext>
              </a:extLst>
            </p:cNvPr>
            <p:cNvSpPr/>
            <p:nvPr/>
          </p:nvSpPr>
          <p:spPr>
            <a:xfrm>
              <a:off x="8035636" y="5357091"/>
              <a:ext cx="110836" cy="1108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6AA22784-8042-454F-B984-8E6947451E54}"/>
                </a:ext>
              </a:extLst>
            </p:cNvPr>
            <p:cNvSpPr/>
            <p:nvPr/>
          </p:nvSpPr>
          <p:spPr>
            <a:xfrm>
              <a:off x="8146472" y="5357091"/>
              <a:ext cx="110836" cy="11083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矩形 59">
            <a:extLst>
              <a:ext uri="{FF2B5EF4-FFF2-40B4-BE49-F238E27FC236}">
                <a16:creationId xmlns:a16="http://schemas.microsoft.com/office/drawing/2014/main" id="{77D9EFCF-4185-43C8-AA6B-030EC5095DAD}"/>
              </a:ext>
            </a:extLst>
          </p:cNvPr>
          <p:cNvSpPr/>
          <p:nvPr/>
        </p:nvSpPr>
        <p:spPr>
          <a:xfrm>
            <a:off x="6225403" y="4270011"/>
            <a:ext cx="110836" cy="1108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CBB5AE9-0F51-4875-AAC6-7B0724F11130}"/>
              </a:ext>
            </a:extLst>
          </p:cNvPr>
          <p:cNvSpPr/>
          <p:nvPr/>
        </p:nvSpPr>
        <p:spPr>
          <a:xfrm>
            <a:off x="4007803" y="2958325"/>
            <a:ext cx="110836" cy="11083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F73D5F7-7CA7-401B-A427-FD76363F0E1E}"/>
              </a:ext>
            </a:extLst>
          </p:cNvPr>
          <p:cNvCxnSpPr>
            <a:cxnSpLocks/>
          </p:cNvCxnSpPr>
          <p:nvPr/>
        </p:nvCxnSpPr>
        <p:spPr>
          <a:xfrm flipV="1">
            <a:off x="5448715" y="3097495"/>
            <a:ext cx="647285" cy="5227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3241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27634-9B9C-4D70-B17E-2022D3DAB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 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53240D-8984-4295-96A5-0C0C20F61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 2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4E89BF-2457-44EB-94CB-41F7088B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A29C-EFD0-493C-8B18-D6E9F5C4E11C}" type="datetime1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60532F-0160-40E8-B454-6E6702CD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2021 Spring, Artificial Intelligence, ISEE, Zhejiang University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8751C3-7F50-47A6-9FFE-C2B345E0A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A0B7-93AB-481E-9FA1-2CC4839958F1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F989033-DB99-4CC2-B34F-C0467486214A}"/>
              </a:ext>
            </a:extLst>
          </p:cNvPr>
          <p:cNvSpPr txBox="1"/>
          <p:nvPr/>
        </p:nvSpPr>
        <p:spPr>
          <a:xfrm>
            <a:off x="7239000" y="1364442"/>
            <a:ext cx="3351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Encode the arcs with number 1-9.</a:t>
            </a:r>
          </a:p>
          <a:p>
            <a:r>
              <a:rPr lang="en-US" altLang="zh-CN" dirty="0"/>
              <a:t>Let’s start AC-3.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B98E5F4B-3CA6-452D-A3A9-3605000D4E7E}"/>
                  </a:ext>
                </a:extLst>
              </p:cNvPr>
              <p:cNvSpPr txBox="1"/>
              <p:nvPr/>
            </p:nvSpPr>
            <p:spPr>
              <a:xfrm>
                <a:off x="7239491" y="2411608"/>
                <a:ext cx="4200189" cy="2585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Pop arc 6.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Queue: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6</a:t>
                </a:r>
                <a:r>
                  <a:rPr lang="en-US" altLang="zh-CN" dirty="0"/>
                  <a:t> </a:t>
                </a:r>
                <a:r>
                  <a:rPr lang="en-US" altLang="zh-CN" dirty="0">
                    <a:sym typeface="Wingdings" panose="05000000000000000000" pitchFamily="2" charset="2"/>
                  </a:rPr>
                  <a:t></a:t>
                </a:r>
                <a:r>
                  <a:rPr lang="en-US" altLang="zh-CN" dirty="0"/>
                  <a:t> [7,2,3,5,6,9,6,8,1,4,5,9,4,9]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Revise and check nodes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𝑁𝑆𝑊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𝑆𝐴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𝑁𝑆𝑊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𝑁𝑆𝑊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Enqueue 8,9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r>
                  <a:rPr lang="en-US" altLang="zh-CN" dirty="0"/>
                  <a:t>Queue: [7,2,3,5,6,9,6,8,1,4,5,9,4,9] </a:t>
                </a:r>
                <a:r>
                  <a:rPr lang="en-US" altLang="zh-CN" dirty="0">
                    <a:sym typeface="Wingdings" panose="05000000000000000000" pitchFamily="2" charset="2"/>
                  </a:rPr>
                  <a:t> </a:t>
                </a:r>
                <a:r>
                  <a:rPr lang="en-US" altLang="zh-CN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8,9</a:t>
                </a:r>
                <a:endParaRPr lang="en-US" altLang="zh-C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B98E5F4B-3CA6-452D-A3A9-3605000D4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491" y="2411608"/>
                <a:ext cx="4200189" cy="2585323"/>
              </a:xfrm>
              <a:prstGeom prst="rect">
                <a:avLst/>
              </a:prstGeom>
              <a:blipFill>
                <a:blip r:embed="rId3"/>
                <a:stretch>
                  <a:fillRect l="-1306" t="-1415" b="-2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>
            <a:extLst>
              <a:ext uri="{FF2B5EF4-FFF2-40B4-BE49-F238E27FC236}">
                <a16:creationId xmlns:a16="http://schemas.microsoft.com/office/drawing/2014/main" id="{6372B399-426E-45A4-8B1F-01F3053EC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577" y="2010773"/>
            <a:ext cx="6066046" cy="3711262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B93FD4DB-8F5B-48E5-8DA9-CAF07FB575EA}"/>
              </a:ext>
            </a:extLst>
          </p:cNvPr>
          <p:cNvSpPr txBox="1"/>
          <p:nvPr/>
        </p:nvSpPr>
        <p:spPr>
          <a:xfrm>
            <a:off x="4618182" y="26970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0536395-02D9-41D7-A06C-B29E0C6BD5F3}"/>
              </a:ext>
            </a:extLst>
          </p:cNvPr>
          <p:cNvSpPr txBox="1"/>
          <p:nvPr/>
        </p:nvSpPr>
        <p:spPr>
          <a:xfrm>
            <a:off x="4618182" y="34223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E39F90E-0E06-476B-B741-F20C9EB4099B}"/>
              </a:ext>
            </a:extLst>
          </p:cNvPr>
          <p:cNvSpPr txBox="1"/>
          <p:nvPr/>
        </p:nvSpPr>
        <p:spPr>
          <a:xfrm>
            <a:off x="5019805" y="3066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E2CB37E-F70E-48A9-9E0E-6686BF2871F2}"/>
              </a:ext>
            </a:extLst>
          </p:cNvPr>
          <p:cNvSpPr txBox="1"/>
          <p:nvPr/>
        </p:nvSpPr>
        <p:spPr>
          <a:xfrm>
            <a:off x="5627637" y="2629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95582C4-E88C-4AF4-9A1D-C801481655AD}"/>
              </a:ext>
            </a:extLst>
          </p:cNvPr>
          <p:cNvSpPr txBox="1"/>
          <p:nvPr/>
        </p:nvSpPr>
        <p:spPr>
          <a:xfrm>
            <a:off x="5583896" y="3066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946EF78-304B-4010-A015-4F9C2DB00167}"/>
              </a:ext>
            </a:extLst>
          </p:cNvPr>
          <p:cNvSpPr txBox="1"/>
          <p:nvPr/>
        </p:nvSpPr>
        <p:spPr>
          <a:xfrm>
            <a:off x="5885582" y="33366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E70B09A-EBD7-4C59-BF35-D21C43931D49}"/>
              </a:ext>
            </a:extLst>
          </p:cNvPr>
          <p:cNvSpPr txBox="1"/>
          <p:nvPr/>
        </p:nvSpPr>
        <p:spPr>
          <a:xfrm>
            <a:off x="5476794" y="3889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8BCF3DF-FB1F-45DB-855D-DB47A2907B11}"/>
              </a:ext>
            </a:extLst>
          </p:cNvPr>
          <p:cNvSpPr txBox="1"/>
          <p:nvPr/>
        </p:nvSpPr>
        <p:spPr>
          <a:xfrm>
            <a:off x="6187268" y="38664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D05179B-7E76-49AC-AF40-11D640188FC3}"/>
              </a:ext>
            </a:extLst>
          </p:cNvPr>
          <p:cNvSpPr txBox="1"/>
          <p:nvPr/>
        </p:nvSpPr>
        <p:spPr>
          <a:xfrm>
            <a:off x="6281454" y="30974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1168B3E-289A-479C-9B08-A60BB871E3AF}"/>
              </a:ext>
            </a:extLst>
          </p:cNvPr>
          <p:cNvSpPr/>
          <p:nvPr/>
        </p:nvSpPr>
        <p:spPr>
          <a:xfrm>
            <a:off x="5107499" y="2518996"/>
            <a:ext cx="110836" cy="1108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6EA32C6-3FA4-4A95-9883-1EE9B107F580}"/>
              </a:ext>
            </a:extLst>
          </p:cNvPr>
          <p:cNvSpPr/>
          <p:nvPr/>
        </p:nvSpPr>
        <p:spPr>
          <a:xfrm>
            <a:off x="5337879" y="3896257"/>
            <a:ext cx="110836" cy="11083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EB42667-6DCC-4E17-B0B2-2AC90BDA8FB2}"/>
              </a:ext>
            </a:extLst>
          </p:cNvPr>
          <p:cNvSpPr/>
          <p:nvPr/>
        </p:nvSpPr>
        <p:spPr>
          <a:xfrm>
            <a:off x="6227789" y="2681557"/>
            <a:ext cx="110836" cy="11083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1F9B14B-626F-4B32-8EC2-C94258CF1126}"/>
              </a:ext>
            </a:extLst>
          </p:cNvPr>
          <p:cNvSpPr/>
          <p:nvPr/>
        </p:nvSpPr>
        <p:spPr>
          <a:xfrm>
            <a:off x="6808796" y="3620223"/>
            <a:ext cx="110836" cy="11083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FFFA3B3D-919E-4EB0-B25C-D1BA3CCE32B4}"/>
              </a:ext>
            </a:extLst>
          </p:cNvPr>
          <p:cNvGrpSpPr/>
          <p:nvPr/>
        </p:nvGrpSpPr>
        <p:grpSpPr>
          <a:xfrm>
            <a:off x="5955663" y="4923467"/>
            <a:ext cx="332508" cy="110836"/>
            <a:chOff x="7924800" y="5357091"/>
            <a:chExt cx="332508" cy="110836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8F284177-BDCF-4BF5-BA0C-749B54BF2CCD}"/>
                </a:ext>
              </a:extLst>
            </p:cNvPr>
            <p:cNvSpPr/>
            <p:nvPr/>
          </p:nvSpPr>
          <p:spPr>
            <a:xfrm>
              <a:off x="7924800" y="5357091"/>
              <a:ext cx="110836" cy="1108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DD0BDFD-E888-4774-8684-155ACD541950}"/>
                </a:ext>
              </a:extLst>
            </p:cNvPr>
            <p:cNvSpPr/>
            <p:nvPr/>
          </p:nvSpPr>
          <p:spPr>
            <a:xfrm>
              <a:off x="8035636" y="5357091"/>
              <a:ext cx="110836" cy="1108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6AA22784-8042-454F-B984-8E6947451E54}"/>
                </a:ext>
              </a:extLst>
            </p:cNvPr>
            <p:cNvSpPr/>
            <p:nvPr/>
          </p:nvSpPr>
          <p:spPr>
            <a:xfrm>
              <a:off x="8146472" y="5357091"/>
              <a:ext cx="110836" cy="11083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矩形 59">
            <a:extLst>
              <a:ext uri="{FF2B5EF4-FFF2-40B4-BE49-F238E27FC236}">
                <a16:creationId xmlns:a16="http://schemas.microsoft.com/office/drawing/2014/main" id="{77D9EFCF-4185-43C8-AA6B-030EC5095DAD}"/>
              </a:ext>
            </a:extLst>
          </p:cNvPr>
          <p:cNvSpPr/>
          <p:nvPr/>
        </p:nvSpPr>
        <p:spPr>
          <a:xfrm>
            <a:off x="6225403" y="4270011"/>
            <a:ext cx="110836" cy="1108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CBB5AE9-0F51-4875-AAC6-7B0724F11130}"/>
              </a:ext>
            </a:extLst>
          </p:cNvPr>
          <p:cNvSpPr/>
          <p:nvPr/>
        </p:nvSpPr>
        <p:spPr>
          <a:xfrm>
            <a:off x="4007803" y="2958325"/>
            <a:ext cx="110836" cy="11083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F73D5F7-7CA7-401B-A427-FD76363F0E1E}"/>
              </a:ext>
            </a:extLst>
          </p:cNvPr>
          <p:cNvCxnSpPr>
            <a:cxnSpLocks/>
          </p:cNvCxnSpPr>
          <p:nvPr/>
        </p:nvCxnSpPr>
        <p:spPr>
          <a:xfrm>
            <a:off x="5476794" y="3705943"/>
            <a:ext cx="8046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811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27634-9B9C-4D70-B17E-2022D3DAB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 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53240D-8984-4295-96A5-0C0C20F61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 1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4E89BF-2457-44EB-94CB-41F7088B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A29C-EFD0-493C-8B18-D6E9F5C4E11C}" type="datetime1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60532F-0160-40E8-B454-6E6702CD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2021 Spring, Artificial Intelligence, ISEE, Zhejiang University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8751C3-7F50-47A6-9FFE-C2B345E0A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A0B7-93AB-481E-9FA1-2CC4839958F1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1FF61B9-4C13-4AC6-821F-4D68D7C0F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715" y="2055786"/>
            <a:ext cx="6111770" cy="259864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F9BDCD6-75A2-486F-A92A-BDC929B7C15C}"/>
              </a:ext>
            </a:extLst>
          </p:cNvPr>
          <p:cNvSpPr txBox="1"/>
          <p:nvPr/>
        </p:nvSpPr>
        <p:spPr>
          <a:xfrm>
            <a:off x="7409496" y="2055786"/>
            <a:ext cx="45608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MRV: Choose the variable with the fewest “legal” values. (</a:t>
            </a:r>
            <a:r>
              <a:rPr lang="en-US" altLang="zh-CN" dirty="0">
                <a:solidFill>
                  <a:srgbClr val="FF0000"/>
                </a:solidFill>
              </a:rPr>
              <a:t>Choose variable</a:t>
            </a:r>
            <a:r>
              <a:rPr lang="en-US" altLang="zh-CN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LCV: Leave the maximum flexibility for subsequent variable assignments. (</a:t>
            </a:r>
            <a:r>
              <a:rPr lang="en-US" altLang="zh-CN" dirty="0">
                <a:solidFill>
                  <a:srgbClr val="FF0000"/>
                </a:solidFill>
              </a:rPr>
              <a:t>Assign value</a:t>
            </a:r>
            <a:r>
              <a:rPr lang="en-US" altLang="zh-CN" dirty="0"/>
              <a:t>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F7E458A-3073-4771-82B4-BAEB532CABCF}"/>
                  </a:ext>
                </a:extLst>
              </p:cNvPr>
              <p:cNvSpPr txBox="1"/>
              <p:nvPr/>
            </p:nvSpPr>
            <p:spPr>
              <a:xfrm>
                <a:off x="982715" y="5163127"/>
                <a:ext cx="504022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Attention: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The leading digit should be non-zero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Different characters represent different numbers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Consider carry,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F7E458A-3073-4771-82B4-BAEB532CA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715" y="5163127"/>
                <a:ext cx="5040226" cy="1200329"/>
              </a:xfrm>
              <a:prstGeom prst="rect">
                <a:avLst/>
              </a:prstGeom>
              <a:blipFill>
                <a:blip r:embed="rId4"/>
                <a:stretch>
                  <a:fillRect l="-967" t="-3046" r="-242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088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27634-9B9C-4D70-B17E-2022D3DAB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 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53240D-8984-4295-96A5-0C0C20F61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 2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4E89BF-2457-44EB-94CB-41F7088B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A29C-EFD0-493C-8B18-D6E9F5C4E11C}" type="datetime1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60532F-0160-40E8-B454-6E6702CD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2021 Spring, Artificial Intelligence, ISEE, Zhejiang University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8751C3-7F50-47A6-9FFE-C2B345E0A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A0B7-93AB-481E-9FA1-2CC4839958F1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F989033-DB99-4CC2-B34F-C0467486214A}"/>
              </a:ext>
            </a:extLst>
          </p:cNvPr>
          <p:cNvSpPr txBox="1"/>
          <p:nvPr/>
        </p:nvSpPr>
        <p:spPr>
          <a:xfrm>
            <a:off x="7239000" y="1364442"/>
            <a:ext cx="3351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Encode the arcs with number 1-9.</a:t>
            </a:r>
          </a:p>
          <a:p>
            <a:r>
              <a:rPr lang="en-US" altLang="zh-CN" dirty="0"/>
              <a:t>Let’s start AC-3.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B98E5F4B-3CA6-452D-A3A9-3605000D4E7E}"/>
                  </a:ext>
                </a:extLst>
              </p:cNvPr>
              <p:cNvSpPr txBox="1"/>
              <p:nvPr/>
            </p:nvSpPr>
            <p:spPr>
              <a:xfrm>
                <a:off x="7239491" y="2411608"/>
                <a:ext cx="4083169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Pop arc 7.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Queue: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7</a:t>
                </a:r>
                <a:r>
                  <a:rPr lang="en-US" altLang="zh-CN" dirty="0"/>
                  <a:t> </a:t>
                </a:r>
                <a:r>
                  <a:rPr lang="en-US" altLang="zh-CN" dirty="0">
                    <a:sym typeface="Wingdings" panose="05000000000000000000" pitchFamily="2" charset="2"/>
                  </a:rPr>
                  <a:t></a:t>
                </a:r>
                <a:r>
                  <a:rPr lang="en-US" altLang="zh-CN" dirty="0"/>
                  <a:t> [2,3,5,6,9,6,8,1,4,5,9,4,9,8,9]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Revise and check nodes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𝑆𝐴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No revision</a:t>
                </a: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B98E5F4B-3CA6-452D-A3A9-3605000D4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491" y="2411608"/>
                <a:ext cx="4083169" cy="1754326"/>
              </a:xfrm>
              <a:prstGeom prst="rect">
                <a:avLst/>
              </a:prstGeom>
              <a:blipFill>
                <a:blip r:embed="rId3"/>
                <a:stretch>
                  <a:fillRect l="-1345" t="-2091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>
            <a:extLst>
              <a:ext uri="{FF2B5EF4-FFF2-40B4-BE49-F238E27FC236}">
                <a16:creationId xmlns:a16="http://schemas.microsoft.com/office/drawing/2014/main" id="{6372B399-426E-45A4-8B1F-01F3053EC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577" y="2010773"/>
            <a:ext cx="6066046" cy="3711262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B93FD4DB-8F5B-48E5-8DA9-CAF07FB575EA}"/>
              </a:ext>
            </a:extLst>
          </p:cNvPr>
          <p:cNvSpPr txBox="1"/>
          <p:nvPr/>
        </p:nvSpPr>
        <p:spPr>
          <a:xfrm>
            <a:off x="4618182" y="26970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0536395-02D9-41D7-A06C-B29E0C6BD5F3}"/>
              </a:ext>
            </a:extLst>
          </p:cNvPr>
          <p:cNvSpPr txBox="1"/>
          <p:nvPr/>
        </p:nvSpPr>
        <p:spPr>
          <a:xfrm>
            <a:off x="4618182" y="34223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E39F90E-0E06-476B-B741-F20C9EB4099B}"/>
              </a:ext>
            </a:extLst>
          </p:cNvPr>
          <p:cNvSpPr txBox="1"/>
          <p:nvPr/>
        </p:nvSpPr>
        <p:spPr>
          <a:xfrm>
            <a:off x="5019805" y="3066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E2CB37E-F70E-48A9-9E0E-6686BF2871F2}"/>
              </a:ext>
            </a:extLst>
          </p:cNvPr>
          <p:cNvSpPr txBox="1"/>
          <p:nvPr/>
        </p:nvSpPr>
        <p:spPr>
          <a:xfrm>
            <a:off x="5627637" y="2629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95582C4-E88C-4AF4-9A1D-C801481655AD}"/>
              </a:ext>
            </a:extLst>
          </p:cNvPr>
          <p:cNvSpPr txBox="1"/>
          <p:nvPr/>
        </p:nvSpPr>
        <p:spPr>
          <a:xfrm>
            <a:off x="5583896" y="3066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946EF78-304B-4010-A015-4F9C2DB00167}"/>
              </a:ext>
            </a:extLst>
          </p:cNvPr>
          <p:cNvSpPr txBox="1"/>
          <p:nvPr/>
        </p:nvSpPr>
        <p:spPr>
          <a:xfrm>
            <a:off x="5885582" y="33366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E70B09A-EBD7-4C59-BF35-D21C43931D49}"/>
              </a:ext>
            </a:extLst>
          </p:cNvPr>
          <p:cNvSpPr txBox="1"/>
          <p:nvPr/>
        </p:nvSpPr>
        <p:spPr>
          <a:xfrm>
            <a:off x="5476794" y="3889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8BCF3DF-FB1F-45DB-855D-DB47A2907B11}"/>
              </a:ext>
            </a:extLst>
          </p:cNvPr>
          <p:cNvSpPr txBox="1"/>
          <p:nvPr/>
        </p:nvSpPr>
        <p:spPr>
          <a:xfrm>
            <a:off x="6187268" y="38664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D05179B-7E76-49AC-AF40-11D640188FC3}"/>
              </a:ext>
            </a:extLst>
          </p:cNvPr>
          <p:cNvSpPr txBox="1"/>
          <p:nvPr/>
        </p:nvSpPr>
        <p:spPr>
          <a:xfrm>
            <a:off x="6281454" y="30974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1168B3E-289A-479C-9B08-A60BB871E3AF}"/>
              </a:ext>
            </a:extLst>
          </p:cNvPr>
          <p:cNvSpPr/>
          <p:nvPr/>
        </p:nvSpPr>
        <p:spPr>
          <a:xfrm>
            <a:off x="5107499" y="2518996"/>
            <a:ext cx="110836" cy="1108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6EA32C6-3FA4-4A95-9883-1EE9B107F580}"/>
              </a:ext>
            </a:extLst>
          </p:cNvPr>
          <p:cNvSpPr/>
          <p:nvPr/>
        </p:nvSpPr>
        <p:spPr>
          <a:xfrm>
            <a:off x="5337879" y="3896257"/>
            <a:ext cx="110836" cy="11083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EB42667-6DCC-4E17-B0B2-2AC90BDA8FB2}"/>
              </a:ext>
            </a:extLst>
          </p:cNvPr>
          <p:cNvSpPr/>
          <p:nvPr/>
        </p:nvSpPr>
        <p:spPr>
          <a:xfrm>
            <a:off x="6227789" y="2681557"/>
            <a:ext cx="110836" cy="11083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1F9B14B-626F-4B32-8EC2-C94258CF1126}"/>
              </a:ext>
            </a:extLst>
          </p:cNvPr>
          <p:cNvSpPr/>
          <p:nvPr/>
        </p:nvSpPr>
        <p:spPr>
          <a:xfrm>
            <a:off x="6808796" y="3620223"/>
            <a:ext cx="110836" cy="11083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FFFA3B3D-919E-4EB0-B25C-D1BA3CCE32B4}"/>
              </a:ext>
            </a:extLst>
          </p:cNvPr>
          <p:cNvGrpSpPr/>
          <p:nvPr/>
        </p:nvGrpSpPr>
        <p:grpSpPr>
          <a:xfrm>
            <a:off x="5955663" y="4923467"/>
            <a:ext cx="332508" cy="110836"/>
            <a:chOff x="7924800" y="5357091"/>
            <a:chExt cx="332508" cy="110836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8F284177-BDCF-4BF5-BA0C-749B54BF2CCD}"/>
                </a:ext>
              </a:extLst>
            </p:cNvPr>
            <p:cNvSpPr/>
            <p:nvPr/>
          </p:nvSpPr>
          <p:spPr>
            <a:xfrm>
              <a:off x="7924800" y="5357091"/>
              <a:ext cx="110836" cy="1108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DD0BDFD-E888-4774-8684-155ACD541950}"/>
                </a:ext>
              </a:extLst>
            </p:cNvPr>
            <p:cNvSpPr/>
            <p:nvPr/>
          </p:nvSpPr>
          <p:spPr>
            <a:xfrm>
              <a:off x="8035636" y="5357091"/>
              <a:ext cx="110836" cy="1108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6AA22784-8042-454F-B984-8E6947451E54}"/>
                </a:ext>
              </a:extLst>
            </p:cNvPr>
            <p:cNvSpPr/>
            <p:nvPr/>
          </p:nvSpPr>
          <p:spPr>
            <a:xfrm>
              <a:off x="8146472" y="5357091"/>
              <a:ext cx="110836" cy="11083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矩形 59">
            <a:extLst>
              <a:ext uri="{FF2B5EF4-FFF2-40B4-BE49-F238E27FC236}">
                <a16:creationId xmlns:a16="http://schemas.microsoft.com/office/drawing/2014/main" id="{77D9EFCF-4185-43C8-AA6B-030EC5095DAD}"/>
              </a:ext>
            </a:extLst>
          </p:cNvPr>
          <p:cNvSpPr/>
          <p:nvPr/>
        </p:nvSpPr>
        <p:spPr>
          <a:xfrm>
            <a:off x="6225403" y="4270011"/>
            <a:ext cx="110836" cy="1108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CBB5AE9-0F51-4875-AAC6-7B0724F11130}"/>
              </a:ext>
            </a:extLst>
          </p:cNvPr>
          <p:cNvSpPr/>
          <p:nvPr/>
        </p:nvSpPr>
        <p:spPr>
          <a:xfrm>
            <a:off x="4007803" y="2958325"/>
            <a:ext cx="110836" cy="11083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F73D5F7-7CA7-401B-A427-FD76363F0E1E}"/>
              </a:ext>
            </a:extLst>
          </p:cNvPr>
          <p:cNvCxnSpPr>
            <a:cxnSpLocks/>
          </p:cNvCxnSpPr>
          <p:nvPr/>
        </p:nvCxnSpPr>
        <p:spPr>
          <a:xfrm>
            <a:off x="5476794" y="3791651"/>
            <a:ext cx="452529" cy="2154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7079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27634-9B9C-4D70-B17E-2022D3DAB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 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53240D-8984-4295-96A5-0C0C20F61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 2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4E89BF-2457-44EB-94CB-41F7088B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A29C-EFD0-493C-8B18-D6E9F5C4E11C}" type="datetime1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60532F-0160-40E8-B454-6E6702CD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2021 Spring, Artificial Intelligence, ISEE, Zhejiang University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8751C3-7F50-47A6-9FFE-C2B345E0A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A0B7-93AB-481E-9FA1-2CC4839958F1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F989033-DB99-4CC2-B34F-C0467486214A}"/>
              </a:ext>
            </a:extLst>
          </p:cNvPr>
          <p:cNvSpPr txBox="1"/>
          <p:nvPr/>
        </p:nvSpPr>
        <p:spPr>
          <a:xfrm>
            <a:off x="7239000" y="1364442"/>
            <a:ext cx="3351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Encode the arcs with number 1-9.</a:t>
            </a:r>
          </a:p>
          <a:p>
            <a:r>
              <a:rPr lang="en-US" altLang="zh-CN" dirty="0"/>
              <a:t>Let’s start AC-3.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B98E5F4B-3CA6-452D-A3A9-3605000D4E7E}"/>
                  </a:ext>
                </a:extLst>
              </p:cNvPr>
              <p:cNvSpPr txBox="1"/>
              <p:nvPr/>
            </p:nvSpPr>
            <p:spPr>
              <a:xfrm>
                <a:off x="7239491" y="2411608"/>
                <a:ext cx="3908442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Pop arc 2.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Queue: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2</a:t>
                </a:r>
                <a:r>
                  <a:rPr lang="en-US" altLang="zh-CN" dirty="0"/>
                  <a:t> </a:t>
                </a:r>
                <a:r>
                  <a:rPr lang="en-US" altLang="zh-CN" dirty="0">
                    <a:sym typeface="Wingdings" panose="05000000000000000000" pitchFamily="2" charset="2"/>
                  </a:rPr>
                  <a:t></a:t>
                </a:r>
                <a:r>
                  <a:rPr lang="en-US" altLang="zh-CN" dirty="0"/>
                  <a:t> [3,5,6,9,6,8,1,4,5,9,4,9,8,9]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Revise and check nodes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𝑆𝐴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𝑊𝐴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No revision</a:t>
                </a: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B98E5F4B-3CA6-452D-A3A9-3605000D4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491" y="2411608"/>
                <a:ext cx="3908442" cy="1754326"/>
              </a:xfrm>
              <a:prstGeom prst="rect">
                <a:avLst/>
              </a:prstGeom>
              <a:blipFill>
                <a:blip r:embed="rId3"/>
                <a:stretch>
                  <a:fillRect l="-1404" t="-2091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>
            <a:extLst>
              <a:ext uri="{FF2B5EF4-FFF2-40B4-BE49-F238E27FC236}">
                <a16:creationId xmlns:a16="http://schemas.microsoft.com/office/drawing/2014/main" id="{6372B399-426E-45A4-8B1F-01F3053EC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577" y="2010773"/>
            <a:ext cx="6066046" cy="3711262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B93FD4DB-8F5B-48E5-8DA9-CAF07FB575EA}"/>
              </a:ext>
            </a:extLst>
          </p:cNvPr>
          <p:cNvSpPr txBox="1"/>
          <p:nvPr/>
        </p:nvSpPr>
        <p:spPr>
          <a:xfrm>
            <a:off x="4618182" y="26970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0536395-02D9-41D7-A06C-B29E0C6BD5F3}"/>
              </a:ext>
            </a:extLst>
          </p:cNvPr>
          <p:cNvSpPr txBox="1"/>
          <p:nvPr/>
        </p:nvSpPr>
        <p:spPr>
          <a:xfrm>
            <a:off x="4618182" y="34223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E39F90E-0E06-476B-B741-F20C9EB4099B}"/>
              </a:ext>
            </a:extLst>
          </p:cNvPr>
          <p:cNvSpPr txBox="1"/>
          <p:nvPr/>
        </p:nvSpPr>
        <p:spPr>
          <a:xfrm>
            <a:off x="5019805" y="3066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E2CB37E-F70E-48A9-9E0E-6686BF2871F2}"/>
              </a:ext>
            </a:extLst>
          </p:cNvPr>
          <p:cNvSpPr txBox="1"/>
          <p:nvPr/>
        </p:nvSpPr>
        <p:spPr>
          <a:xfrm>
            <a:off x="5627637" y="2629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95582C4-E88C-4AF4-9A1D-C801481655AD}"/>
              </a:ext>
            </a:extLst>
          </p:cNvPr>
          <p:cNvSpPr txBox="1"/>
          <p:nvPr/>
        </p:nvSpPr>
        <p:spPr>
          <a:xfrm>
            <a:off x="5583896" y="3066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946EF78-304B-4010-A015-4F9C2DB00167}"/>
              </a:ext>
            </a:extLst>
          </p:cNvPr>
          <p:cNvSpPr txBox="1"/>
          <p:nvPr/>
        </p:nvSpPr>
        <p:spPr>
          <a:xfrm>
            <a:off x="5885582" y="33366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E70B09A-EBD7-4C59-BF35-D21C43931D49}"/>
              </a:ext>
            </a:extLst>
          </p:cNvPr>
          <p:cNvSpPr txBox="1"/>
          <p:nvPr/>
        </p:nvSpPr>
        <p:spPr>
          <a:xfrm>
            <a:off x="5476794" y="3889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8BCF3DF-FB1F-45DB-855D-DB47A2907B11}"/>
              </a:ext>
            </a:extLst>
          </p:cNvPr>
          <p:cNvSpPr txBox="1"/>
          <p:nvPr/>
        </p:nvSpPr>
        <p:spPr>
          <a:xfrm>
            <a:off x="6187268" y="38664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D05179B-7E76-49AC-AF40-11D640188FC3}"/>
              </a:ext>
            </a:extLst>
          </p:cNvPr>
          <p:cNvSpPr txBox="1"/>
          <p:nvPr/>
        </p:nvSpPr>
        <p:spPr>
          <a:xfrm>
            <a:off x="6281454" y="30974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1168B3E-289A-479C-9B08-A60BB871E3AF}"/>
              </a:ext>
            </a:extLst>
          </p:cNvPr>
          <p:cNvSpPr/>
          <p:nvPr/>
        </p:nvSpPr>
        <p:spPr>
          <a:xfrm>
            <a:off x="5107499" y="2518996"/>
            <a:ext cx="110836" cy="1108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6EA32C6-3FA4-4A95-9883-1EE9B107F580}"/>
              </a:ext>
            </a:extLst>
          </p:cNvPr>
          <p:cNvSpPr/>
          <p:nvPr/>
        </p:nvSpPr>
        <p:spPr>
          <a:xfrm>
            <a:off x="5337879" y="3896257"/>
            <a:ext cx="110836" cy="11083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EB42667-6DCC-4E17-B0B2-2AC90BDA8FB2}"/>
              </a:ext>
            </a:extLst>
          </p:cNvPr>
          <p:cNvSpPr/>
          <p:nvPr/>
        </p:nvSpPr>
        <p:spPr>
          <a:xfrm>
            <a:off x="6227789" y="2681557"/>
            <a:ext cx="110836" cy="11083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1F9B14B-626F-4B32-8EC2-C94258CF1126}"/>
              </a:ext>
            </a:extLst>
          </p:cNvPr>
          <p:cNvSpPr/>
          <p:nvPr/>
        </p:nvSpPr>
        <p:spPr>
          <a:xfrm>
            <a:off x="6808796" y="3620223"/>
            <a:ext cx="110836" cy="11083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FFFA3B3D-919E-4EB0-B25C-D1BA3CCE32B4}"/>
              </a:ext>
            </a:extLst>
          </p:cNvPr>
          <p:cNvGrpSpPr/>
          <p:nvPr/>
        </p:nvGrpSpPr>
        <p:grpSpPr>
          <a:xfrm>
            <a:off x="5955663" y="4923467"/>
            <a:ext cx="332508" cy="110836"/>
            <a:chOff x="7924800" y="5357091"/>
            <a:chExt cx="332508" cy="110836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8F284177-BDCF-4BF5-BA0C-749B54BF2CCD}"/>
                </a:ext>
              </a:extLst>
            </p:cNvPr>
            <p:cNvSpPr/>
            <p:nvPr/>
          </p:nvSpPr>
          <p:spPr>
            <a:xfrm>
              <a:off x="7924800" y="5357091"/>
              <a:ext cx="110836" cy="1108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DD0BDFD-E888-4774-8684-155ACD541950}"/>
                </a:ext>
              </a:extLst>
            </p:cNvPr>
            <p:cNvSpPr/>
            <p:nvPr/>
          </p:nvSpPr>
          <p:spPr>
            <a:xfrm>
              <a:off x="8035636" y="5357091"/>
              <a:ext cx="110836" cy="1108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6AA22784-8042-454F-B984-8E6947451E54}"/>
                </a:ext>
              </a:extLst>
            </p:cNvPr>
            <p:cNvSpPr/>
            <p:nvPr/>
          </p:nvSpPr>
          <p:spPr>
            <a:xfrm>
              <a:off x="8146472" y="5357091"/>
              <a:ext cx="110836" cy="11083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矩形 59">
            <a:extLst>
              <a:ext uri="{FF2B5EF4-FFF2-40B4-BE49-F238E27FC236}">
                <a16:creationId xmlns:a16="http://schemas.microsoft.com/office/drawing/2014/main" id="{77D9EFCF-4185-43C8-AA6B-030EC5095DAD}"/>
              </a:ext>
            </a:extLst>
          </p:cNvPr>
          <p:cNvSpPr/>
          <p:nvPr/>
        </p:nvSpPr>
        <p:spPr>
          <a:xfrm>
            <a:off x="6225403" y="4270011"/>
            <a:ext cx="110836" cy="1108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CBB5AE9-0F51-4875-AAC6-7B0724F11130}"/>
              </a:ext>
            </a:extLst>
          </p:cNvPr>
          <p:cNvSpPr/>
          <p:nvPr/>
        </p:nvSpPr>
        <p:spPr>
          <a:xfrm>
            <a:off x="4007803" y="2958325"/>
            <a:ext cx="110836" cy="11083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F73D5F7-7CA7-401B-A427-FD76363F0E1E}"/>
              </a:ext>
            </a:extLst>
          </p:cNvPr>
          <p:cNvCxnSpPr>
            <a:cxnSpLocks/>
          </p:cNvCxnSpPr>
          <p:nvPr/>
        </p:nvCxnSpPr>
        <p:spPr>
          <a:xfrm>
            <a:off x="4450314" y="3336611"/>
            <a:ext cx="686686" cy="2703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809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27634-9B9C-4D70-B17E-2022D3DAB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 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53240D-8984-4295-96A5-0C0C20F61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 2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4E89BF-2457-44EB-94CB-41F7088B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A29C-EFD0-493C-8B18-D6E9F5C4E11C}" type="datetime1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60532F-0160-40E8-B454-6E6702CD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2021 Spring, Artificial Intelligence, ISEE, Zhejiang University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8751C3-7F50-47A6-9FFE-C2B345E0A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A0B7-93AB-481E-9FA1-2CC4839958F1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F989033-DB99-4CC2-B34F-C0467486214A}"/>
              </a:ext>
            </a:extLst>
          </p:cNvPr>
          <p:cNvSpPr txBox="1"/>
          <p:nvPr/>
        </p:nvSpPr>
        <p:spPr>
          <a:xfrm>
            <a:off x="7239000" y="1364442"/>
            <a:ext cx="3351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Encode the arcs with number 1-9.</a:t>
            </a:r>
          </a:p>
          <a:p>
            <a:r>
              <a:rPr lang="en-US" altLang="zh-CN" dirty="0"/>
              <a:t>Let’s start AC-3.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B98E5F4B-3CA6-452D-A3A9-3605000D4E7E}"/>
                  </a:ext>
                </a:extLst>
              </p:cNvPr>
              <p:cNvSpPr txBox="1"/>
              <p:nvPr/>
            </p:nvSpPr>
            <p:spPr>
              <a:xfrm>
                <a:off x="7239491" y="2411608"/>
                <a:ext cx="3733714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Pop arc 3.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Queue: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3</a:t>
                </a:r>
                <a:r>
                  <a:rPr lang="en-US" altLang="zh-CN" dirty="0"/>
                  <a:t> </a:t>
                </a:r>
                <a:r>
                  <a:rPr lang="en-US" altLang="zh-CN" dirty="0">
                    <a:sym typeface="Wingdings" panose="05000000000000000000" pitchFamily="2" charset="2"/>
                  </a:rPr>
                  <a:t></a:t>
                </a:r>
                <a:r>
                  <a:rPr lang="en-US" altLang="zh-CN" dirty="0"/>
                  <a:t> [5,6,9,6,8,1,4,5,9,4,9,8,9]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Revise and check nodes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𝑆𝐴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𝑁𝑇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No revision</a:t>
                </a: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B98E5F4B-3CA6-452D-A3A9-3605000D4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491" y="2411608"/>
                <a:ext cx="3733714" cy="1754326"/>
              </a:xfrm>
              <a:prstGeom prst="rect">
                <a:avLst/>
              </a:prstGeom>
              <a:blipFill>
                <a:blip r:embed="rId3"/>
                <a:stretch>
                  <a:fillRect l="-1471" t="-2091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>
            <a:extLst>
              <a:ext uri="{FF2B5EF4-FFF2-40B4-BE49-F238E27FC236}">
                <a16:creationId xmlns:a16="http://schemas.microsoft.com/office/drawing/2014/main" id="{6372B399-426E-45A4-8B1F-01F3053EC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577" y="2010773"/>
            <a:ext cx="6066046" cy="3711262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B93FD4DB-8F5B-48E5-8DA9-CAF07FB575EA}"/>
              </a:ext>
            </a:extLst>
          </p:cNvPr>
          <p:cNvSpPr txBox="1"/>
          <p:nvPr/>
        </p:nvSpPr>
        <p:spPr>
          <a:xfrm>
            <a:off x="4618182" y="26970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0536395-02D9-41D7-A06C-B29E0C6BD5F3}"/>
              </a:ext>
            </a:extLst>
          </p:cNvPr>
          <p:cNvSpPr txBox="1"/>
          <p:nvPr/>
        </p:nvSpPr>
        <p:spPr>
          <a:xfrm>
            <a:off x="4618182" y="34223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E39F90E-0E06-476B-B741-F20C9EB4099B}"/>
              </a:ext>
            </a:extLst>
          </p:cNvPr>
          <p:cNvSpPr txBox="1"/>
          <p:nvPr/>
        </p:nvSpPr>
        <p:spPr>
          <a:xfrm>
            <a:off x="5019805" y="3066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E2CB37E-F70E-48A9-9E0E-6686BF2871F2}"/>
              </a:ext>
            </a:extLst>
          </p:cNvPr>
          <p:cNvSpPr txBox="1"/>
          <p:nvPr/>
        </p:nvSpPr>
        <p:spPr>
          <a:xfrm>
            <a:off x="5627637" y="2629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95582C4-E88C-4AF4-9A1D-C801481655AD}"/>
              </a:ext>
            </a:extLst>
          </p:cNvPr>
          <p:cNvSpPr txBox="1"/>
          <p:nvPr/>
        </p:nvSpPr>
        <p:spPr>
          <a:xfrm>
            <a:off x="5583896" y="3066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946EF78-304B-4010-A015-4F9C2DB00167}"/>
              </a:ext>
            </a:extLst>
          </p:cNvPr>
          <p:cNvSpPr txBox="1"/>
          <p:nvPr/>
        </p:nvSpPr>
        <p:spPr>
          <a:xfrm>
            <a:off x="5885582" y="33366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E70B09A-EBD7-4C59-BF35-D21C43931D49}"/>
              </a:ext>
            </a:extLst>
          </p:cNvPr>
          <p:cNvSpPr txBox="1"/>
          <p:nvPr/>
        </p:nvSpPr>
        <p:spPr>
          <a:xfrm>
            <a:off x="5476794" y="3889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8BCF3DF-FB1F-45DB-855D-DB47A2907B11}"/>
              </a:ext>
            </a:extLst>
          </p:cNvPr>
          <p:cNvSpPr txBox="1"/>
          <p:nvPr/>
        </p:nvSpPr>
        <p:spPr>
          <a:xfrm>
            <a:off x="6187268" y="38664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D05179B-7E76-49AC-AF40-11D640188FC3}"/>
              </a:ext>
            </a:extLst>
          </p:cNvPr>
          <p:cNvSpPr txBox="1"/>
          <p:nvPr/>
        </p:nvSpPr>
        <p:spPr>
          <a:xfrm>
            <a:off x="6281454" y="30974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1168B3E-289A-479C-9B08-A60BB871E3AF}"/>
              </a:ext>
            </a:extLst>
          </p:cNvPr>
          <p:cNvSpPr/>
          <p:nvPr/>
        </p:nvSpPr>
        <p:spPr>
          <a:xfrm>
            <a:off x="5107499" y="2518996"/>
            <a:ext cx="110836" cy="1108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6EA32C6-3FA4-4A95-9883-1EE9B107F580}"/>
              </a:ext>
            </a:extLst>
          </p:cNvPr>
          <p:cNvSpPr/>
          <p:nvPr/>
        </p:nvSpPr>
        <p:spPr>
          <a:xfrm>
            <a:off x="5337879" y="3896257"/>
            <a:ext cx="110836" cy="11083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EB42667-6DCC-4E17-B0B2-2AC90BDA8FB2}"/>
              </a:ext>
            </a:extLst>
          </p:cNvPr>
          <p:cNvSpPr/>
          <p:nvPr/>
        </p:nvSpPr>
        <p:spPr>
          <a:xfrm>
            <a:off x="6227789" y="2681557"/>
            <a:ext cx="110836" cy="11083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1F9B14B-626F-4B32-8EC2-C94258CF1126}"/>
              </a:ext>
            </a:extLst>
          </p:cNvPr>
          <p:cNvSpPr/>
          <p:nvPr/>
        </p:nvSpPr>
        <p:spPr>
          <a:xfrm>
            <a:off x="6808796" y="3620223"/>
            <a:ext cx="110836" cy="11083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FFFA3B3D-919E-4EB0-B25C-D1BA3CCE32B4}"/>
              </a:ext>
            </a:extLst>
          </p:cNvPr>
          <p:cNvGrpSpPr/>
          <p:nvPr/>
        </p:nvGrpSpPr>
        <p:grpSpPr>
          <a:xfrm>
            <a:off x="5955663" y="4923467"/>
            <a:ext cx="332508" cy="110836"/>
            <a:chOff x="7924800" y="5357091"/>
            <a:chExt cx="332508" cy="110836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8F284177-BDCF-4BF5-BA0C-749B54BF2CCD}"/>
                </a:ext>
              </a:extLst>
            </p:cNvPr>
            <p:cNvSpPr/>
            <p:nvPr/>
          </p:nvSpPr>
          <p:spPr>
            <a:xfrm>
              <a:off x="7924800" y="5357091"/>
              <a:ext cx="110836" cy="1108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DD0BDFD-E888-4774-8684-155ACD541950}"/>
                </a:ext>
              </a:extLst>
            </p:cNvPr>
            <p:cNvSpPr/>
            <p:nvPr/>
          </p:nvSpPr>
          <p:spPr>
            <a:xfrm>
              <a:off x="8035636" y="5357091"/>
              <a:ext cx="110836" cy="1108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6AA22784-8042-454F-B984-8E6947451E54}"/>
                </a:ext>
              </a:extLst>
            </p:cNvPr>
            <p:cNvSpPr/>
            <p:nvPr/>
          </p:nvSpPr>
          <p:spPr>
            <a:xfrm>
              <a:off x="8146472" y="5357091"/>
              <a:ext cx="110836" cy="11083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矩形 59">
            <a:extLst>
              <a:ext uri="{FF2B5EF4-FFF2-40B4-BE49-F238E27FC236}">
                <a16:creationId xmlns:a16="http://schemas.microsoft.com/office/drawing/2014/main" id="{77D9EFCF-4185-43C8-AA6B-030EC5095DAD}"/>
              </a:ext>
            </a:extLst>
          </p:cNvPr>
          <p:cNvSpPr/>
          <p:nvPr/>
        </p:nvSpPr>
        <p:spPr>
          <a:xfrm>
            <a:off x="6225403" y="4270011"/>
            <a:ext cx="110836" cy="1108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CBB5AE9-0F51-4875-AAC6-7B0724F11130}"/>
              </a:ext>
            </a:extLst>
          </p:cNvPr>
          <p:cNvSpPr/>
          <p:nvPr/>
        </p:nvSpPr>
        <p:spPr>
          <a:xfrm>
            <a:off x="4007803" y="2958325"/>
            <a:ext cx="110836" cy="11083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F73D5F7-7CA7-401B-A427-FD76363F0E1E}"/>
              </a:ext>
            </a:extLst>
          </p:cNvPr>
          <p:cNvCxnSpPr>
            <a:cxnSpLocks/>
          </p:cNvCxnSpPr>
          <p:nvPr/>
        </p:nvCxnSpPr>
        <p:spPr>
          <a:xfrm>
            <a:off x="5218335" y="2999164"/>
            <a:ext cx="103157" cy="4676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2582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27634-9B9C-4D70-B17E-2022D3DAB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 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53240D-8984-4295-96A5-0C0C20F61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 2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4E89BF-2457-44EB-94CB-41F7088B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A29C-EFD0-493C-8B18-D6E9F5C4E11C}" type="datetime1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60532F-0160-40E8-B454-6E6702CD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2021 Spring, Artificial Intelligence, ISEE, Zhejiang University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8751C3-7F50-47A6-9FFE-C2B345E0A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A0B7-93AB-481E-9FA1-2CC4839958F1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F989033-DB99-4CC2-B34F-C0467486214A}"/>
              </a:ext>
            </a:extLst>
          </p:cNvPr>
          <p:cNvSpPr txBox="1"/>
          <p:nvPr/>
        </p:nvSpPr>
        <p:spPr>
          <a:xfrm>
            <a:off x="7239000" y="1364442"/>
            <a:ext cx="3351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Encode the arcs with number 1-9.</a:t>
            </a:r>
          </a:p>
          <a:p>
            <a:r>
              <a:rPr lang="en-US" altLang="zh-CN" dirty="0"/>
              <a:t>Let’s start AC-3.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B98E5F4B-3CA6-452D-A3A9-3605000D4E7E}"/>
                  </a:ext>
                </a:extLst>
              </p:cNvPr>
              <p:cNvSpPr txBox="1"/>
              <p:nvPr/>
            </p:nvSpPr>
            <p:spPr>
              <a:xfrm>
                <a:off x="7239491" y="2411608"/>
                <a:ext cx="3558988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Pop arc 5.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Queue: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5</a:t>
                </a:r>
                <a:r>
                  <a:rPr lang="en-US" altLang="zh-CN" dirty="0"/>
                  <a:t> </a:t>
                </a:r>
                <a:r>
                  <a:rPr lang="en-US" altLang="zh-CN" dirty="0">
                    <a:sym typeface="Wingdings" panose="05000000000000000000" pitchFamily="2" charset="2"/>
                  </a:rPr>
                  <a:t></a:t>
                </a:r>
                <a:r>
                  <a:rPr lang="en-US" altLang="zh-CN" dirty="0"/>
                  <a:t> [6,9,6,8,1,4,5,9,4,9,8,9]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Revise and check nodes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𝑆𝐴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No revision</a:t>
                </a: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B98E5F4B-3CA6-452D-A3A9-3605000D4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491" y="2411608"/>
                <a:ext cx="3558988" cy="1754326"/>
              </a:xfrm>
              <a:prstGeom prst="rect">
                <a:avLst/>
              </a:prstGeom>
              <a:blipFill>
                <a:blip r:embed="rId3"/>
                <a:stretch>
                  <a:fillRect l="-1544" t="-2091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>
            <a:extLst>
              <a:ext uri="{FF2B5EF4-FFF2-40B4-BE49-F238E27FC236}">
                <a16:creationId xmlns:a16="http://schemas.microsoft.com/office/drawing/2014/main" id="{6372B399-426E-45A4-8B1F-01F3053EC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577" y="2010773"/>
            <a:ext cx="6066046" cy="3711262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B93FD4DB-8F5B-48E5-8DA9-CAF07FB575EA}"/>
              </a:ext>
            </a:extLst>
          </p:cNvPr>
          <p:cNvSpPr txBox="1"/>
          <p:nvPr/>
        </p:nvSpPr>
        <p:spPr>
          <a:xfrm>
            <a:off x="4618182" y="26970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0536395-02D9-41D7-A06C-B29E0C6BD5F3}"/>
              </a:ext>
            </a:extLst>
          </p:cNvPr>
          <p:cNvSpPr txBox="1"/>
          <p:nvPr/>
        </p:nvSpPr>
        <p:spPr>
          <a:xfrm>
            <a:off x="4618182" y="34223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E39F90E-0E06-476B-B741-F20C9EB4099B}"/>
              </a:ext>
            </a:extLst>
          </p:cNvPr>
          <p:cNvSpPr txBox="1"/>
          <p:nvPr/>
        </p:nvSpPr>
        <p:spPr>
          <a:xfrm>
            <a:off x="5019805" y="3066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E2CB37E-F70E-48A9-9E0E-6686BF2871F2}"/>
              </a:ext>
            </a:extLst>
          </p:cNvPr>
          <p:cNvSpPr txBox="1"/>
          <p:nvPr/>
        </p:nvSpPr>
        <p:spPr>
          <a:xfrm>
            <a:off x="5627637" y="2629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95582C4-E88C-4AF4-9A1D-C801481655AD}"/>
              </a:ext>
            </a:extLst>
          </p:cNvPr>
          <p:cNvSpPr txBox="1"/>
          <p:nvPr/>
        </p:nvSpPr>
        <p:spPr>
          <a:xfrm>
            <a:off x="5583896" y="3066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946EF78-304B-4010-A015-4F9C2DB00167}"/>
              </a:ext>
            </a:extLst>
          </p:cNvPr>
          <p:cNvSpPr txBox="1"/>
          <p:nvPr/>
        </p:nvSpPr>
        <p:spPr>
          <a:xfrm>
            <a:off x="5885582" y="33366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E70B09A-EBD7-4C59-BF35-D21C43931D49}"/>
              </a:ext>
            </a:extLst>
          </p:cNvPr>
          <p:cNvSpPr txBox="1"/>
          <p:nvPr/>
        </p:nvSpPr>
        <p:spPr>
          <a:xfrm>
            <a:off x="5476794" y="3889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8BCF3DF-FB1F-45DB-855D-DB47A2907B11}"/>
              </a:ext>
            </a:extLst>
          </p:cNvPr>
          <p:cNvSpPr txBox="1"/>
          <p:nvPr/>
        </p:nvSpPr>
        <p:spPr>
          <a:xfrm>
            <a:off x="6187268" y="38664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D05179B-7E76-49AC-AF40-11D640188FC3}"/>
              </a:ext>
            </a:extLst>
          </p:cNvPr>
          <p:cNvSpPr txBox="1"/>
          <p:nvPr/>
        </p:nvSpPr>
        <p:spPr>
          <a:xfrm>
            <a:off x="6281454" y="30974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1168B3E-289A-479C-9B08-A60BB871E3AF}"/>
              </a:ext>
            </a:extLst>
          </p:cNvPr>
          <p:cNvSpPr/>
          <p:nvPr/>
        </p:nvSpPr>
        <p:spPr>
          <a:xfrm>
            <a:off x="5107499" y="2518996"/>
            <a:ext cx="110836" cy="1108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6EA32C6-3FA4-4A95-9883-1EE9B107F580}"/>
              </a:ext>
            </a:extLst>
          </p:cNvPr>
          <p:cNvSpPr/>
          <p:nvPr/>
        </p:nvSpPr>
        <p:spPr>
          <a:xfrm>
            <a:off x="5337879" y="3896257"/>
            <a:ext cx="110836" cy="11083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EB42667-6DCC-4E17-B0B2-2AC90BDA8FB2}"/>
              </a:ext>
            </a:extLst>
          </p:cNvPr>
          <p:cNvSpPr/>
          <p:nvPr/>
        </p:nvSpPr>
        <p:spPr>
          <a:xfrm>
            <a:off x="6227789" y="2681557"/>
            <a:ext cx="110836" cy="11083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1F9B14B-626F-4B32-8EC2-C94258CF1126}"/>
              </a:ext>
            </a:extLst>
          </p:cNvPr>
          <p:cNvSpPr/>
          <p:nvPr/>
        </p:nvSpPr>
        <p:spPr>
          <a:xfrm>
            <a:off x="6808796" y="3620223"/>
            <a:ext cx="110836" cy="11083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FFFA3B3D-919E-4EB0-B25C-D1BA3CCE32B4}"/>
              </a:ext>
            </a:extLst>
          </p:cNvPr>
          <p:cNvGrpSpPr/>
          <p:nvPr/>
        </p:nvGrpSpPr>
        <p:grpSpPr>
          <a:xfrm>
            <a:off x="5955663" y="4923467"/>
            <a:ext cx="332508" cy="110836"/>
            <a:chOff x="7924800" y="5357091"/>
            <a:chExt cx="332508" cy="110836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8F284177-BDCF-4BF5-BA0C-749B54BF2CCD}"/>
                </a:ext>
              </a:extLst>
            </p:cNvPr>
            <p:cNvSpPr/>
            <p:nvPr/>
          </p:nvSpPr>
          <p:spPr>
            <a:xfrm>
              <a:off x="7924800" y="5357091"/>
              <a:ext cx="110836" cy="1108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DD0BDFD-E888-4774-8684-155ACD541950}"/>
                </a:ext>
              </a:extLst>
            </p:cNvPr>
            <p:cNvSpPr/>
            <p:nvPr/>
          </p:nvSpPr>
          <p:spPr>
            <a:xfrm>
              <a:off x="8035636" y="5357091"/>
              <a:ext cx="110836" cy="1108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6AA22784-8042-454F-B984-8E6947451E54}"/>
                </a:ext>
              </a:extLst>
            </p:cNvPr>
            <p:cNvSpPr/>
            <p:nvPr/>
          </p:nvSpPr>
          <p:spPr>
            <a:xfrm>
              <a:off x="8146472" y="5357091"/>
              <a:ext cx="110836" cy="11083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矩形 59">
            <a:extLst>
              <a:ext uri="{FF2B5EF4-FFF2-40B4-BE49-F238E27FC236}">
                <a16:creationId xmlns:a16="http://schemas.microsoft.com/office/drawing/2014/main" id="{77D9EFCF-4185-43C8-AA6B-030EC5095DAD}"/>
              </a:ext>
            </a:extLst>
          </p:cNvPr>
          <p:cNvSpPr/>
          <p:nvPr/>
        </p:nvSpPr>
        <p:spPr>
          <a:xfrm>
            <a:off x="6225403" y="4270011"/>
            <a:ext cx="110836" cy="1108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CBB5AE9-0F51-4875-AAC6-7B0724F11130}"/>
              </a:ext>
            </a:extLst>
          </p:cNvPr>
          <p:cNvSpPr/>
          <p:nvPr/>
        </p:nvSpPr>
        <p:spPr>
          <a:xfrm>
            <a:off x="4007803" y="2958325"/>
            <a:ext cx="110836" cy="11083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F73D5F7-7CA7-401B-A427-FD76363F0E1E}"/>
              </a:ext>
            </a:extLst>
          </p:cNvPr>
          <p:cNvCxnSpPr>
            <a:cxnSpLocks/>
          </p:cNvCxnSpPr>
          <p:nvPr/>
        </p:nvCxnSpPr>
        <p:spPr>
          <a:xfrm flipH="1">
            <a:off x="5476794" y="3097493"/>
            <a:ext cx="619206" cy="4492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435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27634-9B9C-4D70-B17E-2022D3DAB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 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53240D-8984-4295-96A5-0C0C20F61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 2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4E89BF-2457-44EB-94CB-41F7088B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A29C-EFD0-493C-8B18-D6E9F5C4E11C}" type="datetime1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60532F-0160-40E8-B454-6E6702CD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2021 Spring, Artificial Intelligence, ISEE, Zhejiang University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8751C3-7F50-47A6-9FFE-C2B345E0A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A0B7-93AB-481E-9FA1-2CC4839958F1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F989033-DB99-4CC2-B34F-C0467486214A}"/>
              </a:ext>
            </a:extLst>
          </p:cNvPr>
          <p:cNvSpPr txBox="1"/>
          <p:nvPr/>
        </p:nvSpPr>
        <p:spPr>
          <a:xfrm>
            <a:off x="7239000" y="1364442"/>
            <a:ext cx="3351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Encode the arcs with number 1-9.</a:t>
            </a:r>
          </a:p>
          <a:p>
            <a:r>
              <a:rPr lang="en-US" altLang="zh-CN" dirty="0"/>
              <a:t>Let’s start AC-3.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B98E5F4B-3CA6-452D-A3A9-3605000D4E7E}"/>
                  </a:ext>
                </a:extLst>
              </p:cNvPr>
              <p:cNvSpPr txBox="1"/>
              <p:nvPr/>
            </p:nvSpPr>
            <p:spPr>
              <a:xfrm>
                <a:off x="7239491" y="2411608"/>
                <a:ext cx="3581109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Pop arc 6.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Queue: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6</a:t>
                </a:r>
                <a:r>
                  <a:rPr lang="en-US" altLang="zh-CN" dirty="0"/>
                  <a:t> </a:t>
                </a:r>
                <a:r>
                  <a:rPr lang="en-US" altLang="zh-CN" dirty="0">
                    <a:sym typeface="Wingdings" panose="05000000000000000000" pitchFamily="2" charset="2"/>
                  </a:rPr>
                  <a:t></a:t>
                </a:r>
                <a:r>
                  <a:rPr lang="en-US" altLang="zh-CN" dirty="0"/>
                  <a:t> [9,6,8,1,4,5,9,4,9,8,9]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Revise and check nodes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𝑆𝐴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𝑁𝑆𝑊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No revision</a:t>
                </a: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B98E5F4B-3CA6-452D-A3A9-3605000D4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491" y="2411608"/>
                <a:ext cx="3581109" cy="1754326"/>
              </a:xfrm>
              <a:prstGeom prst="rect">
                <a:avLst/>
              </a:prstGeom>
              <a:blipFill>
                <a:blip r:embed="rId3"/>
                <a:stretch>
                  <a:fillRect l="-1533" t="-2091" r="-511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>
            <a:extLst>
              <a:ext uri="{FF2B5EF4-FFF2-40B4-BE49-F238E27FC236}">
                <a16:creationId xmlns:a16="http://schemas.microsoft.com/office/drawing/2014/main" id="{6372B399-426E-45A4-8B1F-01F3053EC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577" y="2010773"/>
            <a:ext cx="6066046" cy="3711262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B93FD4DB-8F5B-48E5-8DA9-CAF07FB575EA}"/>
              </a:ext>
            </a:extLst>
          </p:cNvPr>
          <p:cNvSpPr txBox="1"/>
          <p:nvPr/>
        </p:nvSpPr>
        <p:spPr>
          <a:xfrm>
            <a:off x="4618182" y="26970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0536395-02D9-41D7-A06C-B29E0C6BD5F3}"/>
              </a:ext>
            </a:extLst>
          </p:cNvPr>
          <p:cNvSpPr txBox="1"/>
          <p:nvPr/>
        </p:nvSpPr>
        <p:spPr>
          <a:xfrm>
            <a:off x="4618182" y="34223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E39F90E-0E06-476B-B741-F20C9EB4099B}"/>
              </a:ext>
            </a:extLst>
          </p:cNvPr>
          <p:cNvSpPr txBox="1"/>
          <p:nvPr/>
        </p:nvSpPr>
        <p:spPr>
          <a:xfrm>
            <a:off x="5019805" y="3066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E2CB37E-F70E-48A9-9E0E-6686BF2871F2}"/>
              </a:ext>
            </a:extLst>
          </p:cNvPr>
          <p:cNvSpPr txBox="1"/>
          <p:nvPr/>
        </p:nvSpPr>
        <p:spPr>
          <a:xfrm>
            <a:off x="5627637" y="2629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95582C4-E88C-4AF4-9A1D-C801481655AD}"/>
              </a:ext>
            </a:extLst>
          </p:cNvPr>
          <p:cNvSpPr txBox="1"/>
          <p:nvPr/>
        </p:nvSpPr>
        <p:spPr>
          <a:xfrm>
            <a:off x="5583896" y="3066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946EF78-304B-4010-A015-4F9C2DB00167}"/>
              </a:ext>
            </a:extLst>
          </p:cNvPr>
          <p:cNvSpPr txBox="1"/>
          <p:nvPr/>
        </p:nvSpPr>
        <p:spPr>
          <a:xfrm>
            <a:off x="5885582" y="33366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E70B09A-EBD7-4C59-BF35-D21C43931D49}"/>
              </a:ext>
            </a:extLst>
          </p:cNvPr>
          <p:cNvSpPr txBox="1"/>
          <p:nvPr/>
        </p:nvSpPr>
        <p:spPr>
          <a:xfrm>
            <a:off x="5476794" y="3889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8BCF3DF-FB1F-45DB-855D-DB47A2907B11}"/>
              </a:ext>
            </a:extLst>
          </p:cNvPr>
          <p:cNvSpPr txBox="1"/>
          <p:nvPr/>
        </p:nvSpPr>
        <p:spPr>
          <a:xfrm>
            <a:off x="6187268" y="38664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D05179B-7E76-49AC-AF40-11D640188FC3}"/>
              </a:ext>
            </a:extLst>
          </p:cNvPr>
          <p:cNvSpPr txBox="1"/>
          <p:nvPr/>
        </p:nvSpPr>
        <p:spPr>
          <a:xfrm>
            <a:off x="6281454" y="30974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1168B3E-289A-479C-9B08-A60BB871E3AF}"/>
              </a:ext>
            </a:extLst>
          </p:cNvPr>
          <p:cNvSpPr/>
          <p:nvPr/>
        </p:nvSpPr>
        <p:spPr>
          <a:xfrm>
            <a:off x="5107499" y="2518996"/>
            <a:ext cx="110836" cy="1108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6EA32C6-3FA4-4A95-9883-1EE9B107F580}"/>
              </a:ext>
            </a:extLst>
          </p:cNvPr>
          <p:cNvSpPr/>
          <p:nvPr/>
        </p:nvSpPr>
        <p:spPr>
          <a:xfrm>
            <a:off x="5337879" y="3896257"/>
            <a:ext cx="110836" cy="11083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EB42667-6DCC-4E17-B0B2-2AC90BDA8FB2}"/>
              </a:ext>
            </a:extLst>
          </p:cNvPr>
          <p:cNvSpPr/>
          <p:nvPr/>
        </p:nvSpPr>
        <p:spPr>
          <a:xfrm>
            <a:off x="6227789" y="2681557"/>
            <a:ext cx="110836" cy="11083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1F9B14B-626F-4B32-8EC2-C94258CF1126}"/>
              </a:ext>
            </a:extLst>
          </p:cNvPr>
          <p:cNvSpPr/>
          <p:nvPr/>
        </p:nvSpPr>
        <p:spPr>
          <a:xfrm>
            <a:off x="6808796" y="3620223"/>
            <a:ext cx="110836" cy="11083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FFFA3B3D-919E-4EB0-B25C-D1BA3CCE32B4}"/>
              </a:ext>
            </a:extLst>
          </p:cNvPr>
          <p:cNvGrpSpPr/>
          <p:nvPr/>
        </p:nvGrpSpPr>
        <p:grpSpPr>
          <a:xfrm>
            <a:off x="5955663" y="4923467"/>
            <a:ext cx="332508" cy="110836"/>
            <a:chOff x="7924800" y="5357091"/>
            <a:chExt cx="332508" cy="110836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8F284177-BDCF-4BF5-BA0C-749B54BF2CCD}"/>
                </a:ext>
              </a:extLst>
            </p:cNvPr>
            <p:cNvSpPr/>
            <p:nvPr/>
          </p:nvSpPr>
          <p:spPr>
            <a:xfrm>
              <a:off x="7924800" y="5357091"/>
              <a:ext cx="110836" cy="1108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DD0BDFD-E888-4774-8684-155ACD541950}"/>
                </a:ext>
              </a:extLst>
            </p:cNvPr>
            <p:cNvSpPr/>
            <p:nvPr/>
          </p:nvSpPr>
          <p:spPr>
            <a:xfrm>
              <a:off x="8035636" y="5357091"/>
              <a:ext cx="110836" cy="1108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6AA22784-8042-454F-B984-8E6947451E54}"/>
                </a:ext>
              </a:extLst>
            </p:cNvPr>
            <p:cNvSpPr/>
            <p:nvPr/>
          </p:nvSpPr>
          <p:spPr>
            <a:xfrm>
              <a:off x="8146472" y="5357091"/>
              <a:ext cx="110836" cy="11083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矩形 59">
            <a:extLst>
              <a:ext uri="{FF2B5EF4-FFF2-40B4-BE49-F238E27FC236}">
                <a16:creationId xmlns:a16="http://schemas.microsoft.com/office/drawing/2014/main" id="{77D9EFCF-4185-43C8-AA6B-030EC5095DAD}"/>
              </a:ext>
            </a:extLst>
          </p:cNvPr>
          <p:cNvSpPr/>
          <p:nvPr/>
        </p:nvSpPr>
        <p:spPr>
          <a:xfrm>
            <a:off x="6225403" y="4270011"/>
            <a:ext cx="110836" cy="1108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CBB5AE9-0F51-4875-AAC6-7B0724F11130}"/>
              </a:ext>
            </a:extLst>
          </p:cNvPr>
          <p:cNvSpPr/>
          <p:nvPr/>
        </p:nvSpPr>
        <p:spPr>
          <a:xfrm>
            <a:off x="4007803" y="2958325"/>
            <a:ext cx="110836" cy="11083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F73D5F7-7CA7-401B-A427-FD76363F0E1E}"/>
              </a:ext>
            </a:extLst>
          </p:cNvPr>
          <p:cNvCxnSpPr>
            <a:cxnSpLocks/>
          </p:cNvCxnSpPr>
          <p:nvPr/>
        </p:nvCxnSpPr>
        <p:spPr>
          <a:xfrm flipH="1">
            <a:off x="5476794" y="3705943"/>
            <a:ext cx="81137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8900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27634-9B9C-4D70-B17E-2022D3DAB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 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53240D-8984-4295-96A5-0C0C20F61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 2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4E89BF-2457-44EB-94CB-41F7088B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A29C-EFD0-493C-8B18-D6E9F5C4E11C}" type="datetime1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60532F-0160-40E8-B454-6E6702CD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2021 Spring, Artificial Intelligence, ISEE, Zhejiang University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8751C3-7F50-47A6-9FFE-C2B345E0A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A0B7-93AB-481E-9FA1-2CC4839958F1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F989033-DB99-4CC2-B34F-C0467486214A}"/>
              </a:ext>
            </a:extLst>
          </p:cNvPr>
          <p:cNvSpPr txBox="1"/>
          <p:nvPr/>
        </p:nvSpPr>
        <p:spPr>
          <a:xfrm>
            <a:off x="7239000" y="1364442"/>
            <a:ext cx="3351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Encode the arcs with number 1-9.</a:t>
            </a:r>
          </a:p>
          <a:p>
            <a:r>
              <a:rPr lang="en-US" altLang="zh-CN" dirty="0"/>
              <a:t>Let’s start AC-3.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B98E5F4B-3CA6-452D-A3A9-3605000D4E7E}"/>
                  </a:ext>
                </a:extLst>
              </p:cNvPr>
              <p:cNvSpPr txBox="1"/>
              <p:nvPr/>
            </p:nvSpPr>
            <p:spPr>
              <a:xfrm>
                <a:off x="7239491" y="2411608"/>
                <a:ext cx="3473387" cy="2585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Pop arc 9.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Queue: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9</a:t>
                </a:r>
                <a:r>
                  <a:rPr lang="en-US" altLang="zh-CN" dirty="0"/>
                  <a:t> </a:t>
                </a:r>
                <a:r>
                  <a:rPr lang="en-US" altLang="zh-CN" dirty="0">
                    <a:sym typeface="Wingdings" panose="05000000000000000000" pitchFamily="2" charset="2"/>
                  </a:rPr>
                  <a:t></a:t>
                </a:r>
                <a:r>
                  <a:rPr lang="en-US" altLang="zh-CN" dirty="0"/>
                  <a:t> [6,8,1,4,5,9,4,9,8,9]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Revise and check nodes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𝑁𝑆𝑊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, find inconsistency!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r>
                  <a:rPr lang="en-US" altLang="zh-CN" dirty="0"/>
                  <a:t>Done!</a:t>
                </a: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B98E5F4B-3CA6-452D-A3A9-3605000D4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491" y="2411608"/>
                <a:ext cx="3473387" cy="2585323"/>
              </a:xfrm>
              <a:prstGeom prst="rect">
                <a:avLst/>
              </a:prstGeom>
              <a:blipFill>
                <a:blip r:embed="rId3"/>
                <a:stretch>
                  <a:fillRect l="-1582" t="-1415" r="-703" b="-2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>
            <a:extLst>
              <a:ext uri="{FF2B5EF4-FFF2-40B4-BE49-F238E27FC236}">
                <a16:creationId xmlns:a16="http://schemas.microsoft.com/office/drawing/2014/main" id="{6372B399-426E-45A4-8B1F-01F3053EC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577" y="2010773"/>
            <a:ext cx="6066046" cy="3711262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B93FD4DB-8F5B-48E5-8DA9-CAF07FB575EA}"/>
              </a:ext>
            </a:extLst>
          </p:cNvPr>
          <p:cNvSpPr txBox="1"/>
          <p:nvPr/>
        </p:nvSpPr>
        <p:spPr>
          <a:xfrm>
            <a:off x="4618182" y="26970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0536395-02D9-41D7-A06C-B29E0C6BD5F3}"/>
              </a:ext>
            </a:extLst>
          </p:cNvPr>
          <p:cNvSpPr txBox="1"/>
          <p:nvPr/>
        </p:nvSpPr>
        <p:spPr>
          <a:xfrm>
            <a:off x="4618182" y="34223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E39F90E-0E06-476B-B741-F20C9EB4099B}"/>
              </a:ext>
            </a:extLst>
          </p:cNvPr>
          <p:cNvSpPr txBox="1"/>
          <p:nvPr/>
        </p:nvSpPr>
        <p:spPr>
          <a:xfrm>
            <a:off x="5019805" y="3066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E2CB37E-F70E-48A9-9E0E-6686BF2871F2}"/>
              </a:ext>
            </a:extLst>
          </p:cNvPr>
          <p:cNvSpPr txBox="1"/>
          <p:nvPr/>
        </p:nvSpPr>
        <p:spPr>
          <a:xfrm>
            <a:off x="5627637" y="2629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95582C4-E88C-4AF4-9A1D-C801481655AD}"/>
              </a:ext>
            </a:extLst>
          </p:cNvPr>
          <p:cNvSpPr txBox="1"/>
          <p:nvPr/>
        </p:nvSpPr>
        <p:spPr>
          <a:xfrm>
            <a:off x="5583896" y="3066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946EF78-304B-4010-A015-4F9C2DB00167}"/>
              </a:ext>
            </a:extLst>
          </p:cNvPr>
          <p:cNvSpPr txBox="1"/>
          <p:nvPr/>
        </p:nvSpPr>
        <p:spPr>
          <a:xfrm>
            <a:off x="5885582" y="33366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E70B09A-EBD7-4C59-BF35-D21C43931D49}"/>
              </a:ext>
            </a:extLst>
          </p:cNvPr>
          <p:cNvSpPr txBox="1"/>
          <p:nvPr/>
        </p:nvSpPr>
        <p:spPr>
          <a:xfrm>
            <a:off x="5476794" y="3889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8BCF3DF-FB1F-45DB-855D-DB47A2907B11}"/>
              </a:ext>
            </a:extLst>
          </p:cNvPr>
          <p:cNvSpPr txBox="1"/>
          <p:nvPr/>
        </p:nvSpPr>
        <p:spPr>
          <a:xfrm>
            <a:off x="6187268" y="38664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D05179B-7E76-49AC-AF40-11D640188FC3}"/>
              </a:ext>
            </a:extLst>
          </p:cNvPr>
          <p:cNvSpPr txBox="1"/>
          <p:nvPr/>
        </p:nvSpPr>
        <p:spPr>
          <a:xfrm>
            <a:off x="6281454" y="30974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1168B3E-289A-479C-9B08-A60BB871E3AF}"/>
              </a:ext>
            </a:extLst>
          </p:cNvPr>
          <p:cNvSpPr/>
          <p:nvPr/>
        </p:nvSpPr>
        <p:spPr>
          <a:xfrm>
            <a:off x="5107499" y="2518996"/>
            <a:ext cx="110836" cy="1108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6EA32C6-3FA4-4A95-9883-1EE9B107F580}"/>
              </a:ext>
            </a:extLst>
          </p:cNvPr>
          <p:cNvSpPr/>
          <p:nvPr/>
        </p:nvSpPr>
        <p:spPr>
          <a:xfrm>
            <a:off x="5337879" y="3896257"/>
            <a:ext cx="110836" cy="11083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1F9B14B-626F-4B32-8EC2-C94258CF1126}"/>
              </a:ext>
            </a:extLst>
          </p:cNvPr>
          <p:cNvSpPr/>
          <p:nvPr/>
        </p:nvSpPr>
        <p:spPr>
          <a:xfrm>
            <a:off x="6808796" y="3620223"/>
            <a:ext cx="110836" cy="11083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FFFA3B3D-919E-4EB0-B25C-D1BA3CCE32B4}"/>
              </a:ext>
            </a:extLst>
          </p:cNvPr>
          <p:cNvGrpSpPr/>
          <p:nvPr/>
        </p:nvGrpSpPr>
        <p:grpSpPr>
          <a:xfrm>
            <a:off x="5955663" y="4923467"/>
            <a:ext cx="332508" cy="110836"/>
            <a:chOff x="7924800" y="5357091"/>
            <a:chExt cx="332508" cy="110836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8F284177-BDCF-4BF5-BA0C-749B54BF2CCD}"/>
                </a:ext>
              </a:extLst>
            </p:cNvPr>
            <p:cNvSpPr/>
            <p:nvPr/>
          </p:nvSpPr>
          <p:spPr>
            <a:xfrm>
              <a:off x="7924800" y="5357091"/>
              <a:ext cx="110836" cy="1108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DD0BDFD-E888-4774-8684-155ACD541950}"/>
                </a:ext>
              </a:extLst>
            </p:cNvPr>
            <p:cNvSpPr/>
            <p:nvPr/>
          </p:nvSpPr>
          <p:spPr>
            <a:xfrm>
              <a:off x="8035636" y="5357091"/>
              <a:ext cx="110836" cy="1108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6AA22784-8042-454F-B984-8E6947451E54}"/>
                </a:ext>
              </a:extLst>
            </p:cNvPr>
            <p:cNvSpPr/>
            <p:nvPr/>
          </p:nvSpPr>
          <p:spPr>
            <a:xfrm>
              <a:off x="8146472" y="5357091"/>
              <a:ext cx="110836" cy="11083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矩形 59">
            <a:extLst>
              <a:ext uri="{FF2B5EF4-FFF2-40B4-BE49-F238E27FC236}">
                <a16:creationId xmlns:a16="http://schemas.microsoft.com/office/drawing/2014/main" id="{77D9EFCF-4185-43C8-AA6B-030EC5095DAD}"/>
              </a:ext>
            </a:extLst>
          </p:cNvPr>
          <p:cNvSpPr/>
          <p:nvPr/>
        </p:nvSpPr>
        <p:spPr>
          <a:xfrm>
            <a:off x="6225403" y="4270011"/>
            <a:ext cx="110836" cy="1108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CBB5AE9-0F51-4875-AAC6-7B0724F11130}"/>
              </a:ext>
            </a:extLst>
          </p:cNvPr>
          <p:cNvSpPr/>
          <p:nvPr/>
        </p:nvSpPr>
        <p:spPr>
          <a:xfrm>
            <a:off x="4007803" y="2958325"/>
            <a:ext cx="110836" cy="11083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F73D5F7-7CA7-401B-A427-FD76363F0E1E}"/>
              </a:ext>
            </a:extLst>
          </p:cNvPr>
          <p:cNvCxnSpPr>
            <a:cxnSpLocks/>
          </p:cNvCxnSpPr>
          <p:nvPr/>
        </p:nvCxnSpPr>
        <p:spPr>
          <a:xfrm flipH="1" flipV="1">
            <a:off x="6281454" y="3232727"/>
            <a:ext cx="128582" cy="31403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6037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27634-9B9C-4D70-B17E-2022D3DAB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 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53240D-8984-4295-96A5-0C0C20F61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846"/>
            <a:ext cx="10515600" cy="4621117"/>
          </a:xfrm>
        </p:spPr>
        <p:txBody>
          <a:bodyPr/>
          <a:lstStyle/>
          <a:p>
            <a:r>
              <a:rPr lang="en-US" altLang="zh-CN" dirty="0"/>
              <a:t>Problem 3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4E89BF-2457-44EB-94CB-41F7088B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A29C-EFD0-493C-8B18-D6E9F5C4E11C}" type="datetime1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60532F-0160-40E8-B454-6E6702CD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2021 Spring, Artificial Intelligence, ISEE, Zhejiang University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8751C3-7F50-47A6-9FFE-C2B345E0A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A0B7-93AB-481E-9FA1-2CC4839958F1}" type="slidenum">
              <a:rPr lang="zh-CN" altLang="en-US" smtClean="0"/>
              <a:t>36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8F339AB-0B4D-44B0-AAC5-C7F9CCAC9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300" y="2068859"/>
            <a:ext cx="3749365" cy="19813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id="{44F4A405-2465-4091-A213-B1A7B27DB4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6112108"/>
                  </p:ext>
                </p:extLst>
              </p:nvPr>
            </p:nvGraphicFramePr>
            <p:xfrm>
              <a:off x="5738833" y="2438191"/>
              <a:ext cx="4987638" cy="1478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93819">
                      <a:extLst>
                        <a:ext uri="{9D8B030D-6E8A-4147-A177-3AD203B41FA5}">
                          <a16:colId xmlns:a16="http://schemas.microsoft.com/office/drawing/2014/main" val="894147911"/>
                        </a:ext>
                      </a:extLst>
                    </a:gridCol>
                    <a:gridCol w="2493819">
                      <a:extLst>
                        <a:ext uri="{9D8B030D-6E8A-4147-A177-3AD203B41FA5}">
                          <a16:colId xmlns:a16="http://schemas.microsoft.com/office/drawing/2014/main" val="1070370657"/>
                        </a:ext>
                      </a:extLst>
                    </a:gridCol>
                  </a:tblGrid>
                  <a:tr h="3695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Operation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DNF/CNF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62110499"/>
                      </a:ext>
                    </a:extLst>
                  </a:tr>
                  <a:tr h="36957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⊨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61086084"/>
                      </a:ext>
                    </a:extLst>
                  </a:tr>
                  <a:tr h="36957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91782703"/>
                      </a:ext>
                    </a:extLst>
                  </a:tr>
                  <a:tr h="36957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⇔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∨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∨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460501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id="{44F4A405-2465-4091-A213-B1A7B27DB4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6112108"/>
                  </p:ext>
                </p:extLst>
              </p:nvPr>
            </p:nvGraphicFramePr>
            <p:xfrm>
              <a:off x="5738833" y="2438191"/>
              <a:ext cx="4987638" cy="1478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93819">
                      <a:extLst>
                        <a:ext uri="{9D8B030D-6E8A-4147-A177-3AD203B41FA5}">
                          <a16:colId xmlns:a16="http://schemas.microsoft.com/office/drawing/2014/main" val="894147911"/>
                        </a:ext>
                      </a:extLst>
                    </a:gridCol>
                    <a:gridCol w="2493819">
                      <a:extLst>
                        <a:ext uri="{9D8B030D-6E8A-4147-A177-3AD203B41FA5}">
                          <a16:colId xmlns:a16="http://schemas.microsoft.com/office/drawing/2014/main" val="1070370657"/>
                        </a:ext>
                      </a:extLst>
                    </a:gridCol>
                  </a:tblGrid>
                  <a:tr h="3695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Operation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DNF/CNF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62110499"/>
                      </a:ext>
                    </a:extLst>
                  </a:tr>
                  <a:tr h="36957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44" t="-106557" r="-100732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489" t="-106557" r="-978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1086084"/>
                      </a:ext>
                    </a:extLst>
                  </a:tr>
                  <a:tr h="36957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44" t="-206557" r="-100732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489" t="-206557" r="-978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1782703"/>
                      </a:ext>
                    </a:extLst>
                  </a:tr>
                  <a:tr h="36957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44" t="-306557" r="-10073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489" t="-306557" r="-978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60501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5A9EA8FC-9134-421A-A464-06DCA8AE5448}"/>
              </a:ext>
            </a:extLst>
          </p:cNvPr>
          <p:cNvSpPr txBox="1"/>
          <p:nvPr/>
        </p:nvSpPr>
        <p:spPr>
          <a:xfrm>
            <a:off x="5738833" y="2068859"/>
            <a:ext cx="3681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Keep in mind the simplification table: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17072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E4A7E-9DB9-44EB-BE64-AEE94E17C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 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E1B8B6-DEA0-4698-B6B8-6BE0574D2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 4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8D3ABF-AFA0-4EAA-89BC-D31EB20C2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A29C-EFD0-493C-8B18-D6E9F5C4E11C}" type="datetime1">
              <a:rPr lang="zh-CN" altLang="en-US" smtClean="0"/>
              <a:t>2021/7/1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263D29-FA7A-4416-AB21-71607A91F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2021 Spring, Artificial Intelligence, ISEE, Zhejiang University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CA75F3-0335-499B-B625-09AD57F0C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A0B7-93AB-481E-9FA1-2CC4839958F1}" type="slidenum">
              <a:rPr lang="zh-CN" altLang="en-US" smtClean="0"/>
              <a:t>37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D5B89A5-8B5D-43EE-A12F-6AECAAC98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129" y="2106031"/>
            <a:ext cx="6248942" cy="176037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EC2BB42-8080-4E16-9D98-142D3E7D458F}"/>
              </a:ext>
            </a:extLst>
          </p:cNvPr>
          <p:cNvSpPr/>
          <p:nvPr/>
        </p:nvSpPr>
        <p:spPr>
          <a:xfrm>
            <a:off x="1089891" y="2687782"/>
            <a:ext cx="5920509" cy="3509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43B2E2B-D2E8-4FB0-8F96-27AEF24F55E3}"/>
              </a:ext>
            </a:extLst>
          </p:cNvPr>
          <p:cNvSpPr txBox="1"/>
          <p:nvPr/>
        </p:nvSpPr>
        <p:spPr>
          <a:xfrm>
            <a:off x="914129" y="3919134"/>
            <a:ext cx="3323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Enumerate with true value table. </a:t>
            </a:r>
            <a:endParaRPr lang="zh-CN" altLang="en-US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BCD1827A-CC23-4285-9B65-A196B564F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60793"/>
              </p:ext>
            </p:extLst>
          </p:nvPr>
        </p:nvGraphicFramePr>
        <p:xfrm>
          <a:off x="7338833" y="2108340"/>
          <a:ext cx="4641004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251">
                  <a:extLst>
                    <a:ext uri="{9D8B030D-6E8A-4147-A177-3AD203B41FA5}">
                      <a16:colId xmlns:a16="http://schemas.microsoft.com/office/drawing/2014/main" val="3214572445"/>
                    </a:ext>
                  </a:extLst>
                </a:gridCol>
                <a:gridCol w="1160251">
                  <a:extLst>
                    <a:ext uri="{9D8B030D-6E8A-4147-A177-3AD203B41FA5}">
                      <a16:colId xmlns:a16="http://schemas.microsoft.com/office/drawing/2014/main" val="4275372933"/>
                    </a:ext>
                  </a:extLst>
                </a:gridCol>
                <a:gridCol w="1160251">
                  <a:extLst>
                    <a:ext uri="{9D8B030D-6E8A-4147-A177-3AD203B41FA5}">
                      <a16:colId xmlns:a16="http://schemas.microsoft.com/office/drawing/2014/main" val="3759432963"/>
                    </a:ext>
                  </a:extLst>
                </a:gridCol>
                <a:gridCol w="1160251">
                  <a:extLst>
                    <a:ext uri="{9D8B030D-6E8A-4147-A177-3AD203B41FA5}">
                      <a16:colId xmlns:a16="http://schemas.microsoft.com/office/drawing/2014/main" val="1577570111"/>
                    </a:ext>
                  </a:extLst>
                </a:gridCol>
              </a:tblGrid>
              <a:tr h="2292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Food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Party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Drinks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Sentence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6640344"/>
                  </a:ext>
                </a:extLst>
              </a:tr>
              <a:tr h="2292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9690856"/>
                  </a:ext>
                </a:extLst>
              </a:tr>
              <a:tr h="2292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6939380"/>
                  </a:ext>
                </a:extLst>
              </a:tr>
              <a:tr h="2292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4461794"/>
                  </a:ext>
                </a:extLst>
              </a:tr>
              <a:tr h="2292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0758630"/>
                  </a:ext>
                </a:extLst>
              </a:tr>
              <a:tr h="2292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201764"/>
                  </a:ext>
                </a:extLst>
              </a:tr>
              <a:tr h="2292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7669902"/>
                  </a:ext>
                </a:extLst>
              </a:tr>
              <a:tr h="2292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110657"/>
                  </a:ext>
                </a:extLst>
              </a:tr>
              <a:tr h="2292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2024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2844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E4A7E-9DB9-44EB-BE64-AEE94E17C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 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E1B8B6-DEA0-4698-B6B8-6BE0574D2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 4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8D3ABF-AFA0-4EAA-89BC-D31EB20C2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A29C-EFD0-493C-8B18-D6E9F5C4E11C}" type="datetime1">
              <a:rPr lang="zh-CN" altLang="en-US" smtClean="0"/>
              <a:t>2021/7/1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263D29-FA7A-4416-AB21-71607A91F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2021 Spring, Artificial Intelligence, ISEE, Zhejiang University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CA75F3-0335-499B-B625-09AD57F0C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A0B7-93AB-481E-9FA1-2CC4839958F1}" type="slidenum">
              <a:rPr lang="zh-CN" altLang="en-US" smtClean="0"/>
              <a:t>38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D5B89A5-8B5D-43EE-A12F-6AECAAC98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129" y="2106031"/>
            <a:ext cx="6248942" cy="176037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EC2BB42-8080-4E16-9D98-142D3E7D458F}"/>
              </a:ext>
            </a:extLst>
          </p:cNvPr>
          <p:cNvSpPr/>
          <p:nvPr/>
        </p:nvSpPr>
        <p:spPr>
          <a:xfrm>
            <a:off x="1078345" y="3128958"/>
            <a:ext cx="5920509" cy="3509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43B2E2B-D2E8-4FB0-8F96-27AEF24F55E3}"/>
              </a:ext>
            </a:extLst>
          </p:cNvPr>
          <p:cNvSpPr txBox="1"/>
          <p:nvPr/>
        </p:nvSpPr>
        <p:spPr>
          <a:xfrm>
            <a:off x="914129" y="3919134"/>
            <a:ext cx="2127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Simplify to CNF/DNF.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7C20003-17AE-4022-A67F-A359E19B82E3}"/>
                  </a:ext>
                </a:extLst>
              </p:cNvPr>
              <p:cNvSpPr txBox="1"/>
              <p:nvPr/>
            </p:nvSpPr>
            <p:spPr>
              <a:xfrm>
                <a:off x="838200" y="4288466"/>
                <a:ext cx="3450753" cy="681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𝐿𝐻</m:t>
                      </m:r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∧¬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7C20003-17AE-4022-A67F-A359E19B8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288466"/>
                <a:ext cx="3450753" cy="6819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E184ACE-CED8-4B31-B9CE-A00D284E58E4}"/>
                  </a:ext>
                </a:extLst>
              </p:cNvPr>
              <p:cNvSpPr txBox="1"/>
              <p:nvPr/>
            </p:nvSpPr>
            <p:spPr>
              <a:xfrm>
                <a:off x="838200" y="4940052"/>
                <a:ext cx="270715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𝑅𝐻</m:t>
                      </m:r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¬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∧¬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E184ACE-CED8-4B31-B9CE-A00D284E5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940052"/>
                <a:ext cx="2707151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90DD087-B61A-41AD-9E6C-BCFB73B221D5}"/>
                  </a:ext>
                </a:extLst>
              </p:cNvPr>
              <p:cNvSpPr txBox="1"/>
              <p:nvPr/>
            </p:nvSpPr>
            <p:spPr>
              <a:xfrm>
                <a:off x="1223561" y="5535681"/>
                <a:ext cx="1357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𝑅𝐻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90DD087-B61A-41AD-9E6C-BCFB73B22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561" y="5535681"/>
                <a:ext cx="135710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C8ED8D5-C060-4C6E-8240-A3E499032A4E}"/>
                  </a:ext>
                </a:extLst>
              </p:cNvPr>
              <p:cNvSpPr txBox="1"/>
              <p:nvPr/>
            </p:nvSpPr>
            <p:spPr>
              <a:xfrm>
                <a:off x="4364882" y="3919134"/>
                <a:ext cx="178779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The sentence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𝑅𝐻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𝐿𝐻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𝑇𝑟𝑢𝑒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𝑣𝑎𝑙𝑖𝑑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C8ED8D5-C060-4C6E-8240-A3E499032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882" y="3919134"/>
                <a:ext cx="1787797" cy="1477328"/>
              </a:xfrm>
              <a:prstGeom prst="rect">
                <a:avLst/>
              </a:prstGeom>
              <a:blipFill>
                <a:blip r:embed="rId6"/>
                <a:stretch>
                  <a:fillRect l="-2730" t="-24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48283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E4A7E-9DB9-44EB-BE64-AEE94E17C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 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E1B8B6-DEA0-4698-B6B8-6BE0574D2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 4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8D3ABF-AFA0-4EAA-89BC-D31EB20C2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A29C-EFD0-493C-8B18-D6E9F5C4E11C}" type="datetime1">
              <a:rPr lang="zh-CN" altLang="en-US" smtClean="0"/>
              <a:t>2021/7/1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263D29-FA7A-4416-AB21-71607A91F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2021 Spring, Artificial Intelligence, ISEE, Zhejiang University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CA75F3-0335-499B-B625-09AD57F0C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A0B7-93AB-481E-9FA1-2CC4839958F1}" type="slidenum">
              <a:rPr lang="zh-CN" altLang="en-US" smtClean="0"/>
              <a:t>39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D5B89A5-8B5D-43EE-A12F-6AECAAC98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129" y="2106031"/>
            <a:ext cx="6248942" cy="176037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EC2BB42-8080-4E16-9D98-142D3E7D458F}"/>
              </a:ext>
            </a:extLst>
          </p:cNvPr>
          <p:cNvSpPr/>
          <p:nvPr/>
        </p:nvSpPr>
        <p:spPr>
          <a:xfrm>
            <a:off x="1078345" y="3498407"/>
            <a:ext cx="5920509" cy="3509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43B2E2B-D2E8-4FB0-8F96-27AEF24F55E3}"/>
              </a:ext>
            </a:extLst>
          </p:cNvPr>
          <p:cNvSpPr txBox="1"/>
          <p:nvPr/>
        </p:nvSpPr>
        <p:spPr>
          <a:xfrm>
            <a:off x="914129" y="3919134"/>
            <a:ext cx="310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We can prove by contradiction.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80C3A2B-9D53-42EC-B62C-B3D5B8396275}"/>
                  </a:ext>
                </a:extLst>
              </p:cNvPr>
              <p:cNvSpPr txBox="1"/>
              <p:nvPr/>
            </p:nvSpPr>
            <p:spPr>
              <a:xfrm>
                <a:off x="914129" y="4341196"/>
                <a:ext cx="9006055" cy="16505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0" dirty="0"/>
                  <a:t>Negation of the original sentence: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¬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∨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d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Simplification: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∨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∧¬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Simplification again: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∨¬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∧¬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Each of the three unit clauses resolves in turn against the first clause, leaving an empty clause.</a:t>
                </a:r>
              </a:p>
              <a:p>
                <a:r>
                  <a:rPr lang="en-US" altLang="zh-CN" dirty="0"/>
                  <a:t>Thus, the negation of the original sentence is false, that is, the original sentence is true.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80C3A2B-9D53-42EC-B62C-B3D5B8396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129" y="4341196"/>
                <a:ext cx="9006055" cy="1650516"/>
              </a:xfrm>
              <a:prstGeom prst="rect">
                <a:avLst/>
              </a:prstGeom>
              <a:blipFill>
                <a:blip r:embed="rId3"/>
                <a:stretch>
                  <a:fillRect l="-609" b="-47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4997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27634-9B9C-4D70-B17E-2022D3DAB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 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53240D-8984-4295-96A5-0C0C20F61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 1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4E89BF-2457-44EB-94CB-41F7088B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A29C-EFD0-493C-8B18-D6E9F5C4E11C}" type="datetime1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60532F-0160-40E8-B454-6E6702CD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2021 Spring, Artificial Intelligence, ISEE, Zhejiang University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8751C3-7F50-47A6-9FFE-C2B345E0A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A0B7-93AB-481E-9FA1-2CC4839958F1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1FF61B9-4C13-4AC6-821F-4D68D7C0F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715" y="2055786"/>
            <a:ext cx="6111770" cy="259864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F9BDCD6-75A2-486F-A92A-BDC929B7C15C}"/>
              </a:ext>
            </a:extLst>
          </p:cNvPr>
          <p:cNvSpPr txBox="1"/>
          <p:nvPr/>
        </p:nvSpPr>
        <p:spPr>
          <a:xfrm>
            <a:off x="982715" y="4789329"/>
            <a:ext cx="45608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MRV: Choose the variable with the fewest “legal” values. (</a:t>
            </a:r>
            <a:r>
              <a:rPr lang="en-US" altLang="zh-CN" dirty="0">
                <a:solidFill>
                  <a:srgbClr val="FF0000"/>
                </a:solidFill>
              </a:rPr>
              <a:t>Choose variable</a:t>
            </a:r>
            <a:r>
              <a:rPr lang="en-US" altLang="zh-CN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LCV: Leave the maximum flexibility for subsequent variable assignments. (</a:t>
            </a:r>
            <a:r>
              <a:rPr lang="en-US" altLang="zh-CN" dirty="0">
                <a:solidFill>
                  <a:srgbClr val="FF0000"/>
                </a:solidFill>
              </a:rPr>
              <a:t>Assign value</a:t>
            </a:r>
            <a:r>
              <a:rPr lang="en-US" altLang="zh-CN" dirty="0"/>
              <a:t>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FE1921C-BF6D-4324-83F1-D5C3D5FAB5F3}"/>
                  </a:ext>
                </a:extLst>
              </p:cNvPr>
              <p:cNvSpPr txBox="1"/>
              <p:nvPr/>
            </p:nvSpPr>
            <p:spPr>
              <a:xfrm>
                <a:off x="7370618" y="1555846"/>
                <a:ext cx="362541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Possible solution:</a:t>
                </a:r>
              </a:p>
              <a:p>
                <a:pPr marL="342900" indent="-342900">
                  <a:buAutoNum type="arabicPeriod"/>
                </a:pPr>
                <a:r>
                  <a:rPr lang="en-US" altLang="zh-CN" b="0" dirty="0"/>
                  <a:t>Consider carry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FE1921C-BF6D-4324-83F1-D5C3D5FAB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618" y="1555846"/>
                <a:ext cx="3625416" cy="923330"/>
              </a:xfrm>
              <a:prstGeom prst="rect">
                <a:avLst/>
              </a:prstGeom>
              <a:blipFill>
                <a:blip r:embed="rId4"/>
                <a:stretch>
                  <a:fillRect l="-1345" t="-32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7E1D7131-5D98-4C3B-BF31-7480087D4158}"/>
              </a:ext>
            </a:extLst>
          </p:cNvPr>
          <p:cNvSpPr/>
          <p:nvPr/>
        </p:nvSpPr>
        <p:spPr>
          <a:xfrm>
            <a:off x="3241964" y="3879273"/>
            <a:ext cx="517236" cy="5172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6253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BE709-848C-4E07-B8F6-B96E03806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 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55548B-7C96-44F7-B1C5-AB585E4A4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 1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981391-88F2-4C11-AF2A-A135CAF4F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A29C-EFD0-493C-8B18-D6E9F5C4E11C}" type="datetime1">
              <a:rPr lang="zh-CN" altLang="en-US" smtClean="0"/>
              <a:t>2021/7/1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01F158-2D3D-4D93-B5AF-4E7B1397F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2021 Spring, Artificial Intelligence, ISEE, Zhejiang University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C85360-6C0C-4D54-B470-A10740E2C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A0B7-93AB-481E-9FA1-2CC4839958F1}" type="slidenum">
              <a:rPr lang="zh-CN" altLang="en-US" smtClean="0"/>
              <a:t>40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01D0CB1-4B51-4860-B35E-BB5029DF9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342" y="2045762"/>
            <a:ext cx="4815985" cy="205612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626B40E-A7CE-4AF1-A1DC-B6786EBAA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6469" y="2019421"/>
            <a:ext cx="6050804" cy="125740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16DBA3C-4514-47B7-877C-5BB512D52FF5}"/>
              </a:ext>
            </a:extLst>
          </p:cNvPr>
          <p:cNvSpPr/>
          <p:nvPr/>
        </p:nvSpPr>
        <p:spPr>
          <a:xfrm>
            <a:off x="6096000" y="2235200"/>
            <a:ext cx="5911273" cy="4248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B308207-8437-454A-BAA7-CE85F143F97C}"/>
                  </a:ext>
                </a:extLst>
              </p:cNvPr>
              <p:cNvSpPr txBox="1"/>
              <p:nvPr/>
            </p:nvSpPr>
            <p:spPr>
              <a:xfrm>
                <a:off x="1039870" y="4191581"/>
                <a:ext cx="6777368" cy="17546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Numerical semantics: Try to prove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What we have: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What can we use: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nary>
                  </m:oMath>
                </a14:m>
                <a:endParaRPr lang="en-US" altLang="zh-CN" b="0" dirty="0" smtClean="0"/>
              </a:p>
              <a:p>
                <a:r>
                  <a:rPr lang="zh-CN" altLang="en-US" smtClean="0"/>
                  <a:t>因为贝叶斯网络的性质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Compute the probabilities and prove the independent assumption.</a:t>
                </a:r>
                <a:endParaRPr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B308207-8437-454A-BAA7-CE85F143F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870" y="4191581"/>
                <a:ext cx="6777368" cy="1754648"/>
              </a:xfrm>
              <a:prstGeom prst="rect">
                <a:avLst/>
              </a:prstGeom>
              <a:blipFill>
                <a:blip r:embed="rId5"/>
                <a:stretch>
                  <a:fillRect l="-810" t="-2091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3B05C5C-6DE8-4C78-8127-452CEC62FD21}"/>
                  </a:ext>
                </a:extLst>
              </p:cNvPr>
              <p:cNvSpPr txBox="1"/>
              <p:nvPr/>
            </p:nvSpPr>
            <p:spPr>
              <a:xfrm>
                <a:off x="8580741" y="4191581"/>
                <a:ext cx="30275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Topological semantics: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are d-separated by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3B05C5C-6DE8-4C78-8127-452CEC62F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741" y="4191581"/>
                <a:ext cx="3027560" cy="646331"/>
              </a:xfrm>
              <a:prstGeom prst="rect">
                <a:avLst/>
              </a:prstGeom>
              <a:blipFill>
                <a:blip r:embed="rId6"/>
                <a:stretch>
                  <a:fillRect l="-1815" t="-5660" r="-1008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018" y="186881"/>
            <a:ext cx="7455283" cy="158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0317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BE709-848C-4E07-B8F6-B96E03806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 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55548B-7C96-44F7-B1C5-AB585E4A4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 1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981391-88F2-4C11-AF2A-A135CAF4F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A29C-EFD0-493C-8B18-D6E9F5C4E11C}" type="datetime1">
              <a:rPr lang="zh-CN" altLang="en-US" smtClean="0"/>
              <a:t>2021/7/1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01F158-2D3D-4D93-B5AF-4E7B1397F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2021 Spring, Artificial Intelligence, ISEE, Zhejiang University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C85360-6C0C-4D54-B470-A10740E2C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A0B7-93AB-481E-9FA1-2CC4839958F1}" type="slidenum">
              <a:rPr lang="zh-CN" altLang="en-US" smtClean="0"/>
              <a:t>41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01D0CB1-4B51-4860-B35E-BB5029DF9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870" y="2019421"/>
            <a:ext cx="4815985" cy="205612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626B40E-A7CE-4AF1-A1DC-B6786EBAA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6469" y="2019421"/>
            <a:ext cx="6050804" cy="125740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16DBA3C-4514-47B7-877C-5BB512D52FF5}"/>
              </a:ext>
            </a:extLst>
          </p:cNvPr>
          <p:cNvSpPr/>
          <p:nvPr/>
        </p:nvSpPr>
        <p:spPr>
          <a:xfrm>
            <a:off x="6096000" y="2673143"/>
            <a:ext cx="5911273" cy="6036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8B0848A-1A63-40E7-A557-5702599FF031}"/>
                  </a:ext>
                </a:extLst>
              </p:cNvPr>
              <p:cNvSpPr txBox="1"/>
              <p:nvPr/>
            </p:nvSpPr>
            <p:spPr>
              <a:xfrm>
                <a:off x="1039870" y="4387909"/>
                <a:ext cx="4360424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Check whether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Use Bayesian theorem: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8B0848A-1A63-40E7-A557-5702599FF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870" y="4387909"/>
                <a:ext cx="4360424" cy="1477328"/>
              </a:xfrm>
              <a:prstGeom prst="rect">
                <a:avLst/>
              </a:prstGeom>
              <a:blipFill>
                <a:blip r:embed="rId5"/>
                <a:stretch>
                  <a:fillRect l="-1259" t="-2479" r="-280" b="-24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93390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BE709-848C-4E07-B8F6-B96E03806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 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55548B-7C96-44F7-B1C5-AB585E4A4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 2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981391-88F2-4C11-AF2A-A135CAF4F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A29C-EFD0-493C-8B18-D6E9F5C4E11C}" type="datetime1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01F158-2D3D-4D93-B5AF-4E7B1397F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2021 Spring, Artificial Intelligence, ISEE, Zhejiang University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C85360-6C0C-4D54-B470-A10740E2C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A0B7-93AB-481E-9FA1-2CC4839958F1}" type="slidenum">
              <a:rPr lang="zh-CN" altLang="en-US" smtClean="0"/>
              <a:t>42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9388AF9-204A-4539-89B7-117B1EFAE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60660"/>
            <a:ext cx="5174113" cy="183708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FF6D7E3-928E-43EA-876E-0D5DF9EAB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293293"/>
            <a:ext cx="5989839" cy="143268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B419E60-1E54-42CC-A504-C89E0AF758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905364"/>
            <a:ext cx="5852667" cy="86875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8C8E7C7-F848-47B4-9AC1-3B194FCCFB17}"/>
              </a:ext>
            </a:extLst>
          </p:cNvPr>
          <p:cNvSpPr/>
          <p:nvPr/>
        </p:nvSpPr>
        <p:spPr>
          <a:xfrm>
            <a:off x="6012313" y="2826327"/>
            <a:ext cx="5989839" cy="5357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B5B2725-80B2-485D-BF47-8320ABF913BB}"/>
                  </a:ext>
                </a:extLst>
              </p:cNvPr>
              <p:cNvSpPr txBox="1"/>
              <p:nvPr/>
            </p:nvSpPr>
            <p:spPr>
              <a:xfrm>
                <a:off x="838200" y="4077132"/>
                <a:ext cx="7097264" cy="12645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𝑓𝑎𝑡h𝑒𝑟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𝑚𝑜𝑡h𝑒𝑟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𝑐h𝑖𝑙𝑑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𝑓𝑎𝑡h𝑒𝑟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𝑚𝑜𝑡h𝑒𝑟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𝑐h𝑖𝑙𝑑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means independency of the three variables.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(c) is the answer since there are no links among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𝑓𝑎𝑡h𝑒𝑟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𝑚𝑜𝑡h𝑒𝑟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𝑐h𝑖𝑙𝑑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B5B2725-80B2-485D-BF47-8320ABF91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77132"/>
                <a:ext cx="7097264" cy="1264577"/>
              </a:xfrm>
              <a:prstGeom prst="rect">
                <a:avLst/>
              </a:prstGeom>
              <a:blipFill>
                <a:blip r:embed="rId6"/>
                <a:stretch>
                  <a:fillRect l="-773" b="-53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5868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BE709-848C-4E07-B8F6-B96E03806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 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55548B-7C96-44F7-B1C5-AB585E4A4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 2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981391-88F2-4C11-AF2A-A135CAF4F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A29C-EFD0-493C-8B18-D6E9F5C4E11C}" type="datetime1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01F158-2D3D-4D93-B5AF-4E7B1397F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2021 Spring, Artificial Intelligence, ISEE, Zhejiang University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C85360-6C0C-4D54-B470-A10740E2C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A0B7-93AB-481E-9FA1-2CC4839958F1}" type="slidenum">
              <a:rPr lang="zh-CN" altLang="en-US" smtClean="0"/>
              <a:t>43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9388AF9-204A-4539-89B7-117B1EFAE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60660"/>
            <a:ext cx="5174113" cy="183708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FF6D7E3-928E-43EA-876E-0D5DF9EAB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293293"/>
            <a:ext cx="5989839" cy="143268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B419E60-1E54-42CC-A504-C89E0AF758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905364"/>
            <a:ext cx="5852667" cy="86875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8C8E7C7-F848-47B4-9AC1-3B194FCCFB17}"/>
              </a:ext>
            </a:extLst>
          </p:cNvPr>
          <p:cNvSpPr/>
          <p:nvPr/>
        </p:nvSpPr>
        <p:spPr>
          <a:xfrm>
            <a:off x="6027413" y="3325091"/>
            <a:ext cx="5989839" cy="449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2C30BBD-4B7B-4644-88B9-C40485027B1E}"/>
                  </a:ext>
                </a:extLst>
              </p:cNvPr>
              <p:cNvSpPr txBox="1"/>
              <p:nvPr/>
            </p:nvSpPr>
            <p:spPr>
              <a:xfrm>
                <a:off x="838200" y="4084962"/>
                <a:ext cx="6275692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The inheritance rule of handedness (assumption):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Controlled by a single gene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dirty="0"/>
                  <a:t>. </a:t>
                </a:r>
                <a:r>
                  <a:rPr lang="en-US" altLang="zh-CN" dirty="0">
                    <a:sym typeface="Wingdings" panose="05000000000000000000" pitchFamily="2" charset="2"/>
                  </a:rPr>
                  <a:t> all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The actual handedness is the same as the gene. </a:t>
                </a:r>
                <a:r>
                  <a:rPr lang="en-US" altLang="zh-CN" dirty="0">
                    <a:sym typeface="Wingdings" panose="05000000000000000000" pitchFamily="2" charset="2"/>
                  </a:rPr>
                  <a:t> all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Equally likely inherited from one of the parents. </a:t>
                </a:r>
                <a:r>
                  <a:rPr lang="en-US" altLang="zh-CN" dirty="0">
                    <a:sym typeface="Wingdings" panose="05000000000000000000" pitchFamily="2" charset="2"/>
                  </a:rPr>
                  <a:t> exclude (c)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Probability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 to flipping mutation.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r>
                  <a:rPr lang="en-US" altLang="zh-CN" dirty="0"/>
                  <a:t>Therefore, (a) and (b) are consistent with the hypothesis.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2C30BBD-4B7B-4644-88B9-C40485027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84962"/>
                <a:ext cx="6275692" cy="2031325"/>
              </a:xfrm>
              <a:prstGeom prst="rect">
                <a:avLst/>
              </a:prstGeom>
              <a:blipFill>
                <a:blip r:embed="rId6"/>
                <a:stretch>
                  <a:fillRect l="-875" t="-1502" b="-39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58092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BE709-848C-4E07-B8F6-B96E03806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 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55548B-7C96-44F7-B1C5-AB585E4A4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 2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981391-88F2-4C11-AF2A-A135CAF4F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A29C-EFD0-493C-8B18-D6E9F5C4E11C}" type="datetime1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01F158-2D3D-4D93-B5AF-4E7B1397F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2021 Spring, Artificial Intelligence, ISEE, Zhejiang University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C85360-6C0C-4D54-B470-A10740E2C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A0B7-93AB-481E-9FA1-2CC4839958F1}" type="slidenum">
              <a:rPr lang="zh-CN" altLang="en-US" smtClean="0"/>
              <a:t>44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9388AF9-204A-4539-89B7-117B1EFAE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60660"/>
            <a:ext cx="5174113" cy="183708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FF6D7E3-928E-43EA-876E-0D5DF9EAB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293293"/>
            <a:ext cx="5989839" cy="14326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2C30BBD-4B7B-4644-88B9-C40485027B1E}"/>
                  </a:ext>
                </a:extLst>
              </p:cNvPr>
              <p:cNvSpPr txBox="1"/>
              <p:nvPr/>
            </p:nvSpPr>
            <p:spPr>
              <a:xfrm>
                <a:off x="838200" y="4084962"/>
                <a:ext cx="5257799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From previous answer, we know that the best network is in (a) and (b).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(a) is the simplest model which is consistent with the hypothesis.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(b) has spurious links among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zh-CN" dirty="0"/>
                  <a:t>. The handedness should only decided by the gene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2C30BBD-4B7B-4644-88B9-C40485027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84962"/>
                <a:ext cx="5257799" cy="1754326"/>
              </a:xfrm>
              <a:prstGeom prst="rect">
                <a:avLst/>
              </a:prstGeom>
              <a:blipFill>
                <a:blip r:embed="rId5"/>
                <a:stretch>
                  <a:fillRect l="-1044" t="-1736" r="-1624" b="-4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A074E224-502A-413D-AFE9-25DA82B5AA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2797128"/>
            <a:ext cx="5989839" cy="169178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8C8E7C7-F848-47B4-9AC1-3B194FCCFB17}"/>
              </a:ext>
            </a:extLst>
          </p:cNvPr>
          <p:cNvSpPr/>
          <p:nvPr/>
        </p:nvSpPr>
        <p:spPr>
          <a:xfrm>
            <a:off x="6095999" y="2797128"/>
            <a:ext cx="5989839" cy="1914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0987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BE709-848C-4E07-B8F6-B96E03806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 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55548B-7C96-44F7-B1C5-AB585E4A4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 2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981391-88F2-4C11-AF2A-A135CAF4F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A29C-EFD0-493C-8B18-D6E9F5C4E11C}" type="datetime1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01F158-2D3D-4D93-B5AF-4E7B1397F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2021 Spring, Artificial Intelligence, ISEE, Zhejiang University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C85360-6C0C-4D54-B470-A10740E2C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A0B7-93AB-481E-9FA1-2CC4839958F1}" type="slidenum">
              <a:rPr lang="zh-CN" altLang="en-US" smtClean="0"/>
              <a:t>45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9388AF9-204A-4539-89B7-117B1EFAE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60660"/>
            <a:ext cx="5174113" cy="183708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FF6D7E3-928E-43EA-876E-0D5DF9EAB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293293"/>
            <a:ext cx="5989839" cy="143268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074E224-502A-413D-AFE9-25DA82B5AAA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2068"/>
          <a:stretch/>
        </p:blipFill>
        <p:spPr>
          <a:xfrm>
            <a:off x="6096000" y="2797128"/>
            <a:ext cx="5989839" cy="47254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8C8E7C7-F848-47B4-9AC1-3B194FCCFB17}"/>
              </a:ext>
            </a:extLst>
          </p:cNvPr>
          <p:cNvSpPr/>
          <p:nvPr/>
        </p:nvSpPr>
        <p:spPr>
          <a:xfrm>
            <a:off x="6096000" y="2988530"/>
            <a:ext cx="5989839" cy="1914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E90EF6E-1F47-43C9-B4D0-BC92CBDA7D97}"/>
              </a:ext>
            </a:extLst>
          </p:cNvPr>
          <p:cNvSpPr/>
          <p:nvPr/>
        </p:nvSpPr>
        <p:spPr>
          <a:xfrm>
            <a:off x="838200" y="2060660"/>
            <a:ext cx="1646382" cy="1837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表格 12">
                <a:extLst>
                  <a:ext uri="{FF2B5EF4-FFF2-40B4-BE49-F238E27FC236}">
                    <a16:creationId xmlns:a16="http://schemas.microsoft.com/office/drawing/2014/main" id="{B75A72F3-235E-4E81-BEF6-7BA3C89156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9909573"/>
                  </p:ext>
                </p:extLst>
              </p:nvPr>
            </p:nvGraphicFramePr>
            <p:xfrm>
              <a:off x="838200" y="4118810"/>
              <a:ext cx="7478174" cy="18370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5234">
                      <a:extLst>
                        <a:ext uri="{9D8B030D-6E8A-4147-A177-3AD203B41FA5}">
                          <a16:colId xmlns:a16="http://schemas.microsoft.com/office/drawing/2014/main" val="2647695465"/>
                        </a:ext>
                      </a:extLst>
                    </a:gridCol>
                    <a:gridCol w="1025234">
                      <a:extLst>
                        <a:ext uri="{9D8B030D-6E8A-4147-A177-3AD203B41FA5}">
                          <a16:colId xmlns:a16="http://schemas.microsoft.com/office/drawing/2014/main" val="2582290312"/>
                        </a:ext>
                      </a:extLst>
                    </a:gridCol>
                    <a:gridCol w="2713853">
                      <a:extLst>
                        <a:ext uri="{9D8B030D-6E8A-4147-A177-3AD203B41FA5}">
                          <a16:colId xmlns:a16="http://schemas.microsoft.com/office/drawing/2014/main" val="2691074773"/>
                        </a:ext>
                      </a:extLst>
                    </a:gridCol>
                    <a:gridCol w="2713853">
                      <a:extLst>
                        <a:ext uri="{9D8B030D-6E8A-4147-A177-3AD203B41FA5}">
                          <a16:colId xmlns:a16="http://schemas.microsoft.com/office/drawing/2014/main" val="2592881201"/>
                        </a:ext>
                      </a:extLst>
                    </a:gridCol>
                  </a:tblGrid>
                  <a:tr h="60384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e>
                                  <m:sub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𝒎𝒐𝒕𝒉𝒆𝒓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marL="76592" marR="76592" marT="38296" marB="3829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e>
                                  <m:sub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𝒇𝒂𝒕𝒉𝒆𝒓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marL="76592" marR="76592" marT="38296" marB="3829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d>
                                  <m:dPr>
                                    <m:ctrlP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1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b="1" i="1" smtClean="0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1" i="1" smtClean="0">
                                            <a:latin typeface="Cambria Math" panose="02040503050406030204" pitchFamily="18" charset="0"/>
                                          </a:rPr>
                                          <m:t>𝒄𝒉𝒊𝒍𝒅</m:t>
                                        </m:r>
                                      </m:sub>
                                    </m:sSub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𝒍</m:t>
                                    </m:r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altLang="zh-CN" sz="1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b="1" i="1" smtClean="0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1" i="1" smtClean="0">
                                            <a:latin typeface="Cambria Math" panose="02040503050406030204" pitchFamily="18" charset="0"/>
                                          </a:rPr>
                                          <m:t>𝒎𝒐𝒕𝒉𝒆𝒓</m:t>
                                        </m:r>
                                      </m:sub>
                                    </m:sSub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sz="1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b="1" i="1" smtClean="0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1" i="1" smtClean="0">
                                            <a:latin typeface="Cambria Math" panose="02040503050406030204" pitchFamily="18" charset="0"/>
                                          </a:rPr>
                                          <m:t>𝒇𝒂𝒕𝒉𝒆𝒓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marL="76592" marR="76592" marT="38296" marB="3829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d>
                                  <m:dPr>
                                    <m:ctrlP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1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b="1" i="1" smtClean="0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1" i="1" smtClean="0">
                                            <a:latin typeface="Cambria Math" panose="02040503050406030204" pitchFamily="18" charset="0"/>
                                          </a:rPr>
                                          <m:t>𝒄𝒉𝒊𝒍𝒅</m:t>
                                        </m:r>
                                      </m:sub>
                                    </m:sSub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altLang="zh-CN" sz="1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b="1" i="1" smtClean="0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1" i="1" smtClean="0">
                                            <a:latin typeface="Cambria Math" panose="02040503050406030204" pitchFamily="18" charset="0"/>
                                          </a:rPr>
                                          <m:t>𝒎𝒐𝒕𝒉𝒆𝒓</m:t>
                                        </m:r>
                                      </m:sub>
                                    </m:sSub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sz="1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b="1" i="1" smtClean="0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1" i="1" smtClean="0">
                                            <a:latin typeface="Cambria Math" panose="02040503050406030204" pitchFamily="18" charset="0"/>
                                          </a:rPr>
                                          <m:t>𝒇𝒂𝒕𝒉𝒆𝒓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marL="76592" marR="76592" marT="38296" marB="38296" anchor="ctr"/>
                    </a:tc>
                    <a:extLst>
                      <a:ext uri="{0D108BD9-81ED-4DB2-BD59-A6C34878D82A}">
                        <a16:rowId xmlns:a16="http://schemas.microsoft.com/office/drawing/2014/main" val="885231331"/>
                      </a:ext>
                    </a:extLst>
                  </a:tr>
                  <a:tr h="3083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marL="76592" marR="76592" marT="38296" marB="3829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marL="76592" marR="76592" marT="38296" marB="3829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marL="76592" marR="76592" marT="38296" marB="3829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marL="76592" marR="76592" marT="38296" marB="38296" anchor="ctr"/>
                    </a:tc>
                    <a:extLst>
                      <a:ext uri="{0D108BD9-81ED-4DB2-BD59-A6C34878D82A}">
                        <a16:rowId xmlns:a16="http://schemas.microsoft.com/office/drawing/2014/main" val="1565473529"/>
                      </a:ext>
                    </a:extLst>
                  </a:tr>
                  <a:tr h="3083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marL="76592" marR="76592" marT="38296" marB="3829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marL="76592" marR="76592" marT="38296" marB="3829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marL="76592" marR="76592" marT="38296" marB="3829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marL="76592" marR="76592" marT="38296" marB="38296" anchor="ctr"/>
                    </a:tc>
                    <a:extLst>
                      <a:ext uri="{0D108BD9-81ED-4DB2-BD59-A6C34878D82A}">
                        <a16:rowId xmlns:a16="http://schemas.microsoft.com/office/drawing/2014/main" val="922038292"/>
                      </a:ext>
                    </a:extLst>
                  </a:tr>
                  <a:tr h="3083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marL="76592" marR="76592" marT="38296" marB="3829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marL="76592" marR="76592" marT="38296" marB="3829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marL="76592" marR="76592" marT="38296" marB="3829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marL="76592" marR="76592" marT="38296" marB="38296" anchor="ctr"/>
                    </a:tc>
                    <a:extLst>
                      <a:ext uri="{0D108BD9-81ED-4DB2-BD59-A6C34878D82A}">
                        <a16:rowId xmlns:a16="http://schemas.microsoft.com/office/drawing/2014/main" val="1000157863"/>
                      </a:ext>
                    </a:extLst>
                  </a:tr>
                  <a:tr h="3083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marL="76592" marR="76592" marT="38296" marB="3829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marL="76592" marR="76592" marT="38296" marB="3829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marL="76592" marR="76592" marT="38296" marB="3829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marL="76592" marR="76592" marT="38296" marB="38296" anchor="ctr"/>
                    </a:tc>
                    <a:extLst>
                      <a:ext uri="{0D108BD9-81ED-4DB2-BD59-A6C34878D82A}">
                        <a16:rowId xmlns:a16="http://schemas.microsoft.com/office/drawing/2014/main" val="5304091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表格 12">
                <a:extLst>
                  <a:ext uri="{FF2B5EF4-FFF2-40B4-BE49-F238E27FC236}">
                    <a16:creationId xmlns:a16="http://schemas.microsoft.com/office/drawing/2014/main" id="{B75A72F3-235E-4E81-BEF6-7BA3C89156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9909573"/>
                  </p:ext>
                </p:extLst>
              </p:nvPr>
            </p:nvGraphicFramePr>
            <p:xfrm>
              <a:off x="838200" y="4118810"/>
              <a:ext cx="7478174" cy="18370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5234">
                      <a:extLst>
                        <a:ext uri="{9D8B030D-6E8A-4147-A177-3AD203B41FA5}">
                          <a16:colId xmlns:a16="http://schemas.microsoft.com/office/drawing/2014/main" val="2647695465"/>
                        </a:ext>
                      </a:extLst>
                    </a:gridCol>
                    <a:gridCol w="1025234">
                      <a:extLst>
                        <a:ext uri="{9D8B030D-6E8A-4147-A177-3AD203B41FA5}">
                          <a16:colId xmlns:a16="http://schemas.microsoft.com/office/drawing/2014/main" val="2582290312"/>
                        </a:ext>
                      </a:extLst>
                    </a:gridCol>
                    <a:gridCol w="2713853">
                      <a:extLst>
                        <a:ext uri="{9D8B030D-6E8A-4147-A177-3AD203B41FA5}">
                          <a16:colId xmlns:a16="http://schemas.microsoft.com/office/drawing/2014/main" val="2691074773"/>
                        </a:ext>
                      </a:extLst>
                    </a:gridCol>
                    <a:gridCol w="2713853">
                      <a:extLst>
                        <a:ext uri="{9D8B030D-6E8A-4147-A177-3AD203B41FA5}">
                          <a16:colId xmlns:a16="http://schemas.microsoft.com/office/drawing/2014/main" val="2592881201"/>
                        </a:ext>
                      </a:extLst>
                    </a:gridCol>
                  </a:tblGrid>
                  <a:tr h="60384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592" marR="76592" marT="38296" marB="38296" anchor="ctr">
                        <a:blipFill>
                          <a:blip r:embed="rId6"/>
                          <a:stretch>
                            <a:fillRect l="-595" t="-1000" r="-633333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592" marR="76592" marT="38296" marB="38296" anchor="ctr">
                        <a:blipFill>
                          <a:blip r:embed="rId6"/>
                          <a:stretch>
                            <a:fillRect l="-100000" t="-1000" r="-529586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592" marR="76592" marT="38296" marB="38296" anchor="ctr">
                        <a:blipFill>
                          <a:blip r:embed="rId6"/>
                          <a:stretch>
                            <a:fillRect l="-75955" t="-1000" r="-101124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592" marR="76592" marT="38296" marB="38296" anchor="ctr">
                        <a:blipFill>
                          <a:blip r:embed="rId6"/>
                          <a:stretch>
                            <a:fillRect l="-175561" t="-1000" r="-897" b="-2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5231331"/>
                      </a:ext>
                    </a:extLst>
                  </a:tr>
                  <a:tr h="30831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592" marR="76592" marT="38296" marB="38296" anchor="ctr">
                        <a:blipFill>
                          <a:blip r:embed="rId6"/>
                          <a:stretch>
                            <a:fillRect l="-595" t="-202000" r="-633333" b="-3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592" marR="76592" marT="38296" marB="38296" anchor="ctr">
                        <a:blipFill>
                          <a:blip r:embed="rId6"/>
                          <a:stretch>
                            <a:fillRect l="-100000" t="-202000" r="-529586" b="-3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592" marR="76592" marT="38296" marB="38296" anchor="ctr">
                        <a:blipFill>
                          <a:blip r:embed="rId6"/>
                          <a:stretch>
                            <a:fillRect l="-75955" t="-202000" r="-101124" b="-3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592" marR="76592" marT="38296" marB="38296" anchor="ctr">
                        <a:blipFill>
                          <a:blip r:embed="rId6"/>
                          <a:stretch>
                            <a:fillRect l="-175561" t="-202000" r="-897" b="-3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5473529"/>
                      </a:ext>
                    </a:extLst>
                  </a:tr>
                  <a:tr h="30831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592" marR="76592" marT="38296" marB="38296" anchor="ctr">
                        <a:blipFill>
                          <a:blip r:embed="rId6"/>
                          <a:stretch>
                            <a:fillRect l="-595" t="-296078" r="-633333" b="-20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592" marR="76592" marT="38296" marB="38296" anchor="ctr">
                        <a:blipFill>
                          <a:blip r:embed="rId6"/>
                          <a:stretch>
                            <a:fillRect l="-100000" t="-296078" r="-529586" b="-20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592" marR="76592" marT="38296" marB="38296" anchor="ctr">
                        <a:blipFill>
                          <a:blip r:embed="rId6"/>
                          <a:stretch>
                            <a:fillRect l="-75955" t="-296078" r="-101124" b="-20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592" marR="76592" marT="38296" marB="38296" anchor="ctr">
                        <a:blipFill>
                          <a:blip r:embed="rId6"/>
                          <a:stretch>
                            <a:fillRect l="-175561" t="-296078" r="-897" b="-203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2038292"/>
                      </a:ext>
                    </a:extLst>
                  </a:tr>
                  <a:tr h="30831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592" marR="76592" marT="38296" marB="38296" anchor="ctr">
                        <a:blipFill>
                          <a:blip r:embed="rId6"/>
                          <a:stretch>
                            <a:fillRect l="-595" t="-396078" r="-633333" b="-10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592" marR="76592" marT="38296" marB="38296" anchor="ctr">
                        <a:blipFill>
                          <a:blip r:embed="rId6"/>
                          <a:stretch>
                            <a:fillRect l="-100000" t="-396078" r="-529586" b="-10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592" marR="76592" marT="38296" marB="38296" anchor="ctr">
                        <a:blipFill>
                          <a:blip r:embed="rId6"/>
                          <a:stretch>
                            <a:fillRect l="-75955" t="-396078" r="-101124" b="-10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592" marR="76592" marT="38296" marB="38296" anchor="ctr">
                        <a:blipFill>
                          <a:blip r:embed="rId6"/>
                          <a:stretch>
                            <a:fillRect l="-175561" t="-396078" r="-897" b="-103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57863"/>
                      </a:ext>
                    </a:extLst>
                  </a:tr>
                  <a:tr h="30831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592" marR="76592" marT="38296" marB="38296" anchor="ctr">
                        <a:blipFill>
                          <a:blip r:embed="rId6"/>
                          <a:stretch>
                            <a:fillRect l="-595" t="-496078" r="-633333" b="-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592" marR="76592" marT="38296" marB="38296" anchor="ctr">
                        <a:blipFill>
                          <a:blip r:embed="rId6"/>
                          <a:stretch>
                            <a:fillRect l="-100000" t="-496078" r="-529586" b="-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592" marR="76592" marT="38296" marB="38296" anchor="ctr">
                        <a:blipFill>
                          <a:blip r:embed="rId6"/>
                          <a:stretch>
                            <a:fillRect l="-75955" t="-496078" r="-101124" b="-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592" marR="76592" marT="38296" marB="38296" anchor="ctr">
                        <a:blipFill>
                          <a:blip r:embed="rId6"/>
                          <a:stretch>
                            <a:fillRect l="-175561" t="-496078" r="-897" b="-3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040915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1C56192-A828-454F-8BC5-8DFD20B93836}"/>
                  </a:ext>
                </a:extLst>
              </p:cNvPr>
              <p:cNvSpPr txBox="1"/>
              <p:nvPr/>
            </p:nvSpPr>
            <p:spPr>
              <a:xfrm>
                <a:off x="6012313" y="3320609"/>
                <a:ext cx="43785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0" dirty="0"/>
                  <a:t>Probability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irrelevant in the CPT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𝑐h𝑖𝑙𝑑</m:t>
                        </m:r>
                      </m:sub>
                    </m:sSub>
                  </m:oMath>
                </a14:m>
                <a:r>
                  <a:rPr lang="en-US" altLang="zh-CN" dirty="0"/>
                  <a:t>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dirty="0"/>
                  <a:t> only control the process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1C56192-A828-454F-8BC5-8DFD20B93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313" y="3320609"/>
                <a:ext cx="4378596" cy="646331"/>
              </a:xfrm>
              <a:prstGeom prst="rect">
                <a:avLst/>
              </a:prstGeom>
              <a:blipFill>
                <a:blip r:embed="rId7"/>
                <a:stretch>
                  <a:fillRect l="-1113" t="-5660" r="-3616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5024C1BC-7722-4C9F-937E-9D10D1B138E5}"/>
                  </a:ext>
                </a:extLst>
              </p:cNvPr>
              <p:cNvSpPr/>
              <p:nvPr/>
            </p:nvSpPr>
            <p:spPr>
              <a:xfrm>
                <a:off x="8398164" y="4132024"/>
                <a:ext cx="3687675" cy="3915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E.g.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𝑚𝑜𝑡h𝑒𝑟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𝑓𝑎𝑡h𝑒𝑟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/>
                  <a:t>,</a:t>
                </a: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5024C1BC-7722-4C9F-937E-9D10D1B138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164" y="4132024"/>
                <a:ext cx="3687675" cy="391582"/>
              </a:xfrm>
              <a:prstGeom prst="rect">
                <a:avLst/>
              </a:prstGeom>
              <a:blipFill>
                <a:blip r:embed="rId8"/>
                <a:stretch>
                  <a:fillRect l="-1488" t="-7813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F72E1D9-CD01-44F7-8327-695C35195C3C}"/>
                  </a:ext>
                </a:extLst>
              </p:cNvPr>
              <p:cNvSpPr txBox="1"/>
              <p:nvPr/>
            </p:nvSpPr>
            <p:spPr>
              <a:xfrm>
                <a:off x="8755513" y="4702993"/>
                <a:ext cx="3218317" cy="965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𝑐h𝑖𝑙𝑑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𝑚𝑜𝑡h𝑒𝑟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𝑓𝑎𝑡h𝑒𝑟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0.5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+0.5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r>
                  <a:rPr lang="en-US" altLang="zh-CN" i="1" dirty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>
                    <a:latin typeface="Cambria Math" panose="02040503050406030204" pitchFamily="18" charset="0"/>
                  </a:rPr>
                </a:br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F72E1D9-CD01-44F7-8327-695C35195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5513" y="4702993"/>
                <a:ext cx="3218317" cy="9653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29146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BE709-848C-4E07-B8F6-B96E03806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 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55548B-7C96-44F7-B1C5-AB585E4A4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 2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981391-88F2-4C11-AF2A-A135CAF4F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A29C-EFD0-493C-8B18-D6E9F5C4E11C}" type="datetime1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01F158-2D3D-4D93-B5AF-4E7B1397F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2021 Spring, Artificial Intelligence, ISEE, Zhejiang University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C85360-6C0C-4D54-B470-A10740E2C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A0B7-93AB-481E-9FA1-2CC4839958F1}" type="slidenum">
              <a:rPr lang="zh-CN" altLang="en-US" smtClean="0"/>
              <a:t>46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9388AF9-204A-4539-89B7-117B1EFAE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60660"/>
            <a:ext cx="5174113" cy="183708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FF6D7E3-928E-43EA-876E-0D5DF9EAB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293293"/>
            <a:ext cx="5989839" cy="143268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074E224-502A-413D-AFE9-25DA82B5AAA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6840"/>
          <a:stretch/>
        </p:blipFill>
        <p:spPr>
          <a:xfrm>
            <a:off x="6096000" y="2725977"/>
            <a:ext cx="5989839" cy="123771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8C8E7C7-F848-47B4-9AC1-3B194FCCFB17}"/>
              </a:ext>
            </a:extLst>
          </p:cNvPr>
          <p:cNvSpPr/>
          <p:nvPr/>
        </p:nvSpPr>
        <p:spPr>
          <a:xfrm>
            <a:off x="6096000" y="2725978"/>
            <a:ext cx="5989839" cy="3589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E90EF6E-1F47-43C9-B4D0-BC92CBDA7D97}"/>
              </a:ext>
            </a:extLst>
          </p:cNvPr>
          <p:cNvSpPr/>
          <p:nvPr/>
        </p:nvSpPr>
        <p:spPr>
          <a:xfrm>
            <a:off x="838200" y="2060660"/>
            <a:ext cx="1646382" cy="1837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C4D6CC0-136D-4710-8F4E-C9F7D8D4637E}"/>
                  </a:ext>
                </a:extLst>
              </p:cNvPr>
              <p:cNvSpPr txBox="1"/>
              <p:nvPr/>
            </p:nvSpPr>
            <p:spPr>
              <a:xfrm>
                <a:off x="-312230" y="4147310"/>
                <a:ext cx="7787260" cy="211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𝑐h𝑖𝑙𝑑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𝑐h𝑖𝑙𝑑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𝑐h𝑖𝑙𝑑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+0.5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+0.5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𝑚𝑞</m:t>
                      </m:r>
                    </m:oMath>
                  </m:oMathPara>
                </a14:m>
                <a:r>
                  <a:rPr lang="en-US" altLang="zh-CN" b="0" dirty="0"/>
                  <a:t/>
                </a:r>
                <a:br>
                  <a:rPr lang="en-US" altLang="zh-CN" b="0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C4D6CC0-136D-4710-8F4E-C9F7D8D46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2230" y="4147310"/>
                <a:ext cx="7787260" cy="2118465"/>
              </a:xfrm>
              <a:prstGeom prst="rect">
                <a:avLst/>
              </a:prstGeom>
              <a:blipFill>
                <a:blip r:embed="rId6"/>
                <a:stretch>
                  <a:fillRect r="-2584" b="-11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C8EBABE1-EE0E-4C8E-81E6-F99269B76E4B}"/>
              </a:ext>
            </a:extLst>
          </p:cNvPr>
          <p:cNvSpPr txBox="1"/>
          <p:nvPr/>
        </p:nvSpPr>
        <p:spPr>
          <a:xfrm>
            <a:off x="8347364" y="5021876"/>
            <a:ext cx="2790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Apply the conditioning rule.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62942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BE709-848C-4E07-B8F6-B96E03806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 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55548B-7C96-44F7-B1C5-AB585E4A4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 2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981391-88F2-4C11-AF2A-A135CAF4F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A29C-EFD0-493C-8B18-D6E9F5C4E11C}" type="datetime1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01F158-2D3D-4D93-B5AF-4E7B1397F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2021 Spring, Artificial Intelligence, ISEE, Zhejiang University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C85360-6C0C-4D54-B470-A10740E2C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A0B7-93AB-481E-9FA1-2CC4839958F1}" type="slidenum">
              <a:rPr lang="zh-CN" altLang="en-US" smtClean="0"/>
              <a:t>47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9388AF9-204A-4539-89B7-117B1EFAE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60660"/>
            <a:ext cx="5174113" cy="183708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FF6D7E3-928E-43EA-876E-0D5DF9EAB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293293"/>
            <a:ext cx="5989839" cy="143268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074E224-502A-413D-AFE9-25DA82B5AAA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6840"/>
          <a:stretch/>
        </p:blipFill>
        <p:spPr>
          <a:xfrm>
            <a:off x="6096000" y="2725977"/>
            <a:ext cx="5989839" cy="123771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8C8E7C7-F848-47B4-9AC1-3B194FCCFB17}"/>
              </a:ext>
            </a:extLst>
          </p:cNvPr>
          <p:cNvSpPr/>
          <p:nvPr/>
        </p:nvSpPr>
        <p:spPr>
          <a:xfrm>
            <a:off x="6095999" y="3123964"/>
            <a:ext cx="5989839" cy="7983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E90EF6E-1F47-43C9-B4D0-BC92CBDA7D97}"/>
              </a:ext>
            </a:extLst>
          </p:cNvPr>
          <p:cNvSpPr/>
          <p:nvPr/>
        </p:nvSpPr>
        <p:spPr>
          <a:xfrm>
            <a:off x="838200" y="2060660"/>
            <a:ext cx="1646382" cy="1837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8EBABE1-EE0E-4C8E-81E6-F99269B76E4B}"/>
                  </a:ext>
                </a:extLst>
              </p:cNvPr>
              <p:cNvSpPr txBox="1"/>
              <p:nvPr/>
            </p:nvSpPr>
            <p:spPr>
              <a:xfrm>
                <a:off x="790571" y="4077132"/>
                <a:ext cx="5726952" cy="965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What is the genetic equilibrium?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should have the same distribution in each generation,</a:t>
                </a:r>
                <a:br>
                  <a:rPr lang="en-US" altLang="zh-CN" dirty="0"/>
                </a:br>
                <a:r>
                  <a:rPr lang="en-US" altLang="zh-CN" dirty="0"/>
                  <a:t>which means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8EBABE1-EE0E-4C8E-81E6-F99269B76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71" y="4077132"/>
                <a:ext cx="5726952" cy="965392"/>
              </a:xfrm>
              <a:prstGeom prst="rect">
                <a:avLst/>
              </a:prstGeom>
              <a:blipFill>
                <a:blip r:embed="rId6"/>
                <a:stretch>
                  <a:fillRect l="-958" t="-3797" r="-213" b="-7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C8AC055-AD00-471C-B30A-85E562738EB5}"/>
                  </a:ext>
                </a:extLst>
              </p:cNvPr>
              <p:cNvSpPr txBox="1"/>
              <p:nvPr/>
            </p:nvSpPr>
            <p:spPr>
              <a:xfrm>
                <a:off x="790571" y="5155964"/>
                <a:ext cx="522245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Apply the equilibrium rule,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𝑐h𝑖𝑙𝑑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/>
                  <a:t>, that is,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C8AC055-AD00-471C-B30A-85E562738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71" y="5155964"/>
                <a:ext cx="5222455" cy="923330"/>
              </a:xfrm>
              <a:prstGeom prst="rect">
                <a:avLst/>
              </a:prstGeom>
              <a:blipFill>
                <a:blip r:embed="rId7"/>
                <a:stretch>
                  <a:fillRect l="-1051" t="-3974" r="-117" b="-19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3B1ADE2C-7834-4559-B254-604D7695CA09}"/>
              </a:ext>
            </a:extLst>
          </p:cNvPr>
          <p:cNvSpPr txBox="1"/>
          <p:nvPr/>
        </p:nvSpPr>
        <p:spPr>
          <a:xfrm>
            <a:off x="6624195" y="4077132"/>
            <a:ext cx="51274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 reality, few people are left-handed.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Possible explanation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Right-hand gene is dominant.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handedness may be controlled jointly by</a:t>
            </a:r>
            <a:br>
              <a:rPr lang="en-US" altLang="zh-CN" dirty="0"/>
            </a:br>
            <a:r>
              <a:rPr lang="en-US" altLang="zh-CN" dirty="0"/>
              <a:t>several genes.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24574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0BFDE7-E11A-4F78-8174-D62349E74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 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031459-69D2-44DC-B61D-476C3A65E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 3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0659EA-3C47-4475-836E-B3BCA9F75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A29C-EFD0-493C-8B18-D6E9F5C4E11C}" type="datetime1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840904-C233-48D4-907F-1EFAF426E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2021 Spring, Artificial Intelligence, ISEE, Zhejiang University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B344B-84CE-44CF-A35F-FC10E9D4F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A0B7-93AB-481E-9FA1-2CC4839958F1}" type="slidenum">
              <a:rPr lang="zh-CN" altLang="en-US" smtClean="0"/>
              <a:t>48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726168-3DE6-4F3D-B04F-36267126C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5878"/>
            <a:ext cx="6005080" cy="169940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7C734B9-1CB3-46FE-AE7D-318FD03A7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15285"/>
            <a:ext cx="6005080" cy="81541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67D98F7-5EF6-4A8D-837E-DC0A4DB2E860}"/>
              </a:ext>
            </a:extLst>
          </p:cNvPr>
          <p:cNvSpPr txBox="1"/>
          <p:nvPr/>
        </p:nvSpPr>
        <p:spPr>
          <a:xfrm>
            <a:off x="838200" y="4697738"/>
            <a:ext cx="2401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Attention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Formulate as DBN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Formulated as HMM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A673D4C-4614-4BF8-8C00-039ACD8517DE}"/>
                  </a:ext>
                </a:extLst>
              </p:cNvPr>
              <p:cNvSpPr txBox="1"/>
              <p:nvPr/>
            </p:nvSpPr>
            <p:spPr>
              <a:xfrm>
                <a:off x="7222836" y="2124364"/>
                <a:ext cx="479823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Notations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: Whether get enough sleep on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day.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: Whether get red eyes on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day.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: Whether sleep in class on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day.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A673D4C-4614-4BF8-8C00-039ACD851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2836" y="2124364"/>
                <a:ext cx="4798237" cy="1477328"/>
              </a:xfrm>
              <a:prstGeom prst="rect">
                <a:avLst/>
              </a:prstGeom>
              <a:blipFill>
                <a:blip r:embed="rId4"/>
                <a:stretch>
                  <a:fillRect l="-1144" t="-2058" r="-2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87822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0BFDE7-E11A-4F78-8174-D62349E74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 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031459-69D2-44DC-B61D-476C3A65E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846"/>
            <a:ext cx="10515600" cy="4621117"/>
          </a:xfrm>
        </p:spPr>
        <p:txBody>
          <a:bodyPr/>
          <a:lstStyle/>
          <a:p>
            <a:r>
              <a:rPr lang="en-US" altLang="zh-CN" dirty="0"/>
              <a:t>Problem 3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0659EA-3C47-4475-836E-B3BCA9F75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A29C-EFD0-493C-8B18-D6E9F5C4E11C}" type="datetime1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840904-C233-48D4-907F-1EFAF426E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2021 Spring, Artificial Intelligence, ISEE, Zhejiang University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B344B-84CE-44CF-A35F-FC10E9D4F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A0B7-93AB-481E-9FA1-2CC4839958F1}" type="slidenum">
              <a:rPr lang="zh-CN" altLang="en-US" smtClean="0"/>
              <a:t>49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726168-3DE6-4F3D-B04F-36267126C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5878"/>
            <a:ext cx="6005080" cy="169940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67D98F7-5EF6-4A8D-837E-DC0A4DB2E860}"/>
              </a:ext>
            </a:extLst>
          </p:cNvPr>
          <p:cNvSpPr txBox="1"/>
          <p:nvPr/>
        </p:nvSpPr>
        <p:spPr>
          <a:xfrm>
            <a:off x="2842505" y="4300575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DBN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A673D4C-4614-4BF8-8C00-039ACD8517DE}"/>
                  </a:ext>
                </a:extLst>
              </p:cNvPr>
              <p:cNvSpPr txBox="1"/>
              <p:nvPr/>
            </p:nvSpPr>
            <p:spPr>
              <a:xfrm>
                <a:off x="7222836" y="2124364"/>
                <a:ext cx="479823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Notations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: Whether get enough sleep on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day.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: Whether get red eyes on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day.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: Whether sleep in class on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day.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A673D4C-4614-4BF8-8C00-039ACD851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2836" y="2124364"/>
                <a:ext cx="4798237" cy="1477328"/>
              </a:xfrm>
              <a:prstGeom prst="rect">
                <a:avLst/>
              </a:prstGeom>
              <a:blipFill>
                <a:blip r:embed="rId3"/>
                <a:stretch>
                  <a:fillRect l="-1144" t="-2058" r="-2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E3C4F854-DA0E-444F-B9F9-DB51633657B7}"/>
                  </a:ext>
                </a:extLst>
              </p:cNvPr>
              <p:cNvSpPr/>
              <p:nvPr/>
            </p:nvSpPr>
            <p:spPr>
              <a:xfrm>
                <a:off x="3897760" y="4544292"/>
                <a:ext cx="1117600" cy="5911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dk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E3C4F854-DA0E-444F-B9F9-DB51633657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760" y="4544292"/>
                <a:ext cx="1117600" cy="59112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900E2A8E-9E3B-4E43-95C2-7EE1323085D6}"/>
                  </a:ext>
                </a:extLst>
              </p:cNvPr>
              <p:cNvSpPr/>
              <p:nvPr/>
            </p:nvSpPr>
            <p:spPr>
              <a:xfrm>
                <a:off x="5364032" y="4544292"/>
                <a:ext cx="1117600" cy="5911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dk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900E2A8E-9E3B-4E43-95C2-7EE1323085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32" y="4544292"/>
                <a:ext cx="1117600" cy="591127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6146341-E170-4AC6-8144-9265BA9631C1}"/>
                  </a:ext>
                </a:extLst>
              </p:cNvPr>
              <p:cNvSpPr/>
              <p:nvPr/>
            </p:nvSpPr>
            <p:spPr>
              <a:xfrm>
                <a:off x="5202396" y="5394796"/>
                <a:ext cx="720436" cy="3850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dk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6146341-E170-4AC6-8144-9265BA9631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396" y="5394796"/>
                <a:ext cx="720436" cy="3850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C59BD0BB-3BE0-499C-8B02-920E32ED53DE}"/>
                  </a:ext>
                </a:extLst>
              </p:cNvPr>
              <p:cNvSpPr/>
              <p:nvPr/>
            </p:nvSpPr>
            <p:spPr>
              <a:xfrm>
                <a:off x="6029050" y="5394796"/>
                <a:ext cx="720436" cy="3850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dk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C59BD0BB-3BE0-499C-8B02-920E32ED53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050" y="5394796"/>
                <a:ext cx="720436" cy="3850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54A0A15-ECF6-4CE5-AE96-FE171681E8E5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5015360" y="4839856"/>
            <a:ext cx="348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F766B71-92F2-47A8-BB08-269D3E646C02}"/>
              </a:ext>
            </a:extLst>
          </p:cNvPr>
          <p:cNvCxnSpPr>
            <a:stCxn id="12" idx="4"/>
            <a:endCxn id="13" idx="0"/>
          </p:cNvCxnSpPr>
          <p:nvPr/>
        </p:nvCxnSpPr>
        <p:spPr>
          <a:xfrm flipH="1">
            <a:off x="5562614" y="5135419"/>
            <a:ext cx="360218" cy="259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9E3C246-E106-41F9-8881-E2DDCC5D3161}"/>
              </a:ext>
            </a:extLst>
          </p:cNvPr>
          <p:cNvCxnSpPr>
            <a:stCxn id="12" idx="4"/>
            <a:endCxn id="14" idx="0"/>
          </p:cNvCxnSpPr>
          <p:nvPr/>
        </p:nvCxnSpPr>
        <p:spPr>
          <a:xfrm>
            <a:off x="5922832" y="5135419"/>
            <a:ext cx="466436" cy="259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43D6902-B1CB-4FD2-9FB1-286829F112FB}"/>
              </a:ext>
            </a:extLst>
          </p:cNvPr>
          <p:cNvCxnSpPr>
            <a:stCxn id="12" idx="6"/>
          </p:cNvCxnSpPr>
          <p:nvPr/>
        </p:nvCxnSpPr>
        <p:spPr>
          <a:xfrm>
            <a:off x="6481632" y="4839856"/>
            <a:ext cx="267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C29853B6-0BF4-4BB0-8EAC-8C6B383F5183}"/>
              </a:ext>
            </a:extLst>
          </p:cNvPr>
          <p:cNvSpPr txBox="1"/>
          <p:nvPr/>
        </p:nvSpPr>
        <p:spPr>
          <a:xfrm>
            <a:off x="6830304" y="460318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表格 23">
                <a:extLst>
                  <a:ext uri="{FF2B5EF4-FFF2-40B4-BE49-F238E27FC236}">
                    <a16:creationId xmlns:a16="http://schemas.microsoft.com/office/drawing/2014/main" id="{70A13C78-31CB-4C87-B75A-CDBBAFC40E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0422211"/>
                  </p:ext>
                </p:extLst>
              </p:nvPr>
            </p:nvGraphicFramePr>
            <p:xfrm>
              <a:off x="2752451" y="4954042"/>
              <a:ext cx="1117600" cy="399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17600">
                      <a:extLst>
                        <a:ext uri="{9D8B030D-6E8A-4147-A177-3AD203B41FA5}">
                          <a16:colId xmlns:a16="http://schemas.microsoft.com/office/drawing/2014/main" val="2034179738"/>
                        </a:ext>
                      </a:extLst>
                    </a:gridCol>
                  </a:tblGrid>
                  <a:tr h="1945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d>
                                  <m:dPr>
                                    <m:ctrlPr>
                                      <a:rPr lang="en-US" altLang="zh-CN" sz="1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1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000" b="1" i="1" smtClean="0">
                                            <a:latin typeface="Cambria Math" panose="02040503050406030204" pitchFamily="18" charset="0"/>
                                          </a:rPr>
                                          <m:t>𝑺</m:t>
                                        </m:r>
                                      </m:e>
                                      <m:sub>
                                        <m:r>
                                          <a:rPr lang="en-US" altLang="zh-CN" sz="1000" b="1" i="1" smtClean="0"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  <m:r>
                                      <a:rPr lang="en-US" altLang="zh-CN" sz="1000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zh-CN" sz="1000" b="1" i="1" smtClean="0">
                                        <a:latin typeface="Cambria Math" panose="02040503050406030204" pitchFamily="18" charset="0"/>
                                      </a:rPr>
                                      <m:t>𝑻𝒓𝒖𝒆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47567" marR="47567" marT="23783" marB="23783" anchor="ctr"/>
                    </a:tc>
                    <a:extLst>
                      <a:ext uri="{0D108BD9-81ED-4DB2-BD59-A6C34878D82A}">
                        <a16:rowId xmlns:a16="http://schemas.microsoft.com/office/drawing/2014/main" val="3865467758"/>
                      </a:ext>
                    </a:extLst>
                  </a:tr>
                  <a:tr h="1945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47567" marR="47567" marT="23783" marB="23783" anchor="ctr"/>
                    </a:tc>
                    <a:extLst>
                      <a:ext uri="{0D108BD9-81ED-4DB2-BD59-A6C34878D82A}">
                        <a16:rowId xmlns:a16="http://schemas.microsoft.com/office/drawing/2014/main" val="11878683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表格 23">
                <a:extLst>
                  <a:ext uri="{FF2B5EF4-FFF2-40B4-BE49-F238E27FC236}">
                    <a16:creationId xmlns:a16="http://schemas.microsoft.com/office/drawing/2014/main" id="{70A13C78-31CB-4C87-B75A-CDBBAFC40E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0422211"/>
                  </p:ext>
                </p:extLst>
              </p:nvPr>
            </p:nvGraphicFramePr>
            <p:xfrm>
              <a:off x="2752451" y="4954042"/>
              <a:ext cx="1117600" cy="399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17600">
                      <a:extLst>
                        <a:ext uri="{9D8B030D-6E8A-4147-A177-3AD203B41FA5}">
                          <a16:colId xmlns:a16="http://schemas.microsoft.com/office/drawing/2014/main" val="2034179738"/>
                        </a:ext>
                      </a:extLst>
                    </a:gridCol>
                  </a:tblGrid>
                  <a:tr h="19996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7567" marR="47567" marT="23783" marB="23783" anchor="ctr">
                        <a:blipFill>
                          <a:blip r:embed="rId8"/>
                          <a:stretch>
                            <a:fillRect l="-543" t="-2941" r="-2717" b="-1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5467758"/>
                      </a:ext>
                    </a:extLst>
                  </a:tr>
                  <a:tr h="19996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7567" marR="47567" marT="23783" marB="23783" anchor="ctr">
                        <a:blipFill>
                          <a:blip r:embed="rId8"/>
                          <a:stretch>
                            <a:fillRect l="-543" t="-106061" r="-2717" b="-60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786834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表格 24">
                <a:extLst>
                  <a:ext uri="{FF2B5EF4-FFF2-40B4-BE49-F238E27FC236}">
                    <a16:creationId xmlns:a16="http://schemas.microsoft.com/office/drawing/2014/main" id="{313246A8-64AB-4484-921A-D93F1ADF8F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1645917"/>
                  </p:ext>
                </p:extLst>
              </p:nvPr>
            </p:nvGraphicFramePr>
            <p:xfrm>
              <a:off x="4521216" y="3930239"/>
              <a:ext cx="1519380" cy="59989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49562">
                      <a:extLst>
                        <a:ext uri="{9D8B030D-6E8A-4147-A177-3AD203B41FA5}">
                          <a16:colId xmlns:a16="http://schemas.microsoft.com/office/drawing/2014/main" val="3319629504"/>
                        </a:ext>
                      </a:extLst>
                    </a:gridCol>
                    <a:gridCol w="969818">
                      <a:extLst>
                        <a:ext uri="{9D8B030D-6E8A-4147-A177-3AD203B41FA5}">
                          <a16:colId xmlns:a16="http://schemas.microsoft.com/office/drawing/2014/main" val="2034179738"/>
                        </a:ext>
                      </a:extLst>
                    </a:gridCol>
                  </a:tblGrid>
                  <a:tr h="1945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altLang="zh-CN" sz="10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altLang="zh-CN" sz="10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47567" marR="47567" marT="23783" marB="23783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d>
                                  <m:dPr>
                                    <m:ctrlPr>
                                      <a:rPr lang="en-US" altLang="zh-CN" sz="1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1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000" b="1" i="1" smtClean="0">
                                            <a:latin typeface="Cambria Math" panose="02040503050406030204" pitchFamily="18" charset="0"/>
                                          </a:rPr>
                                          <m:t>𝑺</m:t>
                                        </m:r>
                                      </m:e>
                                      <m:sub>
                                        <m:r>
                                          <a:rPr lang="en-US" altLang="zh-CN" sz="1000" b="1" i="1" smtClean="0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sub>
                                    </m:sSub>
                                    <m:r>
                                      <a:rPr lang="en-US" altLang="zh-CN" sz="1000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zh-CN" sz="1000" b="1" i="1" smtClean="0">
                                        <a:latin typeface="Cambria Math" panose="02040503050406030204" pitchFamily="18" charset="0"/>
                                      </a:rPr>
                                      <m:t>𝑻𝒓𝒖𝒆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47567" marR="47567" marT="23783" marB="23783" anchor="ctr"/>
                    </a:tc>
                    <a:extLst>
                      <a:ext uri="{0D108BD9-81ED-4DB2-BD59-A6C34878D82A}">
                        <a16:rowId xmlns:a16="http://schemas.microsoft.com/office/drawing/2014/main" val="3865467758"/>
                      </a:ext>
                    </a:extLst>
                  </a:tr>
                  <a:tr h="1945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𝑇𝑟𝑢𝑒</m:t>
                                </m:r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47567" marR="47567" marT="23783" marB="2378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47567" marR="47567" marT="23783" marB="23783" anchor="ctr"/>
                    </a:tc>
                    <a:extLst>
                      <a:ext uri="{0D108BD9-81ED-4DB2-BD59-A6C34878D82A}">
                        <a16:rowId xmlns:a16="http://schemas.microsoft.com/office/drawing/2014/main" val="1187868347"/>
                      </a:ext>
                    </a:extLst>
                  </a:tr>
                  <a:tr h="1945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𝐹𝑎𝑙𝑠𝑒</m:t>
                                </m:r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47567" marR="47567" marT="23783" marB="2378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47567" marR="47567" marT="23783" marB="23783" anchor="ctr"/>
                    </a:tc>
                    <a:extLst>
                      <a:ext uri="{0D108BD9-81ED-4DB2-BD59-A6C34878D82A}">
                        <a16:rowId xmlns:a16="http://schemas.microsoft.com/office/drawing/2014/main" val="29752764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表格 24">
                <a:extLst>
                  <a:ext uri="{FF2B5EF4-FFF2-40B4-BE49-F238E27FC236}">
                    <a16:creationId xmlns:a16="http://schemas.microsoft.com/office/drawing/2014/main" id="{313246A8-64AB-4484-921A-D93F1ADF8F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1645917"/>
                  </p:ext>
                </p:extLst>
              </p:nvPr>
            </p:nvGraphicFramePr>
            <p:xfrm>
              <a:off x="4521216" y="3930239"/>
              <a:ext cx="1519380" cy="59989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49562">
                      <a:extLst>
                        <a:ext uri="{9D8B030D-6E8A-4147-A177-3AD203B41FA5}">
                          <a16:colId xmlns:a16="http://schemas.microsoft.com/office/drawing/2014/main" val="3319629504"/>
                        </a:ext>
                      </a:extLst>
                    </a:gridCol>
                    <a:gridCol w="969818">
                      <a:extLst>
                        <a:ext uri="{9D8B030D-6E8A-4147-A177-3AD203B41FA5}">
                          <a16:colId xmlns:a16="http://schemas.microsoft.com/office/drawing/2014/main" val="2034179738"/>
                        </a:ext>
                      </a:extLst>
                    </a:gridCol>
                  </a:tblGrid>
                  <a:tr h="19996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7567" marR="47567" marT="23783" marB="23783" anchor="ctr">
                        <a:blipFill>
                          <a:blip r:embed="rId9"/>
                          <a:stretch>
                            <a:fillRect l="-1111" t="-3030" r="-183333" b="-2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7567" marR="47567" marT="23783" marB="23783" anchor="ctr">
                        <a:blipFill>
                          <a:blip r:embed="rId9"/>
                          <a:stretch>
                            <a:fillRect l="-56875" t="-3030" r="-3125" b="-2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5467758"/>
                      </a:ext>
                    </a:extLst>
                  </a:tr>
                  <a:tr h="19996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7567" marR="47567" marT="23783" marB="23783" anchor="ctr">
                        <a:blipFill>
                          <a:blip r:embed="rId9"/>
                          <a:stretch>
                            <a:fillRect l="-1111" t="-100000" r="-183333" b="-1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7567" marR="47567" marT="23783" marB="23783" anchor="ctr">
                        <a:blipFill>
                          <a:blip r:embed="rId9"/>
                          <a:stretch>
                            <a:fillRect l="-56875" t="-100000" r="-3125" b="-1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7868347"/>
                      </a:ext>
                    </a:extLst>
                  </a:tr>
                  <a:tr h="19996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7567" marR="47567" marT="23783" marB="23783" anchor="ctr">
                        <a:blipFill>
                          <a:blip r:embed="rId9"/>
                          <a:stretch>
                            <a:fillRect l="-1111" t="-206061" r="-183333" b="-60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7567" marR="47567" marT="23783" marB="23783" anchor="ctr">
                        <a:blipFill>
                          <a:blip r:embed="rId9"/>
                          <a:stretch>
                            <a:fillRect l="-56875" t="-206061" r="-3125" b="-60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52764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表格 26">
                <a:extLst>
                  <a:ext uri="{FF2B5EF4-FFF2-40B4-BE49-F238E27FC236}">
                    <a16:creationId xmlns:a16="http://schemas.microsoft.com/office/drawing/2014/main" id="{0B61575C-7CAE-4055-B7D0-7CCBBB0E2A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9152912"/>
                  </p:ext>
                </p:extLst>
              </p:nvPr>
            </p:nvGraphicFramePr>
            <p:xfrm>
              <a:off x="6948071" y="5291213"/>
              <a:ext cx="1519380" cy="59989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49562">
                      <a:extLst>
                        <a:ext uri="{9D8B030D-6E8A-4147-A177-3AD203B41FA5}">
                          <a16:colId xmlns:a16="http://schemas.microsoft.com/office/drawing/2014/main" val="3319629504"/>
                        </a:ext>
                      </a:extLst>
                    </a:gridCol>
                    <a:gridCol w="969818">
                      <a:extLst>
                        <a:ext uri="{9D8B030D-6E8A-4147-A177-3AD203B41FA5}">
                          <a16:colId xmlns:a16="http://schemas.microsoft.com/office/drawing/2014/main" val="2034179738"/>
                        </a:ext>
                      </a:extLst>
                    </a:gridCol>
                  </a:tblGrid>
                  <a:tr h="1945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altLang="zh-CN" sz="10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47567" marR="47567" marT="23783" marB="23783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d>
                                  <m:dPr>
                                    <m:ctrlPr>
                                      <a:rPr lang="en-US" altLang="zh-CN" sz="1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1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000" b="1" i="1" smtClean="0">
                                            <a:latin typeface="Cambria Math" panose="02040503050406030204" pitchFamily="18" charset="0"/>
                                          </a:rPr>
                                          <m:t>𝑪</m:t>
                                        </m:r>
                                      </m:e>
                                      <m:sub>
                                        <m:r>
                                          <a:rPr lang="en-US" altLang="zh-CN" sz="1000" b="1" i="1" smtClean="0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sub>
                                    </m:sSub>
                                    <m:r>
                                      <a:rPr lang="en-US" altLang="zh-CN" sz="1000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zh-CN" sz="1000" b="1" i="1" smtClean="0">
                                        <a:latin typeface="Cambria Math" panose="02040503050406030204" pitchFamily="18" charset="0"/>
                                      </a:rPr>
                                      <m:t>𝑻𝒓𝒖𝒆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47567" marR="47567" marT="23783" marB="23783" anchor="ctr"/>
                    </a:tc>
                    <a:extLst>
                      <a:ext uri="{0D108BD9-81ED-4DB2-BD59-A6C34878D82A}">
                        <a16:rowId xmlns:a16="http://schemas.microsoft.com/office/drawing/2014/main" val="3865467758"/>
                      </a:ext>
                    </a:extLst>
                  </a:tr>
                  <a:tr h="1945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𝑇𝑟𝑢𝑒</m:t>
                                </m:r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47567" marR="47567" marT="23783" marB="2378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47567" marR="47567" marT="23783" marB="23783" anchor="ctr"/>
                    </a:tc>
                    <a:extLst>
                      <a:ext uri="{0D108BD9-81ED-4DB2-BD59-A6C34878D82A}">
                        <a16:rowId xmlns:a16="http://schemas.microsoft.com/office/drawing/2014/main" val="1187868347"/>
                      </a:ext>
                    </a:extLst>
                  </a:tr>
                  <a:tr h="1945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𝐹𝑎𝑙𝑠𝑒</m:t>
                                </m:r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47567" marR="47567" marT="23783" marB="2378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47567" marR="47567" marT="23783" marB="23783" anchor="ctr"/>
                    </a:tc>
                    <a:extLst>
                      <a:ext uri="{0D108BD9-81ED-4DB2-BD59-A6C34878D82A}">
                        <a16:rowId xmlns:a16="http://schemas.microsoft.com/office/drawing/2014/main" val="29752764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表格 26">
                <a:extLst>
                  <a:ext uri="{FF2B5EF4-FFF2-40B4-BE49-F238E27FC236}">
                    <a16:creationId xmlns:a16="http://schemas.microsoft.com/office/drawing/2014/main" id="{0B61575C-7CAE-4055-B7D0-7CCBBB0E2A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9152912"/>
                  </p:ext>
                </p:extLst>
              </p:nvPr>
            </p:nvGraphicFramePr>
            <p:xfrm>
              <a:off x="6948071" y="5291213"/>
              <a:ext cx="1519380" cy="59989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49562">
                      <a:extLst>
                        <a:ext uri="{9D8B030D-6E8A-4147-A177-3AD203B41FA5}">
                          <a16:colId xmlns:a16="http://schemas.microsoft.com/office/drawing/2014/main" val="3319629504"/>
                        </a:ext>
                      </a:extLst>
                    </a:gridCol>
                    <a:gridCol w="969818">
                      <a:extLst>
                        <a:ext uri="{9D8B030D-6E8A-4147-A177-3AD203B41FA5}">
                          <a16:colId xmlns:a16="http://schemas.microsoft.com/office/drawing/2014/main" val="2034179738"/>
                        </a:ext>
                      </a:extLst>
                    </a:gridCol>
                  </a:tblGrid>
                  <a:tr h="19996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7567" marR="47567" marT="23783" marB="23783" anchor="ctr">
                        <a:blipFill>
                          <a:blip r:embed="rId10"/>
                          <a:stretch>
                            <a:fillRect l="-1099" t="-3030" r="-180220" b="-2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7567" marR="47567" marT="23783" marB="23783" anchor="ctr">
                        <a:blipFill>
                          <a:blip r:embed="rId10"/>
                          <a:stretch>
                            <a:fillRect l="-57500" t="-3030" r="-2500" b="-2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5467758"/>
                      </a:ext>
                    </a:extLst>
                  </a:tr>
                  <a:tr h="19996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7567" marR="47567" marT="23783" marB="23783" anchor="ctr">
                        <a:blipFill>
                          <a:blip r:embed="rId10"/>
                          <a:stretch>
                            <a:fillRect l="-1099" t="-100000" r="-180220" b="-1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7567" marR="47567" marT="23783" marB="23783" anchor="ctr">
                        <a:blipFill>
                          <a:blip r:embed="rId10"/>
                          <a:stretch>
                            <a:fillRect l="-57500" t="-100000" r="-2500" b="-1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7868347"/>
                      </a:ext>
                    </a:extLst>
                  </a:tr>
                  <a:tr h="19996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7567" marR="47567" marT="23783" marB="23783" anchor="ctr">
                        <a:blipFill>
                          <a:blip r:embed="rId10"/>
                          <a:stretch>
                            <a:fillRect l="-1099" t="-206061" r="-180220" b="-60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7567" marR="47567" marT="23783" marB="23783" anchor="ctr">
                        <a:blipFill>
                          <a:blip r:embed="rId10"/>
                          <a:stretch>
                            <a:fillRect l="-57500" t="-206061" r="-2500" b="-60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52764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表格 27">
                <a:extLst>
                  <a:ext uri="{FF2B5EF4-FFF2-40B4-BE49-F238E27FC236}">
                    <a16:creationId xmlns:a16="http://schemas.microsoft.com/office/drawing/2014/main" id="{80414014-D1E1-4034-9628-9CF7FB783D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5210434"/>
                  </p:ext>
                </p:extLst>
              </p:nvPr>
            </p:nvGraphicFramePr>
            <p:xfrm>
              <a:off x="8557505" y="5281806"/>
              <a:ext cx="1519380" cy="59989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49562">
                      <a:extLst>
                        <a:ext uri="{9D8B030D-6E8A-4147-A177-3AD203B41FA5}">
                          <a16:colId xmlns:a16="http://schemas.microsoft.com/office/drawing/2014/main" val="3319629504"/>
                        </a:ext>
                      </a:extLst>
                    </a:gridCol>
                    <a:gridCol w="969818">
                      <a:extLst>
                        <a:ext uri="{9D8B030D-6E8A-4147-A177-3AD203B41FA5}">
                          <a16:colId xmlns:a16="http://schemas.microsoft.com/office/drawing/2014/main" val="2034179738"/>
                        </a:ext>
                      </a:extLst>
                    </a:gridCol>
                  </a:tblGrid>
                  <a:tr h="1945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altLang="zh-CN" sz="10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47567" marR="47567" marT="23783" marB="23783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d>
                                  <m:dPr>
                                    <m:ctrlPr>
                                      <a:rPr lang="en-US" altLang="zh-CN" sz="1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1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000" b="1" i="1" smtClean="0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altLang="zh-CN" sz="1000" b="1" i="1" smtClean="0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sub>
                                    </m:sSub>
                                    <m:r>
                                      <a:rPr lang="en-US" altLang="zh-CN" sz="1000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zh-CN" sz="1000" b="1" i="1" smtClean="0">
                                        <a:latin typeface="Cambria Math" panose="02040503050406030204" pitchFamily="18" charset="0"/>
                                      </a:rPr>
                                      <m:t>𝑻𝒓𝒖𝒆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47567" marR="47567" marT="23783" marB="23783" anchor="ctr"/>
                    </a:tc>
                    <a:extLst>
                      <a:ext uri="{0D108BD9-81ED-4DB2-BD59-A6C34878D82A}">
                        <a16:rowId xmlns:a16="http://schemas.microsoft.com/office/drawing/2014/main" val="3865467758"/>
                      </a:ext>
                    </a:extLst>
                  </a:tr>
                  <a:tr h="1945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𝑇𝑟𝑢𝑒</m:t>
                                </m:r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47567" marR="47567" marT="23783" marB="2378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47567" marR="47567" marT="23783" marB="23783" anchor="ctr"/>
                    </a:tc>
                    <a:extLst>
                      <a:ext uri="{0D108BD9-81ED-4DB2-BD59-A6C34878D82A}">
                        <a16:rowId xmlns:a16="http://schemas.microsoft.com/office/drawing/2014/main" val="1187868347"/>
                      </a:ext>
                    </a:extLst>
                  </a:tr>
                  <a:tr h="1945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𝐹𝑎𝑙𝑠𝑒</m:t>
                                </m:r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47567" marR="47567" marT="23783" marB="2378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</m:oMath>
                          </a14:m>
                          <a:r>
                            <a:rPr lang="en-US" altLang="zh-CN" sz="1000" dirty="0"/>
                            <a:t>7</a:t>
                          </a:r>
                          <a:endParaRPr lang="zh-CN" altLang="en-US" sz="1000" dirty="0"/>
                        </a:p>
                      </a:txBody>
                      <a:tcPr marL="47567" marR="47567" marT="23783" marB="23783" anchor="ctr"/>
                    </a:tc>
                    <a:extLst>
                      <a:ext uri="{0D108BD9-81ED-4DB2-BD59-A6C34878D82A}">
                        <a16:rowId xmlns:a16="http://schemas.microsoft.com/office/drawing/2014/main" val="29752764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表格 27">
                <a:extLst>
                  <a:ext uri="{FF2B5EF4-FFF2-40B4-BE49-F238E27FC236}">
                    <a16:creationId xmlns:a16="http://schemas.microsoft.com/office/drawing/2014/main" id="{80414014-D1E1-4034-9628-9CF7FB783D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5210434"/>
                  </p:ext>
                </p:extLst>
              </p:nvPr>
            </p:nvGraphicFramePr>
            <p:xfrm>
              <a:off x="8557505" y="5281806"/>
              <a:ext cx="1519380" cy="59989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49562">
                      <a:extLst>
                        <a:ext uri="{9D8B030D-6E8A-4147-A177-3AD203B41FA5}">
                          <a16:colId xmlns:a16="http://schemas.microsoft.com/office/drawing/2014/main" val="3319629504"/>
                        </a:ext>
                      </a:extLst>
                    </a:gridCol>
                    <a:gridCol w="969818">
                      <a:extLst>
                        <a:ext uri="{9D8B030D-6E8A-4147-A177-3AD203B41FA5}">
                          <a16:colId xmlns:a16="http://schemas.microsoft.com/office/drawing/2014/main" val="2034179738"/>
                        </a:ext>
                      </a:extLst>
                    </a:gridCol>
                  </a:tblGrid>
                  <a:tr h="19996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7567" marR="47567" marT="23783" marB="23783" anchor="ctr">
                        <a:blipFill>
                          <a:blip r:embed="rId11"/>
                          <a:stretch>
                            <a:fillRect l="-1099" t="-3030" r="-180220" b="-2303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7567" marR="47567" marT="23783" marB="23783" anchor="ctr">
                        <a:blipFill>
                          <a:blip r:embed="rId11"/>
                          <a:stretch>
                            <a:fillRect l="-57500" t="-3030" r="-2500" b="-2303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5467758"/>
                      </a:ext>
                    </a:extLst>
                  </a:tr>
                  <a:tr h="19996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7567" marR="47567" marT="23783" marB="23783" anchor="ctr">
                        <a:blipFill>
                          <a:blip r:embed="rId11"/>
                          <a:stretch>
                            <a:fillRect l="-1099" t="-103030" r="-180220" b="-1303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7567" marR="47567" marT="23783" marB="23783" anchor="ctr">
                        <a:blipFill>
                          <a:blip r:embed="rId11"/>
                          <a:stretch>
                            <a:fillRect l="-57500" t="-103030" r="-2500" b="-1303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7868347"/>
                      </a:ext>
                    </a:extLst>
                  </a:tr>
                  <a:tr h="19996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7567" marR="47567" marT="23783" marB="23783" anchor="ctr">
                        <a:blipFill>
                          <a:blip r:embed="rId11"/>
                          <a:stretch>
                            <a:fillRect l="-1099" t="-203030" r="-180220" b="-303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7567" marR="47567" marT="23783" marB="23783" anchor="ctr">
                        <a:blipFill>
                          <a:blip r:embed="rId11"/>
                          <a:stretch>
                            <a:fillRect l="-57500" t="-203030" r="-2500" b="-303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527644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20448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27634-9B9C-4D70-B17E-2022D3DAB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 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53240D-8984-4295-96A5-0C0C20F61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 1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4E89BF-2457-44EB-94CB-41F7088B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A29C-EFD0-493C-8B18-D6E9F5C4E11C}" type="datetime1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60532F-0160-40E8-B454-6E6702CD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2021 Spring, Artificial Intelligence, ISEE, Zhejiang University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8751C3-7F50-47A6-9FFE-C2B345E0A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A0B7-93AB-481E-9FA1-2CC4839958F1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1FF61B9-4C13-4AC6-821F-4D68D7C0F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715" y="2055786"/>
            <a:ext cx="6111770" cy="25986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FE1921C-BF6D-4324-83F1-D5C3D5FAB5F3}"/>
                  </a:ext>
                </a:extLst>
              </p:cNvPr>
              <p:cNvSpPr txBox="1"/>
              <p:nvPr/>
            </p:nvSpPr>
            <p:spPr>
              <a:xfrm>
                <a:off x="7370618" y="1555846"/>
                <a:ext cx="475672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Possible solution:</a:t>
                </a:r>
              </a:p>
              <a:p>
                <a:pPr marL="342900" indent="-342900">
                  <a:buAutoNum type="arabicPeriod"/>
                </a:pPr>
                <a:r>
                  <a:rPr lang="en-US" altLang="zh-CN" dirty="0"/>
                  <a:t>Consider carry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b="0" dirty="0"/>
                  <a:t>.</a:t>
                </a:r>
              </a:p>
              <a:p>
                <a:pPr marL="342900" indent="-342900">
                  <a:buAutoNum type="arabicPeriod"/>
                </a:pPr>
                <a:r>
                  <a:rPr lang="en-US" altLang="zh-CN" dirty="0"/>
                  <a:t>Apply forward checking to exclude 0,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 is assigned with 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FE1921C-BF6D-4324-83F1-D5C3D5FAB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618" y="1555846"/>
                <a:ext cx="4756727" cy="1200329"/>
              </a:xfrm>
              <a:prstGeom prst="rect">
                <a:avLst/>
              </a:prstGeom>
              <a:blipFill>
                <a:blip r:embed="rId4"/>
                <a:stretch>
                  <a:fillRect l="-1026" t="-2538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7E1D7131-5D98-4C3B-BF31-7480087D4158}"/>
              </a:ext>
            </a:extLst>
          </p:cNvPr>
          <p:cNvSpPr/>
          <p:nvPr/>
        </p:nvSpPr>
        <p:spPr>
          <a:xfrm>
            <a:off x="3241964" y="3879273"/>
            <a:ext cx="517236" cy="517236"/>
          </a:xfrm>
          <a:prstGeom prst="rect">
            <a:avLst/>
          </a:prstGeom>
          <a:noFill/>
          <a:ln w="190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1AFA554-E58F-4F46-80E0-7FC409ABDFFC}"/>
              </a:ext>
            </a:extLst>
          </p:cNvPr>
          <p:cNvSpPr/>
          <p:nvPr/>
        </p:nvSpPr>
        <p:spPr>
          <a:xfrm>
            <a:off x="3325091" y="3971636"/>
            <a:ext cx="369454" cy="341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D031BFF-4903-4D6B-B998-6ED1C15A5C6C}"/>
              </a:ext>
            </a:extLst>
          </p:cNvPr>
          <p:cNvSpPr txBox="1"/>
          <p:nvPr/>
        </p:nvSpPr>
        <p:spPr>
          <a:xfrm>
            <a:off x="982715" y="4789329"/>
            <a:ext cx="45608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MRV: Choose the variable with the fewest “legal” values. (</a:t>
            </a:r>
            <a:r>
              <a:rPr lang="en-US" altLang="zh-CN" dirty="0">
                <a:solidFill>
                  <a:srgbClr val="FF0000"/>
                </a:solidFill>
              </a:rPr>
              <a:t>Choose variable</a:t>
            </a:r>
            <a:r>
              <a:rPr lang="en-US" altLang="zh-CN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LCV: Leave the maximum flexibility for subsequent variable assignments. (</a:t>
            </a:r>
            <a:r>
              <a:rPr lang="en-US" altLang="zh-CN" dirty="0">
                <a:solidFill>
                  <a:srgbClr val="FF0000"/>
                </a:solidFill>
              </a:rPr>
              <a:t>Assign value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82853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0BFDE7-E11A-4F78-8174-D62349E74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 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031459-69D2-44DC-B61D-476C3A65E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846"/>
            <a:ext cx="10515600" cy="4621117"/>
          </a:xfrm>
        </p:spPr>
        <p:txBody>
          <a:bodyPr/>
          <a:lstStyle/>
          <a:p>
            <a:r>
              <a:rPr lang="en-US" altLang="zh-CN" dirty="0"/>
              <a:t>Problem 3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0659EA-3C47-4475-836E-B3BCA9F75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A29C-EFD0-493C-8B18-D6E9F5C4E11C}" type="datetime1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840904-C233-48D4-907F-1EFAF426E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2021 Spring, Artificial Intelligence, ISEE, Zhejiang University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B344B-84CE-44CF-A35F-FC10E9D4F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A0B7-93AB-481E-9FA1-2CC4839958F1}" type="slidenum">
              <a:rPr lang="zh-CN" altLang="en-US" smtClean="0"/>
              <a:t>50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726168-3DE6-4F3D-B04F-36267126C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5878"/>
            <a:ext cx="6005080" cy="169940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67D98F7-5EF6-4A8D-837E-DC0A4DB2E860}"/>
              </a:ext>
            </a:extLst>
          </p:cNvPr>
          <p:cNvSpPr txBox="1"/>
          <p:nvPr/>
        </p:nvSpPr>
        <p:spPr>
          <a:xfrm>
            <a:off x="2842505" y="4300575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HMM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A673D4C-4614-4BF8-8C00-039ACD8517DE}"/>
                  </a:ext>
                </a:extLst>
              </p:cNvPr>
              <p:cNvSpPr txBox="1"/>
              <p:nvPr/>
            </p:nvSpPr>
            <p:spPr>
              <a:xfrm>
                <a:off x="7222836" y="2124364"/>
                <a:ext cx="4798237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Notations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: Whether get enough sleep on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day.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: Whether get red eyes on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day.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: Whether sleep in class on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day.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: Concatenation of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A673D4C-4614-4BF8-8C00-039ACD851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2836" y="2124364"/>
                <a:ext cx="4798237" cy="1754326"/>
              </a:xfrm>
              <a:prstGeom prst="rect">
                <a:avLst/>
              </a:prstGeom>
              <a:blipFill>
                <a:blip r:embed="rId3"/>
                <a:stretch>
                  <a:fillRect l="-1144" t="-1736" r="-2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E3C4F854-DA0E-444F-B9F9-DB51633657B7}"/>
                  </a:ext>
                </a:extLst>
              </p:cNvPr>
              <p:cNvSpPr/>
              <p:nvPr/>
            </p:nvSpPr>
            <p:spPr>
              <a:xfrm>
                <a:off x="3897760" y="4544292"/>
                <a:ext cx="1117600" cy="5911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dk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E3C4F854-DA0E-444F-B9F9-DB51633657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760" y="4544292"/>
                <a:ext cx="1117600" cy="59112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900E2A8E-9E3B-4E43-95C2-7EE1323085D6}"/>
                  </a:ext>
                </a:extLst>
              </p:cNvPr>
              <p:cNvSpPr/>
              <p:nvPr/>
            </p:nvSpPr>
            <p:spPr>
              <a:xfrm>
                <a:off x="5364032" y="4544292"/>
                <a:ext cx="1117600" cy="5911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dk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900E2A8E-9E3B-4E43-95C2-7EE1323085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32" y="4544292"/>
                <a:ext cx="1117600" cy="591127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6146341-E170-4AC6-8144-9265BA9631C1}"/>
                  </a:ext>
                </a:extLst>
              </p:cNvPr>
              <p:cNvSpPr/>
              <p:nvPr/>
            </p:nvSpPr>
            <p:spPr>
              <a:xfrm>
                <a:off x="5562614" y="5394796"/>
                <a:ext cx="720436" cy="3850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dk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6146341-E170-4AC6-8144-9265BA9631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14" y="5394796"/>
                <a:ext cx="720436" cy="3850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54A0A15-ECF6-4CE5-AE96-FE171681E8E5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5015360" y="4839856"/>
            <a:ext cx="348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F766B71-92F2-47A8-BB08-269D3E646C02}"/>
              </a:ext>
            </a:extLst>
          </p:cNvPr>
          <p:cNvCxnSpPr>
            <a:stCxn id="12" idx="4"/>
            <a:endCxn id="13" idx="0"/>
          </p:cNvCxnSpPr>
          <p:nvPr/>
        </p:nvCxnSpPr>
        <p:spPr>
          <a:xfrm>
            <a:off x="5922832" y="5135419"/>
            <a:ext cx="0" cy="259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43D6902-B1CB-4FD2-9FB1-286829F112FB}"/>
              </a:ext>
            </a:extLst>
          </p:cNvPr>
          <p:cNvCxnSpPr>
            <a:stCxn id="12" idx="6"/>
          </p:cNvCxnSpPr>
          <p:nvPr/>
        </p:nvCxnSpPr>
        <p:spPr>
          <a:xfrm>
            <a:off x="6481632" y="4839856"/>
            <a:ext cx="267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C29853B6-0BF4-4BB0-8EAC-8C6B383F5183}"/>
              </a:ext>
            </a:extLst>
          </p:cNvPr>
          <p:cNvSpPr txBox="1"/>
          <p:nvPr/>
        </p:nvSpPr>
        <p:spPr>
          <a:xfrm>
            <a:off x="6830304" y="460318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表格 23">
                <a:extLst>
                  <a:ext uri="{FF2B5EF4-FFF2-40B4-BE49-F238E27FC236}">
                    <a16:creationId xmlns:a16="http://schemas.microsoft.com/office/drawing/2014/main" id="{70A13C78-31CB-4C87-B75A-CDBBAFC40E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4950509"/>
                  </p:ext>
                </p:extLst>
              </p:nvPr>
            </p:nvGraphicFramePr>
            <p:xfrm>
              <a:off x="2536166" y="4954042"/>
              <a:ext cx="1333885" cy="65312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33885">
                      <a:extLst>
                        <a:ext uri="{9D8B030D-6E8A-4147-A177-3AD203B41FA5}">
                          <a16:colId xmlns:a16="http://schemas.microsoft.com/office/drawing/2014/main" val="2034179738"/>
                        </a:ext>
                      </a:extLst>
                    </a:gridCol>
                  </a:tblGrid>
                  <a:tr h="32656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d>
                                  <m:dPr>
                                    <m:ctrlPr>
                                      <a:rPr lang="en-US" altLang="zh-CN" sz="1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1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000" b="1" i="1" smtClean="0">
                                            <a:latin typeface="Cambria Math" panose="02040503050406030204" pitchFamily="18" charset="0"/>
                                          </a:rPr>
                                          <m:t>𝑺</m:t>
                                        </m:r>
                                      </m:e>
                                      <m:sub>
                                        <m:r>
                                          <a:rPr lang="en-US" altLang="zh-CN" sz="1000" b="1" i="1" smtClean="0"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  <m:r>
                                      <a:rPr lang="en-US" altLang="zh-CN" sz="1000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zh-CN" sz="1000" b="1" i="1" smtClean="0">
                                        <a:latin typeface="Cambria Math" panose="02040503050406030204" pitchFamily="18" charset="0"/>
                                      </a:rPr>
                                      <m:t>𝑻𝒓𝒖𝒆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47567" marR="47567" marT="23783" marB="23783" anchor="ctr"/>
                    </a:tc>
                    <a:extLst>
                      <a:ext uri="{0D108BD9-81ED-4DB2-BD59-A6C34878D82A}">
                        <a16:rowId xmlns:a16="http://schemas.microsoft.com/office/drawing/2014/main" val="3865467758"/>
                      </a:ext>
                    </a:extLst>
                  </a:tr>
                  <a:tr h="32656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47567" marR="47567" marT="23783" marB="23783" anchor="ctr"/>
                    </a:tc>
                    <a:extLst>
                      <a:ext uri="{0D108BD9-81ED-4DB2-BD59-A6C34878D82A}">
                        <a16:rowId xmlns:a16="http://schemas.microsoft.com/office/drawing/2014/main" val="11878683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表格 23">
                <a:extLst>
                  <a:ext uri="{FF2B5EF4-FFF2-40B4-BE49-F238E27FC236}">
                    <a16:creationId xmlns:a16="http://schemas.microsoft.com/office/drawing/2014/main" id="{70A13C78-31CB-4C87-B75A-CDBBAFC40E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4950509"/>
                  </p:ext>
                </p:extLst>
              </p:nvPr>
            </p:nvGraphicFramePr>
            <p:xfrm>
              <a:off x="2536166" y="4954042"/>
              <a:ext cx="1333885" cy="65312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33885">
                      <a:extLst>
                        <a:ext uri="{9D8B030D-6E8A-4147-A177-3AD203B41FA5}">
                          <a16:colId xmlns:a16="http://schemas.microsoft.com/office/drawing/2014/main" val="2034179738"/>
                        </a:ext>
                      </a:extLst>
                    </a:gridCol>
                  </a:tblGrid>
                  <a:tr h="32656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7567" marR="47567" marT="23783" marB="23783" anchor="ctr">
                        <a:blipFill>
                          <a:blip r:embed="rId7"/>
                          <a:stretch>
                            <a:fillRect l="-913" t="-1852" r="-2283" b="-103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5467758"/>
                      </a:ext>
                    </a:extLst>
                  </a:tr>
                  <a:tr h="32656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7567" marR="47567" marT="23783" marB="23783" anchor="ctr">
                        <a:blipFill>
                          <a:blip r:embed="rId7"/>
                          <a:stretch>
                            <a:fillRect l="-913" t="-101852" r="-2283" b="-3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786834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表格 24">
                <a:extLst>
                  <a:ext uri="{FF2B5EF4-FFF2-40B4-BE49-F238E27FC236}">
                    <a16:creationId xmlns:a16="http://schemas.microsoft.com/office/drawing/2014/main" id="{313246A8-64AB-4484-921A-D93F1ADF8F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9608348"/>
                  </p:ext>
                </p:extLst>
              </p:nvPr>
            </p:nvGraphicFramePr>
            <p:xfrm>
              <a:off x="4521216" y="3715286"/>
              <a:ext cx="1879584" cy="814851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79848">
                      <a:extLst>
                        <a:ext uri="{9D8B030D-6E8A-4147-A177-3AD203B41FA5}">
                          <a16:colId xmlns:a16="http://schemas.microsoft.com/office/drawing/2014/main" val="3319629504"/>
                        </a:ext>
                      </a:extLst>
                    </a:gridCol>
                    <a:gridCol w="1199736">
                      <a:extLst>
                        <a:ext uri="{9D8B030D-6E8A-4147-A177-3AD203B41FA5}">
                          <a16:colId xmlns:a16="http://schemas.microsoft.com/office/drawing/2014/main" val="2034179738"/>
                        </a:ext>
                      </a:extLst>
                    </a:gridCol>
                  </a:tblGrid>
                  <a:tr h="2716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altLang="zh-CN" sz="10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altLang="zh-CN" sz="10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47567" marR="47567" marT="23783" marB="23783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d>
                                  <m:dPr>
                                    <m:ctrlPr>
                                      <a:rPr lang="en-US" altLang="zh-CN" sz="1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1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000" b="1" i="1" smtClean="0">
                                            <a:latin typeface="Cambria Math" panose="02040503050406030204" pitchFamily="18" charset="0"/>
                                          </a:rPr>
                                          <m:t>𝑺</m:t>
                                        </m:r>
                                      </m:e>
                                      <m:sub>
                                        <m:r>
                                          <a:rPr lang="en-US" altLang="zh-CN" sz="1000" b="1" i="1" smtClean="0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sub>
                                    </m:sSub>
                                    <m:r>
                                      <a:rPr lang="en-US" altLang="zh-CN" sz="1000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zh-CN" sz="1000" b="1" i="1" smtClean="0">
                                        <a:latin typeface="Cambria Math" panose="02040503050406030204" pitchFamily="18" charset="0"/>
                                      </a:rPr>
                                      <m:t>𝑻𝒓𝒖𝒆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47567" marR="47567" marT="23783" marB="23783" anchor="ctr"/>
                    </a:tc>
                    <a:extLst>
                      <a:ext uri="{0D108BD9-81ED-4DB2-BD59-A6C34878D82A}">
                        <a16:rowId xmlns:a16="http://schemas.microsoft.com/office/drawing/2014/main" val="3865467758"/>
                      </a:ext>
                    </a:extLst>
                  </a:tr>
                  <a:tr h="2716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𝑇𝑟𝑢𝑒</m:t>
                                </m:r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47567" marR="47567" marT="23783" marB="2378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47567" marR="47567" marT="23783" marB="23783" anchor="ctr"/>
                    </a:tc>
                    <a:extLst>
                      <a:ext uri="{0D108BD9-81ED-4DB2-BD59-A6C34878D82A}">
                        <a16:rowId xmlns:a16="http://schemas.microsoft.com/office/drawing/2014/main" val="1187868347"/>
                      </a:ext>
                    </a:extLst>
                  </a:tr>
                  <a:tr h="2716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𝐹𝑎𝑙𝑠𝑒</m:t>
                                </m:r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47567" marR="47567" marT="23783" marB="2378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47567" marR="47567" marT="23783" marB="23783" anchor="ctr"/>
                    </a:tc>
                    <a:extLst>
                      <a:ext uri="{0D108BD9-81ED-4DB2-BD59-A6C34878D82A}">
                        <a16:rowId xmlns:a16="http://schemas.microsoft.com/office/drawing/2014/main" val="29752764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表格 24">
                <a:extLst>
                  <a:ext uri="{FF2B5EF4-FFF2-40B4-BE49-F238E27FC236}">
                    <a16:creationId xmlns:a16="http://schemas.microsoft.com/office/drawing/2014/main" id="{313246A8-64AB-4484-921A-D93F1ADF8F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9608348"/>
                  </p:ext>
                </p:extLst>
              </p:nvPr>
            </p:nvGraphicFramePr>
            <p:xfrm>
              <a:off x="4521216" y="3715286"/>
              <a:ext cx="1879584" cy="814851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79848">
                      <a:extLst>
                        <a:ext uri="{9D8B030D-6E8A-4147-A177-3AD203B41FA5}">
                          <a16:colId xmlns:a16="http://schemas.microsoft.com/office/drawing/2014/main" val="3319629504"/>
                        </a:ext>
                      </a:extLst>
                    </a:gridCol>
                    <a:gridCol w="1199736">
                      <a:extLst>
                        <a:ext uri="{9D8B030D-6E8A-4147-A177-3AD203B41FA5}">
                          <a16:colId xmlns:a16="http://schemas.microsoft.com/office/drawing/2014/main" val="2034179738"/>
                        </a:ext>
                      </a:extLst>
                    </a:gridCol>
                  </a:tblGrid>
                  <a:tr h="27161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7567" marR="47567" marT="23783" marB="23783" anchor="ctr">
                        <a:blipFill>
                          <a:blip r:embed="rId8"/>
                          <a:stretch>
                            <a:fillRect l="-893" t="-2222" r="-180357" b="-2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7567" marR="47567" marT="23783" marB="23783" anchor="ctr">
                        <a:blipFill>
                          <a:blip r:embed="rId8"/>
                          <a:stretch>
                            <a:fillRect l="-57360" t="-2222" r="-2538" b="-20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5467758"/>
                      </a:ext>
                    </a:extLst>
                  </a:tr>
                  <a:tr h="27161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7567" marR="47567" marT="23783" marB="23783" anchor="ctr">
                        <a:blipFill>
                          <a:blip r:embed="rId8"/>
                          <a:stretch>
                            <a:fillRect l="-893" t="-102222" r="-180357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7567" marR="47567" marT="23783" marB="23783" anchor="ctr">
                        <a:blipFill>
                          <a:blip r:embed="rId8"/>
                          <a:stretch>
                            <a:fillRect l="-57360" t="-102222" r="-2538" b="-10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7868347"/>
                      </a:ext>
                    </a:extLst>
                  </a:tr>
                  <a:tr h="27161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7567" marR="47567" marT="23783" marB="23783" anchor="ctr">
                        <a:blipFill>
                          <a:blip r:embed="rId8"/>
                          <a:stretch>
                            <a:fillRect l="-893" t="-202222" r="-180357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7567" marR="47567" marT="23783" marB="23783" anchor="ctr">
                        <a:blipFill>
                          <a:blip r:embed="rId8"/>
                          <a:stretch>
                            <a:fillRect l="-57360" t="-202222" r="-2538" b="-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52764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表格 26">
                <a:extLst>
                  <a:ext uri="{FF2B5EF4-FFF2-40B4-BE49-F238E27FC236}">
                    <a16:creationId xmlns:a16="http://schemas.microsoft.com/office/drawing/2014/main" id="{0B61575C-7CAE-4055-B7D0-7CCBBB0E2A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400175"/>
                  </p:ext>
                </p:extLst>
              </p:nvPr>
            </p:nvGraphicFramePr>
            <p:xfrm>
              <a:off x="6481632" y="5332364"/>
              <a:ext cx="4525831" cy="1023987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61599">
                      <a:extLst>
                        <a:ext uri="{9D8B030D-6E8A-4147-A177-3AD203B41FA5}">
                          <a16:colId xmlns:a16="http://schemas.microsoft.com/office/drawing/2014/main" val="3319629504"/>
                        </a:ext>
                      </a:extLst>
                    </a:gridCol>
                    <a:gridCol w="991058">
                      <a:extLst>
                        <a:ext uri="{9D8B030D-6E8A-4147-A177-3AD203B41FA5}">
                          <a16:colId xmlns:a16="http://schemas.microsoft.com/office/drawing/2014/main" val="2034179738"/>
                        </a:ext>
                      </a:extLst>
                    </a:gridCol>
                    <a:gridCol w="991058">
                      <a:extLst>
                        <a:ext uri="{9D8B030D-6E8A-4147-A177-3AD203B41FA5}">
                          <a16:colId xmlns:a16="http://schemas.microsoft.com/office/drawing/2014/main" val="618776032"/>
                        </a:ext>
                      </a:extLst>
                    </a:gridCol>
                    <a:gridCol w="991058">
                      <a:extLst>
                        <a:ext uri="{9D8B030D-6E8A-4147-A177-3AD203B41FA5}">
                          <a16:colId xmlns:a16="http://schemas.microsoft.com/office/drawing/2014/main" val="410849757"/>
                        </a:ext>
                      </a:extLst>
                    </a:gridCol>
                    <a:gridCol w="991058">
                      <a:extLst>
                        <a:ext uri="{9D8B030D-6E8A-4147-A177-3AD203B41FA5}">
                          <a16:colId xmlns:a16="http://schemas.microsoft.com/office/drawing/2014/main" val="1499664023"/>
                        </a:ext>
                      </a:extLst>
                    </a:gridCol>
                  </a:tblGrid>
                  <a:tr h="34132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altLang="zh-CN" sz="10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47567" marR="47567" marT="23783" marB="23783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d>
                                  <m:dPr>
                                    <m:ctrlPr>
                                      <a:rPr lang="en-US" altLang="zh-CN" sz="1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1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000" b="1" i="1" smtClean="0">
                                            <a:latin typeface="Cambria Math" panose="02040503050406030204" pitchFamily="18" charset="0"/>
                                          </a:rPr>
                                          <m:t>𝑶</m:t>
                                        </m:r>
                                      </m:e>
                                      <m:sub>
                                        <m:r>
                                          <a:rPr lang="en-US" altLang="zh-CN" sz="1000" b="1" i="1" smtClean="0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sub>
                                    </m:sSub>
                                    <m:r>
                                      <a:rPr lang="en-US" altLang="zh-CN" sz="1000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zh-CN" sz="1000" b="1" i="1" smtClean="0">
                                        <a:latin typeface="Cambria Math" panose="02040503050406030204" pitchFamily="18" charset="0"/>
                                      </a:rPr>
                                      <m:t>𝑻𝑻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47567" marR="47567" marT="23783" marB="23783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d>
                                  <m:dPr>
                                    <m:ctrlPr>
                                      <a:rPr lang="en-US" altLang="zh-CN" sz="1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1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000" b="1" i="1" smtClean="0">
                                            <a:latin typeface="Cambria Math" panose="02040503050406030204" pitchFamily="18" charset="0"/>
                                          </a:rPr>
                                          <m:t>𝑶</m:t>
                                        </m:r>
                                      </m:e>
                                      <m:sub>
                                        <m:r>
                                          <a:rPr lang="en-US" altLang="zh-CN" sz="1000" b="1" i="1" smtClean="0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sub>
                                    </m:sSub>
                                    <m:r>
                                      <a:rPr lang="en-US" altLang="zh-CN" sz="1000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zh-CN" sz="1000" b="1" i="1" smtClean="0">
                                        <a:latin typeface="Cambria Math" panose="02040503050406030204" pitchFamily="18" charset="0"/>
                                      </a:rPr>
                                      <m:t>𝑻𝑭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47567" marR="47567" marT="23783" marB="23783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d>
                                  <m:dPr>
                                    <m:ctrlPr>
                                      <a:rPr lang="en-US" altLang="zh-CN" sz="1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1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000" b="1" i="1" smtClean="0">
                                            <a:latin typeface="Cambria Math" panose="02040503050406030204" pitchFamily="18" charset="0"/>
                                          </a:rPr>
                                          <m:t>𝑶</m:t>
                                        </m:r>
                                      </m:e>
                                      <m:sub>
                                        <m:r>
                                          <a:rPr lang="en-US" altLang="zh-CN" sz="1000" b="1" i="1" smtClean="0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sub>
                                    </m:sSub>
                                    <m:r>
                                      <a:rPr lang="en-US" altLang="zh-CN" sz="1000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zh-CN" sz="1000" b="1" i="1" smtClean="0">
                                        <a:latin typeface="Cambria Math" panose="02040503050406030204" pitchFamily="18" charset="0"/>
                                      </a:rPr>
                                      <m:t>𝑭𝑻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47567" marR="47567" marT="23783" marB="23783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d>
                                  <m:dPr>
                                    <m:ctrlPr>
                                      <a:rPr lang="en-US" altLang="zh-CN" sz="1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1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000" b="1" i="1" smtClean="0">
                                            <a:latin typeface="Cambria Math" panose="02040503050406030204" pitchFamily="18" charset="0"/>
                                          </a:rPr>
                                          <m:t>𝑶</m:t>
                                        </m:r>
                                      </m:e>
                                      <m:sub>
                                        <m:r>
                                          <a:rPr lang="en-US" altLang="zh-CN" sz="1000" b="1" i="1" smtClean="0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sub>
                                    </m:sSub>
                                    <m:r>
                                      <a:rPr lang="en-US" altLang="zh-CN" sz="1000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zh-CN" sz="1000" b="1" i="1" smtClean="0">
                                        <a:latin typeface="Cambria Math" panose="02040503050406030204" pitchFamily="18" charset="0"/>
                                      </a:rPr>
                                      <m:t>𝑭𝑭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47567" marR="47567" marT="23783" marB="23783" anchor="ctr"/>
                    </a:tc>
                    <a:extLst>
                      <a:ext uri="{0D108BD9-81ED-4DB2-BD59-A6C34878D82A}">
                        <a16:rowId xmlns:a16="http://schemas.microsoft.com/office/drawing/2014/main" val="3865467758"/>
                      </a:ext>
                    </a:extLst>
                  </a:tr>
                  <a:tr h="34132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𝑇𝑟𝑢𝑒</m:t>
                                </m:r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47567" marR="47567" marT="23783" marB="2378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oMath>
                          </a14:m>
                          <a:r>
                            <a:rPr lang="en-US" altLang="zh-CN" sz="1000" dirty="0"/>
                            <a:t>2</a:t>
                          </a:r>
                          <a:endParaRPr lang="zh-CN" altLang="en-US" sz="1000" dirty="0"/>
                        </a:p>
                      </a:txBody>
                      <a:tcPr marL="47567" marR="47567" marT="23783" marB="2378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0.18</m:t>
                                </m:r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47567" marR="47567" marT="23783" marB="2378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0.08</m:t>
                                </m:r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47567" marR="47567" marT="23783" marB="2378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0.72</m:t>
                                </m:r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47567" marR="47567" marT="23783" marB="23783" anchor="ctr"/>
                    </a:tc>
                    <a:extLst>
                      <a:ext uri="{0D108BD9-81ED-4DB2-BD59-A6C34878D82A}">
                        <a16:rowId xmlns:a16="http://schemas.microsoft.com/office/drawing/2014/main" val="1187868347"/>
                      </a:ext>
                    </a:extLst>
                  </a:tr>
                  <a:tr h="34132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𝐹𝑎𝑙𝑠𝑒</m:t>
                                </m:r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47567" marR="47567" marT="23783" marB="2378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</m:oMath>
                          </a14:m>
                          <a:r>
                            <a:rPr lang="en-US" altLang="zh-CN" sz="1000" dirty="0"/>
                            <a:t>21</a:t>
                          </a:r>
                          <a:endParaRPr lang="zh-CN" altLang="en-US" sz="1000" dirty="0"/>
                        </a:p>
                      </a:txBody>
                      <a:tcPr marL="47567" marR="47567" marT="23783" marB="2378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47567" marR="47567" marT="23783" marB="2378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0.09</m:t>
                                </m:r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47567" marR="47567" marT="23783" marB="2378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0.21</m:t>
                                </m:r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47567" marR="47567" marT="23783" marB="23783" anchor="ctr"/>
                    </a:tc>
                    <a:extLst>
                      <a:ext uri="{0D108BD9-81ED-4DB2-BD59-A6C34878D82A}">
                        <a16:rowId xmlns:a16="http://schemas.microsoft.com/office/drawing/2014/main" val="29752764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表格 26">
                <a:extLst>
                  <a:ext uri="{FF2B5EF4-FFF2-40B4-BE49-F238E27FC236}">
                    <a16:creationId xmlns:a16="http://schemas.microsoft.com/office/drawing/2014/main" id="{0B61575C-7CAE-4055-B7D0-7CCBBB0E2A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400175"/>
                  </p:ext>
                </p:extLst>
              </p:nvPr>
            </p:nvGraphicFramePr>
            <p:xfrm>
              <a:off x="6481632" y="5332364"/>
              <a:ext cx="4525831" cy="1023987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61599">
                      <a:extLst>
                        <a:ext uri="{9D8B030D-6E8A-4147-A177-3AD203B41FA5}">
                          <a16:colId xmlns:a16="http://schemas.microsoft.com/office/drawing/2014/main" val="3319629504"/>
                        </a:ext>
                      </a:extLst>
                    </a:gridCol>
                    <a:gridCol w="991058">
                      <a:extLst>
                        <a:ext uri="{9D8B030D-6E8A-4147-A177-3AD203B41FA5}">
                          <a16:colId xmlns:a16="http://schemas.microsoft.com/office/drawing/2014/main" val="2034179738"/>
                        </a:ext>
                      </a:extLst>
                    </a:gridCol>
                    <a:gridCol w="991058">
                      <a:extLst>
                        <a:ext uri="{9D8B030D-6E8A-4147-A177-3AD203B41FA5}">
                          <a16:colId xmlns:a16="http://schemas.microsoft.com/office/drawing/2014/main" val="618776032"/>
                        </a:ext>
                      </a:extLst>
                    </a:gridCol>
                    <a:gridCol w="991058">
                      <a:extLst>
                        <a:ext uri="{9D8B030D-6E8A-4147-A177-3AD203B41FA5}">
                          <a16:colId xmlns:a16="http://schemas.microsoft.com/office/drawing/2014/main" val="410849757"/>
                        </a:ext>
                      </a:extLst>
                    </a:gridCol>
                    <a:gridCol w="991058">
                      <a:extLst>
                        <a:ext uri="{9D8B030D-6E8A-4147-A177-3AD203B41FA5}">
                          <a16:colId xmlns:a16="http://schemas.microsoft.com/office/drawing/2014/main" val="1499664023"/>
                        </a:ext>
                      </a:extLst>
                    </a:gridCol>
                  </a:tblGrid>
                  <a:tr h="34132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7567" marR="47567" marT="23783" marB="23783" anchor="ctr">
                        <a:blipFill>
                          <a:blip r:embed="rId9"/>
                          <a:stretch>
                            <a:fillRect l="-1087" t="-1786" r="-711957" b="-2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7567" marR="47567" marT="23783" marB="23783" anchor="ctr">
                        <a:blipFill>
                          <a:blip r:embed="rId9"/>
                          <a:stretch>
                            <a:fillRect l="-57055" t="-1786" r="-301840" b="-2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7567" marR="47567" marT="23783" marB="23783" anchor="ctr">
                        <a:blipFill>
                          <a:blip r:embed="rId9"/>
                          <a:stretch>
                            <a:fillRect l="-157055" t="-1786" r="-201840" b="-2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7567" marR="47567" marT="23783" marB="23783" anchor="ctr">
                        <a:blipFill>
                          <a:blip r:embed="rId9"/>
                          <a:stretch>
                            <a:fillRect l="-258642" t="-1786" r="-103086" b="-2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7567" marR="47567" marT="23783" marB="23783" anchor="ctr">
                        <a:blipFill>
                          <a:blip r:embed="rId9"/>
                          <a:stretch>
                            <a:fillRect l="-356442" t="-1786" r="-2454" b="-2053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5467758"/>
                      </a:ext>
                    </a:extLst>
                  </a:tr>
                  <a:tr h="34132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7567" marR="47567" marT="23783" marB="23783" anchor="ctr">
                        <a:blipFill>
                          <a:blip r:embed="rId9"/>
                          <a:stretch>
                            <a:fillRect l="-1087" t="-100000" r="-711957" b="-10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7567" marR="47567" marT="23783" marB="23783" anchor="ctr">
                        <a:blipFill>
                          <a:blip r:embed="rId9"/>
                          <a:stretch>
                            <a:fillRect l="-57055" t="-100000" r="-301840" b="-10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7567" marR="47567" marT="23783" marB="23783" anchor="ctr">
                        <a:blipFill>
                          <a:blip r:embed="rId9"/>
                          <a:stretch>
                            <a:fillRect l="-157055" t="-100000" r="-201840" b="-10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7567" marR="47567" marT="23783" marB="23783" anchor="ctr">
                        <a:blipFill>
                          <a:blip r:embed="rId9"/>
                          <a:stretch>
                            <a:fillRect l="-258642" t="-100000" r="-103086" b="-10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7567" marR="47567" marT="23783" marB="23783" anchor="ctr">
                        <a:blipFill>
                          <a:blip r:embed="rId9"/>
                          <a:stretch>
                            <a:fillRect l="-356442" t="-100000" r="-2454" b="-101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7868347"/>
                      </a:ext>
                    </a:extLst>
                  </a:tr>
                  <a:tr h="34132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7567" marR="47567" marT="23783" marB="23783" anchor="ctr">
                        <a:blipFill>
                          <a:blip r:embed="rId9"/>
                          <a:stretch>
                            <a:fillRect l="-1087" t="-203571" r="-711957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7567" marR="47567" marT="23783" marB="23783" anchor="ctr">
                        <a:blipFill>
                          <a:blip r:embed="rId9"/>
                          <a:stretch>
                            <a:fillRect l="-57055" t="-203571" r="-301840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7567" marR="47567" marT="23783" marB="23783" anchor="ctr">
                        <a:blipFill>
                          <a:blip r:embed="rId9"/>
                          <a:stretch>
                            <a:fillRect l="-157055" t="-203571" r="-201840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7567" marR="47567" marT="23783" marB="23783" anchor="ctr">
                        <a:blipFill>
                          <a:blip r:embed="rId9"/>
                          <a:stretch>
                            <a:fillRect l="-258642" t="-203571" r="-103086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7567" marR="47567" marT="23783" marB="23783" anchor="ctr">
                        <a:blipFill>
                          <a:blip r:embed="rId9"/>
                          <a:stretch>
                            <a:fillRect l="-356442" t="-203571" r="-2454" b="-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527644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444906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2BF1E-2F11-465D-9C84-878290AFA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 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79DE83-BEC2-4AC5-9D05-46697DAC7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 4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D6D57E-D830-4392-93DD-571085CE4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A29C-EFD0-493C-8B18-D6E9F5C4E11C}" type="datetime1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BA9431-29FA-4A90-9934-128F402BD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2021 Spring, Artificial Intelligence, ISEE, Zhejiang University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9B67D0-3535-40C1-B58E-FD0DEBA3B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A0B7-93AB-481E-9FA1-2CC4839958F1}" type="slidenum">
              <a:rPr lang="zh-CN" altLang="en-US" smtClean="0"/>
              <a:t>51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40D035A-1A41-450B-B49A-B8726C975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18167"/>
            <a:ext cx="5989839" cy="215664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B3578708-B872-4CA8-92B2-3ABCB9833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230" y="4074107"/>
            <a:ext cx="8693133" cy="2389172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D8016E3C-35BE-4FBD-B376-81031F12E921}"/>
              </a:ext>
            </a:extLst>
          </p:cNvPr>
          <p:cNvSpPr/>
          <p:nvPr/>
        </p:nvSpPr>
        <p:spPr>
          <a:xfrm>
            <a:off x="1016000" y="3334327"/>
            <a:ext cx="5671127" cy="2678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5CAADDE-FDC0-4195-96D0-A8062842902C}"/>
              </a:ext>
            </a:extLst>
          </p:cNvPr>
          <p:cNvSpPr txBox="1"/>
          <p:nvPr/>
        </p:nvSpPr>
        <p:spPr>
          <a:xfrm>
            <a:off x="7031770" y="2018167"/>
            <a:ext cx="1578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Recall filtering: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7338AEB-1ABD-44AC-89A6-F1C1122B9F1D}"/>
                  </a:ext>
                </a:extLst>
              </p:cNvPr>
              <p:cNvSpPr txBox="1"/>
              <p:nvPr/>
            </p:nvSpPr>
            <p:spPr>
              <a:xfrm>
                <a:off x="7027152" y="2323732"/>
                <a:ext cx="5157181" cy="720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∑"/>
                          <m:supHide m:val="on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1:</m:t>
                                  </m:r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7338AEB-1ABD-44AC-89A6-F1C1122B9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7152" y="2323732"/>
                <a:ext cx="5157181" cy="7203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18B70309-1EE7-49BC-9FF0-694739530938}"/>
              </a:ext>
            </a:extLst>
          </p:cNvPr>
          <p:cNvSpPr txBox="1"/>
          <p:nvPr/>
        </p:nvSpPr>
        <p:spPr>
          <a:xfrm>
            <a:off x="5298502" y="4296369"/>
            <a:ext cx="6166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Message propagates forward along time sequence(transition), and updated by each observation(sensor).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70135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2BF1E-2F11-465D-9C84-878290AFA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 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79DE83-BEC2-4AC5-9D05-46697DAC7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 4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D6D57E-D830-4392-93DD-571085CE4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A29C-EFD0-493C-8B18-D6E9F5C4E11C}" type="datetime1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BA9431-29FA-4A90-9934-128F402BD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2021 Spring, Artificial Intelligence, ISEE, Zhejiang University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9B67D0-3535-40C1-B58E-FD0DEBA3B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A0B7-93AB-481E-9FA1-2CC4839958F1}" type="slidenum">
              <a:rPr lang="zh-CN" altLang="en-US" smtClean="0"/>
              <a:t>52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40D035A-1A41-450B-B49A-B8726C975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18167"/>
            <a:ext cx="5989839" cy="215664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B3578708-B872-4CA8-92B2-3ABCB9833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794" y="4332303"/>
            <a:ext cx="7364606" cy="2024047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D8016E3C-35BE-4FBD-B376-81031F12E921}"/>
              </a:ext>
            </a:extLst>
          </p:cNvPr>
          <p:cNvSpPr/>
          <p:nvPr/>
        </p:nvSpPr>
        <p:spPr>
          <a:xfrm>
            <a:off x="1016000" y="3334327"/>
            <a:ext cx="5671127" cy="2678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5CAADDE-FDC0-4195-96D0-A8062842902C}"/>
              </a:ext>
            </a:extLst>
          </p:cNvPr>
          <p:cNvSpPr txBox="1"/>
          <p:nvPr/>
        </p:nvSpPr>
        <p:spPr>
          <a:xfrm>
            <a:off x="7031770" y="2018167"/>
            <a:ext cx="1578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Recall filtering: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7338AEB-1ABD-44AC-89A6-F1C1122B9F1D}"/>
                  </a:ext>
                </a:extLst>
              </p:cNvPr>
              <p:cNvSpPr txBox="1"/>
              <p:nvPr/>
            </p:nvSpPr>
            <p:spPr>
              <a:xfrm>
                <a:off x="7027152" y="2323732"/>
                <a:ext cx="5157181" cy="720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∑"/>
                          <m:supHide m:val="on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1:</m:t>
                                  </m:r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7338AEB-1ABD-44AC-89A6-F1C1122B9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7152" y="2323732"/>
                <a:ext cx="5157181" cy="7203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18B70309-1EE7-49BC-9FF0-694739530938}"/>
              </a:ext>
            </a:extLst>
          </p:cNvPr>
          <p:cNvSpPr txBox="1"/>
          <p:nvPr/>
        </p:nvSpPr>
        <p:spPr>
          <a:xfrm>
            <a:off x="5298502" y="4296369"/>
            <a:ext cx="6166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Message propagates forward along time sequence(transition), and updated by each observation(sensor).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68811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2BF1E-2F11-465D-9C84-878290AFA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 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79DE83-BEC2-4AC5-9D05-46697DAC7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 4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D6D57E-D830-4392-93DD-571085CE4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A29C-EFD0-493C-8B18-D6E9F5C4E11C}" type="datetime1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BA9431-29FA-4A90-9934-128F402BD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2021 Spring, Artificial Intelligence, ISEE, Zhejiang University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9B67D0-3535-40C1-B58E-FD0DEBA3B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A0B7-93AB-481E-9FA1-2CC4839958F1}" type="slidenum">
              <a:rPr lang="zh-CN" altLang="en-US" smtClean="0"/>
              <a:t>53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40D035A-1A41-450B-B49A-B8726C975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18167"/>
            <a:ext cx="5989839" cy="215664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B3578708-B872-4CA8-92B2-3ABCB9833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794" y="4332303"/>
            <a:ext cx="7364606" cy="2024047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D8016E3C-35BE-4FBD-B376-81031F12E921}"/>
              </a:ext>
            </a:extLst>
          </p:cNvPr>
          <p:cNvSpPr/>
          <p:nvPr/>
        </p:nvSpPr>
        <p:spPr>
          <a:xfrm>
            <a:off x="1016000" y="3334327"/>
            <a:ext cx="5671127" cy="2678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5CAADDE-FDC0-4195-96D0-A8062842902C}"/>
              </a:ext>
            </a:extLst>
          </p:cNvPr>
          <p:cNvSpPr txBox="1"/>
          <p:nvPr/>
        </p:nvSpPr>
        <p:spPr>
          <a:xfrm>
            <a:off x="7031770" y="2018167"/>
            <a:ext cx="1578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Recall filtering: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7338AEB-1ABD-44AC-89A6-F1C1122B9F1D}"/>
                  </a:ext>
                </a:extLst>
              </p:cNvPr>
              <p:cNvSpPr txBox="1"/>
              <p:nvPr/>
            </p:nvSpPr>
            <p:spPr>
              <a:xfrm>
                <a:off x="7027152" y="2323732"/>
                <a:ext cx="5157181" cy="720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∑"/>
                          <m:supHide m:val="on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1:</m:t>
                                  </m:r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7338AEB-1ABD-44AC-89A6-F1C1122B9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7152" y="2323732"/>
                <a:ext cx="5157181" cy="7203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2442F4A5-9A72-4AE9-A276-0710C338B2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5855" y="3096490"/>
            <a:ext cx="5019773" cy="197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5521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2BF1E-2F11-465D-9C84-878290AFA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 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79DE83-BEC2-4AC5-9D05-46697DAC7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 4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D6D57E-D830-4392-93DD-571085CE4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A29C-EFD0-493C-8B18-D6E9F5C4E11C}" type="datetime1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BA9431-29FA-4A90-9934-128F402BD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2021 Spring, Artificial Intelligence, ISEE, Zhejiang University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9B67D0-3535-40C1-B58E-FD0DEBA3B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A0B7-93AB-481E-9FA1-2CC4839958F1}" type="slidenum">
              <a:rPr lang="zh-CN" altLang="en-US" smtClean="0"/>
              <a:t>54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40D035A-1A41-450B-B49A-B8726C975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18167"/>
            <a:ext cx="5989839" cy="215664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B3578708-B872-4CA8-92B2-3ABCB9833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794" y="4332303"/>
            <a:ext cx="7364606" cy="2024047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D8016E3C-35BE-4FBD-B376-81031F12E921}"/>
              </a:ext>
            </a:extLst>
          </p:cNvPr>
          <p:cNvSpPr/>
          <p:nvPr/>
        </p:nvSpPr>
        <p:spPr>
          <a:xfrm>
            <a:off x="1016000" y="3611418"/>
            <a:ext cx="5671127" cy="2678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5CAADDE-FDC0-4195-96D0-A8062842902C}"/>
              </a:ext>
            </a:extLst>
          </p:cNvPr>
          <p:cNvSpPr txBox="1"/>
          <p:nvPr/>
        </p:nvSpPr>
        <p:spPr>
          <a:xfrm>
            <a:off x="6877445" y="2029877"/>
            <a:ext cx="1849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Recall smoothing: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7338AEB-1ABD-44AC-89A6-F1C1122B9F1D}"/>
                  </a:ext>
                </a:extLst>
              </p:cNvPr>
              <p:cNvSpPr txBox="1"/>
              <p:nvPr/>
            </p:nvSpPr>
            <p:spPr>
              <a:xfrm>
                <a:off x="6842616" y="2417954"/>
                <a:ext cx="35359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+1: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6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7338AEB-1ABD-44AC-89A6-F1C1122B9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616" y="2417954"/>
                <a:ext cx="3535968" cy="338554"/>
              </a:xfrm>
              <a:prstGeom prst="rect">
                <a:avLst/>
              </a:prstGeom>
              <a:blipFill>
                <a:blip r:embed="rId5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FC3BC172-9695-4F46-8004-AB6D6D23BA0A}"/>
              </a:ext>
            </a:extLst>
          </p:cNvPr>
          <p:cNvSpPr txBox="1"/>
          <p:nvPr/>
        </p:nvSpPr>
        <p:spPr>
          <a:xfrm>
            <a:off x="6864927" y="3324347"/>
            <a:ext cx="4326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Message propagates forward and backward.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D29B8D1A-10EE-4422-B1CC-F8E4D8BE29D1}"/>
                  </a:ext>
                </a:extLst>
              </p:cNvPr>
              <p:cNvSpPr/>
              <p:nvPr/>
            </p:nvSpPr>
            <p:spPr>
              <a:xfrm>
                <a:off x="6828039" y="2695301"/>
                <a:ext cx="5458289" cy="7210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+1: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CN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+2: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D29B8D1A-10EE-4422-B1CC-F8E4D8BE29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039" y="2695301"/>
                <a:ext cx="5458289" cy="7210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15700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2BF1E-2F11-465D-9C84-878290AFA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 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79DE83-BEC2-4AC5-9D05-46697DAC7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 4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D6D57E-D830-4392-93DD-571085CE4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A29C-EFD0-493C-8B18-D6E9F5C4E11C}" type="datetime1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BA9431-29FA-4A90-9934-128F402BD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2021 Spring, Artificial Intelligence, ISEE, Zhejiang University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9B67D0-3535-40C1-B58E-FD0DEBA3B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A0B7-93AB-481E-9FA1-2CC4839958F1}" type="slidenum">
              <a:rPr lang="zh-CN" altLang="en-US" smtClean="0"/>
              <a:t>55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40D035A-1A41-450B-B49A-B8726C975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18167"/>
            <a:ext cx="5989839" cy="215664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B3578708-B872-4CA8-92B2-3ABCB9833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794" y="4332303"/>
            <a:ext cx="7364606" cy="2024047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D8016E3C-35BE-4FBD-B376-81031F12E921}"/>
              </a:ext>
            </a:extLst>
          </p:cNvPr>
          <p:cNvSpPr/>
          <p:nvPr/>
        </p:nvSpPr>
        <p:spPr>
          <a:xfrm>
            <a:off x="1016000" y="3611418"/>
            <a:ext cx="5671127" cy="2678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5CAADDE-FDC0-4195-96D0-A8062842902C}"/>
              </a:ext>
            </a:extLst>
          </p:cNvPr>
          <p:cNvSpPr txBox="1"/>
          <p:nvPr/>
        </p:nvSpPr>
        <p:spPr>
          <a:xfrm>
            <a:off x="6877445" y="2029877"/>
            <a:ext cx="1849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Recall smoothing: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7338AEB-1ABD-44AC-89A6-F1C1122B9F1D}"/>
                  </a:ext>
                </a:extLst>
              </p:cNvPr>
              <p:cNvSpPr txBox="1"/>
              <p:nvPr/>
            </p:nvSpPr>
            <p:spPr>
              <a:xfrm>
                <a:off x="6842616" y="2417954"/>
                <a:ext cx="35359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+1: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6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7338AEB-1ABD-44AC-89A6-F1C1122B9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616" y="2417954"/>
                <a:ext cx="3535968" cy="338554"/>
              </a:xfrm>
              <a:prstGeom prst="rect">
                <a:avLst/>
              </a:prstGeom>
              <a:blipFill>
                <a:blip r:embed="rId5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D29B8D1A-10EE-4422-B1CC-F8E4D8BE29D1}"/>
                  </a:ext>
                </a:extLst>
              </p:cNvPr>
              <p:cNvSpPr/>
              <p:nvPr/>
            </p:nvSpPr>
            <p:spPr>
              <a:xfrm>
                <a:off x="6828039" y="2695301"/>
                <a:ext cx="5458289" cy="7210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+1: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CN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+2: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D29B8D1A-10EE-4422-B1CC-F8E4D8BE29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039" y="2695301"/>
                <a:ext cx="5458289" cy="7210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29CB7747-63EC-44FE-AF02-AD2736520A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5839" y="3424829"/>
            <a:ext cx="4670454" cy="22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878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2BF1E-2F11-465D-9C84-878290AFA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 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79DE83-BEC2-4AC5-9D05-46697DAC7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 4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D6D57E-D830-4392-93DD-571085CE4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A29C-EFD0-493C-8B18-D6E9F5C4E11C}" type="datetime1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BA9431-29FA-4A90-9934-128F402BD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2021 Spring, Artificial Intelligence, ISEE, Zhejiang University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9B67D0-3535-40C1-B58E-FD0DEBA3B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47724"/>
            <a:ext cx="2743200" cy="365125"/>
          </a:xfrm>
        </p:spPr>
        <p:txBody>
          <a:bodyPr/>
          <a:lstStyle/>
          <a:p>
            <a:fld id="{C27CA0B7-93AB-481E-9FA1-2CC4839958F1}" type="slidenum">
              <a:rPr lang="zh-CN" altLang="en-US" smtClean="0"/>
              <a:t>56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40D035A-1A41-450B-B49A-B8726C975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18167"/>
            <a:ext cx="5989839" cy="215664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B3578708-B872-4CA8-92B2-3ABCB9833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794" y="4332303"/>
            <a:ext cx="7364606" cy="2024047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D8016E3C-35BE-4FBD-B376-81031F12E921}"/>
              </a:ext>
            </a:extLst>
          </p:cNvPr>
          <p:cNvSpPr/>
          <p:nvPr/>
        </p:nvSpPr>
        <p:spPr>
          <a:xfrm>
            <a:off x="1016000" y="3851561"/>
            <a:ext cx="5671127" cy="2678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C719BBB-6DC6-412B-8591-433D1F370E4B}"/>
              </a:ext>
            </a:extLst>
          </p:cNvPr>
          <p:cNvSpPr txBox="1"/>
          <p:nvPr/>
        </p:nvSpPr>
        <p:spPr>
          <a:xfrm>
            <a:off x="7148945" y="2115127"/>
            <a:ext cx="49343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 smoothed probabilities provide more accurate</a:t>
            </a:r>
          </a:p>
          <a:p>
            <a:r>
              <a:rPr lang="en-US" altLang="zh-CN" dirty="0"/>
              <a:t>estimation than the filtered result.</a:t>
            </a:r>
          </a:p>
          <a:p>
            <a:endParaRPr lang="en-US" altLang="zh-CN" dirty="0"/>
          </a:p>
          <a:p>
            <a:r>
              <a:rPr lang="en-US" altLang="zh-CN" dirty="0"/>
              <a:t>Because smoothing considered future evidence to</a:t>
            </a:r>
            <a:br>
              <a:rPr lang="en-US" altLang="zh-CN" dirty="0"/>
            </a:br>
            <a:r>
              <a:rPr lang="en-US" altLang="zh-CN" dirty="0"/>
              <a:t>refine the result.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4F04ECD-0DB5-4101-8826-7FB313F4A3AD}"/>
              </a:ext>
            </a:extLst>
          </p:cNvPr>
          <p:cNvSpPr txBox="1"/>
          <p:nvPr/>
        </p:nvSpPr>
        <p:spPr>
          <a:xfrm>
            <a:off x="7148946" y="3713149"/>
            <a:ext cx="49343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 typical application: tracking algorithm.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Online tracking: real-time tracking, without future info.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Offline tracking: track on a whole sequence, with future info.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3489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41C5D12B-B906-4ABB-AE75-5960ED197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Thanks for watching!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8456F9-64E9-47E2-A658-A15A746C9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A29C-EFD0-493C-8B18-D6E9F5C4E11C}" type="datetime1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1AEB6E-0CE3-4019-AC70-D1BEB8023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2021 Spring, Artificial Intelligence, ISEE, Zhejiang University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A2EEC-160E-4DD9-B99A-AD3B5223D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A0B7-93AB-481E-9FA1-2CC4839958F1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81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27634-9B9C-4D70-B17E-2022D3DAB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 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53240D-8984-4295-96A5-0C0C20F61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 1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4E89BF-2457-44EB-94CB-41F7088B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A29C-EFD0-493C-8B18-D6E9F5C4E11C}" type="datetime1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60532F-0160-40E8-B454-6E6702CD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2021 Spring, Artificial Intelligence, ISEE, Zhejiang University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8751C3-7F50-47A6-9FFE-C2B345E0A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A0B7-93AB-481E-9FA1-2CC4839958F1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1FF61B9-4C13-4AC6-821F-4D68D7C0F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715" y="2055786"/>
            <a:ext cx="6111770" cy="25986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FE1921C-BF6D-4324-83F1-D5C3D5FAB5F3}"/>
                  </a:ext>
                </a:extLst>
              </p:cNvPr>
              <p:cNvSpPr txBox="1"/>
              <p:nvPr/>
            </p:nvSpPr>
            <p:spPr>
              <a:xfrm>
                <a:off x="7370618" y="1555846"/>
                <a:ext cx="4756727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Possible solution:</a:t>
                </a:r>
              </a:p>
              <a:p>
                <a:pPr marL="342900" indent="-342900">
                  <a:buAutoNum type="arabicPeriod"/>
                </a:pPr>
                <a:r>
                  <a:rPr lang="en-US" altLang="zh-CN" dirty="0"/>
                  <a:t>Consider carry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b="0" dirty="0"/>
                  <a:t>.</a:t>
                </a:r>
              </a:p>
              <a:p>
                <a:pPr marL="342900" indent="-342900">
                  <a:buAutoNum type="arabicPeriod"/>
                </a:pPr>
                <a:r>
                  <a:rPr lang="en-US" altLang="zh-CN" dirty="0"/>
                  <a:t>Apply forward checking to exclude 0,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 is assigned with 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buAutoNum type="arabicPeriod"/>
                </a:pPr>
                <a:r>
                  <a:rPr lang="en-US" altLang="zh-CN" dirty="0"/>
                  <a:t>Apply MRV, choose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FE1921C-BF6D-4324-83F1-D5C3D5FAB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618" y="1555846"/>
                <a:ext cx="4756727" cy="1477328"/>
              </a:xfrm>
              <a:prstGeom prst="rect">
                <a:avLst/>
              </a:prstGeom>
              <a:blipFill>
                <a:blip r:embed="rId4"/>
                <a:stretch>
                  <a:fillRect l="-1026" t="-2058" b="-5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7E1D7131-5D98-4C3B-BF31-7480087D4158}"/>
              </a:ext>
            </a:extLst>
          </p:cNvPr>
          <p:cNvSpPr/>
          <p:nvPr/>
        </p:nvSpPr>
        <p:spPr>
          <a:xfrm>
            <a:off x="1209964" y="3713018"/>
            <a:ext cx="258618" cy="258618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1AFA554-E58F-4F46-80E0-7FC409ABDFFC}"/>
              </a:ext>
            </a:extLst>
          </p:cNvPr>
          <p:cNvSpPr/>
          <p:nvPr/>
        </p:nvSpPr>
        <p:spPr>
          <a:xfrm>
            <a:off x="3325091" y="3971636"/>
            <a:ext cx="369454" cy="341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FC29F09-609B-4356-BF88-A25AFF004DAE}"/>
              </a:ext>
            </a:extLst>
          </p:cNvPr>
          <p:cNvSpPr txBox="1"/>
          <p:nvPr/>
        </p:nvSpPr>
        <p:spPr>
          <a:xfrm>
            <a:off x="982715" y="4789329"/>
            <a:ext cx="45608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MRV: Choose the variable with the fewest “legal” values. (</a:t>
            </a:r>
            <a:r>
              <a:rPr lang="en-US" altLang="zh-CN" dirty="0">
                <a:solidFill>
                  <a:srgbClr val="FF0000"/>
                </a:solidFill>
              </a:rPr>
              <a:t>Choose variable</a:t>
            </a:r>
            <a:r>
              <a:rPr lang="en-US" altLang="zh-CN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LCV: Leave the maximum flexibility for subsequent variable assignments. (</a:t>
            </a:r>
            <a:r>
              <a:rPr lang="en-US" altLang="zh-CN" dirty="0">
                <a:solidFill>
                  <a:srgbClr val="FF0000"/>
                </a:solidFill>
              </a:rPr>
              <a:t>Assign value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FFEA284-60EF-48CA-A768-C3278462FF45}"/>
              </a:ext>
            </a:extLst>
          </p:cNvPr>
          <p:cNvSpPr/>
          <p:nvPr/>
        </p:nvSpPr>
        <p:spPr>
          <a:xfrm>
            <a:off x="3110346" y="3068781"/>
            <a:ext cx="369454" cy="34174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7988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27634-9B9C-4D70-B17E-2022D3DAB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 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53240D-8984-4295-96A5-0C0C20F61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 1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4E89BF-2457-44EB-94CB-41F7088B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A29C-EFD0-493C-8B18-D6E9F5C4E11C}" type="datetime1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60532F-0160-40E8-B454-6E6702CD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2021 Spring, Artificial Intelligence, ISEE, Zhejiang University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8751C3-7F50-47A6-9FFE-C2B345E0A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A0B7-93AB-481E-9FA1-2CC4839958F1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1FF61B9-4C13-4AC6-821F-4D68D7C0F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715" y="2055786"/>
            <a:ext cx="6111770" cy="25986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FE1921C-BF6D-4324-83F1-D5C3D5FAB5F3}"/>
                  </a:ext>
                </a:extLst>
              </p:cNvPr>
              <p:cNvSpPr txBox="1"/>
              <p:nvPr/>
            </p:nvSpPr>
            <p:spPr>
              <a:xfrm>
                <a:off x="7370618" y="1555846"/>
                <a:ext cx="4756727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Possible solution:</a:t>
                </a:r>
              </a:p>
              <a:p>
                <a:pPr marL="342900" indent="-342900">
                  <a:buAutoNum type="arabicPeriod"/>
                </a:pPr>
                <a:r>
                  <a:rPr lang="en-US" altLang="zh-CN" dirty="0"/>
                  <a:t>Consider carry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b="0" dirty="0"/>
                  <a:t>.</a:t>
                </a:r>
              </a:p>
              <a:p>
                <a:pPr marL="342900" indent="-342900">
                  <a:buAutoNum type="arabicPeriod"/>
                </a:pPr>
                <a:r>
                  <a:rPr lang="en-US" altLang="zh-CN" dirty="0"/>
                  <a:t>Apply forward checking to exclude 0,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 is assigned with 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buAutoNum type="arabicPeriod"/>
                </a:pPr>
                <a:r>
                  <a:rPr lang="en-US" altLang="zh-CN" dirty="0"/>
                  <a:t>Apply MRV, choose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buAutoNum type="arabicPeriod"/>
                </a:pPr>
                <a:r>
                  <a:rPr lang="en-US" altLang="zh-CN" dirty="0"/>
                  <a:t>Apply MRV, consider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 which have minimum remaining values (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dirty="0"/>
                  <a:t>).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dirty="0"/>
                  <a:t> both survive the forward checking.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for example.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FE1921C-BF6D-4324-83F1-D5C3D5FAB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618" y="1555846"/>
                <a:ext cx="4756727" cy="2585323"/>
              </a:xfrm>
              <a:prstGeom prst="rect">
                <a:avLst/>
              </a:prstGeom>
              <a:blipFill>
                <a:blip r:embed="rId4"/>
                <a:stretch>
                  <a:fillRect l="-1026" t="-1179" b="-2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7E1D7131-5D98-4C3B-BF31-7480087D4158}"/>
              </a:ext>
            </a:extLst>
          </p:cNvPr>
          <p:cNvSpPr/>
          <p:nvPr/>
        </p:nvSpPr>
        <p:spPr>
          <a:xfrm>
            <a:off x="1209964" y="3713018"/>
            <a:ext cx="258618" cy="25861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1AFA554-E58F-4F46-80E0-7FC409ABDFFC}"/>
              </a:ext>
            </a:extLst>
          </p:cNvPr>
          <p:cNvSpPr/>
          <p:nvPr/>
        </p:nvSpPr>
        <p:spPr>
          <a:xfrm>
            <a:off x="3325091" y="3971636"/>
            <a:ext cx="369454" cy="341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2B986C7-6AA6-44BF-B418-2279AC3A7502}"/>
              </a:ext>
            </a:extLst>
          </p:cNvPr>
          <p:cNvSpPr/>
          <p:nvPr/>
        </p:nvSpPr>
        <p:spPr>
          <a:xfrm>
            <a:off x="4008582" y="3971636"/>
            <a:ext cx="369454" cy="34174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DF37C4C-495D-47C5-9836-C545B9911A28}"/>
              </a:ext>
            </a:extLst>
          </p:cNvPr>
          <p:cNvSpPr txBox="1"/>
          <p:nvPr/>
        </p:nvSpPr>
        <p:spPr>
          <a:xfrm>
            <a:off x="982715" y="4789329"/>
            <a:ext cx="45608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MRV: Choose the variable with the fewest “legal” values. (</a:t>
            </a:r>
            <a:r>
              <a:rPr lang="en-US" altLang="zh-CN" dirty="0">
                <a:solidFill>
                  <a:srgbClr val="FF0000"/>
                </a:solidFill>
              </a:rPr>
              <a:t>Choose variable</a:t>
            </a:r>
            <a:r>
              <a:rPr lang="en-US" altLang="zh-CN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LCV: Leave the maximum flexibility for subsequent variable assignments. (</a:t>
            </a:r>
            <a:r>
              <a:rPr lang="en-US" altLang="zh-CN" dirty="0">
                <a:solidFill>
                  <a:srgbClr val="FF0000"/>
                </a:solidFill>
              </a:rPr>
              <a:t>Assign value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36AAE1C-9069-4FAD-A540-94CECFC8E116}"/>
              </a:ext>
            </a:extLst>
          </p:cNvPr>
          <p:cNvSpPr/>
          <p:nvPr/>
        </p:nvSpPr>
        <p:spPr>
          <a:xfrm>
            <a:off x="3110346" y="3068781"/>
            <a:ext cx="369454" cy="34174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4291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27634-9B9C-4D70-B17E-2022D3DAB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 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53240D-8984-4295-96A5-0C0C20F61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 1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4E89BF-2457-44EB-94CB-41F7088B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A29C-EFD0-493C-8B18-D6E9F5C4E11C}" type="datetime1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60532F-0160-40E8-B454-6E6702CD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2021 Spring, Artificial Intelligence, ISEE, Zhejiang University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8751C3-7F50-47A6-9FFE-C2B345E0A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A0B7-93AB-481E-9FA1-2CC4839958F1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1FF61B9-4C13-4AC6-821F-4D68D7C0F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715" y="2055786"/>
            <a:ext cx="6111770" cy="25986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FE1921C-BF6D-4324-83F1-D5C3D5FAB5F3}"/>
                  </a:ext>
                </a:extLst>
              </p:cNvPr>
              <p:cNvSpPr txBox="1"/>
              <p:nvPr/>
            </p:nvSpPr>
            <p:spPr>
              <a:xfrm>
                <a:off x="7370618" y="1555846"/>
                <a:ext cx="4756727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Possible solution:</a:t>
                </a:r>
              </a:p>
              <a:p>
                <a:pPr marL="342900" indent="-342900">
                  <a:buAutoNum type="arabicPeriod"/>
                </a:pPr>
                <a:r>
                  <a:rPr lang="en-US" altLang="zh-CN" dirty="0"/>
                  <a:t>Consider carry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b="0" dirty="0"/>
                  <a:t>.</a:t>
                </a:r>
              </a:p>
              <a:p>
                <a:pPr marL="342900" indent="-342900">
                  <a:buAutoNum type="arabicPeriod"/>
                </a:pPr>
                <a:r>
                  <a:rPr lang="en-US" altLang="zh-CN" dirty="0"/>
                  <a:t>Apply forward checking to exclude 0,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 is assigned with 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buAutoNum type="arabicPeriod"/>
                </a:pPr>
                <a:r>
                  <a:rPr lang="en-US" altLang="zh-CN" dirty="0"/>
                  <a:t>Apply MRV, choose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buAutoNum type="arabicPeriod"/>
                </a:pPr>
                <a:r>
                  <a:rPr lang="en-US" altLang="zh-CN" dirty="0"/>
                  <a:t>Apply MRV, consider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 which have minimum remaining values (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dirty="0"/>
                  <a:t>).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dirty="0"/>
                  <a:t> both survive the forward checking.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for example.</a:t>
                </a:r>
              </a:p>
              <a:p>
                <a:pPr marL="342900" indent="-342900">
                  <a:buAutoNum type="arabicPeriod"/>
                </a:pPr>
                <a:r>
                  <a:rPr lang="en-US" altLang="zh-CN" dirty="0"/>
                  <a:t>Apply MRV, consider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with only 2 values.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for example.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FE1921C-BF6D-4324-83F1-D5C3D5FAB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618" y="1555846"/>
                <a:ext cx="4756727" cy="3139321"/>
              </a:xfrm>
              <a:prstGeom prst="rect">
                <a:avLst/>
              </a:prstGeom>
              <a:blipFill>
                <a:blip r:embed="rId4"/>
                <a:stretch>
                  <a:fillRect l="-1026" t="-971" b="-2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7E1D7131-5D98-4C3B-BF31-7480087D4158}"/>
              </a:ext>
            </a:extLst>
          </p:cNvPr>
          <p:cNvSpPr/>
          <p:nvPr/>
        </p:nvSpPr>
        <p:spPr>
          <a:xfrm>
            <a:off x="1209964" y="3713018"/>
            <a:ext cx="258618" cy="25861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1AFA554-E58F-4F46-80E0-7FC409ABDFFC}"/>
              </a:ext>
            </a:extLst>
          </p:cNvPr>
          <p:cNvSpPr/>
          <p:nvPr/>
        </p:nvSpPr>
        <p:spPr>
          <a:xfrm>
            <a:off x="3325091" y="3971636"/>
            <a:ext cx="369454" cy="341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2B986C7-6AA6-44BF-B418-2279AC3A7502}"/>
              </a:ext>
            </a:extLst>
          </p:cNvPr>
          <p:cNvSpPr/>
          <p:nvPr/>
        </p:nvSpPr>
        <p:spPr>
          <a:xfrm>
            <a:off x="4008582" y="3971636"/>
            <a:ext cx="369454" cy="34174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6D68486-FBCF-494E-98B9-47D2CC027655}"/>
              </a:ext>
            </a:extLst>
          </p:cNvPr>
          <p:cNvSpPr/>
          <p:nvPr/>
        </p:nvSpPr>
        <p:spPr>
          <a:xfrm>
            <a:off x="4950691" y="3971636"/>
            <a:ext cx="369454" cy="34174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4FB2057-9D4D-4EAB-BE94-D945001759A3}"/>
              </a:ext>
            </a:extLst>
          </p:cNvPr>
          <p:cNvSpPr txBox="1"/>
          <p:nvPr/>
        </p:nvSpPr>
        <p:spPr>
          <a:xfrm>
            <a:off x="982715" y="4789329"/>
            <a:ext cx="45608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MRV: Choose the variable with the fewest “legal” values. (</a:t>
            </a:r>
            <a:r>
              <a:rPr lang="en-US" altLang="zh-CN" dirty="0">
                <a:solidFill>
                  <a:srgbClr val="FF0000"/>
                </a:solidFill>
              </a:rPr>
              <a:t>Choose variable</a:t>
            </a:r>
            <a:r>
              <a:rPr lang="en-US" altLang="zh-CN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LCV: Leave the maximum flexibility for subsequent variable assignments. (</a:t>
            </a:r>
            <a:r>
              <a:rPr lang="en-US" altLang="zh-CN" dirty="0">
                <a:solidFill>
                  <a:srgbClr val="FF0000"/>
                </a:solidFill>
              </a:rPr>
              <a:t>Assign value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8C03DAF-B74B-499E-93D2-C1297E085AB4}"/>
              </a:ext>
            </a:extLst>
          </p:cNvPr>
          <p:cNvSpPr/>
          <p:nvPr/>
        </p:nvSpPr>
        <p:spPr>
          <a:xfrm>
            <a:off x="3110346" y="3068781"/>
            <a:ext cx="369454" cy="34174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1537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27634-9B9C-4D70-B17E-2022D3DAB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 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53240D-8984-4295-96A5-0C0C20F61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 1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4E89BF-2457-44EB-94CB-41F7088B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A29C-EFD0-493C-8B18-D6E9F5C4E11C}" type="datetime1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60532F-0160-40E8-B454-6E6702CD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2021 Spring, Artificial Intelligence, ISEE, Zhejiang University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8751C3-7F50-47A6-9FFE-C2B345E0A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A0B7-93AB-481E-9FA1-2CC4839958F1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1FF61B9-4C13-4AC6-821F-4D68D7C0F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715" y="2055786"/>
            <a:ext cx="6111770" cy="25986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FE1921C-BF6D-4324-83F1-D5C3D5FAB5F3}"/>
                  </a:ext>
                </a:extLst>
              </p:cNvPr>
              <p:cNvSpPr txBox="1"/>
              <p:nvPr/>
            </p:nvSpPr>
            <p:spPr>
              <a:xfrm>
                <a:off x="7370618" y="1555846"/>
                <a:ext cx="4756727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Possible solution:</a:t>
                </a:r>
              </a:p>
              <a:p>
                <a:pPr marL="342900" indent="-342900">
                  <a:buAutoNum type="arabicPeriod"/>
                </a:pPr>
                <a:r>
                  <a:rPr lang="en-US" altLang="zh-CN" dirty="0"/>
                  <a:t>Consider carry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b="0" dirty="0"/>
                  <a:t>.</a:t>
                </a:r>
              </a:p>
              <a:p>
                <a:pPr marL="342900" indent="-342900">
                  <a:buAutoNum type="arabicPeriod"/>
                </a:pPr>
                <a:r>
                  <a:rPr lang="en-US" altLang="zh-CN" dirty="0"/>
                  <a:t>Apply forward checking to exclude 0,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 is assigned with 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buAutoNum type="arabicPeriod"/>
                </a:pPr>
                <a:r>
                  <a:rPr lang="en-US" altLang="zh-CN" dirty="0"/>
                  <a:t>Apply MRV, choose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buAutoNum type="arabicPeriod"/>
                </a:pPr>
                <a:r>
                  <a:rPr lang="en-US" altLang="zh-CN" dirty="0"/>
                  <a:t>Apply MRV, consider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 which have minimum remaining values (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dirty="0"/>
                  <a:t>).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dirty="0"/>
                  <a:t> both survive the forward checking.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for example.</a:t>
                </a:r>
              </a:p>
              <a:p>
                <a:pPr marL="342900" indent="-342900">
                  <a:buAutoNum type="arabicPeriod"/>
                </a:pPr>
                <a:r>
                  <a:rPr lang="en-US" altLang="zh-CN" dirty="0"/>
                  <a:t>Apply MRV, consider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with only 2 values.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for example.</a:t>
                </a:r>
              </a:p>
              <a:p>
                <a:pPr marL="342900" indent="-342900">
                  <a:buAutoNum type="arabicPeriod"/>
                </a:pPr>
                <a:r>
                  <a:rPr lang="en-US" altLang="zh-CN" dirty="0"/>
                  <a:t>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+10×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+10×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, it suggests that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altLang="zh-CN" dirty="0"/>
                  <a:t> must be an even number less than 5. Choose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altLang="zh-CN" dirty="0"/>
                  <a:t> according to LCV.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FE1921C-BF6D-4324-83F1-D5C3D5FAB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618" y="1555846"/>
                <a:ext cx="4756727" cy="4247317"/>
              </a:xfrm>
              <a:prstGeom prst="rect">
                <a:avLst/>
              </a:prstGeom>
              <a:blipFill>
                <a:blip r:embed="rId4"/>
                <a:stretch>
                  <a:fillRect l="-1026" t="-717" b="-12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7E1D7131-5D98-4C3B-BF31-7480087D4158}"/>
              </a:ext>
            </a:extLst>
          </p:cNvPr>
          <p:cNvSpPr/>
          <p:nvPr/>
        </p:nvSpPr>
        <p:spPr>
          <a:xfrm>
            <a:off x="1209964" y="3713018"/>
            <a:ext cx="258618" cy="25861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1AFA554-E58F-4F46-80E0-7FC409ABDFFC}"/>
              </a:ext>
            </a:extLst>
          </p:cNvPr>
          <p:cNvSpPr/>
          <p:nvPr/>
        </p:nvSpPr>
        <p:spPr>
          <a:xfrm>
            <a:off x="3325091" y="3971636"/>
            <a:ext cx="369454" cy="341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2B986C7-6AA6-44BF-B418-2279AC3A7502}"/>
              </a:ext>
            </a:extLst>
          </p:cNvPr>
          <p:cNvSpPr/>
          <p:nvPr/>
        </p:nvSpPr>
        <p:spPr>
          <a:xfrm>
            <a:off x="4008582" y="3971636"/>
            <a:ext cx="369454" cy="34174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6D68486-FBCF-494E-98B9-47D2CC027655}"/>
              </a:ext>
            </a:extLst>
          </p:cNvPr>
          <p:cNvSpPr/>
          <p:nvPr/>
        </p:nvSpPr>
        <p:spPr>
          <a:xfrm>
            <a:off x="4950691" y="3971636"/>
            <a:ext cx="369454" cy="34174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3772945-0276-4B35-B4B0-830191FEBAC5}"/>
              </a:ext>
            </a:extLst>
          </p:cNvPr>
          <p:cNvSpPr/>
          <p:nvPr/>
        </p:nvSpPr>
        <p:spPr>
          <a:xfrm>
            <a:off x="1449152" y="3713018"/>
            <a:ext cx="258618" cy="258618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F29A392-C2B7-42F2-99ED-4E58D01F951C}"/>
              </a:ext>
            </a:extLst>
          </p:cNvPr>
          <p:cNvSpPr/>
          <p:nvPr/>
        </p:nvSpPr>
        <p:spPr>
          <a:xfrm>
            <a:off x="1951182" y="3415081"/>
            <a:ext cx="258618" cy="258618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4743C1E-243E-46C3-9BFB-A639EFD3DFFB}"/>
              </a:ext>
            </a:extLst>
          </p:cNvPr>
          <p:cNvSpPr/>
          <p:nvPr/>
        </p:nvSpPr>
        <p:spPr>
          <a:xfrm>
            <a:off x="1951182" y="3144981"/>
            <a:ext cx="258618" cy="258618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92850E6-B14E-452D-BFCB-3F0AD0A03B6F}"/>
              </a:ext>
            </a:extLst>
          </p:cNvPr>
          <p:cNvSpPr/>
          <p:nvPr/>
        </p:nvSpPr>
        <p:spPr>
          <a:xfrm>
            <a:off x="5358819" y="3087254"/>
            <a:ext cx="369454" cy="34174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2CD3FEC-B659-46A8-A802-91C7E95D5F36}"/>
              </a:ext>
            </a:extLst>
          </p:cNvPr>
          <p:cNvSpPr txBox="1"/>
          <p:nvPr/>
        </p:nvSpPr>
        <p:spPr>
          <a:xfrm>
            <a:off x="982715" y="4789329"/>
            <a:ext cx="45608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MRV: Choose the variable with the fewest “legal” values. (</a:t>
            </a:r>
            <a:r>
              <a:rPr lang="en-US" altLang="zh-CN" dirty="0">
                <a:solidFill>
                  <a:srgbClr val="FF0000"/>
                </a:solidFill>
              </a:rPr>
              <a:t>Choose variable</a:t>
            </a:r>
            <a:r>
              <a:rPr lang="en-US" altLang="zh-CN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LCV: Leave the maximum flexibility for subsequent variable assignments. (</a:t>
            </a:r>
            <a:r>
              <a:rPr lang="en-US" altLang="zh-CN" dirty="0">
                <a:solidFill>
                  <a:srgbClr val="FF0000"/>
                </a:solidFill>
              </a:rPr>
              <a:t>Assign value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6142E29-2987-4584-BBF4-297F7637D449}"/>
              </a:ext>
            </a:extLst>
          </p:cNvPr>
          <p:cNvSpPr/>
          <p:nvPr/>
        </p:nvSpPr>
        <p:spPr>
          <a:xfrm>
            <a:off x="3110346" y="3068781"/>
            <a:ext cx="369454" cy="34174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5736848"/>
      </p:ext>
    </p:extLst>
  </p:cSld>
  <p:clrMapOvr>
    <a:masterClrMapping/>
  </p:clrMapOvr>
</p:sld>
</file>

<file path=ppt/theme/theme1.xml><?xml version="1.0" encoding="utf-8"?>
<a:theme xmlns:a="http://schemas.openxmlformats.org/drawingml/2006/main" name="my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dk1"/>
          </a:solidFill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y_theme" id="{377BFAEA-E946-4FBD-83BA-C93F2581C210}" vid="{8E591658-DB33-46CA-9156-52D67C6FF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my_theme</Template>
  <TotalTime>8956</TotalTime>
  <Words>6668</Words>
  <Application>Microsoft Office PowerPoint</Application>
  <PresentationFormat>宽屏</PresentationFormat>
  <Paragraphs>1366</Paragraphs>
  <Slides>57</Slides>
  <Notes>48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4" baseType="lpstr">
      <vt:lpstr>等线</vt:lpstr>
      <vt:lpstr>宋体</vt:lpstr>
      <vt:lpstr>Arial</vt:lpstr>
      <vt:lpstr>Calibri</vt:lpstr>
      <vt:lpstr>Cambria Math</vt:lpstr>
      <vt:lpstr>Wingdings</vt:lpstr>
      <vt:lpstr>my_theme</vt:lpstr>
      <vt:lpstr>Recitations</vt:lpstr>
      <vt:lpstr>Outline</vt:lpstr>
      <vt:lpstr>Homework 3</vt:lpstr>
      <vt:lpstr>Homework 3</vt:lpstr>
      <vt:lpstr>Homework 3</vt:lpstr>
      <vt:lpstr>Homework 3</vt:lpstr>
      <vt:lpstr>Homework 3</vt:lpstr>
      <vt:lpstr>Homework 3</vt:lpstr>
      <vt:lpstr>Homework 3</vt:lpstr>
      <vt:lpstr>Homework 3</vt:lpstr>
      <vt:lpstr>Homework 3</vt:lpstr>
      <vt:lpstr>Homework 3</vt:lpstr>
      <vt:lpstr>Homework 3</vt:lpstr>
      <vt:lpstr>Homework 3</vt:lpstr>
      <vt:lpstr>Homework 3</vt:lpstr>
      <vt:lpstr>Homework 3</vt:lpstr>
      <vt:lpstr>Homework 3</vt:lpstr>
      <vt:lpstr>Homework 3</vt:lpstr>
      <vt:lpstr>Homework 3</vt:lpstr>
      <vt:lpstr>Homework 3</vt:lpstr>
      <vt:lpstr>Homework 3</vt:lpstr>
      <vt:lpstr>Homework 3</vt:lpstr>
      <vt:lpstr>Homework 3</vt:lpstr>
      <vt:lpstr>Homework 3</vt:lpstr>
      <vt:lpstr>Homework 3</vt:lpstr>
      <vt:lpstr>Homework 3</vt:lpstr>
      <vt:lpstr>Homework 3</vt:lpstr>
      <vt:lpstr>Homework 3</vt:lpstr>
      <vt:lpstr>Homework 3</vt:lpstr>
      <vt:lpstr>Homework 3</vt:lpstr>
      <vt:lpstr>Homework 3</vt:lpstr>
      <vt:lpstr>Homework 3</vt:lpstr>
      <vt:lpstr>Homework 3</vt:lpstr>
      <vt:lpstr>Homework 3</vt:lpstr>
      <vt:lpstr>Homework 3</vt:lpstr>
      <vt:lpstr>Homework 3</vt:lpstr>
      <vt:lpstr>Homework 3</vt:lpstr>
      <vt:lpstr>Homework 3</vt:lpstr>
      <vt:lpstr>Homework 3</vt:lpstr>
      <vt:lpstr>Homework 4</vt:lpstr>
      <vt:lpstr>Homework 4</vt:lpstr>
      <vt:lpstr>Homework 4</vt:lpstr>
      <vt:lpstr>Homework 4</vt:lpstr>
      <vt:lpstr>Homework 4</vt:lpstr>
      <vt:lpstr>Homework 4</vt:lpstr>
      <vt:lpstr>Homework 4</vt:lpstr>
      <vt:lpstr>Homework 4</vt:lpstr>
      <vt:lpstr>Homework 4</vt:lpstr>
      <vt:lpstr>Homework 4</vt:lpstr>
      <vt:lpstr>Homework 4</vt:lpstr>
      <vt:lpstr>Homework 4</vt:lpstr>
      <vt:lpstr>Homework 4</vt:lpstr>
      <vt:lpstr>Homework 4</vt:lpstr>
      <vt:lpstr>Homework 4</vt:lpstr>
      <vt:lpstr>Homework 4</vt:lpstr>
      <vt:lpstr>Homework 4</vt:lpstr>
      <vt:lpstr>Thanks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</dc:title>
  <dc:creator>win</dc:creator>
  <cp:lastModifiedBy>luke</cp:lastModifiedBy>
  <cp:revision>456</cp:revision>
  <dcterms:created xsi:type="dcterms:W3CDTF">2021-04-02T12:00:05Z</dcterms:created>
  <dcterms:modified xsi:type="dcterms:W3CDTF">2021-07-01T03:06:23Z</dcterms:modified>
</cp:coreProperties>
</file>