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1" r:id="rId14"/>
    <p:sldId id="263" r:id="rId15"/>
    <p:sldId id="264" r:id="rId16"/>
    <p:sldId id="265" r:id="rId17"/>
    <p:sldId id="266" r:id="rId18"/>
    <p:sldId id="267" r:id="rId19"/>
    <p:sldId id="262" r:id="rId20"/>
    <p:sldId id="268" r:id="rId21"/>
    <p:sldId id="269" r:id="rId22"/>
    <p:sldId id="27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06" autoAdjust="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A855-21DE-467F-865D-0F1A6D799C3B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9FBF4-F90D-4472-8251-A3058EB0B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35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回忆一下粒子滤波，本质上是用采样的方式进行状态估计，然后根据样本的概率对状态进行估计和演化</a:t>
            </a:r>
            <a:endParaRPr lang="en-US" altLang="zh-CN" dirty="0"/>
          </a:p>
          <a:p>
            <a:r>
              <a:rPr lang="zh-CN" altLang="en-US" dirty="0"/>
              <a:t>分为三步：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转换：根据给定的样本分布对状态进行转换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权重确定：根据转换结果对样本进行权重确定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根据样本权重重新进行采样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3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4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65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42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6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prj2</a:t>
            </a:r>
            <a:r>
              <a:rPr lang="zh-CN" altLang="en-US" dirty="0"/>
              <a:t>就是利用粒子滤波的思想进行目标追踪。</a:t>
            </a:r>
            <a:endParaRPr lang="en-US" altLang="zh-CN" dirty="0"/>
          </a:p>
          <a:p>
            <a:r>
              <a:rPr lang="zh-CN" altLang="en-US" dirty="0"/>
              <a:t>注意：这里的追踪问题是离线追踪，给定被追踪对象完整的移动轨迹，然后进行追踪，需要认为规定一个被追踪对象；不同于在线追踪（只有历史数据，需要目标检测）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测试用数据集：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car</a:t>
            </a:r>
            <a:r>
              <a:rPr lang="zh-CN" altLang="en-US" dirty="0"/>
              <a:t>：行车记录仪拍摄的车辆行驶视频，对象运动不明显，较容易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David2</a:t>
            </a:r>
            <a:r>
              <a:rPr lang="zh-CN" altLang="en-US" dirty="0"/>
              <a:t>：对人脸移动进行追踪，运动剧烈，背景变化大，较难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6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在实现上，主要用到两个类：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Particle()</a:t>
            </a:r>
            <a:r>
              <a:rPr lang="zh-CN" altLang="en-US" dirty="0"/>
              <a:t>：对粒子的抽象，每个粒子代表一个追踪框。记录框的位置和大小和一些演化数据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Rect</a:t>
            </a:r>
            <a:r>
              <a:rPr lang="en-US" altLang="zh-CN" dirty="0"/>
              <a:t>()</a:t>
            </a:r>
            <a:r>
              <a:rPr lang="zh-CN" altLang="en-US" dirty="0"/>
              <a:t>：对追踪框的抽象，包括如何绘制等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算法流程主要用到四个接口：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extract_feature</a:t>
            </a:r>
            <a:r>
              <a:rPr lang="en-US" altLang="zh-CN" dirty="0"/>
              <a:t>()</a:t>
            </a:r>
            <a:r>
              <a:rPr lang="zh-CN" altLang="en-US" dirty="0"/>
              <a:t>：用于抽取追踪框内的图像特征，用作每个粒子的可量化表征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transition_step</a:t>
            </a:r>
            <a:r>
              <a:rPr lang="en-US" altLang="zh-CN" dirty="0"/>
              <a:t>()</a:t>
            </a:r>
            <a:r>
              <a:rPr lang="zh-CN" altLang="en-US" dirty="0"/>
              <a:t>：完成</a:t>
            </a:r>
            <a:r>
              <a:rPr lang="en-US" altLang="zh-CN" dirty="0"/>
              <a:t>transition</a:t>
            </a:r>
            <a:r>
              <a:rPr lang="zh-CN" altLang="en-US" dirty="0"/>
              <a:t>步骤，对粒子属性的演化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weighting_step</a:t>
            </a:r>
            <a:r>
              <a:rPr lang="en-US" altLang="zh-CN" dirty="0"/>
              <a:t>()</a:t>
            </a:r>
            <a:r>
              <a:rPr lang="zh-CN" altLang="en-US" dirty="0"/>
              <a:t>：完成加权，根据相似度</a:t>
            </a:r>
            <a:r>
              <a:rPr lang="en-US" altLang="zh-CN" dirty="0"/>
              <a:t>/</a:t>
            </a:r>
            <a:r>
              <a:rPr lang="zh-CN" altLang="en-US" dirty="0"/>
              <a:t>距离测度分配粒子的权重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resample_step</a:t>
            </a:r>
            <a:r>
              <a:rPr lang="en-US" altLang="zh-CN" dirty="0"/>
              <a:t>()</a:t>
            </a:r>
            <a:r>
              <a:rPr lang="zh-CN" altLang="en-US" dirty="0"/>
              <a:t>：完成重采样，通过某些策略，基于权重对粒子划分出重采样之后的子集，保留高权重粒子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接下来对其中每一项展开解释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8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有很多种特征来选择，</a:t>
            </a:r>
            <a:r>
              <a:rPr lang="en-US" altLang="zh-CN" dirty="0"/>
              <a:t>prj2</a:t>
            </a:r>
            <a:r>
              <a:rPr lang="zh-CN" altLang="en-US" dirty="0"/>
              <a:t>中默认使用框内像素灰度值作为特征，但是这种方法不是很好，很容易收到噪声影响。</a:t>
            </a:r>
            <a:endParaRPr lang="en-US" altLang="zh-CN" dirty="0"/>
          </a:p>
          <a:p>
            <a:r>
              <a:rPr lang="zh-CN" altLang="en-US" dirty="0"/>
              <a:t>有一些经典的图像特征描述子，如</a:t>
            </a:r>
            <a:r>
              <a:rPr lang="en-US" altLang="zh-CN" dirty="0"/>
              <a:t>SIFT</a:t>
            </a:r>
            <a:r>
              <a:rPr lang="zh-CN" altLang="en-US" dirty="0"/>
              <a:t>、</a:t>
            </a:r>
            <a:r>
              <a:rPr lang="en-US" altLang="zh-CN" dirty="0" err="1"/>
              <a:t>HoG</a:t>
            </a:r>
            <a:r>
              <a:rPr lang="zh-CN" altLang="en-US" dirty="0"/>
              <a:t>等，在</a:t>
            </a:r>
            <a:r>
              <a:rPr lang="en-US" altLang="zh-CN" dirty="0" err="1"/>
              <a:t>opencv</a:t>
            </a:r>
            <a:r>
              <a:rPr lang="zh-CN" altLang="en-US" dirty="0"/>
              <a:t>中都有封装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8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直接为</a:t>
            </a:r>
            <a:r>
              <a:rPr lang="en-US" altLang="zh-CN" dirty="0"/>
              <a:t>Particle</a:t>
            </a:r>
            <a:r>
              <a:rPr lang="zh-CN" altLang="en-US" dirty="0"/>
              <a:t>类的</a:t>
            </a:r>
            <a:r>
              <a:rPr lang="en-US" altLang="zh-CN" dirty="0"/>
              <a:t>transition</a:t>
            </a:r>
            <a:r>
              <a:rPr lang="zh-CN" altLang="en-US" dirty="0"/>
              <a:t>方法提供内部实现即可。在</a:t>
            </a:r>
            <a:r>
              <a:rPr lang="en-US" altLang="zh-CN" dirty="0"/>
              <a:t>transition</a:t>
            </a:r>
            <a:r>
              <a:rPr lang="zh-CN" altLang="en-US" dirty="0"/>
              <a:t>步骤中，我们为每个粒子添加一个高斯扰动，使粒子位置和对应框的大小进行高斯扰动，从而对新的一帧图像产生的运动结果进行采样。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06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weighting</a:t>
            </a:r>
            <a:r>
              <a:rPr lang="zh-CN" altLang="en-US" dirty="0"/>
              <a:t>阶段将对</a:t>
            </a:r>
            <a:r>
              <a:rPr lang="en-US" altLang="zh-CN" dirty="0"/>
              <a:t>transition</a:t>
            </a:r>
            <a:r>
              <a:rPr lang="zh-CN" altLang="en-US" dirty="0"/>
              <a:t>之后的每个粒子对应的区域，提取特征，比对这些区域和上一帧模板区域的相似度，根据相似度选择最可能的新一帧图像中的目标位置。</a:t>
            </a:r>
            <a:endParaRPr lang="en-US" altLang="zh-CN" dirty="0"/>
          </a:p>
          <a:p>
            <a:r>
              <a:rPr lang="zh-CN" altLang="en-US" dirty="0"/>
              <a:t>通俗来说，这一步实现了“追踪”。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匹配相似度需要一些度量函数，例如距离度量或者是相似度度量。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距离度量和相似度度量有一些区别。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95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04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重采样的目的是选择高权重的粒子，抛弃低权重的可能是噪声区域的粒子。</a:t>
            </a:r>
            <a:endParaRPr lang="en-US" altLang="zh-CN" dirty="0"/>
          </a:p>
          <a:p>
            <a:r>
              <a:rPr lang="zh-CN" altLang="en-US" dirty="0"/>
              <a:t>可以使用多种方法，例如简单的</a:t>
            </a:r>
            <a:r>
              <a:rPr lang="en-US" altLang="zh-CN" dirty="0"/>
              <a:t>top-k</a:t>
            </a:r>
            <a:r>
              <a:rPr lang="zh-CN" altLang="en-US" dirty="0"/>
              <a:t>方法，直接选取权重最高的</a:t>
            </a:r>
            <a:r>
              <a:rPr lang="en-US" altLang="zh-CN" dirty="0"/>
              <a:t>k</a:t>
            </a:r>
            <a:r>
              <a:rPr lang="zh-CN" altLang="en-US" dirty="0"/>
              <a:t>个粒子；或者一些基于权重的采样方法，例如轮盘赌，对高概率的多采样，低概率的少采样。</a:t>
            </a:r>
            <a:endParaRPr lang="en-US" altLang="zh-CN" dirty="0"/>
          </a:p>
          <a:p>
            <a:r>
              <a:rPr lang="zh-CN" altLang="en-US"/>
              <a:t>采样后要注意粒子总数保持不变，多退少补。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9FBF4-F90D-4472-8251-A3058EB0BCD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3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29EBF-CF56-4923-8104-637923F0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FEBA5B-A033-4778-96BA-9691D9D3A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BE979-1E27-4D34-992C-55A97DCB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F877-200F-431E-9D4D-19D31A30E0F3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A58D8-FF17-4A81-8F08-9A49D150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92F3B-6FDA-4449-80D6-C468FEC6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2A8F6-C14E-4191-B170-CC282B02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7D44D-E0F1-45BF-85F6-DEFABFF7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10515600" cy="46211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C8380-CE6E-439E-ADE0-020BCC0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79F78-032E-48A4-82B5-25BA4B9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7D807-9C71-4473-88AB-D7F2A590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FBE46C-1558-4189-B114-110216580ED4}"/>
              </a:ext>
            </a:extLst>
          </p:cNvPr>
          <p:cNvCxnSpPr/>
          <p:nvPr/>
        </p:nvCxnSpPr>
        <p:spPr>
          <a:xfrm>
            <a:off x="838200" y="1130531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1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本和对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2A8F6-C14E-4191-B170-CC282B02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7D44D-E0F1-45BF-85F6-DEFABFF7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5257800" cy="46211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C8380-CE6E-439E-ADE0-020BCC0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573C-91DB-493A-BBB7-CCB1FE317030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79F78-032E-48A4-82B5-25BA4B9B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7D807-9C71-4473-88AB-D7F2A590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3FBE46C-1558-4189-B114-110216580ED4}"/>
              </a:ext>
            </a:extLst>
          </p:cNvPr>
          <p:cNvCxnSpPr/>
          <p:nvPr/>
        </p:nvCxnSpPr>
        <p:spPr>
          <a:xfrm>
            <a:off x="838200" y="1130531"/>
            <a:ext cx="10515600" cy="0"/>
          </a:xfrm>
          <a:prstGeom prst="line">
            <a:avLst/>
          </a:prstGeom>
          <a:ln w="381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C0E8B1F-BBBF-4100-ADD7-698E08B4EB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555846"/>
            <a:ext cx="5257800" cy="46211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192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983C7-1A39-4541-B922-4AAE21E0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391856-A1FC-4579-93D8-E913EA7A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226A-32DB-4629-A017-59E1396A6D97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DF4DA7-BC50-41FA-B614-3A42AE4F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FE2240-D1F4-43BE-BF88-35A29D8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7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6A0406-9430-4874-8A6F-6B3B136D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6DD10-C1D6-47D1-89F3-7A782DE80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D60E1-B998-407E-B6A6-9F89D95D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4B268-4005-4E80-A82B-D7CCB60B1B19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08199-8E85-44B4-8998-96EC7124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65D9F5-DA62-4D0F-86FD-2A96C821C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61A7-37E8-4743-BBF2-ECBD08285F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3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u="none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66F1C-C70E-4A97-B305-797367203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Recitations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27C865-EA24-4535-815F-542178403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Homework 5-6 &amp; Project 2</a:t>
            </a:r>
          </a:p>
          <a:p>
            <a:r>
              <a:rPr lang="en-US" altLang="zh-CN" dirty="0"/>
              <a:t>TA: Jiachen Li</a:t>
            </a:r>
          </a:p>
          <a:p>
            <a:r>
              <a:rPr lang="en-US" altLang="zh-CN" dirty="0"/>
              <a:t>2021.6.28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046E6-D3BF-4F6B-A9CC-1524A1EE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2BFA0-019D-4F8B-B524-1FBE9F176563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1EC19-1AD3-4922-AAA1-B003E0DC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D01DD-0BC0-47D1-BCE2-80F66DB7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0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2E62-A985-495C-A8A1-36D94626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85EFE1-1B80-4690-99DA-6E05C5E9D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Distance metric</a:t>
                </a:r>
              </a:p>
              <a:p>
                <a:pPr lvl="1"/>
                <a:r>
                  <a:rPr lang="en-US" altLang="zh-CN" dirty="0"/>
                  <a:t>Non-negativity: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Identity: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Symmetry: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Triangle-inequality: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Similarity metric</a:t>
                </a:r>
              </a:p>
              <a:p>
                <a:pPr lvl="1"/>
                <a:r>
                  <a:rPr lang="en-US" altLang="zh-CN" dirty="0"/>
                  <a:t>Non-negativity</a:t>
                </a:r>
              </a:p>
              <a:p>
                <a:pPr lvl="1"/>
                <a:r>
                  <a:rPr lang="en-US" altLang="zh-CN" dirty="0"/>
                  <a:t>Identity</a:t>
                </a:r>
              </a:p>
              <a:p>
                <a:pPr lvl="1"/>
                <a:r>
                  <a:rPr lang="en-US" altLang="zh-CN" dirty="0"/>
                  <a:t>Symmetry</a:t>
                </a:r>
              </a:p>
              <a:p>
                <a:pPr lvl="1"/>
                <a:r>
                  <a:rPr lang="en-US" altLang="zh-CN" dirty="0"/>
                  <a:t>Triangle-inequality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is not required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85EFE1-1B80-4690-99DA-6E05C5E9D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34E70-9660-4A81-B476-E5D1BF6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F0393-C1D9-48D1-96B6-667F7FEB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11DE-FADC-4940-83E7-5285C4E4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65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2E62-A985-495C-A8A1-36D94626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85EFE1-1B80-4690-99DA-6E05C5E9D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Distance metric</a:t>
                </a:r>
              </a:p>
              <a:p>
                <a:pPr lvl="1"/>
                <a:r>
                  <a:rPr lang="en-US" altLang="zh-CN" dirty="0"/>
                  <a:t>Euclidean distance: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ra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Minkowski</a:t>
                </a:r>
                <a:r>
                  <a:rPr lang="en-US" altLang="zh-CN" dirty="0"/>
                  <a:t> distance: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Mahalanobis</a:t>
                </a:r>
                <a:r>
                  <a:rPr lang="en-US" altLang="zh-CN" dirty="0"/>
                  <a:t> distance: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rad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PCA + Euclidean distance</a:t>
                </a:r>
              </a:p>
              <a:p>
                <a:r>
                  <a:rPr lang="en-US" altLang="zh-CN" dirty="0"/>
                  <a:t>Similarity metric</a:t>
                </a:r>
              </a:p>
              <a:p>
                <a:pPr lvl="1"/>
                <a:r>
                  <a:rPr lang="en-US" altLang="zh-CN" dirty="0"/>
                  <a:t>Inner product: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Cosine similarity (normalized inner product):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85EFE1-1B80-4690-99DA-6E05C5E9D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34E70-9660-4A81-B476-E5D1BF6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F0393-C1D9-48D1-96B6-667F7FEB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11DE-FADC-4940-83E7-5285C4E4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32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220E3-2681-4AE6-8148-E6680D14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64250-CBD4-4A75-A6E3-7776C359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resample_step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Choose high-probability particles</a:t>
            </a:r>
          </a:p>
          <a:p>
            <a:pPr lvl="1"/>
            <a:r>
              <a:rPr lang="en-US" altLang="zh-CN" dirty="0"/>
              <a:t>Discard noisy regions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2DDE3-D8A1-434E-84E9-3E68089D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37E58-9879-492F-A171-C5D997E4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2E7AB-1663-472D-8AA5-AB4C231F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025C77-38C3-4B80-806D-C5D64EE3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7" y="2910765"/>
            <a:ext cx="5372986" cy="32661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D43476D-FF19-4400-A6ED-E45C63037EBB}"/>
              </a:ext>
            </a:extLst>
          </p:cNvPr>
          <p:cNvSpPr txBox="1"/>
          <p:nvPr/>
        </p:nvSpPr>
        <p:spPr>
          <a:xfrm>
            <a:off x="7686789" y="2910765"/>
            <a:ext cx="3153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Simple</a:t>
            </a:r>
            <a:r>
              <a:rPr lang="zh-CN" altLang="en-US" sz="2400" dirty="0"/>
              <a:t> </a:t>
            </a:r>
            <a:r>
              <a:rPr lang="en-US" altLang="zh-CN" sz="2400" dirty="0"/>
              <a:t>top-k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Sample-by-weight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2271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B1AE7-730F-449B-94D6-DAB9336A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A5C3A-8E0F-4831-A2F4-0B1EFEA0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10515600" cy="4621117"/>
          </a:xfrm>
        </p:spPr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89A32-D687-4ABE-AAA6-7BF79A7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32C2F-67C2-4BE9-9944-73674868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C6C1B-9FC7-461C-84E6-B9901C4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20614E-75DA-4544-94EA-C89DD21B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282"/>
            <a:ext cx="7384420" cy="853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4E91D75-892C-4CAB-BCAC-E402E5ABDACF}"/>
                  </a:ext>
                </a:extLst>
              </p:cNvPr>
              <p:cNvSpPr txBox="1"/>
              <p:nvPr/>
            </p:nvSpPr>
            <p:spPr>
              <a:xfrm>
                <a:off x="838200" y="2884796"/>
                <a:ext cx="6317499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linear Gaussian model: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4E91D75-892C-4CAB-BCAC-E402E5ABD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4796"/>
                <a:ext cx="6317499" cy="714683"/>
              </a:xfrm>
              <a:prstGeom prst="rect">
                <a:avLst/>
              </a:prstGeom>
              <a:blipFill>
                <a:blip r:embed="rId3"/>
                <a:stretch>
                  <a:fillRect l="-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AF6DD78-F61D-4023-94B2-1BAA478CE4EE}"/>
              </a:ext>
            </a:extLst>
          </p:cNvPr>
          <p:cNvSpPr txBox="1"/>
          <p:nvPr/>
        </p:nvSpPr>
        <p:spPr>
          <a:xfrm>
            <a:off x="8338884" y="2026374"/>
            <a:ext cx="385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is a classical parameter approximation problem, with the maximization of the log-likelihood.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02C0E7-44B1-4838-BDE4-33E6D73BCFE3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5236113" cy="2686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log-likelihood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aln/>
                        </m:rP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sz="1600" dirty="0"/>
                            <m:t> 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rad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CN" sz="16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CN" sz="16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𝜃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sz="16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1</m:t>
                                                              </m:r>
                                                            </m:sub>
                                                          </m:sSub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CN" sz="16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CN" sz="16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𝑥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sz="16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𝑖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CN" sz="16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CN" sz="16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𝜃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sz="16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num>
                                            <m:den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func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e>
                          </m:func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D02C0E7-44B1-4838-BDE4-33E6D73B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5236113" cy="2686441"/>
              </a:xfrm>
              <a:prstGeom prst="rect">
                <a:avLst/>
              </a:prstGeom>
              <a:blipFill>
                <a:blip r:embed="rId4"/>
                <a:stretch>
                  <a:fillRect l="-1049" t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6AC64E6-6BDE-4B06-8951-533F58D0415F}"/>
              </a:ext>
            </a:extLst>
          </p:cNvPr>
          <p:cNvSpPr txBox="1"/>
          <p:nvPr/>
        </p:nvSpPr>
        <p:spPr>
          <a:xfrm>
            <a:off x="6683604" y="3684448"/>
            <a:ext cx="532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get the optimal parameters, set the derivatives to 0.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A41445-67F6-40F1-8F2E-5CBD1A614E38}"/>
                  </a:ext>
                </a:extLst>
              </p:cNvPr>
              <p:cNvSpPr txBox="1"/>
              <p:nvPr/>
            </p:nvSpPr>
            <p:spPr>
              <a:xfrm>
                <a:off x="7390614" y="4053780"/>
                <a:ext cx="3462230" cy="724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A41445-67F6-40F1-8F2E-5CBD1A614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14" y="4053780"/>
                <a:ext cx="3462230" cy="724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5D4FDE-3F63-4786-997C-35EF797E36C3}"/>
                  </a:ext>
                </a:extLst>
              </p:cNvPr>
              <p:cNvSpPr txBox="1"/>
              <p:nvPr/>
            </p:nvSpPr>
            <p:spPr>
              <a:xfrm>
                <a:off x="7390614" y="4726959"/>
                <a:ext cx="3108993" cy="694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85D4FDE-3F63-4786-997C-35EF797E3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14" y="4726959"/>
                <a:ext cx="3108993" cy="694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84267D1-72B8-456E-A47B-EAA5F15242AE}"/>
                  </a:ext>
                </a:extLst>
              </p:cNvPr>
              <p:cNvSpPr txBox="1"/>
              <p:nvPr/>
            </p:nvSpPr>
            <p:spPr>
              <a:xfrm>
                <a:off x="7390614" y="5326713"/>
                <a:ext cx="3705951" cy="773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84267D1-72B8-456E-A47B-EAA5F1524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614" y="5326713"/>
                <a:ext cx="3705951" cy="7730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3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B1AE7-730F-449B-94D6-DAB9336A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A5C3A-8E0F-4831-A2F4-0B1EFEA07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6"/>
            <a:ext cx="10515600" cy="4621117"/>
          </a:xfrm>
        </p:spPr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89A32-D687-4ABE-AAA6-7BF79A79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32C2F-67C2-4BE9-9944-73674868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C6C1B-9FC7-461C-84E6-B9901C42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20614E-75DA-4544-94EA-C89DD21B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1282"/>
            <a:ext cx="7384420" cy="8535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E91D75-892C-4CAB-BCAC-E402E5ABDACF}"/>
              </a:ext>
            </a:extLst>
          </p:cNvPr>
          <p:cNvSpPr txBox="1"/>
          <p:nvPr/>
        </p:nvSpPr>
        <p:spPr>
          <a:xfrm>
            <a:off x="838200" y="2884796"/>
            <a:ext cx="495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Solve the equations to get the optimal parameters.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3360FE3-C8D0-4C3B-AFF3-FB8129161FB6}"/>
                  </a:ext>
                </a:extLst>
              </p:cNvPr>
              <p:cNvSpPr txBox="1"/>
              <p:nvPr/>
            </p:nvSpPr>
            <p:spPr>
              <a:xfrm>
                <a:off x="7428322" y="3310902"/>
                <a:ext cx="3375090" cy="778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3360FE3-C8D0-4C3B-AFF3-FB8129161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22" y="3310902"/>
                <a:ext cx="3375090" cy="778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BD78C8-CE20-412E-884D-C62BB80E4A6B}"/>
                  </a:ext>
                </a:extLst>
              </p:cNvPr>
              <p:cNvSpPr txBox="1"/>
              <p:nvPr/>
            </p:nvSpPr>
            <p:spPr>
              <a:xfrm>
                <a:off x="7428322" y="4089000"/>
                <a:ext cx="2370714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9BD78C8-CE20-412E-884D-C62BB80E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322" y="4089000"/>
                <a:ext cx="2370714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3315CC-FE2C-4FBB-9068-9354157020E1}"/>
                  </a:ext>
                </a:extLst>
              </p:cNvPr>
              <p:cNvSpPr txBox="1"/>
              <p:nvPr/>
            </p:nvSpPr>
            <p:spPr>
              <a:xfrm>
                <a:off x="7434093" y="4840158"/>
                <a:ext cx="3369319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zh-CN" altLang="en-US" dirty="0"/>
                            <m:t> 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3315CC-FE2C-4FBB-9068-93541570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93" y="4840158"/>
                <a:ext cx="3369319" cy="910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8F2101-1E39-423D-B93A-7B9F6DBA70E9}"/>
                  </a:ext>
                </a:extLst>
              </p:cNvPr>
              <p:cNvSpPr txBox="1"/>
              <p:nvPr/>
            </p:nvSpPr>
            <p:spPr>
              <a:xfrm>
                <a:off x="1728424" y="3521563"/>
                <a:ext cx="3874650" cy="803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38F2101-1E39-423D-B93A-7B9F6DBA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24" y="3521563"/>
                <a:ext cx="3874650" cy="803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6BAFD3-18FA-4612-92B8-2620B499531A}"/>
                  </a:ext>
                </a:extLst>
              </p:cNvPr>
              <p:cNvSpPr txBox="1"/>
              <p:nvPr/>
            </p:nvSpPr>
            <p:spPr>
              <a:xfrm>
                <a:off x="1728424" y="4194742"/>
                <a:ext cx="34767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D6BAFD3-18FA-4612-92B8-2620B499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24" y="4194742"/>
                <a:ext cx="3476786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D9A24A-7AD5-41D8-B81F-0C9BB6F2EB27}"/>
                  </a:ext>
                </a:extLst>
              </p:cNvPr>
              <p:cNvSpPr txBox="1"/>
              <p:nvPr/>
            </p:nvSpPr>
            <p:spPr>
              <a:xfrm>
                <a:off x="1728424" y="4794496"/>
                <a:ext cx="4146584" cy="858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D9A24A-7AD5-41D8-B81F-0C9BB6F2E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24" y="4794496"/>
                <a:ext cx="4146584" cy="8581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60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7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578C-6824-43A8-9CC7-22D622D5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E9701-17D2-4E85-8ACC-045E8CD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0245A-E897-48EB-8E27-8AF5F69A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91A3A-ADF1-4DF9-A547-0D88424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7A1B6-1336-471A-B57D-151D3FE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E24861-02A1-457A-8B00-B02556F4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3" y="2163241"/>
            <a:ext cx="5473853" cy="25315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9C7E3D-614F-4794-B02E-05D2B0AA0FCE}"/>
              </a:ext>
            </a:extLst>
          </p:cNvPr>
          <p:cNvSpPr/>
          <p:nvPr/>
        </p:nvSpPr>
        <p:spPr>
          <a:xfrm>
            <a:off x="914400" y="2927838"/>
            <a:ext cx="5403926" cy="42203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350C51-2D49-4286-BCC3-8241513597C4}"/>
                  </a:ext>
                </a:extLst>
              </p:cNvPr>
              <p:cNvSpPr txBox="1"/>
              <p:nvPr/>
            </p:nvSpPr>
            <p:spPr>
              <a:xfrm>
                <a:off x="6435970" y="2163241"/>
                <a:ext cx="51347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random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follows Bernoulli distribution under the IID assumption.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350C51-2D49-4286-BCC3-824151359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70" y="2163241"/>
                <a:ext cx="5134708" cy="646331"/>
              </a:xfrm>
              <a:prstGeom prst="rect">
                <a:avLst/>
              </a:prstGeom>
              <a:blipFill>
                <a:blip r:embed="rId4"/>
                <a:stretch>
                  <a:fillRect l="-106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B649B8-75A3-423E-BD23-93BB7CCD5D3F}"/>
                  </a:ext>
                </a:extLst>
              </p:cNvPr>
              <p:cNvSpPr txBox="1"/>
              <p:nvPr/>
            </p:nvSpPr>
            <p:spPr>
              <a:xfrm>
                <a:off x="6435970" y="2864595"/>
                <a:ext cx="3599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/>
                  <a:t>Likelihood function: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B649B8-75A3-423E-BD23-93BB7CCD5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70" y="2864595"/>
                <a:ext cx="3599896" cy="369332"/>
              </a:xfrm>
              <a:prstGeom prst="rect">
                <a:avLst/>
              </a:prstGeom>
              <a:blipFill>
                <a:blip r:embed="rId5"/>
                <a:stretch>
                  <a:fillRect l="-152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C2C19FD0-2EFF-4DD3-B353-CA8D89824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473" y="4678924"/>
            <a:ext cx="5473853" cy="3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578C-6824-43A8-9CC7-22D622D5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E9701-17D2-4E85-8ACC-045E8CD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0245A-E897-48EB-8E27-8AF5F69A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91A3A-ADF1-4DF9-A547-0D88424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7A1B6-1336-471A-B57D-151D3FE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E24861-02A1-457A-8B00-B02556F4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3" y="2163241"/>
            <a:ext cx="5473853" cy="25315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9C7E3D-614F-4794-B02E-05D2B0AA0FCE}"/>
              </a:ext>
            </a:extLst>
          </p:cNvPr>
          <p:cNvSpPr/>
          <p:nvPr/>
        </p:nvSpPr>
        <p:spPr>
          <a:xfrm>
            <a:off x="914400" y="3336266"/>
            <a:ext cx="5403926" cy="2382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350C51-2D49-4286-BCC3-8241513597C4}"/>
                  </a:ext>
                </a:extLst>
              </p:cNvPr>
              <p:cNvSpPr txBox="1"/>
              <p:nvPr/>
            </p:nvSpPr>
            <p:spPr>
              <a:xfrm>
                <a:off x="6435970" y="2163241"/>
                <a:ext cx="51347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random variable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follows Bernoulli distribution under the IID assumption.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7350C51-2D49-4286-BCC3-824151359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70" y="2163241"/>
                <a:ext cx="5134708" cy="646331"/>
              </a:xfrm>
              <a:prstGeom prst="rect">
                <a:avLst/>
              </a:prstGeom>
              <a:blipFill>
                <a:blip r:embed="rId4"/>
                <a:stretch>
                  <a:fillRect l="-106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B649B8-75A3-423E-BD23-93BB7CCD5D3F}"/>
                  </a:ext>
                </a:extLst>
              </p:cNvPr>
              <p:cNvSpPr txBox="1"/>
              <p:nvPr/>
            </p:nvSpPr>
            <p:spPr>
              <a:xfrm>
                <a:off x="6435970" y="2864595"/>
                <a:ext cx="3057119" cy="923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Log-l</a:t>
                </a:r>
                <a:r>
                  <a:rPr lang="en-US" altLang="zh-CN" b="0" dirty="0"/>
                  <a:t>ikelihood function: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zh-CN" b="0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B649B8-75A3-423E-BD23-93BB7CCD5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970" y="2864595"/>
                <a:ext cx="3057119" cy="923394"/>
              </a:xfrm>
              <a:prstGeom prst="rect">
                <a:avLst/>
              </a:prstGeom>
              <a:blipFill>
                <a:blip r:embed="rId5"/>
                <a:stretch>
                  <a:fillRect l="-1796" t="-3974" b="-4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6BFDA3-CA04-4B32-BBB2-C8E75EAB19A1}"/>
                  </a:ext>
                </a:extLst>
              </p:cNvPr>
              <p:cNvSpPr txBox="1"/>
              <p:nvPr/>
            </p:nvSpPr>
            <p:spPr>
              <a:xfrm>
                <a:off x="6541477" y="3921369"/>
                <a:ext cx="2975558" cy="896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Set the derivative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6BFDA3-CA04-4B32-BBB2-C8E75EAB1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477" y="3921369"/>
                <a:ext cx="2975558" cy="896079"/>
              </a:xfrm>
              <a:prstGeom prst="rect">
                <a:avLst/>
              </a:prstGeom>
              <a:blipFill>
                <a:blip r:embed="rId6"/>
                <a:stretch>
                  <a:fillRect l="-1639" t="-3401" r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855FE16-A47A-4A49-86EF-4A90F2035147}"/>
                  </a:ext>
                </a:extLst>
              </p:cNvPr>
              <p:cNvSpPr/>
              <p:nvPr/>
            </p:nvSpPr>
            <p:spPr>
              <a:xfrm>
                <a:off x="9740186" y="4246565"/>
                <a:ext cx="1525033" cy="4934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Thus,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855FE16-A47A-4A49-86EF-4A90F2035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86" y="4246565"/>
                <a:ext cx="1525033" cy="493405"/>
              </a:xfrm>
              <a:prstGeom prst="rect">
                <a:avLst/>
              </a:prstGeom>
              <a:blipFill>
                <a:blip r:embed="rId7"/>
                <a:stretch>
                  <a:fillRect l="-3600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3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578C-6824-43A8-9CC7-22D622D5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E9701-17D2-4E85-8ACC-045E8CD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0245A-E897-48EB-8E27-8AF5F69A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91A3A-ADF1-4DF9-A547-0D88424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7A1B6-1336-471A-B57D-151D3FE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E24861-02A1-457A-8B00-B02556F4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3" y="2163241"/>
            <a:ext cx="5473853" cy="253151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9C7E3D-614F-4794-B02E-05D2B0AA0FCE}"/>
              </a:ext>
            </a:extLst>
          </p:cNvPr>
          <p:cNvSpPr/>
          <p:nvPr/>
        </p:nvSpPr>
        <p:spPr>
          <a:xfrm>
            <a:off x="914400" y="3556334"/>
            <a:ext cx="5403926" cy="7476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2785CE-D3C1-48AF-9141-237AAE576596}"/>
                  </a:ext>
                </a:extLst>
              </p:cNvPr>
              <p:cNvSpPr txBox="1"/>
              <p:nvPr/>
            </p:nvSpPr>
            <p:spPr>
              <a:xfrm>
                <a:off x="6781800" y="2163241"/>
                <a:ext cx="3789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independent with others, so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2785CE-D3C1-48AF-9141-237AAE57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163241"/>
                <a:ext cx="3789884" cy="369332"/>
              </a:xfrm>
              <a:prstGeom prst="rect">
                <a:avLst/>
              </a:prstGeom>
              <a:blipFill>
                <a:blip r:embed="rId4"/>
                <a:stretch>
                  <a:fillRect l="-1449" t="-10000" r="-64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3A51080-2A06-4DFD-9D42-4FCE16B658D6}"/>
                  </a:ext>
                </a:extLst>
              </p:cNvPr>
              <p:cNvSpPr/>
              <p:nvPr/>
            </p:nvSpPr>
            <p:spPr>
              <a:xfrm>
                <a:off x="8610600" y="2754705"/>
                <a:ext cx="439616" cy="4396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63A51080-2A06-4DFD-9D42-4FCE16B65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54705"/>
                <a:ext cx="439616" cy="4396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6482D06-187D-4D48-A959-83D4E152FA59}"/>
                  </a:ext>
                </a:extLst>
              </p:cNvPr>
              <p:cNvSpPr/>
              <p:nvPr/>
            </p:nvSpPr>
            <p:spPr>
              <a:xfrm>
                <a:off x="7933592" y="3915152"/>
                <a:ext cx="439616" cy="4396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6482D06-187D-4D48-A959-83D4E152F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592" y="3915152"/>
                <a:ext cx="439616" cy="4396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C05FB13-2B89-4CFD-8346-448A94413B1D}"/>
                  </a:ext>
                </a:extLst>
              </p:cNvPr>
              <p:cNvSpPr/>
              <p:nvPr/>
            </p:nvSpPr>
            <p:spPr>
              <a:xfrm>
                <a:off x="8456934" y="3915152"/>
                <a:ext cx="439616" cy="4396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C05FB13-2B89-4CFD-8346-448A94413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934" y="3915152"/>
                <a:ext cx="439616" cy="4396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5792090-F23B-42E4-AC65-9F6877B9BFC9}"/>
                  </a:ext>
                </a:extLst>
              </p:cNvPr>
              <p:cNvSpPr/>
              <p:nvPr/>
            </p:nvSpPr>
            <p:spPr>
              <a:xfrm>
                <a:off x="9465751" y="3915152"/>
                <a:ext cx="439616" cy="4396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85792090-F23B-42E4-AC65-9F6877B9B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751" y="3915152"/>
                <a:ext cx="439616" cy="439616"/>
              </a:xfrm>
              <a:prstGeom prst="ellipse">
                <a:avLst/>
              </a:prstGeom>
              <a:blipFill>
                <a:blip r:embed="rId8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565CF8-F118-4572-8772-ECA4FC2D08B9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8153400" y="3194321"/>
            <a:ext cx="677008" cy="7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620B404-A09A-4323-B9B6-079F48DF795D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8676742" y="3194321"/>
            <a:ext cx="153666" cy="7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BDCA0D2-2705-4FAC-8350-96C9CCE9E72E}"/>
              </a:ext>
            </a:extLst>
          </p:cNvPr>
          <p:cNvCxnSpPr>
            <a:cxnSpLocks/>
            <a:stCxn id="14" idx="4"/>
            <a:endCxn id="17" idx="1"/>
          </p:cNvCxnSpPr>
          <p:nvPr/>
        </p:nvCxnSpPr>
        <p:spPr>
          <a:xfrm>
            <a:off x="8830408" y="3194321"/>
            <a:ext cx="699723" cy="78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628AD7-DFB4-4FFA-A999-65A53AE4113D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8830408" y="3194321"/>
            <a:ext cx="296007" cy="720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98893E8-7A8F-4333-9431-991A31FD6712}"/>
              </a:ext>
            </a:extLst>
          </p:cNvPr>
          <p:cNvSpPr txBox="1"/>
          <p:nvPr/>
        </p:nvSpPr>
        <p:spPr>
          <a:xfrm>
            <a:off x="9009468" y="39151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2F850B1-7CA7-4067-99FE-B602F6BE0E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473" y="4678924"/>
            <a:ext cx="5473853" cy="3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5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578C-6824-43A8-9CC7-22D622D5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E9701-17D2-4E85-8ACC-045E8CD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0245A-E897-48EB-8E27-8AF5F69A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91A3A-ADF1-4DF9-A547-0D88424E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7A1B6-1336-471A-B57D-151D3FE6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E24861-02A1-457A-8B00-B02556F4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3" y="2163241"/>
            <a:ext cx="5473853" cy="2531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E210B3-4E32-49F7-B79E-B3D9E491571D}"/>
                  </a:ext>
                </a:extLst>
              </p:cNvPr>
              <p:cNvSpPr txBox="1"/>
              <p:nvPr/>
            </p:nvSpPr>
            <p:spPr>
              <a:xfrm>
                <a:off x="6503276" y="3427426"/>
                <a:ext cx="3031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8E210B3-4E32-49F7-B79E-B3D9E4915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76" y="3427426"/>
                <a:ext cx="303108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2B18313-39B7-42DE-9D81-CC1A93E940EF}"/>
                  </a:ext>
                </a:extLst>
              </p:cNvPr>
              <p:cNvSpPr txBox="1"/>
              <p:nvPr/>
            </p:nvSpPr>
            <p:spPr>
              <a:xfrm>
                <a:off x="6503276" y="3796758"/>
                <a:ext cx="3118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2B18313-39B7-42DE-9D81-CC1A93E94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76" y="3796758"/>
                <a:ext cx="311899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10">
                <a:extLst>
                  <a:ext uri="{FF2B5EF4-FFF2-40B4-BE49-F238E27FC236}">
                    <a16:creationId xmlns:a16="http://schemas.microsoft.com/office/drawing/2014/main" id="{5DB38296-B5A7-4C50-AD53-2AD479B1E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228560"/>
                  </p:ext>
                </p:extLst>
              </p:nvPr>
            </p:nvGraphicFramePr>
            <p:xfrm>
              <a:off x="6609292" y="2163241"/>
              <a:ext cx="4002615" cy="110502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334205">
                      <a:extLst>
                        <a:ext uri="{9D8B030D-6E8A-4147-A177-3AD203B41FA5}">
                          <a16:colId xmlns:a16="http://schemas.microsoft.com/office/drawing/2014/main" val="4275999113"/>
                        </a:ext>
                      </a:extLst>
                    </a:gridCol>
                    <a:gridCol w="1334205">
                      <a:extLst>
                        <a:ext uri="{9D8B030D-6E8A-4147-A177-3AD203B41FA5}">
                          <a16:colId xmlns:a16="http://schemas.microsoft.com/office/drawing/2014/main" val="910865440"/>
                        </a:ext>
                      </a:extLst>
                    </a:gridCol>
                    <a:gridCol w="1334205">
                      <a:extLst>
                        <a:ext uri="{9D8B030D-6E8A-4147-A177-3AD203B41FA5}">
                          <a16:colId xmlns:a16="http://schemas.microsoft.com/office/drawing/2014/main" val="1142305375"/>
                        </a:ext>
                      </a:extLst>
                    </a:gridCol>
                  </a:tblGrid>
                  <a:tr h="32193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Count</a:t>
                          </a:r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𝒕𝒓𝒖𝒆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b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𝒇𝒂𝒍𝒔𝒆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29752230"/>
                      </a:ext>
                    </a:extLst>
                  </a:tr>
                  <a:tr h="3285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𝒕𝒓𝒖𝒆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22703985"/>
                      </a:ext>
                    </a:extLst>
                  </a:tr>
                  <a:tr h="3264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𝒇𝒂𝒍𝒔𝒆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0306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10">
                <a:extLst>
                  <a:ext uri="{FF2B5EF4-FFF2-40B4-BE49-F238E27FC236}">
                    <a16:creationId xmlns:a16="http://schemas.microsoft.com/office/drawing/2014/main" id="{5DB38296-B5A7-4C50-AD53-2AD479B1E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228560"/>
                  </p:ext>
                </p:extLst>
              </p:nvPr>
            </p:nvGraphicFramePr>
            <p:xfrm>
              <a:off x="6609292" y="2163241"/>
              <a:ext cx="4002615" cy="1105027"/>
            </p:xfrm>
            <a:graphic>
              <a:graphicData uri="http://schemas.openxmlformats.org/drawingml/2006/table">
                <a:tbl>
                  <a:tblPr firstRow="1" firstCol="1">
                    <a:tableStyleId>{6E25E649-3F16-4E02-A733-19D2CDBF48F0}</a:tableStyleId>
                  </a:tblPr>
                  <a:tblGrid>
                    <a:gridCol w="1334205">
                      <a:extLst>
                        <a:ext uri="{9D8B030D-6E8A-4147-A177-3AD203B41FA5}">
                          <a16:colId xmlns:a16="http://schemas.microsoft.com/office/drawing/2014/main" val="4275999113"/>
                        </a:ext>
                      </a:extLst>
                    </a:gridCol>
                    <a:gridCol w="1334205">
                      <a:extLst>
                        <a:ext uri="{9D8B030D-6E8A-4147-A177-3AD203B41FA5}">
                          <a16:colId xmlns:a16="http://schemas.microsoft.com/office/drawing/2014/main" val="910865440"/>
                        </a:ext>
                      </a:extLst>
                    </a:gridCol>
                    <a:gridCol w="1334205">
                      <a:extLst>
                        <a:ext uri="{9D8B030D-6E8A-4147-A177-3AD203B41FA5}">
                          <a16:colId xmlns:a16="http://schemas.microsoft.com/office/drawing/2014/main" val="114230537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Count</a:t>
                          </a:r>
                          <a:endParaRPr lang="zh-CN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457" t="-8197" r="-100913" b="-2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457" t="-8197" r="-913" b="-2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752230"/>
                      </a:ext>
                    </a:extLst>
                  </a:tr>
                  <a:tr h="37325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57" t="-108197" r="-200913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457" t="-108197" r="-100913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457" t="-108197" r="-913"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703985"/>
                      </a:ext>
                    </a:extLst>
                  </a:tr>
                  <a:tr h="36601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457" t="-208197" r="-200913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457" t="-208197" r="-100913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457" t="-208197" r="-913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3065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04F5EF-618D-4BB7-ACB5-2D74B007E3ED}"/>
                  </a:ext>
                </a:extLst>
              </p:cNvPr>
              <p:cNvSpPr txBox="1"/>
              <p:nvPr/>
            </p:nvSpPr>
            <p:spPr>
              <a:xfrm>
                <a:off x="6427077" y="4346578"/>
                <a:ext cx="514852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sup>
                          </m:s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804F5EF-618D-4BB7-ACB5-2D74B007E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077" y="4346578"/>
                <a:ext cx="5148525" cy="764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2DA8CC0B-BDB7-49E6-9778-EF7F0F86A8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473" y="4678924"/>
            <a:ext cx="5473853" cy="34701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F9C7E3D-614F-4794-B02E-05D2B0AA0FCE}"/>
              </a:ext>
            </a:extLst>
          </p:cNvPr>
          <p:cNvSpPr/>
          <p:nvPr/>
        </p:nvSpPr>
        <p:spPr>
          <a:xfrm>
            <a:off x="872360" y="4281546"/>
            <a:ext cx="5403926" cy="74765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EC8D60-04E0-4B3D-837E-57554041E362}"/>
                  </a:ext>
                </a:extLst>
              </p:cNvPr>
              <p:cNvSpPr txBox="1"/>
              <p:nvPr/>
            </p:nvSpPr>
            <p:spPr>
              <a:xfrm>
                <a:off x="749906" y="4985904"/>
                <a:ext cx="8784456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0EC8D60-04E0-4B3D-837E-57554041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06" y="4985904"/>
                <a:ext cx="8784456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5B0C8E-139A-4D48-A80E-87157318A2AA}"/>
                  </a:ext>
                </a:extLst>
              </p:cNvPr>
              <p:cNvSpPr txBox="1"/>
              <p:nvPr/>
            </p:nvSpPr>
            <p:spPr>
              <a:xfrm>
                <a:off x="838200" y="5705367"/>
                <a:ext cx="2471959" cy="69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75B0C8E-139A-4D48-A80E-87157318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05367"/>
                <a:ext cx="2471959" cy="6960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7A9CD62-0B88-41A7-B33A-C4CF7110B982}"/>
                  </a:ext>
                </a:extLst>
              </p:cNvPr>
              <p:cNvSpPr txBox="1"/>
              <p:nvPr/>
            </p:nvSpPr>
            <p:spPr>
              <a:xfrm>
                <a:off x="3601270" y="5754840"/>
                <a:ext cx="2445798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7A9CD62-0B88-41A7-B33A-C4CF7110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270" y="5754840"/>
                <a:ext cx="2445798" cy="6658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9C4180E-E067-40EF-BCCA-ADB7AD4415FD}"/>
                  </a:ext>
                </a:extLst>
              </p:cNvPr>
              <p:cNvSpPr txBox="1"/>
              <p:nvPr/>
            </p:nvSpPr>
            <p:spPr>
              <a:xfrm>
                <a:off x="6800192" y="5639002"/>
                <a:ext cx="1560234" cy="715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9C4180E-E067-40EF-BCCA-ADB7AD44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192" y="5639002"/>
                <a:ext cx="1560234" cy="7155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B4573EC-C671-4C2C-8EA1-8D8917ADA021}"/>
                  </a:ext>
                </a:extLst>
              </p:cNvPr>
              <p:cNvSpPr txBox="1"/>
              <p:nvPr/>
            </p:nvSpPr>
            <p:spPr>
              <a:xfrm>
                <a:off x="8499285" y="5682989"/>
                <a:ext cx="1547154" cy="671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B4573EC-C671-4C2C-8EA1-8D8917AD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285" y="5682989"/>
                <a:ext cx="1547154" cy="6715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88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11" grpId="0"/>
      <p:bldP spid="22" grpId="0"/>
      <p:bldP spid="24" grpId="0"/>
      <p:bldP spid="28" grpId="0"/>
      <p:bldP spid="25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CEB5-A683-43FE-89D5-78404B35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95EBD-C19D-49D3-A166-DB2FA1EA2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</a:p>
          <a:p>
            <a:pPr lvl="1"/>
            <a:r>
              <a:rPr lang="en-US" altLang="zh-CN" dirty="0"/>
              <a:t>Decision tree splitting</a:t>
            </a:r>
          </a:p>
          <a:p>
            <a:pPr lvl="1"/>
            <a:r>
              <a:rPr lang="en-US" altLang="zh-CN" dirty="0"/>
              <a:t>First split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41619-3DC7-4EEF-A6FC-282514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AEBE1-40E7-4234-B4B7-B00B514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DA926-9D7E-4738-B073-4E22D913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5A738F-C030-4CDA-87F0-9ECBE1F6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3" y="1293293"/>
            <a:ext cx="5468007" cy="1910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46AA2BA-D633-46D6-BB1C-507C271FCCA9}"/>
                  </a:ext>
                </a:extLst>
              </p:cNvPr>
              <p:cNvSpPr txBox="1"/>
              <p:nvPr/>
            </p:nvSpPr>
            <p:spPr>
              <a:xfrm>
                <a:off x="2340816" y="3393897"/>
                <a:ext cx="708995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𝑅𝑒𝑚𝑎𝑖𝑛𝑑𝑒𝑟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=0.800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46AA2BA-D633-46D6-BB1C-507C271FC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16" y="3393897"/>
                <a:ext cx="7089954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F37F70F-3EB7-482D-BBB3-360DBABBF823}"/>
                  </a:ext>
                </a:extLst>
              </p:cNvPr>
              <p:cNvSpPr txBox="1"/>
              <p:nvPr/>
            </p:nvSpPr>
            <p:spPr>
              <a:xfrm>
                <a:off x="2338700" y="4108580"/>
                <a:ext cx="7092070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𝑅𝑒𝑚𝑎𝑖𝑛𝑑𝑒𝑟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≈0.551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F37F70F-3EB7-482D-BBB3-360DBABBF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00" y="4108580"/>
                <a:ext cx="709207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536C27-A0F0-41E0-874A-3642DC9042CB}"/>
                  </a:ext>
                </a:extLst>
              </p:cNvPr>
              <p:cNvSpPr txBox="1"/>
              <p:nvPr/>
            </p:nvSpPr>
            <p:spPr>
              <a:xfrm>
                <a:off x="2338700" y="4785429"/>
                <a:ext cx="763388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𝑅𝑒𝑚𝑎𝑖𝑛𝑑𝑒𝑟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≈0.951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1536C27-A0F0-41E0-874A-3642DC904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00" y="4785429"/>
                <a:ext cx="763388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64AEC2C-50A2-428F-B626-11CEF72BA91F}"/>
                  </a:ext>
                </a:extLst>
              </p:cNvPr>
              <p:cNvSpPr txBox="1"/>
              <p:nvPr/>
            </p:nvSpPr>
            <p:spPr>
              <a:xfrm>
                <a:off x="2338700" y="5750136"/>
                <a:ext cx="8119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split because of the minimum remaining information (maximum gain).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64AEC2C-50A2-428F-B626-11CEF72BA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00" y="5750136"/>
                <a:ext cx="8119980" cy="369332"/>
              </a:xfrm>
              <a:prstGeom prst="rect">
                <a:avLst/>
              </a:prstGeom>
              <a:blipFill>
                <a:blip r:embed="rId6"/>
                <a:stretch>
                  <a:fillRect l="-67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522B675-0B76-41A5-8311-9B69FA72B134}"/>
              </a:ext>
            </a:extLst>
          </p:cNvPr>
          <p:cNvSpPr/>
          <p:nvPr/>
        </p:nvSpPr>
        <p:spPr>
          <a:xfrm>
            <a:off x="2279057" y="4077069"/>
            <a:ext cx="7633885" cy="7461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292CC-7B96-4F7D-89AA-EC0BBB12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84E92-99AC-4334-A6C8-96BD47DD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Today’s content…</a:t>
            </a:r>
          </a:p>
          <a:p>
            <a:pPr lvl="1"/>
            <a:r>
              <a:rPr lang="en-US" altLang="zh-CN" dirty="0"/>
              <a:t>Project 2</a:t>
            </a:r>
          </a:p>
          <a:p>
            <a:pPr lvl="1"/>
            <a:r>
              <a:rPr lang="en-US" altLang="zh-CN" dirty="0"/>
              <a:t>Homework 5</a:t>
            </a:r>
          </a:p>
          <a:p>
            <a:pPr lvl="1"/>
            <a:r>
              <a:rPr lang="en-US" altLang="zh-CN" dirty="0"/>
              <a:t>Homework 6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0D428-4A64-4535-B583-C3BB558B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5943-A804-44B8-9F61-4751AFAD3BC5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711CD-1064-4384-A30A-7290285A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DE051-5AB2-4223-9532-6232B4DC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8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CEB5-A683-43FE-89D5-78404B35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95EBD-C19D-49D3-A166-DB2FA1EA2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</a:p>
          <a:p>
            <a:pPr lvl="1"/>
            <a:r>
              <a:rPr lang="en-US" altLang="zh-CN" dirty="0"/>
              <a:t>Decision tree splitting</a:t>
            </a:r>
          </a:p>
          <a:p>
            <a:pPr lvl="1"/>
            <a:r>
              <a:rPr lang="en-US" altLang="zh-CN" dirty="0"/>
              <a:t>Second split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41619-3DC7-4EEF-A6FC-282514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AEBE1-40E7-4234-B4B7-B00B514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DA926-9D7E-4738-B073-4E22D913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5A738F-C030-4CDA-87F0-9ECBE1F6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3" y="1293293"/>
            <a:ext cx="5468007" cy="1910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46AA2BA-D633-46D6-BB1C-507C271FCCA9}"/>
                  </a:ext>
                </a:extLst>
              </p:cNvPr>
              <p:cNvSpPr txBox="1"/>
              <p:nvPr/>
            </p:nvSpPr>
            <p:spPr>
              <a:xfrm>
                <a:off x="2340816" y="3393897"/>
                <a:ext cx="6153801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𝑅𝑒𝑚𝑎𝑖𝑛𝑑𝑒𝑟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46AA2BA-D633-46D6-BB1C-507C271FC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16" y="3393897"/>
                <a:ext cx="6153801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64AEC2C-50A2-428F-B626-11CEF72BA91F}"/>
                  </a:ext>
                </a:extLst>
              </p:cNvPr>
              <p:cNvSpPr txBox="1"/>
              <p:nvPr/>
            </p:nvSpPr>
            <p:spPr>
              <a:xfrm>
                <a:off x="2338700" y="5750136"/>
                <a:ext cx="81199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split because of the minimum remaining information (maximum gain).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64AEC2C-50A2-428F-B626-11CEF72BA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700" y="5750136"/>
                <a:ext cx="8119980" cy="369332"/>
              </a:xfrm>
              <a:prstGeom prst="rect">
                <a:avLst/>
              </a:prstGeom>
              <a:blipFill>
                <a:blip r:embed="rId4"/>
                <a:stretch>
                  <a:fillRect l="-67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1522B675-0B76-41A5-8311-9B69FA72B134}"/>
              </a:ext>
            </a:extLst>
          </p:cNvPr>
          <p:cNvSpPr/>
          <p:nvPr/>
        </p:nvSpPr>
        <p:spPr>
          <a:xfrm>
            <a:off x="2279058" y="3341344"/>
            <a:ext cx="6215560" cy="7461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1674E6-D632-4CF8-9F2E-21FA23B2786D}"/>
                  </a:ext>
                </a:extLst>
              </p:cNvPr>
              <p:cNvSpPr txBox="1"/>
              <p:nvPr/>
            </p:nvSpPr>
            <p:spPr>
              <a:xfrm>
                <a:off x="2309937" y="4097145"/>
                <a:ext cx="713054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𝑅𝑒𝑚𝑎𝑖𝑛𝑑𝑒𝑟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0.667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1674E6-D632-4CF8-9F2E-21FA23B27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937" y="4097145"/>
                <a:ext cx="7130542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4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CEB5-A683-43FE-89D5-78404B35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95EBD-C19D-49D3-A166-DB2FA1EA2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</a:t>
            </a:r>
          </a:p>
          <a:p>
            <a:pPr lvl="1"/>
            <a:r>
              <a:rPr lang="en-US" altLang="zh-CN" dirty="0"/>
              <a:t>Decision tree splitting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41619-3DC7-4EEF-A6FC-282514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AEBE1-40E7-4234-B4B7-B00B514A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2DA926-9D7E-4738-B073-4E22D913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FBFDBE6-C5AD-4C25-AF0D-89CA4582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3" y="1293293"/>
            <a:ext cx="5468007" cy="1910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4C7603-6E2E-41ED-AB7A-12E88011F617}"/>
                  </a:ext>
                </a:extLst>
              </p:cNvPr>
              <p:cNvSpPr/>
              <p:nvPr/>
            </p:nvSpPr>
            <p:spPr>
              <a:xfrm>
                <a:off x="2701159" y="3058259"/>
                <a:ext cx="1085193" cy="5465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E4C7603-6E2E-41ED-AB7A-12E88011F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59" y="3058259"/>
                <a:ext cx="1085193" cy="546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0EF52ED-4EEA-4D87-B16A-AB4FE94E3395}"/>
                  </a:ext>
                </a:extLst>
              </p:cNvPr>
              <p:cNvSpPr/>
              <p:nvPr/>
            </p:nvSpPr>
            <p:spPr>
              <a:xfrm>
                <a:off x="3581400" y="4181716"/>
                <a:ext cx="1085193" cy="54653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0EF52ED-4EEA-4D87-B16A-AB4FE94E3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81716"/>
                <a:ext cx="1085193" cy="546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669E9E-46A4-4520-8FA0-7D7E3A9EE36B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3243756" y="3604797"/>
            <a:ext cx="880241" cy="57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C8AF03D-BD9F-4BE9-AB3C-4559FE8203CD}"/>
                  </a:ext>
                </a:extLst>
              </p:cNvPr>
              <p:cNvSpPr/>
              <p:nvPr/>
            </p:nvSpPr>
            <p:spPr>
              <a:xfrm>
                <a:off x="1784789" y="4134419"/>
                <a:ext cx="1085193" cy="6411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C8AF03D-BD9F-4BE9-AB3C-4559FE8203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789" y="4134419"/>
                <a:ext cx="1085193" cy="64113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D20C63-5AE9-4A14-8D3E-ED8067CE4DBF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2327386" y="3604797"/>
            <a:ext cx="916370" cy="529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551D6B3-F133-49ED-BBA0-297B44E5B190}"/>
              </a:ext>
            </a:extLst>
          </p:cNvPr>
          <p:cNvSpPr txBox="1"/>
          <p:nvPr/>
        </p:nvSpPr>
        <p:spPr>
          <a:xfrm>
            <a:off x="2452598" y="3633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1E84871-B090-416B-9678-30A5F430F14A}"/>
              </a:ext>
            </a:extLst>
          </p:cNvPr>
          <p:cNvSpPr txBox="1"/>
          <p:nvPr/>
        </p:nvSpPr>
        <p:spPr>
          <a:xfrm>
            <a:off x="3808431" y="3632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C7B4CAA1-6A05-44F5-A678-D7E03BB92DA0}"/>
                  </a:ext>
                </a:extLst>
              </p:cNvPr>
              <p:cNvSpPr/>
              <p:nvPr/>
            </p:nvSpPr>
            <p:spPr>
              <a:xfrm>
                <a:off x="2701159" y="5274224"/>
                <a:ext cx="1085193" cy="6411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C7B4CAA1-6A05-44F5-A678-D7E03BB92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59" y="5274224"/>
                <a:ext cx="1085193" cy="64113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82D2B8B-CE5D-4B52-AA5A-57E75B46D77C}"/>
                  </a:ext>
                </a:extLst>
              </p:cNvPr>
              <p:cNvSpPr/>
              <p:nvPr/>
            </p:nvSpPr>
            <p:spPr>
              <a:xfrm>
                <a:off x="4487917" y="5289699"/>
                <a:ext cx="1085193" cy="64113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B82D2B8B-CE5D-4B52-AA5A-57E75B46D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917" y="5289699"/>
                <a:ext cx="1085193" cy="64113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749459-7320-495C-83F9-B421A546D41A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 flipH="1">
            <a:off x="3243756" y="4728254"/>
            <a:ext cx="880241" cy="545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B673C4-EFB4-4DA6-880D-9012D5C9CA38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4123997" y="4728254"/>
            <a:ext cx="906517" cy="56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905314A-6943-4DF2-A682-16EC95D34460}"/>
              </a:ext>
            </a:extLst>
          </p:cNvPr>
          <p:cNvSpPr txBox="1"/>
          <p:nvPr/>
        </p:nvSpPr>
        <p:spPr>
          <a:xfrm>
            <a:off x="3371680" y="4773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00D899-000A-4DE7-B3E8-B307D430E082}"/>
              </a:ext>
            </a:extLst>
          </p:cNvPr>
          <p:cNvSpPr txBox="1"/>
          <p:nvPr/>
        </p:nvSpPr>
        <p:spPr>
          <a:xfrm>
            <a:off x="4694998" y="4789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871572-6042-4969-8F85-476AE002E4A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43756" y="2748456"/>
            <a:ext cx="0" cy="309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2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D76B-F8E9-40C5-B76A-5CAA60A2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848B3-649C-4419-9030-430858F7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E0C6E-01D8-49F5-87B1-C15D3D42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A909F-CB02-4C84-B224-E8D5470D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67C5C-5653-4A61-BF2B-0969F75B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2EB42E-69BF-4CE7-BDB3-6A107017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62" y="1293294"/>
            <a:ext cx="6328937" cy="276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EBD2955-9034-4003-885F-321328603577}"/>
                  </a:ext>
                </a:extLst>
              </p:cNvPr>
              <p:cNvSpPr/>
              <p:nvPr/>
            </p:nvSpPr>
            <p:spPr>
              <a:xfrm>
                <a:off x="1723803" y="4323202"/>
                <a:ext cx="315310" cy="315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EBD2955-9034-4003-885F-32132860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03" y="4323202"/>
                <a:ext cx="315310" cy="315310"/>
              </a:xfrm>
              <a:prstGeom prst="ellipse">
                <a:avLst/>
              </a:prstGeom>
              <a:blipFill>
                <a:blip r:embed="rId3"/>
                <a:stretch>
                  <a:fillRect l="-5556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2874920-F30F-4AB9-91BF-814D4175A8E4}"/>
                  </a:ext>
                </a:extLst>
              </p:cNvPr>
              <p:cNvSpPr/>
              <p:nvPr/>
            </p:nvSpPr>
            <p:spPr>
              <a:xfrm>
                <a:off x="1723803" y="5310859"/>
                <a:ext cx="315310" cy="315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2874920-F30F-4AB9-91BF-814D4175A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803" y="5310859"/>
                <a:ext cx="315310" cy="315310"/>
              </a:xfrm>
              <a:prstGeom prst="ellipse">
                <a:avLst/>
              </a:prstGeom>
              <a:blipFill>
                <a:blip r:embed="rId4"/>
                <a:stretch>
                  <a:fillRect l="-5556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2D623FE-1379-484C-AB72-D245D4D50A0C}"/>
              </a:ext>
            </a:extLst>
          </p:cNvPr>
          <p:cNvSpPr txBox="1"/>
          <p:nvPr/>
        </p:nvSpPr>
        <p:spPr>
          <a:xfrm>
            <a:off x="1735103" y="483885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8474ED2-6A5F-4286-8CAC-EF3403911093}"/>
                  </a:ext>
                </a:extLst>
              </p:cNvPr>
              <p:cNvSpPr/>
              <p:nvPr/>
            </p:nvSpPr>
            <p:spPr>
              <a:xfrm>
                <a:off x="861954" y="4323202"/>
                <a:ext cx="315310" cy="315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8474ED2-6A5F-4286-8CAC-EF3403911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4" y="4323202"/>
                <a:ext cx="315310" cy="315310"/>
              </a:xfrm>
              <a:prstGeom prst="ellipse">
                <a:avLst/>
              </a:prstGeom>
              <a:blipFill>
                <a:blip r:embed="rId5"/>
                <a:stretch>
                  <a:fillRect l="-9259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21B11F5-50A4-424F-B227-727BEC87CAA6}"/>
                  </a:ext>
                </a:extLst>
              </p:cNvPr>
              <p:cNvSpPr/>
              <p:nvPr/>
            </p:nvSpPr>
            <p:spPr>
              <a:xfrm>
                <a:off x="861954" y="5310859"/>
                <a:ext cx="315310" cy="315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21B11F5-50A4-424F-B227-727BEC87C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54" y="5310859"/>
                <a:ext cx="315310" cy="315310"/>
              </a:xfrm>
              <a:prstGeom prst="ellipse">
                <a:avLst/>
              </a:prstGeom>
              <a:blipFill>
                <a:blip r:embed="rId6"/>
                <a:stretch>
                  <a:fillRect l="-14815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F208D62-76A1-427A-A16E-90FAD396DEDA}"/>
              </a:ext>
            </a:extLst>
          </p:cNvPr>
          <p:cNvSpPr txBox="1"/>
          <p:nvPr/>
        </p:nvSpPr>
        <p:spPr>
          <a:xfrm>
            <a:off x="873254" y="483885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A80488D-49CD-4E42-96B6-DAE07CD10BBF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1177264" y="4480857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CD7753-C4BA-4840-97D1-F8738B4518A4}"/>
              </a:ext>
            </a:extLst>
          </p:cNvPr>
          <p:cNvCxnSpPr>
            <a:stCxn id="12" idx="6"/>
            <a:endCxn id="10" idx="1"/>
          </p:cNvCxnSpPr>
          <p:nvPr/>
        </p:nvCxnSpPr>
        <p:spPr>
          <a:xfrm>
            <a:off x="1177264" y="4480857"/>
            <a:ext cx="592715" cy="87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BF545A3-CC14-4B5D-9108-B3C2AD3BCEDB}"/>
              </a:ext>
            </a:extLst>
          </p:cNvPr>
          <p:cNvCxnSpPr>
            <a:stCxn id="13" idx="6"/>
            <a:endCxn id="9" idx="3"/>
          </p:cNvCxnSpPr>
          <p:nvPr/>
        </p:nvCxnSpPr>
        <p:spPr>
          <a:xfrm flipV="1">
            <a:off x="1177264" y="4592336"/>
            <a:ext cx="592715" cy="87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5A745F-3857-46F9-9900-25356AD72223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1177264" y="5468514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D1DB777-63D1-49F5-AEE0-C53FDA6E9C6F}"/>
              </a:ext>
            </a:extLst>
          </p:cNvPr>
          <p:cNvCxnSpPr>
            <a:stCxn id="9" idx="6"/>
          </p:cNvCxnSpPr>
          <p:nvPr/>
        </p:nvCxnSpPr>
        <p:spPr>
          <a:xfrm>
            <a:off x="2039113" y="4480857"/>
            <a:ext cx="232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7406BE1-EA94-46CD-94F5-B1D5A4C34FDC}"/>
                  </a:ext>
                </a:extLst>
              </p:cNvPr>
              <p:cNvSpPr txBox="1"/>
              <p:nvPr/>
            </p:nvSpPr>
            <p:spPr>
              <a:xfrm>
                <a:off x="2238888" y="4290201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7406BE1-EA94-46CD-94F5-B1D5A4C34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88" y="4290201"/>
                <a:ext cx="4943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ADBEC11-BCFE-4BDD-B583-2103EC4D737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39113" y="5456534"/>
            <a:ext cx="199774" cy="1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C45AE1C-05C0-4BD9-8664-7144E47BA374}"/>
                  </a:ext>
                </a:extLst>
              </p:cNvPr>
              <p:cNvSpPr txBox="1"/>
              <p:nvPr/>
            </p:nvSpPr>
            <p:spPr>
              <a:xfrm>
                <a:off x="2238888" y="5271868"/>
                <a:ext cx="475900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C45AE1C-05C0-4BD9-8664-7144E47B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88" y="5271868"/>
                <a:ext cx="475900" cy="388761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A70AC39A-7021-4178-89DD-03ADDAD34127}"/>
              </a:ext>
            </a:extLst>
          </p:cNvPr>
          <p:cNvSpPr/>
          <p:nvPr/>
        </p:nvSpPr>
        <p:spPr>
          <a:xfrm>
            <a:off x="5171090" y="1836129"/>
            <a:ext cx="6074979" cy="818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0270E2-F5EE-4D44-A851-7F519EBBCF63}"/>
                  </a:ext>
                </a:extLst>
              </p:cNvPr>
              <p:cNvSpPr txBox="1"/>
              <p:nvPr/>
            </p:nvSpPr>
            <p:spPr>
              <a:xfrm>
                <a:off x="959877" y="2149048"/>
                <a:ext cx="351391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Suppose we have a one-hidden-</a:t>
                </a:r>
              </a:p>
              <a:p>
                <a:r>
                  <a:rPr lang="en-US" altLang="zh-CN" dirty="0"/>
                  <a:t>layer neural network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inputs,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/>
                  <a:t> hidden units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outputs, using</a:t>
                </a:r>
              </a:p>
              <a:p>
                <a:r>
                  <a:rPr lang="en-US" altLang="zh-CN" dirty="0"/>
                  <a:t>linear activation.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0270E2-F5EE-4D44-A851-7F519EBB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77" y="2149048"/>
                <a:ext cx="3513911" cy="1200329"/>
              </a:xfrm>
              <a:prstGeom prst="rect">
                <a:avLst/>
              </a:prstGeom>
              <a:blipFill>
                <a:blip r:embed="rId9"/>
                <a:stretch>
                  <a:fillRect l="-1386" t="-3061" r="-693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904088B-5FA5-43DF-A4E2-011DDB9D4D9A}"/>
                  </a:ext>
                </a:extLst>
              </p:cNvPr>
              <p:cNvSpPr txBox="1"/>
              <p:nvPr/>
            </p:nvSpPr>
            <p:spPr>
              <a:xfrm>
                <a:off x="1769979" y="3440981"/>
                <a:ext cx="1658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904088B-5FA5-43DF-A4E2-011DDB9D4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979" y="3440981"/>
                <a:ext cx="1658274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26387370-0A17-4767-A3B8-BBEF3380294C}"/>
              </a:ext>
            </a:extLst>
          </p:cNvPr>
          <p:cNvSpPr/>
          <p:nvPr/>
        </p:nvSpPr>
        <p:spPr>
          <a:xfrm>
            <a:off x="1082567" y="4290201"/>
            <a:ext cx="721261" cy="13704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7177D9-BC5A-40FC-81B8-CD66B8736A89}"/>
                  </a:ext>
                </a:extLst>
              </p:cNvPr>
              <p:cNvSpPr txBox="1"/>
              <p:nvPr/>
            </p:nvSpPr>
            <p:spPr>
              <a:xfrm>
                <a:off x="1104086" y="5530184"/>
                <a:ext cx="63645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7177D9-BC5A-40FC-81B8-CD66B873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86" y="5530184"/>
                <a:ext cx="636456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6DDBE4A-A563-43E9-BF50-2A0ECC4367B0}"/>
                  </a:ext>
                </a:extLst>
              </p:cNvPr>
              <p:cNvSpPr txBox="1"/>
              <p:nvPr/>
            </p:nvSpPr>
            <p:spPr>
              <a:xfrm>
                <a:off x="5910617" y="4256057"/>
                <a:ext cx="3971087" cy="828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6DDBE4A-A563-43E9-BF50-2A0ECC436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617" y="4256057"/>
                <a:ext cx="3971087" cy="8288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1676836F-B7A7-4BAE-BFD0-3B45D4145415}"/>
              </a:ext>
            </a:extLst>
          </p:cNvPr>
          <p:cNvSpPr/>
          <p:nvPr/>
        </p:nvSpPr>
        <p:spPr>
          <a:xfrm>
            <a:off x="2976707" y="4323202"/>
            <a:ext cx="530150" cy="1235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1600" dirty="0"/>
              <a:t>Output Layer</a:t>
            </a:r>
            <a:endParaRPr lang="zh-CN" altLang="en-US" sz="16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DFAD471-6701-45E5-A33D-8AEF9A223C7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733254" y="4474867"/>
            <a:ext cx="243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E11DAA8-F93D-48F2-8352-FF24A673ABB3}"/>
              </a:ext>
            </a:extLst>
          </p:cNvPr>
          <p:cNvCxnSpPr>
            <a:stCxn id="31" idx="3"/>
          </p:cNvCxnSpPr>
          <p:nvPr/>
        </p:nvCxnSpPr>
        <p:spPr>
          <a:xfrm flipV="1">
            <a:off x="2714788" y="5466248"/>
            <a:ext cx="2619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387C597-4C3D-4E50-83F9-AA1C2E929681}"/>
              </a:ext>
            </a:extLst>
          </p:cNvPr>
          <p:cNvSpPr txBox="1"/>
          <p:nvPr/>
        </p:nvSpPr>
        <p:spPr>
          <a:xfrm>
            <a:off x="2265837" y="483885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DD5CE0E-8C26-41C2-B088-C2933BC40CB0}"/>
              </a:ext>
            </a:extLst>
          </p:cNvPr>
          <p:cNvCxnSpPr/>
          <p:nvPr/>
        </p:nvCxnSpPr>
        <p:spPr>
          <a:xfrm>
            <a:off x="3506857" y="4474867"/>
            <a:ext cx="23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CA2CC38-A182-4AFF-8714-91001253DC93}"/>
              </a:ext>
            </a:extLst>
          </p:cNvPr>
          <p:cNvCxnSpPr/>
          <p:nvPr/>
        </p:nvCxnSpPr>
        <p:spPr>
          <a:xfrm>
            <a:off x="3506857" y="5456534"/>
            <a:ext cx="234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7F424E1-444D-4DB0-BF7C-060BFFEF699D}"/>
              </a:ext>
            </a:extLst>
          </p:cNvPr>
          <p:cNvSpPr txBox="1"/>
          <p:nvPr/>
        </p:nvSpPr>
        <p:spPr>
          <a:xfrm>
            <a:off x="3519477" y="4838858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EC9F09D-4664-4BCA-A3D5-178B88CAA262}"/>
                  </a:ext>
                </a:extLst>
              </p:cNvPr>
              <p:cNvSpPr txBox="1"/>
              <p:nvPr/>
            </p:nvSpPr>
            <p:spPr>
              <a:xfrm>
                <a:off x="3741683" y="4280321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EC9F09D-4664-4BCA-A3D5-178B88CAA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83" y="4280321"/>
                <a:ext cx="4943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EFE64A-A4F8-44A5-8026-25179268A711}"/>
                  </a:ext>
                </a:extLst>
              </p:cNvPr>
              <p:cNvSpPr txBox="1"/>
              <p:nvPr/>
            </p:nvSpPr>
            <p:spPr>
              <a:xfrm>
                <a:off x="3741683" y="5279094"/>
                <a:ext cx="466473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EFE64A-A4F8-44A5-8026-25179268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83" y="5279094"/>
                <a:ext cx="466473" cy="388761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968F47-D52D-4202-8965-40160630B95E}"/>
                  </a:ext>
                </a:extLst>
              </p:cNvPr>
              <p:cNvSpPr txBox="1"/>
              <p:nvPr/>
            </p:nvSpPr>
            <p:spPr>
              <a:xfrm>
                <a:off x="5896547" y="5034788"/>
                <a:ext cx="5857437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968F47-D52D-4202-8965-40160630B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47" y="5034788"/>
                <a:ext cx="5857437" cy="9840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1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27" grpId="0"/>
      <p:bldP spid="31" grpId="0"/>
      <p:bldP spid="33" grpId="0"/>
      <p:bldP spid="34" grpId="0"/>
      <p:bldP spid="35" grpId="0" animBg="1"/>
      <p:bldP spid="36" grpId="0"/>
      <p:bldP spid="37" grpId="0"/>
      <p:bldP spid="38" grpId="0" animBg="1"/>
      <p:bldP spid="44" grpId="0"/>
      <p:bldP spid="48" grpId="0"/>
      <p:bldP spid="49" grpId="0"/>
      <p:bldP spid="50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D76B-F8E9-40C5-B76A-5CAA60A2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848B3-649C-4419-9030-430858F7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E0C6E-01D8-49F5-87B1-C15D3D42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A909F-CB02-4C84-B224-E8D5470D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67C5C-5653-4A61-BF2B-0969F75B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2EB42E-69BF-4CE7-BDB3-6A107017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62" y="1293294"/>
            <a:ext cx="6328937" cy="276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EBD2955-9034-4003-885F-321328603577}"/>
                  </a:ext>
                </a:extLst>
              </p:cNvPr>
              <p:cNvSpPr/>
              <p:nvPr/>
            </p:nvSpPr>
            <p:spPr>
              <a:xfrm>
                <a:off x="3029149" y="4648957"/>
                <a:ext cx="315310" cy="315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EBD2955-9034-4003-885F-32132860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49" y="4648957"/>
                <a:ext cx="315310" cy="315310"/>
              </a:xfrm>
              <a:prstGeom prst="ellipse">
                <a:avLst/>
              </a:prstGeom>
              <a:blipFill>
                <a:blip r:embed="rId3"/>
                <a:stretch>
                  <a:fillRect l="-5556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2874920-F30F-4AB9-91BF-814D4175A8E4}"/>
                  </a:ext>
                </a:extLst>
              </p:cNvPr>
              <p:cNvSpPr/>
              <p:nvPr/>
            </p:nvSpPr>
            <p:spPr>
              <a:xfrm>
                <a:off x="3029149" y="5636614"/>
                <a:ext cx="315310" cy="315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2874920-F30F-4AB9-91BF-814D4175A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49" y="5636614"/>
                <a:ext cx="315310" cy="315310"/>
              </a:xfrm>
              <a:prstGeom prst="ellipse">
                <a:avLst/>
              </a:prstGeom>
              <a:blipFill>
                <a:blip r:embed="rId4"/>
                <a:stretch>
                  <a:fillRect l="-5556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2D623FE-1379-484C-AB72-D245D4D50A0C}"/>
              </a:ext>
            </a:extLst>
          </p:cNvPr>
          <p:cNvSpPr txBox="1"/>
          <p:nvPr/>
        </p:nvSpPr>
        <p:spPr>
          <a:xfrm>
            <a:off x="3040449" y="516461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8474ED2-6A5F-4286-8CAC-EF3403911093}"/>
                  </a:ext>
                </a:extLst>
              </p:cNvPr>
              <p:cNvSpPr/>
              <p:nvPr/>
            </p:nvSpPr>
            <p:spPr>
              <a:xfrm>
                <a:off x="2167300" y="4648957"/>
                <a:ext cx="315310" cy="315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8474ED2-6A5F-4286-8CAC-EF3403911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300" y="4648957"/>
                <a:ext cx="315310" cy="315310"/>
              </a:xfrm>
              <a:prstGeom prst="ellipse">
                <a:avLst/>
              </a:prstGeom>
              <a:blipFill>
                <a:blip r:embed="rId5"/>
                <a:stretch>
                  <a:fillRect l="-11321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21B11F5-50A4-424F-B227-727BEC87CAA6}"/>
                  </a:ext>
                </a:extLst>
              </p:cNvPr>
              <p:cNvSpPr/>
              <p:nvPr/>
            </p:nvSpPr>
            <p:spPr>
              <a:xfrm>
                <a:off x="2167300" y="5636614"/>
                <a:ext cx="315310" cy="31531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21B11F5-50A4-424F-B227-727BEC87C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300" y="5636614"/>
                <a:ext cx="315310" cy="315310"/>
              </a:xfrm>
              <a:prstGeom prst="ellipse">
                <a:avLst/>
              </a:prstGeom>
              <a:blipFill>
                <a:blip r:embed="rId6"/>
                <a:stretch>
                  <a:fillRect l="-16981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F208D62-76A1-427A-A16E-90FAD396DEDA}"/>
              </a:ext>
            </a:extLst>
          </p:cNvPr>
          <p:cNvSpPr txBox="1"/>
          <p:nvPr/>
        </p:nvSpPr>
        <p:spPr>
          <a:xfrm>
            <a:off x="2178600" y="516461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A80488D-49CD-4E42-96B6-DAE07CD10BBF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482610" y="4806612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ECD7753-C4BA-4840-97D1-F8738B4518A4}"/>
              </a:ext>
            </a:extLst>
          </p:cNvPr>
          <p:cNvCxnSpPr>
            <a:stCxn id="12" idx="6"/>
            <a:endCxn id="10" idx="1"/>
          </p:cNvCxnSpPr>
          <p:nvPr/>
        </p:nvCxnSpPr>
        <p:spPr>
          <a:xfrm>
            <a:off x="2482610" y="4806612"/>
            <a:ext cx="592715" cy="87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BF545A3-CC14-4B5D-9108-B3C2AD3BCEDB}"/>
              </a:ext>
            </a:extLst>
          </p:cNvPr>
          <p:cNvCxnSpPr>
            <a:stCxn id="13" idx="6"/>
            <a:endCxn id="9" idx="3"/>
          </p:cNvCxnSpPr>
          <p:nvPr/>
        </p:nvCxnSpPr>
        <p:spPr>
          <a:xfrm flipV="1">
            <a:off x="2482610" y="4918091"/>
            <a:ext cx="592715" cy="876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5A745F-3857-46F9-9900-25356AD72223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2482610" y="5794269"/>
            <a:ext cx="5465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D1DB777-63D1-49F5-AEE0-C53FDA6E9C6F}"/>
              </a:ext>
            </a:extLst>
          </p:cNvPr>
          <p:cNvCxnSpPr>
            <a:stCxn id="9" idx="6"/>
          </p:cNvCxnSpPr>
          <p:nvPr/>
        </p:nvCxnSpPr>
        <p:spPr>
          <a:xfrm>
            <a:off x="3344459" y="4806612"/>
            <a:ext cx="232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7406BE1-EA94-46CD-94F5-B1D5A4C34FDC}"/>
                  </a:ext>
                </a:extLst>
              </p:cNvPr>
              <p:cNvSpPr txBox="1"/>
              <p:nvPr/>
            </p:nvSpPr>
            <p:spPr>
              <a:xfrm>
                <a:off x="3544234" y="4615956"/>
                <a:ext cx="494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7406BE1-EA94-46CD-94F5-B1D5A4C34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234" y="4615956"/>
                <a:ext cx="49436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ADBEC11-BCFE-4BDD-B583-2103EC4D737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44459" y="5782289"/>
            <a:ext cx="199774" cy="1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C45AE1C-05C0-4BD9-8664-7144E47BA374}"/>
                  </a:ext>
                </a:extLst>
              </p:cNvPr>
              <p:cNvSpPr txBox="1"/>
              <p:nvPr/>
            </p:nvSpPr>
            <p:spPr>
              <a:xfrm>
                <a:off x="3544234" y="5597623"/>
                <a:ext cx="4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C45AE1C-05C0-4BD9-8664-7144E47BA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234" y="5597623"/>
                <a:ext cx="4729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A70AC39A-7021-4178-89DD-03ADDAD34127}"/>
              </a:ext>
            </a:extLst>
          </p:cNvPr>
          <p:cNvSpPr/>
          <p:nvPr/>
        </p:nvSpPr>
        <p:spPr>
          <a:xfrm>
            <a:off x="5171090" y="1836129"/>
            <a:ext cx="6074979" cy="818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0270E2-F5EE-4D44-A851-7F519EBBCF63}"/>
                  </a:ext>
                </a:extLst>
              </p:cNvPr>
              <p:cNvSpPr txBox="1"/>
              <p:nvPr/>
            </p:nvSpPr>
            <p:spPr>
              <a:xfrm>
                <a:off x="959877" y="2149048"/>
                <a:ext cx="41135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Equivalent to a model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inputs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outputs, using linear activation.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0270E2-F5EE-4D44-A851-7F519EBBC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77" y="2149048"/>
                <a:ext cx="4113562" cy="646331"/>
              </a:xfrm>
              <a:prstGeom prst="rect">
                <a:avLst/>
              </a:prstGeom>
              <a:blipFill>
                <a:blip r:embed="rId9"/>
                <a:stretch>
                  <a:fillRect l="-1185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26387370-0A17-4767-A3B8-BBEF3380294C}"/>
              </a:ext>
            </a:extLst>
          </p:cNvPr>
          <p:cNvSpPr/>
          <p:nvPr/>
        </p:nvSpPr>
        <p:spPr>
          <a:xfrm>
            <a:off x="2387913" y="4615956"/>
            <a:ext cx="721261" cy="13704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7177D9-BC5A-40FC-81B8-CD66B8736A89}"/>
                  </a:ext>
                </a:extLst>
              </p:cNvPr>
              <p:cNvSpPr txBox="1"/>
              <p:nvPr/>
            </p:nvSpPr>
            <p:spPr>
              <a:xfrm>
                <a:off x="2409432" y="5855939"/>
                <a:ext cx="61722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97177D9-BC5A-40FC-81B8-CD66B873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432" y="5855939"/>
                <a:ext cx="617220" cy="3815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A387C597-4C3D-4E50-83F9-AA1C2E929681}"/>
              </a:ext>
            </a:extLst>
          </p:cNvPr>
          <p:cNvSpPr txBox="1"/>
          <p:nvPr/>
        </p:nvSpPr>
        <p:spPr>
          <a:xfrm>
            <a:off x="3571183" y="516461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968F47-D52D-4202-8965-40160630B95E}"/>
                  </a:ext>
                </a:extLst>
              </p:cNvPr>
              <p:cNvSpPr txBox="1"/>
              <p:nvPr/>
            </p:nvSpPr>
            <p:spPr>
              <a:xfrm>
                <a:off x="5992513" y="4267002"/>
                <a:ext cx="4647554" cy="1699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968F47-D52D-4202-8965-40160630B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513" y="4267002"/>
                <a:ext cx="4647554" cy="16999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4070C3-B105-4466-B061-9393AD8929BE}"/>
                  </a:ext>
                </a:extLst>
              </p:cNvPr>
              <p:cNvSpPr txBox="1"/>
              <p:nvPr/>
            </p:nvSpPr>
            <p:spPr>
              <a:xfrm>
                <a:off x="959877" y="3630308"/>
                <a:ext cx="4010200" cy="677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same as a one-layer perceptron with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4070C3-B105-4466-B061-9393AD89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77" y="3630308"/>
                <a:ext cx="4010200" cy="677943"/>
              </a:xfrm>
              <a:prstGeom prst="rect">
                <a:avLst/>
              </a:prstGeom>
              <a:blipFill>
                <a:blip r:embed="rId12"/>
                <a:stretch>
                  <a:fillRect l="-1216" t="-24324" r="-608" b="-97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9BC054-E991-44A4-9124-9570927D6826}"/>
                  </a:ext>
                </a:extLst>
              </p:cNvPr>
              <p:cNvSpPr txBox="1"/>
              <p:nvPr/>
            </p:nvSpPr>
            <p:spPr>
              <a:xfrm>
                <a:off x="1482798" y="3005237"/>
                <a:ext cx="2868541" cy="717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9BC054-E991-44A4-9124-9570927D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98" y="3005237"/>
                <a:ext cx="2868541" cy="717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9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27" grpId="0"/>
      <p:bldP spid="31" grpId="0"/>
      <p:bldP spid="33" grpId="0"/>
      <p:bldP spid="35" grpId="0" animBg="1"/>
      <p:bldP spid="36" grpId="0"/>
      <p:bldP spid="44" grpId="0"/>
      <p:bldP spid="51" grpId="0"/>
      <p:bldP spid="7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D76B-F8E9-40C5-B76A-5CAA60A2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848B3-649C-4419-9030-430858F7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E0C6E-01D8-49F5-87B1-C15D3D42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A909F-CB02-4C84-B224-E8D5470D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67C5C-5653-4A61-BF2B-0969F75B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24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2EB42E-69BF-4CE7-BDB3-6A107017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62" y="1293294"/>
            <a:ext cx="6328937" cy="276370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70AC39A-7021-4178-89DD-03ADDAD34127}"/>
              </a:ext>
            </a:extLst>
          </p:cNvPr>
          <p:cNvSpPr/>
          <p:nvPr/>
        </p:nvSpPr>
        <p:spPr>
          <a:xfrm>
            <a:off x="5171090" y="2666076"/>
            <a:ext cx="6074979" cy="420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4D07E3A-0B30-4116-853F-036551501360}"/>
                  </a:ext>
                </a:extLst>
              </p:cNvPr>
              <p:cNvSpPr txBox="1"/>
              <p:nvPr/>
            </p:nvSpPr>
            <p:spPr>
              <a:xfrm>
                <a:off x="1042168" y="3465844"/>
                <a:ext cx="398269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With the relation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/>
                  <a:t>-layer</a:t>
                </a:r>
              </a:p>
              <a:p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-layer, we can always reduce the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-layer network into a single-layer</a:t>
                </a:r>
              </a:p>
              <a:p>
                <a:r>
                  <a:rPr lang="en-US" altLang="zh-CN" dirty="0"/>
                  <a:t>perceptron.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4D07E3A-0B30-4116-853F-03655150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68" y="3465844"/>
                <a:ext cx="3982693" cy="1200329"/>
              </a:xfrm>
              <a:prstGeom prst="rect">
                <a:avLst/>
              </a:prstGeom>
              <a:blipFill>
                <a:blip r:embed="rId3"/>
                <a:stretch>
                  <a:fillRect l="-1378" t="-3061" r="-459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00D3442-F26A-4A26-8C17-A23EDC842989}"/>
                  </a:ext>
                </a:extLst>
              </p:cNvPr>
              <p:cNvSpPr txBox="1"/>
              <p:nvPr/>
            </p:nvSpPr>
            <p:spPr>
              <a:xfrm>
                <a:off x="3836366" y="4928725"/>
                <a:ext cx="5107937" cy="828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00D3442-F26A-4A26-8C17-A23EDC842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366" y="4928725"/>
                <a:ext cx="5107937" cy="828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629505A-FD9E-4711-953C-552AC1E5BFAF}"/>
                  </a:ext>
                </a:extLst>
              </p:cNvPr>
              <p:cNvSpPr txBox="1"/>
              <p:nvPr/>
            </p:nvSpPr>
            <p:spPr>
              <a:xfrm>
                <a:off x="1633345" y="2509472"/>
                <a:ext cx="1658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629505A-FD9E-4711-953C-552AC1E5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45" y="2509472"/>
                <a:ext cx="165827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AE0308D5-1C36-44A6-B417-E7707E7675B1}"/>
              </a:ext>
            </a:extLst>
          </p:cNvPr>
          <p:cNvSpPr txBox="1"/>
          <p:nvPr/>
        </p:nvSpPr>
        <p:spPr>
          <a:xfrm>
            <a:off x="1042169" y="2122111"/>
            <a:ext cx="173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 activation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2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  <p:bldP spid="37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0D76B-F8E9-40C5-B76A-5CAA60A2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 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848B3-649C-4419-9030-430858F7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E0C6E-01D8-49F5-87B1-C15D3D42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A909F-CB02-4C84-B224-E8D5470D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67C5C-5653-4A61-BF2B-0969F75B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25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2EB42E-69BF-4CE7-BDB3-6A107017F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862" y="1293294"/>
            <a:ext cx="6328937" cy="2763700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70AC39A-7021-4178-89DD-03ADDAD34127}"/>
              </a:ext>
            </a:extLst>
          </p:cNvPr>
          <p:cNvSpPr/>
          <p:nvPr/>
        </p:nvSpPr>
        <p:spPr>
          <a:xfrm>
            <a:off x="5171090" y="3066936"/>
            <a:ext cx="6074979" cy="900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AF83D5ED-79C3-4456-9A84-45102806E441}"/>
              </a:ext>
            </a:extLst>
          </p:cNvPr>
          <p:cNvGrpSpPr/>
          <p:nvPr/>
        </p:nvGrpSpPr>
        <p:grpSpPr>
          <a:xfrm>
            <a:off x="2386701" y="2427283"/>
            <a:ext cx="1481106" cy="1540391"/>
            <a:chOff x="1461791" y="2638096"/>
            <a:chExt cx="1913799" cy="1990404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18460B-D390-457E-BE56-21374CC28DD1}"/>
                </a:ext>
              </a:extLst>
            </p:cNvPr>
            <p:cNvSpPr/>
            <p:nvPr/>
          </p:nvSpPr>
          <p:spPr>
            <a:xfrm>
              <a:off x="1481959" y="2638097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1170C0F-9A52-4B0E-A672-CACF40F74E3D}"/>
                </a:ext>
              </a:extLst>
            </p:cNvPr>
            <p:cNvSpPr/>
            <p:nvPr/>
          </p:nvSpPr>
          <p:spPr>
            <a:xfrm>
              <a:off x="1481959" y="3080037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BBDB86F-2757-42AB-9438-9B18939F6DA7}"/>
                </a:ext>
              </a:extLst>
            </p:cNvPr>
            <p:cNvSpPr/>
            <p:nvPr/>
          </p:nvSpPr>
          <p:spPr>
            <a:xfrm>
              <a:off x="1481958" y="3511260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AF14B8C-2A52-4861-B816-F193BFC29A8D}"/>
                </a:ext>
              </a:extLst>
            </p:cNvPr>
            <p:cNvSpPr/>
            <p:nvPr/>
          </p:nvSpPr>
          <p:spPr>
            <a:xfrm>
              <a:off x="1481958" y="4344721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27431A1-E933-43C4-8C06-1ACA550492B3}"/>
                </a:ext>
              </a:extLst>
            </p:cNvPr>
            <p:cNvSpPr/>
            <p:nvPr/>
          </p:nvSpPr>
          <p:spPr>
            <a:xfrm>
              <a:off x="2217682" y="2921876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AC00F3D-F8C9-4D6E-AA1D-7CE8BA615E9D}"/>
                </a:ext>
              </a:extLst>
            </p:cNvPr>
            <p:cNvSpPr/>
            <p:nvPr/>
          </p:nvSpPr>
          <p:spPr>
            <a:xfrm>
              <a:off x="2217682" y="3363816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6A177E95-E929-476F-9E96-F4D689B54563}"/>
                </a:ext>
              </a:extLst>
            </p:cNvPr>
            <p:cNvSpPr/>
            <p:nvPr/>
          </p:nvSpPr>
          <p:spPr>
            <a:xfrm>
              <a:off x="2209800" y="4202831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AAE4086-634A-4254-A4E0-6C96963AA061}"/>
                </a:ext>
              </a:extLst>
            </p:cNvPr>
            <p:cNvSpPr/>
            <p:nvPr/>
          </p:nvSpPr>
          <p:spPr>
            <a:xfrm>
              <a:off x="2945524" y="2638096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EABBD1B-5C67-424A-A8B5-B4F68AD4C3CC}"/>
                </a:ext>
              </a:extLst>
            </p:cNvPr>
            <p:cNvSpPr/>
            <p:nvPr/>
          </p:nvSpPr>
          <p:spPr>
            <a:xfrm>
              <a:off x="2945524" y="3080036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FF8EB9C-7E5E-4E78-8F36-524C1C56CD09}"/>
                </a:ext>
              </a:extLst>
            </p:cNvPr>
            <p:cNvSpPr/>
            <p:nvPr/>
          </p:nvSpPr>
          <p:spPr>
            <a:xfrm>
              <a:off x="2945523" y="3511259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3F8FF5-9EF4-4DD1-B7F5-09B3E5F3202F}"/>
                </a:ext>
              </a:extLst>
            </p:cNvPr>
            <p:cNvSpPr/>
            <p:nvPr/>
          </p:nvSpPr>
          <p:spPr>
            <a:xfrm>
              <a:off x="2945523" y="4344720"/>
              <a:ext cx="283779" cy="2837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5F01150-902E-4168-8200-E2A652858411}"/>
                </a:ext>
              </a:extLst>
            </p:cNvPr>
            <p:cNvCxnSpPr>
              <a:cxnSpLocks/>
              <a:stCxn id="7" idx="6"/>
              <a:endCxn id="21" idx="2"/>
            </p:cNvCxnSpPr>
            <p:nvPr/>
          </p:nvCxnSpPr>
          <p:spPr>
            <a:xfrm>
              <a:off x="1765738" y="2779987"/>
              <a:ext cx="451944" cy="28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1E32912-D6CD-407D-A3E8-9738885DAB1F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1765738" y="2779987"/>
              <a:ext cx="451944" cy="72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BB21319-59AF-4A6F-8702-E6030ABCAE5C}"/>
                </a:ext>
              </a:extLst>
            </p:cNvPr>
            <p:cNvCxnSpPr>
              <a:stCxn id="7" idx="6"/>
              <a:endCxn id="23" idx="2"/>
            </p:cNvCxnSpPr>
            <p:nvPr/>
          </p:nvCxnSpPr>
          <p:spPr>
            <a:xfrm>
              <a:off x="1765738" y="2779987"/>
              <a:ext cx="444062" cy="1564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2655351-6620-404D-9ABC-0D7331E624AF}"/>
                </a:ext>
              </a:extLst>
            </p:cNvPr>
            <p:cNvCxnSpPr>
              <a:stCxn id="14" idx="6"/>
              <a:endCxn id="21" idx="2"/>
            </p:cNvCxnSpPr>
            <p:nvPr/>
          </p:nvCxnSpPr>
          <p:spPr>
            <a:xfrm flipV="1">
              <a:off x="1765738" y="3063766"/>
              <a:ext cx="451944" cy="158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9752FA3-71F7-4732-ABC9-C3F40C441286}"/>
                </a:ext>
              </a:extLst>
            </p:cNvPr>
            <p:cNvCxnSpPr>
              <a:stCxn id="14" idx="6"/>
              <a:endCxn id="22" idx="2"/>
            </p:cNvCxnSpPr>
            <p:nvPr/>
          </p:nvCxnSpPr>
          <p:spPr>
            <a:xfrm>
              <a:off x="1765738" y="3221927"/>
              <a:ext cx="451944" cy="283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D47DFC6-E602-405E-BD9D-8A9C88685DEA}"/>
                </a:ext>
              </a:extLst>
            </p:cNvPr>
            <p:cNvCxnSpPr>
              <a:stCxn id="14" idx="6"/>
              <a:endCxn id="23" idx="2"/>
            </p:cNvCxnSpPr>
            <p:nvPr/>
          </p:nvCxnSpPr>
          <p:spPr>
            <a:xfrm>
              <a:off x="1765738" y="3221927"/>
              <a:ext cx="444062" cy="1122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63A7E20-CD9C-4FCF-959F-AD4185E47515}"/>
                </a:ext>
              </a:extLst>
            </p:cNvPr>
            <p:cNvCxnSpPr>
              <a:stCxn id="15" idx="6"/>
              <a:endCxn id="21" idx="2"/>
            </p:cNvCxnSpPr>
            <p:nvPr/>
          </p:nvCxnSpPr>
          <p:spPr>
            <a:xfrm flipV="1">
              <a:off x="1765737" y="3063766"/>
              <a:ext cx="451945" cy="589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C90729E-F92C-4D57-A2B7-0D47850A3850}"/>
                </a:ext>
              </a:extLst>
            </p:cNvPr>
            <p:cNvCxnSpPr>
              <a:stCxn id="15" idx="6"/>
              <a:endCxn id="22" idx="2"/>
            </p:cNvCxnSpPr>
            <p:nvPr/>
          </p:nvCxnSpPr>
          <p:spPr>
            <a:xfrm flipV="1">
              <a:off x="1765737" y="3505706"/>
              <a:ext cx="451945" cy="147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4192D3AE-7C3C-44C5-BCA7-EE031AAEA11A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>
              <a:off x="1765737" y="3653150"/>
              <a:ext cx="444063" cy="691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F12A68D-B0D6-4B60-8F90-5A044C830808}"/>
                </a:ext>
              </a:extLst>
            </p:cNvPr>
            <p:cNvCxnSpPr>
              <a:stCxn id="16" idx="6"/>
              <a:endCxn id="21" idx="2"/>
            </p:cNvCxnSpPr>
            <p:nvPr/>
          </p:nvCxnSpPr>
          <p:spPr>
            <a:xfrm flipV="1">
              <a:off x="1765737" y="3063766"/>
              <a:ext cx="451945" cy="142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165F219F-AC83-4082-B10B-F4C59CA90245}"/>
                </a:ext>
              </a:extLst>
            </p:cNvPr>
            <p:cNvCxnSpPr>
              <a:stCxn id="16" idx="6"/>
              <a:endCxn id="22" idx="2"/>
            </p:cNvCxnSpPr>
            <p:nvPr/>
          </p:nvCxnSpPr>
          <p:spPr>
            <a:xfrm flipV="1">
              <a:off x="1765737" y="3505706"/>
              <a:ext cx="451945" cy="980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A399039-4366-4419-9111-F84259B49285}"/>
                </a:ext>
              </a:extLst>
            </p:cNvPr>
            <p:cNvCxnSpPr>
              <a:stCxn id="16" idx="6"/>
              <a:endCxn id="23" idx="1"/>
            </p:cNvCxnSpPr>
            <p:nvPr/>
          </p:nvCxnSpPr>
          <p:spPr>
            <a:xfrm flipV="1">
              <a:off x="1765737" y="4344721"/>
              <a:ext cx="444063" cy="141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489288-903A-4FFC-AF5F-FECB48593219}"/>
                </a:ext>
              </a:extLst>
            </p:cNvPr>
            <p:cNvSpPr txBox="1"/>
            <p:nvPr/>
          </p:nvSpPr>
          <p:spPr>
            <a:xfrm>
              <a:off x="1461791" y="3944158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52647BB-8DFE-4E74-9496-80972BFC1A8E}"/>
                </a:ext>
              </a:extLst>
            </p:cNvPr>
            <p:cNvSpPr txBox="1"/>
            <p:nvPr/>
          </p:nvSpPr>
          <p:spPr>
            <a:xfrm>
              <a:off x="2207235" y="3797484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657F86B-671C-44EB-8FAE-5ED0C9A63E37}"/>
                </a:ext>
              </a:extLst>
            </p:cNvPr>
            <p:cNvSpPr txBox="1"/>
            <p:nvPr/>
          </p:nvSpPr>
          <p:spPr>
            <a:xfrm>
              <a:off x="2913925" y="3944158"/>
              <a:ext cx="461665" cy="25103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B1516D7-D167-46E1-B90E-79E2FFE8B7B1}"/>
                </a:ext>
              </a:extLst>
            </p:cNvPr>
            <p:cNvCxnSpPr>
              <a:stCxn id="21" idx="6"/>
              <a:endCxn id="24" idx="2"/>
            </p:cNvCxnSpPr>
            <p:nvPr/>
          </p:nvCxnSpPr>
          <p:spPr>
            <a:xfrm flipV="1">
              <a:off x="2501461" y="2779986"/>
              <a:ext cx="444063" cy="283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691B66B-B583-48F4-BA58-02200F225AC6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>
              <a:off x="2501461" y="3063766"/>
              <a:ext cx="444063" cy="158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73D9D20-4FFB-4EDB-81E5-FDF6071C13D2}"/>
                </a:ext>
              </a:extLst>
            </p:cNvPr>
            <p:cNvCxnSpPr>
              <a:stCxn id="21" idx="6"/>
              <a:endCxn id="26" idx="2"/>
            </p:cNvCxnSpPr>
            <p:nvPr/>
          </p:nvCxnSpPr>
          <p:spPr>
            <a:xfrm>
              <a:off x="2501461" y="3063766"/>
              <a:ext cx="444062" cy="58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23A928E-2D02-483A-A6D0-A54C9F8DD72D}"/>
                </a:ext>
              </a:extLst>
            </p:cNvPr>
            <p:cNvCxnSpPr>
              <a:stCxn id="21" idx="6"/>
              <a:endCxn id="27" idx="2"/>
            </p:cNvCxnSpPr>
            <p:nvPr/>
          </p:nvCxnSpPr>
          <p:spPr>
            <a:xfrm>
              <a:off x="2501461" y="3063766"/>
              <a:ext cx="444062" cy="142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48473C3-764E-4474-AFA1-5A5787F3DBAA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 flipV="1">
              <a:off x="2501461" y="2779986"/>
              <a:ext cx="444063" cy="725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C9FF02E6-1121-433A-820E-8E20480AAC7A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 flipV="1">
              <a:off x="2501461" y="3221926"/>
              <a:ext cx="444063" cy="283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9BF1456-7855-4AF6-B87F-6FA677943933}"/>
                </a:ext>
              </a:extLst>
            </p:cNvPr>
            <p:cNvCxnSpPr>
              <a:stCxn id="22" idx="6"/>
              <a:endCxn id="26" idx="2"/>
            </p:cNvCxnSpPr>
            <p:nvPr/>
          </p:nvCxnSpPr>
          <p:spPr>
            <a:xfrm>
              <a:off x="2501461" y="3505706"/>
              <a:ext cx="444062" cy="147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B224506F-E57F-4352-9E88-812F23662B8B}"/>
                </a:ext>
              </a:extLst>
            </p:cNvPr>
            <p:cNvCxnSpPr>
              <a:cxnSpLocks/>
              <a:stCxn id="22" idx="6"/>
              <a:endCxn id="27" idx="2"/>
            </p:cNvCxnSpPr>
            <p:nvPr/>
          </p:nvCxnSpPr>
          <p:spPr>
            <a:xfrm>
              <a:off x="2501461" y="3505706"/>
              <a:ext cx="444062" cy="980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24ACF31-4A3C-4836-99AB-DB211E395CA1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2493579" y="2779986"/>
              <a:ext cx="451945" cy="1564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988E0FB-B5E4-47BA-8201-9BA1128C005C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 flipV="1">
              <a:off x="2493579" y="3221926"/>
              <a:ext cx="451945" cy="1122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87A61A4-BBD9-4E52-AD32-C966DF335FBF}"/>
                </a:ext>
              </a:extLst>
            </p:cNvPr>
            <p:cNvCxnSpPr>
              <a:stCxn id="23" idx="6"/>
              <a:endCxn id="26" idx="2"/>
            </p:cNvCxnSpPr>
            <p:nvPr/>
          </p:nvCxnSpPr>
          <p:spPr>
            <a:xfrm flipV="1">
              <a:off x="2493579" y="3653149"/>
              <a:ext cx="451944" cy="691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6C704365-4077-4BB6-9066-5F08647F245C}"/>
                </a:ext>
              </a:extLst>
            </p:cNvPr>
            <p:cNvCxnSpPr>
              <a:stCxn id="23" idx="6"/>
              <a:endCxn id="27" idx="2"/>
            </p:cNvCxnSpPr>
            <p:nvPr/>
          </p:nvCxnSpPr>
          <p:spPr>
            <a:xfrm>
              <a:off x="2493579" y="4344721"/>
              <a:ext cx="451944" cy="141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1E9ACD4C-B146-48EA-8302-CFEF41A1CBEF}"/>
              </a:ext>
            </a:extLst>
          </p:cNvPr>
          <p:cNvGrpSpPr/>
          <p:nvPr/>
        </p:nvGrpSpPr>
        <p:grpSpPr>
          <a:xfrm>
            <a:off x="2386701" y="4299601"/>
            <a:ext cx="1481106" cy="1540391"/>
            <a:chOff x="1469247" y="4361187"/>
            <a:chExt cx="1481106" cy="1540391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D0B06D3-933C-40DF-8142-BCCBAB882215}"/>
                </a:ext>
              </a:extLst>
            </p:cNvPr>
            <p:cNvSpPr/>
            <p:nvPr/>
          </p:nvSpPr>
          <p:spPr>
            <a:xfrm>
              <a:off x="1484855" y="4361188"/>
              <a:ext cx="219619" cy="2196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182C917-B7F0-4ED7-AE9F-83B71F384B09}"/>
                </a:ext>
              </a:extLst>
            </p:cNvPr>
            <p:cNvSpPr/>
            <p:nvPr/>
          </p:nvSpPr>
          <p:spPr>
            <a:xfrm>
              <a:off x="1484855" y="4703209"/>
              <a:ext cx="219619" cy="2196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3B1DBFA-68A6-4685-A24E-A656DC1B3EF8}"/>
                </a:ext>
              </a:extLst>
            </p:cNvPr>
            <p:cNvSpPr/>
            <p:nvPr/>
          </p:nvSpPr>
          <p:spPr>
            <a:xfrm>
              <a:off x="1484854" y="5036936"/>
              <a:ext cx="219619" cy="2196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2554540C-64FD-4BCF-8488-7AC3D2541572}"/>
                </a:ext>
              </a:extLst>
            </p:cNvPr>
            <p:cNvSpPr/>
            <p:nvPr/>
          </p:nvSpPr>
          <p:spPr>
            <a:xfrm>
              <a:off x="1484854" y="5681959"/>
              <a:ext cx="219619" cy="2196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3457E5D9-A22F-4711-A026-16516A940E7B}"/>
                </a:ext>
              </a:extLst>
            </p:cNvPr>
            <p:cNvSpPr/>
            <p:nvPr/>
          </p:nvSpPr>
          <p:spPr>
            <a:xfrm>
              <a:off x="2617521" y="4361187"/>
              <a:ext cx="219619" cy="2196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9209A7F-88CA-4E2F-8370-8113C730CCFB}"/>
                </a:ext>
              </a:extLst>
            </p:cNvPr>
            <p:cNvSpPr/>
            <p:nvPr/>
          </p:nvSpPr>
          <p:spPr>
            <a:xfrm>
              <a:off x="2617521" y="4703208"/>
              <a:ext cx="219619" cy="2196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2790245-CFA1-41A1-AB59-833ED8046032}"/>
                </a:ext>
              </a:extLst>
            </p:cNvPr>
            <p:cNvSpPr/>
            <p:nvPr/>
          </p:nvSpPr>
          <p:spPr>
            <a:xfrm>
              <a:off x="2617520" y="5036935"/>
              <a:ext cx="219619" cy="2196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447130E-18C5-42F2-9FBB-B5931914D373}"/>
                </a:ext>
              </a:extLst>
            </p:cNvPr>
            <p:cNvSpPr/>
            <p:nvPr/>
          </p:nvSpPr>
          <p:spPr>
            <a:xfrm>
              <a:off x="2617520" y="5681958"/>
              <a:ext cx="219619" cy="2196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3C6F5D1-E97E-4382-B269-D198CE4F2554}"/>
                </a:ext>
              </a:extLst>
            </p:cNvPr>
            <p:cNvSpPr txBox="1"/>
            <p:nvPr/>
          </p:nvSpPr>
          <p:spPr>
            <a:xfrm>
              <a:off x="1469247" y="5371960"/>
              <a:ext cx="357287" cy="19427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C0CDAFE-B56F-4E9C-8613-A69A7D78866C}"/>
                </a:ext>
              </a:extLst>
            </p:cNvPr>
            <p:cNvSpPr txBox="1"/>
            <p:nvPr/>
          </p:nvSpPr>
          <p:spPr>
            <a:xfrm>
              <a:off x="2593066" y="5371960"/>
              <a:ext cx="357287" cy="19427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E3C2975D-58B4-4799-A7C5-B12808C15AAF}"/>
                </a:ext>
              </a:extLst>
            </p:cNvPr>
            <p:cNvCxnSpPr>
              <a:stCxn id="82" idx="6"/>
              <a:endCxn id="89" idx="2"/>
            </p:cNvCxnSpPr>
            <p:nvPr/>
          </p:nvCxnSpPr>
          <p:spPr>
            <a:xfrm flipV="1">
              <a:off x="1704474" y="4470997"/>
              <a:ext cx="9130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26BBC37D-C928-49E5-B5FF-0F985B0209C5}"/>
                </a:ext>
              </a:extLst>
            </p:cNvPr>
            <p:cNvCxnSpPr>
              <a:stCxn id="82" idx="6"/>
              <a:endCxn id="90" idx="2"/>
            </p:cNvCxnSpPr>
            <p:nvPr/>
          </p:nvCxnSpPr>
          <p:spPr>
            <a:xfrm>
              <a:off x="1704474" y="4470998"/>
              <a:ext cx="913047" cy="34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33B131E2-7E6C-48B1-B7E6-0877BE306D2B}"/>
                </a:ext>
              </a:extLst>
            </p:cNvPr>
            <p:cNvCxnSpPr>
              <a:cxnSpLocks/>
              <a:stCxn id="82" idx="6"/>
              <a:endCxn id="91" idx="2"/>
            </p:cNvCxnSpPr>
            <p:nvPr/>
          </p:nvCxnSpPr>
          <p:spPr>
            <a:xfrm>
              <a:off x="1704474" y="4470998"/>
              <a:ext cx="913046" cy="67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1EDD9D09-6ACF-4D6C-BB0E-275EFB77A035}"/>
                </a:ext>
              </a:extLst>
            </p:cNvPr>
            <p:cNvCxnSpPr>
              <a:stCxn id="82" idx="6"/>
              <a:endCxn id="92" idx="2"/>
            </p:cNvCxnSpPr>
            <p:nvPr/>
          </p:nvCxnSpPr>
          <p:spPr>
            <a:xfrm>
              <a:off x="1704474" y="4470998"/>
              <a:ext cx="913046" cy="132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5E15D2E-1F15-4A4D-A3B1-9262304DB56F}"/>
                </a:ext>
              </a:extLst>
            </p:cNvPr>
            <p:cNvCxnSpPr>
              <a:stCxn id="83" idx="6"/>
              <a:endCxn id="89" idx="2"/>
            </p:cNvCxnSpPr>
            <p:nvPr/>
          </p:nvCxnSpPr>
          <p:spPr>
            <a:xfrm flipV="1">
              <a:off x="1704474" y="4470997"/>
              <a:ext cx="913047" cy="342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06FDFBD2-B279-4D4A-AD85-3993F8B5FA37}"/>
                </a:ext>
              </a:extLst>
            </p:cNvPr>
            <p:cNvCxnSpPr>
              <a:stCxn id="83" idx="6"/>
              <a:endCxn id="90" idx="2"/>
            </p:cNvCxnSpPr>
            <p:nvPr/>
          </p:nvCxnSpPr>
          <p:spPr>
            <a:xfrm flipV="1">
              <a:off x="1704474" y="4813018"/>
              <a:ext cx="9130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F491C6C4-FA94-4E08-A5AB-5472E32EB3D9}"/>
                </a:ext>
              </a:extLst>
            </p:cNvPr>
            <p:cNvCxnSpPr>
              <a:stCxn id="83" idx="6"/>
              <a:endCxn id="91" idx="2"/>
            </p:cNvCxnSpPr>
            <p:nvPr/>
          </p:nvCxnSpPr>
          <p:spPr>
            <a:xfrm>
              <a:off x="1704474" y="4813019"/>
              <a:ext cx="913046" cy="333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44C27257-B5B2-493C-AD60-73F84F06BCA1}"/>
                </a:ext>
              </a:extLst>
            </p:cNvPr>
            <p:cNvCxnSpPr>
              <a:stCxn id="83" idx="6"/>
              <a:endCxn id="92" idx="2"/>
            </p:cNvCxnSpPr>
            <p:nvPr/>
          </p:nvCxnSpPr>
          <p:spPr>
            <a:xfrm>
              <a:off x="1704474" y="4813019"/>
              <a:ext cx="913046" cy="97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6F176B26-BFEE-47BE-9AA4-138775359FD8}"/>
                </a:ext>
              </a:extLst>
            </p:cNvPr>
            <p:cNvCxnSpPr>
              <a:stCxn id="84" idx="6"/>
              <a:endCxn id="89" idx="2"/>
            </p:cNvCxnSpPr>
            <p:nvPr/>
          </p:nvCxnSpPr>
          <p:spPr>
            <a:xfrm flipV="1">
              <a:off x="1704473" y="4470997"/>
              <a:ext cx="913048" cy="675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EA0023D3-AD1D-403A-9748-3AECCABE4A63}"/>
                </a:ext>
              </a:extLst>
            </p:cNvPr>
            <p:cNvCxnSpPr>
              <a:stCxn id="84" idx="6"/>
              <a:endCxn id="90" idx="2"/>
            </p:cNvCxnSpPr>
            <p:nvPr/>
          </p:nvCxnSpPr>
          <p:spPr>
            <a:xfrm flipV="1">
              <a:off x="1704473" y="4813018"/>
              <a:ext cx="913048" cy="3337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2F056F5C-3510-4907-9819-D08001F19337}"/>
                </a:ext>
              </a:extLst>
            </p:cNvPr>
            <p:cNvCxnSpPr>
              <a:stCxn id="84" idx="6"/>
              <a:endCxn id="91" idx="2"/>
            </p:cNvCxnSpPr>
            <p:nvPr/>
          </p:nvCxnSpPr>
          <p:spPr>
            <a:xfrm flipV="1">
              <a:off x="1704473" y="5146745"/>
              <a:ext cx="9130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C27C1B7B-B133-482E-9E67-2257532E283F}"/>
                </a:ext>
              </a:extLst>
            </p:cNvPr>
            <p:cNvCxnSpPr>
              <a:stCxn id="84" idx="6"/>
              <a:endCxn id="92" idx="2"/>
            </p:cNvCxnSpPr>
            <p:nvPr/>
          </p:nvCxnSpPr>
          <p:spPr>
            <a:xfrm>
              <a:off x="1704473" y="5146746"/>
              <a:ext cx="913047" cy="645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B3366088-FEB6-469E-A32A-233548BCFE20}"/>
                </a:ext>
              </a:extLst>
            </p:cNvPr>
            <p:cNvCxnSpPr>
              <a:stCxn id="85" idx="6"/>
              <a:endCxn id="89" idx="2"/>
            </p:cNvCxnSpPr>
            <p:nvPr/>
          </p:nvCxnSpPr>
          <p:spPr>
            <a:xfrm flipV="1">
              <a:off x="1704473" y="4470997"/>
              <a:ext cx="913048" cy="1320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EC047E71-892C-4C98-BD45-5F793FDDC2A1}"/>
                </a:ext>
              </a:extLst>
            </p:cNvPr>
            <p:cNvCxnSpPr>
              <a:stCxn id="85" idx="6"/>
              <a:endCxn id="90" idx="2"/>
            </p:cNvCxnSpPr>
            <p:nvPr/>
          </p:nvCxnSpPr>
          <p:spPr>
            <a:xfrm flipV="1">
              <a:off x="1704473" y="4813018"/>
              <a:ext cx="913048" cy="9787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12A3AE9D-2D1E-4029-B23B-AD5BC5448C72}"/>
                </a:ext>
              </a:extLst>
            </p:cNvPr>
            <p:cNvCxnSpPr>
              <a:stCxn id="85" idx="6"/>
              <a:endCxn id="91" idx="2"/>
            </p:cNvCxnSpPr>
            <p:nvPr/>
          </p:nvCxnSpPr>
          <p:spPr>
            <a:xfrm flipV="1">
              <a:off x="1704473" y="5146745"/>
              <a:ext cx="913047" cy="645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6A4EE853-CE8C-4ABE-B858-F65FEEF7A2C9}"/>
                </a:ext>
              </a:extLst>
            </p:cNvPr>
            <p:cNvCxnSpPr>
              <a:stCxn id="85" idx="6"/>
              <a:endCxn id="92" idx="2"/>
            </p:cNvCxnSpPr>
            <p:nvPr/>
          </p:nvCxnSpPr>
          <p:spPr>
            <a:xfrm flipV="1">
              <a:off x="1704473" y="5791768"/>
              <a:ext cx="91304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C12CFC1-74B7-47D4-B5D2-BC7F7E6E4CA2}"/>
                  </a:ext>
                </a:extLst>
              </p:cNvPr>
              <p:cNvSpPr txBox="1"/>
              <p:nvPr/>
            </p:nvSpPr>
            <p:spPr>
              <a:xfrm>
                <a:off x="2324822" y="203738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C12CFC1-74B7-47D4-B5D2-BC7F7E6E4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22" y="203738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BBAB5C4-B76F-4107-B27A-EF38119AB466}"/>
                  </a:ext>
                </a:extLst>
              </p:cNvPr>
              <p:cNvSpPr txBox="1"/>
              <p:nvPr/>
            </p:nvSpPr>
            <p:spPr>
              <a:xfrm>
                <a:off x="2878253" y="2216726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BBAB5C4-B76F-4107-B27A-EF38119A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253" y="2216726"/>
                <a:ext cx="3745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4220E61B-38E5-41E7-A689-FA254C2664A4}"/>
                  </a:ext>
                </a:extLst>
              </p:cNvPr>
              <p:cNvSpPr txBox="1"/>
              <p:nvPr/>
            </p:nvSpPr>
            <p:spPr>
              <a:xfrm>
                <a:off x="3496277" y="2039007"/>
                <a:ext cx="245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4220E61B-38E5-41E7-A689-FA254C26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77" y="2039007"/>
                <a:ext cx="245404" cy="369332"/>
              </a:xfrm>
              <a:prstGeom prst="rect">
                <a:avLst/>
              </a:prstGeom>
              <a:blipFill>
                <a:blip r:embed="rId5"/>
                <a:stretch>
                  <a:fillRect r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73C4AB07-3765-436E-AB03-5B9BB305E3B0}"/>
                  </a:ext>
                </a:extLst>
              </p:cNvPr>
              <p:cNvSpPr txBox="1"/>
              <p:nvPr/>
            </p:nvSpPr>
            <p:spPr>
              <a:xfrm>
                <a:off x="2079418" y="4149888"/>
                <a:ext cx="245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73C4AB07-3765-436E-AB03-5B9BB305E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18" y="4149888"/>
                <a:ext cx="245404" cy="369332"/>
              </a:xfrm>
              <a:prstGeom prst="rect">
                <a:avLst/>
              </a:prstGeom>
              <a:blipFill>
                <a:blip r:embed="rId6"/>
                <a:stretch>
                  <a:fillRect r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EA407D3D-A656-4593-A5D4-947D00A90441}"/>
                  </a:ext>
                </a:extLst>
              </p:cNvPr>
              <p:cNvSpPr txBox="1"/>
              <p:nvPr/>
            </p:nvSpPr>
            <p:spPr>
              <a:xfrm>
                <a:off x="3828621" y="4208720"/>
                <a:ext cx="2454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EA407D3D-A656-4593-A5D4-947D00A9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621" y="4208720"/>
                <a:ext cx="245404" cy="369332"/>
              </a:xfrm>
              <a:prstGeom prst="rect">
                <a:avLst/>
              </a:prstGeom>
              <a:blipFill>
                <a:blip r:embed="rId7"/>
                <a:stretch>
                  <a:fillRect r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5A8D7B41-84FF-4994-AEBF-34F953D42C5A}"/>
                  </a:ext>
                </a:extLst>
              </p:cNvPr>
              <p:cNvSpPr txBox="1"/>
              <p:nvPr/>
            </p:nvSpPr>
            <p:spPr>
              <a:xfrm>
                <a:off x="545037" y="2690219"/>
                <a:ext cx="18437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With hidden layer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weights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5A8D7B41-84FF-4994-AEBF-34F953D42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7" y="2690219"/>
                <a:ext cx="1843723" cy="646331"/>
              </a:xfrm>
              <a:prstGeom prst="rect">
                <a:avLst/>
              </a:prstGeom>
              <a:blipFill>
                <a:blip r:embed="rId8"/>
                <a:stretch>
                  <a:fillRect l="-2640" t="-4717" r="-264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CEA8A0DC-2479-4ABA-ABAB-D420357478AC}"/>
                  </a:ext>
                </a:extLst>
              </p:cNvPr>
              <p:cNvSpPr txBox="1"/>
              <p:nvPr/>
            </p:nvSpPr>
            <p:spPr>
              <a:xfrm>
                <a:off x="542977" y="4737594"/>
                <a:ext cx="18437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Without hidden layer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weights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CEA8A0DC-2479-4ABA-ABAB-D42035747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77" y="4737594"/>
                <a:ext cx="1843723" cy="923330"/>
              </a:xfrm>
              <a:prstGeom prst="rect">
                <a:avLst/>
              </a:prstGeom>
              <a:blipFill>
                <a:blip r:embed="rId9"/>
                <a:stretch>
                  <a:fillRect l="-264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1AB81E92-BBFB-4EBE-BDFD-2F93F06800A9}"/>
                  </a:ext>
                </a:extLst>
              </p:cNvPr>
              <p:cNvSpPr txBox="1"/>
              <p:nvPr/>
            </p:nvSpPr>
            <p:spPr>
              <a:xfrm>
                <a:off x="5496910" y="4519220"/>
                <a:ext cx="5959132" cy="1045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h𝑛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Thus, the network with hidden layer has much fewer weights,</a:t>
                </a:r>
              </a:p>
              <a:p>
                <a:r>
                  <a:rPr lang="en-US" altLang="zh-CN" dirty="0"/>
                  <a:t>which helps to learn faster.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1AB81E92-BBFB-4EBE-BDFD-2F93F0680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910" y="4519220"/>
                <a:ext cx="5959132" cy="1045286"/>
              </a:xfrm>
              <a:prstGeom prst="rect">
                <a:avLst/>
              </a:prstGeom>
              <a:blipFill>
                <a:blip r:embed="rId10"/>
                <a:stretch>
                  <a:fillRect l="-921" r="-205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15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C6F4C-EA81-4EBD-8A82-0296417A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8D265-8153-4632-AAC5-F1429BA17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</a:t>
            </a:r>
          </a:p>
          <a:p>
            <a:pPr lvl="1"/>
            <a:r>
              <a:rPr lang="en-US" altLang="zh-CN" dirty="0"/>
              <a:t>Particle filtering idea: approximate inference</a:t>
            </a:r>
          </a:p>
          <a:p>
            <a:pPr lvl="2"/>
            <a:r>
              <a:rPr lang="en-US" altLang="zh-CN" dirty="0"/>
              <a:t>Use samples to approximate state distribution</a:t>
            </a:r>
          </a:p>
          <a:p>
            <a:pPr lvl="2"/>
            <a:r>
              <a:rPr lang="en-US" altLang="zh-CN" dirty="0"/>
              <a:t>Keep high-probability samples, discard low-probability samples</a:t>
            </a:r>
          </a:p>
          <a:p>
            <a:r>
              <a:rPr lang="en-US" altLang="zh-CN" dirty="0"/>
              <a:t>Steps</a:t>
            </a:r>
          </a:p>
          <a:p>
            <a:pPr lvl="1"/>
            <a:r>
              <a:rPr lang="en-US" altLang="zh-CN" dirty="0"/>
              <a:t>Transition</a:t>
            </a:r>
          </a:p>
          <a:p>
            <a:pPr lvl="1"/>
            <a:r>
              <a:rPr lang="en-US" altLang="zh-CN" dirty="0"/>
              <a:t>Weighting</a:t>
            </a:r>
          </a:p>
          <a:p>
            <a:pPr lvl="1"/>
            <a:r>
              <a:rPr lang="en-US" altLang="zh-CN" dirty="0"/>
              <a:t>Resampling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64C38-460C-4AE0-AB60-506922D3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246BC-631E-4C35-A6CD-E3B03A78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528F9-72E8-4C5F-92E3-3195A5FB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C10FFC-1893-4B09-A624-0863E326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571" y="3429000"/>
            <a:ext cx="6053440" cy="23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A5C45-2E95-4A14-8998-9167CD89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6B51F-F613-4921-B8A5-0F89CD1DB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Tracking via particle filtering</a:t>
            </a:r>
          </a:p>
          <a:p>
            <a:r>
              <a:rPr lang="en-US" altLang="zh-CN" dirty="0"/>
              <a:t>Tracking</a:t>
            </a:r>
          </a:p>
          <a:p>
            <a:pPr lvl="1"/>
            <a:r>
              <a:rPr lang="en-US" altLang="zh-CN" dirty="0"/>
              <a:t>Online: automatically detect target region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Offline: manually initialize target region</a:t>
            </a:r>
          </a:p>
          <a:p>
            <a:r>
              <a:rPr lang="en-US" altLang="zh-CN" dirty="0"/>
              <a:t>Dataset</a:t>
            </a:r>
          </a:p>
          <a:p>
            <a:pPr lvl="1"/>
            <a:r>
              <a:rPr lang="en-US" altLang="zh-CN" dirty="0"/>
              <a:t>car</a:t>
            </a:r>
          </a:p>
          <a:p>
            <a:pPr lvl="1"/>
            <a:r>
              <a:rPr lang="en-US" altLang="zh-CN" dirty="0"/>
              <a:t>David2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CE989-4CDA-4E69-80A7-884D895E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893FE-8A9D-4CCE-BC36-B8FA9157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881C7-E47E-4FD5-A78B-21BA62A8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9867AFE-AC45-41BA-B58D-8B1B1554808A}"/>
              </a:ext>
            </a:extLst>
          </p:cNvPr>
          <p:cNvGrpSpPr/>
          <p:nvPr/>
        </p:nvGrpSpPr>
        <p:grpSpPr>
          <a:xfrm>
            <a:off x="5540904" y="3626963"/>
            <a:ext cx="5224992" cy="870832"/>
            <a:chOff x="-2286000" y="1555846"/>
            <a:chExt cx="18288000" cy="304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036D7365-97BF-4C0A-BEAB-ECB1268C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86000" y="1555846"/>
              <a:ext cx="4572000" cy="3048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6191169-81CE-44AA-A159-DAB301FC0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0" y="1555846"/>
              <a:ext cx="4572000" cy="3048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44753F9-AE99-41B9-8F8B-67EAFB065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1555846"/>
              <a:ext cx="4572000" cy="3048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72A716A-3990-49C6-ABF8-00F85D922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0" y="1555846"/>
              <a:ext cx="4572000" cy="3048000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E59156-8D1D-4442-8933-E3935609DBFD}"/>
              </a:ext>
            </a:extLst>
          </p:cNvPr>
          <p:cNvGrpSpPr/>
          <p:nvPr/>
        </p:nvGrpSpPr>
        <p:grpSpPr>
          <a:xfrm>
            <a:off x="5540904" y="4602116"/>
            <a:ext cx="5224992" cy="979686"/>
            <a:chOff x="2128794" y="1905000"/>
            <a:chExt cx="16256000" cy="3048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D5935FF-EA70-44D0-B045-A632F4ED3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0794" y="1905000"/>
              <a:ext cx="4064000" cy="3048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41BF7F3-0B9C-4B56-B77C-A3DE0BD06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2794" y="1905000"/>
              <a:ext cx="4064000" cy="3048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5B0A88C-359D-4540-B869-CD7EAE2AB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8794" y="1905000"/>
              <a:ext cx="4064000" cy="3048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5C2F73E-BF4F-41A6-9E44-6A127B83E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794" y="1905000"/>
              <a:ext cx="4064000" cy="304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75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8EB85-7321-4270-9793-66E1A0D2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16A56-21DB-4BC8-8C56-F094A727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</a:p>
          <a:p>
            <a:r>
              <a:rPr lang="en-US" altLang="zh-CN" dirty="0"/>
              <a:t>Abstraction</a:t>
            </a:r>
          </a:p>
          <a:p>
            <a:pPr lvl="1"/>
            <a:r>
              <a:rPr lang="en-US" altLang="zh-CN" dirty="0"/>
              <a:t>Particle()</a:t>
            </a:r>
          </a:p>
          <a:p>
            <a:pPr lvl="1"/>
            <a:r>
              <a:rPr lang="en-US" altLang="zh-CN" dirty="0" err="1"/>
              <a:t>Rect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Flow</a:t>
            </a:r>
          </a:p>
          <a:p>
            <a:pPr lvl="1"/>
            <a:r>
              <a:rPr lang="en-US" altLang="zh-CN" dirty="0" err="1"/>
              <a:t>extract_feature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transition_step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weighting_step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resample_step</a:t>
            </a:r>
            <a:r>
              <a:rPr lang="en-US" altLang="zh-CN" dirty="0"/>
              <a:t>()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58A54-F189-47A7-9A49-C540DA46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66E0B-2063-4884-A454-FE3BC651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7DFA1-2631-4754-B8D8-CA0CC1D2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6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8EB85-7321-4270-9793-66E1A0D2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16A56-21DB-4BC8-8C56-F094A727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Particle()</a:t>
            </a:r>
          </a:p>
          <a:p>
            <a:pPr lvl="1"/>
            <a:r>
              <a:rPr lang="en-US" altLang="zh-CN" dirty="0"/>
              <a:t>self.cx: center x</a:t>
            </a:r>
          </a:p>
          <a:p>
            <a:pPr lvl="1"/>
            <a:r>
              <a:rPr lang="en-US" altLang="zh-CN" dirty="0"/>
              <a:t>self.cy: center y</a:t>
            </a:r>
          </a:p>
          <a:p>
            <a:pPr lvl="1"/>
            <a:r>
              <a:rPr lang="en-US" altLang="zh-CN" dirty="0" err="1"/>
              <a:t>self.sx</a:t>
            </a:r>
            <a:r>
              <a:rPr lang="en-US" altLang="zh-CN" dirty="0"/>
              <a:t>: width</a:t>
            </a:r>
          </a:p>
          <a:p>
            <a:pPr lvl="1"/>
            <a:r>
              <a:rPr lang="en-US" altLang="zh-CN" dirty="0"/>
              <a:t>self.sy: height</a:t>
            </a:r>
          </a:p>
          <a:p>
            <a:pPr lvl="1"/>
            <a:r>
              <a:rPr lang="en-US" altLang="zh-CN" dirty="0"/>
              <a:t>Describe a particle and its corresponding rectangle bounding box</a:t>
            </a:r>
          </a:p>
          <a:p>
            <a:r>
              <a:rPr lang="en-US" altLang="zh-CN" dirty="0" err="1"/>
              <a:t>Rect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Describe the rectangle position and visualization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58A54-F189-47A7-9A49-C540DA46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66E0B-2063-4884-A454-FE3BC651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B7DFA1-2631-4754-B8D8-CA0CC1D2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B4F308-DF4B-468A-B596-F5EF09C91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5846"/>
            <a:ext cx="5257800" cy="199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4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2E62-A985-495C-A8A1-36D94626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5EFE1-1B80-4690-99DA-6E05C5E9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extract_feature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Extract feature for each region in the bounding box</a:t>
            </a:r>
          </a:p>
          <a:p>
            <a:pPr lvl="1"/>
            <a:r>
              <a:rPr lang="en-US" altLang="zh-CN" dirty="0"/>
              <a:t>Method</a:t>
            </a:r>
          </a:p>
          <a:p>
            <a:pPr lvl="2"/>
            <a:r>
              <a:rPr lang="en-US" altLang="zh-CN" dirty="0"/>
              <a:t>Intensity: No dimension reduction</a:t>
            </a:r>
          </a:p>
          <a:p>
            <a:pPr lvl="2"/>
            <a:r>
              <a:rPr lang="en-US" altLang="zh-CN" dirty="0"/>
              <a:t>SIFT: Dim-reduced, scale-invariant feature</a:t>
            </a:r>
          </a:p>
          <a:p>
            <a:pPr lvl="2"/>
            <a:r>
              <a:rPr lang="en-US" altLang="zh-CN" dirty="0" err="1"/>
              <a:t>HoG</a:t>
            </a:r>
            <a:r>
              <a:rPr lang="en-US" altLang="zh-CN" dirty="0"/>
              <a:t>: Dim-reduced, histogram of oriented gradient</a:t>
            </a:r>
          </a:p>
          <a:p>
            <a:pPr lvl="2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34E70-9660-4A81-B476-E5D1BF6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F0393-C1D9-48D1-96B6-667F7FEB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11DE-FADC-4940-83E7-5285C4E4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5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2E62-A985-495C-A8A1-36D94626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5EFE1-1B80-4690-99DA-6E05C5E9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transition_step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Implement the transition of particles</a:t>
            </a:r>
          </a:p>
          <a:p>
            <a:pPr lvl="1"/>
            <a:r>
              <a:rPr lang="en-US" altLang="zh-CN" dirty="0"/>
              <a:t>transition() method in Particle()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34E70-9660-4A81-B476-E5D1BF6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F0393-C1D9-48D1-96B6-667F7FEB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11DE-FADC-4940-83E7-5285C4E4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D13736-2B71-40DD-AAA4-02B35221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62" y="2957667"/>
            <a:ext cx="5839875" cy="307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D2E62-A985-495C-A8A1-36D94626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5EFE1-1B80-4690-99DA-6E05C5E9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weighting_step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Implement the weighting of particles</a:t>
            </a:r>
          </a:p>
          <a:p>
            <a:pPr lvl="1"/>
            <a:r>
              <a:rPr lang="en-US" altLang="zh-CN" dirty="0"/>
              <a:t>Measurement</a:t>
            </a:r>
          </a:p>
          <a:p>
            <a:pPr lvl="2"/>
            <a:r>
              <a:rPr lang="en-US" altLang="zh-CN" dirty="0"/>
              <a:t>Distance metric (e.g. Euclidean distance)</a:t>
            </a:r>
          </a:p>
          <a:p>
            <a:pPr lvl="2"/>
            <a:r>
              <a:rPr lang="en-US" altLang="zh-CN" dirty="0"/>
              <a:t>Similarity metric (e.g. Cosine similarity)</a:t>
            </a:r>
          </a:p>
          <a:p>
            <a:pPr lvl="1"/>
            <a:r>
              <a:rPr lang="en-US" altLang="zh-CN" dirty="0"/>
              <a:t>How to choose measurement?</a:t>
            </a:r>
          </a:p>
          <a:p>
            <a:pPr lvl="1"/>
            <a:r>
              <a:rPr lang="en-US" altLang="zh-CN" dirty="0"/>
              <a:t>Normalization (Mapping to probability)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34E70-9660-4A81-B476-E5D1BF6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DEB5-EE01-444A-B2F4-FFDD5B3C6E41}" type="datetime1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F0393-C1D9-48D1-96B6-667F7FEB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2021 Spring, Artificial Intelligence, ISEE, Zhejiang University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111DE-FADC-4940-83E7-5285C4E4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61A7-37E8-4743-BBF2-ECBD08285FC2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EC5F6A-572E-4BA2-B83C-9D57DB3E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800" y="2876198"/>
            <a:ext cx="4809000" cy="311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73454"/>
      </p:ext>
    </p:extLst>
  </p:cSld>
  <p:clrMapOvr>
    <a:masterClrMapping/>
  </p:clrMapOvr>
</p:sld>
</file>

<file path=ppt/theme/theme1.xml><?xml version="1.0" encoding="utf-8"?>
<a:theme xmlns:a="http://schemas.openxmlformats.org/drawingml/2006/main" name="my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_theme" id="{377BFAEA-E946-4FBD-83BA-C93F2581C210}" vid="{8E591658-DB33-46CA-9156-52D67C6FF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my_theme</Template>
  <TotalTime>811</TotalTime>
  <Words>1793</Words>
  <Application>Microsoft Office PowerPoint</Application>
  <PresentationFormat>宽屏</PresentationFormat>
  <Paragraphs>366</Paragraphs>
  <Slides>25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宋体</vt:lpstr>
      <vt:lpstr>Arial</vt:lpstr>
      <vt:lpstr>Calibri</vt:lpstr>
      <vt:lpstr>Cambria Math</vt:lpstr>
      <vt:lpstr>my_theme</vt:lpstr>
      <vt:lpstr>Recitations</vt:lpstr>
      <vt:lpstr>Outline</vt:lpstr>
      <vt:lpstr>Project 2</vt:lpstr>
      <vt:lpstr>Project 2</vt:lpstr>
      <vt:lpstr>Project 2</vt:lpstr>
      <vt:lpstr>Project 2</vt:lpstr>
      <vt:lpstr>Project 2</vt:lpstr>
      <vt:lpstr>Project 2</vt:lpstr>
      <vt:lpstr>Project 2</vt:lpstr>
      <vt:lpstr>Project 2</vt:lpstr>
      <vt:lpstr>Project 2</vt:lpstr>
      <vt:lpstr>Project 2</vt:lpstr>
      <vt:lpstr>Homework 5</vt:lpstr>
      <vt:lpstr>Homework 5</vt:lpstr>
      <vt:lpstr>Homework 5</vt:lpstr>
      <vt:lpstr>Homework 5</vt:lpstr>
      <vt:lpstr>Homework 5</vt:lpstr>
      <vt:lpstr>Homework 5</vt:lpstr>
      <vt:lpstr>Homework 6</vt:lpstr>
      <vt:lpstr>Homework 6</vt:lpstr>
      <vt:lpstr>Homework 6</vt:lpstr>
      <vt:lpstr>Homework 6</vt:lpstr>
      <vt:lpstr>Homework 6</vt:lpstr>
      <vt:lpstr>Homework 6</vt:lpstr>
      <vt:lpstr>Homework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Recitations</dc:title>
  <dc:creator>win</dc:creator>
  <cp:lastModifiedBy>win</cp:lastModifiedBy>
  <cp:revision>194</cp:revision>
  <dcterms:created xsi:type="dcterms:W3CDTF">2021-06-21T14:19:52Z</dcterms:created>
  <dcterms:modified xsi:type="dcterms:W3CDTF">2021-06-28T02:31:08Z</dcterms:modified>
</cp:coreProperties>
</file>