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339" r:id="rId2"/>
    <p:sldId id="340" r:id="rId3"/>
    <p:sldId id="351" r:id="rId4"/>
    <p:sldId id="354" r:id="rId5"/>
    <p:sldId id="363" r:id="rId6"/>
    <p:sldId id="370" r:id="rId7"/>
    <p:sldId id="369" r:id="rId8"/>
    <p:sldId id="367" r:id="rId9"/>
    <p:sldId id="368" r:id="rId10"/>
    <p:sldId id="371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70" userDrawn="1">
          <p15:clr>
            <a:srgbClr val="A4A3A4"/>
          </p15:clr>
        </p15:guide>
        <p15:guide id="4" pos="597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별" initials="김" lastIdx="1" clrIdx="0">
    <p:extLst>
      <p:ext uri="{19B8F6BF-5375-455C-9EA6-DF929625EA0E}">
        <p15:presenceInfo xmlns:p15="http://schemas.microsoft.com/office/powerpoint/2012/main" userId="김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DFF"/>
    <a:srgbClr val="6F97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 showGuides="1">
      <p:cViewPr varScale="1">
        <p:scale>
          <a:sx n="109" d="100"/>
          <a:sy n="109" d="100"/>
        </p:scale>
        <p:origin x="1392" y="102"/>
      </p:cViewPr>
      <p:guideLst>
        <p:guide orient="horz" pos="2160"/>
        <p:guide pos="3120"/>
        <p:guide pos="270"/>
        <p:guide pos="5970"/>
        <p:guide orient="horz" pos="59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76C2DF14-A6E7-45A0-BCE5-933F3C3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7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5FD54CE7-5D62-4120-B66F-F629815F7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5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3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5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9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>
            <a:spLocks noGrp="1"/>
          </p:cNvSpPr>
          <p:nvPr>
            <p:ph type="title"/>
          </p:nvPr>
        </p:nvSpPr>
        <p:spPr>
          <a:xfrm>
            <a:off x="1795463" y="2130428"/>
            <a:ext cx="6315075" cy="1470025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 defTabSz="742950">
              <a:lnSpc>
                <a:spcPct val="100000"/>
              </a:lnSpc>
              <a:defRPr sz="3575" b="0" i="0" spc="0">
                <a:uFill>
                  <a:solidFill>
                    <a:srgbClr val="000000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52675" y="3886200"/>
            <a:ext cx="5200650" cy="17526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  <a:lvl2pPr marL="0" indent="37147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2pPr>
            <a:lvl3pPr marL="0" indent="74295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3pPr>
            <a:lvl4pPr marL="0" indent="111442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4pPr>
            <a:lvl5pPr marL="0" indent="148590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014650" y="6350210"/>
            <a:ext cx="281327" cy="338554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r" defTabSz="742950">
              <a:defRPr sz="975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226316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650548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FC9F-E006-4B01-99B3-6FA97C41B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s.google.com/machine-learning/crash-course/classification/roc-and-auc?hl=ko" TargetMode="External"/><Relationship Id="rId4" Type="http://schemas.openxmlformats.org/officeDocument/2006/relationships/hyperlink" Target="https://en.wikipedia.org/wiki/Receiver_operating_characterist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16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JB금융그룹 디지털 채널 UX"/>
          <p:cNvSpPr txBox="1"/>
          <p:nvPr/>
        </p:nvSpPr>
        <p:spPr>
          <a:xfrm>
            <a:off x="7767545" y="4948493"/>
            <a:ext cx="1513616" cy="40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6325" tIns="16325" rIns="16325" bIns="16325" anchor="ctr">
            <a:spAutoFit/>
          </a:bodyPr>
          <a:lstStyle>
            <a:lvl1pPr algn="l" defTabSz="1821503">
              <a:lnSpc>
                <a:spcPct val="209999"/>
              </a:lnSpc>
              <a:defRPr sz="3400" spc="-1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739986" latinLnBrk="0" hangingPunct="0"/>
            <a:r>
              <a:rPr 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JB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금융지주 </a:t>
            </a:r>
            <a:r>
              <a:rPr lang="en-US" altLang="ko-KR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팀</a:t>
            </a:r>
            <a:endParaRPr sz="1381" b="1" kern="0" spc="-65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1" name="GUI Screen Design"/>
          <p:cNvSpPr txBox="1"/>
          <p:nvPr/>
        </p:nvSpPr>
        <p:spPr>
          <a:xfrm>
            <a:off x="1130164" y="1340611"/>
            <a:ext cx="7363205" cy="215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6325" tIns="16325" rIns="16325" bIns="16325" anchor="ctr">
            <a:spAutoFit/>
          </a:bodyPr>
          <a:lstStyle/>
          <a:p>
            <a:pPr marL="0" lvl="4" defTabSz="739986" latinLnBrk="0" hangingPunct="0"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2023</a:t>
            </a:r>
            <a:r>
              <a:rPr lang="ko-KR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년도</a:t>
            </a:r>
            <a:endParaRPr lang="en-US" altLang="ko-KR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algun Gothic"/>
              <a:ea typeface="Malgun Gothic"/>
              <a:sym typeface="Malgun Gothic"/>
            </a:endParaRPr>
          </a:p>
          <a:p>
            <a:pPr marL="0" lvl="4" algn="ctr" defTabSz="739986" latinLnBrk="0" hangingPunct="0">
              <a:lnSpc>
                <a:spcPct val="20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제</a:t>
            </a:r>
            <a:r>
              <a:rPr lang="en-US" altLang="ko-KR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2</a:t>
            </a: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차 데이터 분석 경진대회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  <a:p>
            <a:pPr marL="0" lvl="4" algn="ctr" defTabSz="739986" latinLnBrk="0" hangingPunct="0">
              <a:lnSpc>
                <a:spcPct val="15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Track 1 </a:t>
            </a: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과제 안내 및 데이터 세트 설명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44888" y="535483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2023. 08. 21.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8345" y="4266441"/>
            <a:ext cx="64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과제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1: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 대출 부도 분석 및 예측 모델링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82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2. </a:t>
            </a:r>
            <a:r>
              <a:rPr lang="ko-KR" altLang="en-US" sz="1600" b="1" dirty="0">
                <a:sym typeface="Helvetica Neue"/>
              </a:rPr>
              <a:t>예측 결과 평가 측도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2" y="1406008"/>
            <a:ext cx="8888147" cy="402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제출한 예측 결과는 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AUC(Area Under the Receiver Operating Characteristic curve)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로써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642" y="1875506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곡선은 이진 분류 모델의 성능을 시각화 하기 위한 그래프임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시각화 방법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TPR(True Positive Rate)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FPR(False Positive Rate)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사이의 관계에서 모델의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임계값을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조정하여 시각화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AUC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의미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 아래 영역의 넓이를 의미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 [0, 1]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사이의 값을 가지며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가까울수록 성능이 우수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ROC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4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  <a:hlinkClick r:id="rId4"/>
              </a:rPr>
              <a:t>://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4"/>
              </a:rPr>
              <a:t>en.wikipedia.org/wiki/Receiver_operating_characteristic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2 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구글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ML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기초과정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ROC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곡선 및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AUC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5"/>
              </a:rPr>
              <a:t>https://developers.google.com/machine-learning/crash-course/classification/roc-and-auc?hl=ko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550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31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일러스트 스타일"/>
          <p:cNvSpPr txBox="1"/>
          <p:nvPr/>
        </p:nvSpPr>
        <p:spPr>
          <a:xfrm>
            <a:off x="1404306" y="2488235"/>
            <a:ext cx="4057156" cy="336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0638" tIns="20638" rIns="20638" bIns="20638" anchor="t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대회 과제 안내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세트 설명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테이블 구성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접근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제출 결과물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평가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" name="일러스트 스타일">
            <a:extLst>
              <a:ext uri="{FF2B5EF4-FFF2-40B4-BE49-F238E27FC236}">
                <a16:creationId xmlns:a16="http://schemas.microsoft.com/office/drawing/2014/main" id="{2549FCF1-0F2A-684F-9FA8-DA6276C894C5}"/>
              </a:ext>
            </a:extLst>
          </p:cNvPr>
          <p:cNvSpPr txBox="1"/>
          <p:nvPr/>
        </p:nvSpPr>
        <p:spPr>
          <a:xfrm>
            <a:off x="864810" y="1480410"/>
            <a:ext cx="2056654" cy="657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0638" tIns="20638" rIns="20638" bIns="20638" anchor="ctr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990575" latinLnBrk="0" hangingPunct="0">
              <a:defRPr/>
            </a:pPr>
            <a:r>
              <a:rPr lang="en-US" sz="4000" b="1" kern="0" spc="0" smtClean="0">
                <a:solidFill>
                  <a:schemeClr val="bg2">
                    <a:lumMod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Contents</a:t>
            </a:r>
            <a:endParaRPr sz="4000" b="1" kern="0" spc="0" dirty="0">
              <a:solidFill>
                <a:schemeClr val="bg2">
                  <a:lumMod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433" y="976369"/>
            <a:ext cx="3687054" cy="414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과제 배경 및 의의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과제 안내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2" y="3007787"/>
            <a:ext cx="3687054" cy="414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과제 내용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642" y="1343192"/>
            <a:ext cx="888814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금융 서비스 분야에서 건전한 대출 포트폴리오 관리의 중요성이 더욱 증가하고 있는 상황입니다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과제는 건전성 강화를 위해 개인 대출 부도를 분석하고 예측하는 모델을 개발하는 것을 목표로 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개인 대출 부도 예측 모델은 대출 신청자의 신용 위험을 정확하게 평가하고 대출 승인 및 금리 결정을 더욱 효율적으로 수행하는 데에 기여할 수 있습니다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42" y="3445632"/>
            <a:ext cx="8888147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참가자들은 주어진 대출 데이터를 활용하여 다음과 같은 과제를 수행해야 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탐색 및 전처리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주어진 데이터를 분석하고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결측치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이상치 등을 처리하고 데이터를 이해하는 과정을 거친 후 모델 학습에 적합한 형태로 데이터를 가공합니다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특성 엔지니어링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대출 신청자의 신상 정보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금융 이력 등 다양한 특성을 분석하고 적절한 특성을 추출하거나 변형하여 모델의 성능을 향상시킬 수 있는 특성들을 생성합니다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모델 학습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개인 대출 부도를 예측하는 모델을 학습합니다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성능 평가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개발한 모델을 평가하기 위해 적절한 평가 지표를 활용합니다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685800" lvl="1" indent="-228600" defTabSz="2438338" latinLnBrk="0" hangingPunct="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과제 제출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분석 및 모델링 내역이 있는 과제 결과물을 지주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데이터팀에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 그룹웨어 메일로 제출합니다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설명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데이터 세트 개요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과제를 위한 데이터 세트는 대출 채무 불이행 여부를 예측하기 위한 정보로 구성됨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허브에는 외부 데이터 영역에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loan_customer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테이블로 적재 되어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.(4.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접근 방법 참고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Github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에는 동명의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csv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파일이 링크되어 </a:t>
            </a:r>
            <a:r>
              <a:rPr lang="ko-KR" altLang="en-US" sz="1200" smtClean="0">
                <a:latin typeface="맑은 고딕" panose="020B0503020000020004" pitchFamily="50" charset="-127"/>
                <a:sym typeface="Helvetica Neue"/>
              </a:rPr>
              <a:t>있음</a:t>
            </a:r>
            <a:r>
              <a:rPr lang="en-US" altLang="ko-KR" sz="120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200" smtClean="0"/>
              <a:t>(</a:t>
            </a:r>
            <a:r>
              <a:rPr lang="en-US" altLang="ko-KR" sz="1200"/>
              <a:t>URL : https://</a:t>
            </a:r>
            <a:r>
              <a:rPr lang="en-US" altLang="ko-KR" sz="1200"/>
              <a:t>github.com/JBFG/ds_competition</a:t>
            </a:r>
            <a:r>
              <a:rPr lang="en-US" altLang="ko-KR" sz="1200" smtClean="0"/>
              <a:t>)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target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변수의 값을 예측하기 위한 데이터이므로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학습 및 테스트 세트를 구분하여 모델링을 진행해야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과제 결과는 분석 및 모델링을 진행한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으로 제출함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.(5.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제출결과물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32" y="3644734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데이터 세트 테이블 개요</a:t>
            </a:r>
            <a:endParaRPr lang="ko-KR" altLang="en-US" sz="16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50491"/>
              </p:ext>
            </p:extLst>
          </p:nvPr>
        </p:nvGraphicFramePr>
        <p:xfrm>
          <a:off x="768480" y="4175108"/>
          <a:ext cx="8266463" cy="60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02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887361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6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loan_customer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타겟 변수를 포함하여 대출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신용평가 관련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개의 컬럼으로 구성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5223"/>
            <a:ext cx="7319716" cy="416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loan_customer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400" dirty="0" smtClean="0">
                <a:sym typeface="Helvetica Neue"/>
              </a:rPr>
              <a:t>정보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55740"/>
              </p:ext>
            </p:extLst>
          </p:nvPr>
        </p:nvGraphicFramePr>
        <p:xfrm>
          <a:off x="768480" y="1437634"/>
          <a:ext cx="8409076" cy="478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67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241409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0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sk_id_curr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식별번호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name_contract_type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Cash loans: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대출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Revolving loans: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마이너스 대출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4464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code_gender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flag_own_realty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자가부동산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보유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cnt_children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자녀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amt_income_total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 금액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USD)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amt_credit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신용대출 금액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(USD)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name_income_type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 유형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127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name_education_type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434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name_family_status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결혼 상태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789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name_housing_type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주거 형태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23528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region_population_relative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 지역의 표준화된 인구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96818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days_birth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시점에서의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일단위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시점 대비 상대적인 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5002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days_employed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시점에서의 고객의 근무일수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시점 대비 상대적인 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8140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days_registration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이전에 고객이 등록정보를 변경한 시점 사이의 일수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시점 대비 상대적인 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85742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days_id_publish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이전에 고객이 신분증을 변경한 시점 사이의 일수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시점 대비 상대적인 시간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35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flag_mobil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번호 등록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12694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flag_emp_phone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고용주 연락처 등록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19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5223"/>
            <a:ext cx="7319716" cy="416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loan_customer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400" dirty="0" smtClean="0">
                <a:sym typeface="Helvetica Neue"/>
              </a:rPr>
              <a:t>정보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83446"/>
              </p:ext>
            </p:extLst>
          </p:nvPr>
        </p:nvGraphicFramePr>
        <p:xfrm>
          <a:off x="768480" y="1437634"/>
          <a:ext cx="8409076" cy="453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667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241409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0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flag_work_phone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 전화번호 등록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flag_phone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 전화번호 등록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4464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flag_email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 등록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region_rating_client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 등급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weekday_appr_process_start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요일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hour_appr_process_start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시간대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reg_city_not_live_city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등록지 주소와 실거주지 일치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reg_city_not_work_city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등록지 주소와 직장 주소 일치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12707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live_city_not_work_city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실거주지와 직장 주소 일치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4344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organization_type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 회사 유형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789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flag_document_2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23528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flag_document_3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96818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flag_document_4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여부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5002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cb_score_1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신용점수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81403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cb_score_2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신용점수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85742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cb_score_3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신용점수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350"/>
                  </a:ext>
                </a:extLst>
              </a:tr>
              <a:tr h="249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 변수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신청자 중 지정한 일수 동안 한번 이상 대출 분할 지불이 지연된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외의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12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접근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en-US" altLang="ko-KR" sz="1600" b="1" dirty="0" smtClean="0"/>
              <a:t>CDSW </a:t>
            </a:r>
            <a:r>
              <a:rPr lang="ko-KR" altLang="en-US" sz="1600" b="1" dirty="0" smtClean="0"/>
              <a:t>내 </a:t>
            </a:r>
            <a:r>
              <a:rPr lang="en-US" altLang="ko-KR" sz="1600" b="1" dirty="0" err="1" smtClean="0"/>
              <a:t>Jupyterlab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환경에서 데이터 세트 접근 방법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16" y="2839871"/>
            <a:ext cx="6630325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546" y="2438651"/>
            <a:ext cx="426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 err="1" smtClean="0"/>
              <a:t>테이블명이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products_info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조회 예시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98634" y="3569839"/>
            <a:ext cx="914400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546" y="1426635"/>
            <a:ext cx="8302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데이터 세트는 아래 영역에 저장되어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주의</a:t>
            </a:r>
            <a:r>
              <a:rPr lang="en-US" altLang="ko-KR" sz="1400" b="1" dirty="0" smtClean="0"/>
              <a:t>: l2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L2</a:t>
            </a:r>
            <a:r>
              <a:rPr lang="ko-KR" altLang="en-US" sz="1400" b="1" dirty="0" smtClean="0"/>
              <a:t> 소문자</a:t>
            </a:r>
            <a:r>
              <a:rPr lang="en-US" altLang="ko-KR" sz="1400" b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전북은행         </a:t>
            </a:r>
            <a:r>
              <a:rPr lang="en-US" altLang="ko-KR" sz="1400" dirty="0" smtClean="0"/>
              <a:t>: l2_jbbk_extnl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광주은행         </a:t>
            </a:r>
            <a:r>
              <a:rPr lang="en-US" altLang="ko-KR" sz="1400" dirty="0" smtClean="0"/>
              <a:t>: l2_kjbk_extnl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JB</a:t>
            </a:r>
            <a:r>
              <a:rPr lang="ko-KR" altLang="en-US" sz="1400" dirty="0" err="1" smtClean="0"/>
              <a:t>우리캐피탈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l2_jbwc_extnl</a:t>
            </a:r>
          </a:p>
        </p:txBody>
      </p:sp>
    </p:spTree>
    <p:extLst>
      <p:ext uri="{BB962C8B-B14F-4D97-AF65-F5344CB8AC3E}">
        <p14:creationId xmlns:p14="http://schemas.microsoft.com/office/powerpoint/2010/main" val="20477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결과물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제출 결과물 안내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99925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환경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허브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CDSW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내의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Jupyterlab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환경 또는 개별 분석환경에서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으로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분석을 진행함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산출물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내용과 예측 모델이 담긴 </a:t>
            </a:r>
            <a:r>
              <a:rPr lang="en-US" altLang="ko-KR" sz="1200" b="1" dirty="0" err="1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b="1" dirty="0">
                <a:latin typeface="맑은 고딕" panose="020B0503020000020004" pitchFamily="50" charset="-127"/>
                <a:sym typeface="Helvetica Neue"/>
              </a:rPr>
              <a:t> notebook</a:t>
            </a:r>
            <a:r>
              <a:rPr lang="ko-KR" altLang="en-US" sz="1200" b="1" dirty="0">
                <a:latin typeface="맑은 고딕" panose="020B0503020000020004" pitchFamily="50" charset="-127"/>
                <a:sym typeface="Helvetica Neue"/>
              </a:rPr>
              <a:t>을 결과물로 제출</a:t>
            </a:r>
            <a:r>
              <a:rPr lang="ko-KR" altLang="en-US" sz="1200" dirty="0">
                <a:latin typeface="맑은 고딕" panose="020B0503020000020004" pitchFamily="50" charset="-127"/>
                <a:sym typeface="Helvetica Neue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노트북명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팀별로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신청서에 기재한 </a:t>
            </a:r>
            <a:r>
              <a:rPr lang="ko-KR" altLang="en-US" sz="1200" b="1" dirty="0" err="1" smtClean="0">
                <a:latin typeface="맑은 고딕" panose="020B0503020000020004" pitchFamily="50" charset="-127"/>
                <a:sym typeface="Helvetica Neue"/>
              </a:rPr>
              <a:t>팀명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으로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노트북명을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작성함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.(e.g.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신청서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팀명이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abc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인 경우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abc.ipynb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제출방식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분석결과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은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제출 기한 내에 지주 </a:t>
            </a:r>
            <a:r>
              <a:rPr lang="ko-KR" altLang="en-US" sz="1200" b="1" dirty="0" err="1" smtClean="0">
                <a:latin typeface="맑은 고딕" panose="020B0503020000020004" pitchFamily="50" charset="-127"/>
                <a:sym typeface="Helvetica Neue"/>
              </a:rPr>
              <a:t>데이터팀에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 그룹웨어 메일로 제출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642" y="3200602"/>
            <a:ext cx="909992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2438338" latinLnBrk="0" hangingPunct="0">
              <a:lnSpc>
                <a:spcPct val="20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* Hidden Test Set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안내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공정하고 정확한 평가를 위해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Hidden Test Set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을 사용하여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참가팀들의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모델 성능을 평가할 예정임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Hidden Test Set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이란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?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대회의 실제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평가를 위해 사용되는 데이터 세트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미리 공개되지 않고 오직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대회 종료 후에만 공개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.(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대회 종료 즉시 공개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Hidden Test Set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은 참가자들의 모델이 새로운 데이터에 얼마나 잘 일반화 되는지 평가하는 목적으로 사용됨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유의 사항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-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훈련 데이터에 과도하게 맞추어진 모델은 테스트에 좋은 성능을 내지 못할 수 있으므로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과적합을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피하고 일반화 능력을 개선 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defTabSz="2438338" latinLnBrk="0" hangingPunct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 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하기 위한 노력이 필요함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3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평가 방식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예선 심사 기준은 다음과 같은 평가 기준으로 서울대 통계학과 김용대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자문교수가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defTabSz="2438338" latinLnBrk="0" hangingPunct="0">
              <a:lnSpc>
                <a:spcPct val="200000"/>
              </a:lnSpc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notebook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은 대회 종료 후 취합하여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https://github.com/JBFG/ds_competition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게시하고 심사에 이용됨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및 예측 결과는 준비된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Hidden Test Set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에서 평가 측도를 적용하여 성적을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38682"/>
              </p:ext>
            </p:extLst>
          </p:nvPr>
        </p:nvGraphicFramePr>
        <p:xfrm>
          <a:off x="1651000" y="1923263"/>
          <a:ext cx="66040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3320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탐색적 자료 분석 </a:t>
                      </a:r>
                      <a:r>
                        <a:rPr lang="en-US" altLang="ko-KR" sz="1200" dirty="0" smtClean="0"/>
                        <a:t>[20</a:t>
                      </a:r>
                      <a:r>
                        <a:rPr lang="ko-KR" altLang="en-US" sz="1200" dirty="0" smtClean="0"/>
                        <a:t>점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83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충실성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결과의 해석 등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이후 분석과의 연관성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41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결측치</a:t>
                      </a:r>
                      <a:r>
                        <a:rPr lang="ko-KR" altLang="en-US" sz="1200" b="1" dirty="0" smtClean="0"/>
                        <a:t> 처리 </a:t>
                      </a:r>
                      <a:r>
                        <a:rPr lang="en-US" altLang="ko-KR" sz="1200" b="1" dirty="0" smtClean="0"/>
                        <a:t>[20</a:t>
                      </a:r>
                      <a:r>
                        <a:rPr lang="ko-KR" altLang="en-US" sz="1200" b="1" dirty="0" smtClean="0"/>
                        <a:t>점</a:t>
                      </a:r>
                      <a:r>
                        <a:rPr lang="en-US" altLang="ko-KR" sz="1200" b="1" dirty="0" smtClean="0"/>
                        <a:t>]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1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방법의 합리성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구현의 완결성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결과의 정확성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7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예측 모형 </a:t>
                      </a:r>
                      <a:r>
                        <a:rPr lang="en-US" altLang="ko-KR" sz="1200" b="1" dirty="0" smtClean="0"/>
                        <a:t>[40</a:t>
                      </a:r>
                      <a:r>
                        <a:rPr lang="ko-KR" altLang="en-US" sz="1200" b="1" dirty="0" smtClean="0"/>
                        <a:t>점</a:t>
                      </a:r>
                      <a:r>
                        <a:rPr lang="en-US" altLang="ko-KR" sz="1200" b="1" dirty="0" smtClean="0"/>
                        <a:t>]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정확도</a:t>
                      </a:r>
                      <a:r>
                        <a:rPr lang="en-US" altLang="ko-KR" sz="1200" dirty="0" smtClean="0"/>
                        <a:t>(AUC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평가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모형의 해석 </a:t>
                      </a:r>
                      <a:r>
                        <a:rPr lang="en-US" altLang="ko-KR" sz="1200" b="1" dirty="0" smtClean="0"/>
                        <a:t>[20</a:t>
                      </a:r>
                      <a:r>
                        <a:rPr lang="ko-KR" altLang="en-US" sz="1200" b="1" dirty="0" smtClean="0"/>
                        <a:t>점</a:t>
                      </a:r>
                      <a:r>
                        <a:rPr lang="en-US" altLang="ko-KR" sz="1200" b="1" dirty="0" smtClean="0"/>
                        <a:t>]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94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해석의 적절성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유용성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업무 </a:t>
                      </a:r>
                      <a:r>
                        <a:rPr lang="ko-KR" altLang="en-US" sz="1200" dirty="0" err="1" smtClean="0"/>
                        <a:t>적용성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4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83029</TotalTime>
  <Words>1025</Words>
  <Application>Microsoft Office PowerPoint</Application>
  <PresentationFormat>A4 용지(210x297mm)</PresentationFormat>
  <Paragraphs>174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Malgun Gothic Semilight</vt:lpstr>
      <vt:lpstr>Malgun Gothic</vt:lpstr>
      <vt:lpstr>Malgun Gothic</vt:lpstr>
      <vt:lpstr>Arial</vt:lpstr>
      <vt:lpstr>Calibri</vt:lpstr>
      <vt:lpstr>Calibri Light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허준홍</dc:creator>
  <cp:lastModifiedBy>오승현</cp:lastModifiedBy>
  <cp:revision>1601</cp:revision>
  <cp:lastPrinted>2022-09-30T00:32:29Z</cp:lastPrinted>
  <dcterms:created xsi:type="dcterms:W3CDTF">2020-12-08T06:08:34Z</dcterms:created>
  <dcterms:modified xsi:type="dcterms:W3CDTF">2023-08-21T06:19:32Z</dcterms:modified>
</cp:coreProperties>
</file>