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7" r:id="rId2"/>
    <p:sldId id="375" r:id="rId3"/>
    <p:sldId id="469" r:id="rId4"/>
    <p:sldId id="463" r:id="rId5"/>
    <p:sldId id="464" r:id="rId6"/>
    <p:sldId id="484" r:id="rId7"/>
    <p:sldId id="485" r:id="rId8"/>
    <p:sldId id="486" r:id="rId9"/>
    <p:sldId id="487" r:id="rId10"/>
    <p:sldId id="512" r:id="rId11"/>
    <p:sldId id="488" r:id="rId12"/>
    <p:sldId id="511" r:id="rId13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9B31"/>
    <a:srgbClr val="FFCF89"/>
    <a:srgbClr val="FF9900"/>
    <a:srgbClr val="FFB13F"/>
    <a:srgbClr val="FF0000"/>
    <a:srgbClr val="C0C0C0"/>
    <a:srgbClr val="F5B20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35" autoAdjust="0"/>
    <p:restoredTop sz="94660"/>
  </p:normalViewPr>
  <p:slideViewPr>
    <p:cSldViewPr>
      <p:cViewPr>
        <p:scale>
          <a:sx n="66" d="100"/>
          <a:sy n="66" d="100"/>
        </p:scale>
        <p:origin x="1138" y="-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44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BA9DB4B-07B7-446D-BE79-F2376415D35B}" type="datetimeFigureOut">
              <a:rPr lang="ko-KR" altLang="en-US"/>
              <a:pPr>
                <a:defRPr/>
              </a:pPr>
              <a:t>2023-09-04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9721239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7" y="9721239"/>
            <a:ext cx="3077137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D0DD175-2049-4E03-A735-2B8EF881F9B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062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7" y="2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1EBEB5E-F530-45C8-9C90-6FB71ECA93F9}" type="datetimeFigureOut">
              <a:rPr lang="ko-KR" altLang="en-US"/>
              <a:pPr>
                <a:defRPr/>
              </a:pPr>
              <a:t>2023-09-04</a:t>
            </a:fld>
            <a:endParaRPr lang="en-US" altLang="ko-KR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1" y="4862266"/>
            <a:ext cx="568010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91" tIns="47745" rIns="95491" bIns="4774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19D6B8-DBA2-4ADF-A727-9F7212758CD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20585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4580" name="슬라이드 번호 개체 틀 3"/>
          <p:cNvSpPr txBox="1">
            <a:spLocks noGrp="1"/>
          </p:cNvSpPr>
          <p:nvPr/>
        </p:nvSpPr>
        <p:spPr bwMode="auto">
          <a:xfrm>
            <a:off x="4020507" y="9721239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491" tIns="47745" rIns="95491" bIns="47745" anchor="b"/>
          <a:lstStyle/>
          <a:p>
            <a:pPr algn="r"/>
            <a:fld id="{2C9799BA-D386-4073-A784-DB98007D6352}" type="slidenum">
              <a:rPr lang="ko-KR" altLang="en-US" sz="1300"/>
              <a:pPr algn="r"/>
              <a:t>1</a:t>
            </a:fld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47036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슬라이드배경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8" name="Text Box 1"/>
          <p:cNvSpPr txBox="1">
            <a:spLocks noChangeArrowheads="1"/>
          </p:cNvSpPr>
          <p:nvPr userDrawn="1"/>
        </p:nvSpPr>
        <p:spPr bwMode="auto">
          <a:xfrm>
            <a:off x="179512" y="908720"/>
            <a:ext cx="4495800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400" baseline="0">
                <a:solidFill>
                  <a:srgbClr val="000000"/>
                </a:solidFill>
                <a:latin typeface="+mj-lt"/>
                <a:ea typeface="+mn-ea"/>
                <a:cs typeface="Geneva" charset="0"/>
              </a:rPr>
              <a:t> </a:t>
            </a:r>
          </a:p>
        </p:txBody>
      </p:sp>
      <p:sp>
        <p:nvSpPr>
          <p:cNvPr id="9" name="Text Box 2"/>
          <p:cNvSpPr txBox="1">
            <a:spLocks noChangeArrowheads="1"/>
          </p:cNvSpPr>
          <p:nvPr userDrawn="1"/>
        </p:nvSpPr>
        <p:spPr bwMode="auto">
          <a:xfrm>
            <a:off x="179512" y="2276872"/>
            <a:ext cx="4572000" cy="36242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baseline="0">
                <a:solidFill>
                  <a:srgbClr val="000000"/>
                </a:solidFill>
                <a:latin typeface="+mj-ea"/>
                <a:ea typeface="+mj-ea"/>
                <a:cs typeface="Geneva" charset="0"/>
              </a:rPr>
              <a:t> </a:t>
            </a: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aseline="0">
              <a:solidFill>
                <a:srgbClr val="000000"/>
              </a:solidFill>
              <a:latin typeface="+mj-ea"/>
              <a:ea typeface="+mj-ea"/>
              <a:cs typeface="Geneva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DAA0D-2D5C-4A94-8DD0-750083EFC4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82550"/>
            <a:ext cx="2057400" cy="60436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82550"/>
            <a:ext cx="6019800" cy="60436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8379-214B-4F0B-951B-0053E084327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/>
            </a:lvl1pPr>
            <a:lvl2pPr>
              <a:defRPr sz="1800" b="1"/>
            </a:lvl2pPr>
            <a:lvl3pPr>
              <a:defRPr sz="1600" b="1"/>
            </a:lvl3pPr>
            <a:lvl4pPr>
              <a:defRPr sz="1400" b="1"/>
            </a:lvl4pPr>
            <a:lvl5pPr>
              <a:defRPr b="1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04248" y="6237312"/>
            <a:ext cx="2133600" cy="476250"/>
          </a:xfrm>
          <a:ln/>
        </p:spPr>
        <p:txBody>
          <a:bodyPr/>
          <a:lstStyle>
            <a:lvl1pPr algn="l">
              <a:defRPr sz="1800" b="1" i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28FEA-22DE-4784-9196-6A18E833E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038600" cy="5218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55AAA-DC77-4E1A-BD49-96458F5B03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9A722-560D-4320-B1C2-A397F7DC1FC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DEF9-0288-4F98-BF32-303513775B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BEA3-4DE6-4DFB-8A34-02C7BBB2F84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467F-988D-403E-99A1-23BB234344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A358F-BA2E-4347-BFBE-93DB2F1381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슬라이드배경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522"/>
            <a:ext cx="9144000" cy="6856478"/>
          </a:xfrm>
          <a:prstGeom prst="rect">
            <a:avLst/>
          </a:prstGeom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08050"/>
            <a:ext cx="8229600" cy="521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-윤고딕140" pitchFamily="18" charset="-127"/>
          <a:ea typeface="-윤고딕140" pitchFamily="18" charset="-127"/>
        </a:defRPr>
      </a:lvl9pPr>
    </p:titleStyle>
    <p:bodyStyle>
      <a:lvl1pPr marL="211138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601663" indent="-211138" algn="l" rtl="0" eaLnBrk="0" fontAlgn="base" latinLnBrk="1" hangingPunct="0">
        <a:spcBef>
          <a:spcPct val="20000"/>
        </a:spcBef>
        <a:spcAft>
          <a:spcPct val="0"/>
        </a:spcAft>
        <a:buClr>
          <a:srgbClr val="899B31"/>
        </a:buClr>
        <a:buSzPct val="70000"/>
        <a:buFont typeface="Wingdings" pitchFamily="2" charset="2"/>
        <a:buChar char="l"/>
        <a:defRPr kumimoji="1" sz="1400">
          <a:solidFill>
            <a:schemeClr val="tx1"/>
          </a:solidFill>
          <a:latin typeface="+mn-lt"/>
          <a:ea typeface="+mn-ea"/>
        </a:defRPr>
      </a:lvl2pPr>
      <a:lvl3pPr marL="984250" indent="-177800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•"/>
        <a:defRPr kumimoji="1" sz="1200">
          <a:solidFill>
            <a:schemeClr val="tx1"/>
          </a:solidFill>
          <a:latin typeface="+mn-lt"/>
          <a:ea typeface="+mn-ea"/>
        </a:defRPr>
      </a:lvl3pPr>
      <a:lvl4pPr marL="1306513" indent="-14287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–"/>
        <a:defRPr kumimoji="1" sz="1200">
          <a:solidFill>
            <a:schemeClr val="tx1"/>
          </a:solidFill>
          <a:latin typeface="+mn-lt"/>
          <a:ea typeface="+mn-ea"/>
        </a:defRPr>
      </a:lvl4pPr>
      <a:lvl5pPr marL="1622425" indent="-136525" algn="l" rtl="0" eaLnBrk="0" fontAlgn="base" latinLnBrk="1" hangingPunct="0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5pPr>
      <a:lvl6pPr marL="20796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368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940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51225" indent="-136525" algn="l" rtl="0" fontAlgn="base" latinLnBrk="1">
        <a:spcBef>
          <a:spcPct val="20000"/>
        </a:spcBef>
        <a:spcAft>
          <a:spcPct val="0"/>
        </a:spcAft>
        <a:buClr>
          <a:srgbClr val="FF9900"/>
        </a:buClr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528" y="1196752"/>
            <a:ext cx="4285140" cy="1509318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ko-KR" altLang="en-US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소프트웨어 공학</a:t>
            </a:r>
            <a:br>
              <a:rPr lang="en-US" altLang="ko-KR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</a:br>
            <a:r>
              <a:rPr lang="en-US" altLang="ko-KR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Chapter #1: </a:t>
            </a:r>
            <a:r>
              <a:rPr lang="ko-KR" altLang="en-US" sz="3600" b="1" dirty="0">
                <a:solidFill>
                  <a:srgbClr val="899B31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rPr>
              <a:t>소개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B358B-18EE-48CA-BC6A-0165E3F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DBD85-D56F-4540-B115-657C27C3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i="0" dirty="0">
                <a:solidFill>
                  <a:srgbClr val="002060"/>
                </a:solidFill>
                <a:effectLst/>
                <a:latin typeface="Ubuntu Condensed" panose="020B0506030602030204" pitchFamily="34" charset="0"/>
              </a:rPr>
              <a:t>Ariane 5 Flight 501 </a:t>
            </a:r>
            <a:r>
              <a:rPr lang="ko-KR" altLang="en-US" sz="2000" b="1" i="0" dirty="0">
                <a:solidFill>
                  <a:srgbClr val="002060"/>
                </a:solidFill>
                <a:effectLst/>
                <a:latin typeface="Ubuntu Condensed" panose="020B0506030602030204" pitchFamily="34" charset="0"/>
              </a:rPr>
              <a:t>로켓 폭발</a:t>
            </a:r>
            <a:r>
              <a:rPr lang="en-US" altLang="ko-KR" sz="2000" b="1" dirty="0"/>
              <a:t>, 1996</a:t>
            </a:r>
            <a:r>
              <a:rPr lang="en-US" altLang="ko-KR" sz="2400" b="1" dirty="0"/>
              <a:t>. </a:t>
            </a: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유럽 우주국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(European Space Agency: ESA)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의 로켓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수평 속도 데이터를 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64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비트 부동 소수점 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(a 64 bit floating point number) 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형식에서 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16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비트 부호가 있는 정수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(a 16 bit signed integer) 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형식으로 전환하는 과정에서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오버플로우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 발생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000000"/>
                </a:solidFill>
                <a:latin typeface="Ubuntu Condensed" panose="020B0506030602030204" pitchFamily="34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latin typeface="Ubuntu Condensed" panose="020B0506030602030204" pitchFamily="34" charset="0"/>
                <a:sym typeface="Wingdings" panose="05000000000000000000" pitchFamily="2" charset="2"/>
              </a:rPr>
              <a:t>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첫 발사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39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초 후에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3700m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고도에서 </a:t>
            </a:r>
            <a:endParaRPr lang="en-US" altLang="ko-KR" b="0" i="0" dirty="0">
              <a:solidFill>
                <a:srgbClr val="000000"/>
              </a:solidFill>
              <a:effectLst/>
              <a:latin typeface="Ubuntu Condensed" panose="020B0506030602030204" pitchFamily="34" charset="0"/>
            </a:endParaRPr>
          </a:p>
          <a:p>
            <a:pPr>
              <a:buFontTx/>
              <a:buChar char="-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Ubuntu Condensed" panose="020B0506030602030204" pitchFamily="34" charset="0"/>
              </a:rPr>
              <a:t>비행 경로를 이탈하면서 폭발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loss of more than US$370 million.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16D8BF-915E-4519-8DBA-91D4D2F9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10</a:t>
            </a:fld>
            <a:endParaRPr lang="en-US" altLang="ko-KR" dirty="0"/>
          </a:p>
        </p:txBody>
      </p:sp>
      <p:pic>
        <p:nvPicPr>
          <p:cNvPr id="5" name="_x97559664" descr="EMB00000ed8bcc4">
            <a:extLst>
              <a:ext uri="{FF2B5EF4-FFF2-40B4-BE49-F238E27FC236}">
                <a16:creationId xmlns:a16="http://schemas.microsoft.com/office/drawing/2014/main" id="{C2FCB9AB-FA1B-42A3-91EE-6989A4E71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351120"/>
            <a:ext cx="2554064" cy="22723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79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유지보수와 </a:t>
            </a:r>
            <a:r>
              <a:rPr lang="ko-KR" altLang="en-US" dirty="0" err="1"/>
              <a:t>재작업</a:t>
            </a:r>
            <a:endParaRPr lang="ko-KR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ko-KR" altLang="en-US" dirty="0"/>
              <a:t>유지보수가 필요한 이유</a:t>
            </a:r>
            <a:endParaRPr lang="en-US" altLang="ko-KR" dirty="0"/>
          </a:p>
          <a:p>
            <a:pPr lvl="1"/>
            <a:r>
              <a:rPr lang="ko-KR" altLang="en-US" dirty="0"/>
              <a:t>시스템에 남아 있는 오류가 있기 때문에 </a:t>
            </a:r>
            <a:endParaRPr lang="en-US" altLang="ko-KR" dirty="0"/>
          </a:p>
          <a:p>
            <a:pPr lvl="1"/>
            <a:r>
              <a:rPr lang="ko-KR" altLang="en-US" dirty="0"/>
              <a:t>소프트웨어는 업그레이드가 흔하기 때문에 수정이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 개발의 문제점</a:t>
            </a:r>
            <a:endParaRPr lang="en-US" altLang="ko-KR" dirty="0"/>
          </a:p>
          <a:p>
            <a:pPr lvl="1"/>
            <a:r>
              <a:rPr lang="ko-KR" altLang="en-US" dirty="0"/>
              <a:t>의도하는 바가 잘 드러나지 않음 </a:t>
            </a:r>
            <a:r>
              <a:rPr lang="en-US" altLang="ko-KR" dirty="0"/>
              <a:t>&gt;&gt; </a:t>
            </a:r>
            <a:r>
              <a:rPr lang="ko-KR" altLang="en-US" dirty="0"/>
              <a:t>요구를 파악하기 어려움</a:t>
            </a:r>
            <a:endParaRPr lang="en-US" altLang="ko-KR" dirty="0"/>
          </a:p>
          <a:p>
            <a:pPr lvl="1"/>
            <a:r>
              <a:rPr lang="ko-KR" altLang="en-US" dirty="0"/>
              <a:t>개발을 진행하면서 요구가 변경되고 </a:t>
            </a:r>
            <a:r>
              <a:rPr lang="ko-KR" altLang="en-US" dirty="0" err="1"/>
              <a:t>재작업이</a:t>
            </a:r>
            <a:r>
              <a:rPr lang="ko-KR" altLang="en-US" dirty="0"/>
              <a:t> 필요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11</a:t>
            </a:fld>
            <a:endParaRPr lang="en-US" altLang="ko-KR" dirty="0"/>
          </a:p>
        </p:txBody>
      </p:sp>
      <p:grpSp>
        <p:nvGrpSpPr>
          <p:cNvPr id="2" name="그룹 1"/>
          <p:cNvGrpSpPr/>
          <p:nvPr/>
        </p:nvGrpSpPr>
        <p:grpSpPr>
          <a:xfrm>
            <a:off x="68320" y="3606322"/>
            <a:ext cx="6705178" cy="2267850"/>
            <a:chOff x="971600" y="3501008"/>
            <a:chExt cx="6705178" cy="2267850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71600" y="3501008"/>
              <a:ext cx="6705178" cy="1931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2987926" y="5430304"/>
              <a:ext cx="26725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1.5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유지보수와 </a:t>
              </a:r>
              <a:r>
                <a:rPr lang="ko-KR" altLang="en-US" sz="16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재작업</a:t>
              </a:r>
              <a:endPara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4EA73C-6B08-41CB-B27E-180F4F34139B}"/>
              </a:ext>
            </a:extLst>
          </p:cNvPr>
          <p:cNvSpPr txBox="1"/>
          <p:nvPr/>
        </p:nvSpPr>
        <p:spPr>
          <a:xfrm>
            <a:off x="6654310" y="3078562"/>
            <a:ext cx="248376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개발비의 </a:t>
            </a:r>
            <a:r>
              <a:rPr lang="en-US" altLang="ko-KR" sz="2400" b="1" dirty="0"/>
              <a:t>30%~40% </a:t>
            </a:r>
            <a:r>
              <a:rPr lang="ko-KR" altLang="en-US" sz="2400" b="1" dirty="0"/>
              <a:t>재작업비용</a:t>
            </a:r>
          </a:p>
        </p:txBody>
      </p:sp>
    </p:spTree>
    <p:extLst>
      <p:ext uri="{BB962C8B-B14F-4D97-AF65-F5344CB8AC3E}">
        <p14:creationId xmlns:p14="http://schemas.microsoft.com/office/powerpoint/2010/main" val="399145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1705C-AF92-4670-94ED-09B0EEE6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DEA014-EFE5-40E2-A301-708FFF518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12</a:t>
            </a:fld>
            <a:endParaRPr lang="en-US" altLang="ko-KR" dirty="0"/>
          </a:p>
        </p:txBody>
      </p:sp>
      <p:pic>
        <p:nvPicPr>
          <p:cNvPr id="1026" name="Picture 2" descr="커피를 더 건강하게 즐기는 방법은">
            <a:extLst>
              <a:ext uri="{FF2B5EF4-FFF2-40B4-BE49-F238E27FC236}">
                <a16:creationId xmlns:a16="http://schemas.microsoft.com/office/drawing/2014/main" id="{2EF6078A-EC68-4AEC-A545-CD9F28DCE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255258"/>
            <a:ext cx="4968552" cy="434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31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457200" y="82550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학습 목표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857752" y="1285860"/>
            <a:ext cx="3643311" cy="4572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866775" eaLnBrk="0" latinLnBrk="0" hangingPunct="0">
              <a:lnSpc>
                <a:spcPts val="2000"/>
              </a:lnSpc>
              <a:spcBef>
                <a:spcPct val="20000"/>
              </a:spcBef>
              <a:buSzPct val="120000"/>
              <a:defRPr/>
            </a:pPr>
            <a:endParaRPr kumimoji="0" lang="en-US" altLang="ko-KR" sz="1400" b="1" dirty="0"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A610BEA3-4DE6-4DFB-8A34-02C7BBB2F840}" type="slidenum">
              <a:rPr lang="en-US" altLang="ko-KR" smtClean="0"/>
              <a:pPr algn="r">
                <a:defRPr/>
              </a:pPr>
              <a:t>2</a:t>
            </a:fld>
            <a:endParaRPr lang="en-US" altLang="ko-KR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r>
              <a:rPr lang="ko-KR" altLang="en-US" dirty="0"/>
              <a:t>소프트웨어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 공학의 필요성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 공학이란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소프트웨어 공학의 접근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소프트웨어 공학 지식 체계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 descr="C:\Users\최은만\AppData\Local\Microsoft\Windows\Temporary Internet Files\Content.IE5\91FA9AVV\MCj0356505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3943" y="1285860"/>
            <a:ext cx="1649578" cy="1877263"/>
          </a:xfrm>
          <a:prstGeom prst="rect">
            <a:avLst/>
          </a:prstGeom>
          <a:noFill/>
        </p:spPr>
      </p:pic>
      <p:pic>
        <p:nvPicPr>
          <p:cNvPr id="9" name="Picture 3" descr="C:\Users\최은만\AppData\Local\Microsoft\Windows\Temporary Internet Files\Content.IE5\XYC8LMU8\MCj042929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075" y="3717032"/>
            <a:ext cx="1823314" cy="1627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소프트웨어와 우리 생활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의존성</a:t>
            </a:r>
            <a:r>
              <a:rPr lang="en-US" altLang="ko-KR"/>
              <a:t>(dependability)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3</a:t>
            </a:fld>
            <a:endParaRPr lang="en-US" altLang="ko-K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97560864" descr="DRW00000ed8bcc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86322"/>
            <a:ext cx="8136904" cy="4104456"/>
          </a:xfrm>
          <a:prstGeom prst="rect">
            <a:avLst/>
          </a:prstGeom>
          <a:noFill/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7A0B779-333C-4B82-953D-1CBEB06D69D9}"/>
              </a:ext>
            </a:extLst>
          </p:cNvPr>
          <p:cNvSpPr/>
          <p:nvPr/>
        </p:nvSpPr>
        <p:spPr>
          <a:xfrm>
            <a:off x="539552" y="206084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9C1A68C-0CA3-476C-B0BD-07DEBAC083CB}"/>
              </a:ext>
            </a:extLst>
          </p:cNvPr>
          <p:cNvSpPr txBox="1">
            <a:spLocks/>
          </p:cNvSpPr>
          <p:nvPr/>
        </p:nvSpPr>
        <p:spPr bwMode="auto">
          <a:xfrm>
            <a:off x="691056" y="848601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9pPr>
          </a:lstStyle>
          <a:p>
            <a:pPr algn="ctr"/>
            <a:r>
              <a:rPr lang="ko-KR" altLang="en-US" kern="0"/>
              <a:t>기타</a:t>
            </a:r>
            <a:endParaRPr lang="ko-KR" altLang="en-US" kern="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2356DBF0-BCDC-4BFA-B824-B4218BB1443B}"/>
              </a:ext>
            </a:extLst>
          </p:cNvPr>
          <p:cNvSpPr txBox="1">
            <a:spLocks/>
          </p:cNvSpPr>
          <p:nvPr/>
        </p:nvSpPr>
        <p:spPr bwMode="auto">
          <a:xfrm>
            <a:off x="843456" y="1001001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9pPr>
          </a:lstStyle>
          <a:p>
            <a:pPr algn="ctr"/>
            <a:r>
              <a:rPr lang="ko-KR" altLang="en-US" kern="0" dirty="0"/>
              <a:t>기타</a:t>
            </a:r>
            <a:r>
              <a:rPr lang="en-US" altLang="ko-KR" dirty="0"/>
              <a:t>2</a:t>
            </a:r>
            <a:endParaRPr lang="ko-KR" altLang="en-US" dirty="0"/>
          </a:p>
          <a:p>
            <a:pPr algn="ctr"/>
            <a:endParaRPr lang="ko-KR" altLang="en-US" kern="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5FACA35-D4FC-4B7A-803C-452DE24CD07E}"/>
              </a:ext>
            </a:extLst>
          </p:cNvPr>
          <p:cNvSpPr/>
          <p:nvPr/>
        </p:nvSpPr>
        <p:spPr>
          <a:xfrm>
            <a:off x="3131840" y="137575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E4A3E7A-14AB-48ED-8526-484A14796DD7}"/>
              </a:ext>
            </a:extLst>
          </p:cNvPr>
          <p:cNvSpPr/>
          <p:nvPr/>
        </p:nvSpPr>
        <p:spPr>
          <a:xfrm>
            <a:off x="2555776" y="365423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63735E-0088-45C8-9FCC-79C02F8A90A7}"/>
              </a:ext>
            </a:extLst>
          </p:cNvPr>
          <p:cNvSpPr/>
          <p:nvPr/>
        </p:nvSpPr>
        <p:spPr>
          <a:xfrm>
            <a:off x="3995936" y="19168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FD89AB4-DEA4-4F8A-A8B5-ED7D82E48F88}"/>
              </a:ext>
            </a:extLst>
          </p:cNvPr>
          <p:cNvSpPr/>
          <p:nvPr/>
        </p:nvSpPr>
        <p:spPr>
          <a:xfrm>
            <a:off x="5804840" y="1755525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B03CC1D-0714-4EA3-A363-66F6DFDB6EEE}"/>
              </a:ext>
            </a:extLst>
          </p:cNvPr>
          <p:cNvSpPr/>
          <p:nvPr/>
        </p:nvSpPr>
        <p:spPr>
          <a:xfrm>
            <a:off x="4716016" y="3618239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F9129D8-3898-4CB6-AA66-44311F010AB1}"/>
              </a:ext>
            </a:extLst>
          </p:cNvPr>
          <p:cNvSpPr/>
          <p:nvPr/>
        </p:nvSpPr>
        <p:spPr>
          <a:xfrm>
            <a:off x="6152079" y="3450518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F28DF15-D722-48D5-A935-96B87C8668BF}"/>
              </a:ext>
            </a:extLst>
          </p:cNvPr>
          <p:cNvSpPr/>
          <p:nvPr/>
        </p:nvSpPr>
        <p:spPr>
          <a:xfrm>
            <a:off x="7824532" y="168632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842736-816A-4524-A3A1-39BF69EF4871}"/>
              </a:ext>
            </a:extLst>
          </p:cNvPr>
          <p:cNvSpPr/>
          <p:nvPr/>
        </p:nvSpPr>
        <p:spPr>
          <a:xfrm>
            <a:off x="8709766" y="451650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0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소프트웨어</a:t>
            </a:r>
          </a:p>
        </p:txBody>
      </p:sp>
      <p:sp>
        <p:nvSpPr>
          <p:cNvPr id="6148" name="Rectangle 205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소프트웨어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ko-KR" altLang="en-US" sz="800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프로그램 </a:t>
            </a:r>
            <a:r>
              <a:rPr lang="en-US" altLang="ko-KR" dirty="0"/>
              <a:t>+ </a:t>
            </a:r>
            <a:r>
              <a:rPr lang="ko-KR" altLang="en-US" dirty="0"/>
              <a:t>프로그램의 개발</a:t>
            </a:r>
            <a:r>
              <a:rPr lang="en-US" altLang="ko-KR" dirty="0"/>
              <a:t>, </a:t>
            </a:r>
            <a:r>
              <a:rPr lang="ko-KR" altLang="en-US" dirty="0"/>
              <a:t>운용</a:t>
            </a:r>
            <a:r>
              <a:rPr lang="en-US" altLang="ko-KR" dirty="0"/>
              <a:t>, </a:t>
            </a:r>
            <a:r>
              <a:rPr lang="ko-KR" altLang="en-US" dirty="0"/>
              <a:t>보수에 필요한 정보 일체</a:t>
            </a:r>
            <a:endParaRPr lang="en-US" altLang="ko-KR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개념적이고 무형적 </a:t>
            </a:r>
            <a:r>
              <a:rPr lang="en-US" altLang="ko-KR" dirty="0"/>
              <a:t>(</a:t>
            </a:r>
            <a:r>
              <a:rPr lang="ko-KR" altLang="en-US" dirty="0"/>
              <a:t>생산물의 구조가 코드 안에 숨어 있음</a:t>
            </a:r>
            <a:r>
              <a:rPr lang="en-US" altLang="ko-KR" dirty="0"/>
              <a:t>)</a:t>
            </a:r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  * </a:t>
            </a:r>
            <a:r>
              <a:rPr lang="ko-KR" altLang="en-US" dirty="0"/>
              <a:t>소프트웨어의 특성</a:t>
            </a:r>
            <a:endParaRPr lang="en-US" altLang="ko-KR" dirty="0"/>
          </a:p>
          <a:p>
            <a:pPr>
              <a:lnSpc>
                <a:spcPct val="90000"/>
              </a:lnSpc>
            </a:pPr>
            <a:endParaRPr lang="en-US" altLang="ko-KR" sz="800" dirty="0"/>
          </a:p>
          <a:p>
            <a:pPr lvl="1">
              <a:lnSpc>
                <a:spcPct val="90000"/>
              </a:lnSpc>
            </a:pPr>
            <a:r>
              <a:rPr lang="ko-KR" altLang="en-US" dirty="0"/>
              <a:t>비가시성</a:t>
            </a:r>
            <a:r>
              <a:rPr lang="en-US" altLang="ko-KR" dirty="0"/>
              <a:t>(Invisibility)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복잡성</a:t>
            </a:r>
            <a:r>
              <a:rPr lang="en-US" altLang="ko-KR" dirty="0"/>
              <a:t>(Complexity)	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순응성</a:t>
            </a:r>
            <a:r>
              <a:rPr lang="en-US" altLang="ko-KR" dirty="0"/>
              <a:t>(Conformity)	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복제 가능</a:t>
            </a:r>
            <a:r>
              <a:rPr lang="en-US" altLang="ko-KR" dirty="0"/>
              <a:t>(Duplicability)	</a:t>
            </a:r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/>
          </a:p>
          <a:p>
            <a:pPr lvl="1">
              <a:lnSpc>
                <a:spcPct val="90000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4</a:t>
            </a:fld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42511-3B49-4A5D-AADB-C69540386C50}"/>
              </a:ext>
            </a:extLst>
          </p:cNvPr>
          <p:cNvSpPr txBox="1"/>
          <p:nvPr/>
        </p:nvSpPr>
        <p:spPr>
          <a:xfrm>
            <a:off x="971600" y="4509120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highlight>
                  <a:srgbClr val="FFFF00"/>
                </a:highlight>
              </a:rPr>
              <a:t>소프트웨어는 정품을 사용하도록 합시다</a:t>
            </a:r>
            <a:r>
              <a:rPr lang="en-US" altLang="ko-KR" sz="2000" b="1" dirty="0">
                <a:highlight>
                  <a:srgbClr val="FFFF00"/>
                </a:highlight>
              </a:rPr>
              <a:t>.</a:t>
            </a:r>
            <a:endParaRPr lang="ko-KR" altLang="en-US" sz="20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소프트웨어의 유형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5</a:t>
            </a:fld>
            <a:endParaRPr lang="en-US" altLang="ko-KR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414" y="548682"/>
            <a:ext cx="7416824" cy="555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613E43-4159-4536-966B-102EDC441BF8}"/>
              </a:ext>
            </a:extLst>
          </p:cNvPr>
          <p:cNvCxnSpPr>
            <a:cxnSpLocks/>
          </p:cNvCxnSpPr>
          <p:nvPr/>
        </p:nvCxnSpPr>
        <p:spPr>
          <a:xfrm>
            <a:off x="179512" y="3284984"/>
            <a:ext cx="88569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1033C9E-6D13-4DCC-AF3A-442F2C289826}"/>
              </a:ext>
            </a:extLst>
          </p:cNvPr>
          <p:cNvSpPr txBox="1"/>
          <p:nvPr/>
        </p:nvSpPr>
        <p:spPr>
          <a:xfrm>
            <a:off x="-54645" y="1717575"/>
            <a:ext cx="2664296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유틸리티 </a:t>
            </a:r>
            <a:r>
              <a:rPr lang="en-US" altLang="ko-KR" sz="2400" b="1" dirty="0"/>
              <a:t>S/W: </a:t>
            </a:r>
            <a:r>
              <a:rPr lang="ko-KR" altLang="en-US" sz="2400" b="1" dirty="0"/>
              <a:t>압축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바이러스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등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6882E7-789D-447B-A5AB-6BE1895DD61E}"/>
              </a:ext>
            </a:extLst>
          </p:cNvPr>
          <p:cNvCxnSpPr>
            <a:cxnSpLocks/>
          </p:cNvCxnSpPr>
          <p:nvPr/>
        </p:nvCxnSpPr>
        <p:spPr>
          <a:xfrm>
            <a:off x="0" y="5301208"/>
            <a:ext cx="88569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F247B4B-D28F-4C5E-9572-973126CD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1163"/>
            <a:ext cx="7869560" cy="5218113"/>
          </a:xfrm>
        </p:spPr>
        <p:txBody>
          <a:bodyPr/>
          <a:lstStyle/>
          <a:p>
            <a:endParaRPr lang="ko-KR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소프트웨어와 시스템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88639" y="1019199"/>
            <a:ext cx="8229600" cy="5218113"/>
          </a:xfrm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/>
              <a:t>시스템 </a:t>
            </a:r>
            <a:r>
              <a:rPr lang="en-US" altLang="ko-KR" dirty="0"/>
              <a:t>: </a:t>
            </a:r>
            <a:r>
              <a:rPr lang="ko-KR" altLang="en-US" sz="1800" dirty="0"/>
              <a:t>필요한 기능을 실현시키기 위하여 관련 요소를 어떤 법칙에 따라 조합한 집합체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시스템의 성질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서브시스템 </a:t>
            </a:r>
            <a:r>
              <a:rPr lang="en-US" altLang="ko-KR" dirty="0"/>
              <a:t>– </a:t>
            </a:r>
            <a:r>
              <a:rPr lang="ko-KR" altLang="en-US" sz="1600" dirty="0"/>
              <a:t>교통시스템은 신호기</a:t>
            </a:r>
            <a:r>
              <a:rPr lang="en-US" altLang="ko-KR" sz="1600" dirty="0"/>
              <a:t>, </a:t>
            </a:r>
            <a:r>
              <a:rPr lang="ko-KR" altLang="en-US" sz="1600" dirty="0"/>
              <a:t>신호체계</a:t>
            </a:r>
            <a:r>
              <a:rPr lang="en-US" altLang="ko-KR" sz="1600" dirty="0"/>
              <a:t>, </a:t>
            </a:r>
            <a:r>
              <a:rPr lang="ko-KR" altLang="en-US" sz="1600" dirty="0"/>
              <a:t>도로망 등 여러 요소가 있고 이들 요소들은 원활한 교통 소통과 제어를 위해 밀접하게 연관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기능적 분할 </a:t>
            </a:r>
            <a:r>
              <a:rPr lang="en-US" altLang="ko-KR" dirty="0"/>
              <a:t>– </a:t>
            </a:r>
            <a:r>
              <a:rPr lang="ko-KR" altLang="en-US" sz="1600" dirty="0"/>
              <a:t>시스템은 규모가 작은 부속 시스템들로 나눌 수 있음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시스템 경계 </a:t>
            </a:r>
            <a:r>
              <a:rPr lang="en-US" altLang="ko-KR" dirty="0"/>
              <a:t>– </a:t>
            </a:r>
            <a:r>
              <a:rPr lang="ko-KR" altLang="en-US" sz="1600" dirty="0"/>
              <a:t>시스템은 어떤 것이건 시스템과 주변 환경을 구분할 수 있는 경계가 있음</a:t>
            </a:r>
            <a:r>
              <a:rPr lang="en-US" altLang="ko-KR" sz="1600" dirty="0"/>
              <a:t>. </a:t>
            </a:r>
            <a:r>
              <a:rPr lang="ko-KR" altLang="en-US" sz="1600" dirty="0"/>
              <a:t>이곳이 입력과 출력이 만나는 곳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자동화 경계 </a:t>
            </a:r>
            <a:r>
              <a:rPr lang="en-US" altLang="ko-KR" dirty="0"/>
              <a:t>– </a:t>
            </a:r>
            <a:r>
              <a:rPr lang="ko-KR" altLang="en-US" sz="1600" dirty="0"/>
              <a:t>시스템이 자동화된 부분과 수동 작업 부분을 나누는 경계</a:t>
            </a:r>
            <a:endParaRPr lang="en-US" altLang="ko-KR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145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소프트웨어 공학의 필요성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/>
              <a:t>소프트웨어 공학은 소프트웨어에 있는 심각한 직접적인 손해 또는 간접적인 손해가 따를 수 있는 문제를 해결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 제품은 고객의 문제를 해결하기 위해 구축</a:t>
            </a:r>
            <a:r>
              <a:rPr lang="en-US" altLang="ko-KR" dirty="0"/>
              <a:t>, </a:t>
            </a:r>
            <a:r>
              <a:rPr lang="ko-KR" altLang="en-US" dirty="0"/>
              <a:t>비즈니스를 운영하기 위하여 사용</a:t>
            </a:r>
            <a:r>
              <a:rPr lang="en-US" altLang="ko-KR" sz="1800" dirty="0"/>
              <a:t>(</a:t>
            </a:r>
            <a:r>
              <a:rPr lang="ko-KR" altLang="en-US" sz="1800" dirty="0"/>
              <a:t>여기에서 비즈니스는 재고 관리</a:t>
            </a:r>
            <a:r>
              <a:rPr lang="en-US" altLang="ko-KR" sz="1800" dirty="0"/>
              <a:t>, </a:t>
            </a:r>
            <a:r>
              <a:rPr lang="ko-KR" altLang="en-US" sz="1800" dirty="0"/>
              <a:t>재정 회계</a:t>
            </a:r>
            <a:r>
              <a:rPr lang="en-US" altLang="ko-KR" sz="1800" dirty="0"/>
              <a:t>, </a:t>
            </a:r>
            <a:r>
              <a:rPr lang="ko-KR" altLang="en-US" sz="1800" dirty="0"/>
              <a:t>의료 정보</a:t>
            </a:r>
            <a:r>
              <a:rPr lang="en-US" altLang="ko-KR" sz="1800" dirty="0"/>
              <a:t>, </a:t>
            </a:r>
            <a:r>
              <a:rPr lang="ko-KR" altLang="en-US" sz="1800" dirty="0"/>
              <a:t>교통 제어 관리 등 광범위한 의미</a:t>
            </a:r>
            <a:r>
              <a:rPr lang="en-US" altLang="ko-KR" sz="1800" dirty="0"/>
              <a:t>)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소프트웨어가 제대로 작동하지 않으면 재정적 손실이 크고 사용자가 불편을 겪음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145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고비용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ko-KR" dirty="0"/>
              <a:t>LOC(Lines of Code) : </a:t>
            </a:r>
            <a:r>
              <a:rPr lang="ko-KR" altLang="en-US" sz="1800" dirty="0"/>
              <a:t>소프트웨어의 규모를 측정하는 데 가장 널리 사용</a:t>
            </a:r>
            <a:endParaRPr lang="en-US" altLang="ko-KR" sz="1800" dirty="0"/>
          </a:p>
          <a:p>
            <a:r>
              <a:rPr lang="en-US" altLang="ko-KR" dirty="0"/>
              <a:t>MM(Man-Month) </a:t>
            </a:r>
            <a:r>
              <a:rPr lang="en-US" altLang="ko-KR" sz="1800" dirty="0"/>
              <a:t>: </a:t>
            </a:r>
            <a:r>
              <a:rPr lang="ko-KR" altLang="en-US" sz="1800" dirty="0"/>
              <a:t>소프트웨어 개발에 드는 비용</a:t>
            </a:r>
            <a:endParaRPr lang="en-US" altLang="ko-KR" sz="1800" dirty="0"/>
          </a:p>
          <a:p>
            <a:r>
              <a:rPr lang="ko-KR" altLang="en-US" dirty="0"/>
              <a:t>생산성 </a:t>
            </a:r>
            <a:r>
              <a:rPr lang="en-US" altLang="ko-KR" dirty="0"/>
              <a:t>: </a:t>
            </a:r>
            <a:r>
              <a:rPr lang="en-US" altLang="ko-KR" sz="1800" dirty="0"/>
              <a:t>MM</a:t>
            </a:r>
            <a:r>
              <a:rPr lang="ko-KR" altLang="en-US" sz="1800" dirty="0"/>
              <a:t>당 생산하는 프로그램의 </a:t>
            </a:r>
            <a:r>
              <a:rPr lang="en-US" altLang="ko-KR" sz="1800" dirty="0"/>
              <a:t>LOC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 err="1"/>
              <a:t>만줄의</a:t>
            </a:r>
            <a:r>
              <a:rPr lang="ko-KR" altLang="en-US" dirty="0"/>
              <a:t> 프로그램 </a:t>
            </a:r>
            <a:r>
              <a:rPr lang="en-US" altLang="ko-KR" dirty="0"/>
              <a:t>– 4</a:t>
            </a:r>
            <a:r>
              <a:rPr lang="ko-KR" altLang="en-US" dirty="0" err="1"/>
              <a:t>천만원</a:t>
            </a:r>
            <a:r>
              <a:rPr lang="ko-KR" altLang="en-US" dirty="0"/>
              <a:t> 내지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en-US" altLang="ko-KR" dirty="0"/>
              <a:t>2</a:t>
            </a:r>
            <a:r>
              <a:rPr lang="ko-KR" altLang="en-US" dirty="0"/>
              <a:t>천 정도의 비용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소프트웨어 위기 현상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8</a:t>
            </a:fld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457200" y="2839679"/>
            <a:ext cx="5073898" cy="3254476"/>
            <a:chOff x="1979712" y="2983442"/>
            <a:chExt cx="5073898" cy="3254476"/>
          </a:xfrm>
        </p:grpSpPr>
        <p:pic>
          <p:nvPicPr>
            <p:cNvPr id="5" name="_x97561104" descr="DRW00000ed8bcd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79712" y="2983442"/>
              <a:ext cx="5073898" cy="2880320"/>
            </a:xfrm>
            <a:prstGeom prst="rect">
              <a:avLst/>
            </a:prstGeom>
            <a:noFill/>
          </p:spPr>
        </p:pic>
        <p:sp>
          <p:nvSpPr>
            <p:cNvPr id="2" name="TextBox 1"/>
            <p:cNvSpPr txBox="1"/>
            <p:nvPr/>
          </p:nvSpPr>
          <p:spPr>
            <a:xfrm>
              <a:off x="2345849" y="5899364"/>
              <a:ext cx="45304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1.3 </a:t>
              </a:r>
              <a:r>
                <a:rPr lang="ko-KR" altLang="en-US" sz="1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하드웨어와 소프트웨어 비용 구성 추이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E477ADB-1FB4-41BC-BDB8-9CEB6073C914}"/>
              </a:ext>
            </a:extLst>
          </p:cNvPr>
          <p:cNvSpPr txBox="1"/>
          <p:nvPr/>
        </p:nvSpPr>
        <p:spPr>
          <a:xfrm>
            <a:off x="5652120" y="2467383"/>
            <a:ext cx="3491880" cy="3785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한국소프트웨어 산업협회  </a:t>
            </a:r>
            <a:r>
              <a:rPr lang="en-US" altLang="ko-KR" sz="2400" b="1" dirty="0"/>
              <a:t>SW </a:t>
            </a:r>
            <a:r>
              <a:rPr lang="ko-KR" altLang="en-US" sz="2400" b="1" dirty="0"/>
              <a:t>개발자 평균 임금</a:t>
            </a:r>
            <a:endParaRPr lang="en-US" altLang="ko-KR" sz="2400" b="1" dirty="0"/>
          </a:p>
          <a:p>
            <a:r>
              <a:rPr lang="en-US" altLang="ko-KR" sz="2400" b="1" dirty="0"/>
              <a:t>(2020</a:t>
            </a:r>
            <a:r>
              <a:rPr lang="ko-KR" altLang="en-US" sz="2400" b="1" dirty="0"/>
              <a:t>년</a:t>
            </a:r>
            <a:r>
              <a:rPr lang="en-US" altLang="ko-KR" sz="2400" b="1" dirty="0"/>
              <a:t>) </a:t>
            </a:r>
          </a:p>
          <a:p>
            <a:r>
              <a:rPr lang="en-US" altLang="ko-KR" sz="2400" b="1" dirty="0"/>
              <a:t>- </a:t>
            </a:r>
            <a:r>
              <a:rPr lang="ko-KR" altLang="en-US" sz="2400" b="1" dirty="0"/>
              <a:t>응용</a:t>
            </a:r>
            <a:r>
              <a:rPr lang="en-US" altLang="ko-KR" sz="2400" b="1" dirty="0"/>
              <a:t>SW </a:t>
            </a:r>
            <a:r>
              <a:rPr lang="ko-KR" altLang="en-US" sz="2400" b="1" dirty="0"/>
              <a:t>개발자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약 </a:t>
            </a:r>
            <a:r>
              <a:rPr lang="en-US" altLang="ko-KR" sz="2400" b="1" dirty="0"/>
              <a:t>6</a:t>
            </a:r>
            <a:r>
              <a:rPr lang="ko-KR" altLang="en-US" sz="2400" b="1" dirty="0"/>
              <a:t>백만원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월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sz="2400" b="1" dirty="0"/>
              <a:t>시스템 </a:t>
            </a:r>
            <a:r>
              <a:rPr lang="en-US" altLang="ko-KR" sz="2400" b="1" dirty="0"/>
              <a:t>SW </a:t>
            </a:r>
            <a:r>
              <a:rPr lang="ko-KR" altLang="en-US" sz="2400" b="1" dirty="0"/>
              <a:t>개발자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약 </a:t>
            </a:r>
            <a:r>
              <a:rPr lang="en-US" altLang="ko-KR" sz="2400" b="1" dirty="0"/>
              <a:t>5</a:t>
            </a:r>
            <a:r>
              <a:rPr lang="ko-KR" altLang="en-US" sz="2400" b="1" dirty="0"/>
              <a:t>백만원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월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ko-KR" altLang="en-US" sz="2400" b="1" dirty="0"/>
              <a:t>임베디드 </a:t>
            </a:r>
            <a:r>
              <a:rPr lang="en-US" altLang="ko-KR" sz="2400" b="1" dirty="0"/>
              <a:t>S/W </a:t>
            </a:r>
            <a:r>
              <a:rPr lang="ko-KR" altLang="en-US" sz="2400" b="1" dirty="0"/>
              <a:t>개발자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약 </a:t>
            </a:r>
            <a:r>
              <a:rPr lang="en-US" altLang="ko-KR" sz="2400" b="1" dirty="0"/>
              <a:t>5.7</a:t>
            </a:r>
            <a:r>
              <a:rPr lang="ko-KR" altLang="en-US" sz="2400" b="1" dirty="0"/>
              <a:t>백만원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월</a:t>
            </a:r>
            <a:r>
              <a:rPr lang="en-US" altLang="ko-KR" sz="2400" b="1" dirty="0"/>
              <a:t>  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91453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712"/>
            <a:ext cx="8229600" cy="5218113"/>
          </a:xfrm>
          <a:noFill/>
        </p:spPr>
        <p:txBody>
          <a:bodyPr lIns="92075" tIns="46038" rIns="92075" bIns="46038"/>
          <a:lstStyle/>
          <a:p>
            <a:pPr>
              <a:lnSpc>
                <a:spcPct val="150000"/>
              </a:lnSpc>
            </a:pPr>
            <a:r>
              <a:rPr lang="ko-KR" altLang="en-US" dirty="0"/>
              <a:t>계획에서 벗어난 컴퓨터 관련 개발 프로젝트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600</a:t>
            </a:r>
            <a:r>
              <a:rPr lang="ko-KR" altLang="en-US" dirty="0"/>
              <a:t>여 회사를 조사하였더니 </a:t>
            </a:r>
            <a:r>
              <a:rPr lang="en-US" altLang="ko-KR" dirty="0"/>
              <a:t>35% </a:t>
            </a:r>
            <a:r>
              <a:rPr lang="ko-KR" altLang="en-US" dirty="0"/>
              <a:t>이상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ko-KR" altLang="en-US" sz="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예상대로 작동하지 않는 사례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방위산업 보고</a:t>
            </a:r>
            <a:r>
              <a:rPr lang="en-US" altLang="ko-KR" dirty="0"/>
              <a:t>(70% 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다른 요소</a:t>
            </a:r>
            <a:r>
              <a:rPr lang="en-US" altLang="ko-KR" dirty="0"/>
              <a:t>(</a:t>
            </a:r>
            <a:r>
              <a:rPr lang="ko-KR" altLang="en-US" dirty="0"/>
              <a:t>하드웨어</a:t>
            </a:r>
            <a:r>
              <a:rPr lang="en-US" altLang="ko-KR" dirty="0"/>
              <a:t>)</a:t>
            </a:r>
            <a:r>
              <a:rPr lang="ko-KR" altLang="en-US" dirty="0"/>
              <a:t>와 다름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노후화에 의한 물리적 특성의 </a:t>
            </a:r>
            <a:endParaRPr lang="en-US" altLang="ko-KR" dirty="0"/>
          </a:p>
          <a:p>
            <a:pPr marL="390525" lvl="1" indent="0">
              <a:lnSpc>
                <a:spcPct val="15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변화에 의한 것이 아님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설계</a:t>
            </a:r>
            <a:r>
              <a:rPr lang="en-US" altLang="ko-KR" dirty="0"/>
              <a:t>, </a:t>
            </a:r>
            <a:r>
              <a:rPr lang="ko-KR" altLang="en-US" dirty="0"/>
              <a:t>개발 과정에 유입된 오류에 의한 것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지연과 낮은 신뢰도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732240" y="6237312"/>
            <a:ext cx="2133600" cy="476250"/>
          </a:xfrm>
        </p:spPr>
        <p:txBody>
          <a:bodyPr/>
          <a:lstStyle/>
          <a:p>
            <a:pPr algn="r">
              <a:defRPr/>
            </a:pPr>
            <a:fld id="{768E85B7-3F2A-4031-8C93-307880A2B15B}" type="slidenum">
              <a:rPr lang="en-US" altLang="ko-KR" smtClean="0"/>
              <a:pPr algn="r">
                <a:defRPr/>
              </a:pPr>
              <a:t>9</a:t>
            </a:fld>
            <a:endParaRPr lang="en-US" altLang="ko-KR" dirty="0"/>
          </a:p>
        </p:txBody>
      </p:sp>
      <p:pic>
        <p:nvPicPr>
          <p:cNvPr id="5" name="_x97559664" descr="EMB00000ed8bcc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5520" y="2431022"/>
            <a:ext cx="2880320" cy="2562638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79C37A-2A01-4772-897D-11F2D303D93E}"/>
              </a:ext>
            </a:extLst>
          </p:cNvPr>
          <p:cNvSpPr txBox="1"/>
          <p:nvPr/>
        </p:nvSpPr>
        <p:spPr>
          <a:xfrm>
            <a:off x="4283968" y="2142681"/>
            <a:ext cx="1429816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70% </a:t>
            </a:r>
            <a:r>
              <a:rPr lang="ko-KR" altLang="en-US" sz="2400" b="1" dirty="0"/>
              <a:t>고장이 </a:t>
            </a:r>
            <a:r>
              <a:rPr lang="en-US" altLang="ko-KR" sz="2400" b="1" dirty="0"/>
              <a:t>S/W </a:t>
            </a:r>
            <a:r>
              <a:rPr lang="ko-KR" altLang="en-US" sz="2400" b="1" dirty="0"/>
              <a:t>때문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F9CC21-D264-4283-9E0C-BD3C23A3FA1B}"/>
              </a:ext>
            </a:extLst>
          </p:cNvPr>
          <p:cNvSpPr txBox="1"/>
          <p:nvPr/>
        </p:nvSpPr>
        <p:spPr>
          <a:xfrm>
            <a:off x="6084168" y="924521"/>
            <a:ext cx="237626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1987</a:t>
            </a:r>
            <a:r>
              <a:rPr lang="ko-KR" altLang="en-US" sz="2400" b="1" dirty="0"/>
              <a:t>년 보고서</a:t>
            </a:r>
            <a:endParaRPr lang="en-US" altLang="ko-K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0B612-DF63-4B48-8B74-180B8AA4DE41}"/>
              </a:ext>
            </a:extLst>
          </p:cNvPr>
          <p:cNvSpPr txBox="1"/>
          <p:nvPr/>
        </p:nvSpPr>
        <p:spPr>
          <a:xfrm>
            <a:off x="971600" y="5092850"/>
            <a:ext cx="817240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99145310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21038</TotalTime>
  <Words>545</Words>
  <Application>Microsoft Office PowerPoint</Application>
  <PresentationFormat>화면 슬라이드 쇼(4:3)</PresentationFormat>
  <Paragraphs>108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-윤고딕140</vt:lpstr>
      <vt:lpstr>Arial</vt:lpstr>
      <vt:lpstr>Ubuntu Condensed</vt:lpstr>
      <vt:lpstr>Wingdings</vt:lpstr>
      <vt:lpstr>기본 디자인</vt:lpstr>
      <vt:lpstr>소프트웨어 공학 Chapter #1: 소개</vt:lpstr>
      <vt:lpstr>PowerPoint 프레젠테이션</vt:lpstr>
      <vt:lpstr>소프트웨어와 우리 생활</vt:lpstr>
      <vt:lpstr>1.1 소프트웨어</vt:lpstr>
      <vt:lpstr>소프트웨어의 유형</vt:lpstr>
      <vt:lpstr>소프트웨어와 시스템</vt:lpstr>
      <vt:lpstr>1.2 소프트웨어 공학의 필요성</vt:lpstr>
      <vt:lpstr>고비용</vt:lpstr>
      <vt:lpstr>개발 지연과 낮은 신뢰도</vt:lpstr>
      <vt:lpstr>PowerPoint 프레젠테이션</vt:lpstr>
      <vt:lpstr>유지보수와 재작업</vt:lpstr>
      <vt:lpstr>PowerPoint 프레젠테이션</vt:lpstr>
    </vt:vector>
  </TitlesOfParts>
  <Company>soolab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입력하십시오</dc:title>
  <dc:creator>jongho</dc:creator>
  <cp:lastModifiedBy>rje</cp:lastModifiedBy>
  <cp:revision>1881</cp:revision>
  <dcterms:created xsi:type="dcterms:W3CDTF">2008-11-11T15:04:27Z</dcterms:created>
  <dcterms:modified xsi:type="dcterms:W3CDTF">2023-09-04T08:46:09Z</dcterms:modified>
</cp:coreProperties>
</file>