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6" r:id="rId15"/>
    <p:sldId id="272" r:id="rId16"/>
    <p:sldId id="275" r:id="rId17"/>
    <p:sldId id="279" r:id="rId18"/>
    <p:sldId id="278" r:id="rId19"/>
    <p:sldId id="280" r:id="rId20"/>
    <p:sldId id="282" r:id="rId21"/>
    <p:sldId id="283" r:id="rId22"/>
    <p:sldId id="284" r:id="rId23"/>
    <p:sldId id="269" r:id="rId24"/>
  </p:sldIdLst>
  <p:sldSz cx="12192000" cy="6858000"/>
  <p:notesSz cx="6858000" cy="9144000"/>
  <p:embeddedFontLst>
    <p:embeddedFont>
      <p:font typeface="Lustria" panose="02000603060000020004" pitchFamily="2" charset="0"/>
      <p:regular r:id="rId26"/>
    </p:embeddedFont>
    <p:embeddedFont>
      <p:font typeface="Malgun Gothic" panose="020B0503020000020004" pitchFamily="34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O8CtKVcd0LEg276Hg7Rg3Q+o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234E1F-80CB-4585-9A41-5465644C5447}">
  <a:tblStyle styleId="{7D234E1F-80CB-4585-9A41-5465644C544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96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43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328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42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23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13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96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10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424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845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VADER sentimental analysis relies on a dictionary that maps lexical features to emotion intensities known as sentiment scores. The sentiment score of a text can be obtained by summing up the intensity of each word in the text.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It also understands the emphasis of capitalization and punctuation, such as </a:t>
            </a:r>
            <a:r>
              <a:rPr lang="en-US" b="0" i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“ENJOY”</a:t>
            </a: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1976954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47036" y="2974996"/>
            <a:ext cx="80791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</a:t>
            </a:r>
            <a:r>
              <a:rPr lang="en-US" sz="4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entimental</a:t>
            </a:r>
            <a:r>
              <a:rPr lang="en-US" sz="4000" b="0" i="0" u="none" strike="noStrike" cap="none">
                <a:solidFill>
                  <a:srgbClr val="C0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4000" b="0" i="0" u="none" strike="noStrike" cap="none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lang="en-US" sz="4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 sz="4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377080" y="6346644"/>
            <a:ext cx="16842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Dec. 16. 2021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4067" y="2267110"/>
            <a:ext cx="9837074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ortfolio</a:t>
            </a: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O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ptimization</a:t>
            </a:r>
            <a:r>
              <a:rPr lang="en-US" sz="4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W</a:t>
            </a:r>
            <a:r>
              <a:rPr lang="en-US" sz="4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ith</a:t>
            </a:r>
            <a:endParaRPr sz="4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573501" y="3931306"/>
            <a:ext cx="807917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Zijian Huang &amp; Lubing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O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ptimization</a:t>
            </a: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A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1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18457" y="476582"/>
            <a:ext cx="39415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846106" y="1187144"/>
            <a:ext cx="1073912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return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700164"/>
            <a:ext cx="3593191" cy="119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106" y="4448628"/>
            <a:ext cx="5752943" cy="102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45037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Frontier Optimization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54" y="1746027"/>
            <a:ext cx="3250273" cy="8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11" y="3597100"/>
            <a:ext cx="3398712" cy="142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Optimization</a:t>
            </a:r>
            <a:endParaRPr sz="24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Sortino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Ratio: Downside risk.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Variance of negative returns only.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C0008-57C3-49CC-BD3B-7EE6B68F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6" y="3111921"/>
            <a:ext cx="4660853" cy="9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lang="en-US" sz="6000" dirty="0" err="1">
                <a:solidFill>
                  <a:schemeClr val="bg1"/>
                </a:solidFill>
                <a:latin typeface="Lustria"/>
                <a:ea typeface="Lustria"/>
                <a:cs typeface="Lustria"/>
                <a:sym typeface="Lustria"/>
              </a:rPr>
              <a:t>acktesting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- Benchmark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Benchmark: 10 stocks with equal weight: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Trade weekly from 6/13/2021 to 12/13/2021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ED1E1-D029-45F7-9707-10FA8B38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6" y="2619654"/>
            <a:ext cx="9588993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72198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- Benchmark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Benchmark: 10 stocks with equal weight: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Trade weekly from 6/13/2021 to 12/13/2021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9ACFD-9A37-4005-A524-11C2C9BE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27" y="2536180"/>
            <a:ext cx="5620999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Normal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normal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dk1"/>
                </a:solidFill>
              </a:rPr>
              <a:t>6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6.455% MSFT and 33.545</a:t>
            </a:r>
            <a:r>
              <a:rPr lang="en-US" sz="1800" dirty="0">
                <a:solidFill>
                  <a:schemeClr val="dk1"/>
                </a:solidFill>
              </a:rPr>
              <a:t>% 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26C67-8507-46CF-B485-2B10A9A3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2042854"/>
            <a:ext cx="9557241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Normal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normal 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66.455% MSFT and 33.545</a:t>
            </a:r>
            <a:r>
              <a:rPr lang="en-US" sz="1800" dirty="0">
                <a:solidFill>
                  <a:schemeClr val="dk1"/>
                </a:solidFill>
              </a:rPr>
              <a:t>% 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B104BD-D118-4F18-B7C6-C575C48C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64280"/>
              </p:ext>
            </p:extLst>
          </p:nvPr>
        </p:nvGraphicFramePr>
        <p:xfrm>
          <a:off x="877911" y="2563493"/>
          <a:ext cx="5582724" cy="1549780"/>
        </p:xfrm>
        <a:graphic>
          <a:graphicData uri="http://schemas.openxmlformats.org/drawingml/2006/table">
            <a:tbl>
              <a:tblPr firstRow="1" bandRow="1">
                <a:tableStyleId>{7D234E1F-80CB-4585-9A41-5465644C5447}</a:tableStyleId>
              </a:tblPr>
              <a:tblGrid>
                <a:gridCol w="1395681">
                  <a:extLst>
                    <a:ext uri="{9D8B030D-6E8A-4147-A177-3AD203B41FA5}">
                      <a16:colId xmlns:a16="http://schemas.microsoft.com/office/drawing/2014/main" val="689650430"/>
                    </a:ext>
                  </a:extLst>
                </a:gridCol>
                <a:gridCol w="1395681">
                  <a:extLst>
                    <a:ext uri="{9D8B030D-6E8A-4147-A177-3AD203B41FA5}">
                      <a16:colId xmlns:a16="http://schemas.microsoft.com/office/drawing/2014/main" val="2147312963"/>
                    </a:ext>
                  </a:extLst>
                </a:gridCol>
                <a:gridCol w="1395681">
                  <a:extLst>
                    <a:ext uri="{9D8B030D-6E8A-4147-A177-3AD203B41FA5}">
                      <a16:colId xmlns:a16="http://schemas.microsoft.com/office/drawing/2014/main" val="2828519125"/>
                    </a:ext>
                  </a:extLst>
                </a:gridCol>
                <a:gridCol w="1395681">
                  <a:extLst>
                    <a:ext uri="{9D8B030D-6E8A-4147-A177-3AD203B41FA5}">
                      <a16:colId xmlns:a16="http://schemas.microsoft.com/office/drawing/2014/main" val="3734845551"/>
                    </a:ext>
                  </a:extLst>
                </a:gridCol>
              </a:tblGrid>
              <a:tr h="637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Sortino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79335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77057"/>
                  </a:ext>
                </a:extLst>
              </a:tr>
              <a:tr h="456185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7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</a:t>
            </a:r>
            <a:r>
              <a:rPr lang="en-US" altLang="zh-CN" sz="1800" dirty="0">
                <a:solidFill>
                  <a:schemeClr val="dk1"/>
                </a:solidFill>
              </a:rPr>
              <a:t>weighted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34.813% MSFT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58.744</a:t>
            </a:r>
            <a:r>
              <a:rPr lang="en-US" sz="1800" dirty="0">
                <a:solidFill>
                  <a:schemeClr val="dk1"/>
                </a:solidFill>
              </a:rPr>
              <a:t>% NVDA and 6.443%TSLA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41AD7-0C9D-4E76-B8C4-75FDFFB8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1961374"/>
            <a:ext cx="9906509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18457" y="476582"/>
            <a:ext cx="15349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Agenda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079488" y="1987940"/>
            <a:ext cx="1073912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- Sentimental Analysis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– Optimization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altLang="zh-C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ackt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89199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</a:t>
            </a:r>
            <a:r>
              <a:rPr lang="en-US" altLang="zh-CN" sz="1800" dirty="0">
                <a:solidFill>
                  <a:schemeClr val="dk1"/>
                </a:solidFill>
              </a:rPr>
              <a:t>weighted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calculated mean and variance: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34.813% MSFT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58.744</a:t>
            </a:r>
            <a:r>
              <a:rPr lang="en-US" sz="1800" dirty="0">
                <a:solidFill>
                  <a:schemeClr val="dk1"/>
                </a:solidFill>
              </a:rPr>
              <a:t>% NVDA and 6.443%TSLA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A20ED-125A-488A-9054-601A9F8A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27" y="2317406"/>
            <a:ext cx="5620999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107550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semi-covariance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</a:t>
            </a:r>
            <a:r>
              <a:rPr lang="en-US" altLang="zh-CN" sz="1800" dirty="0">
                <a:solidFill>
                  <a:schemeClr val="dk1"/>
                </a:solidFill>
              </a:rPr>
              <a:t>weighted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calculated mean and semi-covariance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10C4E-79EF-46BE-B0D6-CBC310C1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1961374"/>
            <a:ext cx="9582642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8456" y="476582"/>
            <a:ext cx="107550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Backtesting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– Exponential mean and semi-covariance</a:t>
            </a:r>
            <a:endParaRPr sz="32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77911" y="1237103"/>
            <a:ext cx="1073912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Using exponential calculated mean and semi-covariance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NVDA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1978-1BBD-4CCD-A2CF-E0FA2D4A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11" y="2230521"/>
            <a:ext cx="5620999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880309" y="2696905"/>
            <a:ext cx="44313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Thank you</a:t>
            </a:r>
            <a:endParaRPr sz="4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4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18457" y="476582"/>
            <a:ext cx="21207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280114"/>
            <a:ext cx="8383588" cy="480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18457" y="476582"/>
            <a:ext cx="21207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Motivation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446" y="1415251"/>
            <a:ext cx="195072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6232" y="1329297"/>
            <a:ext cx="3918324" cy="261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6106" y="4054211"/>
            <a:ext cx="6953607" cy="215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1963766"/>
            <a:ext cx="12192000" cy="2481943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946173" y="2535919"/>
            <a:ext cx="8889662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S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entimental</a:t>
            </a:r>
            <a:r>
              <a:rPr lang="en-US" sz="6000">
                <a:solidFill>
                  <a:srgbClr val="002060"/>
                </a:solidFill>
                <a:latin typeface="Lustria"/>
                <a:ea typeface="Lustria"/>
                <a:cs typeface="Lustria"/>
                <a:sym typeface="Lustria"/>
              </a:rPr>
              <a:t> A</a:t>
            </a:r>
            <a:r>
              <a:rPr lang="en-US" sz="6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nalysis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18457" y="476582"/>
            <a:ext cx="57320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 Example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6" y="1528082"/>
            <a:ext cx="954405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846106" y="1187144"/>
            <a:ext cx="107391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 Movie Review 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718457" y="476582"/>
            <a:ext cx="56417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 VADER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846106" y="1187144"/>
            <a:ext cx="1073912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( Valence Aware Dictionary for Sentiment Reasoning)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7"/>
          <p:cNvGraphicFramePr/>
          <p:nvPr/>
        </p:nvGraphicFramePr>
        <p:xfrm>
          <a:off x="982427" y="2939866"/>
          <a:ext cx="7053700" cy="1483400"/>
        </p:xfrm>
        <a:graphic>
          <a:graphicData uri="http://schemas.openxmlformats.org/drawingml/2006/table">
            <a:tbl>
              <a:tblPr firstRow="1" bandRow="1">
                <a:noFill/>
                <a:tableStyleId>{7D234E1F-80CB-4585-9A41-5465644C5447}</a:tableStyleId>
              </a:tblPr>
              <a:tblGrid>
                <a:gridCol w="298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Word/Phrase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Sentiment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Love, Enjoy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not love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ENJOY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Strong Positive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18457" y="476582"/>
            <a:ext cx="49369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-Data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46106" y="1415251"/>
            <a:ext cx="10739120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Reddit: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wallstreetbets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stocks and investing.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posts that have this flare, such as Daily Discussion, Weekend Discussion and Discussion.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 hottest posts with more than 70% upvote ratio.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in each post: at least 2 upvotes.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Overall, 11289 comments in 179 posts.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 rot="2074138">
            <a:off x="484307" y="156522"/>
            <a:ext cx="723598" cy="55237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0" y="0"/>
            <a:ext cx="71845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18457" y="342900"/>
            <a:ext cx="11473543" cy="71845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/>
          <p:nvPr/>
        </p:nvSpPr>
        <p:spPr>
          <a:xfrm rot="10800000" flipH="1">
            <a:off x="712277" y="6303339"/>
            <a:ext cx="11473543" cy="45719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11838101" y="-10994"/>
            <a:ext cx="219884" cy="542920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18457" y="476582"/>
            <a:ext cx="54702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Sentimental Analysis – Result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964" y="6355831"/>
            <a:ext cx="1847185" cy="4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9912351" y="14214"/>
            <a:ext cx="1919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Math 5670</a:t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396" y="1285972"/>
            <a:ext cx="6213752" cy="381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9048" y="1461407"/>
            <a:ext cx="5129576" cy="343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Star">
            <a:extLst>
              <a:ext uri="{FF2B5EF4-FFF2-40B4-BE49-F238E27FC236}">
                <a16:creationId xmlns:a16="http://schemas.microsoft.com/office/drawing/2014/main" id="{7EC3C9B7-8737-4BE6-A36A-934CE5999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345" y="4827754"/>
            <a:ext cx="274321" cy="274321"/>
          </a:xfrm>
          <a:prstGeom prst="rect">
            <a:avLst/>
          </a:prstGeom>
        </p:spPr>
      </p:pic>
      <p:pic>
        <p:nvPicPr>
          <p:cNvPr id="14" name="Graphic 13" descr="Star">
            <a:extLst>
              <a:ext uri="{FF2B5EF4-FFF2-40B4-BE49-F238E27FC236}">
                <a16:creationId xmlns:a16="http://schemas.microsoft.com/office/drawing/2014/main" id="{414D5FE9-4DAF-4D8E-B66A-9DEE7660B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0024" y="4820982"/>
            <a:ext cx="274321" cy="274321"/>
          </a:xfrm>
          <a:prstGeom prst="rect">
            <a:avLst/>
          </a:prstGeom>
        </p:spPr>
      </p:pic>
      <p:pic>
        <p:nvPicPr>
          <p:cNvPr id="15" name="Graphic 14" descr="Star">
            <a:extLst>
              <a:ext uri="{FF2B5EF4-FFF2-40B4-BE49-F238E27FC236}">
                <a16:creationId xmlns:a16="http://schemas.microsoft.com/office/drawing/2014/main" id="{C4F749D8-F3CD-4E89-83C5-0B55457FB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8666" y="4834526"/>
            <a:ext cx="274321" cy="274321"/>
          </a:xfrm>
          <a:prstGeom prst="rect">
            <a:avLst/>
          </a:prstGeom>
        </p:spPr>
      </p:pic>
      <p:pic>
        <p:nvPicPr>
          <p:cNvPr id="16" name="Graphic 15" descr="Star">
            <a:extLst>
              <a:ext uri="{FF2B5EF4-FFF2-40B4-BE49-F238E27FC236}">
                <a16:creationId xmlns:a16="http://schemas.microsoft.com/office/drawing/2014/main" id="{D30E1AAA-1139-4C69-ACCC-11A5D5B62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87" y="4827754"/>
            <a:ext cx="274321" cy="274321"/>
          </a:xfrm>
          <a:prstGeom prst="rect">
            <a:avLst/>
          </a:prstGeom>
        </p:spPr>
      </p:pic>
      <p:pic>
        <p:nvPicPr>
          <p:cNvPr id="17" name="Graphic 16" descr="Star">
            <a:extLst>
              <a:ext uri="{FF2B5EF4-FFF2-40B4-BE49-F238E27FC236}">
                <a16:creationId xmlns:a16="http://schemas.microsoft.com/office/drawing/2014/main" id="{9F228BDE-49CF-48EF-8B64-104A0E841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515" y="4820982"/>
            <a:ext cx="274321" cy="274321"/>
          </a:xfrm>
          <a:prstGeom prst="rect">
            <a:avLst/>
          </a:prstGeom>
        </p:spPr>
      </p:pic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C2F22E5C-D45A-4C34-AB72-2978EB545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1059" y="4822733"/>
            <a:ext cx="274321" cy="274321"/>
          </a:xfrm>
          <a:prstGeom prst="rect">
            <a:avLst/>
          </a:prstGeom>
        </p:spPr>
      </p:pic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C7F0EBAD-80D6-41DD-A06B-F5D6397C5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5380" y="4822733"/>
            <a:ext cx="274321" cy="274321"/>
          </a:xfrm>
          <a:prstGeom prst="rect">
            <a:avLst/>
          </a:prstGeom>
        </p:spPr>
      </p:pic>
      <p:pic>
        <p:nvPicPr>
          <p:cNvPr id="20" name="Graphic 19" descr="Star">
            <a:extLst>
              <a:ext uri="{FF2B5EF4-FFF2-40B4-BE49-F238E27FC236}">
                <a16:creationId xmlns:a16="http://schemas.microsoft.com/office/drawing/2014/main" id="{0A658238-C9CB-4EB7-995B-396709959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3245" y="4824491"/>
            <a:ext cx="274321" cy="274321"/>
          </a:xfrm>
          <a:prstGeom prst="rect">
            <a:avLst/>
          </a:prstGeom>
        </p:spPr>
      </p:pic>
      <p:pic>
        <p:nvPicPr>
          <p:cNvPr id="21" name="Graphic 20" descr="Star">
            <a:extLst>
              <a:ext uri="{FF2B5EF4-FFF2-40B4-BE49-F238E27FC236}">
                <a16:creationId xmlns:a16="http://schemas.microsoft.com/office/drawing/2014/main" id="{118EB458-D8E5-47BA-A07A-7E76934FB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1908" y="4834525"/>
            <a:ext cx="274321" cy="274321"/>
          </a:xfrm>
          <a:prstGeom prst="rect">
            <a:avLst/>
          </a:prstGeom>
        </p:spPr>
      </p:pic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C028265A-AD43-46FB-A3D5-CCB3E6218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9131" y="4841297"/>
            <a:ext cx="274321" cy="27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443</Words>
  <Application>Microsoft Macintosh PowerPoint</Application>
  <PresentationFormat>Widescreen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Rounded</vt:lpstr>
      <vt:lpstr>Times New Roman</vt:lpstr>
      <vt:lpstr>Lustria</vt:lpstr>
      <vt:lpstr>Malgun Gothic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park</dc:creator>
  <cp:lastModifiedBy>Huang, Zijian</cp:lastModifiedBy>
  <cp:revision>9</cp:revision>
  <dcterms:created xsi:type="dcterms:W3CDTF">2020-11-03T21:41:00Z</dcterms:created>
  <dcterms:modified xsi:type="dcterms:W3CDTF">2021-12-17T23:24:17Z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