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9144000" cx="16256000"/>
  <p:notesSz cx="6858000" cy="9144000"/>
  <p:embeddedFontLst>
    <p:embeddedFont>
      <p:font typeface="Open Sans ExtraBold"/>
      <p:bold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04">
          <p15:clr>
            <a:srgbClr val="A4A3A4"/>
          </p15:clr>
        </p15:guide>
        <p15:guide id="2" pos="4520">
          <p15:clr>
            <a:srgbClr val="A4A3A4"/>
          </p15:clr>
        </p15:guide>
        <p15:guide id="3" orient="horz" pos="4512">
          <p15:clr>
            <a:srgbClr val="A4A3A4"/>
          </p15:clr>
        </p15:guide>
        <p15:guide id="4" pos="32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04" orient="horz"/>
        <p:guide pos="4520"/>
        <p:guide pos="4512" orient="horz"/>
        <p:guide pos="32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regular.fntdata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penSansExtraBold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ExtraBold-bold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a272a9cf6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ea272a9cf6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ea272a9cf6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ea272a9cf6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ea272a9cf6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ea272a9cf6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ea272a9cf6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ea272a9cf6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ea272a9cf6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a3d0c87a0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ea3d0c87a0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ea3d0c87a0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a3d0c87a0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a3d0c87a0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ea3d0c87a0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a3d0c87a0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ea3d0c87a0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ea3d0c87a0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a3d0c87a0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ea3d0c87a0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graph shows no signs of overfitting and underfitting since</a:t>
            </a:r>
            <a:br>
              <a:rPr lang="en-US"/>
            </a:br>
            <a:r>
              <a:rPr lang="en-US"/>
              <a:t>&gt;</a:t>
            </a:r>
            <a:r>
              <a:rPr lang="en-US"/>
              <a:t>There does not seem to be a significant overfitting issue since the validation loss does not start to increase while the training loss continues to decrease.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&gt;The training loss and validation loss curves do not diverge significantly, suggesting the model generalizes reasonably well to unseen data.</a:t>
            </a:r>
            <a:endParaRPr/>
          </a:p>
        </p:txBody>
      </p:sp>
      <p:sp>
        <p:nvSpPr>
          <p:cNvPr id="236" name="Google Shape;236;g2ea3d0c87a0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ea3d0c87a0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ea3d0c87a0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ea3d0c87a0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a3d0c87a0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ea3d0c87a0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ea3d0c87a0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ea3d0c87a0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ea3d0c87a0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ea3d0c87a0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a3d0c87a0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a3d0c87a0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ea3d0c87a0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ea56d2600c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ea56d2600c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ea56d2600c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ea3d0c87a0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ea3d0c87a0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2ea3d0c87a0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ea3d0c87a0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ea3d0c87a0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ea3d0c87a0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ea3d0c87a0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ea3d0c87a0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2ea3d0c87a0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ea3d0c87a0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ea3d0c87a0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ea3d0c87a0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ea3d0c87a0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ea3d0c87a0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2ea3d0c87a0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ea3d0c87a0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ea3d0c87a0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ea3d0c87a0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ea3d0c87a0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ea3d0c87a0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ea3d0c87a0_0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ea3d0c87a0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ea3d0c87a0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2ea3d0c87a0_0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ea3d0c87a0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ea3d0c87a0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2ea3d0c87a0_0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a56d2600c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a56d2600c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2ea56d2600c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ea3d0c87a0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ea3d0c87a0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2ea3d0c87a0_0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a272a9cf6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a272a9cf6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ea272a9cf6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a272a9cf6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a272a9cf6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ea272a9cf6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a272a9cf6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a272a9cf6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ea272a9cf6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a272a9cf6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ea272a9cf6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ea272a9cf6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554148" y="1323689"/>
            <a:ext cx="15147600" cy="3649200"/>
          </a:xfrm>
          <a:prstGeom prst="rect">
            <a:avLst/>
          </a:prstGeom>
        </p:spPr>
        <p:txBody>
          <a:bodyPr anchorCtr="0" anchor="b" bIns="162525" lIns="162525" spcFirstLastPara="1" rIns="162525" wrap="square" tIns="162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554133" y="5038444"/>
            <a:ext cx="15147600" cy="14091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554133" y="1966444"/>
            <a:ext cx="15147600" cy="3490800"/>
          </a:xfrm>
          <a:prstGeom prst="rect">
            <a:avLst/>
          </a:prstGeom>
        </p:spPr>
        <p:txBody>
          <a:bodyPr anchorCtr="0" anchor="b" bIns="162525" lIns="162525" spcFirstLastPara="1" rIns="162525" wrap="square" tIns="162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300"/>
              <a:buNone/>
              <a:defRPr sz="213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554133" y="5603956"/>
            <a:ext cx="15147600" cy="23124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Break">
  <p:cSld name="Demo Brea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3"/>
          <p:cNvGrpSpPr/>
          <p:nvPr/>
        </p:nvGrpSpPr>
        <p:grpSpPr>
          <a:xfrm>
            <a:off x="0" y="4777785"/>
            <a:ext cx="16476391" cy="4355128"/>
            <a:chOff x="0" y="4606764"/>
            <a:chExt cx="16306800" cy="4233212"/>
          </a:xfrm>
        </p:grpSpPr>
        <p:pic>
          <p:nvPicPr>
            <p:cNvPr id="56" name="Google Shape;56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4626482"/>
              <a:ext cx="6552868" cy="4213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552867" y="4606764"/>
              <a:ext cx="6552868" cy="4213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3"/>
            <p:cNvPicPr preferRelativeResize="0"/>
            <p:nvPr/>
          </p:nvPicPr>
          <p:blipFill rotWithShape="1">
            <a:blip r:embed="rId2">
              <a:alphaModFix/>
            </a:blip>
            <a:srcRect b="0" l="0" r="51150" t="0"/>
            <a:stretch/>
          </p:blipFill>
          <p:spPr>
            <a:xfrm>
              <a:off x="13105735" y="4626481"/>
              <a:ext cx="3201065" cy="42134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13"/>
          <p:cNvGrpSpPr/>
          <p:nvPr/>
        </p:nvGrpSpPr>
        <p:grpSpPr>
          <a:xfrm>
            <a:off x="0" y="31210"/>
            <a:ext cx="16476391" cy="4355128"/>
            <a:chOff x="0" y="4606764"/>
            <a:chExt cx="16306800" cy="4233212"/>
          </a:xfrm>
        </p:grpSpPr>
        <p:pic>
          <p:nvPicPr>
            <p:cNvPr id="60" name="Google Shape;60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4626482"/>
              <a:ext cx="6552868" cy="4213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552867" y="4606764"/>
              <a:ext cx="6552868" cy="4213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3"/>
            <p:cNvPicPr preferRelativeResize="0"/>
            <p:nvPr/>
          </p:nvPicPr>
          <p:blipFill rotWithShape="1">
            <a:blip r:embed="rId2">
              <a:alphaModFix/>
            </a:blip>
            <a:srcRect b="0" l="0" r="51150" t="0"/>
            <a:stretch/>
          </p:blipFill>
          <p:spPr>
            <a:xfrm>
              <a:off x="13105735" y="4626481"/>
              <a:ext cx="3201065" cy="42134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Google Shape;63;p13"/>
          <p:cNvSpPr/>
          <p:nvPr/>
        </p:nvSpPr>
        <p:spPr>
          <a:xfrm>
            <a:off x="0" y="2316481"/>
            <a:ext cx="16256100" cy="4476600"/>
          </a:xfrm>
          <a:prstGeom prst="rect">
            <a:avLst/>
          </a:prstGeom>
          <a:solidFill>
            <a:srgbClr val="56BF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7"/>
              <a:buFont typeface="Arial"/>
              <a:buNone/>
            </a:pPr>
            <a:r>
              <a:t/>
            </a:r>
            <a:endParaRPr b="0" i="0" sz="245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02719"/>
            <a:ext cx="16256000" cy="450427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926745" y="4047100"/>
            <a:ext cx="131526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84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sz="3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indent="-437451" lvl="1" marL="9144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89"/>
              <a:buChar char="o"/>
              <a:defRPr sz="4111"/>
            </a:lvl2pPr>
            <a:lvl3pPr indent="-489648" lvl="2" marL="13716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4111"/>
              <a:buChar char="•"/>
              <a:defRPr sz="4111"/>
            </a:lvl3pPr>
            <a:lvl4pPr indent="-489648" lvl="3" marL="18288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4111"/>
              <a:buChar char="•"/>
              <a:defRPr sz="4111"/>
            </a:lvl4pPr>
            <a:lvl5pPr indent="-489648" lvl="4" marL="22860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4111"/>
              <a:buChar char="•"/>
              <a:defRPr sz="4111"/>
            </a:lvl5pPr>
            <a:lvl6pPr indent="-342900" lvl="5" marL="27432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2" type="body"/>
          </p:nvPr>
        </p:nvSpPr>
        <p:spPr>
          <a:xfrm>
            <a:off x="926742" y="4596749"/>
            <a:ext cx="13152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84"/>
              </a:spcBef>
              <a:spcAft>
                <a:spcPts val="0"/>
              </a:spcAft>
              <a:buClr>
                <a:srgbClr val="0F547B"/>
              </a:buClr>
              <a:buSzPts val="2800"/>
              <a:buFont typeface="Arial"/>
              <a:buNone/>
              <a:defRPr b="0" sz="2800">
                <a:solidFill>
                  <a:srgbClr val="0F547B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37451" lvl="1" marL="9144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89"/>
              <a:buChar char="o"/>
              <a:defRPr sz="4111"/>
            </a:lvl2pPr>
            <a:lvl3pPr indent="-489648" lvl="2" marL="13716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4111"/>
              <a:buChar char="•"/>
              <a:defRPr sz="4111"/>
            </a:lvl3pPr>
            <a:lvl4pPr indent="-489648" lvl="3" marL="18288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4111"/>
              <a:buChar char="•"/>
              <a:defRPr sz="4111"/>
            </a:lvl4pPr>
            <a:lvl5pPr indent="-489648" lvl="4" marL="22860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4111"/>
              <a:buChar char="•"/>
              <a:defRPr sz="4111"/>
            </a:lvl5pPr>
            <a:lvl6pPr indent="-342900" lvl="5" marL="27432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7" name="Google Shape;67;p13"/>
          <p:cNvGrpSpPr/>
          <p:nvPr/>
        </p:nvGrpSpPr>
        <p:grpSpPr>
          <a:xfrm>
            <a:off x="1" y="-1113"/>
            <a:ext cx="16256107" cy="141973"/>
            <a:chOff x="0" y="474414"/>
            <a:chExt cx="7908975" cy="61500"/>
          </a:xfrm>
        </p:grpSpPr>
        <p:sp>
          <p:nvSpPr>
            <p:cNvPr id="68" name="Google Shape;68;p13"/>
            <p:cNvSpPr/>
            <p:nvPr/>
          </p:nvSpPr>
          <p:spPr>
            <a:xfrm>
              <a:off x="0" y="474414"/>
              <a:ext cx="711900" cy="61500"/>
            </a:xfrm>
            <a:prstGeom prst="rect">
              <a:avLst/>
            </a:prstGeom>
            <a:solidFill>
              <a:srgbClr val="A172B6"/>
            </a:solidFill>
            <a:ln>
              <a:noFill/>
            </a:ln>
          </p:spPr>
          <p:txBody>
            <a:bodyPr anchorCtr="0" anchor="ctr" bIns="28575" lIns="57150" spcFirstLastPara="1" rIns="57150" wrap="square" tIns="2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r>
                <a:t/>
              </a:r>
              <a:endParaRPr b="0" i="0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711993" y="474414"/>
              <a:ext cx="3455100" cy="61500"/>
            </a:xfrm>
            <a:prstGeom prst="rect">
              <a:avLst/>
            </a:prstGeom>
            <a:solidFill>
              <a:srgbClr val="8E76AE"/>
            </a:solidFill>
            <a:ln>
              <a:noFill/>
            </a:ln>
          </p:spPr>
          <p:txBody>
            <a:bodyPr anchorCtr="0" anchor="ctr" bIns="28575" lIns="57150" spcFirstLastPara="1" rIns="57150" wrap="square" tIns="2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r>
                <a:t/>
              </a:r>
              <a:endParaRPr b="0" i="0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167188" y="474414"/>
              <a:ext cx="683400" cy="61500"/>
            </a:xfrm>
            <a:prstGeom prst="rect">
              <a:avLst/>
            </a:prstGeom>
            <a:solidFill>
              <a:srgbClr val="8A84BD"/>
            </a:solidFill>
            <a:ln>
              <a:noFill/>
            </a:ln>
          </p:spPr>
          <p:txBody>
            <a:bodyPr anchorCtr="0" anchor="ctr" bIns="28575" lIns="57150" spcFirstLastPara="1" rIns="57150" wrap="square" tIns="2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r>
                <a:t/>
              </a:r>
              <a:endParaRPr b="0" i="0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4850606" y="474414"/>
              <a:ext cx="228600" cy="61500"/>
            </a:xfrm>
            <a:prstGeom prst="rect">
              <a:avLst/>
            </a:prstGeom>
            <a:solidFill>
              <a:srgbClr val="8A6EB1"/>
            </a:solidFill>
            <a:ln>
              <a:noFill/>
            </a:ln>
          </p:spPr>
          <p:txBody>
            <a:bodyPr anchorCtr="0" anchor="ctr" bIns="28575" lIns="57150" spcFirstLastPara="1" rIns="57150" wrap="square" tIns="2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r>
                <a:t/>
              </a:r>
              <a:endParaRPr b="0" i="0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5079206" y="474414"/>
              <a:ext cx="81000" cy="6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28575" lIns="57150" spcFirstLastPara="1" rIns="57150" wrap="square" tIns="2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r>
                <a:t/>
              </a:r>
              <a:endParaRPr b="0" i="0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160169" y="474414"/>
              <a:ext cx="812100" cy="61500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txBody>
            <a:bodyPr anchorCtr="0" anchor="ctr" bIns="28575" lIns="57150" spcFirstLastPara="1" rIns="57150" wrap="square" tIns="2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r>
                <a:t/>
              </a:r>
              <a:endParaRPr b="0" i="0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972175" y="474414"/>
              <a:ext cx="1936800" cy="61500"/>
            </a:xfrm>
            <a:prstGeom prst="rect">
              <a:avLst/>
            </a:prstGeom>
            <a:solidFill>
              <a:srgbClr val="1F476D"/>
            </a:solidFill>
            <a:ln>
              <a:noFill/>
            </a:ln>
          </p:spPr>
          <p:txBody>
            <a:bodyPr anchorCtr="0" anchor="ctr" bIns="28575" lIns="57150" spcFirstLastPara="1" rIns="57150" wrap="square" tIns="2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r>
                <a:t/>
              </a:r>
              <a:endParaRPr b="0" i="0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page">
  <p:cSld name="Content pag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229878"/>
            <a:ext cx="162561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Open Sans ExtraBold"/>
              <a:buNone/>
              <a:defRPr sz="3200">
                <a:solidFill>
                  <a:srgbClr val="3F3F3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0" y="864000"/>
            <a:ext cx="162561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 sz="2667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2" type="body"/>
          </p:nvPr>
        </p:nvSpPr>
        <p:spPr>
          <a:xfrm>
            <a:off x="558307" y="1952600"/>
            <a:ext cx="144789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4045" lvl="0" marL="457200" rtl="0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3F3F3F"/>
              </a:buClr>
              <a:buSzPts val="2133"/>
              <a:buChar char="•"/>
              <a:defRPr sz="2133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4"/>
          <p:cNvGrpSpPr/>
          <p:nvPr/>
        </p:nvGrpSpPr>
        <p:grpSpPr>
          <a:xfrm rot="5400000">
            <a:off x="-4472679" y="4472389"/>
            <a:ext cx="9144357" cy="199580"/>
            <a:chOff x="0" y="474414"/>
            <a:chExt cx="7908975" cy="61500"/>
          </a:xfrm>
        </p:grpSpPr>
        <p:sp>
          <p:nvSpPr>
            <p:cNvPr id="80" name="Google Shape;80;p14"/>
            <p:cNvSpPr/>
            <p:nvPr/>
          </p:nvSpPr>
          <p:spPr>
            <a:xfrm>
              <a:off x="0" y="474414"/>
              <a:ext cx="711900" cy="61500"/>
            </a:xfrm>
            <a:prstGeom prst="rect">
              <a:avLst/>
            </a:prstGeom>
            <a:solidFill>
              <a:srgbClr val="A172B6"/>
            </a:solidFill>
            <a:ln>
              <a:noFill/>
            </a:ln>
          </p:spPr>
          <p:txBody>
            <a:bodyPr anchorCtr="0" anchor="ctr" bIns="28575" lIns="57150" spcFirstLastPara="1" rIns="57150" wrap="square" tIns="2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r>
                <a:t/>
              </a:r>
              <a:endParaRPr b="0" i="0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711993" y="474414"/>
              <a:ext cx="3455100" cy="61500"/>
            </a:xfrm>
            <a:prstGeom prst="rect">
              <a:avLst/>
            </a:prstGeom>
            <a:solidFill>
              <a:srgbClr val="8E76AE"/>
            </a:solidFill>
            <a:ln>
              <a:noFill/>
            </a:ln>
          </p:spPr>
          <p:txBody>
            <a:bodyPr anchorCtr="0" anchor="ctr" bIns="28575" lIns="57150" spcFirstLastPara="1" rIns="57150" wrap="square" tIns="2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r>
                <a:t/>
              </a:r>
              <a:endParaRPr b="0" i="0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167188" y="474414"/>
              <a:ext cx="683400" cy="61500"/>
            </a:xfrm>
            <a:prstGeom prst="rect">
              <a:avLst/>
            </a:prstGeom>
            <a:solidFill>
              <a:srgbClr val="8A84BD"/>
            </a:solidFill>
            <a:ln>
              <a:noFill/>
            </a:ln>
          </p:spPr>
          <p:txBody>
            <a:bodyPr anchorCtr="0" anchor="ctr" bIns="28575" lIns="57150" spcFirstLastPara="1" rIns="57150" wrap="square" tIns="2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r>
                <a:t/>
              </a:r>
              <a:endParaRPr b="0" i="0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4850606" y="474414"/>
              <a:ext cx="228600" cy="61500"/>
            </a:xfrm>
            <a:prstGeom prst="rect">
              <a:avLst/>
            </a:prstGeom>
            <a:solidFill>
              <a:srgbClr val="8A6EB1"/>
            </a:solidFill>
            <a:ln>
              <a:noFill/>
            </a:ln>
          </p:spPr>
          <p:txBody>
            <a:bodyPr anchorCtr="0" anchor="ctr" bIns="28575" lIns="57150" spcFirstLastPara="1" rIns="57150" wrap="square" tIns="2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r>
                <a:t/>
              </a:r>
              <a:endParaRPr b="0" i="0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079206" y="474414"/>
              <a:ext cx="81000" cy="6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28575" lIns="57150" spcFirstLastPara="1" rIns="57150" wrap="square" tIns="2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r>
                <a:t/>
              </a:r>
              <a:endParaRPr b="0" i="0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5160169" y="474414"/>
              <a:ext cx="812100" cy="61500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txBody>
            <a:bodyPr anchorCtr="0" anchor="ctr" bIns="28575" lIns="57150" spcFirstLastPara="1" rIns="57150" wrap="square" tIns="2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r>
                <a:t/>
              </a:r>
              <a:endParaRPr b="0" i="0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5972175" y="474414"/>
              <a:ext cx="1936800" cy="61500"/>
            </a:xfrm>
            <a:prstGeom prst="rect">
              <a:avLst/>
            </a:prstGeom>
            <a:solidFill>
              <a:srgbClr val="1F476D"/>
            </a:solidFill>
            <a:ln>
              <a:noFill/>
            </a:ln>
          </p:spPr>
          <p:txBody>
            <a:bodyPr anchorCtr="0" anchor="ctr" bIns="28575" lIns="57150" spcFirstLastPara="1" rIns="57150" wrap="square" tIns="2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80"/>
                <a:buFont typeface="Arial"/>
                <a:buNone/>
              </a:pPr>
              <a:r>
                <a:t/>
              </a:r>
              <a:endParaRPr b="0" i="0" sz="148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at Next?">
  <p:cSld name="What Next?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1723"/>
            <a:ext cx="16256002" cy="91440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>
            <a:off x="663026" y="1342072"/>
            <a:ext cx="9046500" cy="6875400"/>
          </a:xfrm>
          <a:prstGeom prst="roundRect">
            <a:avLst>
              <a:gd fmla="val 3063" name="adj"/>
            </a:avLst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1120875" y="1808291"/>
            <a:ext cx="8092500" cy="55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/>
          <p:nvPr/>
        </p:nvSpPr>
        <p:spPr>
          <a:xfrm>
            <a:off x="2464058" y="762715"/>
            <a:ext cx="4819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Next?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554133" y="3823733"/>
            <a:ext cx="15147600" cy="14964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554133" y="791156"/>
            <a:ext cx="15147600" cy="10182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554133" y="2048844"/>
            <a:ext cx="15147600" cy="60735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554133" y="791156"/>
            <a:ext cx="15147600" cy="10182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554133" y="2048844"/>
            <a:ext cx="7110900" cy="60735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8590933" y="2048844"/>
            <a:ext cx="7110900" cy="60735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554133" y="791156"/>
            <a:ext cx="15147600" cy="10182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554133" y="987733"/>
            <a:ext cx="4992000" cy="1343400"/>
          </a:xfrm>
          <a:prstGeom prst="rect">
            <a:avLst/>
          </a:prstGeom>
        </p:spPr>
        <p:txBody>
          <a:bodyPr anchorCtr="0" anchor="b" bIns="162525" lIns="162525" spcFirstLastPara="1" rIns="162525" wrap="square" tIns="162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554133" y="2470400"/>
            <a:ext cx="4992000" cy="56523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71556" y="800267"/>
            <a:ext cx="11320500" cy="7272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8128000" y="-222"/>
            <a:ext cx="8127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2525" lIns="162525" spcFirstLastPara="1" rIns="162525" wrap="square" tIns="162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472000" y="2192311"/>
            <a:ext cx="7191600" cy="2635200"/>
          </a:xfrm>
          <a:prstGeom prst="rect">
            <a:avLst/>
          </a:prstGeom>
        </p:spPr>
        <p:txBody>
          <a:bodyPr anchorCtr="0" anchor="b" bIns="162525" lIns="162525" spcFirstLastPara="1" rIns="162525" wrap="square" tIns="162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472000" y="4983244"/>
            <a:ext cx="7191600" cy="2195700"/>
          </a:xfrm>
          <a:prstGeom prst="rect">
            <a:avLst/>
          </a:prstGeom>
        </p:spPr>
        <p:txBody>
          <a:bodyPr anchorCtr="0" anchor="t" bIns="162525" lIns="162525" spcFirstLastPara="1" rIns="162525" wrap="square" tIns="1625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781333" y="1287244"/>
            <a:ext cx="6821400" cy="65691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554133" y="7521022"/>
            <a:ext cx="10664400" cy="10758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54133" y="791156"/>
            <a:ext cx="151476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62525" lIns="162525" spcFirstLastPara="1" rIns="162525" wrap="square" tIns="162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54133" y="2048844"/>
            <a:ext cx="151476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62525" lIns="162525" spcFirstLastPara="1" rIns="162525" wrap="square" tIns="162525">
            <a:normAutofit/>
          </a:bodyPr>
          <a:lstStyle>
            <a:lvl1pPr indent="-431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1pPr>
            <a:lvl2pPr indent="-3873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2pPr>
            <a:lvl3pPr indent="-3873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3pPr>
            <a:lvl4pPr indent="-3873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4pPr>
            <a:lvl5pPr indent="-3873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5pPr>
            <a:lvl6pPr indent="-3873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6pPr>
            <a:lvl7pPr indent="-3873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7pPr>
            <a:lvl8pPr indent="-3873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8pPr>
            <a:lvl9pPr indent="-3873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5062147" y="8290163"/>
            <a:ext cx="975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2525" lIns="162525" spcFirstLastPara="1" rIns="162525" wrap="square" tIns="162525">
            <a:norm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23.jp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926745" y="4047100"/>
            <a:ext cx="13152669" cy="5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284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Number Plate Detection &amp; OCR</a:t>
            </a:r>
            <a:endParaRPr/>
          </a:p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926742" y="4596749"/>
            <a:ext cx="13152670" cy="48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284"/>
              </a:spcBef>
              <a:spcAft>
                <a:spcPts val="0"/>
              </a:spcAft>
              <a:buClr>
                <a:srgbClr val="0F547B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1120875" y="1808291"/>
            <a:ext cx="8092500" cy="5527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 Converting XML to CSV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DCDCD"/>
              </a:buClr>
              <a:buSzPts val="1800"/>
              <a:buChar char="●"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Why Convert to CSV: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800"/>
              <a:buChar char="○"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CSV format is easier to manipulate and use in model training.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800"/>
              <a:buChar char="○"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Simplifies data loading and preprocessing in machine learning pipelines.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800"/>
              <a:buChar char="●"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Conversion Process: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800"/>
              <a:buChar char="○"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Use a Python script to convert XML files to a CSV format.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800"/>
              <a:buChar char="○"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The CSV file includes columns for image file paths and bounding box coordinates (xmin, ymin, xmax, ymax).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1120875" y="1808291"/>
            <a:ext cx="8092500" cy="5527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Splitting the Dataset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DCDCD"/>
              </a:buClr>
              <a:buSzPts val="1800"/>
              <a:buChar char="●"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Importance of Splitting the Dataset: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800"/>
              <a:buChar char="○"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Ensures the model is trained on one subset of data and tested on another to evaluate performance.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800"/>
              <a:buChar char="○"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Prevents overfitting and provides a measure of how the model generalizes to unseen data.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800"/>
              <a:buChar char="●"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Splitting Process: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800"/>
              <a:buChar char="○"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Split the dataset into 80% training and 20% testing sets.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800"/>
              <a:buChar char="○"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1" lang="en-US" sz="1800">
                <a:solidFill>
                  <a:srgbClr val="CDCDCD"/>
                </a:solidFill>
                <a:latin typeface="Roboto Mono"/>
                <a:ea typeface="Roboto Mono"/>
                <a:cs typeface="Roboto Mono"/>
                <a:sym typeface="Roboto Mono"/>
              </a:rPr>
              <a:t>train_test_split</a:t>
            </a: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 function from </a:t>
            </a:r>
            <a:r>
              <a:rPr b="1" lang="en-US" sz="1800">
                <a:solidFill>
                  <a:srgbClr val="CDCDCD"/>
                </a:solidFill>
                <a:latin typeface="Roboto Mono"/>
                <a:ea typeface="Roboto Mono"/>
                <a:cs typeface="Roboto Mono"/>
                <a:sym typeface="Roboto Mono"/>
              </a:rPr>
              <a:t>sklearn.model_selection</a:t>
            </a: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1120875" y="1808291"/>
            <a:ext cx="8092500" cy="5527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Model Architecture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DCDCD"/>
              </a:buClr>
              <a:buSzPts val="1800"/>
              <a:buChar char="●"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Pre-trained InceptionV3 Model: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800"/>
              <a:buChar char="○"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InceptionV3 used for feature extraction.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800"/>
              <a:buChar char="○"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Pre-trained on ImageNet dataset.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800"/>
              <a:buChar char="○"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Include top layer removed to adapt for new task.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800"/>
              <a:buChar char="●"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Custom Head for Bounding Box Regression: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800"/>
              <a:buChar char="○"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Flattening the output of InceptionV3.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800"/>
              <a:buChar char="○"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Adding dense layers for predicting bounding box coordinates.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1120875" y="1808291"/>
            <a:ext cx="8092500" cy="5527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Model Training Setup</a:t>
            </a:r>
            <a:endParaRPr b="1" sz="23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DCDCD"/>
              </a:buClr>
              <a:buSzPts val="1800"/>
              <a:buChar char="●"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Training Configuration: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800"/>
              <a:buChar char="○"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Optimizer: Adam with a learning rate of 1e-6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800"/>
              <a:buChar char="○"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Loss function: Mean Squared Error (MSE)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800"/>
              <a:buChar char="○"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Batch size: 10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800"/>
              <a:buChar char="○"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Number of epochs: 100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1120875" y="1808291"/>
            <a:ext cx="8092500" cy="5527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Model Performance</a:t>
            </a:r>
            <a:endParaRPr b="1" sz="16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DCDCD"/>
              </a:buClr>
              <a:buSzPts val="2000"/>
              <a:buChar char="●"/>
            </a:pPr>
            <a:r>
              <a:rPr b="1" lang="en-US" sz="20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Evaluation Metric:</a:t>
            </a:r>
            <a:endParaRPr b="1" sz="20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2000"/>
              <a:buChar char="○"/>
            </a:pPr>
            <a:r>
              <a:rPr b="1" lang="en-US" sz="20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Mean Squared Error (MSE)</a:t>
            </a:r>
            <a:endParaRPr b="1" sz="20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2000"/>
              <a:buChar char="●"/>
            </a:pPr>
            <a:r>
              <a:rPr b="1" lang="en-US" sz="20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b="1" sz="20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2000"/>
              <a:buChar char="○"/>
            </a:pPr>
            <a:r>
              <a:rPr b="1" lang="en-US" sz="20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Training vs. validation performance</a:t>
            </a:r>
            <a:endParaRPr b="1" sz="20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1120875" y="1808291"/>
            <a:ext cx="8092500" cy="5527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/>
              <a:t> Model Training Performance Analysis</a:t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/>
              <a:t>First Epoch : </a:t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/>
              <a:t>Final Epoch: </a:t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3375" y="2179550"/>
            <a:ext cx="6737826" cy="449544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 txBox="1"/>
          <p:nvPr/>
        </p:nvSpPr>
        <p:spPr>
          <a:xfrm>
            <a:off x="11286213" y="6619900"/>
            <a:ext cx="379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DCDCD"/>
                </a:solidFill>
                <a:latin typeface="Calibri"/>
                <a:ea typeface="Calibri"/>
                <a:cs typeface="Calibri"/>
                <a:sym typeface="Calibri"/>
              </a:rPr>
              <a:t>TensorBoard snapshot</a:t>
            </a:r>
            <a:endParaRPr sz="2000">
              <a:solidFill>
                <a:srgbClr val="CDCD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6400" y="5723425"/>
            <a:ext cx="3993550" cy="12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6400" y="3404050"/>
            <a:ext cx="3926650" cy="12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1120875" y="1846341"/>
            <a:ext cx="8092500" cy="5527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Initial Training Phase: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DCDCD"/>
              </a:buClr>
              <a:buSzPts val="1800"/>
              <a:buChar char="●"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At the beginning (initial epochs), both training and validation loss start relatively high and begin to decrease quickly.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800"/>
              <a:buChar char="●"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The model rapidly improves during the initial epochs, which is expected as it learns the fundamental patterns in the data.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Convergence: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DCDCD"/>
              </a:buClr>
              <a:buSzPts val="1800"/>
              <a:buChar char="●"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As training progresses, both the training and validation loss continue to decrease.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800"/>
              <a:buChar char="●"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The training loss tends to decrease more smoothly, whereas the validation loss has some fluctuations.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800"/>
              <a:buChar char="●"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Towards the end of the training (final epochs), the losses start to stabilize, indicating the model is converging.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814600" y="1635291"/>
            <a:ext cx="8092500" cy="5527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800"/>
              <a:t>Predictions</a:t>
            </a:r>
            <a:endParaRPr b="1" sz="28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-US"/>
              <a:t>Our model demonstrated excellent performance in detecting the number plate, even when the plate was not in the regular position.</a:t>
            </a:r>
            <a:endParaRPr b="1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US"/>
              <a:t>This example highlights the robustness and accuracy of our model in diverse conditions.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8750" y="2507700"/>
            <a:ext cx="7004748" cy="40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4992850" y="6774075"/>
            <a:ext cx="8092500" cy="5358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00"/>
              <a:t>Other Examples of The Model Predictions</a:t>
            </a:r>
            <a:endParaRPr b="1" sz="2500"/>
          </a:p>
        </p:txBody>
      </p:sp>
      <p:pic>
        <p:nvPicPr>
          <p:cNvPr id="252" name="Google Shape;2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7650" y="2405600"/>
            <a:ext cx="6737826" cy="3893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1975" y="2405600"/>
            <a:ext cx="6842726" cy="39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1120875" y="1808291"/>
            <a:ext cx="8092500" cy="5527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/>
              <a:t> Integrating OCR with Tesseract</a:t>
            </a:r>
            <a:endParaRPr b="1"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8D8D8"/>
              </a:buClr>
              <a:buSzPts val="2000"/>
              <a:buChar char="●"/>
            </a:pPr>
            <a:r>
              <a:rPr b="1" lang="en-US" sz="2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Tesseract is an open-source OCR engine that can recognize text in images.</a:t>
            </a:r>
            <a:endParaRPr b="1" sz="2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Char char="●"/>
            </a:pPr>
            <a:r>
              <a:rPr b="1" lang="en-US" sz="2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It is highly effective for recognizing characters on number plates.</a:t>
            </a:r>
            <a:endParaRPr b="1" sz="2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Why Tesseract:</a:t>
            </a:r>
            <a:endParaRPr b="1" sz="23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8D8D8"/>
              </a:buClr>
              <a:buSzPts val="2000"/>
              <a:buChar char="●"/>
            </a:pPr>
            <a:r>
              <a:rPr b="1" lang="en-US" sz="2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High accuracy in text recognition.</a:t>
            </a:r>
            <a:endParaRPr b="1" sz="2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Char char="●"/>
            </a:pPr>
            <a:r>
              <a:rPr b="1" lang="en-US" sz="2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Supports multiple languages and scripts.</a:t>
            </a:r>
            <a:endParaRPr b="1" sz="2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Char char="●"/>
            </a:pPr>
            <a:r>
              <a:rPr b="1" lang="en-US" sz="2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Easy to integrate with Python using the </a:t>
            </a:r>
            <a:r>
              <a:rPr b="1" lang="en-US" sz="2000">
                <a:solidFill>
                  <a:srgbClr val="D8D8D8"/>
                </a:solidFill>
                <a:latin typeface="Roboto Mono"/>
                <a:ea typeface="Roboto Mono"/>
                <a:cs typeface="Roboto Mono"/>
                <a:sym typeface="Roboto Mono"/>
              </a:rPr>
              <a:t>pytesseract</a:t>
            </a:r>
            <a:r>
              <a:rPr b="1" lang="en-US" sz="20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library.</a:t>
            </a:r>
            <a:endParaRPr b="1" sz="2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741275" y="1435651"/>
            <a:ext cx="8092500" cy="6348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/>
              <a:t>Introduction</a:t>
            </a:r>
            <a:endParaRPr b="1"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This project focuses on developing a robust system to accurately detect and recognize car number plates. The system utilizes advanced technologies in computer vision, deep learning, and optical character recognition.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1120875" y="1808291"/>
            <a:ext cx="8092500" cy="5527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600"/>
              <a:t>Example of Extracting </a:t>
            </a:r>
            <a:r>
              <a:rPr b="1" lang="en-US" sz="2600"/>
              <a:t>the</a:t>
            </a:r>
            <a:r>
              <a:rPr b="1" lang="en-US" sz="2600"/>
              <a:t> Numbers of a plate</a:t>
            </a:r>
            <a:endParaRPr b="1" sz="2600"/>
          </a:p>
        </p:txBody>
      </p:sp>
      <p:pic>
        <p:nvPicPr>
          <p:cNvPr id="266" name="Google Shape;2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350" y="2750650"/>
            <a:ext cx="45720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5500" y="3617425"/>
            <a:ext cx="3409950" cy="108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35"/>
          <p:cNvCxnSpPr/>
          <p:nvPr/>
        </p:nvCxnSpPr>
        <p:spPr>
          <a:xfrm flipH="1" rot="10800000">
            <a:off x="5852613" y="4217425"/>
            <a:ext cx="1251600" cy="19200"/>
          </a:xfrm>
          <a:prstGeom prst="straightConnector1">
            <a:avLst/>
          </a:prstGeom>
          <a:noFill/>
          <a:ln cap="flat" cmpd="sng" w="76200">
            <a:solidFill>
              <a:srgbClr val="D8D8D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35"/>
          <p:cNvCxnSpPr/>
          <p:nvPr/>
        </p:nvCxnSpPr>
        <p:spPr>
          <a:xfrm flipH="1" rot="10800000">
            <a:off x="10614725" y="4203475"/>
            <a:ext cx="1209600" cy="47100"/>
          </a:xfrm>
          <a:prstGeom prst="straightConnector1">
            <a:avLst/>
          </a:prstGeom>
          <a:noFill/>
          <a:ln cap="flat" cmpd="sng" w="76200">
            <a:solidFill>
              <a:srgbClr val="D8D8D8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0" name="Google Shape;27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891000" y="3617425"/>
            <a:ext cx="39433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idx="1" type="body"/>
          </p:nvPr>
        </p:nvSpPr>
        <p:spPr>
          <a:xfrm>
            <a:off x="1120875" y="1808291"/>
            <a:ext cx="8092500" cy="5527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/>
              <a:t>Limitations of Tesseract OCR</a:t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Common Limitations:</a:t>
            </a:r>
            <a:endParaRPr b="1"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8D8D8"/>
              </a:buClr>
              <a:buSzPts val="1800"/>
              <a:buAutoNum type="arabicPeriod"/>
            </a:pPr>
            <a:r>
              <a:rPr b="1" lang="en-US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Image Quality:</a:t>
            </a:r>
            <a:endParaRPr b="1"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AutoNum type="arabicPeriod"/>
            </a:pPr>
            <a:r>
              <a:rPr b="1" lang="en-US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Varied Fonts and Styles:</a:t>
            </a:r>
            <a:endParaRPr b="1"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AutoNum type="arabicPeriod"/>
            </a:pPr>
            <a:r>
              <a:rPr b="1" lang="en-US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Complex Backgrounds:</a:t>
            </a:r>
            <a:endParaRPr b="1"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AutoNum type="arabicPeriod"/>
            </a:pPr>
            <a:r>
              <a:rPr b="1" lang="en-US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Lighting Conditions:</a:t>
            </a:r>
            <a:endParaRPr b="1"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Char char="○"/>
            </a:pPr>
            <a:r>
              <a:rPr b="1" lang="en-US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Inconsistent results under different lighting conditions</a:t>
            </a:r>
            <a:endParaRPr b="1"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Technical Limitations:</a:t>
            </a:r>
            <a:endParaRPr b="1"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8D8D8"/>
              </a:buClr>
              <a:buSzPts val="1800"/>
              <a:buChar char="●"/>
            </a:pPr>
            <a:r>
              <a:rPr b="1" lang="en-US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Processing Speed:</a:t>
            </a:r>
            <a:endParaRPr b="1"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Char char="○"/>
            </a:pPr>
            <a:r>
              <a:rPr b="1" lang="en-US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Slower processing times compared to some commercial OCR solutions, especially for large batches of images.</a:t>
            </a:r>
            <a:endParaRPr b="1"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1120875" y="1808291"/>
            <a:ext cx="8092500" cy="5527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idx="1" type="body"/>
          </p:nvPr>
        </p:nvSpPr>
        <p:spPr>
          <a:xfrm>
            <a:off x="1120875" y="1808291"/>
            <a:ext cx="8092500" cy="5527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idx="1" type="body"/>
          </p:nvPr>
        </p:nvSpPr>
        <p:spPr>
          <a:xfrm>
            <a:off x="1120875" y="1808291"/>
            <a:ext cx="8092500" cy="5527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idx="1" type="body"/>
          </p:nvPr>
        </p:nvSpPr>
        <p:spPr>
          <a:xfrm>
            <a:off x="1120875" y="1808291"/>
            <a:ext cx="8092500" cy="5527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>
            <p:ph idx="1" type="body"/>
          </p:nvPr>
        </p:nvSpPr>
        <p:spPr>
          <a:xfrm>
            <a:off x="1120875" y="1808291"/>
            <a:ext cx="8092500" cy="5527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/>
          <p:nvPr>
            <p:ph idx="1" type="body"/>
          </p:nvPr>
        </p:nvSpPr>
        <p:spPr>
          <a:xfrm>
            <a:off x="1120875" y="1808291"/>
            <a:ext cx="8092500" cy="5527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/>
          <p:nvPr>
            <p:ph idx="1" type="body"/>
          </p:nvPr>
        </p:nvSpPr>
        <p:spPr>
          <a:xfrm>
            <a:off x="1120875" y="1808291"/>
            <a:ext cx="8092500" cy="5527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/>
          <p:nvPr>
            <p:ph idx="1" type="body"/>
          </p:nvPr>
        </p:nvSpPr>
        <p:spPr>
          <a:xfrm>
            <a:off x="1120875" y="1808291"/>
            <a:ext cx="8092500" cy="5527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840275" y="1511191"/>
            <a:ext cx="8092500" cy="5527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Key Motives:</a:t>
            </a:r>
            <a:endParaRPr b="1" sz="180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CECEC"/>
              </a:buClr>
              <a:buSzPts val="1800"/>
              <a:buChar char="○"/>
            </a:pPr>
            <a:r>
              <a:rPr b="1" lang="en-US" sz="1800">
                <a:solidFill>
                  <a:srgbClr val="ECECEC"/>
                </a:solidFill>
              </a:rPr>
              <a:t>Ability to identify and manage traffic violations efficiently.</a:t>
            </a:r>
            <a:endParaRPr b="1" sz="1800">
              <a:solidFill>
                <a:srgbClr val="ECECEC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800"/>
              <a:buChar char="○"/>
            </a:pPr>
            <a:r>
              <a:rPr b="1" lang="en-US" sz="1800">
                <a:solidFill>
                  <a:srgbClr val="ECECEC"/>
                </a:solidFill>
              </a:rPr>
              <a:t>Automated Toll Collection and e</a:t>
            </a:r>
            <a:r>
              <a:rPr b="1" lang="en-US" sz="1800">
                <a:solidFill>
                  <a:srgbClr val="ECECEC"/>
                </a:solidFill>
              </a:rPr>
              <a:t>nhancing the efficiency and accuracy of toll collection.</a:t>
            </a:r>
            <a:endParaRPr b="1" sz="1800">
              <a:solidFill>
                <a:srgbClr val="ECECEC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Law Enforcement and Security:</a:t>
            </a:r>
            <a:endParaRPr b="1" sz="180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CECEC"/>
              </a:buClr>
              <a:buSzPts val="1800"/>
              <a:buChar char="○"/>
            </a:pPr>
            <a:r>
              <a:rPr b="1" lang="en-US" sz="1800">
                <a:solidFill>
                  <a:srgbClr val="ECECEC"/>
                </a:solidFill>
              </a:rPr>
              <a:t>Facilitating the identification of stolen or wanted vehicles.</a:t>
            </a:r>
            <a:endParaRPr b="1" sz="1800">
              <a:solidFill>
                <a:srgbClr val="ECECEC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800"/>
              <a:buChar char="○"/>
            </a:pPr>
            <a:r>
              <a:rPr b="1" lang="en-US" sz="1800">
                <a:solidFill>
                  <a:srgbClr val="ECECEC"/>
                </a:solidFill>
              </a:rPr>
              <a:t>Enhancing surveillance and security in high-risk areas.</a:t>
            </a:r>
            <a:endParaRPr b="1" sz="1800">
              <a:solidFill>
                <a:srgbClr val="ECECEC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Parking Management:</a:t>
            </a:r>
            <a:endParaRPr b="1" sz="180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CECEC"/>
              </a:buClr>
              <a:buSzPts val="1800"/>
              <a:buChar char="○"/>
            </a:pPr>
            <a:r>
              <a:rPr b="1" lang="en-US" sz="1800">
                <a:solidFill>
                  <a:srgbClr val="ECECEC"/>
                </a:solidFill>
              </a:rPr>
              <a:t>Improving the management of parking spaces in urban areas.</a:t>
            </a:r>
            <a:endParaRPr b="1" sz="1800">
              <a:solidFill>
                <a:srgbClr val="ECECEC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ECECE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/>
          <p:nvPr>
            <p:ph idx="1" type="body"/>
          </p:nvPr>
        </p:nvSpPr>
        <p:spPr>
          <a:xfrm>
            <a:off x="1120875" y="1808291"/>
            <a:ext cx="8092500" cy="5527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0" y="229878"/>
            <a:ext cx="16255999" cy="687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Open Sans ExtraBold"/>
              <a:buNone/>
            </a:pPr>
            <a:r>
              <a:rPr lang="en-US"/>
              <a:t>Project Architecture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0" y="864000"/>
            <a:ext cx="16256001" cy="4544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</a:pPr>
            <a:r>
              <a:t/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8134" y="554295"/>
            <a:ext cx="6548471" cy="5674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9"/>
          <p:cNvCxnSpPr>
            <a:stCxn id="119" idx="2"/>
          </p:cNvCxnSpPr>
          <p:nvPr/>
        </p:nvCxnSpPr>
        <p:spPr>
          <a:xfrm flipH="1" rot="-5400000">
            <a:off x="316904" y="3215315"/>
            <a:ext cx="2485200" cy="1021500"/>
          </a:xfrm>
          <a:prstGeom prst="bentConnector2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120" name="Google Shape;120;p19"/>
          <p:cNvCxnSpPr>
            <a:endCxn id="121" idx="1"/>
          </p:cNvCxnSpPr>
          <p:nvPr/>
        </p:nvCxnSpPr>
        <p:spPr>
          <a:xfrm>
            <a:off x="3025469" y="4968657"/>
            <a:ext cx="733800" cy="3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122" name="Google Shape;122;p19"/>
          <p:cNvCxnSpPr>
            <a:stCxn id="121" idx="0"/>
            <a:endCxn id="123" idx="2"/>
          </p:cNvCxnSpPr>
          <p:nvPr/>
        </p:nvCxnSpPr>
        <p:spPr>
          <a:xfrm rot="10800000">
            <a:off x="4298702" y="3027624"/>
            <a:ext cx="0" cy="1404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124" name="Google Shape;124;p19"/>
          <p:cNvCxnSpPr>
            <a:stCxn id="123" idx="3"/>
            <a:endCxn id="125" idx="1"/>
          </p:cNvCxnSpPr>
          <p:nvPr/>
        </p:nvCxnSpPr>
        <p:spPr>
          <a:xfrm flipH="1" rot="10800000">
            <a:off x="4838133" y="2445032"/>
            <a:ext cx="1956300" cy="3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126" name="Google Shape;126;p19"/>
          <p:cNvCxnSpPr/>
          <p:nvPr/>
        </p:nvCxnSpPr>
        <p:spPr>
          <a:xfrm rot="10800000">
            <a:off x="4298700" y="5535912"/>
            <a:ext cx="0" cy="931616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7" name="Google Shape;127;p19"/>
          <p:cNvCxnSpPr>
            <a:stCxn id="125" idx="2"/>
            <a:endCxn id="128" idx="0"/>
          </p:cNvCxnSpPr>
          <p:nvPr/>
        </p:nvCxnSpPr>
        <p:spPr>
          <a:xfrm flipH="1">
            <a:off x="7318596" y="2984379"/>
            <a:ext cx="15300" cy="14103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9" name="Google Shape;129;p19"/>
          <p:cNvCxnSpPr>
            <a:stCxn id="121" idx="3"/>
            <a:endCxn id="128" idx="1"/>
          </p:cNvCxnSpPr>
          <p:nvPr/>
        </p:nvCxnSpPr>
        <p:spPr>
          <a:xfrm flipH="1" rot="10800000">
            <a:off x="4838134" y="4944957"/>
            <a:ext cx="1941000" cy="270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0" name="Google Shape;130;p19"/>
          <p:cNvCxnSpPr>
            <a:stCxn id="128" idx="3"/>
            <a:endCxn id="131" idx="1"/>
          </p:cNvCxnSpPr>
          <p:nvPr/>
        </p:nvCxnSpPr>
        <p:spPr>
          <a:xfrm flipH="1" rot="10800000">
            <a:off x="7858086" y="4937120"/>
            <a:ext cx="860100" cy="78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2" name="Google Shape;132;p19"/>
          <p:cNvCxnSpPr>
            <a:stCxn id="131" idx="3"/>
            <a:endCxn id="133" idx="1"/>
          </p:cNvCxnSpPr>
          <p:nvPr/>
        </p:nvCxnSpPr>
        <p:spPr>
          <a:xfrm>
            <a:off x="9818501" y="4937026"/>
            <a:ext cx="810300" cy="1050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4" name="Google Shape;134;p19"/>
          <p:cNvSpPr/>
          <p:nvPr/>
        </p:nvSpPr>
        <p:spPr>
          <a:xfrm>
            <a:off x="10779882" y="4484131"/>
            <a:ext cx="2103138" cy="97232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3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Project Ready</a:t>
            </a:r>
            <a:endParaRPr b="0" i="0" sz="213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622980" y="8009052"/>
            <a:ext cx="2653620" cy="451302"/>
          </a:xfrm>
          <a:prstGeom prst="chevron">
            <a:avLst>
              <a:gd fmla="val 50000" name="adj"/>
            </a:avLst>
          </a:prstGeom>
          <a:solidFill>
            <a:srgbClr val="1F476D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Labeling  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3175449" y="8009265"/>
            <a:ext cx="3227030" cy="451089"/>
          </a:xfrm>
          <a:prstGeom prst="chevron">
            <a:avLst>
              <a:gd fmla="val 50000" name="adj"/>
            </a:avLst>
          </a:prstGeom>
          <a:solidFill>
            <a:srgbClr val="1F476D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6280559" y="8010949"/>
            <a:ext cx="2452739" cy="441511"/>
          </a:xfrm>
          <a:prstGeom prst="chevron">
            <a:avLst>
              <a:gd fmla="val 50000" name="adj"/>
            </a:avLst>
          </a:prstGeom>
          <a:solidFill>
            <a:srgbClr val="1F476D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Save Model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8619892" y="8009052"/>
            <a:ext cx="3754987" cy="451089"/>
          </a:xfrm>
          <a:prstGeom prst="chevron">
            <a:avLst>
              <a:gd fmla="val 50000" name="adj"/>
            </a:avLst>
          </a:prstGeom>
          <a:solidFill>
            <a:srgbClr val="1F476D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OCR &amp; Pipeline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19"/>
          <p:cNvGrpSpPr/>
          <p:nvPr/>
        </p:nvGrpSpPr>
        <p:grpSpPr>
          <a:xfrm>
            <a:off x="1968233" y="4254570"/>
            <a:ext cx="1159292" cy="1127111"/>
            <a:chOff x="1968233" y="4254570"/>
            <a:chExt cx="1159292" cy="1127111"/>
          </a:xfrm>
        </p:grpSpPr>
        <p:pic>
          <p:nvPicPr>
            <p:cNvPr descr="Amazon SageMaker Ground Truth | AWS Architecture Blog" id="140" name="Google Shape;140;p19"/>
            <p:cNvPicPr preferRelativeResize="0"/>
            <p:nvPr/>
          </p:nvPicPr>
          <p:blipFill rotWithShape="1">
            <a:blip r:embed="rId4">
              <a:alphaModFix/>
            </a:blip>
            <a:srcRect b="60857" l="8386" r="77394" t="15453"/>
            <a:stretch/>
          </p:blipFill>
          <p:spPr>
            <a:xfrm>
              <a:off x="2105412" y="4543815"/>
              <a:ext cx="884934" cy="837866"/>
            </a:xfrm>
            <a:prstGeom prst="roundRect">
              <a:avLst>
                <a:gd fmla="val 8594" name="adj"/>
              </a:avLst>
            </a:prstGeom>
            <a:solidFill>
              <a:srgbClr val="ECECEC"/>
            </a:solidFill>
            <a:ln>
              <a:noFill/>
            </a:ln>
            <a:effectLst>
              <a:reflection blurRad="0" dir="5400000" dist="5000" endA="0" endPos="28000" kx="0" rotWithShape="0" algn="bl" stA="38000" stPos="0" sy="-100000" ky="0"/>
            </a:effectLst>
          </p:spPr>
        </p:pic>
        <p:sp>
          <p:nvSpPr>
            <p:cNvPr id="141" name="Google Shape;141;p19"/>
            <p:cNvSpPr txBox="1"/>
            <p:nvPr/>
          </p:nvSpPr>
          <p:spPr>
            <a:xfrm>
              <a:off x="1968233" y="4254570"/>
              <a:ext cx="115929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Label image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19"/>
          <p:cNvGrpSpPr/>
          <p:nvPr/>
        </p:nvGrpSpPr>
        <p:grpSpPr>
          <a:xfrm>
            <a:off x="274275" y="1283541"/>
            <a:ext cx="1306934" cy="1199924"/>
            <a:chOff x="274275" y="1283541"/>
            <a:chExt cx="1306934" cy="1199924"/>
          </a:xfrm>
        </p:grpSpPr>
        <p:grpSp>
          <p:nvGrpSpPr>
            <p:cNvPr id="143" name="Google Shape;143;p19"/>
            <p:cNvGrpSpPr/>
            <p:nvPr/>
          </p:nvGrpSpPr>
          <p:grpSpPr>
            <a:xfrm>
              <a:off x="274275" y="1628183"/>
              <a:ext cx="1306934" cy="855282"/>
              <a:chOff x="4130040" y="7423857"/>
              <a:chExt cx="1645920" cy="1160943"/>
            </a:xfrm>
          </p:grpSpPr>
          <p:sp>
            <p:nvSpPr>
              <p:cNvPr id="144" name="Google Shape;144;p19"/>
              <p:cNvSpPr/>
              <p:nvPr/>
            </p:nvSpPr>
            <p:spPr>
              <a:xfrm>
                <a:off x="4130040" y="7423857"/>
                <a:ext cx="1341120" cy="856143"/>
              </a:xfrm>
              <a:prstGeom prst="rect">
                <a:avLst/>
              </a:prstGeom>
              <a:solidFill>
                <a:srgbClr val="2E75B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image</a:t>
                </a:r>
                <a:endParaRPr b="0" i="0" sz="14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5" name="Google Shape;145;p19"/>
              <p:cNvSpPr/>
              <p:nvPr/>
            </p:nvSpPr>
            <p:spPr>
              <a:xfrm>
                <a:off x="4282440" y="7576257"/>
                <a:ext cx="1341120" cy="856143"/>
              </a:xfrm>
              <a:prstGeom prst="rect">
                <a:avLst/>
              </a:prstGeom>
              <a:solidFill>
                <a:srgbClr val="2E75B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image</a:t>
                </a:r>
                <a:endParaRPr b="0" i="0" sz="14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9" name="Google Shape;119;p19"/>
              <p:cNvSpPr/>
              <p:nvPr/>
            </p:nvSpPr>
            <p:spPr>
              <a:xfrm>
                <a:off x="4434840" y="7728657"/>
                <a:ext cx="1341120" cy="856143"/>
              </a:xfrm>
              <a:prstGeom prst="rect">
                <a:avLst/>
              </a:prstGeom>
              <a:solidFill>
                <a:srgbClr val="2E75B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images</a:t>
                </a:r>
                <a:endParaRPr b="0" i="0" sz="14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46" name="Google Shape;146;p19"/>
            <p:cNvSpPr txBox="1"/>
            <p:nvPr/>
          </p:nvSpPr>
          <p:spPr>
            <a:xfrm>
              <a:off x="313630" y="1283541"/>
              <a:ext cx="122822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Train Images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19"/>
          <p:cNvGrpSpPr/>
          <p:nvPr/>
        </p:nvGrpSpPr>
        <p:grpSpPr>
          <a:xfrm>
            <a:off x="3759269" y="4113953"/>
            <a:ext cx="2282073" cy="1397436"/>
            <a:chOff x="3759269" y="4113953"/>
            <a:chExt cx="2282073" cy="1397436"/>
          </a:xfrm>
        </p:grpSpPr>
        <p:pic>
          <p:nvPicPr>
            <p:cNvPr descr="Untitled" id="121" name="Google Shape;121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59269" y="4432524"/>
              <a:ext cx="1078865" cy="1078865"/>
            </a:xfrm>
            <a:prstGeom prst="roundRect">
              <a:avLst>
                <a:gd fmla="val 8594" name="adj"/>
              </a:avLst>
            </a:prstGeom>
            <a:solidFill>
              <a:srgbClr val="ECECEC"/>
            </a:solidFill>
            <a:ln>
              <a:noFill/>
            </a:ln>
            <a:effectLst>
              <a:reflection blurRad="0" dir="5400000" dist="5000" endA="0" endPos="28000" kx="0" rotWithShape="0" algn="bl" stA="38000" stPos="0" sy="-100000" ky="0"/>
            </a:effectLst>
          </p:spPr>
        </p:pic>
        <p:sp>
          <p:nvSpPr>
            <p:cNvPr id="148" name="Google Shape;148;p19"/>
            <p:cNvSpPr txBox="1"/>
            <p:nvPr/>
          </p:nvSpPr>
          <p:spPr>
            <a:xfrm>
              <a:off x="4284130" y="4113953"/>
              <a:ext cx="17572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Preprocessing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p19"/>
          <p:cNvGrpSpPr/>
          <p:nvPr/>
        </p:nvGrpSpPr>
        <p:grpSpPr>
          <a:xfrm>
            <a:off x="3294888" y="1584800"/>
            <a:ext cx="2351926" cy="1442853"/>
            <a:chOff x="3294888" y="1584800"/>
            <a:chExt cx="2351926" cy="1442853"/>
          </a:xfrm>
        </p:grpSpPr>
        <p:pic>
          <p:nvPicPr>
            <p:cNvPr descr="Amazon SageMaker Now Supports Additional Instance Types, Local Mode, Open  Sourced Containers, MXNet and Tensorflow Updates | M-SQUARE" id="123" name="Google Shape;123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759268" y="1927211"/>
              <a:ext cx="1078865" cy="1100442"/>
            </a:xfrm>
            <a:prstGeom prst="roundRect">
              <a:avLst>
                <a:gd fmla="val 8594" name="adj"/>
              </a:avLst>
            </a:prstGeom>
            <a:solidFill>
              <a:srgbClr val="ECECEC"/>
            </a:solidFill>
            <a:ln>
              <a:noFill/>
            </a:ln>
            <a:effectLst>
              <a:reflection blurRad="0" dir="5400000" dist="5000" endA="0" endPos="28000" kx="0" rotWithShape="0" algn="bl" stA="38000" stPos="0" sy="-100000" ky="0"/>
            </a:effectLst>
          </p:spPr>
        </p:pic>
        <p:sp>
          <p:nvSpPr>
            <p:cNvPr id="150" name="Google Shape;150;p19"/>
            <p:cNvSpPr txBox="1"/>
            <p:nvPr/>
          </p:nvSpPr>
          <p:spPr>
            <a:xfrm>
              <a:off x="3294888" y="1584800"/>
              <a:ext cx="23519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Train Deep Learning Model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19"/>
          <p:cNvGrpSpPr/>
          <p:nvPr/>
        </p:nvGrpSpPr>
        <p:grpSpPr>
          <a:xfrm>
            <a:off x="6634010" y="1553028"/>
            <a:ext cx="1369286" cy="1431351"/>
            <a:chOff x="6634010" y="1553028"/>
            <a:chExt cx="1369286" cy="1431351"/>
          </a:xfrm>
        </p:grpSpPr>
        <p:pic>
          <p:nvPicPr>
            <p:cNvPr descr="How to download an entire S3 bucket recursively | Sandro Cirulli" id="125" name="Google Shape;125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794463" y="1905514"/>
              <a:ext cx="1078865" cy="1078865"/>
            </a:xfrm>
            <a:prstGeom prst="roundRect">
              <a:avLst>
                <a:gd fmla="val 8594" name="adj"/>
              </a:avLst>
            </a:prstGeom>
            <a:solidFill>
              <a:srgbClr val="ECECEC"/>
            </a:solidFill>
            <a:ln>
              <a:noFill/>
            </a:ln>
            <a:effectLst>
              <a:reflection blurRad="0" dir="5400000" dist="5000" endA="0" endPos="28000" kx="0" rotWithShape="0" algn="bl" stA="38000" stPos="0" sy="-100000" ky="0"/>
            </a:effectLst>
          </p:spPr>
        </p:pic>
        <p:sp>
          <p:nvSpPr>
            <p:cNvPr id="152" name="Google Shape;152;p19"/>
            <p:cNvSpPr txBox="1"/>
            <p:nvPr/>
          </p:nvSpPr>
          <p:spPr>
            <a:xfrm>
              <a:off x="6634010" y="1553028"/>
              <a:ext cx="136928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 Artifacts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19"/>
          <p:cNvGrpSpPr/>
          <p:nvPr/>
        </p:nvGrpSpPr>
        <p:grpSpPr>
          <a:xfrm>
            <a:off x="6356759" y="4394699"/>
            <a:ext cx="1996059" cy="1467381"/>
            <a:chOff x="6356759" y="4394699"/>
            <a:chExt cx="1996059" cy="1467381"/>
          </a:xfrm>
        </p:grpSpPr>
        <p:pic>
          <p:nvPicPr>
            <p:cNvPr descr="Amazon SageMaker Now Supports Additional Instance Types, Local Mode, Open  Sourced Containers, MXNet and Tensorflow Updates | M-SQUARE" id="128" name="Google Shape;128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779221" y="4394699"/>
              <a:ext cx="1078865" cy="1100442"/>
            </a:xfrm>
            <a:prstGeom prst="roundRect">
              <a:avLst>
                <a:gd fmla="val 8594" name="adj"/>
              </a:avLst>
            </a:prstGeom>
            <a:solidFill>
              <a:srgbClr val="ECECEC"/>
            </a:solidFill>
            <a:ln>
              <a:noFill/>
            </a:ln>
            <a:effectLst>
              <a:reflection blurRad="0" dir="5400000" dist="5000" endA="0" endPos="28000" kx="0" rotWithShape="0" algn="bl" stA="38000" stPos="0" sy="-100000" ky="0"/>
            </a:effectLst>
          </p:spPr>
        </p:pic>
        <p:sp>
          <p:nvSpPr>
            <p:cNvPr id="154" name="Google Shape;154;p19"/>
            <p:cNvSpPr txBox="1"/>
            <p:nvPr/>
          </p:nvSpPr>
          <p:spPr>
            <a:xfrm>
              <a:off x="6356759" y="5554303"/>
              <a:ext cx="199605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Make Object Detection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19"/>
          <p:cNvGrpSpPr/>
          <p:nvPr/>
        </p:nvGrpSpPr>
        <p:grpSpPr>
          <a:xfrm>
            <a:off x="8254339" y="4018203"/>
            <a:ext cx="1648208" cy="1469044"/>
            <a:chOff x="8254339" y="4018203"/>
            <a:chExt cx="1648208" cy="1469044"/>
          </a:xfrm>
        </p:grpSpPr>
        <p:pic>
          <p:nvPicPr>
            <p:cNvPr descr="Get Photo to Text OCR - Microsoft Store" id="131" name="Google Shape;131;p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718058" y="4386804"/>
              <a:ext cx="1100443" cy="1100443"/>
            </a:xfrm>
            <a:prstGeom prst="roundRect">
              <a:avLst>
                <a:gd fmla="val 8594" name="adj"/>
              </a:avLst>
            </a:prstGeom>
            <a:solidFill>
              <a:srgbClr val="ECECEC"/>
            </a:solidFill>
            <a:ln>
              <a:noFill/>
            </a:ln>
            <a:effectLst>
              <a:reflection blurRad="0" dir="5400000" dist="5000" endA="0" endPos="28000" kx="0" rotWithShape="0" algn="bl" stA="38000" stPos="0" sy="-100000" ky="0"/>
            </a:effectLst>
          </p:spPr>
        </p:pic>
        <p:sp>
          <p:nvSpPr>
            <p:cNvPr id="156" name="Google Shape;156;p19"/>
            <p:cNvSpPr txBox="1"/>
            <p:nvPr/>
          </p:nvSpPr>
          <p:spPr>
            <a:xfrm>
              <a:off x="8254339" y="4018203"/>
              <a:ext cx="164820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OCR- Extract Text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19"/>
          <p:cNvGrpSpPr/>
          <p:nvPr/>
        </p:nvGrpSpPr>
        <p:grpSpPr>
          <a:xfrm>
            <a:off x="3666784" y="6527654"/>
            <a:ext cx="1608133" cy="1266378"/>
            <a:chOff x="3666784" y="6527654"/>
            <a:chExt cx="1608133" cy="1266378"/>
          </a:xfrm>
        </p:grpSpPr>
        <p:grpSp>
          <p:nvGrpSpPr>
            <p:cNvPr id="158" name="Google Shape;158;p19"/>
            <p:cNvGrpSpPr/>
            <p:nvPr/>
          </p:nvGrpSpPr>
          <p:grpSpPr>
            <a:xfrm>
              <a:off x="3696372" y="6527654"/>
              <a:ext cx="1306934" cy="855282"/>
              <a:chOff x="4130040" y="7423857"/>
              <a:chExt cx="1645920" cy="1160943"/>
            </a:xfrm>
          </p:grpSpPr>
          <p:sp>
            <p:nvSpPr>
              <p:cNvPr id="159" name="Google Shape;159;p19"/>
              <p:cNvSpPr/>
              <p:nvPr/>
            </p:nvSpPr>
            <p:spPr>
              <a:xfrm>
                <a:off x="4130040" y="7423857"/>
                <a:ext cx="1341120" cy="856143"/>
              </a:xfrm>
              <a:prstGeom prst="rect">
                <a:avLst/>
              </a:prstGeom>
              <a:solidFill>
                <a:srgbClr val="2E75B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image</a:t>
                </a:r>
                <a:endParaRPr b="0" i="0" sz="14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0" name="Google Shape;160;p19"/>
              <p:cNvSpPr/>
              <p:nvPr/>
            </p:nvSpPr>
            <p:spPr>
              <a:xfrm>
                <a:off x="4282440" y="7576257"/>
                <a:ext cx="1341120" cy="856143"/>
              </a:xfrm>
              <a:prstGeom prst="rect">
                <a:avLst/>
              </a:prstGeom>
              <a:solidFill>
                <a:srgbClr val="2E75B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image</a:t>
                </a:r>
                <a:endParaRPr b="0" i="0" sz="14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1" name="Google Shape;161;p19"/>
              <p:cNvSpPr/>
              <p:nvPr/>
            </p:nvSpPr>
            <p:spPr>
              <a:xfrm>
                <a:off x="4434840" y="7728657"/>
                <a:ext cx="1341120" cy="856143"/>
              </a:xfrm>
              <a:prstGeom prst="rect">
                <a:avLst/>
              </a:prstGeom>
              <a:solidFill>
                <a:srgbClr val="2E75B5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images</a:t>
                </a:r>
                <a:endParaRPr b="0" i="0" sz="1400" u="none" cap="none" strike="noStrik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62" name="Google Shape;162;p19"/>
            <p:cNvSpPr txBox="1"/>
            <p:nvPr/>
          </p:nvSpPr>
          <p:spPr>
            <a:xfrm>
              <a:off x="3666784" y="7486255"/>
              <a:ext cx="16081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Validation Images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1120875" y="1808291"/>
            <a:ext cx="8092571" cy="5527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3000"/>
              <a:t>Dataset Overview</a:t>
            </a:r>
            <a:endParaRPr b="1" sz="3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Dataset Description:</a:t>
            </a:r>
            <a:endParaRPr b="1" sz="19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B7B7B7"/>
              </a:buClr>
              <a:buSzPts val="1900"/>
              <a:buChar char="●"/>
            </a:pPr>
            <a:r>
              <a:rPr b="1" lang="en-US" sz="19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Total images: 228</a:t>
            </a:r>
            <a:endParaRPr b="1" sz="19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900"/>
              <a:buChar char="●"/>
            </a:pPr>
            <a:r>
              <a:rPr b="1" lang="en-US" sz="19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Images contain cars with visible number plates.</a:t>
            </a:r>
            <a:endParaRPr b="1" sz="19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900"/>
              <a:buChar char="●"/>
            </a:pPr>
            <a:r>
              <a:rPr b="1" lang="en-US" sz="19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Variety of angles and lighting conditions to ensure robustness.</a:t>
            </a:r>
            <a:endParaRPr b="1" sz="1900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1120875" y="1808291"/>
            <a:ext cx="8092500" cy="5527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600"/>
              <a:t>Data Preprocessing Workflow</a:t>
            </a:r>
            <a:endParaRPr b="1"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Overview of the preprocessing steps:</a:t>
            </a:r>
            <a:endParaRPr b="1" sz="1800"/>
          </a:p>
          <a:p>
            <a:pPr indent="-273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Char char="●"/>
            </a:pPr>
            <a:r>
              <a:rPr b="1" lang="en-US" sz="1800"/>
              <a:t>Data labeling with Label Studio</a:t>
            </a:r>
            <a:endParaRPr b="1" sz="1800"/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b="1" lang="en-US" sz="1800"/>
              <a:t>Exporting annotations in XML format</a:t>
            </a:r>
            <a:endParaRPr b="1" sz="1800"/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b="1" lang="en-US" sz="1800"/>
              <a:t>Converting XML files to CSV format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Read &amp; Verify Labeled Data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Data Preprocessing using Scikit-learn </a:t>
            </a:r>
            <a:endParaRPr b="1" sz="1800"/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b="1" lang="en-US" sz="1800"/>
              <a:t>Splitting the dataset into training and testing sets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1120875" y="1808291"/>
            <a:ext cx="8092500" cy="5527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00"/>
              <a:t>Data Labeling with Label Studio</a:t>
            </a:r>
            <a:endParaRPr b="1"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DCDCD"/>
              </a:buClr>
              <a:buSzPts val="2100"/>
              <a:buChar char="●"/>
            </a:pPr>
            <a:r>
              <a:rPr lang="en-US" sz="21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Label Studio is an open-source data labeling tool that supports multiple data types.</a:t>
            </a:r>
            <a:endParaRPr sz="21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2100"/>
              <a:buChar char="●"/>
            </a:pPr>
            <a:r>
              <a:rPr lang="en-US" sz="21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User-friendly interface for annotating images with bounding boxes.</a:t>
            </a:r>
            <a:endParaRPr sz="21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1120875" y="1808291"/>
            <a:ext cx="8092500" cy="5527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Data Annotation Process</a:t>
            </a:r>
            <a:endParaRPr b="1" sz="17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8D8D8"/>
              </a:buClr>
              <a:buSzPts val="1700"/>
              <a:buChar char="●"/>
            </a:pPr>
            <a:r>
              <a:rPr b="1" lang="en-US" sz="17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Step-by-Step Process:</a:t>
            </a:r>
            <a:endParaRPr b="1" sz="17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700"/>
              <a:buAutoNum type="arabicPeriod"/>
            </a:pPr>
            <a:r>
              <a:rPr b="1" lang="en-US" sz="17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Import Images:</a:t>
            </a:r>
            <a:endParaRPr b="1" sz="17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700"/>
              <a:buChar char="■"/>
            </a:pPr>
            <a:r>
              <a:rPr b="1" lang="en-US" sz="17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Import the dataset of 228 car images into Label Studio.</a:t>
            </a:r>
            <a:endParaRPr b="1" sz="17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700"/>
              <a:buChar char="■"/>
            </a:pPr>
            <a:r>
              <a:rPr b="1" lang="en-US" sz="17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Supported formats include JPEG, PNG, etc.</a:t>
            </a:r>
            <a:endParaRPr b="1" sz="17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700"/>
              <a:buAutoNum type="arabicPeriod"/>
            </a:pPr>
            <a:r>
              <a:rPr b="1" lang="en-US" sz="17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Annotation:</a:t>
            </a:r>
            <a:endParaRPr b="1" sz="17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700"/>
              <a:buChar char="■"/>
            </a:pPr>
            <a:r>
              <a:rPr b="1" lang="en-US" sz="17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Use the bounding box tool to draw rectangles around the car number plates.</a:t>
            </a:r>
            <a:endParaRPr b="1" sz="17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700"/>
              <a:buChar char="■"/>
            </a:pPr>
            <a:r>
              <a:rPr b="1" lang="en-US" sz="17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Assign a label called "Number Plate" to each annotation.</a:t>
            </a:r>
            <a:endParaRPr b="1" sz="17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700"/>
              <a:buAutoNum type="arabicPeriod"/>
            </a:pPr>
            <a:r>
              <a:rPr b="1" lang="en-US" sz="17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Review and Edit:</a:t>
            </a:r>
            <a:endParaRPr b="1" sz="17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700"/>
              <a:buChar char="■"/>
            </a:pPr>
            <a:r>
              <a:rPr b="1" lang="en-US" sz="17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Review annotations for accuracy and consistency.</a:t>
            </a:r>
            <a:endParaRPr b="1" sz="17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700"/>
              <a:buChar char="■"/>
            </a:pPr>
            <a:r>
              <a:rPr b="1" lang="en-US" sz="17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Edit annotations if necessary.</a:t>
            </a:r>
            <a:endParaRPr b="1" sz="17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1120875" y="1808291"/>
            <a:ext cx="8092500" cy="5527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Exporting Annotations</a:t>
            </a:r>
            <a:endParaRPr b="1" sz="20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DCDCD"/>
              </a:buClr>
              <a:buSzPts val="1800"/>
              <a:buChar char="○"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After labeling all images, export the annotations.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800"/>
              <a:buChar char="○"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Choose the XML file format for exporting.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800"/>
              <a:buChar char="○"/>
            </a:pPr>
            <a:r>
              <a:rPr b="1" lang="en-US" sz="1800">
                <a:solidFill>
                  <a:srgbClr val="CDCDCD"/>
                </a:solidFill>
                <a:latin typeface="Arial"/>
                <a:ea typeface="Arial"/>
                <a:cs typeface="Arial"/>
                <a:sym typeface="Arial"/>
              </a:rPr>
              <a:t>XML format includes details about bounding boxes and image file paths.</a:t>
            </a:r>
            <a:endParaRPr b="1" sz="1800">
              <a:solidFill>
                <a:srgbClr val="CDC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6150" y="1370150"/>
            <a:ext cx="6488699" cy="67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