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3A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66" d="100"/>
          <a:sy n="66" d="100"/>
        </p:scale>
        <p:origin x="60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5A442D-581E-476B-AE14-849F552F7C41}" type="datetimeFigureOut">
              <a:rPr lang="en-IN" smtClean="0"/>
              <a:t>05-10-2023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0976A8-27C4-44CE-A05F-6BE427FA9EA8}" type="slidenum">
              <a:rPr lang="en-IN" smtClean="0"/>
              <a:t>‹#›</a:t>
            </a:fld>
            <a:endParaRPr lang="en-IN"/>
          </a:p>
        </p:txBody>
      </p:sp>
    </p:spTree>
    <p:extLst>
      <p:ext uri="{BB962C8B-B14F-4D97-AF65-F5344CB8AC3E}">
        <p14:creationId xmlns:p14="http://schemas.microsoft.com/office/powerpoint/2010/main" val="3371099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5A442D-581E-476B-AE14-849F552F7C41}" type="datetimeFigureOut">
              <a:rPr lang="en-IN" smtClean="0"/>
              <a:t>05-10-2023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0976A8-27C4-44CE-A05F-6BE427FA9EA8}" type="slidenum">
              <a:rPr lang="en-IN" smtClean="0"/>
              <a:t>‹#›</a:t>
            </a:fld>
            <a:endParaRPr lang="en-IN"/>
          </a:p>
        </p:txBody>
      </p:sp>
    </p:spTree>
    <p:extLst>
      <p:ext uri="{BB962C8B-B14F-4D97-AF65-F5344CB8AC3E}">
        <p14:creationId xmlns:p14="http://schemas.microsoft.com/office/powerpoint/2010/main" val="3987223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5A442D-581E-476B-AE14-849F552F7C41}" type="datetimeFigureOut">
              <a:rPr lang="en-IN" smtClean="0"/>
              <a:t>05-10-2023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0976A8-27C4-44CE-A05F-6BE427FA9EA8}" type="slidenum">
              <a:rPr lang="en-IN" smtClean="0"/>
              <a:t>‹#›</a:t>
            </a:fld>
            <a:endParaRPr lang="en-IN"/>
          </a:p>
        </p:txBody>
      </p:sp>
    </p:spTree>
    <p:extLst>
      <p:ext uri="{BB962C8B-B14F-4D97-AF65-F5344CB8AC3E}">
        <p14:creationId xmlns:p14="http://schemas.microsoft.com/office/powerpoint/2010/main" val="3314303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5A442D-581E-476B-AE14-849F552F7C41}" type="datetimeFigureOut">
              <a:rPr lang="en-IN" smtClean="0"/>
              <a:t>05-10-2023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0976A8-27C4-44CE-A05F-6BE427FA9EA8}"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59659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5A442D-581E-476B-AE14-849F552F7C41}" type="datetimeFigureOut">
              <a:rPr lang="en-IN" smtClean="0"/>
              <a:t>05-10-2023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0976A8-27C4-44CE-A05F-6BE427FA9EA8}" type="slidenum">
              <a:rPr lang="en-IN" smtClean="0"/>
              <a:t>‹#›</a:t>
            </a:fld>
            <a:endParaRPr lang="en-IN"/>
          </a:p>
        </p:txBody>
      </p:sp>
    </p:spTree>
    <p:extLst>
      <p:ext uri="{BB962C8B-B14F-4D97-AF65-F5344CB8AC3E}">
        <p14:creationId xmlns:p14="http://schemas.microsoft.com/office/powerpoint/2010/main" val="3922858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F5A442D-581E-476B-AE14-849F552F7C41}" type="datetimeFigureOut">
              <a:rPr lang="en-IN" smtClean="0"/>
              <a:t>05-10-2023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0976A8-27C4-44CE-A05F-6BE427FA9EA8}" type="slidenum">
              <a:rPr lang="en-IN" smtClean="0"/>
              <a:t>‹#›</a:t>
            </a:fld>
            <a:endParaRPr lang="en-IN"/>
          </a:p>
        </p:txBody>
      </p:sp>
    </p:spTree>
    <p:extLst>
      <p:ext uri="{BB962C8B-B14F-4D97-AF65-F5344CB8AC3E}">
        <p14:creationId xmlns:p14="http://schemas.microsoft.com/office/powerpoint/2010/main" val="42359656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F5A442D-581E-476B-AE14-849F552F7C41}" type="datetimeFigureOut">
              <a:rPr lang="en-IN" smtClean="0"/>
              <a:t>05-10-2023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0976A8-27C4-44CE-A05F-6BE427FA9EA8}" type="slidenum">
              <a:rPr lang="en-IN" smtClean="0"/>
              <a:t>‹#›</a:t>
            </a:fld>
            <a:endParaRPr lang="en-IN"/>
          </a:p>
        </p:txBody>
      </p:sp>
    </p:spTree>
    <p:extLst>
      <p:ext uri="{BB962C8B-B14F-4D97-AF65-F5344CB8AC3E}">
        <p14:creationId xmlns:p14="http://schemas.microsoft.com/office/powerpoint/2010/main" val="29867417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5A442D-581E-476B-AE14-849F552F7C41}" type="datetimeFigureOut">
              <a:rPr lang="en-IN" smtClean="0"/>
              <a:t>05-10-2023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0976A8-27C4-44CE-A05F-6BE427FA9EA8}" type="slidenum">
              <a:rPr lang="en-IN" smtClean="0"/>
              <a:t>‹#›</a:t>
            </a:fld>
            <a:endParaRPr lang="en-IN"/>
          </a:p>
        </p:txBody>
      </p:sp>
    </p:spTree>
    <p:extLst>
      <p:ext uri="{BB962C8B-B14F-4D97-AF65-F5344CB8AC3E}">
        <p14:creationId xmlns:p14="http://schemas.microsoft.com/office/powerpoint/2010/main" val="389565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5A442D-581E-476B-AE14-849F552F7C41}" type="datetimeFigureOut">
              <a:rPr lang="en-IN" smtClean="0"/>
              <a:t>05-10-2023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0976A8-27C4-44CE-A05F-6BE427FA9EA8}" type="slidenum">
              <a:rPr lang="en-IN" smtClean="0"/>
              <a:t>‹#›</a:t>
            </a:fld>
            <a:endParaRPr lang="en-IN"/>
          </a:p>
        </p:txBody>
      </p:sp>
    </p:spTree>
    <p:extLst>
      <p:ext uri="{BB962C8B-B14F-4D97-AF65-F5344CB8AC3E}">
        <p14:creationId xmlns:p14="http://schemas.microsoft.com/office/powerpoint/2010/main" val="3451677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5A442D-581E-476B-AE14-849F552F7C41}" type="datetimeFigureOut">
              <a:rPr lang="en-IN" smtClean="0"/>
              <a:t>05-10-2023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0976A8-27C4-44CE-A05F-6BE427FA9EA8}" type="slidenum">
              <a:rPr lang="en-IN" smtClean="0"/>
              <a:t>‹#›</a:t>
            </a:fld>
            <a:endParaRPr lang="en-IN"/>
          </a:p>
        </p:txBody>
      </p:sp>
    </p:spTree>
    <p:extLst>
      <p:ext uri="{BB962C8B-B14F-4D97-AF65-F5344CB8AC3E}">
        <p14:creationId xmlns:p14="http://schemas.microsoft.com/office/powerpoint/2010/main" val="4021166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5A442D-581E-476B-AE14-849F552F7C41}" type="datetimeFigureOut">
              <a:rPr lang="en-IN" smtClean="0"/>
              <a:t>05-10-2023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0976A8-27C4-44CE-A05F-6BE427FA9EA8}" type="slidenum">
              <a:rPr lang="en-IN" smtClean="0"/>
              <a:t>‹#›</a:t>
            </a:fld>
            <a:endParaRPr lang="en-IN"/>
          </a:p>
        </p:txBody>
      </p:sp>
    </p:spTree>
    <p:extLst>
      <p:ext uri="{BB962C8B-B14F-4D97-AF65-F5344CB8AC3E}">
        <p14:creationId xmlns:p14="http://schemas.microsoft.com/office/powerpoint/2010/main" val="2088830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5A442D-581E-476B-AE14-849F552F7C41}" type="datetimeFigureOut">
              <a:rPr lang="en-IN" smtClean="0"/>
              <a:t>05-10-2023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0976A8-27C4-44CE-A05F-6BE427FA9EA8}" type="slidenum">
              <a:rPr lang="en-IN" smtClean="0"/>
              <a:t>‹#›</a:t>
            </a:fld>
            <a:endParaRPr lang="en-IN"/>
          </a:p>
        </p:txBody>
      </p:sp>
    </p:spTree>
    <p:extLst>
      <p:ext uri="{BB962C8B-B14F-4D97-AF65-F5344CB8AC3E}">
        <p14:creationId xmlns:p14="http://schemas.microsoft.com/office/powerpoint/2010/main" val="1705414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5A442D-581E-476B-AE14-849F552F7C41}" type="datetimeFigureOut">
              <a:rPr lang="en-IN" smtClean="0"/>
              <a:t>05-10-2023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0976A8-27C4-44CE-A05F-6BE427FA9EA8}" type="slidenum">
              <a:rPr lang="en-IN" smtClean="0"/>
              <a:t>‹#›</a:t>
            </a:fld>
            <a:endParaRPr lang="en-IN"/>
          </a:p>
        </p:txBody>
      </p:sp>
    </p:spTree>
    <p:extLst>
      <p:ext uri="{BB962C8B-B14F-4D97-AF65-F5344CB8AC3E}">
        <p14:creationId xmlns:p14="http://schemas.microsoft.com/office/powerpoint/2010/main" val="1403148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5A442D-581E-476B-AE14-849F552F7C41}" type="datetimeFigureOut">
              <a:rPr lang="en-IN" smtClean="0"/>
              <a:t>05-10-2023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0976A8-27C4-44CE-A05F-6BE427FA9EA8}" type="slidenum">
              <a:rPr lang="en-IN" smtClean="0"/>
              <a:t>‹#›</a:t>
            </a:fld>
            <a:endParaRPr lang="en-IN"/>
          </a:p>
        </p:txBody>
      </p:sp>
    </p:spTree>
    <p:extLst>
      <p:ext uri="{BB962C8B-B14F-4D97-AF65-F5344CB8AC3E}">
        <p14:creationId xmlns:p14="http://schemas.microsoft.com/office/powerpoint/2010/main" val="2257807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5A442D-581E-476B-AE14-849F552F7C41}" type="datetimeFigureOut">
              <a:rPr lang="en-IN" smtClean="0"/>
              <a:t>05-10-2023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D0976A8-27C4-44CE-A05F-6BE427FA9EA8}" type="slidenum">
              <a:rPr lang="en-IN" smtClean="0"/>
              <a:t>‹#›</a:t>
            </a:fld>
            <a:endParaRPr lang="en-IN"/>
          </a:p>
        </p:txBody>
      </p:sp>
    </p:spTree>
    <p:extLst>
      <p:ext uri="{BB962C8B-B14F-4D97-AF65-F5344CB8AC3E}">
        <p14:creationId xmlns:p14="http://schemas.microsoft.com/office/powerpoint/2010/main" val="1993630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5A442D-581E-476B-AE14-849F552F7C41}" type="datetimeFigureOut">
              <a:rPr lang="en-IN" smtClean="0"/>
              <a:t>05-10-2023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0976A8-27C4-44CE-A05F-6BE427FA9EA8}" type="slidenum">
              <a:rPr lang="en-IN" smtClean="0"/>
              <a:t>‹#›</a:t>
            </a:fld>
            <a:endParaRPr lang="en-IN"/>
          </a:p>
        </p:txBody>
      </p:sp>
    </p:spTree>
    <p:extLst>
      <p:ext uri="{BB962C8B-B14F-4D97-AF65-F5344CB8AC3E}">
        <p14:creationId xmlns:p14="http://schemas.microsoft.com/office/powerpoint/2010/main" val="4143220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5A442D-581E-476B-AE14-849F552F7C41}" type="datetimeFigureOut">
              <a:rPr lang="en-IN" smtClean="0"/>
              <a:t>05-10-2023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0976A8-27C4-44CE-A05F-6BE427FA9EA8}" type="slidenum">
              <a:rPr lang="en-IN" smtClean="0"/>
              <a:t>‹#›</a:t>
            </a:fld>
            <a:endParaRPr lang="en-IN"/>
          </a:p>
        </p:txBody>
      </p:sp>
    </p:spTree>
    <p:extLst>
      <p:ext uri="{BB962C8B-B14F-4D97-AF65-F5344CB8AC3E}">
        <p14:creationId xmlns:p14="http://schemas.microsoft.com/office/powerpoint/2010/main" val="192474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F5A442D-581E-476B-AE14-849F552F7C41}" type="datetimeFigureOut">
              <a:rPr lang="en-IN" smtClean="0"/>
              <a:t>05-10-2023</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0976A8-27C4-44CE-A05F-6BE427FA9EA8}" type="slidenum">
              <a:rPr lang="en-IN" smtClean="0"/>
              <a:t>‹#›</a:t>
            </a:fld>
            <a:endParaRPr lang="en-IN"/>
          </a:p>
        </p:txBody>
      </p:sp>
    </p:spTree>
    <p:extLst>
      <p:ext uri="{BB962C8B-B14F-4D97-AF65-F5344CB8AC3E}">
        <p14:creationId xmlns:p14="http://schemas.microsoft.com/office/powerpoint/2010/main" val="748238181"/>
      </p:ext>
    </p:extLst>
  </p:cSld>
  <p:clrMap bg1="dk1" tx1="lt1" bg2="dk2" tx2="lt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 id="2147484008" r:id="rId12"/>
    <p:sldLayoutId id="2147484009" r:id="rId13"/>
    <p:sldLayoutId id="2147484010" r:id="rId14"/>
    <p:sldLayoutId id="2147484011" r:id="rId15"/>
    <p:sldLayoutId id="2147484012" r:id="rId16"/>
    <p:sldLayoutId id="214748401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8DA186-78AB-12FC-A0A1-40095EBFE7E1}"/>
              </a:ext>
            </a:extLst>
          </p:cNvPr>
          <p:cNvSpPr>
            <a:spLocks noGrp="1"/>
          </p:cNvSpPr>
          <p:nvPr>
            <p:ph type="ctrTitle"/>
          </p:nvPr>
        </p:nvSpPr>
        <p:spPr>
          <a:xfrm>
            <a:off x="1501962" y="515088"/>
            <a:ext cx="9001462" cy="613131"/>
          </a:xfrm>
        </p:spPr>
        <p:txBody>
          <a:bodyPr>
            <a:normAutofit/>
          </a:bodyPr>
          <a:lstStyle/>
          <a:p>
            <a:r>
              <a:rPr lang="en-US" sz="3600" dirty="0">
                <a:solidFill>
                  <a:schemeClr val="tx2"/>
                </a:solidFill>
              </a:rPr>
              <a:t>Stock Market Data analysis</a:t>
            </a:r>
            <a:endParaRPr lang="en-IN" sz="3600" dirty="0">
              <a:solidFill>
                <a:schemeClr val="tx2"/>
              </a:solidFill>
            </a:endParaRPr>
          </a:p>
        </p:txBody>
      </p:sp>
      <p:sp>
        <p:nvSpPr>
          <p:cNvPr id="3" name="Subtitle 2">
            <a:extLst>
              <a:ext uri="{FF2B5EF4-FFF2-40B4-BE49-F238E27FC236}">
                <a16:creationId xmlns:a16="http://schemas.microsoft.com/office/drawing/2014/main" xmlns="" id="{2DE3CB38-3957-44EF-6CAB-243CB239002A}"/>
              </a:ext>
            </a:extLst>
          </p:cNvPr>
          <p:cNvSpPr>
            <a:spLocks noGrp="1"/>
          </p:cNvSpPr>
          <p:nvPr>
            <p:ph type="subTitle" idx="1"/>
          </p:nvPr>
        </p:nvSpPr>
        <p:spPr>
          <a:xfrm>
            <a:off x="3303037" y="1454623"/>
            <a:ext cx="5085183" cy="755358"/>
          </a:xfrm>
        </p:spPr>
        <p:txBody>
          <a:bodyPr>
            <a:normAutofit/>
          </a:bodyPr>
          <a:lstStyle/>
          <a:p>
            <a:r>
              <a:rPr lang="en-US" sz="3600" b="1" dirty="0">
                <a:solidFill>
                  <a:schemeClr val="bg2">
                    <a:lumMod val="60000"/>
                    <a:lumOff val="40000"/>
                  </a:schemeClr>
                </a:solidFill>
              </a:rPr>
              <a:t>Group No. 1</a:t>
            </a:r>
            <a:endParaRPr lang="en-IN" sz="3600" b="1" dirty="0">
              <a:solidFill>
                <a:schemeClr val="bg2">
                  <a:lumMod val="60000"/>
                  <a:lumOff val="40000"/>
                </a:schemeClr>
              </a:solidFill>
            </a:endParaRPr>
          </a:p>
        </p:txBody>
      </p:sp>
      <p:sp>
        <p:nvSpPr>
          <p:cNvPr id="4" name="TextBox 3">
            <a:extLst>
              <a:ext uri="{FF2B5EF4-FFF2-40B4-BE49-F238E27FC236}">
                <a16:creationId xmlns:a16="http://schemas.microsoft.com/office/drawing/2014/main" xmlns="" id="{0C95E8DA-F774-BB88-31F3-C16915DA2529}"/>
              </a:ext>
            </a:extLst>
          </p:cNvPr>
          <p:cNvSpPr txBox="1"/>
          <p:nvPr/>
        </p:nvSpPr>
        <p:spPr>
          <a:xfrm>
            <a:off x="3460101" y="2722771"/>
            <a:ext cx="5085183" cy="2985433"/>
          </a:xfrm>
          <a:prstGeom prst="rect">
            <a:avLst/>
          </a:prstGeom>
          <a:noFill/>
        </p:spPr>
        <p:txBody>
          <a:bodyPr wrap="square" rtlCol="0">
            <a:spAutoFit/>
          </a:bodyPr>
          <a:lstStyle/>
          <a:p>
            <a:pPr algn="ctr"/>
            <a:r>
              <a:rPr lang="en-US" sz="2400" b="1" dirty="0">
                <a:solidFill>
                  <a:schemeClr val="tx2">
                    <a:lumMod val="75000"/>
                  </a:schemeClr>
                </a:solidFill>
              </a:rPr>
              <a:t>Team Members</a:t>
            </a:r>
          </a:p>
          <a:p>
            <a:pPr algn="ctr"/>
            <a:endParaRPr lang="en-US" sz="2000" b="1" dirty="0">
              <a:solidFill>
                <a:schemeClr val="bg2">
                  <a:lumMod val="20000"/>
                  <a:lumOff val="80000"/>
                </a:schemeClr>
              </a:solidFill>
            </a:endParaRPr>
          </a:p>
          <a:p>
            <a:pPr algn="ctr"/>
            <a:r>
              <a:rPr lang="en-US" b="1" dirty="0">
                <a:solidFill>
                  <a:schemeClr val="bg2">
                    <a:lumMod val="20000"/>
                    <a:lumOff val="80000"/>
                  </a:schemeClr>
                </a:solidFill>
              </a:rPr>
              <a:t>1.Mr.Gourang </a:t>
            </a:r>
            <a:r>
              <a:rPr lang="en-US" b="1" dirty="0" err="1">
                <a:solidFill>
                  <a:schemeClr val="bg2">
                    <a:lumMod val="20000"/>
                    <a:lumOff val="80000"/>
                  </a:schemeClr>
                </a:solidFill>
              </a:rPr>
              <a:t>Bongale</a:t>
            </a:r>
            <a:endParaRPr lang="en-US" b="1" dirty="0">
              <a:solidFill>
                <a:schemeClr val="bg2">
                  <a:lumMod val="20000"/>
                  <a:lumOff val="80000"/>
                </a:schemeClr>
              </a:solidFill>
            </a:endParaRPr>
          </a:p>
          <a:p>
            <a:pPr algn="ctr"/>
            <a:r>
              <a:rPr lang="en-US" b="1" dirty="0">
                <a:solidFill>
                  <a:schemeClr val="bg2">
                    <a:lumMod val="20000"/>
                    <a:lumOff val="80000"/>
                  </a:schemeClr>
                </a:solidFill>
              </a:rPr>
              <a:t>2.Ms.Tasmiya Mohammadi</a:t>
            </a:r>
          </a:p>
          <a:p>
            <a:pPr algn="ctr"/>
            <a:r>
              <a:rPr lang="en-US" b="1" dirty="0">
                <a:solidFill>
                  <a:schemeClr val="bg2">
                    <a:lumMod val="20000"/>
                    <a:lumOff val="80000"/>
                  </a:schemeClr>
                </a:solidFill>
              </a:rPr>
              <a:t>3.Mr.Suraj Manchekar</a:t>
            </a:r>
          </a:p>
          <a:p>
            <a:pPr algn="ctr"/>
            <a:r>
              <a:rPr lang="en-US" b="1" dirty="0">
                <a:solidFill>
                  <a:schemeClr val="bg2">
                    <a:lumMod val="20000"/>
                    <a:lumOff val="80000"/>
                  </a:schemeClr>
                </a:solidFill>
              </a:rPr>
              <a:t>4.Mr.Ajay </a:t>
            </a:r>
            <a:r>
              <a:rPr lang="en-US" b="1" dirty="0" err="1">
                <a:solidFill>
                  <a:schemeClr val="bg2">
                    <a:lumMod val="20000"/>
                    <a:lumOff val="80000"/>
                  </a:schemeClr>
                </a:solidFill>
              </a:rPr>
              <a:t>Bhalekar</a:t>
            </a:r>
            <a:endParaRPr lang="en-US" b="1" dirty="0">
              <a:solidFill>
                <a:schemeClr val="bg2">
                  <a:lumMod val="20000"/>
                  <a:lumOff val="80000"/>
                </a:schemeClr>
              </a:solidFill>
            </a:endParaRPr>
          </a:p>
          <a:p>
            <a:pPr algn="ctr"/>
            <a:r>
              <a:rPr lang="en-US" b="1" dirty="0">
                <a:solidFill>
                  <a:schemeClr val="bg2">
                    <a:lumMod val="20000"/>
                    <a:lumOff val="80000"/>
                  </a:schemeClr>
                </a:solidFill>
              </a:rPr>
              <a:t>5.Ms.Payal Soni</a:t>
            </a:r>
          </a:p>
          <a:p>
            <a:pPr algn="ctr"/>
            <a:r>
              <a:rPr lang="en-US" b="1" dirty="0">
                <a:solidFill>
                  <a:schemeClr val="bg2">
                    <a:lumMod val="20000"/>
                    <a:lumOff val="80000"/>
                  </a:schemeClr>
                </a:solidFill>
              </a:rPr>
              <a:t>6.Mrs.Prachi </a:t>
            </a:r>
            <a:r>
              <a:rPr lang="en-US" b="1" dirty="0" err="1">
                <a:solidFill>
                  <a:schemeClr val="bg2">
                    <a:lumMod val="20000"/>
                    <a:lumOff val="80000"/>
                  </a:schemeClr>
                </a:solidFill>
              </a:rPr>
              <a:t>Vinchu</a:t>
            </a:r>
            <a:endParaRPr lang="en-US" b="1" dirty="0">
              <a:solidFill>
                <a:schemeClr val="bg2">
                  <a:lumMod val="20000"/>
                  <a:lumOff val="80000"/>
                </a:schemeClr>
              </a:solidFill>
            </a:endParaRPr>
          </a:p>
          <a:p>
            <a:pPr algn="ctr"/>
            <a:r>
              <a:rPr lang="en-US" b="1" dirty="0">
                <a:solidFill>
                  <a:schemeClr val="bg2">
                    <a:lumMod val="20000"/>
                    <a:lumOff val="80000"/>
                  </a:schemeClr>
                </a:solidFill>
              </a:rPr>
              <a:t>7.Mr.Jayanth S</a:t>
            </a:r>
          </a:p>
          <a:p>
            <a:endParaRPr lang="en-IN" dirty="0"/>
          </a:p>
        </p:txBody>
      </p:sp>
    </p:spTree>
    <p:extLst>
      <p:ext uri="{BB962C8B-B14F-4D97-AF65-F5344CB8AC3E}">
        <p14:creationId xmlns:p14="http://schemas.microsoft.com/office/powerpoint/2010/main" val="1246822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A59330-D6A6-3BA9-5732-9180C30BDC7F}"/>
              </a:ext>
            </a:extLst>
          </p:cNvPr>
          <p:cNvSpPr>
            <a:spLocks noGrp="1"/>
          </p:cNvSpPr>
          <p:nvPr>
            <p:ph type="ctrTitle"/>
          </p:nvPr>
        </p:nvSpPr>
        <p:spPr>
          <a:xfrm>
            <a:off x="1595269" y="217293"/>
            <a:ext cx="9001462" cy="771751"/>
          </a:xfrm>
        </p:spPr>
        <p:txBody>
          <a:bodyPr/>
          <a:lstStyle/>
          <a:p>
            <a:r>
              <a:rPr lang="en-US" sz="4800" dirty="0">
                <a:solidFill>
                  <a:schemeClr val="tx2"/>
                </a:solidFill>
              </a:rPr>
              <a:t>Excel Dashboard</a:t>
            </a:r>
            <a:endParaRPr lang="en-IN" dirty="0"/>
          </a:p>
        </p:txBody>
      </p:sp>
      <p:pic>
        <p:nvPicPr>
          <p:cNvPr id="5" name="Picture 4">
            <a:extLst>
              <a:ext uri="{FF2B5EF4-FFF2-40B4-BE49-F238E27FC236}">
                <a16:creationId xmlns:a16="http://schemas.microsoft.com/office/drawing/2014/main" xmlns="" id="{A0877692-7997-9EF8-A187-A34141C13C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005" y="1317681"/>
            <a:ext cx="10837064" cy="4787681"/>
          </a:xfrm>
          <a:prstGeom prst="rect">
            <a:avLst/>
          </a:prstGeom>
        </p:spPr>
      </p:pic>
    </p:spTree>
    <p:extLst>
      <p:ext uri="{BB962C8B-B14F-4D97-AF65-F5344CB8AC3E}">
        <p14:creationId xmlns:p14="http://schemas.microsoft.com/office/powerpoint/2010/main" val="41237683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EF3AE9-0CAC-7818-85DD-7F178B56FB43}"/>
              </a:ext>
            </a:extLst>
          </p:cNvPr>
          <p:cNvSpPr>
            <a:spLocks noGrp="1"/>
          </p:cNvSpPr>
          <p:nvPr>
            <p:ph type="ctrTitle"/>
          </p:nvPr>
        </p:nvSpPr>
        <p:spPr>
          <a:xfrm>
            <a:off x="1605230" y="239685"/>
            <a:ext cx="9001462" cy="753090"/>
          </a:xfrm>
        </p:spPr>
        <p:txBody>
          <a:bodyPr/>
          <a:lstStyle/>
          <a:p>
            <a:r>
              <a:rPr lang="en-US" dirty="0">
                <a:solidFill>
                  <a:schemeClr val="tx2"/>
                </a:solidFill>
              </a:rPr>
              <a:t>Power bi</a:t>
            </a:r>
            <a:r>
              <a:rPr lang="en-US" sz="4800" dirty="0">
                <a:solidFill>
                  <a:schemeClr val="tx2"/>
                </a:solidFill>
              </a:rPr>
              <a:t> Dashboard</a:t>
            </a:r>
            <a:endParaRPr lang="en-IN"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64"/>
          <a:stretch/>
        </p:blipFill>
        <p:spPr>
          <a:xfrm>
            <a:off x="985121" y="1219200"/>
            <a:ext cx="10241681" cy="5011896"/>
          </a:xfrm>
          <a:prstGeom prst="rect">
            <a:avLst/>
          </a:prstGeom>
        </p:spPr>
      </p:pic>
    </p:spTree>
    <p:extLst>
      <p:ext uri="{BB962C8B-B14F-4D97-AF65-F5344CB8AC3E}">
        <p14:creationId xmlns:p14="http://schemas.microsoft.com/office/powerpoint/2010/main" val="21815653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9D59BC-5D40-3745-E704-69937F75761D}"/>
              </a:ext>
            </a:extLst>
          </p:cNvPr>
          <p:cNvSpPr>
            <a:spLocks noGrp="1"/>
          </p:cNvSpPr>
          <p:nvPr>
            <p:ph type="ctrTitle"/>
          </p:nvPr>
        </p:nvSpPr>
        <p:spPr>
          <a:xfrm>
            <a:off x="1595269" y="273278"/>
            <a:ext cx="9001462" cy="781082"/>
          </a:xfrm>
        </p:spPr>
        <p:txBody>
          <a:bodyPr/>
          <a:lstStyle/>
          <a:p>
            <a:r>
              <a:rPr lang="en-US" dirty="0">
                <a:solidFill>
                  <a:schemeClr val="tx2"/>
                </a:solidFill>
              </a:rPr>
              <a:t>tableau</a:t>
            </a:r>
            <a:r>
              <a:rPr lang="en-US" sz="4800" dirty="0">
                <a:solidFill>
                  <a:schemeClr val="tx2"/>
                </a:solidFill>
              </a:rPr>
              <a:t> Dashboard</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044" y="1154321"/>
            <a:ext cx="9836656" cy="5531134"/>
          </a:xfrm>
          <a:prstGeom prst="rect">
            <a:avLst/>
          </a:prstGeom>
        </p:spPr>
      </p:pic>
    </p:spTree>
    <p:extLst>
      <p:ext uri="{BB962C8B-B14F-4D97-AF65-F5344CB8AC3E}">
        <p14:creationId xmlns:p14="http://schemas.microsoft.com/office/powerpoint/2010/main" val="1937150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16994" y="0"/>
            <a:ext cx="6096000" cy="1179041"/>
          </a:xfrm>
          <a:prstGeom prst="rect">
            <a:avLst/>
          </a:prstGeom>
        </p:spPr>
        <p:txBody>
          <a:bodyPr>
            <a:spAutoFit/>
          </a:bodyPr>
          <a:lstStyle/>
          <a:p>
            <a:pPr algn="ct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r>
            <a:br>
              <a:rPr lang="en-US" dirty="0">
                <a:latin typeface="Calibri" panose="020F0502020204030204" pitchFamily="34" charset="0"/>
                <a:ea typeface="Calibri" panose="020F0502020204030204" pitchFamily="34" charset="0"/>
                <a:cs typeface="Times New Roman" panose="02020603050405020304" pitchFamily="18" charset="0"/>
              </a:rPr>
            </a:br>
            <a:r>
              <a:rPr lang="en-US" sz="4800" b="1" cap="all" dirty="0">
                <a:solidFill>
                  <a:schemeClr val="tx2"/>
                </a:solidFill>
                <a:effectLst>
                  <a:outerShdw blurRad="50800" dist="63500" dir="2700000" algn="tl" rotWithShape="0">
                    <a:srgbClr val="000000">
                      <a:alpha val="48000"/>
                    </a:srgbClr>
                  </a:outerShdw>
                </a:effectLst>
                <a:latin typeface="+mj-lt"/>
                <a:ea typeface="+mj-ea"/>
                <a:cs typeface="+mj-cs"/>
              </a:rPr>
              <a:t>MYSQL Queries</a:t>
            </a:r>
            <a:endParaRPr lang="en-IN" sz="4800" b="1" cap="all" dirty="0">
              <a:solidFill>
                <a:schemeClr val="tx2"/>
              </a:solidFill>
              <a:effectLst>
                <a:outerShdw blurRad="50800" dist="63500" dir="2700000" algn="tl" rotWithShape="0">
                  <a:srgbClr val="000000">
                    <a:alpha val="48000"/>
                  </a:srgbClr>
                </a:outerShdw>
              </a:effectLst>
              <a:latin typeface="+mj-lt"/>
              <a:ea typeface="+mj-ea"/>
              <a:cs typeface="+mj-cs"/>
            </a:endParaRPr>
          </a:p>
        </p:txBody>
      </p:sp>
      <p:sp>
        <p:nvSpPr>
          <p:cNvPr id="6" name="Rectangle 5"/>
          <p:cNvSpPr/>
          <p:nvPr/>
        </p:nvSpPr>
        <p:spPr>
          <a:xfrm>
            <a:off x="1180699" y="1278462"/>
            <a:ext cx="3410552" cy="5369547"/>
          </a:xfrm>
          <a:prstGeom prst="rect">
            <a:avLst/>
          </a:prstGeom>
        </p:spPr>
        <p:txBody>
          <a:bodyPr wrap="square">
            <a:spAutoFit/>
          </a:bodyPr>
          <a:lstStyle/>
          <a:p>
            <a:pPr>
              <a:lnSpc>
                <a:spcPct val="107000"/>
              </a:lnSpc>
              <a:spcAft>
                <a:spcPts val="0"/>
              </a:spcAft>
            </a:pPr>
            <a:r>
              <a:rPr lang="en-IN" sz="1400" dirty="0">
                <a:latin typeface="Calibri" panose="020F0502020204030204" pitchFamily="34" charset="0"/>
                <a:ea typeface="Times New Roman" panose="02020603050405020304" pitchFamily="18" charset="0"/>
                <a:cs typeface="Calibri" panose="020F0502020204030204" pitchFamily="34" charset="0"/>
              </a:rPr>
              <a:t>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0"/>
              </a:spcAft>
              <a:buAutoNum type="arabicPeriod"/>
            </a:pPr>
            <a:r>
              <a:rPr lang="en-IN" sz="1400" b="1" dirty="0" err="1" smtClean="0">
                <a:latin typeface="Calibri" panose="020F0502020204030204" pitchFamily="34" charset="0"/>
                <a:ea typeface="Times New Roman" panose="02020603050405020304" pitchFamily="18" charset="0"/>
                <a:cs typeface="Calibri" panose="020F0502020204030204" pitchFamily="34" charset="0"/>
              </a:rPr>
              <a:t>Volatality</a:t>
            </a:r>
            <a:r>
              <a:rPr lang="en-IN" sz="1400" b="1" dirty="0" smtClean="0">
                <a:latin typeface="Calibri" panose="020F0502020204030204" pitchFamily="34" charset="0"/>
                <a:ea typeface="Times New Roman" panose="02020603050405020304" pitchFamily="18" charset="0"/>
                <a:cs typeface="Calibri" panose="020F0502020204030204" pitchFamily="34" charset="0"/>
              </a:rPr>
              <a:t> </a:t>
            </a:r>
            <a:r>
              <a:rPr lang="en-IN" sz="1400" b="1" dirty="0">
                <a:latin typeface="Calibri" panose="020F0502020204030204" pitchFamily="34" charset="0"/>
                <a:ea typeface="Times New Roman" panose="02020603050405020304" pitchFamily="18" charset="0"/>
                <a:cs typeface="Calibri" panose="020F0502020204030204" pitchFamily="34" charset="0"/>
              </a:rPr>
              <a:t>of </a:t>
            </a:r>
            <a:r>
              <a:rPr lang="en-IN" sz="1400" b="1" dirty="0" smtClean="0">
                <a:latin typeface="Calibri" panose="020F0502020204030204" pitchFamily="34" charset="0"/>
                <a:ea typeface="Times New Roman" panose="02020603050405020304" pitchFamily="18" charset="0"/>
                <a:cs typeface="Calibri" panose="020F0502020204030204" pitchFamily="34" charset="0"/>
              </a:rPr>
              <a:t>Stocks</a:t>
            </a:r>
            <a:endParaRPr lang="en-IN" sz="1400" dirty="0" smtClean="0">
              <a:latin typeface="Calibri" panose="020F0502020204030204" pitchFamily="34" charset="0"/>
              <a:ea typeface="Calibri" panose="020F0502020204030204" pitchFamily="34" charset="0"/>
              <a:cs typeface="Times New Roman" panose="02020603050405020304" pitchFamily="18" charset="0"/>
            </a:endParaRPr>
          </a:p>
          <a:p>
            <a:pPr marL="228600" indent="-228600">
              <a:lnSpc>
                <a:spcPct val="107000"/>
              </a:lnSpc>
              <a:spcAft>
                <a:spcPts val="0"/>
              </a:spcAft>
              <a:buAutoNum type="arabicPeriod"/>
            </a:pP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200" dirty="0">
                <a:latin typeface="Calibri" panose="020F0502020204030204" pitchFamily="34" charset="0"/>
                <a:ea typeface="Times New Roman" panose="02020603050405020304" pitchFamily="18" charset="0"/>
                <a:cs typeface="Calibri" panose="020F0502020204030204" pitchFamily="34" charset="0"/>
              </a:rPr>
              <a:t>select ticker AS </a:t>
            </a:r>
            <a:r>
              <a:rPr lang="en-IN" sz="1200" dirty="0" err="1">
                <a:latin typeface="Calibri" panose="020F0502020204030204" pitchFamily="34" charset="0"/>
                <a:ea typeface="Times New Roman" panose="02020603050405020304" pitchFamily="18" charset="0"/>
                <a:cs typeface="Calibri" panose="020F0502020204030204" pitchFamily="34" charset="0"/>
              </a:rPr>
              <a:t>Stock_name</a:t>
            </a:r>
            <a:r>
              <a:rPr lang="en-IN" sz="1200" dirty="0">
                <a:latin typeface="Calibri" panose="020F0502020204030204" pitchFamily="34" charset="0"/>
                <a:ea typeface="Times New Roman" panose="02020603050405020304" pitchFamily="18" charset="0"/>
                <a:cs typeface="Calibri" panose="020F0502020204030204" pitchFamily="34" charset="0"/>
              </a:rPr>
              <a:t>,</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200" dirty="0">
                <a:latin typeface="Calibri" panose="020F0502020204030204" pitchFamily="34" charset="0"/>
                <a:ea typeface="Times New Roman" panose="02020603050405020304" pitchFamily="18" charset="0"/>
                <a:cs typeface="Calibri" panose="020F0502020204030204" pitchFamily="34" charset="0"/>
              </a:rPr>
              <a:t>round(sum(beta),2) as </a:t>
            </a:r>
            <a:r>
              <a:rPr lang="en-IN" sz="1200" dirty="0" err="1">
                <a:latin typeface="Calibri" panose="020F0502020204030204" pitchFamily="34" charset="0"/>
                <a:ea typeface="Times New Roman" panose="02020603050405020304" pitchFamily="18" charset="0"/>
                <a:cs typeface="Calibri" panose="020F0502020204030204" pitchFamily="34" charset="0"/>
              </a:rPr>
              <a:t>Volatality</a:t>
            </a:r>
            <a:r>
              <a:rPr lang="en-IN" sz="1200" dirty="0">
                <a:latin typeface="Calibri" panose="020F0502020204030204" pitchFamily="34" charset="0"/>
                <a:ea typeface="Times New Roman" panose="02020603050405020304" pitchFamily="18" charset="0"/>
                <a:cs typeface="Calibri" panose="020F0502020204030204" pitchFamily="34" charset="0"/>
              </a:rPr>
              <a:t> </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200" dirty="0">
                <a:latin typeface="Calibri" panose="020F0502020204030204" pitchFamily="34" charset="0"/>
                <a:ea typeface="Times New Roman" panose="02020603050405020304" pitchFamily="18" charset="0"/>
                <a:cs typeface="Calibri" panose="020F0502020204030204" pitchFamily="34" charset="0"/>
              </a:rPr>
              <a:t>from `copy of </a:t>
            </a:r>
            <a:r>
              <a:rPr lang="en-IN" sz="1200" dirty="0" err="1">
                <a:latin typeface="Calibri" panose="020F0502020204030204" pitchFamily="34" charset="0"/>
                <a:ea typeface="Times New Roman" panose="02020603050405020304" pitchFamily="18" charset="0"/>
                <a:cs typeface="Calibri" panose="020F0502020204030204" pitchFamily="34" charset="0"/>
              </a:rPr>
              <a:t>synthetic_stock_data</a:t>
            </a:r>
            <a:r>
              <a:rPr lang="en-IN" sz="1200" dirty="0">
                <a:latin typeface="Calibri" panose="020F0502020204030204" pitchFamily="34" charset="0"/>
                <a:ea typeface="Times New Roman" panose="02020603050405020304" pitchFamily="18" charset="0"/>
                <a:cs typeface="Calibri" panose="020F0502020204030204" pitchFamily="34" charset="0"/>
              </a:rPr>
              <a:t> csv`</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200" dirty="0">
                <a:latin typeface="Calibri" panose="020F0502020204030204" pitchFamily="34" charset="0"/>
                <a:ea typeface="Times New Roman" panose="02020603050405020304" pitchFamily="18" charset="0"/>
                <a:cs typeface="Calibri" panose="020F0502020204030204" pitchFamily="34" charset="0"/>
              </a:rPr>
              <a:t>group by 1</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200" dirty="0">
                <a:latin typeface="Calibri" panose="020F0502020204030204" pitchFamily="34" charset="0"/>
                <a:ea typeface="Times New Roman" panose="02020603050405020304" pitchFamily="18" charset="0"/>
                <a:cs typeface="Calibri" panose="020F0502020204030204" pitchFamily="34" charset="0"/>
              </a:rPr>
              <a:t>order by 2 </a:t>
            </a:r>
            <a:r>
              <a:rPr lang="en-IN" sz="1200" dirty="0" err="1">
                <a:latin typeface="Calibri" panose="020F0502020204030204" pitchFamily="34" charset="0"/>
                <a:ea typeface="Times New Roman" panose="02020603050405020304" pitchFamily="18" charset="0"/>
                <a:cs typeface="Calibri" panose="020F0502020204030204" pitchFamily="34" charset="0"/>
              </a:rPr>
              <a:t>desc</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400" dirty="0">
                <a:latin typeface="Calibri" panose="020F0502020204030204" pitchFamily="34" charset="0"/>
                <a:ea typeface="Times New Roman" panose="02020603050405020304" pitchFamily="18" charset="0"/>
                <a:cs typeface="Calibri" panose="020F0502020204030204" pitchFamily="34" charset="0"/>
              </a:rPr>
              <a:t>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b="1" dirty="0">
                <a:latin typeface="Calibri" panose="020F0502020204030204" pitchFamily="34" charset="0"/>
                <a:ea typeface="Times New Roman" panose="02020603050405020304" pitchFamily="18" charset="0"/>
                <a:cs typeface="Calibri" panose="020F0502020204030204" pitchFamily="34" charset="0"/>
              </a:rPr>
              <a:t>2</a:t>
            </a:r>
            <a:r>
              <a:rPr lang="en-IN" sz="1400" dirty="0">
                <a:latin typeface="Calibri" panose="020F0502020204030204" pitchFamily="34" charset="0"/>
                <a:ea typeface="Times New Roman" panose="02020603050405020304" pitchFamily="18" charset="0"/>
                <a:cs typeface="Calibri" panose="020F0502020204030204" pitchFamily="34" charset="0"/>
              </a:rPr>
              <a:t>. </a:t>
            </a:r>
            <a:r>
              <a:rPr lang="en-US" sz="1400" b="1" dirty="0">
                <a:latin typeface="Calibri" panose="020F0502020204030204" pitchFamily="34" charset="0"/>
                <a:ea typeface="Times New Roman" panose="02020603050405020304" pitchFamily="18" charset="0"/>
                <a:cs typeface="Calibri" panose="020F0502020204030204" pitchFamily="34" charset="0"/>
              </a:rPr>
              <a:t>Stocks with their Dividend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200" dirty="0">
                <a:latin typeface="Calibri" panose="020F0502020204030204" pitchFamily="34" charset="0"/>
                <a:ea typeface="Times New Roman" panose="02020603050405020304" pitchFamily="18" charset="0"/>
                <a:cs typeface="Calibri" panose="020F0502020204030204" pitchFamily="34" charset="0"/>
              </a:rPr>
              <a:t>select Ticker as Stocks,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200" dirty="0">
                <a:latin typeface="Calibri" panose="020F0502020204030204" pitchFamily="34" charset="0"/>
                <a:ea typeface="Times New Roman" panose="02020603050405020304" pitchFamily="18" charset="0"/>
                <a:cs typeface="Calibri" panose="020F0502020204030204" pitchFamily="34" charset="0"/>
              </a:rPr>
              <a:t>	 round(sum(`Dividend Amount`),2) </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200" dirty="0">
                <a:latin typeface="Calibri" panose="020F0502020204030204" pitchFamily="34" charset="0"/>
                <a:ea typeface="Times New Roman" panose="02020603050405020304" pitchFamily="18" charset="0"/>
                <a:cs typeface="Calibri" panose="020F0502020204030204" pitchFamily="34" charset="0"/>
              </a:rPr>
              <a:t>as </a:t>
            </a:r>
            <a:r>
              <a:rPr lang="en-IN" sz="1200" dirty="0" err="1">
                <a:latin typeface="Calibri" panose="020F0502020204030204" pitchFamily="34" charset="0"/>
                <a:ea typeface="Times New Roman" panose="02020603050405020304" pitchFamily="18" charset="0"/>
                <a:cs typeface="Calibri" panose="020F0502020204030204" pitchFamily="34" charset="0"/>
              </a:rPr>
              <a:t>Total_Dividend_Amount</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200" dirty="0">
                <a:latin typeface="Calibri" panose="020F0502020204030204" pitchFamily="34" charset="0"/>
                <a:ea typeface="Times New Roman" panose="02020603050405020304" pitchFamily="18" charset="0"/>
                <a:cs typeface="Calibri" panose="020F0502020204030204" pitchFamily="34" charset="0"/>
              </a:rPr>
              <a:t>from `copy of </a:t>
            </a:r>
            <a:r>
              <a:rPr lang="en-IN" sz="1200" dirty="0" err="1">
                <a:latin typeface="Calibri" panose="020F0502020204030204" pitchFamily="34" charset="0"/>
                <a:ea typeface="Times New Roman" panose="02020603050405020304" pitchFamily="18" charset="0"/>
                <a:cs typeface="Calibri" panose="020F0502020204030204" pitchFamily="34" charset="0"/>
              </a:rPr>
              <a:t>synthetic_stock_data</a:t>
            </a:r>
            <a:r>
              <a:rPr lang="en-IN" sz="1200" dirty="0">
                <a:latin typeface="Calibri" panose="020F0502020204030204" pitchFamily="34" charset="0"/>
                <a:ea typeface="Times New Roman" panose="02020603050405020304" pitchFamily="18" charset="0"/>
                <a:cs typeface="Calibri" panose="020F0502020204030204" pitchFamily="34" charset="0"/>
              </a:rPr>
              <a:t> csv`</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200" dirty="0">
                <a:latin typeface="Calibri" panose="020F0502020204030204" pitchFamily="34" charset="0"/>
                <a:ea typeface="Times New Roman" panose="02020603050405020304" pitchFamily="18" charset="0"/>
                <a:cs typeface="Calibri" panose="020F0502020204030204" pitchFamily="34" charset="0"/>
              </a:rPr>
              <a:t>group by 1</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200" dirty="0">
                <a:latin typeface="Calibri" panose="020F0502020204030204" pitchFamily="34" charset="0"/>
                <a:ea typeface="Times New Roman" panose="02020603050405020304" pitchFamily="18" charset="0"/>
                <a:cs typeface="Calibri" panose="020F0502020204030204" pitchFamily="34" charset="0"/>
              </a:rPr>
              <a:t>order by 2 </a:t>
            </a:r>
            <a:r>
              <a:rPr lang="en-IN" sz="1200" dirty="0" err="1">
                <a:latin typeface="Calibri" panose="020F0502020204030204" pitchFamily="34" charset="0"/>
                <a:ea typeface="Times New Roman" panose="02020603050405020304" pitchFamily="18" charset="0"/>
                <a:cs typeface="Calibri" panose="020F0502020204030204" pitchFamily="34" charset="0"/>
              </a:rPr>
              <a:t>desc</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200" dirty="0">
                <a:latin typeface="Calibri" panose="020F0502020204030204" pitchFamily="34" charset="0"/>
                <a:ea typeface="Times New Roman" panose="02020603050405020304" pitchFamily="18" charset="0"/>
                <a:cs typeface="Calibri" panose="020F0502020204030204" pitchFamily="34" charset="0"/>
              </a:rPr>
              <a:t> </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b="1" dirty="0">
                <a:latin typeface="Calibri" panose="020F0502020204030204" pitchFamily="34" charset="0"/>
                <a:ea typeface="Times New Roman" panose="02020603050405020304" pitchFamily="18" charset="0"/>
                <a:cs typeface="Calibri" panose="020F0502020204030204" pitchFamily="34" charset="0"/>
              </a:rPr>
              <a:t>3</a:t>
            </a:r>
            <a:r>
              <a:rPr lang="en-IN" sz="1400" dirty="0">
                <a:latin typeface="Calibri" panose="020F0502020204030204" pitchFamily="34" charset="0"/>
                <a:ea typeface="Times New Roman" panose="02020603050405020304" pitchFamily="18" charset="0"/>
                <a:cs typeface="Calibri" panose="020F0502020204030204" pitchFamily="34" charset="0"/>
              </a:rPr>
              <a:t>. </a:t>
            </a:r>
            <a:r>
              <a:rPr lang="en-US" sz="1400" b="1" dirty="0">
                <a:latin typeface="Calibri" panose="020F0502020204030204" pitchFamily="34" charset="0"/>
                <a:ea typeface="Times New Roman" panose="02020603050405020304" pitchFamily="18" charset="0"/>
                <a:cs typeface="Calibri" panose="020F0502020204030204" pitchFamily="34" charset="0"/>
              </a:rPr>
              <a:t>Month wise Average Trading Volume</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200" dirty="0">
                <a:latin typeface="Calibri" panose="020F0502020204030204" pitchFamily="34" charset="0"/>
                <a:ea typeface="Times New Roman" panose="02020603050405020304" pitchFamily="18" charset="0"/>
                <a:cs typeface="Calibri" panose="020F0502020204030204" pitchFamily="34" charset="0"/>
              </a:rPr>
              <a:t>select Month,</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200" dirty="0">
                <a:latin typeface="Calibri" panose="020F0502020204030204" pitchFamily="34" charset="0"/>
                <a:ea typeface="Times New Roman" panose="02020603050405020304" pitchFamily="18" charset="0"/>
                <a:cs typeface="Calibri" panose="020F0502020204030204" pitchFamily="34" charset="0"/>
              </a:rPr>
              <a:t>       round(</a:t>
            </a:r>
            <a:r>
              <a:rPr lang="en-IN" sz="1200" dirty="0" err="1">
                <a:latin typeface="Calibri" panose="020F0502020204030204" pitchFamily="34" charset="0"/>
                <a:ea typeface="Times New Roman" panose="02020603050405020304" pitchFamily="18" charset="0"/>
                <a:cs typeface="Calibri" panose="020F0502020204030204" pitchFamily="34" charset="0"/>
              </a:rPr>
              <a:t>avg</a:t>
            </a:r>
            <a:r>
              <a:rPr lang="en-IN" sz="1200" dirty="0">
                <a:latin typeface="Calibri" panose="020F0502020204030204" pitchFamily="34" charset="0"/>
                <a:ea typeface="Times New Roman" panose="02020603050405020304" pitchFamily="18" charset="0"/>
                <a:cs typeface="Calibri" panose="020F0502020204030204" pitchFamily="34" charset="0"/>
              </a:rPr>
              <a:t>(volume),2) </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200" dirty="0">
                <a:latin typeface="Calibri" panose="020F0502020204030204" pitchFamily="34" charset="0"/>
                <a:ea typeface="Times New Roman" panose="02020603050405020304" pitchFamily="18" charset="0"/>
                <a:cs typeface="Calibri" panose="020F0502020204030204" pitchFamily="34" charset="0"/>
              </a:rPr>
              <a:t>as </a:t>
            </a:r>
            <a:r>
              <a:rPr lang="en-IN" sz="1200" dirty="0" err="1">
                <a:latin typeface="Calibri" panose="020F0502020204030204" pitchFamily="34" charset="0"/>
                <a:ea typeface="Times New Roman" panose="02020603050405020304" pitchFamily="18" charset="0"/>
                <a:cs typeface="Calibri" panose="020F0502020204030204" pitchFamily="34" charset="0"/>
              </a:rPr>
              <a:t>Average_Monthly_Trading</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200" dirty="0">
                <a:latin typeface="Calibri" panose="020F0502020204030204" pitchFamily="34" charset="0"/>
                <a:ea typeface="Times New Roman" panose="02020603050405020304" pitchFamily="18" charset="0"/>
                <a:cs typeface="Calibri" panose="020F0502020204030204" pitchFamily="34" charset="0"/>
              </a:rPr>
              <a:t>from `copy of </a:t>
            </a:r>
            <a:r>
              <a:rPr lang="en-IN" sz="1200" dirty="0" err="1">
                <a:latin typeface="Calibri" panose="020F0502020204030204" pitchFamily="34" charset="0"/>
                <a:ea typeface="Times New Roman" panose="02020603050405020304" pitchFamily="18" charset="0"/>
                <a:cs typeface="Calibri" panose="020F0502020204030204" pitchFamily="34" charset="0"/>
              </a:rPr>
              <a:t>synthetic_stock_data</a:t>
            </a:r>
            <a:r>
              <a:rPr lang="en-IN" sz="1200" dirty="0">
                <a:latin typeface="Calibri" panose="020F0502020204030204" pitchFamily="34" charset="0"/>
                <a:ea typeface="Times New Roman" panose="02020603050405020304" pitchFamily="18" charset="0"/>
                <a:cs typeface="Calibri" panose="020F0502020204030204" pitchFamily="34" charset="0"/>
              </a:rPr>
              <a:t> csv`</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200" dirty="0">
                <a:latin typeface="Calibri" panose="020F0502020204030204" pitchFamily="34" charset="0"/>
                <a:ea typeface="Times New Roman" panose="02020603050405020304" pitchFamily="18" charset="0"/>
                <a:cs typeface="Calibri" panose="020F0502020204030204" pitchFamily="34" charset="0"/>
              </a:rPr>
              <a:t>group by 1</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200" dirty="0">
                <a:latin typeface="Calibri" panose="020F0502020204030204" pitchFamily="34" charset="0"/>
                <a:ea typeface="Times New Roman" panose="02020603050405020304" pitchFamily="18" charset="0"/>
                <a:cs typeface="Calibri" panose="020F0502020204030204" pitchFamily="34" charset="0"/>
              </a:rPr>
              <a:t>order by 1</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200" dirty="0">
                <a:latin typeface="Calibri" panose="020F0502020204030204" pitchFamily="34" charset="0"/>
                <a:ea typeface="Times New Roman" panose="02020603050405020304" pitchFamily="18" charset="0"/>
                <a:cs typeface="Calibri" panose="020F0502020204030204" pitchFamily="34" charset="0"/>
              </a:rPr>
              <a:t> </a:t>
            </a:r>
            <a:endParaRPr lang="en-IN"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4511040" y="1359253"/>
            <a:ext cx="3574180" cy="5455596"/>
          </a:xfrm>
          <a:prstGeom prst="rect">
            <a:avLst/>
          </a:prstGeom>
        </p:spPr>
        <p:txBody>
          <a:bodyPr wrap="square">
            <a:spAutoFit/>
          </a:bodyPr>
          <a:lstStyle/>
          <a:p>
            <a:pPr>
              <a:lnSpc>
                <a:spcPct val="107000"/>
              </a:lnSpc>
              <a:spcAft>
                <a:spcPts val="800"/>
              </a:spcAft>
            </a:pPr>
            <a:r>
              <a:rPr lang="en-IN" sz="1400" b="1" dirty="0">
                <a:latin typeface="Calibri" panose="020F0502020204030204" pitchFamily="34" charset="0"/>
                <a:ea typeface="Calibri" panose="020F0502020204030204" pitchFamily="34" charset="0"/>
                <a:cs typeface="Calibri" panose="020F0502020204030204" pitchFamily="34" charset="0"/>
              </a:rPr>
              <a:t>4</a:t>
            </a:r>
            <a:r>
              <a:rPr lang="en-IN" sz="1400" dirty="0">
                <a:latin typeface="Calibri" panose="020F0502020204030204" pitchFamily="34" charset="0"/>
                <a:ea typeface="Calibri" panose="020F0502020204030204" pitchFamily="34" charset="0"/>
                <a:cs typeface="Calibri" panose="020F0502020204030204" pitchFamily="34" charset="0"/>
              </a:rPr>
              <a:t>. </a:t>
            </a:r>
            <a:r>
              <a:rPr lang="en-IN" sz="1400" b="1" dirty="0">
                <a:latin typeface="Calibri" panose="020F0502020204030204" pitchFamily="34" charset="0"/>
                <a:ea typeface="Calibri" panose="020F0502020204030204" pitchFamily="34" charset="0"/>
                <a:cs typeface="Calibri" panose="020F0502020204030204" pitchFamily="34" charset="0"/>
              </a:rPr>
              <a:t>Highest And Lowest PE Ratio of Stocks</a:t>
            </a:r>
            <a:endParaRPr lang="en-IN" sz="1400"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0"/>
              </a:spcAft>
            </a:pPr>
            <a:r>
              <a:rPr lang="en-IN" sz="1200" dirty="0">
                <a:latin typeface="Calibri" panose="020F0502020204030204" pitchFamily="34" charset="0"/>
                <a:ea typeface="Calibri" panose="020F0502020204030204" pitchFamily="34" charset="0"/>
                <a:cs typeface="Calibri" panose="020F0502020204030204" pitchFamily="34" charset="0"/>
              </a:rPr>
              <a:t>select Ticker as Stocks,</a:t>
            </a:r>
          </a:p>
          <a:p>
            <a:pPr>
              <a:lnSpc>
                <a:spcPct val="107000"/>
              </a:lnSpc>
              <a:spcAft>
                <a:spcPts val="0"/>
              </a:spcAft>
            </a:pPr>
            <a:r>
              <a:rPr lang="en-IN" sz="1200" dirty="0">
                <a:latin typeface="Calibri" panose="020F0502020204030204" pitchFamily="34" charset="0"/>
                <a:ea typeface="Calibri" panose="020F0502020204030204" pitchFamily="34" charset="0"/>
                <a:cs typeface="Calibri" panose="020F0502020204030204" pitchFamily="34" charset="0"/>
              </a:rPr>
              <a:t>       round(max(`PE Ratio`),2) as </a:t>
            </a:r>
            <a:r>
              <a:rPr lang="en-IN" sz="1200" dirty="0" err="1">
                <a:latin typeface="Calibri" panose="020F0502020204030204" pitchFamily="34" charset="0"/>
                <a:ea typeface="Calibri" panose="020F0502020204030204" pitchFamily="34" charset="0"/>
                <a:cs typeface="Calibri" panose="020F0502020204030204" pitchFamily="34" charset="0"/>
              </a:rPr>
              <a:t>Highest_PE_Ratio</a:t>
            </a:r>
            <a:r>
              <a:rPr lang="en-IN" sz="1200" dirty="0">
                <a:latin typeface="Calibri" panose="020F0502020204030204" pitchFamily="34" charset="0"/>
                <a:ea typeface="Calibri" panose="020F0502020204030204" pitchFamily="34" charset="0"/>
                <a:cs typeface="Calibri" panose="020F0502020204030204" pitchFamily="34" charset="0"/>
              </a:rPr>
              <a:t>,</a:t>
            </a:r>
          </a:p>
          <a:p>
            <a:pPr>
              <a:lnSpc>
                <a:spcPct val="107000"/>
              </a:lnSpc>
              <a:spcAft>
                <a:spcPts val="0"/>
              </a:spcAft>
            </a:pPr>
            <a:r>
              <a:rPr lang="en-IN" sz="1200" dirty="0">
                <a:latin typeface="Calibri" panose="020F0502020204030204" pitchFamily="34" charset="0"/>
                <a:ea typeface="Calibri" panose="020F0502020204030204" pitchFamily="34" charset="0"/>
                <a:cs typeface="Calibri" panose="020F0502020204030204" pitchFamily="34" charset="0"/>
              </a:rPr>
              <a:t>       round(min(`PE Ratio`),2) as </a:t>
            </a:r>
            <a:r>
              <a:rPr lang="en-IN" sz="1200" dirty="0" err="1">
                <a:latin typeface="Calibri" panose="020F0502020204030204" pitchFamily="34" charset="0"/>
                <a:ea typeface="Calibri" panose="020F0502020204030204" pitchFamily="34" charset="0"/>
                <a:cs typeface="Calibri" panose="020F0502020204030204" pitchFamily="34" charset="0"/>
              </a:rPr>
              <a:t>Lowest_PE_Ratio</a:t>
            </a:r>
            <a:endParaRPr lang="en-IN" sz="1200"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0"/>
              </a:spcAft>
            </a:pPr>
            <a:r>
              <a:rPr lang="en-IN" sz="1200" dirty="0">
                <a:latin typeface="Calibri" panose="020F0502020204030204" pitchFamily="34" charset="0"/>
                <a:ea typeface="Calibri" panose="020F0502020204030204" pitchFamily="34" charset="0"/>
                <a:cs typeface="Calibri" panose="020F0502020204030204" pitchFamily="34" charset="0"/>
              </a:rPr>
              <a:t>from `copy of </a:t>
            </a:r>
            <a:r>
              <a:rPr lang="en-IN" sz="1200" dirty="0" err="1">
                <a:latin typeface="Calibri" panose="020F0502020204030204" pitchFamily="34" charset="0"/>
                <a:ea typeface="Calibri" panose="020F0502020204030204" pitchFamily="34" charset="0"/>
                <a:cs typeface="Calibri" panose="020F0502020204030204" pitchFamily="34" charset="0"/>
              </a:rPr>
              <a:t>synthetic_stock_data</a:t>
            </a:r>
            <a:r>
              <a:rPr lang="en-IN" sz="1200" dirty="0">
                <a:latin typeface="Calibri" panose="020F0502020204030204" pitchFamily="34" charset="0"/>
                <a:ea typeface="Calibri" panose="020F0502020204030204" pitchFamily="34" charset="0"/>
                <a:cs typeface="Calibri" panose="020F0502020204030204" pitchFamily="34" charset="0"/>
              </a:rPr>
              <a:t> csv`</a:t>
            </a:r>
          </a:p>
          <a:p>
            <a:pPr>
              <a:lnSpc>
                <a:spcPct val="107000"/>
              </a:lnSpc>
              <a:spcAft>
                <a:spcPts val="0"/>
              </a:spcAft>
            </a:pPr>
            <a:r>
              <a:rPr lang="en-IN" sz="1200" dirty="0">
                <a:latin typeface="Calibri" panose="020F0502020204030204" pitchFamily="34" charset="0"/>
                <a:ea typeface="Calibri" panose="020F0502020204030204" pitchFamily="34" charset="0"/>
                <a:cs typeface="Calibri" panose="020F0502020204030204" pitchFamily="34" charset="0"/>
              </a:rPr>
              <a:t>group by 1</a:t>
            </a:r>
          </a:p>
          <a:p>
            <a:pPr>
              <a:lnSpc>
                <a:spcPct val="107000"/>
              </a:lnSpc>
              <a:spcAft>
                <a:spcPts val="0"/>
              </a:spcAft>
            </a:pPr>
            <a:r>
              <a:rPr lang="en-IN" sz="1200" dirty="0">
                <a:latin typeface="Calibri" panose="020F0502020204030204" pitchFamily="34" charset="0"/>
                <a:ea typeface="Calibri" panose="020F0502020204030204" pitchFamily="34" charset="0"/>
                <a:cs typeface="Calibri" panose="020F0502020204030204" pitchFamily="34" charset="0"/>
              </a:rPr>
              <a:t>order by </a:t>
            </a:r>
            <a:r>
              <a:rPr lang="en-IN" sz="1200" dirty="0" smtClean="0">
                <a:latin typeface="Calibri" panose="020F0502020204030204" pitchFamily="34" charset="0"/>
                <a:ea typeface="Calibri" panose="020F0502020204030204" pitchFamily="34" charset="0"/>
                <a:cs typeface="Calibri" panose="020F0502020204030204" pitchFamily="34" charset="0"/>
              </a:rPr>
              <a:t>2</a:t>
            </a:r>
          </a:p>
          <a:p>
            <a:pPr>
              <a:lnSpc>
                <a:spcPct val="107000"/>
              </a:lnSpc>
              <a:spcAft>
                <a:spcPts val="0"/>
              </a:spcAft>
            </a:pPr>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IN" sz="1400" b="1" dirty="0">
                <a:latin typeface="Calibri" panose="020F0502020204030204" pitchFamily="34" charset="0"/>
                <a:ea typeface="Calibri" panose="020F0502020204030204" pitchFamily="34" charset="0"/>
                <a:cs typeface="Calibri" panose="020F0502020204030204" pitchFamily="34" charset="0"/>
              </a:rPr>
              <a:t>5. Stocks With Highest Market Capital</a:t>
            </a:r>
            <a:endParaRPr lang="en-IN" sz="1400" dirty="0">
              <a:latin typeface="Calibri" panose="020F0502020204030204" pitchFamily="34" charset="0"/>
              <a:ea typeface="Calibri" panose="020F0502020204030204" pitchFamily="34" charset="0"/>
              <a:cs typeface="Calibri" panose="020F0502020204030204" pitchFamily="34" charset="0"/>
            </a:endParaRPr>
          </a:p>
          <a:p>
            <a:r>
              <a:rPr lang="en-IN" sz="1200" b="1" dirty="0">
                <a:latin typeface="Calibri" panose="020F0502020204030204" pitchFamily="34" charset="0"/>
                <a:ea typeface="Calibri" panose="020F0502020204030204" pitchFamily="34" charset="0"/>
                <a:cs typeface="Calibri" panose="020F0502020204030204" pitchFamily="34" charset="0"/>
              </a:rPr>
              <a:t> </a:t>
            </a:r>
            <a:endParaRPr lang="en-IN" sz="1200" dirty="0">
              <a:latin typeface="Calibri" panose="020F0502020204030204" pitchFamily="34" charset="0"/>
              <a:ea typeface="Calibri" panose="020F0502020204030204" pitchFamily="34" charset="0"/>
              <a:cs typeface="Calibri" panose="020F0502020204030204" pitchFamily="34" charset="0"/>
            </a:endParaRPr>
          </a:p>
          <a:p>
            <a:r>
              <a:rPr lang="en-IN" sz="1200" dirty="0">
                <a:latin typeface="Calibri" panose="020F0502020204030204" pitchFamily="34" charset="0"/>
                <a:ea typeface="Calibri" panose="020F0502020204030204" pitchFamily="34" charset="0"/>
                <a:cs typeface="Calibri" panose="020F0502020204030204" pitchFamily="34" charset="0"/>
              </a:rPr>
              <a:t>select ticker as Stocks,</a:t>
            </a:r>
          </a:p>
          <a:p>
            <a:r>
              <a:rPr lang="en-IN" sz="1200" dirty="0">
                <a:latin typeface="Calibri" panose="020F0502020204030204" pitchFamily="34" charset="0"/>
                <a:ea typeface="Calibri" panose="020F0502020204030204" pitchFamily="34" charset="0"/>
                <a:cs typeface="Calibri" panose="020F0502020204030204" pitchFamily="34" charset="0"/>
              </a:rPr>
              <a:t>       round(max(`Market Cap`),2) as </a:t>
            </a:r>
            <a:r>
              <a:rPr lang="en-IN" sz="1200" dirty="0" err="1">
                <a:latin typeface="Calibri" panose="020F0502020204030204" pitchFamily="34" charset="0"/>
                <a:ea typeface="Calibri" panose="020F0502020204030204" pitchFamily="34" charset="0"/>
                <a:cs typeface="Calibri" panose="020F0502020204030204" pitchFamily="34" charset="0"/>
              </a:rPr>
              <a:t>Highest_Market_Cap</a:t>
            </a:r>
            <a:endParaRPr lang="en-IN" sz="1200" dirty="0">
              <a:latin typeface="Calibri" panose="020F0502020204030204" pitchFamily="34" charset="0"/>
              <a:ea typeface="Calibri" panose="020F0502020204030204" pitchFamily="34" charset="0"/>
              <a:cs typeface="Calibri" panose="020F0502020204030204" pitchFamily="34" charset="0"/>
            </a:endParaRPr>
          </a:p>
          <a:p>
            <a:r>
              <a:rPr lang="en-IN" sz="1200" dirty="0">
                <a:latin typeface="Calibri" panose="020F0502020204030204" pitchFamily="34" charset="0"/>
                <a:ea typeface="Calibri" panose="020F0502020204030204" pitchFamily="34" charset="0"/>
                <a:cs typeface="Calibri" panose="020F0502020204030204" pitchFamily="34" charset="0"/>
              </a:rPr>
              <a:t>from `copy of </a:t>
            </a:r>
            <a:r>
              <a:rPr lang="en-IN" sz="1200" dirty="0" err="1">
                <a:latin typeface="Calibri" panose="020F0502020204030204" pitchFamily="34" charset="0"/>
                <a:ea typeface="Calibri" panose="020F0502020204030204" pitchFamily="34" charset="0"/>
                <a:cs typeface="Calibri" panose="020F0502020204030204" pitchFamily="34" charset="0"/>
              </a:rPr>
              <a:t>synthetic_stock_data</a:t>
            </a:r>
            <a:r>
              <a:rPr lang="en-IN" sz="1200" dirty="0">
                <a:latin typeface="Calibri" panose="020F0502020204030204" pitchFamily="34" charset="0"/>
                <a:ea typeface="Calibri" panose="020F0502020204030204" pitchFamily="34" charset="0"/>
                <a:cs typeface="Calibri" panose="020F0502020204030204" pitchFamily="34" charset="0"/>
              </a:rPr>
              <a:t> csv`</a:t>
            </a:r>
          </a:p>
          <a:p>
            <a:r>
              <a:rPr lang="en-IN" sz="1200" dirty="0">
                <a:latin typeface="Calibri" panose="020F0502020204030204" pitchFamily="34" charset="0"/>
                <a:ea typeface="Calibri" panose="020F0502020204030204" pitchFamily="34" charset="0"/>
                <a:cs typeface="Calibri" panose="020F0502020204030204" pitchFamily="34" charset="0"/>
              </a:rPr>
              <a:t>group by 1</a:t>
            </a:r>
          </a:p>
          <a:p>
            <a:r>
              <a:rPr lang="en-IN" sz="1200" dirty="0">
                <a:latin typeface="Calibri" panose="020F0502020204030204" pitchFamily="34" charset="0"/>
                <a:ea typeface="Calibri" panose="020F0502020204030204" pitchFamily="34" charset="0"/>
                <a:cs typeface="Calibri" panose="020F0502020204030204" pitchFamily="34" charset="0"/>
              </a:rPr>
              <a:t>order by 2 </a:t>
            </a:r>
            <a:r>
              <a:rPr lang="en-IN" sz="1200" dirty="0" err="1">
                <a:latin typeface="Calibri" panose="020F0502020204030204" pitchFamily="34" charset="0"/>
                <a:ea typeface="Calibri" panose="020F0502020204030204" pitchFamily="34" charset="0"/>
                <a:cs typeface="Calibri" panose="020F0502020204030204" pitchFamily="34" charset="0"/>
              </a:rPr>
              <a:t>desc</a:t>
            </a:r>
            <a:endParaRPr lang="en-IN" sz="1200" dirty="0">
              <a:latin typeface="Calibri" panose="020F0502020204030204" pitchFamily="34" charset="0"/>
              <a:ea typeface="Calibri" panose="020F0502020204030204" pitchFamily="34" charset="0"/>
              <a:cs typeface="Calibri" panose="020F0502020204030204" pitchFamily="34" charset="0"/>
            </a:endParaRPr>
          </a:p>
          <a:p>
            <a:r>
              <a:rPr lang="en-IN" sz="1400" dirty="0">
                <a:latin typeface="Calibri" panose="020F0502020204030204" pitchFamily="34" charset="0"/>
                <a:ea typeface="Calibri" panose="020F0502020204030204" pitchFamily="34" charset="0"/>
                <a:cs typeface="Calibri" panose="020F0502020204030204" pitchFamily="34" charset="0"/>
              </a:rPr>
              <a:t> </a:t>
            </a:r>
          </a:p>
          <a:p>
            <a:r>
              <a:rPr lang="en-IN" sz="1400" b="1" dirty="0">
                <a:latin typeface="Calibri" panose="020F0502020204030204" pitchFamily="34" charset="0"/>
                <a:ea typeface="Calibri" panose="020F0502020204030204" pitchFamily="34" charset="0"/>
                <a:cs typeface="Calibri" panose="020F0502020204030204" pitchFamily="34" charset="0"/>
              </a:rPr>
              <a:t>6.Buying/Neutral/</a:t>
            </a:r>
            <a:r>
              <a:rPr lang="en-IN" sz="1400" b="1" dirty="0" err="1">
                <a:latin typeface="Calibri" panose="020F0502020204030204" pitchFamily="34" charset="0"/>
                <a:ea typeface="Calibri" panose="020F0502020204030204" pitchFamily="34" charset="0"/>
                <a:cs typeface="Calibri" panose="020F0502020204030204" pitchFamily="34" charset="0"/>
              </a:rPr>
              <a:t>Uneutral</a:t>
            </a:r>
            <a:r>
              <a:rPr lang="en-IN" sz="1400" b="1" dirty="0">
                <a:latin typeface="Calibri" panose="020F0502020204030204" pitchFamily="34" charset="0"/>
                <a:ea typeface="Calibri" panose="020F0502020204030204" pitchFamily="34" charset="0"/>
                <a:cs typeface="Calibri" panose="020F0502020204030204" pitchFamily="34" charset="0"/>
              </a:rPr>
              <a:t> Zone </a:t>
            </a:r>
            <a:endParaRPr lang="en-IN" sz="1400" dirty="0">
              <a:latin typeface="Calibri" panose="020F0502020204030204" pitchFamily="34" charset="0"/>
              <a:ea typeface="Calibri" panose="020F0502020204030204" pitchFamily="34" charset="0"/>
              <a:cs typeface="Calibri" panose="020F0502020204030204" pitchFamily="34" charset="0"/>
            </a:endParaRPr>
          </a:p>
          <a:p>
            <a:r>
              <a:rPr lang="en-IN" sz="1200" b="1" dirty="0">
                <a:latin typeface="Calibri" panose="020F0502020204030204" pitchFamily="34" charset="0"/>
                <a:ea typeface="Calibri" panose="020F0502020204030204" pitchFamily="34" charset="0"/>
                <a:cs typeface="Calibri" panose="020F0502020204030204" pitchFamily="34" charset="0"/>
              </a:rPr>
              <a:t> </a:t>
            </a:r>
            <a:endParaRPr lang="en-IN" sz="1200" dirty="0">
              <a:latin typeface="Calibri" panose="020F0502020204030204" pitchFamily="34" charset="0"/>
              <a:ea typeface="Calibri" panose="020F0502020204030204" pitchFamily="34" charset="0"/>
              <a:cs typeface="Calibri" panose="020F0502020204030204" pitchFamily="34" charset="0"/>
            </a:endParaRPr>
          </a:p>
          <a:p>
            <a:r>
              <a:rPr lang="en-IN" sz="1200" dirty="0">
                <a:latin typeface="Calibri" panose="020F0502020204030204" pitchFamily="34" charset="0"/>
                <a:ea typeface="Calibri" panose="020F0502020204030204" pitchFamily="34" charset="0"/>
                <a:cs typeface="Calibri" panose="020F0502020204030204" pitchFamily="34" charset="0"/>
              </a:rPr>
              <a:t>select ticker as Stocks,</a:t>
            </a:r>
          </a:p>
          <a:p>
            <a:r>
              <a:rPr lang="en-IN" sz="1200" dirty="0">
                <a:latin typeface="Calibri" panose="020F0502020204030204" pitchFamily="34" charset="0"/>
                <a:ea typeface="Calibri" panose="020F0502020204030204" pitchFamily="34" charset="0"/>
                <a:cs typeface="Calibri" panose="020F0502020204030204" pitchFamily="34" charset="0"/>
              </a:rPr>
              <a:t>       </a:t>
            </a:r>
            <a:r>
              <a:rPr lang="en-IN" sz="1200" dirty="0" err="1">
                <a:latin typeface="Calibri" panose="020F0502020204030204" pitchFamily="34" charset="0"/>
                <a:ea typeface="Calibri" panose="020F0502020204030204" pitchFamily="34" charset="0"/>
                <a:cs typeface="Calibri" panose="020F0502020204030204" pitchFamily="34" charset="0"/>
              </a:rPr>
              <a:t>Buying_Selling_Neutral_signals</a:t>
            </a:r>
            <a:r>
              <a:rPr lang="en-IN" sz="1200" dirty="0">
                <a:latin typeface="Calibri" panose="020F0502020204030204" pitchFamily="34" charset="0"/>
                <a:ea typeface="Calibri" panose="020F0502020204030204" pitchFamily="34" charset="0"/>
                <a:cs typeface="Calibri" panose="020F0502020204030204" pitchFamily="34" charset="0"/>
              </a:rPr>
              <a:t>,</a:t>
            </a:r>
          </a:p>
          <a:p>
            <a:r>
              <a:rPr lang="en-IN" sz="1200" dirty="0">
                <a:latin typeface="Calibri" panose="020F0502020204030204" pitchFamily="34" charset="0"/>
                <a:ea typeface="Calibri" panose="020F0502020204030204" pitchFamily="34" charset="0"/>
                <a:cs typeface="Calibri" panose="020F0502020204030204" pitchFamily="34" charset="0"/>
              </a:rPr>
              <a:t>       count(</a:t>
            </a:r>
            <a:r>
              <a:rPr lang="en-IN" sz="1200" dirty="0" err="1">
                <a:latin typeface="Calibri" panose="020F0502020204030204" pitchFamily="34" charset="0"/>
                <a:ea typeface="Calibri" panose="020F0502020204030204" pitchFamily="34" charset="0"/>
                <a:cs typeface="Calibri" panose="020F0502020204030204" pitchFamily="34" charset="0"/>
              </a:rPr>
              <a:t>Buying_Selling_Neutral_signals</a:t>
            </a:r>
            <a:r>
              <a:rPr lang="en-IN" sz="1200" dirty="0">
                <a:latin typeface="Calibri" panose="020F0502020204030204" pitchFamily="34" charset="0"/>
                <a:ea typeface="Calibri" panose="020F0502020204030204" pitchFamily="34" charset="0"/>
                <a:cs typeface="Calibri" panose="020F0502020204030204" pitchFamily="34" charset="0"/>
              </a:rPr>
              <a:t>) </a:t>
            </a:r>
          </a:p>
          <a:p>
            <a:r>
              <a:rPr lang="en-IN" sz="1200" dirty="0">
                <a:latin typeface="Calibri" panose="020F0502020204030204" pitchFamily="34" charset="0"/>
                <a:ea typeface="Calibri" panose="020F0502020204030204" pitchFamily="34" charset="0"/>
                <a:cs typeface="Calibri" panose="020F0502020204030204" pitchFamily="34" charset="0"/>
              </a:rPr>
              <a:t>as </a:t>
            </a:r>
            <a:r>
              <a:rPr lang="en-IN" sz="1200" dirty="0" err="1">
                <a:latin typeface="Calibri" panose="020F0502020204030204" pitchFamily="34" charset="0"/>
                <a:ea typeface="Calibri" panose="020F0502020204030204" pitchFamily="34" charset="0"/>
                <a:cs typeface="Calibri" panose="020F0502020204030204" pitchFamily="34" charset="0"/>
              </a:rPr>
              <a:t>Count_Signals</a:t>
            </a:r>
            <a:endParaRPr lang="en-IN" sz="1200" dirty="0">
              <a:latin typeface="Calibri" panose="020F0502020204030204" pitchFamily="34" charset="0"/>
              <a:ea typeface="Calibri" panose="020F0502020204030204" pitchFamily="34" charset="0"/>
              <a:cs typeface="Calibri" panose="020F0502020204030204" pitchFamily="34" charset="0"/>
            </a:endParaRPr>
          </a:p>
          <a:p>
            <a:r>
              <a:rPr lang="en-IN" sz="1200" dirty="0">
                <a:latin typeface="Calibri" panose="020F0502020204030204" pitchFamily="34" charset="0"/>
                <a:ea typeface="Calibri" panose="020F0502020204030204" pitchFamily="34" charset="0"/>
                <a:cs typeface="Calibri" panose="020F0502020204030204" pitchFamily="34" charset="0"/>
              </a:rPr>
              <a:t>from `copy of </a:t>
            </a:r>
            <a:r>
              <a:rPr lang="en-IN" sz="1200" dirty="0" err="1">
                <a:latin typeface="Calibri" panose="020F0502020204030204" pitchFamily="34" charset="0"/>
                <a:ea typeface="Calibri" panose="020F0502020204030204" pitchFamily="34" charset="0"/>
                <a:cs typeface="Calibri" panose="020F0502020204030204" pitchFamily="34" charset="0"/>
              </a:rPr>
              <a:t>synthetic_stock_data</a:t>
            </a:r>
            <a:r>
              <a:rPr lang="en-IN" sz="1200" dirty="0">
                <a:latin typeface="Calibri" panose="020F0502020204030204" pitchFamily="34" charset="0"/>
                <a:ea typeface="Calibri" panose="020F0502020204030204" pitchFamily="34" charset="0"/>
                <a:cs typeface="Calibri" panose="020F0502020204030204" pitchFamily="34" charset="0"/>
              </a:rPr>
              <a:t> csv`</a:t>
            </a:r>
          </a:p>
          <a:p>
            <a:r>
              <a:rPr lang="en-IN" sz="1200" dirty="0">
                <a:latin typeface="Calibri" panose="020F0502020204030204" pitchFamily="34" charset="0"/>
                <a:ea typeface="Calibri" panose="020F0502020204030204" pitchFamily="34" charset="0"/>
                <a:cs typeface="Calibri" panose="020F0502020204030204" pitchFamily="34" charset="0"/>
              </a:rPr>
              <a:t>group by 1,2</a:t>
            </a:r>
          </a:p>
          <a:p>
            <a:r>
              <a:rPr lang="en-IN" sz="1200" dirty="0">
                <a:latin typeface="Calibri" panose="020F0502020204030204" pitchFamily="34" charset="0"/>
                <a:ea typeface="Calibri" panose="020F0502020204030204" pitchFamily="34" charset="0"/>
                <a:cs typeface="Calibri" panose="020F0502020204030204" pitchFamily="34" charset="0"/>
              </a:rPr>
              <a:t>order by 1,3 </a:t>
            </a:r>
            <a:r>
              <a:rPr lang="en-IN" sz="1200" dirty="0" err="1">
                <a:latin typeface="Calibri" panose="020F0502020204030204" pitchFamily="34" charset="0"/>
                <a:ea typeface="Calibri" panose="020F0502020204030204" pitchFamily="34" charset="0"/>
                <a:cs typeface="Calibri" panose="020F0502020204030204" pitchFamily="34" charset="0"/>
              </a:rPr>
              <a:t>desc</a:t>
            </a:r>
            <a:endParaRPr lang="en-IN" sz="1200"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0"/>
              </a:spcAft>
            </a:pPr>
            <a:endParaRPr lang="en-IN" sz="1200" dirty="0">
              <a:latin typeface="Calibri" panose="020F0502020204030204" pitchFamily="34" charset="0"/>
              <a:ea typeface="Calibri" panose="020F0502020204030204" pitchFamily="34" charset="0"/>
              <a:cs typeface="Calibri" panose="020F0502020204030204" pitchFamily="34" charset="0"/>
            </a:endParaRPr>
          </a:p>
        </p:txBody>
      </p:sp>
      <p:sp>
        <p:nvSpPr>
          <p:cNvPr id="8" name="Rectangle 7"/>
          <p:cNvSpPr/>
          <p:nvPr/>
        </p:nvSpPr>
        <p:spPr>
          <a:xfrm>
            <a:off x="8181473" y="1123011"/>
            <a:ext cx="3343175" cy="3352906"/>
          </a:xfrm>
          <a:prstGeom prst="rect">
            <a:avLst/>
          </a:prstGeom>
        </p:spPr>
        <p:txBody>
          <a:bodyPr wrap="square">
            <a:spAutoFit/>
          </a:bodyPr>
          <a:lstStyle/>
          <a:p>
            <a:pPr>
              <a:lnSpc>
                <a:spcPct val="107000"/>
              </a:lnSpc>
              <a:spcAft>
                <a:spcPts val="0"/>
              </a:spcAft>
            </a:pPr>
            <a:r>
              <a:rPr lang="en-IN" sz="14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0"/>
              </a:spcAft>
            </a:pPr>
            <a:r>
              <a:rPr lang="en-IN" sz="1400" b="1" dirty="0">
                <a:latin typeface="Calibri" panose="020F0502020204030204" pitchFamily="34" charset="0"/>
                <a:ea typeface="Calibri" panose="020F0502020204030204" pitchFamily="34" charset="0"/>
                <a:cs typeface="Times New Roman" panose="02020603050405020304" pitchFamily="18" charset="0"/>
              </a:rPr>
              <a:t>7</a:t>
            </a:r>
            <a:r>
              <a:rPr lang="en-IN" sz="1400" dirty="0">
                <a:latin typeface="Calibri" panose="020F0502020204030204" pitchFamily="34" charset="0"/>
                <a:ea typeface="Calibri" panose="020F0502020204030204" pitchFamily="34" charset="0"/>
                <a:cs typeface="Times New Roman" panose="02020603050405020304" pitchFamily="18" charset="0"/>
              </a:rPr>
              <a:t>.</a:t>
            </a:r>
            <a:r>
              <a:rPr lang="en-IN" sz="1400" b="1" dirty="0">
                <a:solidFill>
                  <a:srgbClr val="ACB9CA"/>
                </a:solidFill>
                <a:latin typeface="Calibri" panose="020F0502020204030204" pitchFamily="34" charset="0"/>
                <a:ea typeface="Times New Roman" panose="02020603050405020304" pitchFamily="18" charset="0"/>
                <a:cs typeface="Times New Roman" panose="02020603050405020304" pitchFamily="18" charset="0"/>
              </a:rPr>
              <a:t> </a:t>
            </a:r>
            <a:r>
              <a:rPr lang="en-IN" sz="1400" b="1" dirty="0">
                <a:latin typeface="Calibri" panose="020F0502020204030204" pitchFamily="34" charset="0"/>
                <a:ea typeface="Calibri" panose="020F0502020204030204" pitchFamily="34" charset="0"/>
                <a:cs typeface="Times New Roman" panose="02020603050405020304" pitchFamily="18" charset="0"/>
              </a:rPr>
              <a:t>Max High &amp; Min High of Stocks</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2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0"/>
              </a:spcAft>
            </a:pPr>
            <a:r>
              <a:rPr lang="en-IN" sz="1200" dirty="0">
                <a:latin typeface="Calibri" panose="020F0502020204030204" pitchFamily="34" charset="0"/>
                <a:ea typeface="Calibri" panose="020F0502020204030204" pitchFamily="34" charset="0"/>
                <a:cs typeface="Times New Roman" panose="02020603050405020304" pitchFamily="18" charset="0"/>
              </a:rPr>
              <a:t>select ticker as Stocks,</a:t>
            </a:r>
          </a:p>
          <a:p>
            <a:pPr>
              <a:lnSpc>
                <a:spcPct val="107000"/>
              </a:lnSpc>
              <a:spcAft>
                <a:spcPts val="0"/>
              </a:spcAft>
            </a:pPr>
            <a:r>
              <a:rPr lang="en-IN" sz="1200" dirty="0">
                <a:latin typeface="Calibri" panose="020F0502020204030204" pitchFamily="34" charset="0"/>
                <a:ea typeface="Calibri" panose="020F0502020204030204" pitchFamily="34" charset="0"/>
                <a:cs typeface="Times New Roman" panose="02020603050405020304" pitchFamily="18" charset="0"/>
              </a:rPr>
              <a:t>       round(max(high),2) as </a:t>
            </a:r>
            <a:r>
              <a:rPr lang="en-IN" sz="1200" dirty="0" err="1">
                <a:latin typeface="Calibri" panose="020F0502020204030204" pitchFamily="34" charset="0"/>
                <a:ea typeface="Calibri" panose="020F0502020204030204" pitchFamily="34" charset="0"/>
                <a:cs typeface="Times New Roman" panose="02020603050405020304" pitchFamily="18" charset="0"/>
              </a:rPr>
              <a:t>Max_of_High</a:t>
            </a:r>
            <a:r>
              <a:rPr lang="en-IN" sz="12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0"/>
              </a:spcAft>
            </a:pPr>
            <a:r>
              <a:rPr lang="en-IN" sz="1200" dirty="0">
                <a:latin typeface="Calibri" panose="020F0502020204030204" pitchFamily="34" charset="0"/>
                <a:ea typeface="Calibri" panose="020F0502020204030204" pitchFamily="34" charset="0"/>
                <a:cs typeface="Times New Roman" panose="02020603050405020304" pitchFamily="18" charset="0"/>
              </a:rPr>
              <a:t>       round(min(high),2) as </a:t>
            </a:r>
            <a:r>
              <a:rPr lang="en-IN" sz="1200" dirty="0" err="1">
                <a:latin typeface="Calibri" panose="020F0502020204030204" pitchFamily="34" charset="0"/>
                <a:ea typeface="Calibri" panose="020F0502020204030204" pitchFamily="34" charset="0"/>
                <a:cs typeface="Times New Roman" panose="02020603050405020304" pitchFamily="18" charset="0"/>
              </a:rPr>
              <a:t>Min_of_High</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200" dirty="0">
                <a:latin typeface="Calibri" panose="020F0502020204030204" pitchFamily="34" charset="0"/>
                <a:ea typeface="Calibri" panose="020F0502020204030204" pitchFamily="34" charset="0"/>
                <a:cs typeface="Times New Roman" panose="02020603050405020304" pitchFamily="18" charset="0"/>
              </a:rPr>
              <a:t>from `copy of </a:t>
            </a:r>
            <a:r>
              <a:rPr lang="en-IN" sz="1200" dirty="0" err="1">
                <a:latin typeface="Calibri" panose="020F0502020204030204" pitchFamily="34" charset="0"/>
                <a:ea typeface="Calibri" panose="020F0502020204030204" pitchFamily="34" charset="0"/>
                <a:cs typeface="Times New Roman" panose="02020603050405020304" pitchFamily="18" charset="0"/>
              </a:rPr>
              <a:t>synthetic_stock_data</a:t>
            </a:r>
            <a:r>
              <a:rPr lang="en-IN" sz="1200" dirty="0">
                <a:latin typeface="Calibri" panose="020F0502020204030204" pitchFamily="34" charset="0"/>
                <a:ea typeface="Calibri" panose="020F0502020204030204" pitchFamily="34" charset="0"/>
                <a:cs typeface="Times New Roman" panose="02020603050405020304" pitchFamily="18" charset="0"/>
              </a:rPr>
              <a:t> csv`</a:t>
            </a:r>
          </a:p>
          <a:p>
            <a:pPr>
              <a:lnSpc>
                <a:spcPct val="107000"/>
              </a:lnSpc>
              <a:spcAft>
                <a:spcPts val="0"/>
              </a:spcAft>
            </a:pPr>
            <a:r>
              <a:rPr lang="en-IN" sz="1200" dirty="0">
                <a:latin typeface="Calibri" panose="020F0502020204030204" pitchFamily="34" charset="0"/>
                <a:ea typeface="Calibri" panose="020F0502020204030204" pitchFamily="34" charset="0"/>
                <a:cs typeface="Times New Roman" panose="02020603050405020304" pitchFamily="18" charset="0"/>
              </a:rPr>
              <a:t>group by 1</a:t>
            </a:r>
          </a:p>
          <a:p>
            <a:pPr>
              <a:lnSpc>
                <a:spcPct val="107000"/>
              </a:lnSpc>
              <a:spcAft>
                <a:spcPts val="0"/>
              </a:spcAft>
            </a:pPr>
            <a:r>
              <a:rPr lang="en-IN" sz="12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0"/>
              </a:spcAft>
            </a:pPr>
            <a:r>
              <a:rPr lang="en-IN" sz="1400" b="1" dirty="0">
                <a:latin typeface="Calibri" panose="020F0502020204030204" pitchFamily="34" charset="0"/>
                <a:ea typeface="Calibri" panose="020F0502020204030204" pitchFamily="34" charset="0"/>
                <a:cs typeface="Times New Roman" panose="02020603050405020304" pitchFamily="18" charset="0"/>
              </a:rPr>
              <a:t>8</a:t>
            </a:r>
            <a:r>
              <a:rPr lang="en-IN" sz="1400" dirty="0">
                <a:latin typeface="Calibri" panose="020F0502020204030204" pitchFamily="34" charset="0"/>
                <a:ea typeface="Calibri" panose="020F0502020204030204" pitchFamily="34" charset="0"/>
                <a:cs typeface="Times New Roman" panose="02020603050405020304" pitchFamily="18" charset="0"/>
              </a:rPr>
              <a:t>. </a:t>
            </a:r>
            <a:r>
              <a:rPr lang="en-IN" sz="1400" b="1" dirty="0">
                <a:latin typeface="Calibri" panose="020F0502020204030204" pitchFamily="34" charset="0"/>
                <a:ea typeface="Calibri" panose="020F0502020204030204" pitchFamily="34" charset="0"/>
                <a:cs typeface="Times New Roman" panose="02020603050405020304" pitchFamily="18" charset="0"/>
              </a:rPr>
              <a:t>Max Low &amp; Min Low of Stocks</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200" b="1" dirty="0">
                <a:latin typeface="Calibri" panose="020F0502020204030204" pitchFamily="34" charset="0"/>
                <a:ea typeface="Calibri" panose="020F0502020204030204" pitchFamily="34" charset="0"/>
                <a:cs typeface="Times New Roman" panose="02020603050405020304" pitchFamily="18" charset="0"/>
              </a:rPr>
              <a:t> </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200" dirty="0">
                <a:latin typeface="Calibri" panose="020F0502020204030204" pitchFamily="34" charset="0"/>
                <a:ea typeface="Calibri" panose="020F0502020204030204" pitchFamily="34" charset="0"/>
                <a:cs typeface="Times New Roman" panose="02020603050405020304" pitchFamily="18" charset="0"/>
              </a:rPr>
              <a:t>select ticker as Stocks,</a:t>
            </a:r>
          </a:p>
          <a:p>
            <a:pPr>
              <a:lnSpc>
                <a:spcPct val="107000"/>
              </a:lnSpc>
              <a:spcAft>
                <a:spcPts val="0"/>
              </a:spcAft>
            </a:pPr>
            <a:r>
              <a:rPr lang="en-IN" sz="1200" dirty="0">
                <a:latin typeface="Calibri" panose="020F0502020204030204" pitchFamily="34" charset="0"/>
                <a:ea typeface="Calibri" panose="020F0502020204030204" pitchFamily="34" charset="0"/>
                <a:cs typeface="Times New Roman" panose="02020603050405020304" pitchFamily="18" charset="0"/>
              </a:rPr>
              <a:t>      round(max(low),2) as </a:t>
            </a:r>
            <a:r>
              <a:rPr lang="en-IN" sz="1200" dirty="0" err="1">
                <a:latin typeface="Calibri" panose="020F0502020204030204" pitchFamily="34" charset="0"/>
                <a:ea typeface="Calibri" panose="020F0502020204030204" pitchFamily="34" charset="0"/>
                <a:cs typeface="Times New Roman" panose="02020603050405020304" pitchFamily="18" charset="0"/>
              </a:rPr>
              <a:t>Max_of_Low</a:t>
            </a:r>
            <a:r>
              <a:rPr lang="en-IN" sz="12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0"/>
              </a:spcAft>
            </a:pPr>
            <a:r>
              <a:rPr lang="en-IN" sz="1200" dirty="0">
                <a:latin typeface="Calibri" panose="020F0502020204030204" pitchFamily="34" charset="0"/>
                <a:ea typeface="Calibri" panose="020F0502020204030204" pitchFamily="34" charset="0"/>
                <a:cs typeface="Times New Roman" panose="02020603050405020304" pitchFamily="18" charset="0"/>
              </a:rPr>
              <a:t>      round(min(low),2) as </a:t>
            </a:r>
            <a:r>
              <a:rPr lang="en-IN" sz="1200" dirty="0" err="1">
                <a:latin typeface="Calibri" panose="020F0502020204030204" pitchFamily="34" charset="0"/>
                <a:ea typeface="Calibri" panose="020F0502020204030204" pitchFamily="34" charset="0"/>
                <a:cs typeface="Times New Roman" panose="02020603050405020304" pitchFamily="18" charset="0"/>
              </a:rPr>
              <a:t>Min_of_Low</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200" dirty="0">
                <a:latin typeface="Calibri" panose="020F0502020204030204" pitchFamily="34" charset="0"/>
                <a:ea typeface="Calibri" panose="020F0502020204030204" pitchFamily="34" charset="0"/>
                <a:cs typeface="Times New Roman" panose="02020603050405020304" pitchFamily="18" charset="0"/>
              </a:rPr>
              <a:t>from `copy of </a:t>
            </a:r>
            <a:r>
              <a:rPr lang="en-IN" sz="1200" dirty="0" err="1">
                <a:latin typeface="Calibri" panose="020F0502020204030204" pitchFamily="34" charset="0"/>
                <a:ea typeface="Calibri" panose="020F0502020204030204" pitchFamily="34" charset="0"/>
                <a:cs typeface="Times New Roman" panose="02020603050405020304" pitchFamily="18" charset="0"/>
              </a:rPr>
              <a:t>synthetic_stock_data</a:t>
            </a:r>
            <a:r>
              <a:rPr lang="en-IN" sz="1200" dirty="0">
                <a:latin typeface="Calibri" panose="020F0502020204030204" pitchFamily="34" charset="0"/>
                <a:ea typeface="Calibri" panose="020F0502020204030204" pitchFamily="34" charset="0"/>
                <a:cs typeface="Times New Roman" panose="02020603050405020304" pitchFamily="18" charset="0"/>
              </a:rPr>
              <a:t> csv`</a:t>
            </a:r>
          </a:p>
          <a:p>
            <a:pPr>
              <a:lnSpc>
                <a:spcPct val="107000"/>
              </a:lnSpc>
              <a:spcAft>
                <a:spcPts val="800"/>
              </a:spcAft>
            </a:pPr>
            <a:r>
              <a:rPr lang="en-IN" sz="1200" dirty="0">
                <a:latin typeface="Calibri" panose="020F0502020204030204" pitchFamily="34" charset="0"/>
                <a:ea typeface="Calibri" panose="020F0502020204030204" pitchFamily="34" charset="0"/>
                <a:cs typeface="Times New Roman" panose="02020603050405020304" pitchFamily="18" charset="0"/>
              </a:rPr>
              <a:t>group by 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82259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73795"/>
            <a:ext cx="10353761" cy="1326321"/>
          </a:xfrm>
        </p:spPr>
        <p:txBody>
          <a:bodyPr>
            <a:normAutofit/>
          </a:bodyPr>
          <a:lstStyle/>
          <a:p>
            <a:r>
              <a:rPr lang="en-US" sz="4800" dirty="0" err="1">
                <a:solidFill>
                  <a:schemeClr val="tx2"/>
                </a:solidFill>
              </a:rPr>
              <a:t>Challanges</a:t>
            </a:r>
            <a:endParaRPr lang="en-IN" sz="4800" dirty="0">
              <a:solidFill>
                <a:schemeClr val="tx2"/>
              </a:solidFill>
            </a:endParaRPr>
          </a:p>
        </p:txBody>
      </p:sp>
      <p:sp>
        <p:nvSpPr>
          <p:cNvPr id="3" name="Content Placeholder 2"/>
          <p:cNvSpPr>
            <a:spLocks noGrp="1"/>
          </p:cNvSpPr>
          <p:nvPr>
            <p:ph idx="1"/>
          </p:nvPr>
        </p:nvSpPr>
        <p:spPr>
          <a:xfrm>
            <a:off x="457780" y="989163"/>
            <a:ext cx="11371668" cy="4988129"/>
          </a:xfrm>
        </p:spPr>
        <p:txBody>
          <a:bodyPr>
            <a:noAutofit/>
          </a:bodyPr>
          <a:lstStyle/>
          <a:p>
            <a:pPr marL="342900" indent="-34290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Data Quality: Ensuring the accuracy and reliability of the data used for analysis can be a significant challenge. Inaccurate or incomplete data can lead to erroneous </a:t>
            </a:r>
            <a:r>
              <a:rPr lang="en-US" sz="1600" dirty="0" smtClean="0">
                <a:latin typeface="Times New Roman" panose="02020603050405020304" pitchFamily="18" charset="0"/>
                <a:cs typeface="Times New Roman" panose="02020603050405020304" pitchFamily="18" charset="0"/>
              </a:rPr>
              <a:t>conclusions .But </a:t>
            </a:r>
            <a:r>
              <a:rPr lang="en-US" sz="1600" dirty="0">
                <a:latin typeface="Times New Roman" panose="02020603050405020304" pitchFamily="18" charset="0"/>
                <a:cs typeface="Times New Roman" panose="02020603050405020304" pitchFamily="18" charset="0"/>
              </a:rPr>
              <a:t>Fortunately Data was already sorted.</a:t>
            </a:r>
          </a:p>
          <a:p>
            <a:pPr marL="342900" indent="-342900">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Market </a:t>
            </a:r>
            <a:r>
              <a:rPr lang="en-US" sz="1600" dirty="0">
                <a:latin typeface="Times New Roman" panose="02020603050405020304" pitchFamily="18" charset="0"/>
                <a:cs typeface="Times New Roman" panose="02020603050405020304" pitchFamily="18" charset="0"/>
              </a:rPr>
              <a:t>Volatility: Stock markets can be highly volatile, which makes predicting future prices challenging. Unexpected market swings can impact investment strategies.</a:t>
            </a:r>
          </a:p>
          <a:p>
            <a:pPr marL="342900" indent="-34290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Regulatory and Ethical Considerations: Compliance with financial regulations and ethical considerations, especially when dealing with sensitive financial data, is a challenge.</a:t>
            </a:r>
          </a:p>
          <a:p>
            <a:pPr marL="342900" indent="-342900">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Interpreting </a:t>
            </a:r>
            <a:r>
              <a:rPr lang="en-US" sz="1600" dirty="0">
                <a:latin typeface="Times New Roman" panose="02020603050405020304" pitchFamily="18" charset="0"/>
                <a:cs typeface="Times New Roman" panose="02020603050405020304" pitchFamily="18" charset="0"/>
              </a:rPr>
              <a:t>Signals: Interpreting technical indicators like MACD and RSI accurately can be tricky. False signals can lead to poor investment decisions.</a:t>
            </a:r>
          </a:p>
          <a:p>
            <a:pPr marL="342900" indent="-34290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Risk Management: Assessing and managing risks associated with stock market investments is crucial. It's essential to consider diversification, risk tolerance, and hedging strategies.</a:t>
            </a:r>
          </a:p>
          <a:p>
            <a:pPr marL="342900" indent="-34290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Changing Market Conditions: Markets are dynamic, and conditions can change rapidly. Staying up-to-date with market news and adapting your analysis accordingly is a constant challenge.</a:t>
            </a:r>
          </a:p>
          <a:p>
            <a:pPr marL="342900" indent="-34290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Behavioral Factors: Investor psychology and behavioral biases can influence market movements. Understanding these factors and their impact is complex</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5145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94065F-26A4-AC59-2A50-20B56205E0E3}"/>
              </a:ext>
            </a:extLst>
          </p:cNvPr>
          <p:cNvSpPr>
            <a:spLocks noGrp="1"/>
          </p:cNvSpPr>
          <p:nvPr>
            <p:ph type="ctrTitle"/>
          </p:nvPr>
        </p:nvSpPr>
        <p:spPr>
          <a:xfrm>
            <a:off x="3982341" y="298372"/>
            <a:ext cx="4256891" cy="843765"/>
          </a:xfrm>
        </p:spPr>
        <p:txBody>
          <a:bodyPr>
            <a:normAutofit/>
          </a:bodyPr>
          <a:lstStyle/>
          <a:p>
            <a:r>
              <a:rPr lang="en-US" sz="3600" dirty="0">
                <a:solidFill>
                  <a:schemeClr val="tx2"/>
                </a:solidFill>
              </a:rPr>
              <a:t>Objective</a:t>
            </a:r>
            <a:endParaRPr lang="en-IN" sz="3600" dirty="0">
              <a:solidFill>
                <a:schemeClr val="tx2"/>
              </a:solidFill>
            </a:endParaRPr>
          </a:p>
        </p:txBody>
      </p:sp>
      <p:sp>
        <p:nvSpPr>
          <p:cNvPr id="3" name="Subtitle 2">
            <a:extLst>
              <a:ext uri="{FF2B5EF4-FFF2-40B4-BE49-F238E27FC236}">
                <a16:creationId xmlns:a16="http://schemas.microsoft.com/office/drawing/2014/main" xmlns="" id="{8EAAF61F-0F9A-4495-D00D-40C621615358}"/>
              </a:ext>
            </a:extLst>
          </p:cNvPr>
          <p:cNvSpPr>
            <a:spLocks noGrp="1"/>
          </p:cNvSpPr>
          <p:nvPr>
            <p:ph type="subTitle" idx="1"/>
          </p:nvPr>
        </p:nvSpPr>
        <p:spPr>
          <a:xfrm>
            <a:off x="1017753" y="1532608"/>
            <a:ext cx="6181944" cy="3905666"/>
          </a:xfrm>
        </p:spPr>
        <p:txBody>
          <a:bodyPr>
            <a:noAutofit/>
          </a:bodyPr>
          <a:lstStyle/>
          <a:p>
            <a:pPr marL="285750" indent="-285750" algn="l">
              <a:buFont typeface="Wingdings" panose="05000000000000000000" pitchFamily="2" charset="2"/>
              <a:buChar char="Ø"/>
            </a:pPr>
            <a:r>
              <a:rPr lang="en-US" sz="2000" dirty="0">
                <a:effectLst/>
              </a:rPr>
              <a:t>Provide insights into the stock market performance of major companies.</a:t>
            </a:r>
          </a:p>
          <a:p>
            <a:pPr marL="285750" indent="-285750" algn="l">
              <a:buFont typeface="Wingdings" panose="05000000000000000000" pitchFamily="2" charset="2"/>
              <a:buChar char="Ø"/>
            </a:pPr>
            <a:r>
              <a:rPr lang="en-US" sz="2000" dirty="0">
                <a:effectLst/>
              </a:rPr>
              <a:t>Identify patterns, trends, and anomalies in stock behavior over time.</a:t>
            </a:r>
          </a:p>
          <a:p>
            <a:pPr marL="285750" indent="-285750" algn="l">
              <a:buFont typeface="Wingdings" panose="05000000000000000000" pitchFamily="2" charset="2"/>
              <a:buChar char="Ø"/>
            </a:pPr>
            <a:r>
              <a:rPr lang="en-US" sz="2000" dirty="0">
                <a:effectLst/>
              </a:rPr>
              <a:t>Make informed decisions regarding stock purchases.</a:t>
            </a:r>
          </a:p>
          <a:p>
            <a:pPr marL="285750" indent="-285750" algn="l">
              <a:buFont typeface="Wingdings" panose="05000000000000000000" pitchFamily="2" charset="2"/>
              <a:buChar char="Ø"/>
            </a:pPr>
            <a:r>
              <a:rPr lang="en-US" sz="2000" dirty="0">
                <a:effectLst/>
              </a:rPr>
              <a:t>Make informed decisions regarding stock sales.</a:t>
            </a:r>
          </a:p>
          <a:p>
            <a:pPr marL="285750" indent="-285750" algn="l">
              <a:buFont typeface="Wingdings" panose="05000000000000000000" pitchFamily="2" charset="2"/>
              <a:buChar char="Ø"/>
            </a:pPr>
            <a:r>
              <a:rPr lang="en-US" sz="2000" dirty="0">
                <a:effectLst/>
              </a:rPr>
              <a:t>Make informed decisions regarding stock holdings.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4757" y="1513356"/>
            <a:ext cx="4151764" cy="3732411"/>
          </a:xfrm>
          <a:prstGeom prst="rect">
            <a:avLst/>
          </a:prstGeom>
        </p:spPr>
      </p:pic>
    </p:spTree>
    <p:extLst>
      <p:ext uri="{BB962C8B-B14F-4D97-AF65-F5344CB8AC3E}">
        <p14:creationId xmlns:p14="http://schemas.microsoft.com/office/powerpoint/2010/main" val="3907003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AC6914-3089-4A2B-0CFF-0E60978730EA}"/>
              </a:ext>
            </a:extLst>
          </p:cNvPr>
          <p:cNvSpPr>
            <a:spLocks noGrp="1"/>
          </p:cNvSpPr>
          <p:nvPr>
            <p:ph type="ctrTitle"/>
          </p:nvPr>
        </p:nvSpPr>
        <p:spPr>
          <a:xfrm>
            <a:off x="1707236" y="319931"/>
            <a:ext cx="9001462" cy="585139"/>
          </a:xfrm>
        </p:spPr>
        <p:txBody>
          <a:bodyPr>
            <a:normAutofit fontScale="90000"/>
          </a:bodyPr>
          <a:lstStyle/>
          <a:p>
            <a:r>
              <a:rPr lang="en-US" sz="3600" dirty="0" err="1">
                <a:solidFill>
                  <a:schemeClr val="tx2"/>
                </a:solidFill>
              </a:rPr>
              <a:t>Kpi’s</a:t>
            </a:r>
            <a:r>
              <a:rPr lang="en-US" sz="3600" dirty="0">
                <a:solidFill>
                  <a:schemeClr val="tx2"/>
                </a:solidFill>
              </a:rPr>
              <a:t> in Dashboard</a:t>
            </a:r>
            <a:endParaRPr lang="en-IN" sz="3600" dirty="0">
              <a:solidFill>
                <a:schemeClr val="tx2"/>
              </a:solidFill>
            </a:endParaRPr>
          </a:p>
        </p:txBody>
      </p:sp>
      <p:sp>
        <p:nvSpPr>
          <p:cNvPr id="3" name="Subtitle 2">
            <a:extLst>
              <a:ext uri="{FF2B5EF4-FFF2-40B4-BE49-F238E27FC236}">
                <a16:creationId xmlns:a16="http://schemas.microsoft.com/office/drawing/2014/main" xmlns="" id="{2636935A-29ED-4E84-FD01-F6067AFAC6A2}"/>
              </a:ext>
            </a:extLst>
          </p:cNvPr>
          <p:cNvSpPr>
            <a:spLocks noGrp="1"/>
          </p:cNvSpPr>
          <p:nvPr>
            <p:ph type="subTitle" idx="1"/>
          </p:nvPr>
        </p:nvSpPr>
        <p:spPr>
          <a:xfrm>
            <a:off x="1595269" y="1471969"/>
            <a:ext cx="9001462" cy="512762"/>
          </a:xfrm>
        </p:spPr>
        <p:txBody>
          <a:bodyPr>
            <a:normAutofit lnSpcReduction="10000"/>
          </a:bodyPr>
          <a:lstStyle/>
          <a:p>
            <a:pPr algn="l"/>
            <a:r>
              <a:rPr lang="en-US" b="1" dirty="0">
                <a:solidFill>
                  <a:schemeClr val="bg2">
                    <a:lumMod val="60000"/>
                    <a:lumOff val="40000"/>
                  </a:schemeClr>
                </a:solidFill>
              </a:rPr>
              <a:t>1.Average Daily Trading Volume</a:t>
            </a:r>
            <a:endParaRPr lang="en-IN" b="1" dirty="0">
              <a:solidFill>
                <a:schemeClr val="bg2">
                  <a:lumMod val="60000"/>
                  <a:lumOff val="40000"/>
                </a:schemeClr>
              </a:solidFill>
            </a:endParaRPr>
          </a:p>
        </p:txBody>
      </p:sp>
      <p:pic>
        <p:nvPicPr>
          <p:cNvPr id="5" name="Picture 4">
            <a:extLst>
              <a:ext uri="{FF2B5EF4-FFF2-40B4-BE49-F238E27FC236}">
                <a16:creationId xmlns:a16="http://schemas.microsoft.com/office/drawing/2014/main" xmlns="" id="{F231D7E7-4345-73BC-6115-7854ED4E24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5269" y="2169917"/>
            <a:ext cx="6812870" cy="1018348"/>
          </a:xfrm>
          <a:prstGeom prst="rect">
            <a:avLst/>
          </a:prstGeom>
        </p:spPr>
      </p:pic>
      <p:sp>
        <p:nvSpPr>
          <p:cNvPr id="6" name="TextBox 5">
            <a:extLst>
              <a:ext uri="{FF2B5EF4-FFF2-40B4-BE49-F238E27FC236}">
                <a16:creationId xmlns:a16="http://schemas.microsoft.com/office/drawing/2014/main" xmlns="" id="{31B86A4A-FA0F-8D1F-647B-E348BFF0C1CF}"/>
              </a:ext>
            </a:extLst>
          </p:cNvPr>
          <p:cNvSpPr txBox="1"/>
          <p:nvPr/>
        </p:nvSpPr>
        <p:spPr>
          <a:xfrm>
            <a:off x="1529955" y="3755164"/>
            <a:ext cx="8369825" cy="1754326"/>
          </a:xfrm>
          <a:prstGeom prst="rect">
            <a:avLst/>
          </a:prstGeom>
          <a:noFill/>
        </p:spPr>
        <p:txBody>
          <a:bodyPr wrap="square" rtlCol="0">
            <a:spAutoFit/>
          </a:bodyPr>
          <a:lstStyle/>
          <a:p>
            <a:r>
              <a:rPr lang="en-US" dirty="0"/>
              <a:t>Observation :- This means that, on Average,5.51 million shares of the stocks 			   are traded each day .This is a relatively high trading volume, 			   which indicates that there is a lot of interest in the stocks from 			   both Buyers and Sellers. This can be seen as a positive sign, as 			   it suggests that the stock is liquid and that it will be relatively 			   easy to buy and sells shares.</a:t>
            </a:r>
            <a:endParaRPr lang="en-IN" dirty="0"/>
          </a:p>
        </p:txBody>
      </p:sp>
    </p:spTree>
    <p:extLst>
      <p:ext uri="{BB962C8B-B14F-4D97-AF65-F5344CB8AC3E}">
        <p14:creationId xmlns:p14="http://schemas.microsoft.com/office/powerpoint/2010/main" val="236245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08FFD81-E77B-CCF0-E4CC-61F97CC3CFCB}"/>
              </a:ext>
            </a:extLst>
          </p:cNvPr>
          <p:cNvSpPr>
            <a:spLocks noGrp="1"/>
          </p:cNvSpPr>
          <p:nvPr>
            <p:ph type="subTitle" idx="1"/>
          </p:nvPr>
        </p:nvSpPr>
        <p:spPr>
          <a:xfrm>
            <a:off x="1101012" y="339330"/>
            <a:ext cx="6743188" cy="708704"/>
          </a:xfrm>
        </p:spPr>
        <p:txBody>
          <a:bodyPr/>
          <a:lstStyle/>
          <a:p>
            <a:pPr algn="l"/>
            <a:r>
              <a:rPr lang="en-US" b="1" dirty="0">
                <a:solidFill>
                  <a:schemeClr val="bg2">
                    <a:lumMod val="60000"/>
                    <a:lumOff val="40000"/>
                  </a:schemeClr>
                </a:solidFill>
              </a:rPr>
              <a:t>2.Volitality of Stocks</a:t>
            </a:r>
            <a:endParaRPr lang="en-IN" b="1" dirty="0">
              <a:solidFill>
                <a:schemeClr val="bg2">
                  <a:lumMod val="60000"/>
                  <a:lumOff val="40000"/>
                </a:schemeClr>
              </a:solidFill>
            </a:endParaRPr>
          </a:p>
        </p:txBody>
      </p:sp>
      <p:pic>
        <p:nvPicPr>
          <p:cNvPr id="5" name="Picture 4">
            <a:extLst>
              <a:ext uri="{FF2B5EF4-FFF2-40B4-BE49-F238E27FC236}">
                <a16:creationId xmlns:a16="http://schemas.microsoft.com/office/drawing/2014/main" xmlns="" id="{721985C4-02EB-526D-7278-37FA0CA888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4266" y="1611471"/>
            <a:ext cx="4414265" cy="2565918"/>
          </a:xfrm>
          <a:prstGeom prst="rect">
            <a:avLst/>
          </a:prstGeom>
        </p:spPr>
      </p:pic>
      <p:sp>
        <p:nvSpPr>
          <p:cNvPr id="6" name="TextBox 5">
            <a:extLst>
              <a:ext uri="{FF2B5EF4-FFF2-40B4-BE49-F238E27FC236}">
                <a16:creationId xmlns:a16="http://schemas.microsoft.com/office/drawing/2014/main" xmlns="" id="{C05DB18B-A390-D905-81CA-6AC9618BF6D4}"/>
              </a:ext>
            </a:extLst>
          </p:cNvPr>
          <p:cNvSpPr txBox="1"/>
          <p:nvPr/>
        </p:nvSpPr>
        <p:spPr>
          <a:xfrm>
            <a:off x="4472606" y="1038068"/>
            <a:ext cx="6604011" cy="3139321"/>
          </a:xfrm>
          <a:prstGeom prst="rect">
            <a:avLst/>
          </a:prstGeom>
          <a:noFill/>
        </p:spPr>
        <p:txBody>
          <a:bodyPr wrap="square" rtlCol="0">
            <a:spAutoFit/>
          </a:bodyPr>
          <a:lstStyle/>
          <a:p>
            <a:pPr algn="l"/>
            <a:r>
              <a:rPr lang="en-US" dirty="0"/>
              <a:t>Observation :- </a:t>
            </a:r>
            <a:r>
              <a:rPr lang="en-US" i="0" dirty="0">
                <a:effectLst/>
              </a:rPr>
              <a:t>Volatility is a measure of how much a stock’s 				    price fluctuates over time. The graph on this 				    slide shows the volatility of five different 					    stocks: AAPL, GOOGL, MSFT, FB, and AMZN.</a:t>
            </a:r>
          </a:p>
          <a:p>
            <a:pPr algn="l"/>
            <a:r>
              <a:rPr lang="en-US" i="0" dirty="0">
                <a:effectLst/>
              </a:rPr>
              <a:t>			    The green lines represent the most volatile   				    stocks, while the red lines represent the least 				    volatile stocks. As you can see, AAPL is the 				    most volatile stock, followed by GOOGL and 				    MSFT. FB and AMZN are the least volatile 					    stocks.</a:t>
            </a:r>
          </a:p>
          <a:p>
            <a:r>
              <a:rPr lang="en-US" dirty="0"/>
              <a:t> </a:t>
            </a:r>
            <a:endParaRPr lang="en-IN" dirty="0"/>
          </a:p>
        </p:txBody>
      </p:sp>
      <p:sp>
        <p:nvSpPr>
          <p:cNvPr id="7" name="TextBox 6">
            <a:extLst>
              <a:ext uri="{FF2B5EF4-FFF2-40B4-BE49-F238E27FC236}">
                <a16:creationId xmlns:a16="http://schemas.microsoft.com/office/drawing/2014/main" xmlns="" id="{876B44D3-B666-D964-457F-D89C82D060AD}"/>
              </a:ext>
            </a:extLst>
          </p:cNvPr>
          <p:cNvSpPr txBox="1"/>
          <p:nvPr/>
        </p:nvSpPr>
        <p:spPr>
          <a:xfrm>
            <a:off x="1101012" y="4360716"/>
            <a:ext cx="9778482" cy="1200329"/>
          </a:xfrm>
          <a:prstGeom prst="rect">
            <a:avLst/>
          </a:prstGeom>
          <a:noFill/>
        </p:spPr>
        <p:txBody>
          <a:bodyPr wrap="square" rtlCol="0">
            <a:spAutoFit/>
          </a:bodyPr>
          <a:lstStyle/>
          <a:p>
            <a:r>
              <a:rPr lang="en-US" dirty="0"/>
              <a:t>Conclusion :- S</a:t>
            </a:r>
            <a:r>
              <a:rPr lang="en-US" b="0" i="0" dirty="0">
                <a:effectLst/>
              </a:rPr>
              <a:t>tock volatility has implications for investors. Volatile stocks may be more 			 risky to invest in, but they may also offer the potential for higher returns. 				 Investors should carefully consider their risk tolerance and investment goals 			 before investing in volatile stocks.</a:t>
            </a:r>
            <a:endParaRPr lang="en-IN" dirty="0"/>
          </a:p>
        </p:txBody>
      </p:sp>
    </p:spTree>
    <p:extLst>
      <p:ext uri="{BB962C8B-B14F-4D97-AF65-F5344CB8AC3E}">
        <p14:creationId xmlns:p14="http://schemas.microsoft.com/office/powerpoint/2010/main" val="1368320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8C01BC6-3AF2-DEAB-9658-C7EB1565FA01}"/>
              </a:ext>
            </a:extLst>
          </p:cNvPr>
          <p:cNvSpPr>
            <a:spLocks noGrp="1"/>
          </p:cNvSpPr>
          <p:nvPr>
            <p:ph type="subTitle" idx="1"/>
          </p:nvPr>
        </p:nvSpPr>
        <p:spPr>
          <a:xfrm>
            <a:off x="746183" y="401638"/>
            <a:ext cx="9001462" cy="662052"/>
          </a:xfrm>
        </p:spPr>
        <p:txBody>
          <a:bodyPr/>
          <a:lstStyle/>
          <a:p>
            <a:pPr algn="l"/>
            <a:r>
              <a:rPr lang="en-US" b="1" dirty="0">
                <a:solidFill>
                  <a:schemeClr val="bg2">
                    <a:lumMod val="60000"/>
                    <a:lumOff val="40000"/>
                  </a:schemeClr>
                </a:solidFill>
              </a:rPr>
              <a:t>3.Stock Wise Dividend</a:t>
            </a:r>
            <a:endParaRPr lang="en-IN" b="1" dirty="0">
              <a:solidFill>
                <a:schemeClr val="bg2">
                  <a:lumMod val="60000"/>
                  <a:lumOff val="40000"/>
                </a:schemeClr>
              </a:solidFill>
            </a:endParaRPr>
          </a:p>
        </p:txBody>
      </p:sp>
      <p:pic>
        <p:nvPicPr>
          <p:cNvPr id="5" name="Picture 4">
            <a:extLst>
              <a:ext uri="{FF2B5EF4-FFF2-40B4-BE49-F238E27FC236}">
                <a16:creationId xmlns:a16="http://schemas.microsoft.com/office/drawing/2014/main" xmlns="" id="{D75A104C-9032-6C1A-CB8B-50818E22C5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936" y="1430294"/>
            <a:ext cx="4884597" cy="3211205"/>
          </a:xfrm>
          <a:prstGeom prst="rect">
            <a:avLst/>
          </a:prstGeom>
        </p:spPr>
      </p:pic>
      <p:sp>
        <p:nvSpPr>
          <p:cNvPr id="6" name="TextBox 5">
            <a:extLst>
              <a:ext uri="{FF2B5EF4-FFF2-40B4-BE49-F238E27FC236}">
                <a16:creationId xmlns:a16="http://schemas.microsoft.com/office/drawing/2014/main" xmlns="" id="{C2B7BBEC-E132-52CF-8585-79DD65F59F0E}"/>
              </a:ext>
            </a:extLst>
          </p:cNvPr>
          <p:cNvSpPr txBox="1"/>
          <p:nvPr/>
        </p:nvSpPr>
        <p:spPr>
          <a:xfrm>
            <a:off x="4697127" y="1011798"/>
            <a:ext cx="6734596" cy="3970318"/>
          </a:xfrm>
          <a:prstGeom prst="rect">
            <a:avLst/>
          </a:prstGeom>
          <a:noFill/>
        </p:spPr>
        <p:txBody>
          <a:bodyPr wrap="square" rtlCol="0">
            <a:spAutoFit/>
          </a:bodyPr>
          <a:lstStyle/>
          <a:p>
            <a:pPr algn="l"/>
            <a:r>
              <a:rPr lang="en-US" dirty="0"/>
              <a:t>Observation :-</a:t>
            </a:r>
            <a:r>
              <a:rPr lang="en-US" b="0" i="0" dirty="0">
                <a:effectLst/>
              </a:rPr>
              <a:t>The </a:t>
            </a:r>
            <a:r>
              <a:rPr lang="en-US" dirty="0" smtClean="0"/>
              <a:t>Graph</a:t>
            </a:r>
            <a:r>
              <a:rPr lang="en-US" b="0" i="0" dirty="0" smtClean="0">
                <a:effectLst/>
              </a:rPr>
              <a:t> </a:t>
            </a:r>
            <a:r>
              <a:rPr lang="en-US" b="0" i="0" dirty="0">
                <a:effectLst/>
              </a:rPr>
              <a:t>shows a stock wise dividend chart, 				  which compares the dividends paid by five 			          different companies: Microsoft (MSFT), Amazon 			  (AMZN), Facebook (FB), Apple (AAPL), and 				  Alphabet (GOOGL).</a:t>
            </a:r>
          </a:p>
          <a:p>
            <a:pPr algn="l"/>
            <a:r>
              <a:rPr lang="en-US" b="0" i="0" dirty="0">
                <a:effectLst/>
              </a:rPr>
              <a:t>			  The chart shows that MSFT pays the highest 				  dividend, followed by AMZN, FB, AAPL, and 			 	  GOOGL.</a:t>
            </a:r>
          </a:p>
          <a:p>
            <a:pPr algn="l"/>
            <a:r>
              <a:rPr lang="en-US" b="0" i="0" dirty="0">
                <a:effectLst/>
              </a:rPr>
              <a:t>			  The chart also shows that the difference in 				          dividends paid by the different companies is 				  relatively small. For example, the difference 				  between the dividend paid by MSFT and the 				  dividend paid by GOOGL is only about $50</a:t>
            </a:r>
            <a:r>
              <a:rPr lang="en-US" b="0" i="0" dirty="0">
                <a:effectLst/>
                <a:latin typeface="Google Sans"/>
              </a:rPr>
              <a:t>.</a:t>
            </a:r>
          </a:p>
          <a:p>
            <a:pPr algn="l"/>
            <a:endParaRPr lang="en-IN" dirty="0"/>
          </a:p>
        </p:txBody>
      </p:sp>
      <p:sp>
        <p:nvSpPr>
          <p:cNvPr id="7" name="TextBox 6">
            <a:extLst>
              <a:ext uri="{FF2B5EF4-FFF2-40B4-BE49-F238E27FC236}">
                <a16:creationId xmlns:a16="http://schemas.microsoft.com/office/drawing/2014/main" xmlns="" id="{20940EA0-6D3F-C305-2425-3D9BCD8982A6}"/>
              </a:ext>
            </a:extLst>
          </p:cNvPr>
          <p:cNvSpPr txBox="1"/>
          <p:nvPr/>
        </p:nvSpPr>
        <p:spPr>
          <a:xfrm>
            <a:off x="1119673" y="4820983"/>
            <a:ext cx="9769151" cy="2031325"/>
          </a:xfrm>
          <a:prstGeom prst="rect">
            <a:avLst/>
          </a:prstGeom>
          <a:noFill/>
        </p:spPr>
        <p:txBody>
          <a:bodyPr wrap="square" rtlCol="0">
            <a:spAutoFit/>
          </a:bodyPr>
          <a:lstStyle/>
          <a:p>
            <a:pPr algn="l"/>
            <a:r>
              <a:rPr lang="en-US" dirty="0"/>
              <a:t>Conclusion :-</a:t>
            </a:r>
            <a:r>
              <a:rPr lang="en-US" b="0" i="0" dirty="0">
                <a:effectLst/>
              </a:rPr>
              <a:t>Dividend payments can have a number of implications for investors. For 				example, dividend-paying stocks can provide a steady stream of income for 			investors. Dividend payments can also help to reduce the overall volatility of 			an investment portfolio.</a:t>
            </a:r>
          </a:p>
          <a:p>
            <a:pPr algn="l"/>
            <a:r>
              <a:rPr lang="en-US" b="0" i="0" dirty="0">
                <a:effectLst/>
              </a:rPr>
              <a:t>			Investors should carefully consider their investment goals and risk tolerance 			before investing in dividend-paying stocks.</a:t>
            </a:r>
          </a:p>
          <a:p>
            <a:endParaRPr lang="en-IN" dirty="0"/>
          </a:p>
        </p:txBody>
      </p:sp>
    </p:spTree>
    <p:extLst>
      <p:ext uri="{BB962C8B-B14F-4D97-AF65-F5344CB8AC3E}">
        <p14:creationId xmlns:p14="http://schemas.microsoft.com/office/powerpoint/2010/main" val="900433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9C20BA31-F071-5E52-742C-15688F1FA132}"/>
              </a:ext>
            </a:extLst>
          </p:cNvPr>
          <p:cNvSpPr>
            <a:spLocks noGrp="1"/>
          </p:cNvSpPr>
          <p:nvPr>
            <p:ph type="subTitle" idx="1"/>
          </p:nvPr>
        </p:nvSpPr>
        <p:spPr>
          <a:xfrm>
            <a:off x="512918" y="401638"/>
            <a:ext cx="9001462" cy="606068"/>
          </a:xfrm>
        </p:spPr>
        <p:txBody>
          <a:bodyPr/>
          <a:lstStyle/>
          <a:p>
            <a:pPr algn="l"/>
            <a:r>
              <a:rPr lang="en-US" b="1" dirty="0">
                <a:solidFill>
                  <a:schemeClr val="bg2">
                    <a:lumMod val="60000"/>
                    <a:lumOff val="40000"/>
                  </a:schemeClr>
                </a:solidFill>
              </a:rPr>
              <a:t>4.Stock Wise Min &amp; Max PE Ratio</a:t>
            </a:r>
            <a:endParaRPr lang="en-IN" b="1" dirty="0">
              <a:solidFill>
                <a:schemeClr val="bg2">
                  <a:lumMod val="60000"/>
                  <a:lumOff val="40000"/>
                </a:schemeClr>
              </a:solidFill>
            </a:endParaRPr>
          </a:p>
        </p:txBody>
      </p:sp>
      <p:pic>
        <p:nvPicPr>
          <p:cNvPr id="5" name="Picture 4">
            <a:extLst>
              <a:ext uri="{FF2B5EF4-FFF2-40B4-BE49-F238E27FC236}">
                <a16:creationId xmlns:a16="http://schemas.microsoft.com/office/drawing/2014/main" xmlns="" id="{8056D3E5-D484-D3A8-3E69-72A4E2224E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4466" y="1362495"/>
            <a:ext cx="5452587" cy="3017000"/>
          </a:xfrm>
          <a:prstGeom prst="rect">
            <a:avLst/>
          </a:prstGeom>
        </p:spPr>
      </p:pic>
      <p:sp>
        <p:nvSpPr>
          <p:cNvPr id="6" name="TextBox 5">
            <a:extLst>
              <a:ext uri="{FF2B5EF4-FFF2-40B4-BE49-F238E27FC236}">
                <a16:creationId xmlns:a16="http://schemas.microsoft.com/office/drawing/2014/main" xmlns="" id="{3B0BC92C-74DF-BD33-B699-160D12963F49}"/>
              </a:ext>
            </a:extLst>
          </p:cNvPr>
          <p:cNvSpPr txBox="1"/>
          <p:nvPr/>
        </p:nvSpPr>
        <p:spPr>
          <a:xfrm>
            <a:off x="5467739" y="889057"/>
            <a:ext cx="6307494" cy="3693319"/>
          </a:xfrm>
          <a:prstGeom prst="rect">
            <a:avLst/>
          </a:prstGeom>
          <a:noFill/>
        </p:spPr>
        <p:txBody>
          <a:bodyPr wrap="square" rtlCol="0">
            <a:spAutoFit/>
          </a:bodyPr>
          <a:lstStyle/>
          <a:p>
            <a:r>
              <a:rPr lang="en-US" dirty="0"/>
              <a:t>Observation :- The </a:t>
            </a:r>
            <a:r>
              <a:rPr lang="en-US" dirty="0" smtClean="0"/>
              <a:t>Graph shows </a:t>
            </a:r>
            <a:r>
              <a:rPr lang="en-US" dirty="0"/>
              <a:t>a Stock wise Max and 			           min PE Ratio, Where Bar chart 					           represents the Max PE Ratio of stocks 			   	   &amp; Circles are represents the Min Ratio 			 	   of Stocks. </a:t>
            </a:r>
          </a:p>
          <a:p>
            <a:r>
              <a:rPr lang="en-US" dirty="0"/>
              <a:t>			   Highest Max PE Ratio present with 				  	   Green </a:t>
            </a:r>
            <a:r>
              <a:rPr lang="en-US" dirty="0" err="1"/>
              <a:t>colour</a:t>
            </a:r>
            <a:r>
              <a:rPr lang="en-US" dirty="0"/>
              <a:t> in bar chart &amp; Lowest 				  	   Max PE Ratio present with Red </a:t>
            </a:r>
            <a:r>
              <a:rPr lang="en-US" dirty="0" err="1"/>
              <a:t>colour</a:t>
            </a:r>
            <a:r>
              <a:rPr lang="en-US" dirty="0"/>
              <a:t> 		         	   in bar chart. </a:t>
            </a:r>
          </a:p>
          <a:p>
            <a:r>
              <a:rPr lang="en-US" dirty="0"/>
              <a:t>			   As well as Highest Min PE Ration 				 		   present with green </a:t>
            </a:r>
            <a:r>
              <a:rPr lang="en-US" dirty="0" err="1"/>
              <a:t>colour</a:t>
            </a:r>
            <a:r>
              <a:rPr lang="en-US" dirty="0"/>
              <a:t> in circles &amp; 			           Lowest Min PE Ratio present with Red 			 	   </a:t>
            </a:r>
            <a:r>
              <a:rPr lang="en-US" dirty="0" err="1"/>
              <a:t>colour</a:t>
            </a:r>
            <a:r>
              <a:rPr lang="en-US" dirty="0"/>
              <a:t> in Circle. </a:t>
            </a:r>
            <a:endParaRPr lang="en-IN" dirty="0"/>
          </a:p>
        </p:txBody>
      </p:sp>
      <p:sp>
        <p:nvSpPr>
          <p:cNvPr id="7" name="TextBox 6">
            <a:extLst>
              <a:ext uri="{FF2B5EF4-FFF2-40B4-BE49-F238E27FC236}">
                <a16:creationId xmlns:a16="http://schemas.microsoft.com/office/drawing/2014/main" xmlns="" id="{5F9A29AF-F6AB-6B07-10C3-2645C6617610}"/>
              </a:ext>
            </a:extLst>
          </p:cNvPr>
          <p:cNvSpPr txBox="1"/>
          <p:nvPr/>
        </p:nvSpPr>
        <p:spPr>
          <a:xfrm>
            <a:off x="796458" y="4609774"/>
            <a:ext cx="10834396" cy="2031325"/>
          </a:xfrm>
          <a:prstGeom prst="rect">
            <a:avLst/>
          </a:prstGeom>
          <a:noFill/>
        </p:spPr>
        <p:txBody>
          <a:bodyPr wrap="square" rtlCol="0">
            <a:spAutoFit/>
          </a:bodyPr>
          <a:lstStyle/>
          <a:p>
            <a:r>
              <a:rPr lang="en-US" dirty="0"/>
              <a:t>Conclusion :- </a:t>
            </a:r>
            <a:r>
              <a:rPr lang="en-US" b="0" i="0" dirty="0">
                <a:effectLst/>
              </a:rPr>
              <a:t>The PE ratio is a measure of a company's stock price relative to its earnings. A high 			         PE ratio can indicate that a company's stock is overvalued, while a low PE ratio can 				 indicate that a company's stock is undervalued. The PE ratio can have a number of 					 implications for investors. For example, stocks with high PE ratios may be more risky to 			 invest in, but they may also offer the potential for higher returns. Investors should 					 carefully consider their risk tolerance and investment goals before investing in stocks 				 with high PE ratios.</a:t>
            </a:r>
            <a:endParaRPr lang="en-IN" dirty="0"/>
          </a:p>
        </p:txBody>
      </p:sp>
    </p:spTree>
    <p:extLst>
      <p:ext uri="{BB962C8B-B14F-4D97-AF65-F5344CB8AC3E}">
        <p14:creationId xmlns:p14="http://schemas.microsoft.com/office/powerpoint/2010/main" val="2632545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C4AF8F07-EF8E-CDA5-F3A9-5BF366B10C7B}"/>
              </a:ext>
            </a:extLst>
          </p:cNvPr>
          <p:cNvSpPr>
            <a:spLocks noGrp="1"/>
          </p:cNvSpPr>
          <p:nvPr>
            <p:ph type="subTitle" idx="1"/>
          </p:nvPr>
        </p:nvSpPr>
        <p:spPr>
          <a:xfrm>
            <a:off x="512918" y="382977"/>
            <a:ext cx="5981188" cy="596737"/>
          </a:xfrm>
        </p:spPr>
        <p:txBody>
          <a:bodyPr/>
          <a:lstStyle/>
          <a:p>
            <a:pPr algn="l"/>
            <a:r>
              <a:rPr lang="en-US" b="1" dirty="0">
                <a:solidFill>
                  <a:schemeClr val="bg2">
                    <a:lumMod val="60000"/>
                    <a:lumOff val="40000"/>
                  </a:schemeClr>
                </a:solidFill>
              </a:rPr>
              <a:t>5.Monthly Average Trading Volume</a:t>
            </a:r>
            <a:endParaRPr lang="en-IN" b="1" dirty="0">
              <a:solidFill>
                <a:schemeClr val="bg2">
                  <a:lumMod val="60000"/>
                  <a:lumOff val="40000"/>
                </a:schemeClr>
              </a:solidFill>
            </a:endParaRPr>
          </a:p>
        </p:txBody>
      </p:sp>
      <p:pic>
        <p:nvPicPr>
          <p:cNvPr id="5" name="Picture 4">
            <a:extLst>
              <a:ext uri="{FF2B5EF4-FFF2-40B4-BE49-F238E27FC236}">
                <a16:creationId xmlns:a16="http://schemas.microsoft.com/office/drawing/2014/main" xmlns="" id="{79E28845-A9A5-2D64-C20C-5698ACB51F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030" y="1645920"/>
            <a:ext cx="5590140" cy="2895955"/>
          </a:xfrm>
          <a:prstGeom prst="rect">
            <a:avLst/>
          </a:prstGeom>
        </p:spPr>
      </p:pic>
      <p:sp>
        <p:nvSpPr>
          <p:cNvPr id="6" name="TextBox 5">
            <a:extLst>
              <a:ext uri="{FF2B5EF4-FFF2-40B4-BE49-F238E27FC236}">
                <a16:creationId xmlns:a16="http://schemas.microsoft.com/office/drawing/2014/main" xmlns="" id="{87B14CE9-A3FA-40CE-80A4-AA1EBE9F041F}"/>
              </a:ext>
            </a:extLst>
          </p:cNvPr>
          <p:cNvSpPr txBox="1"/>
          <p:nvPr/>
        </p:nvSpPr>
        <p:spPr>
          <a:xfrm>
            <a:off x="5488659" y="1170873"/>
            <a:ext cx="5915609" cy="2862322"/>
          </a:xfrm>
          <a:prstGeom prst="rect">
            <a:avLst/>
          </a:prstGeom>
          <a:noFill/>
        </p:spPr>
        <p:txBody>
          <a:bodyPr wrap="square" rtlCol="0">
            <a:spAutoFit/>
          </a:bodyPr>
          <a:lstStyle/>
          <a:p>
            <a:r>
              <a:rPr lang="en-US" dirty="0"/>
              <a:t>Observation :- </a:t>
            </a:r>
            <a:r>
              <a:rPr lang="en-US" b="0" i="0" dirty="0">
                <a:effectLst/>
              </a:rPr>
              <a:t>The above </a:t>
            </a:r>
            <a:r>
              <a:rPr lang="en-US" b="0" i="0" dirty="0" smtClean="0">
                <a:effectLst/>
              </a:rPr>
              <a:t>Graph </a:t>
            </a:r>
            <a:r>
              <a:rPr lang="en-US" b="0" i="0" dirty="0">
                <a:effectLst/>
              </a:rPr>
              <a:t>shows the monthly 				   average trading volume for Acme 				   Corporation over the past 12 months. 				   As you can see, the trading volume has 			   been relatively stable, with a slight 				   downtrend in recent months. </a:t>
            </a:r>
          </a:p>
          <a:p>
            <a:r>
              <a:rPr lang="en-US" dirty="0"/>
              <a:t>			   </a:t>
            </a:r>
            <a:r>
              <a:rPr lang="en-US" b="0" i="0" dirty="0">
                <a:effectLst/>
              </a:rPr>
              <a:t>The highest trading volume was in May 			   2023, at 5.59 million shares, and the 				   lowest trading volume was in August 				   2023, at 5.43 million shares.</a:t>
            </a:r>
            <a:endParaRPr lang="en-IN" dirty="0"/>
          </a:p>
        </p:txBody>
      </p:sp>
      <p:sp>
        <p:nvSpPr>
          <p:cNvPr id="7" name="TextBox 6">
            <a:extLst>
              <a:ext uri="{FF2B5EF4-FFF2-40B4-BE49-F238E27FC236}">
                <a16:creationId xmlns:a16="http://schemas.microsoft.com/office/drawing/2014/main" xmlns="" id="{1883706E-74F8-6BA9-A80B-DB68B3B9C635}"/>
              </a:ext>
            </a:extLst>
          </p:cNvPr>
          <p:cNvSpPr txBox="1"/>
          <p:nvPr/>
        </p:nvSpPr>
        <p:spPr>
          <a:xfrm>
            <a:off x="905069" y="4851918"/>
            <a:ext cx="10366311" cy="1477328"/>
          </a:xfrm>
          <a:prstGeom prst="rect">
            <a:avLst/>
          </a:prstGeom>
          <a:noFill/>
        </p:spPr>
        <p:txBody>
          <a:bodyPr wrap="square" rtlCol="0">
            <a:spAutoFit/>
          </a:bodyPr>
          <a:lstStyle/>
          <a:p>
            <a:r>
              <a:rPr lang="en-US" dirty="0"/>
              <a:t>Conclusion :- </a:t>
            </a:r>
            <a:r>
              <a:rPr lang="en-US" b="0" i="0" dirty="0">
                <a:effectLst/>
              </a:rPr>
              <a:t>This data suggests that there is a steady demand for Acme Corporation shares 				 among investors. The slight downtrend in recent months could be due to a number 			 of factors, such as overall market conditions or specific news about the company. 				 However, the overall trading volume remains relatively high, which is a positive sign 			 for the company.</a:t>
            </a:r>
            <a:endParaRPr lang="en-IN" dirty="0"/>
          </a:p>
        </p:txBody>
      </p:sp>
    </p:spTree>
    <p:extLst>
      <p:ext uri="{BB962C8B-B14F-4D97-AF65-F5344CB8AC3E}">
        <p14:creationId xmlns:p14="http://schemas.microsoft.com/office/powerpoint/2010/main" val="555350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E5286527-FCAA-8532-9B83-5C3F9762F999}"/>
              </a:ext>
            </a:extLst>
          </p:cNvPr>
          <p:cNvSpPr>
            <a:spLocks noGrp="1"/>
          </p:cNvSpPr>
          <p:nvPr>
            <p:ph type="subTitle" idx="1"/>
          </p:nvPr>
        </p:nvSpPr>
        <p:spPr>
          <a:xfrm>
            <a:off x="544019" y="336324"/>
            <a:ext cx="6703804" cy="606068"/>
          </a:xfrm>
        </p:spPr>
        <p:txBody>
          <a:bodyPr>
            <a:noAutofit/>
          </a:bodyPr>
          <a:lstStyle/>
          <a:p>
            <a:pPr algn="l"/>
            <a:r>
              <a:rPr lang="en-US" b="1" dirty="0">
                <a:solidFill>
                  <a:schemeClr val="bg2">
                    <a:lumMod val="60000"/>
                    <a:lumOff val="40000"/>
                  </a:schemeClr>
                </a:solidFill>
              </a:rPr>
              <a:t>6.Buying / Neutral </a:t>
            </a:r>
            <a:r>
              <a:rPr lang="en-US" b="1" dirty="0">
                <a:solidFill>
                  <a:schemeClr val="bg2">
                    <a:lumMod val="60000"/>
                    <a:lumOff val="40000"/>
                  </a:schemeClr>
                </a:solidFill>
              </a:rPr>
              <a:t>/ </a:t>
            </a:r>
            <a:r>
              <a:rPr lang="en-US" b="1" dirty="0" err="1" smtClean="0">
                <a:solidFill>
                  <a:schemeClr val="bg2">
                    <a:lumMod val="60000"/>
                    <a:lumOff val="40000"/>
                  </a:schemeClr>
                </a:solidFill>
              </a:rPr>
              <a:t>Unneutral</a:t>
            </a:r>
            <a:r>
              <a:rPr lang="en-US" b="1" dirty="0" smtClean="0">
                <a:solidFill>
                  <a:schemeClr val="bg2">
                    <a:lumMod val="60000"/>
                    <a:lumOff val="40000"/>
                  </a:schemeClr>
                </a:solidFill>
              </a:rPr>
              <a:t>  </a:t>
            </a:r>
            <a:r>
              <a:rPr lang="en-US" b="1" dirty="0" smtClean="0">
                <a:solidFill>
                  <a:schemeClr val="bg2">
                    <a:lumMod val="60000"/>
                    <a:lumOff val="40000"/>
                  </a:schemeClr>
                </a:solidFill>
              </a:rPr>
              <a:t>Zone </a:t>
            </a:r>
            <a:r>
              <a:rPr lang="en-US" b="1" dirty="0">
                <a:solidFill>
                  <a:schemeClr val="bg2">
                    <a:lumMod val="60000"/>
                    <a:lumOff val="40000"/>
                  </a:schemeClr>
                </a:solidFill>
              </a:rPr>
              <a:t>Signal</a:t>
            </a:r>
            <a:endParaRPr lang="en-IN" b="1" dirty="0">
              <a:solidFill>
                <a:schemeClr val="bg2">
                  <a:lumMod val="60000"/>
                  <a:lumOff val="40000"/>
                </a:schemeClr>
              </a:solidFill>
            </a:endParaRPr>
          </a:p>
        </p:txBody>
      </p:sp>
      <p:pic>
        <p:nvPicPr>
          <p:cNvPr id="5" name="Picture 4">
            <a:extLst>
              <a:ext uri="{FF2B5EF4-FFF2-40B4-BE49-F238E27FC236}">
                <a16:creationId xmlns:a16="http://schemas.microsoft.com/office/drawing/2014/main" xmlns="" id="{46794B97-9FDE-77CD-AD2B-2F08913BFF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4796" y="1524817"/>
            <a:ext cx="4726201" cy="3056808"/>
          </a:xfrm>
          <a:prstGeom prst="rect">
            <a:avLst/>
          </a:prstGeom>
        </p:spPr>
      </p:pic>
      <p:sp>
        <p:nvSpPr>
          <p:cNvPr id="7" name="TextBox 6">
            <a:extLst>
              <a:ext uri="{FF2B5EF4-FFF2-40B4-BE49-F238E27FC236}">
                <a16:creationId xmlns:a16="http://schemas.microsoft.com/office/drawing/2014/main" xmlns="" id="{9A797A1F-6A93-4E41-BF4C-73CC6B2C48E5}"/>
              </a:ext>
            </a:extLst>
          </p:cNvPr>
          <p:cNvSpPr txBox="1"/>
          <p:nvPr/>
        </p:nvSpPr>
        <p:spPr>
          <a:xfrm>
            <a:off x="5309118" y="1026367"/>
            <a:ext cx="6456784" cy="2862322"/>
          </a:xfrm>
          <a:prstGeom prst="rect">
            <a:avLst/>
          </a:prstGeom>
          <a:noFill/>
        </p:spPr>
        <p:txBody>
          <a:bodyPr wrap="square" rtlCol="0">
            <a:spAutoFit/>
          </a:bodyPr>
          <a:lstStyle/>
          <a:p>
            <a:r>
              <a:rPr lang="en-US" dirty="0"/>
              <a:t>Observation :- The </a:t>
            </a:r>
            <a:r>
              <a:rPr lang="en-US" dirty="0" smtClean="0"/>
              <a:t>Graph </a:t>
            </a:r>
            <a:r>
              <a:rPr lang="en-US" dirty="0"/>
              <a:t>shows that Buying / </a:t>
            </a:r>
            <a:r>
              <a:rPr lang="en-US" dirty="0" smtClean="0"/>
              <a:t>Neutral</a:t>
            </a:r>
            <a:r>
              <a:rPr lang="en-US" dirty="0" smtClean="0"/>
              <a:t> </a:t>
            </a:r>
            <a:r>
              <a:rPr lang="en-US" dirty="0"/>
              <a:t>/ </a:t>
            </a:r>
            <a:r>
              <a:rPr lang="en-US" dirty="0" smtClean="0"/>
              <a:t>un</a:t>
            </a:r>
            <a:r>
              <a:rPr lang="en-US" dirty="0"/>
              <a:t>			   </a:t>
            </a:r>
            <a:r>
              <a:rPr lang="en-US" dirty="0"/>
              <a:t>n</a:t>
            </a:r>
            <a:r>
              <a:rPr lang="en-US" dirty="0" smtClean="0"/>
              <a:t>eutral </a:t>
            </a:r>
            <a:r>
              <a:rPr lang="en-US" dirty="0"/>
              <a:t>zone signals of the stocks. Were Pink 			   color presents Neutral zone signal. Green 				   color presents Strong Buy zone signal. Red 			   color presents Unneutral Zone Signal. The 			   Highest Neutral Zone Signals are for AAPL 			   stock is 3166. The Highest Strong Buy Signals 			   are for GOOGL stock is 1912. The Highest 			   Unneutral Zone Signals are for FB stock is 				   5058.</a:t>
            </a:r>
            <a:endParaRPr lang="en-IN" dirty="0"/>
          </a:p>
        </p:txBody>
      </p:sp>
      <p:sp>
        <p:nvSpPr>
          <p:cNvPr id="8" name="TextBox 7">
            <a:extLst>
              <a:ext uri="{FF2B5EF4-FFF2-40B4-BE49-F238E27FC236}">
                <a16:creationId xmlns:a16="http://schemas.microsoft.com/office/drawing/2014/main" xmlns="" id="{700C22D1-9122-34CB-3076-42FB20BCA788}"/>
              </a:ext>
            </a:extLst>
          </p:cNvPr>
          <p:cNvSpPr txBox="1"/>
          <p:nvPr/>
        </p:nvSpPr>
        <p:spPr>
          <a:xfrm>
            <a:off x="819115" y="4827818"/>
            <a:ext cx="10779426" cy="1200329"/>
          </a:xfrm>
          <a:prstGeom prst="rect">
            <a:avLst/>
          </a:prstGeom>
          <a:noFill/>
        </p:spPr>
        <p:txBody>
          <a:bodyPr wrap="square" rtlCol="0">
            <a:spAutoFit/>
          </a:bodyPr>
          <a:lstStyle/>
          <a:p>
            <a:r>
              <a:rPr lang="en-US" dirty="0"/>
              <a:t>Conclusion :- </a:t>
            </a:r>
            <a:r>
              <a:rPr lang="en-US" b="0" i="0" dirty="0">
                <a:effectLst/>
              </a:rPr>
              <a:t>Overall, the stock chart for Apple Inc. is mixed. The stock is trading in a neutral zone, 				  but there are some bearish signals, such as the MACD crossover and the RSI indicator 				  being in the overbought zone. Investors should carefully monitor the stock chart and 				  other factors before making any investment decisions.</a:t>
            </a:r>
            <a:endParaRPr lang="en-IN" dirty="0"/>
          </a:p>
        </p:txBody>
      </p:sp>
    </p:spTree>
    <p:extLst>
      <p:ext uri="{BB962C8B-B14F-4D97-AF65-F5344CB8AC3E}">
        <p14:creationId xmlns:p14="http://schemas.microsoft.com/office/powerpoint/2010/main" val="21088109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0F0A27AB-E114-3541-744F-0A300F07DA0C}"/>
              </a:ext>
            </a:extLst>
          </p:cNvPr>
          <p:cNvSpPr>
            <a:spLocks noGrp="1"/>
          </p:cNvSpPr>
          <p:nvPr>
            <p:ph type="subTitle" idx="1"/>
          </p:nvPr>
        </p:nvSpPr>
        <p:spPr>
          <a:xfrm>
            <a:off x="428943" y="392308"/>
            <a:ext cx="4796200" cy="494101"/>
          </a:xfrm>
        </p:spPr>
        <p:txBody>
          <a:bodyPr>
            <a:normAutofit lnSpcReduction="10000"/>
          </a:bodyPr>
          <a:lstStyle/>
          <a:p>
            <a:r>
              <a:rPr lang="en-US" b="1" dirty="0">
                <a:solidFill>
                  <a:schemeClr val="bg2">
                    <a:lumMod val="60000"/>
                    <a:lumOff val="40000"/>
                  </a:schemeClr>
                </a:solidFill>
              </a:rPr>
              <a:t>7.Stock Wise Market Capital</a:t>
            </a:r>
            <a:endParaRPr lang="en-IN" b="1" dirty="0">
              <a:solidFill>
                <a:schemeClr val="bg2">
                  <a:lumMod val="60000"/>
                  <a:lumOff val="40000"/>
                </a:schemeClr>
              </a:solidFill>
            </a:endParaRPr>
          </a:p>
        </p:txBody>
      </p:sp>
      <p:pic>
        <p:nvPicPr>
          <p:cNvPr id="5" name="Picture 4">
            <a:extLst>
              <a:ext uri="{FF2B5EF4-FFF2-40B4-BE49-F238E27FC236}">
                <a16:creationId xmlns:a16="http://schemas.microsoft.com/office/drawing/2014/main" xmlns="" id="{4ACFB14C-A020-76E8-421B-AD31F3A6ED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341" y="1148481"/>
            <a:ext cx="4841508" cy="2696393"/>
          </a:xfrm>
          <a:prstGeom prst="rect">
            <a:avLst/>
          </a:prstGeom>
        </p:spPr>
      </p:pic>
      <p:sp>
        <p:nvSpPr>
          <p:cNvPr id="6" name="TextBox 5">
            <a:extLst>
              <a:ext uri="{FF2B5EF4-FFF2-40B4-BE49-F238E27FC236}">
                <a16:creationId xmlns:a16="http://schemas.microsoft.com/office/drawing/2014/main" xmlns="" id="{084ABA00-750D-3249-8AA9-5C1BDC24F0C7}"/>
              </a:ext>
            </a:extLst>
          </p:cNvPr>
          <p:cNvSpPr txBox="1"/>
          <p:nvPr/>
        </p:nvSpPr>
        <p:spPr>
          <a:xfrm>
            <a:off x="5225143" y="838172"/>
            <a:ext cx="6606073" cy="2862322"/>
          </a:xfrm>
          <a:prstGeom prst="rect">
            <a:avLst/>
          </a:prstGeom>
          <a:noFill/>
        </p:spPr>
        <p:txBody>
          <a:bodyPr wrap="square" rtlCol="0">
            <a:spAutoFit/>
          </a:bodyPr>
          <a:lstStyle/>
          <a:p>
            <a:r>
              <a:rPr lang="en-US" dirty="0"/>
              <a:t>Observation :- </a:t>
            </a:r>
            <a:r>
              <a:rPr lang="en-US" dirty="0" smtClean="0"/>
              <a:t>The KPI shows </a:t>
            </a:r>
            <a:r>
              <a:rPr lang="en-US" dirty="0"/>
              <a:t>a Stock Wise Market Capital, 			 </a:t>
            </a:r>
            <a:r>
              <a:rPr lang="en-US" dirty="0" smtClean="0"/>
              <a:t>          Were </a:t>
            </a:r>
            <a:r>
              <a:rPr lang="en-US" dirty="0"/>
              <a:t>Column chart represents the Market 				   Capital. </a:t>
            </a:r>
            <a:r>
              <a:rPr lang="en-US" dirty="0" smtClean="0"/>
              <a:t>Highest </a:t>
            </a:r>
            <a:r>
              <a:rPr lang="en-US" dirty="0"/>
              <a:t>Market Capital present </a:t>
            </a:r>
            <a:r>
              <a:rPr lang="en-US" dirty="0" smtClean="0"/>
              <a:t>with 			    	   Green </a:t>
            </a:r>
            <a:r>
              <a:rPr lang="en-US" dirty="0"/>
              <a:t>color in Column chart which means 				   (AMZN,GOOGL &amp; MSFT) has the highest 					   market capital stocks. Lowest Market Capital 				   present with Red color  in Column chart 					   which means (AAPL &amp; FB) has the Lowest 				    	   </a:t>
            </a:r>
            <a:r>
              <a:rPr lang="en-US" dirty="0" smtClean="0"/>
              <a:t>Market </a:t>
            </a:r>
            <a:r>
              <a:rPr lang="en-US" dirty="0"/>
              <a:t>Capital.</a:t>
            </a:r>
          </a:p>
          <a:p>
            <a:r>
              <a:rPr lang="en-US" dirty="0"/>
              <a:t>		</a:t>
            </a:r>
            <a:endParaRPr lang="en-IN" dirty="0"/>
          </a:p>
        </p:txBody>
      </p:sp>
      <p:sp>
        <p:nvSpPr>
          <p:cNvPr id="7" name="TextBox 6">
            <a:extLst>
              <a:ext uri="{FF2B5EF4-FFF2-40B4-BE49-F238E27FC236}">
                <a16:creationId xmlns:a16="http://schemas.microsoft.com/office/drawing/2014/main" xmlns="" id="{7099C1E3-C63F-D196-83A5-57F1073B7D7F}"/>
              </a:ext>
            </a:extLst>
          </p:cNvPr>
          <p:cNvSpPr txBox="1"/>
          <p:nvPr/>
        </p:nvSpPr>
        <p:spPr>
          <a:xfrm>
            <a:off x="1194318" y="3962566"/>
            <a:ext cx="10077062" cy="2585323"/>
          </a:xfrm>
          <a:prstGeom prst="rect">
            <a:avLst/>
          </a:prstGeom>
          <a:noFill/>
        </p:spPr>
        <p:txBody>
          <a:bodyPr wrap="square" rtlCol="0">
            <a:spAutoFit/>
          </a:bodyPr>
          <a:lstStyle/>
          <a:p>
            <a:r>
              <a:rPr lang="en-US" dirty="0"/>
              <a:t>Conclusion :-</a:t>
            </a:r>
            <a:r>
              <a:rPr lang="en-US" b="0" i="0" dirty="0">
                <a:effectLst/>
              </a:rPr>
              <a:t>While investing in these companies can be a good way to gain exposure to these 			 trends, it is important to remember that they are also large and complex 					 businesses. Investors should carefully consider their investment goals and risk 			 tolerance before investing in any company. </a:t>
            </a:r>
          </a:p>
          <a:p>
            <a:r>
              <a:rPr lang="en-US" b="0" i="0" dirty="0">
                <a:effectLst/>
              </a:rPr>
              <a:t>			 Investors who are looking to gain exposure to the stock market should consider 			 investing in technology companies. However, it is important to remember that 				 these companies are also the most cyclical companies in the stock market. This 			 means that their stock prices can be more volatile than the stock prices of 				 companies in other sectors.</a:t>
            </a:r>
            <a:endParaRPr lang="en-IN" dirty="0"/>
          </a:p>
        </p:txBody>
      </p:sp>
    </p:spTree>
    <p:extLst>
      <p:ext uri="{BB962C8B-B14F-4D97-AF65-F5344CB8AC3E}">
        <p14:creationId xmlns:p14="http://schemas.microsoft.com/office/powerpoint/2010/main" val="40047712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42332"/>
      </a:dk2>
      <a:lt2>
        <a:srgbClr val="EE91A0"/>
      </a:lt2>
      <a:accent1>
        <a:srgbClr val="E03754"/>
      </a:accent1>
      <a:accent2>
        <a:srgbClr val="E86C2E"/>
      </a:accent2>
      <a:accent3>
        <a:srgbClr val="DAB250"/>
      </a:accent3>
      <a:accent4>
        <a:srgbClr val="60C4AA"/>
      </a:accent4>
      <a:accent5>
        <a:srgbClr val="51A9DB"/>
      </a:accent5>
      <a:accent6>
        <a:srgbClr val="976AC9"/>
      </a:accent6>
      <a:hlink>
        <a:srgbClr val="D5445E"/>
      </a:hlink>
      <a:folHlink>
        <a:srgbClr val="E17C8E"/>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6B2E858E-683F-40D9-B4CB-284D097F3AC0}"/>
    </a:ext>
  </a:extLst>
</a:theme>
</file>

<file path=docProps/app.xml><?xml version="1.0" encoding="utf-8"?>
<Properties xmlns="http://schemas.openxmlformats.org/officeDocument/2006/extended-properties" xmlns:vt="http://schemas.openxmlformats.org/officeDocument/2006/docPropsVTypes">
  <Template>TM04033921[[fn=Damask]]</Template>
  <TotalTime>430</TotalTime>
  <Words>536</Words>
  <Application>Microsoft Office PowerPoint</Application>
  <PresentationFormat>Widescreen</PresentationFormat>
  <Paragraphs>126</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Bookman Old Style</vt:lpstr>
      <vt:lpstr>Calibri</vt:lpstr>
      <vt:lpstr>Google Sans</vt:lpstr>
      <vt:lpstr>Rockwell</vt:lpstr>
      <vt:lpstr>Times New Roman</vt:lpstr>
      <vt:lpstr>Wingdings</vt:lpstr>
      <vt:lpstr>Damask</vt:lpstr>
      <vt:lpstr>Stock Market Data analysis</vt:lpstr>
      <vt:lpstr>Objective</vt:lpstr>
      <vt:lpstr>Kpi’s in Dashboard</vt:lpstr>
      <vt:lpstr>PowerPoint Presentation</vt:lpstr>
      <vt:lpstr>PowerPoint Presentation</vt:lpstr>
      <vt:lpstr>PowerPoint Presentation</vt:lpstr>
      <vt:lpstr>PowerPoint Presentation</vt:lpstr>
      <vt:lpstr>PowerPoint Presentation</vt:lpstr>
      <vt:lpstr>PowerPoint Presentation</vt:lpstr>
      <vt:lpstr>Excel Dashboard</vt:lpstr>
      <vt:lpstr>Power bi Dashboard</vt:lpstr>
      <vt:lpstr>tableau Dashboard</vt:lpstr>
      <vt:lpstr>PowerPoint Presentation</vt:lpstr>
      <vt:lpstr>Challanges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Data analysis</dc:title>
  <dc:creator>Suraj Manchekar 1389</dc:creator>
  <cp:lastModifiedBy>Ajay</cp:lastModifiedBy>
  <cp:revision>14</cp:revision>
  <dcterms:created xsi:type="dcterms:W3CDTF">2023-10-01T11:00:58Z</dcterms:created>
  <dcterms:modified xsi:type="dcterms:W3CDTF">2023-10-05T06:23:17Z</dcterms:modified>
</cp:coreProperties>
</file>