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105" r:id="rId2"/>
    <p:sldId id="2114" r:id="rId3"/>
    <p:sldId id="2115" r:id="rId4"/>
    <p:sldId id="1913" r:id="rId5"/>
    <p:sldId id="1932" r:id="rId6"/>
    <p:sldId id="1933" r:id="rId7"/>
    <p:sldId id="1934" r:id="rId8"/>
    <p:sldId id="1935" r:id="rId9"/>
    <p:sldId id="1922" r:id="rId10"/>
    <p:sldId id="2107" r:id="rId11"/>
    <p:sldId id="2108" r:id="rId12"/>
    <p:sldId id="2109" r:id="rId13"/>
    <p:sldId id="2110" r:id="rId14"/>
    <p:sldId id="21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NERS" id="{F47906C4-FED7-463D-91B9-8CF1560248F2}">
          <p14:sldIdLst>
            <p14:sldId id="2105"/>
          </p14:sldIdLst>
        </p14:section>
        <p14:section name="ETNERS사업소개_페이롤" id="{82111290-A2B4-41BD-940A-43350A8582E0}">
          <p14:sldIdLst>
            <p14:sldId id="2114"/>
            <p14:sldId id="2115"/>
            <p14:sldId id="1913"/>
            <p14:sldId id="1932"/>
            <p14:sldId id="1933"/>
            <p14:sldId id="1934"/>
            <p14:sldId id="1935"/>
            <p14:sldId id="1922"/>
          </p14:sldIdLst>
        </p14:section>
        <p14:section name="ETNERS_ABOUT ETNERS" id="{7698EB89-AA92-43F5-81D1-9E22FEA5BAD4}">
          <p14:sldIdLst>
            <p14:sldId id="2107"/>
            <p14:sldId id="2108"/>
            <p14:sldId id="2109"/>
            <p14:sldId id="2110"/>
          </p14:sldIdLst>
        </p14:section>
        <p14:section name="ETNERS_VALUE" id="{20B9F507-2993-4B7C-847D-820534930659}">
          <p14:sldIdLst>
            <p14:sldId id="21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F6D2D"/>
    <a:srgbClr val="B4C7E7"/>
    <a:srgbClr val="F2F2F2"/>
    <a:srgbClr val="FE6C2D"/>
    <a:srgbClr val="B2C7DA"/>
    <a:srgbClr val="ED7837"/>
    <a:srgbClr val="EB6B33"/>
    <a:srgbClr val="F9F9F9"/>
    <a:srgbClr val="EF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7" autoAdjust="0"/>
    <p:restoredTop sz="94684"/>
  </p:normalViewPr>
  <p:slideViewPr>
    <p:cSldViewPr snapToGrid="0" showGuides="1">
      <p:cViewPr varScale="1">
        <p:scale>
          <a:sx n="109" d="100"/>
          <a:sy n="109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965D8-C33D-4E0B-8A82-302234A50C0E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4A0E5-91C4-48C8-A6B5-044EFD96B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9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17E2-55A4-476F-9C18-C29826BBCAF6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78927-4DE0-4219-A070-E5B5C8D3D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4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5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8927-4DE0-4219-A070-E5B5C8D3D1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6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C49D-6BA6-CB76-1670-301A987E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74E53-574D-B303-05A7-E3C6D918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3227-E339-63E1-E995-74C24836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EB1FF-FAD6-0E17-AEDD-E220A6A1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0A1BC-BE2F-1BB7-5217-A16E6F7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17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B8C23-6D73-565C-7F18-28B0C20B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438C2F-4AA2-8D31-3CAE-CB4E03230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BD4A5-A4DD-6C0C-38F8-0E73A4C29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B1556-8F4F-9170-7376-01CF59DB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650C2-D807-D449-02F0-BF50364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F7503-E946-8D3B-A624-0D5E0D6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8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8632-F060-C2AF-21B2-7C21D3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CB1424-10BC-6E9F-69AE-DDF0756C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AC82-0FFB-BD56-371E-83F58B7D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C5B9D-F019-1A7B-7EE0-1F11E945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4C181-4BB4-D0EF-AE35-3536D47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54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9F21F-4169-2DBA-C8F3-CBD9E987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D698E-F36C-54BA-E0CF-24BB75FE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4D87-5D0C-359C-8DC7-0DEF3CB8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A59B0-9F31-3DC6-BA4E-AE34C946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BB851-EEF1-E2F7-7272-04A1E309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67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D5D2-2879-505B-5257-B96CF829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8CC09-6AA1-525D-6F3F-0141FEA3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94E99-E29D-143F-C0D0-75D2FF76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A627E-FA24-46C0-215D-7193053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05491-D24F-C9C7-BA9B-16AC94A8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43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06E3-5201-3150-D517-7C87AB56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71782-3FA0-155A-207F-FD633687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A90FF-6460-94A8-BE67-2CA79256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EAC65-F7DC-B30C-CE2E-DF9088A9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69F53-3995-A36B-EB71-11C11E1D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68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A088A-D110-6966-BEEE-BB6AA497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ED331-DFE1-1154-3A17-25361ECA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D0C8B-97F2-A977-99C3-E5943A96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97978-054E-A7F7-D718-709A37F0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76CD9-84AE-57E5-9BDB-BED5C27F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0540A-8A15-446A-308E-8E82B69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9837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564A-737D-26F1-7350-C7FEC87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EBF40-1DF1-32DE-BB89-99424F3F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5F761-E5E3-C037-5F10-4101DD04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35349-4566-5318-BAA5-209EAD128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4AF64-0101-CBD3-8363-433AE560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271D1-3C71-0652-BBDA-C2BDF885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0F3DA-9B2D-A13F-6766-461F91CC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B47FED-ED7B-AF66-73D3-5C3770B1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70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Eternal Partners, ETNERS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98293" y="1012825"/>
            <a:ext cx="2240132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CAB5A67-CE08-303F-4249-86CA4D1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3" y="1118768"/>
            <a:ext cx="2002007" cy="697332"/>
          </a:xfrm>
        </p:spPr>
        <p:txBody>
          <a:bodyPr>
            <a:normAutofit/>
          </a:bodyPr>
          <a:lstStyle>
            <a:lvl1pPr>
              <a:defRPr sz="1800" spc="-150" baseline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en-US" altLang="ko-KR" spc="-100" dirty="0" smtClean="0">
              <a:solidFill>
                <a:srgbClr val="FF6D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2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98293" y="1012825"/>
            <a:ext cx="2240132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CAB5A67-CE08-303F-4249-86CA4D1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3" y="1118768"/>
            <a:ext cx="2002007" cy="697332"/>
          </a:xfrm>
        </p:spPr>
        <p:txBody>
          <a:bodyPr>
            <a:normAutofit/>
          </a:bodyPr>
          <a:lstStyle>
            <a:lvl1pPr>
              <a:defRPr sz="1800" spc="-150" baseline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en-US" altLang="ko-KR" spc="-100" dirty="0" smtClean="0">
              <a:solidFill>
                <a:srgbClr val="FF6D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8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50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BFA58-498A-7071-073B-F91C55C4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B7E82-446A-E566-BC72-331EB6A8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447F9-5089-74F4-3582-67AA95DAF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25C37-4048-1816-577D-24B4057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2EF6D-A0F8-09A2-4B53-FB9E468C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ECB20-DE5E-6512-8B39-E57536D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4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18737-4210-CF40-F0A7-D69DB922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00433-FA9F-D411-E463-6FBF3606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0A39F-7C02-9B65-C63D-5362FD94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DA69-D30B-894E-9D60-C1C4E5CA4027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BB3CF-F282-D3F8-A76C-4AD2C3DD6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7E55-28DE-2EBB-7444-D6B9E484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172-A0F1-0D49-BA18-D5C7023080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23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988" y="1577278"/>
            <a:ext cx="3573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PAYROLL</a:t>
            </a:r>
          </a:p>
          <a:p>
            <a:r>
              <a:rPr lang="ko-KR" altLang="en-US" sz="4000" spc="-15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사업소개서</a:t>
            </a:r>
            <a:endParaRPr lang="en-US" altLang="ko-KR" sz="4000" spc="-150" dirty="0" smtClean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4518" y="6054772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Copyright © ETNERS </a:t>
            </a:r>
            <a:r>
              <a:rPr lang="en-US" altLang="ko-KR" sz="900" dirty="0" err="1" smtClean="0"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Co.,Ltd</a:t>
            </a: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All Rights Reserved.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518" y="2900717"/>
            <a:ext cx="33926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Eternal 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Partners, ETNERS.</a:t>
            </a:r>
            <a:endParaRPr lang="en-US" altLang="ko-KR" sz="1100" dirty="0" smtClean="0">
              <a:solidFill>
                <a:schemeClr val="bg1">
                  <a:lumMod val="9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31"/>
          <a:stretch/>
        </p:blipFill>
        <p:spPr>
          <a:xfrm>
            <a:off x="0" y="-5896"/>
            <a:ext cx="12192000" cy="535966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428630" y="5341064"/>
            <a:ext cx="5088852" cy="388854"/>
            <a:chOff x="6620548" y="3131264"/>
            <a:chExt cx="4314152" cy="388854"/>
          </a:xfrm>
        </p:grpSpPr>
        <p:sp>
          <p:nvSpPr>
            <p:cNvPr id="7" name="TextBox 6"/>
            <p:cNvSpPr txBox="1"/>
            <p:nvPr/>
          </p:nvSpPr>
          <p:spPr>
            <a:xfrm>
              <a:off x="6620548" y="3232347"/>
              <a:ext cx="1342351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7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6C2D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Brand </a:t>
              </a:r>
              <a:r>
                <a:rPr lang="en-US" altLang="ko-KR" sz="127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6C2D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Name</a:t>
              </a:r>
              <a:endParaRPr lang="ko-KR" altLang="en-US" sz="127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620549" y="3131264"/>
              <a:ext cx="1342351" cy="0"/>
            </a:xfrm>
            <a:prstGeom prst="line">
              <a:avLst/>
            </a:prstGeom>
            <a:ln w="19050">
              <a:solidFill>
                <a:srgbClr val="FF6D2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06449" y="3232347"/>
              <a:ext cx="1342351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7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6C2D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Brand </a:t>
              </a:r>
              <a:r>
                <a:rPr lang="en-US" altLang="ko-KR" sz="127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6C2D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Mission</a:t>
              </a:r>
              <a:endParaRPr lang="ko-KR" altLang="en-US" sz="127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8106449" y="3131264"/>
              <a:ext cx="1342351" cy="0"/>
            </a:xfrm>
            <a:prstGeom prst="line">
              <a:avLst/>
            </a:prstGeom>
            <a:ln w="19050">
              <a:solidFill>
                <a:srgbClr val="FF6D2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592349" y="3232347"/>
              <a:ext cx="1342351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70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6C2D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매출추이</a:t>
              </a:r>
              <a:endParaRPr lang="ko-KR" altLang="en-US" sz="127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592349" y="3131264"/>
              <a:ext cx="1342351" cy="0"/>
            </a:xfrm>
            <a:prstGeom prst="line">
              <a:avLst/>
            </a:prstGeom>
            <a:ln w="19050">
              <a:solidFill>
                <a:srgbClr val="FF6D2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858191" y="3321874"/>
            <a:ext cx="26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rgbClr val="FE6C2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KoPubWorld돋움체 Light" panose="00000300000000000000" pitchFamily="2" charset="-127"/>
              </a:rPr>
              <a:t>About</a:t>
            </a:r>
          </a:p>
          <a:p>
            <a:pPr algn="r"/>
            <a:r>
              <a:rPr lang="en-US" altLang="ko-KR" sz="3600" b="1" spc="-150" dirty="0" smtClean="0">
                <a:solidFill>
                  <a:srgbClr val="FE6C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ETNERS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518" y="884781"/>
            <a:ext cx="33926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Eternal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Partners, ETNERS.</a:t>
            </a:r>
            <a:endParaRPr lang="en-US" altLang="ko-KR" sz="1100" dirty="0" smtClean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751" y="11463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Company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6"/>
          <a:stretch/>
        </p:blipFill>
        <p:spPr>
          <a:xfrm>
            <a:off x="5869783" y="0"/>
            <a:ext cx="6322217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8294" y="553219"/>
            <a:ext cx="22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Brand </a:t>
            </a:r>
            <a:r>
              <a:rPr lang="en-US" altLang="ko-KR" spc="-1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Name</a:t>
            </a:r>
            <a:endParaRPr lang="en-US" altLang="ko-KR" spc="-100" dirty="0" smtClean="0">
              <a:solidFill>
                <a:srgbClr val="FF6D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8293" y="466725"/>
            <a:ext cx="2240132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03368" y="466725"/>
            <a:ext cx="2862432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997" y="2149925"/>
            <a:ext cx="5278607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사업의 영원한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동반자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로서</a:t>
            </a:r>
          </a:p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고객의 성공을 위하여 </a:t>
            </a:r>
            <a:endParaRPr lang="en-US" altLang="ko-KR" sz="32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늘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함께하겠습니다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32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03368" y="553219"/>
            <a:ext cx="8936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Eternal 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Partners, ETNERS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7" y="1724878"/>
            <a:ext cx="492070" cy="3163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997" y="3885130"/>
            <a:ext cx="4914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ETNERS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경영지원플랫폼 전문기업으로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인사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·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총무 경영지원분야의 일하는 방식을 표준화하고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시스템화하여 클라이언트의 경영혁신에 기여하고자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최선을 다하고 있습니다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0" y="4073525"/>
            <a:ext cx="1043940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069529" y="3043383"/>
            <a:ext cx="2082800" cy="2082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3728" y="3043383"/>
            <a:ext cx="2082800" cy="2082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453110" y="3043383"/>
            <a:ext cx="2082800" cy="2082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9411" y="1383506"/>
            <a:ext cx="437316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향상에 기여하는</a:t>
            </a:r>
          </a:p>
          <a:p>
            <a:pPr algn="r"/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혁신적인 경영지원서비스</a:t>
            </a:r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</a:t>
            </a:r>
            <a:endParaRPr lang="en-US" altLang="ko-KR" sz="32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r"/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제공하겠습니다</a:t>
            </a:r>
            <a:r>
              <a:rPr lang="en-US" altLang="ko-KR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2133" y="3769558"/>
            <a:ext cx="2020582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Build Trust </a:t>
            </a:r>
          </a:p>
          <a:p>
            <a:pPr algn="ctr"/>
            <a:r>
              <a:rPr lang="en-US" altLang="ko-KR" sz="1900" dirty="0" smtClean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Confidence</a:t>
            </a:r>
            <a:endParaRPr lang="ko-KR" altLang="en-US" sz="1900" dirty="0">
              <a:solidFill>
                <a:srgbClr val="FF6D2D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9528" y="3600226"/>
            <a:ext cx="2082802" cy="9694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Share a </a:t>
            </a:r>
            <a:endParaRPr lang="en-US" altLang="ko-KR" sz="1900" dirty="0" smtClean="0">
              <a:solidFill>
                <a:srgbClr val="FF6D2D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900" dirty="0" smtClean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Valuable Experience</a:t>
            </a:r>
            <a:endParaRPr lang="en-US" altLang="ko-KR" sz="1900" dirty="0">
              <a:solidFill>
                <a:srgbClr val="FF6D2D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6976" y="3769558"/>
            <a:ext cx="1495068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Connect </a:t>
            </a:r>
            <a:endParaRPr lang="en-US" altLang="ko-KR" sz="1900" dirty="0" smtClean="0">
              <a:solidFill>
                <a:srgbClr val="FF6D2D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900" dirty="0" smtClean="0">
                <a:solidFill>
                  <a:srgbClr val="FF6D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Business</a:t>
            </a:r>
            <a:endParaRPr lang="en-US" altLang="ko-KR" sz="1900" dirty="0">
              <a:solidFill>
                <a:srgbClr val="FF6D2D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94" y="553219"/>
            <a:ext cx="22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Brand </a:t>
            </a:r>
            <a:r>
              <a:rPr lang="en-US" altLang="ko-KR" spc="-1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Mission</a:t>
            </a:r>
            <a:endParaRPr lang="en-US" altLang="ko-KR" spc="-100" dirty="0" smtClean="0">
              <a:solidFill>
                <a:srgbClr val="FF6D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3368" y="466725"/>
            <a:ext cx="893620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540" y="5314947"/>
            <a:ext cx="20351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신뢰와 신용을 쌓다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3368" y="5314947"/>
            <a:ext cx="24151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경험을 함께 공유하다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5322" y="5314947"/>
            <a:ext cx="22383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비즈니스를 연결하다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0506" y="992142"/>
            <a:ext cx="492070" cy="316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908727" y="3859484"/>
            <a:ext cx="2611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ETNERS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끊임없는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개선과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혁신을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통해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고품격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창출하여 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고객감동을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실현합니다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4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98293" y="1308037"/>
            <a:ext cx="11448600" cy="5380448"/>
            <a:chOff x="398293" y="1202771"/>
            <a:chExt cx="11448600" cy="56584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93" y="1312752"/>
              <a:ext cx="11441281" cy="554387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0125900" y="1202771"/>
              <a:ext cx="1720993" cy="565845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9583" y="5967233"/>
            <a:ext cx="348343" cy="130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22348" y="5637932"/>
            <a:ext cx="348343" cy="45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26603" y="5495544"/>
            <a:ext cx="348343" cy="601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30858" y="5381244"/>
            <a:ext cx="348343" cy="716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35113" y="5171694"/>
            <a:ext cx="348343" cy="92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939368" y="4943095"/>
            <a:ext cx="348343" cy="115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643623" y="4762119"/>
            <a:ext cx="348343" cy="1335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347878" y="4638295"/>
            <a:ext cx="348343" cy="1459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052133" y="4638295"/>
            <a:ext cx="348343" cy="14592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56388" y="4543045"/>
            <a:ext cx="348343" cy="15544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460643" y="3962019"/>
            <a:ext cx="348343" cy="2135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0164898" y="3464037"/>
            <a:ext cx="348343" cy="2633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869157" y="2156202"/>
            <a:ext cx="348343" cy="3941326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FF6D2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8294" y="553219"/>
            <a:ext cx="22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err="1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매출추이</a:t>
            </a:r>
            <a:endParaRPr lang="en-US" altLang="ko-KR" spc="-100" dirty="0" smtClean="0">
              <a:solidFill>
                <a:srgbClr val="FF6D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590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2010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0157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2011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0441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2012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8667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2013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292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2014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17177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2015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2143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2016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25687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2017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994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34197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38452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42710" y="6095966"/>
            <a:ext cx="6012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endParaRPr lang="en-US" altLang="ko-KR" sz="1200" dirty="0">
              <a:solidFill>
                <a:srgbClr val="FF6D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3136" y="6095966"/>
            <a:ext cx="60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1998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18412" y="4228570"/>
            <a:ext cx="807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552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억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22667" y="4228570"/>
            <a:ext cx="807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591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억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31177" y="3543346"/>
            <a:ext cx="807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821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억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935432" y="3045364"/>
            <a:ext cx="807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996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억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89166" y="1564479"/>
            <a:ext cx="1108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1,507</a:t>
            </a:r>
            <a:r>
              <a:rPr lang="ko-KR" altLang="en-US" sz="2000" dirty="0" smtClean="0">
                <a:solidFill>
                  <a:srgbClr val="FF6D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억</a:t>
            </a:r>
            <a:endParaRPr lang="en-US" altLang="ko-KR" sz="2000" dirty="0">
              <a:solidFill>
                <a:srgbClr val="FF6D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293" y="1904080"/>
            <a:ext cx="5278607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안정성을 기반으로</a:t>
            </a:r>
            <a:endParaRPr lang="en-US" altLang="ko-KR" sz="3200" spc="-150" dirty="0" smtClean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지속적인 성장을 </a:t>
            </a:r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이루고 있습니다</a:t>
            </a:r>
            <a:r>
              <a:rPr lang="en-US" altLang="ko-KR" sz="32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3" y="1503496"/>
            <a:ext cx="492070" cy="31633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09689" y="2947209"/>
            <a:ext cx="508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1998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설립 이후 지속적인 성장을 이루고 있으며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신용평가등급 또한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BBB+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등급을 유지하고 있습니다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en-US" altLang="ko-KR" sz="1100" spc="-15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 *21.12</a:t>
            </a:r>
            <a:r>
              <a:rPr lang="ko-KR" altLang="en-US" sz="1100" spc="-15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기준 </a:t>
            </a:r>
            <a:r>
              <a:rPr lang="en-US" altLang="ko-KR" sz="1100" spc="-15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1100" spc="-15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474846" y="6014858"/>
            <a:ext cx="15115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4518" y="5313376"/>
            <a:ext cx="15648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http://www.etners.com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18" y="5651930"/>
            <a:ext cx="6054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경기도 성남시 분당구 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대왕판교로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670 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유스페이스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2-B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층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 © ETNERS </a:t>
            </a:r>
            <a:r>
              <a:rPr lang="en-US" altLang="ko-KR" sz="1000" dirty="0" err="1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CO.,Ltd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All rights reserved.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751" y="11463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Company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Introduction</a:t>
            </a:r>
            <a:endParaRPr lang="ko-KR" altLang="en-US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518" y="884781"/>
            <a:ext cx="33926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Eternal </a:t>
            </a:r>
            <a:r>
              <a:rPr lang="en-US" altLang="ko-KR" sz="11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Partners, ETNERS.</a:t>
            </a:r>
          </a:p>
        </p:txBody>
      </p:sp>
    </p:spTree>
    <p:extLst>
      <p:ext uri="{BB962C8B-B14F-4D97-AF65-F5344CB8AC3E}">
        <p14:creationId xmlns:p14="http://schemas.microsoft.com/office/powerpoint/2010/main" val="3021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31"/>
          <a:stretch/>
        </p:blipFill>
        <p:spPr>
          <a:xfrm>
            <a:off x="0" y="-5896"/>
            <a:ext cx="12192000" cy="5359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94231" y="3321874"/>
            <a:ext cx="492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rgbClr val="FE6C2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KoPubWorld돋움체 Light" panose="00000300000000000000" pitchFamily="2" charset="-127"/>
              </a:rPr>
              <a:t>ETNERS</a:t>
            </a:r>
          </a:p>
          <a:p>
            <a:pPr algn="r"/>
            <a:r>
              <a:rPr lang="en-US" altLang="ko-KR" sz="3600" b="1" spc="-150" dirty="0">
                <a:solidFill>
                  <a:srgbClr val="FE6C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PAYROLL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518" y="884781"/>
            <a:ext cx="3392658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Eternal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Partners, ETNERS.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4722" y="5454847"/>
            <a:ext cx="1659290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7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서비스</a:t>
            </a:r>
            <a:endParaRPr lang="en-US" altLang="ko-KR" sz="127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27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프로세스</a:t>
            </a:r>
            <a:endParaRPr lang="ko-KR" altLang="en-US" sz="127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84724" y="5353764"/>
            <a:ext cx="1659290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21456" y="5454847"/>
            <a:ext cx="165929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7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특장점</a:t>
            </a:r>
            <a:endParaRPr lang="ko-KR" altLang="en-US" sz="127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021456" y="5353764"/>
            <a:ext cx="1659290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58189" y="5454847"/>
            <a:ext cx="165929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7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FAQ</a:t>
            </a:r>
            <a:endParaRPr lang="ko-KR" altLang="en-US" sz="127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858189" y="5353764"/>
            <a:ext cx="1659290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7988" y="5454847"/>
            <a:ext cx="1659290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7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이트너스</a:t>
            </a:r>
            <a:endParaRPr lang="en-US" altLang="ko-KR" sz="127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27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페이롤이란</a:t>
            </a:r>
            <a:r>
              <a:rPr lang="en-US" altLang="ko-KR" sz="127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E6C2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27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E6C2D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47989" y="5353764"/>
            <a:ext cx="1659290" cy="0"/>
          </a:xfrm>
          <a:prstGeom prst="line">
            <a:avLst/>
          </a:prstGeom>
          <a:ln w="19050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55076"/>
              </p:ext>
            </p:extLst>
          </p:nvPr>
        </p:nvGraphicFramePr>
        <p:xfrm>
          <a:off x="674518" y="3419118"/>
          <a:ext cx="4067175" cy="100584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1016945711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216860973"/>
                    </a:ext>
                  </a:extLst>
                </a:gridCol>
              </a:tblGrid>
              <a:tr h="245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NAME</a:t>
                      </a:r>
                      <a:endParaRPr lang="ko-KR" altLang="en-US" sz="1050" b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 smtClean="0">
                          <a:solidFill>
                            <a:srgbClr val="FE6C2D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컨설팅팀</a:t>
                      </a:r>
                      <a:r>
                        <a:rPr lang="ko-KR" altLang="en-US" sz="1050" b="0" dirty="0" smtClean="0">
                          <a:solidFill>
                            <a:srgbClr val="FE6C2D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50" b="0" dirty="0" err="1" smtClean="0">
                          <a:solidFill>
                            <a:srgbClr val="FE6C2D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이찬성</a:t>
                      </a:r>
                      <a:r>
                        <a:rPr lang="ko-KR" altLang="en-US" sz="1050" b="0" dirty="0" smtClean="0">
                          <a:solidFill>
                            <a:srgbClr val="FE6C2D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63682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MAIL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agree2@etners.com</a:t>
                      </a:r>
                      <a:endParaRPr lang="ko-KR" altLang="en-US" sz="105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49705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CALL</a:t>
                      </a:r>
                      <a:endParaRPr lang="ko-KR" altLang="en-US" sz="105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1533 – 4810 (</a:t>
                      </a:r>
                      <a:r>
                        <a:rPr lang="ko-KR" altLang="en-US" sz="10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내선 </a:t>
                      </a:r>
                      <a:r>
                        <a:rPr lang="en-US" altLang="ko-KR" sz="10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3111)</a:t>
                      </a:r>
                      <a:endParaRPr lang="ko-KR" altLang="en-US" sz="105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58931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pc="-1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ADDRESS</a:t>
                      </a:r>
                      <a:endParaRPr lang="ko-KR" altLang="en-US" sz="1050" b="0" spc="-1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경기 성남시 분당구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대왕판교로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670 </a:t>
                      </a:r>
                      <a:r>
                        <a:rPr lang="ko-KR" altLang="en-US" sz="105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유스페이스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2-B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동 </a:t>
                      </a:r>
                      <a:r>
                        <a:rPr lang="en-US" altLang="ko-KR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</a:t>
                      </a:r>
                      <a:r>
                        <a:rPr lang="ko-KR" altLang="en-US" sz="105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층</a:t>
                      </a:r>
                      <a:endParaRPr lang="ko-KR" altLang="en-US" sz="105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4753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2751" y="114639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Company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1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0" y="2360551"/>
            <a:ext cx="492070" cy="316331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674519" y="5353764"/>
            <a:ext cx="10842960" cy="0"/>
          </a:xfrm>
          <a:prstGeom prst="line">
            <a:avLst/>
          </a:prstGeom>
          <a:ln w="3175">
            <a:solidFill>
              <a:srgbClr val="FF6D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4231" y="3321874"/>
            <a:ext cx="492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150" dirty="0">
                <a:solidFill>
                  <a:srgbClr val="FE6C2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KoPubWorld돋움체 Light" panose="00000300000000000000" pitchFamily="2" charset="-127"/>
              </a:rPr>
              <a:t>ETNERS</a:t>
            </a:r>
          </a:p>
          <a:p>
            <a:pPr algn="r"/>
            <a:r>
              <a:rPr lang="en-US" altLang="ko-KR" sz="3600" b="1" spc="-150" dirty="0">
                <a:solidFill>
                  <a:srgbClr val="FE6C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rPr>
              <a:t>PAYROLL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4519" y="2767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24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년의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총보상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(C&amp;A)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노하우와 전문성을 갖춘</a:t>
            </a:r>
          </a:p>
          <a:p>
            <a:pPr>
              <a:lnSpc>
                <a:spcPct val="150000"/>
              </a:lnSpc>
            </a:pP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이트너스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페이롤입니다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전문가의 종합적인 진단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·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점검을 통해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최적의 솔루션을 제공합니다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8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/>
          <p:cNvCxnSpPr/>
          <p:nvPr/>
        </p:nvCxnSpPr>
        <p:spPr>
          <a:xfrm>
            <a:off x="2908465" y="1583207"/>
            <a:ext cx="9022980" cy="0"/>
          </a:xfrm>
          <a:prstGeom prst="line">
            <a:avLst/>
          </a:prstGeom>
          <a:ln w="63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991399" y="2716262"/>
            <a:ext cx="8850534" cy="3479383"/>
          </a:xfrm>
          <a:prstGeom prst="roundRect">
            <a:avLst>
              <a:gd name="adj" fmla="val 182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293219" y="3282489"/>
            <a:ext cx="2082560" cy="2760695"/>
          </a:xfrm>
          <a:prstGeom prst="roundRect">
            <a:avLst>
              <a:gd name="adj" fmla="val 1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464186" y="3282489"/>
            <a:ext cx="2082560" cy="2760695"/>
          </a:xfrm>
          <a:prstGeom prst="roundRect">
            <a:avLst>
              <a:gd name="adj" fmla="val 1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635153" y="3282489"/>
            <a:ext cx="2082560" cy="2760695"/>
          </a:xfrm>
          <a:prstGeom prst="roundRect">
            <a:avLst>
              <a:gd name="adj" fmla="val 13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38702" y="998703"/>
            <a:ext cx="1155411" cy="1155411"/>
          </a:xfrm>
          <a:prstGeom prst="ellipse">
            <a:avLst/>
          </a:prstGeom>
          <a:solidFill>
            <a:srgbClr val="FE6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pc="0" dirty="0" err="1"/>
              <a:t>이트너스</a:t>
            </a:r>
            <a:r>
              <a:rPr lang="ko-KR" altLang="en-US" spc="0" dirty="0"/>
              <a:t> </a:t>
            </a:r>
            <a:r>
              <a:rPr lang="ko-KR" altLang="en-US" spc="0" dirty="0" err="1"/>
              <a:t>페이롤</a:t>
            </a:r>
            <a:r>
              <a:rPr lang="ko-KR" altLang="en-US" spc="0" dirty="0"/>
              <a:t/>
            </a:r>
            <a:br>
              <a:rPr lang="ko-KR" altLang="en-US" spc="0" dirty="0"/>
            </a:br>
            <a:r>
              <a:rPr lang="ko-KR" altLang="en-US" spc="0" dirty="0"/>
              <a:t>서비스 범위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6714" y="1349966"/>
            <a:ext cx="115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총보상</a:t>
            </a:r>
            <a:endParaRPr lang="en-US" altLang="ko-KR" sz="1400" spc="-15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플랫폼</a:t>
            </a:r>
            <a:endParaRPr lang="en-US" altLang="ko-KR" sz="1400" spc="-150" dirty="0" smtClean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66587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64599" y="1349966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err="1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사내근로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복지기금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323958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21971" y="1349966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err="1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임금보상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컨설팅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81330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9343" y="1349966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Payroll</a:t>
            </a:r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연말정산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612805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098061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096074" y="1349966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기업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복리후생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55433" y="998703"/>
            <a:ext cx="1155411" cy="1155411"/>
          </a:xfrm>
          <a:prstGeom prst="ellipse">
            <a:avLst/>
          </a:prstGeom>
          <a:solidFill>
            <a:schemeClr val="bg1"/>
          </a:solidFill>
          <a:ln w="3175">
            <a:solidFill>
              <a:srgbClr val="FE6C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355433" y="1349966"/>
            <a:ext cx="114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퇴직연금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635153" y="3283348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기간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개월 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8146" y="1349966"/>
            <a:ext cx="115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운영지원</a:t>
            </a:r>
            <a:endParaRPr lang="en-US" altLang="ko-KR" sz="1400" spc="-100" dirty="0" smtClean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솔루션</a:t>
            </a:r>
            <a:endParaRPr lang="en-US" altLang="ko-KR" sz="140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635153" y="3744209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결재 시스템 등과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연동 가능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635153" y="4202921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Paperless / DATA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누적 관리</a:t>
            </a:r>
          </a:p>
          <a:p>
            <a:pPr algn="ctr"/>
            <a:r>
              <a:rPr lang="en-US" altLang="ko-KR" sz="1000" spc="-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(History </a:t>
            </a:r>
            <a:r>
              <a:rPr lang="ko-KR" altLang="en-US" sz="1000" spc="-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관리 가능</a:t>
            </a:r>
            <a:r>
              <a:rPr lang="en-US" altLang="ko-KR" sz="1000" spc="-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635153" y="4663266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초기 비용 </a:t>
            </a:r>
            <a:r>
              <a:rPr lang="ko-KR" altLang="en-US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없음</a:t>
            </a:r>
            <a:r>
              <a:rPr lang="en-US" altLang="ko-KR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위임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계약 후 진행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635153" y="5122494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이관 및 계정 운영 비용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635153" y="5582839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T/F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운영에 </a:t>
            </a:r>
            <a:r>
              <a:rPr lang="ko-KR" altLang="en-US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따른 별도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계약 필요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464186" y="3283348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솔루션 개발비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464186" y="3744209"/>
            <a:ext cx="2082560" cy="917940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SET UP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비용</a:t>
            </a:r>
          </a:p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Customizing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 별도 비용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464186" y="4663266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환급금의 </a:t>
            </a:r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30% </a:t>
            </a:r>
            <a:r>
              <a:rPr lang="ko-KR" altLang="en-US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청구 </a:t>
            </a:r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성공보수</a:t>
            </a:r>
            <a:r>
              <a:rPr lang="en-US" altLang="ko-KR" sz="1050" spc="-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050" spc="-1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64186" y="5122494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SET UP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비용 </a:t>
            </a:r>
            <a:r>
              <a:rPr lang="en-US" altLang="ko-KR" sz="1050" spc="-100" dirty="0" smtClean="0">
                <a:solidFill>
                  <a:srgbClr val="FE6C2D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1050" spc="-100" dirty="0" smtClean="0">
                <a:solidFill>
                  <a:srgbClr val="FE6C2D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별도 협의</a:t>
            </a:r>
            <a:endParaRPr lang="ko-KR" altLang="en-US" sz="1050" spc="-100" dirty="0">
              <a:solidFill>
                <a:srgbClr val="FE6C2D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464186" y="5582839"/>
            <a:ext cx="2082560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별도 비용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93219" y="4663266"/>
            <a:ext cx="2082560" cy="46034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Payroll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 개선 컨설팅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93219" y="5122494"/>
            <a:ext cx="2082560" cy="46034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Payroll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93219" y="5582839"/>
            <a:ext cx="2082560" cy="46034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Paperless </a:t>
            </a:r>
            <a:r>
              <a:rPr lang="ko-KR" altLang="en-US" sz="1200" spc="-100" dirty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연말정산 지원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22252" y="3282488"/>
            <a:ext cx="2082560" cy="137966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운영지원솔루션</a:t>
            </a:r>
            <a:endParaRPr lang="ko-KR" altLang="en-US" sz="1400" spc="-100" dirty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2252" y="4653741"/>
            <a:ext cx="2082560" cy="48071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err="1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임금보상</a:t>
            </a:r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컨설팅</a:t>
            </a:r>
            <a:endParaRPr lang="ko-KR" altLang="en-US" sz="1100" spc="-100" dirty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22252" y="5122494"/>
            <a:ext cx="2082560" cy="92069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Payroll </a:t>
            </a:r>
            <a:r>
              <a:rPr lang="ko-KR" altLang="en-US" sz="1400" spc="-100" dirty="0" smtClean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</a:t>
            </a:r>
            <a:endParaRPr lang="ko-KR" altLang="en-US" sz="1100" spc="-100" dirty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93220" y="4201804"/>
            <a:ext cx="1042739" cy="46034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계약관리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93220" y="3282488"/>
            <a:ext cx="1042739" cy="93470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smtClean="0"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근태관리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33041" y="4201804"/>
            <a:ext cx="1042739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기성형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33041" y="3738929"/>
            <a:ext cx="1042739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기성형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33041" y="3283347"/>
            <a:ext cx="1042739" cy="460345"/>
          </a:xfrm>
          <a:prstGeom prst="roundRect">
            <a:avLst>
              <a:gd name="adj" fmla="val 133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err="1" smtClean="0">
                <a:solidFill>
                  <a:schemeClr val="bg2">
                    <a:lumMod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구축형</a:t>
            </a:r>
            <a:endParaRPr lang="ko-KR" altLang="en-US" sz="1200" spc="-100" dirty="0">
              <a:solidFill>
                <a:schemeClr val="bg2">
                  <a:lumMod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457834" y="3738929"/>
            <a:ext cx="2088912" cy="1843910"/>
            <a:chOff x="6313923" y="3777029"/>
            <a:chExt cx="2357187" cy="1843910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6313923" y="377702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313924" y="470024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313924" y="5161843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313924" y="562093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9628801" y="3738929"/>
            <a:ext cx="2088912" cy="1843910"/>
            <a:chOff x="6313923" y="3777029"/>
            <a:chExt cx="2357187" cy="184391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6313923" y="377702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6313924" y="423863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313924" y="470024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313924" y="5161843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313924" y="562093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6333039" y="3738929"/>
            <a:ext cx="1036387" cy="1843910"/>
            <a:chOff x="6313923" y="3777029"/>
            <a:chExt cx="2357187" cy="1843910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6313923" y="377702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313924" y="423863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6313924" y="470024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313924" y="5161843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313924" y="5620939"/>
              <a:ext cx="235718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5293219" y="4200539"/>
            <a:ext cx="2082558" cy="1382300"/>
            <a:chOff x="6313924" y="4238639"/>
            <a:chExt cx="2357186" cy="1382300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6313924" y="4238639"/>
              <a:ext cx="120711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313924" y="4700249"/>
              <a:ext cx="235718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13924" y="5161843"/>
              <a:ext cx="235718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313924" y="5620939"/>
              <a:ext cx="235718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3122250" y="4662149"/>
            <a:ext cx="2078498" cy="461594"/>
            <a:chOff x="6313924" y="4700249"/>
            <a:chExt cx="2357186" cy="461594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6313924" y="4700249"/>
              <a:ext cx="2357186" cy="0"/>
            </a:xfrm>
            <a:prstGeom prst="line">
              <a:avLst/>
            </a:prstGeom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13924" y="5161843"/>
              <a:ext cx="2357186" cy="0"/>
            </a:xfrm>
            <a:prstGeom prst="line">
              <a:avLst/>
            </a:prstGeom>
            <a:ln w="63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모서리가 둥근 직사각형 119"/>
          <p:cNvSpPr/>
          <p:nvPr/>
        </p:nvSpPr>
        <p:spPr>
          <a:xfrm>
            <a:off x="3122252" y="2820895"/>
            <a:ext cx="2082560" cy="4615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bg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구분</a:t>
            </a:r>
            <a:endParaRPr lang="ko-KR" altLang="en-US" sz="1100" spc="-100" dirty="0">
              <a:solidFill>
                <a:schemeClr val="bg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86866" y="2820895"/>
            <a:ext cx="2082560" cy="4615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smtClean="0">
                <a:solidFill>
                  <a:schemeClr val="bg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서비스 모듈</a:t>
            </a:r>
            <a:endParaRPr lang="ko-KR" altLang="en-US" sz="1100" spc="-100" dirty="0">
              <a:solidFill>
                <a:schemeClr val="bg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457832" y="2820895"/>
            <a:ext cx="2082560" cy="4615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smtClean="0">
                <a:solidFill>
                  <a:schemeClr val="bg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비용</a:t>
            </a:r>
            <a:endParaRPr lang="ko-KR" altLang="en-US" sz="1100" spc="-100" dirty="0">
              <a:solidFill>
                <a:schemeClr val="bg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9637365" y="2820895"/>
            <a:ext cx="2082560" cy="46159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smtClean="0">
                <a:solidFill>
                  <a:schemeClr val="bg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비고</a:t>
            </a:r>
            <a:endParaRPr lang="ko-KR" altLang="en-US" sz="1100" spc="-100" dirty="0">
              <a:solidFill>
                <a:schemeClr val="bg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353445" y="2186816"/>
            <a:ext cx="1150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DB/DC</a:t>
            </a:r>
            <a:r>
              <a:rPr lang="en-US" altLang="ko-KR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가입 지원</a:t>
            </a:r>
            <a:endParaRPr lang="ko-KR" altLang="en-US" sz="1050" spc="-100" dirty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612804" y="2186816"/>
            <a:ext cx="1155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</a:t>
            </a:r>
            <a:r>
              <a:rPr lang="ko-KR" altLang="en-US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근태관리</a:t>
            </a:r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endParaRPr lang="ko-KR" altLang="en-US" sz="1050" spc="-100" dirty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ko-KR" altLang="en-US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온라인계약관리</a:t>
            </a:r>
            <a:endParaRPr lang="ko-KR" altLang="en-US" sz="1050" spc="-100" dirty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96074" y="2186816"/>
            <a:ext cx="1150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주택융자금</a:t>
            </a:r>
            <a:r>
              <a:rPr lang="en-US" altLang="ko-KR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의료비</a:t>
            </a:r>
            <a:r>
              <a:rPr lang="en-US" altLang="ko-KR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경조금</a:t>
            </a:r>
            <a:r>
              <a:rPr lang="en-US" altLang="ko-KR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학자금 등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64599" y="2186816"/>
            <a:ext cx="1150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</a:t>
            </a:r>
            <a:r>
              <a:rPr lang="ko-KR" altLang="en-US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설립 </a:t>
            </a:r>
            <a:r>
              <a:rPr lang="ko-KR" altLang="en-US" sz="1050" spc="-100" dirty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운영 </a:t>
            </a:r>
            <a:r>
              <a:rPr lang="ko-KR" altLang="en-US" sz="105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지원</a:t>
            </a:r>
            <a:endParaRPr lang="ko-KR" altLang="en-US" sz="1050" spc="-100" dirty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이트너스</a:t>
            </a: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페이롤이란</a:t>
            </a: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2831690" y="2857362"/>
            <a:ext cx="9136626" cy="3386707"/>
          </a:xfrm>
          <a:prstGeom prst="roundRect">
            <a:avLst>
              <a:gd name="adj" fmla="val 1207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6141" y="2994426"/>
            <a:ext cx="711411" cy="3093241"/>
          </a:xfrm>
          <a:prstGeom prst="roundRect">
            <a:avLst>
              <a:gd name="adj" fmla="val 56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pc="-100" dirty="0">
              <a:solidFill>
                <a:srgbClr val="FE6C2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831690" y="891557"/>
            <a:ext cx="9136626" cy="1846967"/>
          </a:xfrm>
          <a:prstGeom prst="roundRect">
            <a:avLst>
              <a:gd name="adj" fmla="val 215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pc="0" dirty="0"/>
              <a:t>운영 범위 및 </a:t>
            </a:r>
            <a:br>
              <a:rPr lang="ko-KR" altLang="en-US" spc="0" dirty="0"/>
            </a:br>
            <a:r>
              <a:rPr lang="ko-KR" altLang="en-US" spc="0" dirty="0"/>
              <a:t>주요 업무 프로세스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86142" y="1777121"/>
            <a:ext cx="1610292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변동 내역 확인   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급여대장</a:t>
            </a: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송부 </a:t>
            </a:r>
            <a:r>
              <a:rPr lang="en-US" altLang="ko-KR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(D-2)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이체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리스트</a:t>
            </a:r>
            <a:r>
              <a:rPr lang="en-US" altLang="ko-KR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집계표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986143" y="1315742"/>
            <a:ext cx="8864186" cy="460345"/>
            <a:chOff x="3118760" y="1118768"/>
            <a:chExt cx="8598952" cy="46034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118760" y="1118768"/>
              <a:ext cx="1563853" cy="460345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00" dirty="0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D-5</a:t>
              </a:r>
              <a:endParaRPr lang="ko-KR" altLang="en-US" sz="1400" spc="-100" dirty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877535" y="1118768"/>
              <a:ext cx="1563853" cy="460345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00" dirty="0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D-1</a:t>
              </a:r>
              <a:endParaRPr lang="ko-KR" altLang="en-US" sz="1400" spc="-100" dirty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6638055" y="1118768"/>
              <a:ext cx="1563853" cy="460345"/>
            </a:xfrm>
            <a:prstGeom prst="roundRect">
              <a:avLst>
                <a:gd name="adj" fmla="val 961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00" dirty="0" smtClean="0">
                  <a:solidFill>
                    <a:srgbClr val="FE6C2D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cs typeface="KoPubWorld돋움체 Bold" panose="00000800000000000000" pitchFamily="2" charset="-127"/>
                </a:rPr>
                <a:t>D-DAY</a:t>
              </a:r>
              <a:endParaRPr lang="ko-KR" altLang="en-US" sz="1400" spc="-100" dirty="0">
                <a:solidFill>
                  <a:srgbClr val="FE6C2D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398575" y="1118768"/>
              <a:ext cx="1563853" cy="460345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dirty="0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말일 전</a:t>
              </a:r>
              <a:endParaRPr lang="ko-KR" altLang="en-US" sz="1400" spc="-100" dirty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0153859" y="1118768"/>
              <a:ext cx="1563853" cy="460345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dirty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익월 </a:t>
              </a:r>
              <a:r>
                <a:rPr lang="en-US" altLang="ko-KR" sz="1400" spc="-100" dirty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6~7</a:t>
              </a:r>
              <a:r>
                <a:rPr lang="ko-KR" altLang="en-US" sz="1400" spc="-100" dirty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일</a:t>
              </a:r>
            </a:p>
          </p:txBody>
        </p:sp>
        <p:cxnSp>
          <p:nvCxnSpPr>
            <p:cNvPr id="133" name="직선 화살표 연결선 132"/>
            <p:cNvCxnSpPr/>
            <p:nvPr/>
          </p:nvCxnSpPr>
          <p:spPr>
            <a:xfrm flipV="1">
              <a:off x="6441388" y="1348940"/>
              <a:ext cx="196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 flipV="1">
              <a:off x="4680869" y="1348940"/>
              <a:ext cx="196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 flipV="1">
              <a:off x="9962427" y="1348940"/>
              <a:ext cx="196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 flipV="1">
              <a:off x="8201908" y="1348940"/>
              <a:ext cx="196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44462"/>
              </p:ext>
            </p:extLst>
          </p:nvPr>
        </p:nvGraphicFramePr>
        <p:xfrm>
          <a:off x="3815541" y="2997460"/>
          <a:ext cx="8034787" cy="309020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4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spc="-100" dirty="0" smtClean="0">
                          <a:solidFill>
                            <a:srgbClr val="FE6C2D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구분</a:t>
                      </a:r>
                      <a:endParaRPr lang="ko-KR" altLang="en-US" sz="1100" b="0" i="0" u="none" strike="noStrike" spc="-100" dirty="0">
                        <a:solidFill>
                          <a:srgbClr val="FE6C2D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spc="-100" dirty="0">
                          <a:solidFill>
                            <a:srgbClr val="FE6C2D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클라이언트</a:t>
                      </a:r>
                      <a:endParaRPr lang="ko-KR" altLang="en-US" sz="1100" b="0" i="0" u="none" strike="noStrike" spc="-100" dirty="0">
                        <a:solidFill>
                          <a:srgbClr val="FE6C2D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spc="-100" dirty="0" err="1">
                          <a:solidFill>
                            <a:srgbClr val="FE6C2D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이트너스</a:t>
                      </a:r>
                      <a:endParaRPr lang="ko-KR" altLang="en-US" sz="1100" b="0" i="0" u="none" strike="noStrike" spc="-100" dirty="0">
                        <a:solidFill>
                          <a:srgbClr val="FE6C2D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spc="-100" dirty="0" smtClean="0">
                          <a:solidFill>
                            <a:srgbClr val="FE6C2D"/>
                          </a:solidFill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제공 자료</a:t>
                      </a:r>
                      <a:endParaRPr lang="ko-KR" altLang="en-US" sz="1100" b="0" i="0" u="none" strike="noStrike" spc="-100" dirty="0">
                        <a:solidFill>
                          <a:srgbClr val="FE6C2D"/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50" u="none" strike="noStrike" spc="-100" dirty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4</a:t>
                      </a:r>
                      <a:r>
                        <a:rPr lang="ko-KR" altLang="en-US" sz="1050" u="none" strike="noStrike" spc="-100" dirty="0" err="1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대보험</a:t>
                      </a:r>
                      <a:endParaRPr lang="ko-KR" altLang="en-US" sz="1050" b="1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 err="1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인사정보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제공 </a:t>
                      </a:r>
                      <a:b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</a:b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입사</a:t>
                      </a: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퇴사</a:t>
                      </a: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휴</a:t>
                      </a: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,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복직 등</a:t>
                      </a: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)</a:t>
                      </a:r>
                      <a:endParaRPr lang="en-US" altLang="ko-KR" sz="1000" b="0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- 4</a:t>
                      </a:r>
                      <a:r>
                        <a:rPr lang="ko-KR" altLang="en-US" sz="1000" u="none" strike="noStrike" spc="-100" dirty="0" err="1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대보험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신고 진행 및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처리결과 확인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개인별 예수금 관리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- 4</a:t>
                      </a:r>
                      <a:r>
                        <a:rPr lang="ko-KR" altLang="en-US" sz="1000" u="none" strike="noStrike" spc="-10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대보험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신고 처리내역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예수금 대장</a:t>
                      </a:r>
                      <a:endParaRPr lang="ko-KR" altLang="en-US" sz="1000" b="0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90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u="none" strike="noStrike" spc="-100" dirty="0" smtClean="0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급 여</a:t>
                      </a:r>
                      <a:endParaRPr lang="ko-KR" altLang="en-US" sz="1050" b="1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급여 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변동사항 제공</a:t>
                      </a:r>
                      <a:endParaRPr lang="ko-KR" altLang="en-US" sz="1000" b="0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급여 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작업 진행 및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관련 송부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lv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기타 회사 사규에 따른 지급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공제 사항 계산 및 관리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lv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비정기적 인센티브 계산</a:t>
                      </a:r>
                      <a:endParaRPr lang="en-US" altLang="ko-KR" sz="1000" u="none" strike="noStrike" kern="1200" spc="-100" baseline="0" dirty="0" smtClean="0">
                        <a:solidFill>
                          <a:schemeClr val="dk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+mn-cs"/>
                      </a:endParaRPr>
                    </a:p>
                    <a:p>
                      <a:pPr marL="0" lv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u="none" strike="noStrike" kern="1200" spc="-100" baseline="0" dirty="0" err="1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중도퇴사자</a:t>
                      </a:r>
                      <a:r>
                        <a:rPr lang="ko-KR" altLang="en-US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 정산</a:t>
                      </a: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급여</a:t>
                      </a: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연차수당</a:t>
                      </a: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, 4</a:t>
                      </a:r>
                      <a:r>
                        <a:rPr lang="ko-KR" altLang="en-US" sz="1000" u="none" strike="noStrike" kern="1200" spc="-100" baseline="0" dirty="0" err="1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대보험</a:t>
                      </a: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u="none" strike="noStrike" kern="1200" spc="-100" baseline="0" dirty="0" err="1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원천세</a:t>
                      </a:r>
                      <a:r>
                        <a:rPr lang="en-US" altLang="ko-KR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00" u="none" strike="noStrike" spc="-100" baseline="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급여</a:t>
                      </a:r>
                      <a:r>
                        <a:rPr lang="ko-KR" altLang="en-US" sz="1000" u="none" strike="noStrike" spc="-10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대장</a:t>
                      </a:r>
                      <a:endParaRPr lang="en-US" altLang="ko-KR" sz="1000" u="none" strike="noStrike" spc="-100" baseline="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은행 </a:t>
                      </a:r>
                      <a:r>
                        <a:rPr lang="ko-KR" altLang="en-US" sz="1000" u="none" strike="noStrike" spc="-100" baseline="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이체리스트</a:t>
                      </a:r>
                      <a:endParaRPr lang="en-US" altLang="ko-KR" sz="1000" u="none" strike="noStrike" spc="-100" baseline="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Cost Center</a:t>
                      </a: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별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부서별 급여 관련 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Data</a:t>
                      </a: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 err="1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퇴직정산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대상자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및 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정보 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제공</a:t>
                      </a:r>
                      <a:endParaRPr lang="ko-KR" altLang="en-US" sz="1000" b="0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퇴직금 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및 퇴직정산내역 송부</a:t>
                      </a:r>
                    </a:p>
                    <a:p>
                      <a:pPr marL="0" lv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퇴직금 </a:t>
                      </a:r>
                      <a:r>
                        <a:rPr lang="ko-KR" altLang="en-US" sz="1000" u="none" strike="noStrike" spc="-100" dirty="0" err="1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추계액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내역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송부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lv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보고서 제공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퇴직금 내역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,</a:t>
                      </a:r>
                      <a:r>
                        <a:rPr lang="en-US" altLang="ko-KR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근로소득 퇴직정산내역 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퇴직금 </a:t>
                      </a:r>
                      <a:r>
                        <a:rPr lang="ko-KR" altLang="en-US" sz="1000" u="none" strike="noStrike" spc="-10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추계액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대장 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0" i="0" u="none" strike="noStrike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</a:t>
                      </a:r>
                      <a:r>
                        <a:rPr lang="en-US" altLang="ko-KR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퇴직소득영수증</a:t>
                      </a:r>
                      <a:endParaRPr lang="ko-KR" altLang="en-US" sz="1000" u="none" strike="noStrike" kern="1200" spc="-100" dirty="0">
                        <a:solidFill>
                          <a:schemeClr val="dk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20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u="none" strike="noStrike" spc="-100" dirty="0" err="1">
                          <a:effectLst/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원천세</a:t>
                      </a:r>
                      <a:endParaRPr lang="ko-KR" altLang="en-US" sz="1050" b="1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근로</a:t>
                      </a:r>
                      <a:r>
                        <a:rPr lang="en-US" altLang="ko-KR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퇴직소득 외 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소득자료 </a:t>
                      </a:r>
                      <a:r>
                        <a:rPr lang="ko-KR" altLang="en-US" sz="1000" u="none" strike="noStrike" spc="-100" dirty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제공</a:t>
                      </a:r>
                      <a:endParaRPr lang="ko-KR" altLang="en-US" sz="1000" b="0" i="0" u="none" strike="noStrike" spc="-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lnSpc>
                          <a:spcPct val="150000"/>
                        </a:lnSpc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원천세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금액 집계 및</a:t>
                      </a:r>
                      <a:r>
                        <a:rPr lang="ko-KR" altLang="en-US" sz="1000" u="none" strike="noStrike" spc="-100" baseline="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내역 작성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상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하반기 근로소득 간이지급명세서 신고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학자금상환액 신고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국세청</a:t>
                      </a: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)</a:t>
                      </a: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spc="-100" dirty="0" err="1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원천세</a:t>
                      </a:r>
                      <a:r>
                        <a:rPr lang="ko-KR" altLang="en-US" sz="1000" u="none" strike="noStrike" spc="-100" dirty="0" smtClean="0"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대장</a:t>
                      </a:r>
                      <a:endParaRPr lang="en-US" altLang="ko-KR" sz="1000" u="none" strike="noStrike" spc="-100" dirty="0" smtClean="0"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</a:endParaRP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0" i="0" u="none" strike="noStrike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</a:rPr>
                        <a:t> - </a:t>
                      </a:r>
                      <a:r>
                        <a:rPr lang="ko-KR" altLang="en-US" sz="1000" u="none" strike="noStrike" kern="1200" spc="-100" dirty="0" err="1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원천세</a:t>
                      </a:r>
                      <a:r>
                        <a:rPr lang="ko-KR" altLang="en-US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 신고 내역 대사 작업</a:t>
                      </a:r>
                      <a:r>
                        <a:rPr lang="en-US" altLang="ko-KR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u="none" strike="noStrike" kern="1200" spc="-100" dirty="0" err="1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과표검증</a:t>
                      </a:r>
                      <a:r>
                        <a:rPr lang="en-US" altLang="ko-KR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u="none" strike="noStrike" kern="1200" spc="-10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학자금상환</a:t>
                      </a:r>
                      <a:r>
                        <a:rPr lang="ko-KR" altLang="en-US" sz="1000" u="none" strike="noStrike" kern="1200" spc="-100" baseline="0" dirty="0" smtClean="0">
                          <a:solidFill>
                            <a:schemeClr val="dk1"/>
                          </a:solidFill>
                          <a:effectLst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+mn-cs"/>
                        </a:rPr>
                        <a:t>내역 신고서</a:t>
                      </a:r>
                      <a:endParaRPr lang="en-US" altLang="ko-KR" sz="1000" u="none" strike="noStrike" kern="1200" spc="-100" dirty="0" smtClean="0">
                        <a:solidFill>
                          <a:schemeClr val="dk1"/>
                        </a:solidFill>
                        <a:effectLst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+mn-cs"/>
                      </a:endParaRPr>
                    </a:p>
                  </a:txBody>
                  <a:tcPr marL="9525" marR="9525" marT="95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9" name="모서리가 둥근 직사각형 138"/>
          <p:cNvSpPr/>
          <p:nvPr/>
        </p:nvSpPr>
        <p:spPr>
          <a:xfrm>
            <a:off x="4800066" y="1777121"/>
            <a:ext cx="1610292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이체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리스트 확정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집계표 확정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616332" y="1777121"/>
            <a:ext cx="1610292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지급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임직원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명세서 조회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8430610" y="1777121"/>
            <a:ext cx="1610292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퇴직금추계액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작업</a:t>
            </a:r>
            <a:r>
              <a:rPr lang="en-US" altLang="ko-KR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/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송부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4</a:t>
            </a:r>
            <a:r>
              <a:rPr lang="ko-KR" altLang="en-US" sz="11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대보험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예수금 대장 송부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0246810" y="1777121"/>
            <a:ext cx="1610292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원천세</a:t>
            </a: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자료 수신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원천세</a:t>
            </a:r>
            <a:r>
              <a:rPr lang="ko-KR" altLang="en-US" sz="11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ko-KR" altLang="en-US" sz="11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대장 작성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986141" y="928923"/>
            <a:ext cx="2522381" cy="33900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spc="-100" dirty="0" err="1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임금보상</a:t>
            </a:r>
            <a:r>
              <a:rPr lang="ko-KR" altLang="en-US" sz="1100" spc="-10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100" spc="-1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컨설팅 또는 </a:t>
            </a:r>
            <a:r>
              <a:rPr lang="en-US" altLang="ko-KR" sz="1100" spc="-1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Set-up </a:t>
            </a:r>
            <a:r>
              <a:rPr lang="ko-KR" altLang="en-US" sz="1100" spc="-1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이후 </a:t>
            </a:r>
            <a:r>
              <a:rPr lang="ko-KR" altLang="en-US" sz="1100" spc="-10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프로세스</a:t>
            </a:r>
            <a:endParaRPr lang="ko-KR" altLang="en-US" sz="1100" spc="-1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9327948" y="928923"/>
            <a:ext cx="2522381" cy="33900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10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* </a:t>
            </a:r>
            <a:r>
              <a:rPr lang="ko-KR" altLang="en-US" sz="1100" spc="-100" dirty="0" smtClean="0">
                <a:solidFill>
                  <a:schemeClr val="bg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지급일 기준 예시</a:t>
            </a:r>
            <a:endParaRPr lang="ko-KR" altLang="en-US" sz="1100" spc="-100" dirty="0">
              <a:solidFill>
                <a:schemeClr val="bg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815540" y="3806643"/>
            <a:ext cx="8041562" cy="1604356"/>
            <a:chOff x="3969993" y="3797118"/>
            <a:chExt cx="7817454" cy="1604356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69993" y="3797118"/>
              <a:ext cx="7817454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969993" y="5401474"/>
              <a:ext cx="7817454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3815541" y="3291253"/>
            <a:ext cx="983626" cy="0"/>
          </a:xfrm>
          <a:prstGeom prst="line">
            <a:avLst/>
          </a:prstGeom>
          <a:ln w="6350">
            <a:solidFill>
              <a:srgbClr val="FE6C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986141" y="4202041"/>
            <a:ext cx="711411" cy="33900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100" spc="-10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</a:t>
            </a:r>
            <a:endParaRPr lang="en-US" altLang="ko-KR" sz="1100" spc="-100" dirty="0" smtClean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-10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R&amp;R</a:t>
            </a:r>
            <a:endParaRPr lang="ko-KR" altLang="en-US" sz="1100" spc="-1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845050" y="3291253"/>
            <a:ext cx="1270000" cy="0"/>
          </a:xfrm>
          <a:prstGeom prst="line">
            <a:avLst/>
          </a:prstGeom>
          <a:ln w="6350">
            <a:solidFill>
              <a:srgbClr val="FE6C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62708" y="3291253"/>
            <a:ext cx="2905092" cy="0"/>
          </a:xfrm>
          <a:prstGeom prst="line">
            <a:avLst/>
          </a:prstGeom>
          <a:ln w="6350">
            <a:solidFill>
              <a:srgbClr val="FE6C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121808" y="3291253"/>
            <a:ext cx="2728520" cy="0"/>
          </a:xfrm>
          <a:prstGeom prst="line">
            <a:avLst/>
          </a:prstGeom>
          <a:ln w="6350">
            <a:solidFill>
              <a:srgbClr val="FE6C2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 프로세스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9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3074811" y="3372374"/>
            <a:ext cx="8611986" cy="2852257"/>
          </a:xfrm>
          <a:prstGeom prst="roundRect">
            <a:avLst>
              <a:gd name="adj" fmla="val 12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01038" y="3529481"/>
            <a:ext cx="8344775" cy="2560926"/>
            <a:chOff x="3201038" y="3529481"/>
            <a:chExt cx="8344775" cy="2434422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01038" y="3529481"/>
              <a:ext cx="4101896" cy="1137436"/>
            </a:xfrm>
            <a:prstGeom prst="roundRect">
              <a:avLst>
                <a:gd name="adj" fmla="val 4716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7443917" y="3529481"/>
              <a:ext cx="4101896" cy="1137436"/>
            </a:xfrm>
            <a:prstGeom prst="roundRect">
              <a:avLst>
                <a:gd name="adj" fmla="val 4716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201038" y="4826467"/>
              <a:ext cx="4101896" cy="1137436"/>
            </a:xfrm>
            <a:prstGeom prst="roundRect">
              <a:avLst>
                <a:gd name="adj" fmla="val 4716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7443917" y="4826467"/>
              <a:ext cx="4101896" cy="1137436"/>
            </a:xfrm>
            <a:prstGeom prst="roundRect">
              <a:avLst>
                <a:gd name="adj" fmla="val 4716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074811" y="1670322"/>
            <a:ext cx="8611986" cy="1527587"/>
            <a:chOff x="3225339" y="1897258"/>
            <a:chExt cx="8611986" cy="252074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25339" y="1897258"/>
              <a:ext cx="2036192" cy="2520744"/>
            </a:xfrm>
            <a:prstGeom prst="roundRect">
              <a:avLst>
                <a:gd name="adj" fmla="val 182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5417270" y="1897258"/>
              <a:ext cx="2036192" cy="2520744"/>
            </a:xfrm>
            <a:prstGeom prst="roundRect">
              <a:avLst>
                <a:gd name="adj" fmla="val 182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7609201" y="1897258"/>
              <a:ext cx="2036192" cy="2520744"/>
            </a:xfrm>
            <a:prstGeom prst="roundRect">
              <a:avLst>
                <a:gd name="adj" fmla="val 182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9801133" y="1897258"/>
              <a:ext cx="2036192" cy="2520744"/>
            </a:xfrm>
            <a:prstGeom prst="roundRect">
              <a:avLst>
                <a:gd name="adj" fmla="val 182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 smtClean="0"/>
              <a:t>임금보상분야</a:t>
            </a:r>
            <a:r>
              <a:rPr lang="en-US" altLang="ko-KR" spc="0" dirty="0" smtClean="0"/>
              <a:t/>
            </a:r>
            <a:br>
              <a:rPr lang="en-US" altLang="ko-KR" spc="0" dirty="0" smtClean="0"/>
            </a:br>
            <a:r>
              <a:rPr lang="ko-KR" altLang="en-US" spc="0" dirty="0" smtClean="0"/>
              <a:t>전문 </a:t>
            </a:r>
            <a:r>
              <a:rPr lang="ko-KR" altLang="en-US" spc="0" dirty="0"/>
              <a:t>서비스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71130" y="862050"/>
            <a:ext cx="2832048" cy="513435"/>
          </a:xfrm>
          <a:prstGeom prst="roundRect">
            <a:avLst>
              <a:gd name="adj" fmla="val 50000"/>
            </a:avLst>
          </a:prstGeom>
          <a:solidFill>
            <a:srgbClr val="FF670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ETNERS PAYROLL</a:t>
            </a:r>
            <a:endParaRPr lang="ko-KR" altLang="en-US" sz="1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5400000" flipH="1" flipV="1">
            <a:off x="7380804" y="-1617575"/>
            <a:ext cx="12700" cy="6575794"/>
          </a:xfrm>
          <a:prstGeom prst="bentConnector3">
            <a:avLst>
              <a:gd name="adj1" fmla="val 1080000"/>
            </a:avLst>
          </a:prstGeom>
          <a:ln w="3175">
            <a:solidFill>
              <a:srgbClr val="FF670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87154" y="1360823"/>
            <a:ext cx="1" cy="175040"/>
          </a:xfrm>
          <a:prstGeom prst="line">
            <a:avLst/>
          </a:prstGeom>
          <a:ln w="3175">
            <a:solidFill>
              <a:srgbClr val="FF6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201037" y="1770660"/>
            <a:ext cx="8359533" cy="390358"/>
            <a:chOff x="3448555" y="2055783"/>
            <a:chExt cx="6946886" cy="404784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48555" y="2055783"/>
              <a:ext cx="1482312" cy="404784"/>
            </a:xfrm>
            <a:prstGeom prst="roundRect">
              <a:avLst>
                <a:gd name="adj" fmla="val 938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dirty="0" err="1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컨설팅팀</a:t>
              </a:r>
              <a:endParaRPr lang="ko-KR" altLang="en-US" sz="1400" spc="-100" dirty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270080" y="2055783"/>
              <a:ext cx="1482312" cy="404784"/>
            </a:xfrm>
            <a:prstGeom prst="roundRect">
              <a:avLst>
                <a:gd name="adj" fmla="val 938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dirty="0" err="1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운영팀</a:t>
              </a:r>
              <a:endParaRPr lang="ko-KR" altLang="en-US" sz="1400" spc="-100" dirty="0">
                <a:solidFill>
                  <a:srgbClr val="FE6C2D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091604" y="2055783"/>
              <a:ext cx="1482312" cy="404784"/>
            </a:xfrm>
            <a:prstGeom prst="roundRect">
              <a:avLst>
                <a:gd name="adj" fmla="val 938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dirty="0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기업부설연구소</a:t>
              </a:r>
              <a:endParaRPr lang="ko-KR" altLang="en-US" sz="1400" spc="-100" dirty="0">
                <a:solidFill>
                  <a:srgbClr val="FE6C2D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913129" y="2055783"/>
              <a:ext cx="1482312" cy="404784"/>
            </a:xfrm>
            <a:prstGeom prst="roundRect">
              <a:avLst>
                <a:gd name="adj" fmla="val 9383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00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전문 </a:t>
              </a:r>
              <a:r>
                <a:rPr lang="ko-KR" altLang="en-US" sz="1400" spc="-100" dirty="0" err="1" smtClean="0">
                  <a:solidFill>
                    <a:srgbClr val="FE6C2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자문단</a:t>
              </a:r>
              <a:endParaRPr lang="ko-KR" altLang="en-US" sz="1400" spc="-100" dirty="0">
                <a:solidFill>
                  <a:srgbClr val="FE6C2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201038" y="2175444"/>
            <a:ext cx="1783740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급여 운영</a:t>
            </a:r>
            <a:endParaRPr lang="en-US" altLang="ko-KR" sz="120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연말정산 운영</a:t>
            </a:r>
            <a:endParaRPr lang="ko-KR" altLang="en-US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2969" y="2175444"/>
            <a:ext cx="1783740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Pre-Sales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임금보상</a:t>
            </a: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진단</a:t>
            </a:r>
            <a:endParaRPr lang="en-US" altLang="ko-KR" sz="120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계약관리</a:t>
            </a: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(SLA)</a:t>
            </a:r>
            <a:endParaRPr lang="ko-KR" altLang="en-US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84899" y="2175444"/>
            <a:ext cx="1783740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ESRM,T&amp;A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시스템 유지보수</a:t>
            </a:r>
            <a:endParaRPr lang="ko-KR" altLang="en-US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776830" y="2175444"/>
            <a:ext cx="1783740" cy="868085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회계</a:t>
            </a:r>
            <a:r>
              <a:rPr lang="en-US" altLang="ko-KR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세무</a:t>
            </a:r>
            <a:r>
              <a:rPr lang="en-US" altLang="ko-KR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, </a:t>
            </a: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노무 </a:t>
            </a:r>
            <a:endParaRPr lang="en-US" altLang="ko-KR" sz="120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   </a:t>
            </a:r>
            <a:r>
              <a:rPr lang="ko-KR" altLang="en-US" sz="1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분야별 자문</a:t>
            </a:r>
            <a:endParaRPr lang="ko-KR" altLang="en-US" sz="1200" spc="-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2982" y="3643254"/>
            <a:ext cx="40599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 업무 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완결성 제고를 위한 내부통제 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기반의 조직 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편제</a:t>
            </a:r>
            <a:endParaRPr lang="en-US" altLang="ko-KR" sz="1400" spc="-150" dirty="0" smtClean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팀장</a:t>
            </a: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매니저</a:t>
            </a: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 (Operation Professional)</a:t>
            </a: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r>
              <a:rPr lang="ko-KR" altLang="en-US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단계의 업무 검증</a:t>
            </a:r>
            <a:endParaRPr lang="en-US" altLang="ko-KR" sz="1200" spc="-150" dirty="0" smtClean="0">
              <a:solidFill>
                <a:schemeClr val="accent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0619" y="3643254"/>
            <a:ext cx="405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클라이언트 업무 특성을 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고려한</a:t>
            </a:r>
            <a:r>
              <a:rPr lang="ko-KR" altLang="en-US" sz="1400" spc="-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spc="-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PI(Process </a:t>
            </a:r>
            <a:r>
              <a:rPr lang="en-US" altLang="ko-KR" sz="1400" spc="-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Innovation</a:t>
            </a:r>
            <a:r>
              <a:rPr lang="en-US" altLang="ko-KR" sz="1400" spc="-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방법론 적용</a:t>
            </a:r>
            <a:endParaRPr lang="en-US" altLang="ko-KR" sz="1200" spc="-150" dirty="0">
              <a:solidFill>
                <a:schemeClr val="accent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표준화</a:t>
            </a:r>
            <a:r>
              <a:rPr lang="en-US" altLang="ko-KR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효율화</a:t>
            </a:r>
            <a:r>
              <a:rPr lang="en-US" altLang="ko-KR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전산화 적용하여 </a:t>
            </a:r>
            <a:r>
              <a:rPr lang="en-US" altLang="ko-KR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Human error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최소화</a:t>
            </a:r>
            <a:endParaRPr lang="en-US" altLang="ko-KR" sz="1200" spc="-150" dirty="0" smtClean="0">
              <a:solidFill>
                <a:schemeClr val="accent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2982" y="5016304"/>
            <a:ext cx="405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기업부설 연구소를 통한 </a:t>
            </a:r>
            <a:r>
              <a:rPr lang="ko-KR" altLang="en-US" sz="1400" spc="-150" dirty="0" err="1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페이롤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솔루션의유지보수 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 </a:t>
            </a:r>
            <a:endParaRPr lang="en-US" altLang="ko-KR" sz="1400" spc="-150" dirty="0" smtClean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수시 </a:t>
            </a:r>
            <a:r>
              <a:rPr lang="en-US" altLang="ko-KR" sz="1400" spc="-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BPO </a:t>
            </a:r>
            <a:r>
              <a:rPr lang="ko-KR" altLang="en-US" sz="1200" spc="-10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운영시스템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(ESRM &amp; T&amp;A)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00619" y="5016304"/>
            <a:ext cx="405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검증된 전문 </a:t>
            </a:r>
            <a:r>
              <a:rPr lang="ko-KR" altLang="en-US" sz="1400" spc="-150" dirty="0" err="1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자문단과의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협업으로 관련 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분야 </a:t>
            </a: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자문 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요청 시 </a:t>
            </a:r>
            <a:endParaRPr lang="en-US" altLang="ko-KR" sz="1400" spc="-150" dirty="0" smtClean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신속한 </a:t>
            </a:r>
            <a:r>
              <a:rPr lang="ko-KR" altLang="en-US" sz="1400" spc="-15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대응</a:t>
            </a:r>
            <a:endParaRPr lang="en-US" altLang="ko-KR" sz="1400" spc="-150" dirty="0" smtClean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회계</a:t>
            </a:r>
            <a:r>
              <a:rPr lang="en-US" altLang="ko-KR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세무</a:t>
            </a:r>
            <a:r>
              <a:rPr lang="en-US" altLang="ko-KR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spc="-150" dirty="0">
                <a:solidFill>
                  <a:schemeClr val="accent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노무 등 경영지원 분야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209865" y="1540785"/>
            <a:ext cx="0" cy="126997"/>
          </a:xfrm>
          <a:prstGeom prst="line">
            <a:avLst/>
          </a:prstGeom>
          <a:ln w="3175">
            <a:solidFill>
              <a:srgbClr val="FF6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480144" y="1540785"/>
            <a:ext cx="0" cy="126997"/>
          </a:xfrm>
          <a:prstGeom prst="line">
            <a:avLst/>
          </a:prstGeom>
          <a:ln w="3175">
            <a:solidFill>
              <a:srgbClr val="FF67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특장점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pc="0" dirty="0"/>
              <a:t>Legacy </a:t>
            </a:r>
            <a:r>
              <a:rPr lang="ko-KR" altLang="en-US" spc="0" dirty="0" smtClean="0"/>
              <a:t>프로그램</a:t>
            </a:r>
            <a:r>
              <a:rPr lang="en-US" altLang="ko-KR" spc="0" dirty="0" smtClean="0"/>
              <a:t/>
            </a:r>
            <a:br>
              <a:rPr lang="en-US" altLang="ko-KR" spc="0" dirty="0" smtClean="0"/>
            </a:br>
            <a:r>
              <a:rPr lang="ko-KR" altLang="en-US" spc="0" dirty="0" smtClean="0"/>
              <a:t>활용 </a:t>
            </a:r>
            <a:endParaRPr lang="ko-KR" altLang="en-US" spc="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59823" y="1816100"/>
            <a:ext cx="2753389" cy="2883129"/>
          </a:xfrm>
          <a:prstGeom prst="roundRect">
            <a:avLst>
              <a:gd name="adj" fmla="val 182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56601" y="2022998"/>
            <a:ext cx="2379137" cy="632022"/>
          </a:xfrm>
          <a:prstGeom prst="roundRect">
            <a:avLst>
              <a:gd name="adj" fmla="val 866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60" dirty="0" smtClean="0">
                <a:solidFill>
                  <a:srgbClr val="F3702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LARGE</a:t>
            </a:r>
            <a:endParaRPr lang="ko-KR" altLang="en-US" sz="1600" spc="-60" dirty="0">
              <a:solidFill>
                <a:srgbClr val="F3702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144" y="3201286"/>
            <a:ext cx="204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spc="-6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H </a:t>
            </a:r>
            <a:r>
              <a:rPr lang="ko-KR" altLang="en-US" sz="1200" spc="-6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그룹 등</a:t>
            </a:r>
            <a:endParaRPr lang="ko-KR" altLang="en-US" sz="1200" spc="-60" dirty="0"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38793" y="1816100"/>
            <a:ext cx="2753389" cy="2883129"/>
          </a:xfrm>
          <a:prstGeom prst="roundRect">
            <a:avLst>
              <a:gd name="adj" fmla="val 182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35571" y="2022998"/>
            <a:ext cx="2379137" cy="632022"/>
          </a:xfrm>
          <a:prstGeom prst="roundRect">
            <a:avLst>
              <a:gd name="adj" fmla="val 866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60" dirty="0" smtClean="0">
                <a:solidFill>
                  <a:srgbClr val="F3702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MEDIUM</a:t>
            </a:r>
            <a:endParaRPr lang="ko-KR" altLang="en-US" sz="1600" spc="-60" dirty="0">
              <a:solidFill>
                <a:srgbClr val="F3702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21270" y="1816100"/>
            <a:ext cx="2753389" cy="2883129"/>
          </a:xfrm>
          <a:prstGeom prst="roundRect">
            <a:avLst>
              <a:gd name="adj" fmla="val 182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18048" y="2022998"/>
            <a:ext cx="2379137" cy="632022"/>
          </a:xfrm>
          <a:prstGeom prst="roundRect">
            <a:avLst>
              <a:gd name="adj" fmla="val 8660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60" dirty="0" smtClean="0">
                <a:solidFill>
                  <a:srgbClr val="F3702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SMALL</a:t>
            </a:r>
            <a:endParaRPr lang="ko-KR" altLang="en-US" sz="1600" spc="-60" dirty="0">
              <a:solidFill>
                <a:srgbClr val="F3702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57924" y="3556199"/>
            <a:ext cx="2357186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4" descr="SAP에 대해 알아보자 - 제1편 SAP란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99" y="2889174"/>
            <a:ext cx="817342" cy="4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더존비즈온 - 나무위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54" y="2835971"/>
            <a:ext cx="1298619" cy="1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이수시스템 | SharedIT - IT 지식 공유 네트워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03" y="2789918"/>
            <a:ext cx="633474" cy="53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3383273" y="3803379"/>
            <a:ext cx="1658962" cy="274218"/>
            <a:chOff x="1595438" y="4741979"/>
            <a:chExt cx="1746762" cy="288732"/>
          </a:xfrm>
        </p:grpSpPr>
        <p:sp>
          <p:nvSpPr>
            <p:cNvPr id="41" name="Freeform 203"/>
            <p:cNvSpPr>
              <a:spLocks/>
            </p:cNvSpPr>
            <p:nvPr/>
          </p:nvSpPr>
          <p:spPr bwMode="auto">
            <a:xfrm>
              <a:off x="1595438" y="4744557"/>
              <a:ext cx="159215" cy="217838"/>
            </a:xfrm>
            <a:custGeom>
              <a:avLst/>
              <a:gdLst>
                <a:gd name="T0" fmla="*/ 0 w 277"/>
                <a:gd name="T1" fmla="*/ 0 h 338"/>
                <a:gd name="T2" fmla="*/ 71 w 277"/>
                <a:gd name="T3" fmla="*/ 0 h 338"/>
                <a:gd name="T4" fmla="*/ 213 w 277"/>
                <a:gd name="T5" fmla="*/ 228 h 338"/>
                <a:gd name="T6" fmla="*/ 213 w 277"/>
                <a:gd name="T7" fmla="*/ 0 h 338"/>
                <a:gd name="T8" fmla="*/ 277 w 277"/>
                <a:gd name="T9" fmla="*/ 0 h 338"/>
                <a:gd name="T10" fmla="*/ 277 w 277"/>
                <a:gd name="T11" fmla="*/ 338 h 338"/>
                <a:gd name="T12" fmla="*/ 210 w 277"/>
                <a:gd name="T13" fmla="*/ 338 h 338"/>
                <a:gd name="T14" fmla="*/ 63 w 277"/>
                <a:gd name="T15" fmla="*/ 104 h 338"/>
                <a:gd name="T16" fmla="*/ 63 w 277"/>
                <a:gd name="T17" fmla="*/ 338 h 338"/>
                <a:gd name="T18" fmla="*/ 0 w 277"/>
                <a:gd name="T19" fmla="*/ 338 h 338"/>
                <a:gd name="T20" fmla="*/ 0 w 277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338">
                  <a:moveTo>
                    <a:pt x="0" y="0"/>
                  </a:moveTo>
                  <a:lnTo>
                    <a:pt x="71" y="0"/>
                  </a:lnTo>
                  <a:lnTo>
                    <a:pt x="213" y="228"/>
                  </a:lnTo>
                  <a:lnTo>
                    <a:pt x="213" y="0"/>
                  </a:lnTo>
                  <a:lnTo>
                    <a:pt x="277" y="0"/>
                  </a:lnTo>
                  <a:lnTo>
                    <a:pt x="277" y="338"/>
                  </a:lnTo>
                  <a:lnTo>
                    <a:pt x="210" y="338"/>
                  </a:lnTo>
                  <a:lnTo>
                    <a:pt x="63" y="104"/>
                  </a:lnTo>
                  <a:lnTo>
                    <a:pt x="63" y="338"/>
                  </a:lnTo>
                  <a:lnTo>
                    <a:pt x="0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2" name="Freeform 204"/>
            <p:cNvSpPr>
              <a:spLocks noEditPoints="1"/>
            </p:cNvSpPr>
            <p:nvPr/>
          </p:nvSpPr>
          <p:spPr bwMode="auto">
            <a:xfrm>
              <a:off x="1770172" y="4810295"/>
              <a:ext cx="136798" cy="154678"/>
            </a:xfrm>
            <a:custGeom>
              <a:avLst/>
              <a:gdLst>
                <a:gd name="T0" fmla="*/ 0 w 120"/>
                <a:gd name="T1" fmla="*/ 60 h 120"/>
                <a:gd name="T2" fmla="*/ 60 w 120"/>
                <a:gd name="T3" fmla="*/ 0 h 120"/>
                <a:gd name="T4" fmla="*/ 120 w 120"/>
                <a:gd name="T5" fmla="*/ 60 h 120"/>
                <a:gd name="T6" fmla="*/ 120 w 120"/>
                <a:gd name="T7" fmla="*/ 72 h 120"/>
                <a:gd name="T8" fmla="*/ 31 w 120"/>
                <a:gd name="T9" fmla="*/ 72 h 120"/>
                <a:gd name="T10" fmla="*/ 62 w 120"/>
                <a:gd name="T11" fmla="*/ 93 h 120"/>
                <a:gd name="T12" fmla="*/ 90 w 120"/>
                <a:gd name="T13" fmla="*/ 75 h 120"/>
                <a:gd name="T14" fmla="*/ 115 w 120"/>
                <a:gd name="T15" fmla="*/ 90 h 120"/>
                <a:gd name="T16" fmla="*/ 61 w 120"/>
                <a:gd name="T17" fmla="*/ 120 h 120"/>
                <a:gd name="T18" fmla="*/ 0 w 120"/>
                <a:gd name="T19" fmla="*/ 60 h 120"/>
                <a:gd name="T20" fmla="*/ 32 w 120"/>
                <a:gd name="T21" fmla="*/ 46 h 120"/>
                <a:gd name="T22" fmla="*/ 88 w 120"/>
                <a:gd name="T23" fmla="*/ 46 h 120"/>
                <a:gd name="T24" fmla="*/ 61 w 120"/>
                <a:gd name="T25" fmla="*/ 28 h 120"/>
                <a:gd name="T26" fmla="*/ 32 w 120"/>
                <a:gd name="T27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0">
                  <a:moveTo>
                    <a:pt x="0" y="60"/>
                  </a:moveTo>
                  <a:cubicBezTo>
                    <a:pt x="0" y="27"/>
                    <a:pt x="27" y="0"/>
                    <a:pt x="60" y="0"/>
                  </a:cubicBezTo>
                  <a:cubicBezTo>
                    <a:pt x="96" y="0"/>
                    <a:pt x="120" y="27"/>
                    <a:pt x="120" y="60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4" y="84"/>
                    <a:pt x="45" y="93"/>
                    <a:pt x="62" y="93"/>
                  </a:cubicBezTo>
                  <a:cubicBezTo>
                    <a:pt x="74" y="93"/>
                    <a:pt x="85" y="86"/>
                    <a:pt x="90" y="7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05" y="108"/>
                    <a:pt x="87" y="120"/>
                    <a:pt x="61" y="120"/>
                  </a:cubicBezTo>
                  <a:cubicBezTo>
                    <a:pt x="25" y="120"/>
                    <a:pt x="0" y="94"/>
                    <a:pt x="0" y="60"/>
                  </a:cubicBezTo>
                  <a:close/>
                  <a:moveTo>
                    <a:pt x="32" y="46"/>
                  </a:moveTo>
                  <a:cubicBezTo>
                    <a:pt x="88" y="46"/>
                    <a:pt x="88" y="46"/>
                    <a:pt x="88" y="46"/>
                  </a:cubicBezTo>
                  <a:cubicBezTo>
                    <a:pt x="84" y="34"/>
                    <a:pt x="74" y="28"/>
                    <a:pt x="61" y="28"/>
                  </a:cubicBezTo>
                  <a:cubicBezTo>
                    <a:pt x="47" y="28"/>
                    <a:pt x="37" y="35"/>
                    <a:pt x="32" y="46"/>
                  </a:cubicBez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1904671" y="4814162"/>
              <a:ext cx="141972" cy="148233"/>
            </a:xfrm>
            <a:custGeom>
              <a:avLst/>
              <a:gdLst>
                <a:gd name="T0" fmla="*/ 83 w 247"/>
                <a:gd name="T1" fmla="*/ 112 h 230"/>
                <a:gd name="T2" fmla="*/ 4 w 247"/>
                <a:gd name="T3" fmla="*/ 0 h 230"/>
                <a:gd name="T4" fmla="*/ 79 w 247"/>
                <a:gd name="T5" fmla="*/ 0 h 230"/>
                <a:gd name="T6" fmla="*/ 125 w 247"/>
                <a:gd name="T7" fmla="*/ 64 h 230"/>
                <a:gd name="T8" fmla="*/ 168 w 247"/>
                <a:gd name="T9" fmla="*/ 0 h 230"/>
                <a:gd name="T10" fmla="*/ 241 w 247"/>
                <a:gd name="T11" fmla="*/ 0 h 230"/>
                <a:gd name="T12" fmla="*/ 162 w 247"/>
                <a:gd name="T13" fmla="*/ 114 h 230"/>
                <a:gd name="T14" fmla="*/ 247 w 247"/>
                <a:gd name="T15" fmla="*/ 230 h 230"/>
                <a:gd name="T16" fmla="*/ 170 w 247"/>
                <a:gd name="T17" fmla="*/ 230 h 230"/>
                <a:gd name="T18" fmla="*/ 123 w 247"/>
                <a:gd name="T19" fmla="*/ 162 h 230"/>
                <a:gd name="T20" fmla="*/ 77 w 247"/>
                <a:gd name="T21" fmla="*/ 230 h 230"/>
                <a:gd name="T22" fmla="*/ 0 w 247"/>
                <a:gd name="T23" fmla="*/ 230 h 230"/>
                <a:gd name="T24" fmla="*/ 83 w 247"/>
                <a:gd name="T25" fmla="*/ 1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30">
                  <a:moveTo>
                    <a:pt x="83" y="112"/>
                  </a:moveTo>
                  <a:lnTo>
                    <a:pt x="4" y="0"/>
                  </a:lnTo>
                  <a:lnTo>
                    <a:pt x="79" y="0"/>
                  </a:lnTo>
                  <a:lnTo>
                    <a:pt x="125" y="64"/>
                  </a:lnTo>
                  <a:lnTo>
                    <a:pt x="168" y="0"/>
                  </a:lnTo>
                  <a:lnTo>
                    <a:pt x="241" y="0"/>
                  </a:lnTo>
                  <a:lnTo>
                    <a:pt x="162" y="114"/>
                  </a:lnTo>
                  <a:lnTo>
                    <a:pt x="247" y="230"/>
                  </a:lnTo>
                  <a:lnTo>
                    <a:pt x="170" y="230"/>
                  </a:lnTo>
                  <a:lnTo>
                    <a:pt x="123" y="162"/>
                  </a:lnTo>
                  <a:lnTo>
                    <a:pt x="77" y="230"/>
                  </a:lnTo>
                  <a:lnTo>
                    <a:pt x="0" y="230"/>
                  </a:lnTo>
                  <a:lnTo>
                    <a:pt x="83" y="112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4" name="Freeform 207"/>
            <p:cNvSpPr>
              <a:spLocks noEditPoints="1"/>
            </p:cNvSpPr>
            <p:nvPr/>
          </p:nvSpPr>
          <p:spPr bwMode="auto">
            <a:xfrm>
              <a:off x="2058137" y="4810295"/>
              <a:ext cx="138523" cy="220416"/>
            </a:xfrm>
            <a:custGeom>
              <a:avLst/>
              <a:gdLst>
                <a:gd name="T0" fmla="*/ 31 w 122"/>
                <a:gd name="T1" fmla="*/ 107 h 171"/>
                <a:gd name="T2" fmla="*/ 31 w 122"/>
                <a:gd name="T3" fmla="*/ 171 h 171"/>
                <a:gd name="T4" fmla="*/ 0 w 122"/>
                <a:gd name="T5" fmla="*/ 171 h 171"/>
                <a:gd name="T6" fmla="*/ 0 w 122"/>
                <a:gd name="T7" fmla="*/ 3 h 171"/>
                <a:gd name="T8" fmla="*/ 31 w 122"/>
                <a:gd name="T9" fmla="*/ 3 h 171"/>
                <a:gd name="T10" fmla="*/ 31 w 122"/>
                <a:gd name="T11" fmla="*/ 16 h 171"/>
                <a:gd name="T12" fmla="*/ 66 w 122"/>
                <a:gd name="T13" fmla="*/ 0 h 171"/>
                <a:gd name="T14" fmla="*/ 122 w 122"/>
                <a:gd name="T15" fmla="*/ 60 h 171"/>
                <a:gd name="T16" fmla="*/ 66 w 122"/>
                <a:gd name="T17" fmla="*/ 120 h 171"/>
                <a:gd name="T18" fmla="*/ 31 w 122"/>
                <a:gd name="T19" fmla="*/ 107 h 171"/>
                <a:gd name="T20" fmla="*/ 91 w 122"/>
                <a:gd name="T21" fmla="*/ 60 h 171"/>
                <a:gd name="T22" fmla="*/ 60 w 122"/>
                <a:gd name="T23" fmla="*/ 29 h 171"/>
                <a:gd name="T24" fmla="*/ 30 w 122"/>
                <a:gd name="T25" fmla="*/ 60 h 171"/>
                <a:gd name="T26" fmla="*/ 60 w 122"/>
                <a:gd name="T27" fmla="*/ 91 h 171"/>
                <a:gd name="T28" fmla="*/ 91 w 122"/>
                <a:gd name="T29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71">
                  <a:moveTo>
                    <a:pt x="31" y="107"/>
                  </a:moveTo>
                  <a:cubicBezTo>
                    <a:pt x="31" y="171"/>
                    <a:pt x="31" y="171"/>
                    <a:pt x="31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9" y="7"/>
                    <a:pt x="50" y="0"/>
                    <a:pt x="66" y="0"/>
                  </a:cubicBezTo>
                  <a:cubicBezTo>
                    <a:pt x="92" y="0"/>
                    <a:pt x="122" y="19"/>
                    <a:pt x="122" y="60"/>
                  </a:cubicBezTo>
                  <a:cubicBezTo>
                    <a:pt x="122" y="101"/>
                    <a:pt x="91" y="120"/>
                    <a:pt x="66" y="120"/>
                  </a:cubicBezTo>
                  <a:cubicBezTo>
                    <a:pt x="51" y="120"/>
                    <a:pt x="39" y="115"/>
                    <a:pt x="31" y="107"/>
                  </a:cubicBezTo>
                  <a:close/>
                  <a:moveTo>
                    <a:pt x="91" y="60"/>
                  </a:moveTo>
                  <a:cubicBezTo>
                    <a:pt x="91" y="42"/>
                    <a:pt x="77" y="29"/>
                    <a:pt x="60" y="29"/>
                  </a:cubicBezTo>
                  <a:cubicBezTo>
                    <a:pt x="43" y="29"/>
                    <a:pt x="30" y="43"/>
                    <a:pt x="30" y="60"/>
                  </a:cubicBezTo>
                  <a:cubicBezTo>
                    <a:pt x="30" y="77"/>
                    <a:pt x="43" y="91"/>
                    <a:pt x="60" y="91"/>
                  </a:cubicBezTo>
                  <a:cubicBezTo>
                    <a:pt x="77" y="91"/>
                    <a:pt x="91" y="78"/>
                    <a:pt x="91" y="60"/>
                  </a:cubicBez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2210455" y="4814162"/>
              <a:ext cx="85068" cy="148233"/>
            </a:xfrm>
            <a:custGeom>
              <a:avLst/>
              <a:gdLst>
                <a:gd name="T0" fmla="*/ 0 w 75"/>
                <a:gd name="T1" fmla="*/ 0 h 115"/>
                <a:gd name="T2" fmla="*/ 31 w 75"/>
                <a:gd name="T3" fmla="*/ 0 h 115"/>
                <a:gd name="T4" fmla="*/ 31 w 75"/>
                <a:gd name="T5" fmla="*/ 18 h 115"/>
                <a:gd name="T6" fmla="*/ 63 w 75"/>
                <a:gd name="T7" fmla="*/ 0 h 115"/>
                <a:gd name="T8" fmla="*/ 75 w 75"/>
                <a:gd name="T9" fmla="*/ 0 h 115"/>
                <a:gd name="T10" fmla="*/ 75 w 75"/>
                <a:gd name="T11" fmla="*/ 30 h 115"/>
                <a:gd name="T12" fmla="*/ 56 w 75"/>
                <a:gd name="T13" fmla="*/ 30 h 115"/>
                <a:gd name="T14" fmla="*/ 31 w 75"/>
                <a:gd name="T15" fmla="*/ 61 h 115"/>
                <a:gd name="T16" fmla="*/ 31 w 75"/>
                <a:gd name="T17" fmla="*/ 115 h 115"/>
                <a:gd name="T18" fmla="*/ 0 w 75"/>
                <a:gd name="T19" fmla="*/ 115 h 115"/>
                <a:gd name="T20" fmla="*/ 0 w 75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15"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6"/>
                    <a:pt x="47" y="0"/>
                    <a:pt x="6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39" y="30"/>
                    <a:pt x="31" y="39"/>
                    <a:pt x="31" y="61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6" name="Freeform 209"/>
            <p:cNvSpPr>
              <a:spLocks noEditPoints="1"/>
            </p:cNvSpPr>
            <p:nvPr/>
          </p:nvSpPr>
          <p:spPr bwMode="auto">
            <a:xfrm>
              <a:off x="2308167" y="4749713"/>
              <a:ext cx="43109" cy="212682"/>
            </a:xfrm>
            <a:custGeom>
              <a:avLst/>
              <a:gdLst>
                <a:gd name="T0" fmla="*/ 19 w 38"/>
                <a:gd name="T1" fmla="*/ 0 h 165"/>
                <a:gd name="T2" fmla="*/ 38 w 38"/>
                <a:gd name="T3" fmla="*/ 19 h 165"/>
                <a:gd name="T4" fmla="*/ 19 w 38"/>
                <a:gd name="T5" fmla="*/ 38 h 165"/>
                <a:gd name="T6" fmla="*/ 0 w 38"/>
                <a:gd name="T7" fmla="*/ 19 h 165"/>
                <a:gd name="T8" fmla="*/ 19 w 38"/>
                <a:gd name="T9" fmla="*/ 0 h 165"/>
                <a:gd name="T10" fmla="*/ 3 w 38"/>
                <a:gd name="T11" fmla="*/ 50 h 165"/>
                <a:gd name="T12" fmla="*/ 35 w 38"/>
                <a:gd name="T13" fmla="*/ 50 h 165"/>
                <a:gd name="T14" fmla="*/ 35 w 38"/>
                <a:gd name="T15" fmla="*/ 165 h 165"/>
                <a:gd name="T16" fmla="*/ 3 w 38"/>
                <a:gd name="T17" fmla="*/ 165 h 165"/>
                <a:gd name="T18" fmla="*/ 3 w 38"/>
                <a:gd name="T19" fmla="*/ 5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65">
                  <a:moveTo>
                    <a:pt x="19" y="0"/>
                  </a:move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ubicBezTo>
                    <a:pt x="7" y="38"/>
                    <a:pt x="0" y="30"/>
                    <a:pt x="0" y="19"/>
                  </a:cubicBezTo>
                  <a:cubicBezTo>
                    <a:pt x="0" y="8"/>
                    <a:pt x="7" y="0"/>
                    <a:pt x="19" y="0"/>
                  </a:cubicBezTo>
                  <a:close/>
                  <a:moveTo>
                    <a:pt x="3" y="50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" y="165"/>
                    <a:pt x="3" y="165"/>
                    <a:pt x="3" y="165"/>
                  </a:cubicBezTo>
                  <a:lnTo>
                    <a:pt x="3" y="50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2366220" y="4810295"/>
              <a:ext cx="202323" cy="152100"/>
            </a:xfrm>
            <a:custGeom>
              <a:avLst/>
              <a:gdLst>
                <a:gd name="T0" fmla="*/ 0 w 178"/>
                <a:gd name="T1" fmla="*/ 3 h 118"/>
                <a:gd name="T2" fmla="*/ 31 w 178"/>
                <a:gd name="T3" fmla="*/ 3 h 118"/>
                <a:gd name="T4" fmla="*/ 31 w 178"/>
                <a:gd name="T5" fmla="*/ 15 h 118"/>
                <a:gd name="T6" fmla="*/ 62 w 178"/>
                <a:gd name="T7" fmla="*/ 0 h 118"/>
                <a:gd name="T8" fmla="*/ 98 w 178"/>
                <a:gd name="T9" fmla="*/ 18 h 118"/>
                <a:gd name="T10" fmla="*/ 134 w 178"/>
                <a:gd name="T11" fmla="*/ 0 h 118"/>
                <a:gd name="T12" fmla="*/ 178 w 178"/>
                <a:gd name="T13" fmla="*/ 48 h 118"/>
                <a:gd name="T14" fmla="*/ 178 w 178"/>
                <a:gd name="T15" fmla="*/ 118 h 118"/>
                <a:gd name="T16" fmla="*/ 146 w 178"/>
                <a:gd name="T17" fmla="*/ 118 h 118"/>
                <a:gd name="T18" fmla="*/ 146 w 178"/>
                <a:gd name="T19" fmla="*/ 52 h 118"/>
                <a:gd name="T20" fmla="*/ 125 w 178"/>
                <a:gd name="T21" fmla="*/ 27 h 118"/>
                <a:gd name="T22" fmla="*/ 105 w 178"/>
                <a:gd name="T23" fmla="*/ 55 h 118"/>
                <a:gd name="T24" fmla="*/ 105 w 178"/>
                <a:gd name="T25" fmla="*/ 118 h 118"/>
                <a:gd name="T26" fmla="*/ 72 w 178"/>
                <a:gd name="T27" fmla="*/ 118 h 118"/>
                <a:gd name="T28" fmla="*/ 72 w 178"/>
                <a:gd name="T29" fmla="*/ 52 h 118"/>
                <a:gd name="T30" fmla="*/ 52 w 178"/>
                <a:gd name="T31" fmla="*/ 27 h 118"/>
                <a:gd name="T32" fmla="*/ 32 w 178"/>
                <a:gd name="T33" fmla="*/ 55 h 118"/>
                <a:gd name="T34" fmla="*/ 32 w 178"/>
                <a:gd name="T35" fmla="*/ 118 h 118"/>
                <a:gd name="T36" fmla="*/ 0 w 178"/>
                <a:gd name="T37" fmla="*/ 118 h 118"/>
                <a:gd name="T38" fmla="*/ 0 w 178"/>
                <a:gd name="T3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8" h="118">
                  <a:moveTo>
                    <a:pt x="0" y="3"/>
                  </a:moveTo>
                  <a:cubicBezTo>
                    <a:pt x="31" y="3"/>
                    <a:pt x="31" y="3"/>
                    <a:pt x="31" y="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8" y="6"/>
                    <a:pt x="49" y="0"/>
                    <a:pt x="62" y="0"/>
                  </a:cubicBezTo>
                  <a:cubicBezTo>
                    <a:pt x="78" y="0"/>
                    <a:pt x="91" y="7"/>
                    <a:pt x="98" y="18"/>
                  </a:cubicBezTo>
                  <a:cubicBezTo>
                    <a:pt x="106" y="7"/>
                    <a:pt x="119" y="0"/>
                    <a:pt x="134" y="0"/>
                  </a:cubicBezTo>
                  <a:cubicBezTo>
                    <a:pt x="163" y="0"/>
                    <a:pt x="178" y="18"/>
                    <a:pt x="178" y="4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46" y="36"/>
                    <a:pt x="140" y="27"/>
                    <a:pt x="125" y="27"/>
                  </a:cubicBezTo>
                  <a:cubicBezTo>
                    <a:pt x="113" y="27"/>
                    <a:pt x="105" y="36"/>
                    <a:pt x="105" y="55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36"/>
                    <a:pt x="66" y="27"/>
                    <a:pt x="52" y="27"/>
                  </a:cubicBezTo>
                  <a:cubicBezTo>
                    <a:pt x="40" y="27"/>
                    <a:pt x="32" y="36"/>
                    <a:pt x="32" y="5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8" name="Freeform 211"/>
            <p:cNvSpPr>
              <a:spLocks noEditPoints="1"/>
            </p:cNvSpPr>
            <p:nvPr/>
          </p:nvSpPr>
          <p:spPr bwMode="auto">
            <a:xfrm>
              <a:off x="2582338" y="4810295"/>
              <a:ext cx="136223" cy="154678"/>
            </a:xfrm>
            <a:custGeom>
              <a:avLst/>
              <a:gdLst>
                <a:gd name="T0" fmla="*/ 0 w 120"/>
                <a:gd name="T1" fmla="*/ 60 h 120"/>
                <a:gd name="T2" fmla="*/ 61 w 120"/>
                <a:gd name="T3" fmla="*/ 0 h 120"/>
                <a:gd name="T4" fmla="*/ 120 w 120"/>
                <a:gd name="T5" fmla="*/ 60 h 120"/>
                <a:gd name="T6" fmla="*/ 120 w 120"/>
                <a:gd name="T7" fmla="*/ 72 h 120"/>
                <a:gd name="T8" fmla="*/ 31 w 120"/>
                <a:gd name="T9" fmla="*/ 72 h 120"/>
                <a:gd name="T10" fmla="*/ 62 w 120"/>
                <a:gd name="T11" fmla="*/ 93 h 120"/>
                <a:gd name="T12" fmla="*/ 90 w 120"/>
                <a:gd name="T13" fmla="*/ 75 h 120"/>
                <a:gd name="T14" fmla="*/ 115 w 120"/>
                <a:gd name="T15" fmla="*/ 90 h 120"/>
                <a:gd name="T16" fmla="*/ 61 w 120"/>
                <a:gd name="T17" fmla="*/ 120 h 120"/>
                <a:gd name="T18" fmla="*/ 0 w 120"/>
                <a:gd name="T19" fmla="*/ 60 h 120"/>
                <a:gd name="T20" fmla="*/ 32 w 120"/>
                <a:gd name="T21" fmla="*/ 46 h 120"/>
                <a:gd name="T22" fmla="*/ 88 w 120"/>
                <a:gd name="T23" fmla="*/ 46 h 120"/>
                <a:gd name="T24" fmla="*/ 61 w 120"/>
                <a:gd name="T25" fmla="*/ 28 h 120"/>
                <a:gd name="T26" fmla="*/ 32 w 120"/>
                <a:gd name="T27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0">
                  <a:moveTo>
                    <a:pt x="0" y="60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96" y="0"/>
                    <a:pt x="120" y="27"/>
                    <a:pt x="120" y="60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5" y="84"/>
                    <a:pt x="45" y="93"/>
                    <a:pt x="62" y="93"/>
                  </a:cubicBezTo>
                  <a:cubicBezTo>
                    <a:pt x="74" y="93"/>
                    <a:pt x="85" y="86"/>
                    <a:pt x="90" y="7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05" y="108"/>
                    <a:pt x="87" y="120"/>
                    <a:pt x="61" y="120"/>
                  </a:cubicBezTo>
                  <a:cubicBezTo>
                    <a:pt x="25" y="120"/>
                    <a:pt x="0" y="94"/>
                    <a:pt x="0" y="60"/>
                  </a:cubicBezTo>
                  <a:close/>
                  <a:moveTo>
                    <a:pt x="32" y="46"/>
                  </a:moveTo>
                  <a:cubicBezTo>
                    <a:pt x="88" y="46"/>
                    <a:pt x="88" y="46"/>
                    <a:pt x="88" y="46"/>
                  </a:cubicBezTo>
                  <a:cubicBezTo>
                    <a:pt x="84" y="34"/>
                    <a:pt x="74" y="28"/>
                    <a:pt x="61" y="28"/>
                  </a:cubicBezTo>
                  <a:cubicBezTo>
                    <a:pt x="47" y="28"/>
                    <a:pt x="37" y="35"/>
                    <a:pt x="32" y="46"/>
                  </a:cubicBez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49" name="Freeform 212"/>
            <p:cNvSpPr>
              <a:spLocks/>
            </p:cNvSpPr>
            <p:nvPr/>
          </p:nvSpPr>
          <p:spPr bwMode="auto">
            <a:xfrm>
              <a:off x="2795007" y="4744557"/>
              <a:ext cx="145420" cy="217838"/>
            </a:xfrm>
            <a:custGeom>
              <a:avLst/>
              <a:gdLst>
                <a:gd name="T0" fmla="*/ 188 w 253"/>
                <a:gd name="T1" fmla="*/ 200 h 338"/>
                <a:gd name="T2" fmla="*/ 63 w 253"/>
                <a:gd name="T3" fmla="*/ 200 h 338"/>
                <a:gd name="T4" fmla="*/ 63 w 253"/>
                <a:gd name="T5" fmla="*/ 338 h 338"/>
                <a:gd name="T6" fmla="*/ 0 w 253"/>
                <a:gd name="T7" fmla="*/ 338 h 338"/>
                <a:gd name="T8" fmla="*/ 0 w 253"/>
                <a:gd name="T9" fmla="*/ 0 h 338"/>
                <a:gd name="T10" fmla="*/ 63 w 253"/>
                <a:gd name="T11" fmla="*/ 0 h 338"/>
                <a:gd name="T12" fmla="*/ 63 w 253"/>
                <a:gd name="T13" fmla="*/ 138 h 338"/>
                <a:gd name="T14" fmla="*/ 188 w 253"/>
                <a:gd name="T15" fmla="*/ 138 h 338"/>
                <a:gd name="T16" fmla="*/ 188 w 253"/>
                <a:gd name="T17" fmla="*/ 0 h 338"/>
                <a:gd name="T18" fmla="*/ 253 w 253"/>
                <a:gd name="T19" fmla="*/ 0 h 338"/>
                <a:gd name="T20" fmla="*/ 253 w 253"/>
                <a:gd name="T21" fmla="*/ 338 h 338"/>
                <a:gd name="T22" fmla="*/ 188 w 253"/>
                <a:gd name="T23" fmla="*/ 338 h 338"/>
                <a:gd name="T24" fmla="*/ 188 w 253"/>
                <a:gd name="T25" fmla="*/ 20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338">
                  <a:moveTo>
                    <a:pt x="188" y="200"/>
                  </a:moveTo>
                  <a:lnTo>
                    <a:pt x="63" y="200"/>
                  </a:lnTo>
                  <a:lnTo>
                    <a:pt x="63" y="338"/>
                  </a:lnTo>
                  <a:lnTo>
                    <a:pt x="0" y="338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138"/>
                  </a:lnTo>
                  <a:lnTo>
                    <a:pt x="188" y="138"/>
                  </a:lnTo>
                  <a:lnTo>
                    <a:pt x="188" y="0"/>
                  </a:lnTo>
                  <a:lnTo>
                    <a:pt x="253" y="0"/>
                  </a:lnTo>
                  <a:lnTo>
                    <a:pt x="253" y="338"/>
                  </a:lnTo>
                  <a:lnTo>
                    <a:pt x="188" y="338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50" name="Freeform 213"/>
            <p:cNvSpPr>
              <a:spLocks/>
            </p:cNvSpPr>
            <p:nvPr/>
          </p:nvSpPr>
          <p:spPr bwMode="auto">
            <a:xfrm>
              <a:off x="2956521" y="4741979"/>
              <a:ext cx="185080" cy="222994"/>
            </a:xfrm>
            <a:custGeom>
              <a:avLst/>
              <a:gdLst>
                <a:gd name="T0" fmla="*/ 0 w 163"/>
                <a:gd name="T1" fmla="*/ 87 h 173"/>
                <a:gd name="T2" fmla="*/ 86 w 163"/>
                <a:gd name="T3" fmla="*/ 0 h 173"/>
                <a:gd name="T4" fmla="*/ 160 w 163"/>
                <a:gd name="T5" fmla="*/ 42 h 173"/>
                <a:gd name="T6" fmla="*/ 132 w 163"/>
                <a:gd name="T7" fmla="*/ 60 h 173"/>
                <a:gd name="T8" fmla="*/ 86 w 163"/>
                <a:gd name="T9" fmla="*/ 32 h 173"/>
                <a:gd name="T10" fmla="*/ 31 w 163"/>
                <a:gd name="T11" fmla="*/ 87 h 173"/>
                <a:gd name="T12" fmla="*/ 86 w 163"/>
                <a:gd name="T13" fmla="*/ 141 h 173"/>
                <a:gd name="T14" fmla="*/ 133 w 163"/>
                <a:gd name="T15" fmla="*/ 110 h 173"/>
                <a:gd name="T16" fmla="*/ 163 w 163"/>
                <a:gd name="T17" fmla="*/ 125 h 173"/>
                <a:gd name="T18" fmla="*/ 86 w 163"/>
                <a:gd name="T19" fmla="*/ 173 h 173"/>
                <a:gd name="T20" fmla="*/ 0 w 163"/>
                <a:gd name="T21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73">
                  <a:moveTo>
                    <a:pt x="0" y="87"/>
                  </a:moveTo>
                  <a:cubicBezTo>
                    <a:pt x="0" y="36"/>
                    <a:pt x="37" y="0"/>
                    <a:pt x="86" y="0"/>
                  </a:cubicBezTo>
                  <a:cubicBezTo>
                    <a:pt x="118" y="0"/>
                    <a:pt x="145" y="17"/>
                    <a:pt x="160" y="42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3" y="42"/>
                    <a:pt x="108" y="32"/>
                    <a:pt x="86" y="32"/>
                  </a:cubicBezTo>
                  <a:cubicBezTo>
                    <a:pt x="55" y="32"/>
                    <a:pt x="31" y="56"/>
                    <a:pt x="31" y="87"/>
                  </a:cubicBezTo>
                  <a:cubicBezTo>
                    <a:pt x="31" y="117"/>
                    <a:pt x="55" y="141"/>
                    <a:pt x="86" y="141"/>
                  </a:cubicBezTo>
                  <a:cubicBezTo>
                    <a:pt x="109" y="141"/>
                    <a:pt x="125" y="128"/>
                    <a:pt x="133" y="11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48" y="154"/>
                    <a:pt x="120" y="173"/>
                    <a:pt x="86" y="173"/>
                  </a:cubicBezTo>
                  <a:cubicBezTo>
                    <a:pt x="34" y="173"/>
                    <a:pt x="0" y="135"/>
                    <a:pt x="0" y="87"/>
                  </a:cubicBez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  <p:sp>
          <p:nvSpPr>
            <p:cNvPr id="51" name="Freeform 214"/>
            <p:cNvSpPr>
              <a:spLocks/>
            </p:cNvSpPr>
            <p:nvPr/>
          </p:nvSpPr>
          <p:spPr bwMode="auto">
            <a:xfrm>
              <a:off x="3154246" y="4744557"/>
              <a:ext cx="187954" cy="217838"/>
            </a:xfrm>
            <a:custGeom>
              <a:avLst/>
              <a:gdLst>
                <a:gd name="T0" fmla="*/ 0 w 327"/>
                <a:gd name="T1" fmla="*/ 0 h 338"/>
                <a:gd name="T2" fmla="*/ 63 w 327"/>
                <a:gd name="T3" fmla="*/ 0 h 338"/>
                <a:gd name="T4" fmla="*/ 164 w 327"/>
                <a:gd name="T5" fmla="*/ 142 h 338"/>
                <a:gd name="T6" fmla="*/ 267 w 327"/>
                <a:gd name="T7" fmla="*/ 0 h 338"/>
                <a:gd name="T8" fmla="*/ 327 w 327"/>
                <a:gd name="T9" fmla="*/ 0 h 338"/>
                <a:gd name="T10" fmla="*/ 327 w 327"/>
                <a:gd name="T11" fmla="*/ 338 h 338"/>
                <a:gd name="T12" fmla="*/ 263 w 327"/>
                <a:gd name="T13" fmla="*/ 338 h 338"/>
                <a:gd name="T14" fmla="*/ 263 w 327"/>
                <a:gd name="T15" fmla="*/ 104 h 338"/>
                <a:gd name="T16" fmla="*/ 162 w 327"/>
                <a:gd name="T17" fmla="*/ 242 h 338"/>
                <a:gd name="T18" fmla="*/ 63 w 327"/>
                <a:gd name="T19" fmla="*/ 106 h 338"/>
                <a:gd name="T20" fmla="*/ 63 w 327"/>
                <a:gd name="T21" fmla="*/ 338 h 338"/>
                <a:gd name="T22" fmla="*/ 0 w 327"/>
                <a:gd name="T23" fmla="*/ 338 h 338"/>
                <a:gd name="T24" fmla="*/ 0 w 327"/>
                <a:gd name="T2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338">
                  <a:moveTo>
                    <a:pt x="0" y="0"/>
                  </a:moveTo>
                  <a:lnTo>
                    <a:pt x="63" y="0"/>
                  </a:lnTo>
                  <a:lnTo>
                    <a:pt x="164" y="142"/>
                  </a:lnTo>
                  <a:lnTo>
                    <a:pt x="267" y="0"/>
                  </a:lnTo>
                  <a:lnTo>
                    <a:pt x="327" y="0"/>
                  </a:lnTo>
                  <a:lnTo>
                    <a:pt x="327" y="338"/>
                  </a:lnTo>
                  <a:lnTo>
                    <a:pt x="263" y="338"/>
                  </a:lnTo>
                  <a:lnTo>
                    <a:pt x="263" y="104"/>
                  </a:lnTo>
                  <a:lnTo>
                    <a:pt x="162" y="242"/>
                  </a:lnTo>
                  <a:lnTo>
                    <a:pt x="63" y="106"/>
                  </a:lnTo>
                  <a:lnTo>
                    <a:pt x="63" y="338"/>
                  </a:lnTo>
                  <a:lnTo>
                    <a:pt x="0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4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latinLnBrk="0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KoPubWorld돋움체 Medium" panose="00000600000000000000" pitchFamily="2" charset="-127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785" y="3675721"/>
            <a:ext cx="1579191" cy="4974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rcRect t="20130" b="20719"/>
          <a:stretch/>
        </p:blipFill>
        <p:spPr>
          <a:xfrm>
            <a:off x="9133854" y="3664168"/>
            <a:ext cx="1298619" cy="461579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6136894" y="3556199"/>
            <a:ext cx="2357186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019371" y="3556199"/>
            <a:ext cx="2357186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56601" y="4203662"/>
            <a:ext cx="235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그룹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</a:t>
            </a:r>
            <a:r>
              <a:rPr lang="ko-KR" altLang="en-US" sz="1200" spc="-6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물류업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C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사 등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48298" y="3201286"/>
            <a:ext cx="204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외국계 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N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그룹 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36755" y="4203662"/>
            <a:ext cx="235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6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제약업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J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그룹 등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329590" y="3201286"/>
            <a:ext cx="204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제조업 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F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그룹 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18047" y="4203662"/>
            <a:ext cx="235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제조업 </a:t>
            </a:r>
            <a:r>
              <a:rPr lang="en-US" altLang="ko-KR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S</a:t>
            </a:r>
            <a:r>
              <a:rPr lang="ko-KR" altLang="en-US" sz="12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사 등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특장점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/>
              <a:t>솔루션을 통한 </a:t>
            </a:r>
            <a:br>
              <a:rPr lang="ko-KR" altLang="en-US" spc="0" dirty="0"/>
            </a:br>
            <a:r>
              <a:rPr lang="ko-KR" altLang="en-US" spc="0" dirty="0" err="1"/>
              <a:t>페이롤</a:t>
            </a:r>
            <a:r>
              <a:rPr lang="ko-KR" altLang="en-US" spc="0" dirty="0"/>
              <a:t> 서비스 운영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360760" y="2018485"/>
            <a:ext cx="1744725" cy="3412109"/>
            <a:chOff x="3367625" y="2018485"/>
            <a:chExt cx="1744725" cy="34121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5" t="1317" r="2545" b="719"/>
            <a:stretch/>
          </p:blipFill>
          <p:spPr>
            <a:xfrm>
              <a:off x="3414766" y="2227263"/>
              <a:ext cx="1634456" cy="292801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625" y="2018485"/>
              <a:ext cx="1744725" cy="3412109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166753" y="1436678"/>
            <a:ext cx="8593447" cy="392835"/>
            <a:chOff x="3166753" y="1436678"/>
            <a:chExt cx="8263247" cy="39283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166753" y="1436678"/>
              <a:ext cx="4015097" cy="392835"/>
            </a:xfrm>
            <a:prstGeom prst="roundRect">
              <a:avLst>
                <a:gd name="adj" fmla="val 1066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근태 </a:t>
              </a:r>
              <a:r>
                <a:rPr lang="en-US" altLang="ko-KR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/ </a:t>
              </a:r>
              <a:r>
                <a:rPr lang="ko-KR" altLang="en-US" sz="1400" spc="-60" dirty="0" err="1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온라인계약</a:t>
              </a:r>
              <a:r>
                <a:rPr lang="ko-KR" altLang="en-US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 관리시스템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414903" y="1436678"/>
              <a:ext cx="4015097" cy="392835"/>
            </a:xfrm>
            <a:prstGeom prst="roundRect">
              <a:avLst>
                <a:gd name="adj" fmla="val 1066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ESRM (</a:t>
              </a:r>
              <a:r>
                <a:rPr lang="ko-KR" altLang="en-US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급여</a:t>
              </a:r>
              <a:r>
                <a:rPr lang="en-US" altLang="ko-KR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/</a:t>
              </a:r>
              <a:r>
                <a:rPr lang="ko-KR" altLang="en-US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연말정산 </a:t>
              </a:r>
              <a:r>
                <a:rPr lang="en-US" altLang="ko-KR" sz="1400" spc="-60" dirty="0">
                  <a:solidFill>
                    <a:srgbClr val="F3702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Paperless)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473352" y="2018485"/>
            <a:ext cx="1744725" cy="3412109"/>
            <a:chOff x="5233013" y="2018485"/>
            <a:chExt cx="1744725" cy="34121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" t="2256" r="2349" b="1221"/>
            <a:stretch/>
          </p:blipFill>
          <p:spPr>
            <a:xfrm>
              <a:off x="5297488" y="2262188"/>
              <a:ext cx="1615777" cy="288131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013" y="2018485"/>
              <a:ext cx="1744725" cy="3412109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10853738" y="3824288"/>
            <a:ext cx="242888" cy="8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53738" y="3979703"/>
            <a:ext cx="280988" cy="9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853738" y="4135280"/>
            <a:ext cx="242888" cy="8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853738" y="4290695"/>
            <a:ext cx="280988" cy="9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853738" y="4451421"/>
            <a:ext cx="242888" cy="8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853738" y="4606836"/>
            <a:ext cx="280988" cy="9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9" r="47938" b="2573"/>
          <a:stretch/>
        </p:blipFill>
        <p:spPr>
          <a:xfrm>
            <a:off x="8769907" y="2137072"/>
            <a:ext cx="3422093" cy="28019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462"/>
          <a:stretch/>
        </p:blipFill>
        <p:spPr>
          <a:xfrm>
            <a:off x="8162759" y="2018485"/>
            <a:ext cx="4029241" cy="320595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7629340" y="2515517"/>
            <a:ext cx="1490576" cy="2915077"/>
            <a:chOff x="6908952" y="2515517"/>
            <a:chExt cx="1490576" cy="2915077"/>
          </a:xfrm>
        </p:grpSpPr>
        <p:grpSp>
          <p:nvGrpSpPr>
            <p:cNvPr id="33" name="그룹 32"/>
            <p:cNvGrpSpPr/>
            <p:nvPr/>
          </p:nvGrpSpPr>
          <p:grpSpPr>
            <a:xfrm>
              <a:off x="6937128" y="2515517"/>
              <a:ext cx="1439513" cy="2865148"/>
              <a:chOff x="6937128" y="2515517"/>
              <a:chExt cx="1439513" cy="2865148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858"/>
              <a:stretch/>
            </p:blipFill>
            <p:spPr>
              <a:xfrm>
                <a:off x="6937128" y="2671741"/>
                <a:ext cx="1439513" cy="2552700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6937128" y="5224441"/>
                <a:ext cx="1434224" cy="156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37128" y="2515517"/>
                <a:ext cx="1434224" cy="156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952" y="2515517"/>
              <a:ext cx="1490576" cy="2915077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특장점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5602" y="5619566"/>
            <a:ext cx="557784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이트너스</a:t>
            </a:r>
            <a:r>
              <a:rPr lang="ko-KR" altLang="en-US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기업부설 연구소에서 자체 개발한 시스템을</a:t>
            </a:r>
            <a:endParaRPr lang="en-US" altLang="ko-KR" sz="1400" b="1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통해 효율적인 업무 수행이 가능합니다</a:t>
            </a:r>
            <a:r>
              <a:rPr lang="en-US" altLang="ko-KR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26583" y="5602855"/>
            <a:ext cx="487979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ESRM</a:t>
            </a:r>
            <a:r>
              <a:rPr lang="ko-KR" altLang="en-US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내부통제 및 업무 </a:t>
            </a:r>
            <a:r>
              <a:rPr lang="en-US" altLang="ko-KR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History </a:t>
            </a:r>
            <a:r>
              <a:rPr lang="ko-KR" altLang="en-US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관리를</a:t>
            </a:r>
            <a:endParaRPr lang="en-US" altLang="ko-KR" sz="1400" b="1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수행하여 서비스 품질을 제고합니다</a:t>
            </a:r>
            <a:r>
              <a:rPr lang="en-US" altLang="ko-KR" sz="14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34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pc="0" smtClean="0"/>
              <a:t>FAQ</a:t>
            </a:r>
            <a:br>
              <a:rPr lang="en-US" altLang="ko-KR" spc="0" smtClean="0"/>
            </a:br>
            <a:endParaRPr lang="ko-KR" altLang="en-US" spc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69384"/>
              </p:ext>
            </p:extLst>
          </p:nvPr>
        </p:nvGraphicFramePr>
        <p:xfrm>
          <a:off x="2681102" y="1074420"/>
          <a:ext cx="907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46">
                  <a:extLst>
                    <a:ext uri="{9D8B030D-6E8A-4147-A177-3AD203B41FA5}">
                      <a16:colId xmlns:a16="http://schemas.microsoft.com/office/drawing/2014/main" val="3521111479"/>
                    </a:ext>
                  </a:extLst>
                </a:gridCol>
                <a:gridCol w="8323752">
                  <a:extLst>
                    <a:ext uri="{9D8B030D-6E8A-4147-A177-3AD203B41FA5}">
                      <a16:colId xmlns:a16="http://schemas.microsoft.com/office/drawing/2014/main" val="18120173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E6C2D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KoPubWorld돋움체 Medium" panose="00000600000000000000" pitchFamily="2" charset="-127"/>
                        </a:rPr>
                        <a:t>01</a:t>
                      </a:r>
                      <a:endParaRPr lang="ko-KR" altLang="en-US" sz="2500" dirty="0">
                        <a:solidFill>
                          <a:srgbClr val="FE6C2D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b="0" u="sng" spc="-100" baseline="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계약 체결 후 운영은 언제 시작되나요</a:t>
                      </a:r>
                      <a:r>
                        <a:rPr lang="en-US" altLang="ko-KR" sz="1200" b="0" u="sng" spc="-100" baseline="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</a:t>
                      </a:r>
                      <a:endParaRPr lang="en-US" altLang="ko-KR" sz="1200" b="0" u="sng" spc="-100" baseline="0" dirty="0">
                        <a:solidFill>
                          <a:srgbClr val="FE6C2D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defRPr/>
                      </a:pP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계약 체결 후 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Set-up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은 최소 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2~3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개월 소요되며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100" kern="1200" spc="-100" baseline="0" dirty="0" err="1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임금보상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진단 및 급여 시뮬레이션 이후 운영 서비스를 제공합니다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en-US" altLang="ko-KR" sz="1100" kern="1200" spc="-100" baseline="0" dirty="0">
                        <a:solidFill>
                          <a:schemeClr val="dk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564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40187"/>
              </p:ext>
            </p:extLst>
          </p:nvPr>
        </p:nvGraphicFramePr>
        <p:xfrm>
          <a:off x="2681102" y="2032322"/>
          <a:ext cx="907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398">
                  <a:extLst>
                    <a:ext uri="{9D8B030D-6E8A-4147-A177-3AD203B41FA5}">
                      <a16:colId xmlns:a16="http://schemas.microsoft.com/office/drawing/2014/main" val="3521111479"/>
                    </a:ext>
                  </a:extLst>
                </a:gridCol>
                <a:gridCol w="8340700">
                  <a:extLst>
                    <a:ext uri="{9D8B030D-6E8A-4147-A177-3AD203B41FA5}">
                      <a16:colId xmlns:a16="http://schemas.microsoft.com/office/drawing/2014/main" val="18120173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E6C2D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KoPubWorld돋움체 Medium" panose="00000600000000000000" pitchFamily="2" charset="-127"/>
                        </a:rPr>
                        <a:t>02</a:t>
                      </a:r>
                      <a:endParaRPr lang="ko-KR" altLang="en-US" sz="2500" dirty="0">
                        <a:solidFill>
                          <a:srgbClr val="FE6C2D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b="0" u="sng" spc="-100" baseline="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급여 운영할 때 어떤 시스템을 사용하나요</a:t>
                      </a:r>
                      <a:r>
                        <a:rPr lang="en-US" altLang="ko-KR" sz="1200" b="0" u="sng" spc="-100" baseline="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</a:t>
                      </a:r>
                      <a:endParaRPr lang="en-US" altLang="ko-KR" sz="1200" b="0" u="sng" spc="-100" baseline="0" dirty="0">
                        <a:solidFill>
                          <a:srgbClr val="FE6C2D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100" spc="-100" baseline="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Legacy 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시스템 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(SAP, ISU, </a:t>
                      </a:r>
                      <a:r>
                        <a:rPr lang="ko-KR" altLang="en-US" sz="1100" spc="-100" baseline="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영림원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등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 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사용을 우선으로 하며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요청 시 </a:t>
                      </a:r>
                      <a:r>
                        <a:rPr lang="ko-KR" altLang="en-US" sz="1100" spc="-100" baseline="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이트너스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보유 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ERP </a:t>
                      </a:r>
                      <a:r>
                        <a:rPr lang="ko-KR" altLang="en-US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제공이 가능합니다</a:t>
                      </a:r>
                      <a:r>
                        <a:rPr lang="en-US" altLang="ko-KR" sz="1100" spc="-100" baseline="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en-US" altLang="ko-KR" sz="1100" spc="-100" baseline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564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56803"/>
              </p:ext>
            </p:extLst>
          </p:nvPr>
        </p:nvGraphicFramePr>
        <p:xfrm>
          <a:off x="2681102" y="2990224"/>
          <a:ext cx="907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88">
                  <a:extLst>
                    <a:ext uri="{9D8B030D-6E8A-4147-A177-3AD203B41FA5}">
                      <a16:colId xmlns:a16="http://schemas.microsoft.com/office/drawing/2014/main" val="3521111479"/>
                    </a:ext>
                  </a:extLst>
                </a:gridCol>
                <a:gridCol w="8380810">
                  <a:extLst>
                    <a:ext uri="{9D8B030D-6E8A-4147-A177-3AD203B41FA5}">
                      <a16:colId xmlns:a16="http://schemas.microsoft.com/office/drawing/2014/main" val="18120173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E6C2D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KoPubWorld돋움체 Medium" panose="00000600000000000000" pitchFamily="2" charset="-127"/>
                        </a:rPr>
                        <a:t>03</a:t>
                      </a:r>
                      <a:endParaRPr lang="ko-KR" altLang="en-US" sz="2500" dirty="0">
                        <a:solidFill>
                          <a:srgbClr val="FE6C2D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ko-KR" altLang="en-US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업무 요청은 어떻게 이루어지나요</a:t>
                      </a:r>
                      <a:r>
                        <a:rPr lang="en-US" altLang="ko-KR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</a:t>
                      </a:r>
                      <a:endParaRPr lang="en-US" altLang="ko-KR" sz="1200" b="0" u="sng" spc="-100" dirty="0">
                        <a:solidFill>
                          <a:srgbClr val="FE6C2D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ESRM (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업무요청관리시스템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 통해 요청하고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해당 업무의 실시간 진행 상황을 확인할 수 있습니다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en-US" altLang="ko-KR" sz="1100" kern="1200" spc="-100" baseline="0" dirty="0">
                        <a:solidFill>
                          <a:schemeClr val="dk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564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7450"/>
              </p:ext>
            </p:extLst>
          </p:nvPr>
        </p:nvGraphicFramePr>
        <p:xfrm>
          <a:off x="2681102" y="3948126"/>
          <a:ext cx="907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88">
                  <a:extLst>
                    <a:ext uri="{9D8B030D-6E8A-4147-A177-3AD203B41FA5}">
                      <a16:colId xmlns:a16="http://schemas.microsoft.com/office/drawing/2014/main" val="3521111479"/>
                    </a:ext>
                  </a:extLst>
                </a:gridCol>
                <a:gridCol w="8380810">
                  <a:extLst>
                    <a:ext uri="{9D8B030D-6E8A-4147-A177-3AD203B41FA5}">
                      <a16:colId xmlns:a16="http://schemas.microsoft.com/office/drawing/2014/main" val="18120173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E6C2D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KoPubWorld돋움체 Medium" panose="00000600000000000000" pitchFamily="2" charset="-127"/>
                        </a:rPr>
                        <a:t>04</a:t>
                      </a:r>
                      <a:endParaRPr lang="ko-KR" altLang="en-US" sz="2500" dirty="0">
                        <a:solidFill>
                          <a:srgbClr val="FE6C2D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ko-KR" altLang="en-US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급여 외 제공 서비스에는 어떤 것이 있나요</a:t>
                      </a:r>
                      <a:r>
                        <a:rPr lang="en-US" altLang="ko-KR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</a:t>
                      </a:r>
                      <a:endParaRPr lang="en-US" altLang="ko-KR" sz="1200" b="0" u="sng" spc="-100" dirty="0">
                        <a:solidFill>
                          <a:srgbClr val="FE6C2D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연말정산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100" kern="1200" spc="-100" baseline="0" dirty="0" err="1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언택트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복리후생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사내근로복지기금 운영 등 총 보상 관련 서비스를 제공합니다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en-US" altLang="ko-KR" sz="1100" kern="1200" spc="-100" baseline="0" dirty="0">
                        <a:solidFill>
                          <a:schemeClr val="dk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564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77095"/>
              </p:ext>
            </p:extLst>
          </p:nvPr>
        </p:nvGraphicFramePr>
        <p:xfrm>
          <a:off x="2681102" y="4906028"/>
          <a:ext cx="907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288">
                  <a:extLst>
                    <a:ext uri="{9D8B030D-6E8A-4147-A177-3AD203B41FA5}">
                      <a16:colId xmlns:a16="http://schemas.microsoft.com/office/drawing/2014/main" val="3521111479"/>
                    </a:ext>
                  </a:extLst>
                </a:gridCol>
                <a:gridCol w="8380810">
                  <a:extLst>
                    <a:ext uri="{9D8B030D-6E8A-4147-A177-3AD203B41FA5}">
                      <a16:colId xmlns:a16="http://schemas.microsoft.com/office/drawing/2014/main" val="18120173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solidFill>
                            <a:srgbClr val="FE6C2D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KoPubWorld돋움체 Medium" panose="00000600000000000000" pitchFamily="2" charset="-127"/>
                        </a:rPr>
                        <a:t>05</a:t>
                      </a:r>
                      <a:endParaRPr lang="ko-KR" altLang="en-US" sz="2500" dirty="0">
                        <a:solidFill>
                          <a:srgbClr val="FE6C2D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ko-KR" altLang="en-US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임직원 개인별 급여명세서 조회가 가능한가요</a:t>
                      </a:r>
                      <a:r>
                        <a:rPr lang="en-US" altLang="ko-KR" sz="1200" b="0" u="sng" spc="-100" dirty="0" smtClean="0">
                          <a:solidFill>
                            <a:srgbClr val="FE6C2D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?</a:t>
                      </a:r>
                      <a:endParaRPr lang="en-US" altLang="ko-KR" sz="1200" b="0" u="sng" spc="-100" dirty="0">
                        <a:solidFill>
                          <a:srgbClr val="FE6C2D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60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별도 웹사이트에 접속하여 개인별 급여명세서 조회가 가능합니다</a:t>
                      </a:r>
                      <a:r>
                        <a:rPr lang="en-US" altLang="ko-KR" sz="1100" kern="1200" spc="-100" baseline="0" dirty="0" smtClean="0">
                          <a:solidFill>
                            <a:schemeClr val="dk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en-US" altLang="ko-KR" sz="1100" kern="1200" spc="-100" baseline="0" dirty="0">
                        <a:solidFill>
                          <a:schemeClr val="dk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564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34600" y="315493"/>
            <a:ext cx="170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FAQ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2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972</Words>
  <Application>Microsoft Office PowerPoint</Application>
  <PresentationFormat>와이드스크린</PresentationFormat>
  <Paragraphs>267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G마켓 산스 Bold</vt:lpstr>
      <vt:lpstr>G마켓 산스 Light</vt:lpstr>
      <vt:lpstr>KoPubWorld돋움체 Light</vt:lpstr>
      <vt:lpstr>Arial</vt:lpstr>
      <vt:lpstr>Calibri</vt:lpstr>
      <vt:lpstr>KoPubWorld돋움체 Bold</vt:lpstr>
      <vt:lpstr>KoPubWorld돋움체 Medium</vt:lpstr>
      <vt:lpstr>Wingdings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이트너스 페이롤 서비스 범위</vt:lpstr>
      <vt:lpstr>운영 범위 및  주요 업무 프로세스</vt:lpstr>
      <vt:lpstr>임금보상분야 전문 서비스</vt:lpstr>
      <vt:lpstr>Legacy 프로그램 활용 </vt:lpstr>
      <vt:lpstr>솔루션을 통한  페이롤 서비스 운영 </vt:lpstr>
      <vt:lpstr>FAQ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금택</dc:creator>
  <cp:lastModifiedBy>jms_123@naver.com</cp:lastModifiedBy>
  <cp:revision>863</cp:revision>
  <dcterms:created xsi:type="dcterms:W3CDTF">2022-07-01T01:32:26Z</dcterms:created>
  <dcterms:modified xsi:type="dcterms:W3CDTF">2022-12-14T08:30:08Z</dcterms:modified>
</cp:coreProperties>
</file>