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7" r:id="rId10"/>
    <p:sldId id="269" r:id="rId11"/>
    <p:sldId id="270" r:id="rId12"/>
    <p:sldId id="271" r:id="rId13"/>
    <p:sldId id="272" r:id="rId14"/>
    <p:sldId id="276" r:id="rId15"/>
    <p:sldId id="275" r:id="rId16"/>
    <p:sldId id="273" r:id="rId17"/>
    <p:sldId id="274" r:id="rId18"/>
    <p:sldId id="277" r:id="rId19"/>
    <p:sldId id="279" r:id="rId20"/>
    <p:sldId id="281" r:id="rId21"/>
    <p:sldId id="284" r:id="rId22"/>
    <p:sldId id="282" r:id="rId23"/>
    <p:sldId id="283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7F7F7"/>
    <a:srgbClr val="ECEDED"/>
    <a:srgbClr val="CD052D"/>
    <a:srgbClr val="212426"/>
    <a:srgbClr val="AAAFB1"/>
    <a:srgbClr val="EBEEEE"/>
    <a:srgbClr val="8F9495"/>
    <a:srgbClr val="C1C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3" autoAdjust="0"/>
  </p:normalViewPr>
  <p:slideViewPr>
    <p:cSldViewPr snapToObjects="1">
      <p:cViewPr>
        <p:scale>
          <a:sx n="100" d="100"/>
          <a:sy n="100" d="100"/>
        </p:scale>
        <p:origin x="-194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FA1A-2C64-43FC-B426-1EBCB2ACAA95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32C2-0B01-4382-B1C7-39256594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reminder:</a:t>
            </a:r>
          </a:p>
          <a:p>
            <a:r>
              <a:rPr lang="en-US" dirty="0" smtClean="0"/>
              <a:t>Goal of my</a:t>
            </a:r>
            <a:r>
              <a:rPr lang="en-US" baseline="0" dirty="0" smtClean="0"/>
              <a:t> project is to apply cartoon-style deformations to animated 3D characters using physics-based methods, and conduct a perceptual evaluation of these deformations.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32C2-0B01-4382-B1C7-39256594A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609600"/>
            <a:ext cx="8305800" cy="12192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75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676400"/>
            <a:ext cx="8305800" cy="1143000"/>
          </a:xfrm>
        </p:spPr>
        <p:txBody>
          <a:bodyPr>
            <a:normAutofit/>
          </a:bodyPr>
          <a:lstStyle>
            <a:lvl1pPr marL="0" indent="0" algn="l">
              <a:buNone/>
              <a:defRPr sz="34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UW.png"/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612" y="76200"/>
            <a:ext cx="4199988" cy="66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2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124200"/>
          </a:xfrm>
        </p:spPr>
        <p:txBody>
          <a:bodyPr>
            <a:normAutofit/>
          </a:bodyPr>
          <a:lstStyle>
            <a:lvl1pPr>
              <a:defRPr sz="64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7F7F7"/>
            </a:gs>
            <a:gs pos="100000">
              <a:srgbClr val="AAAFB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D943-6960-C14D-ACAB-F902DA38E591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3ED3-2216-D946-B247-74AEA7AA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12426"/>
          </a:solidFill>
          <a:effectLst>
            <a:outerShdw blurRad="76200" dist="25400" dir="2700000" algn="tl" rotWithShape="0">
              <a:prstClr val="black">
                <a:alpha val="25000"/>
              </a:prstClr>
            </a:outerShdw>
          </a:effectLst>
          <a:latin typeface="小塚ゴシック Pro M"/>
          <a:ea typeface="小塚ゴシック Pro M"/>
          <a:cs typeface="小塚ゴシック Pro 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295400"/>
            <a:ext cx="8686801" cy="2209800"/>
          </a:xfrm>
        </p:spPr>
        <p:txBody>
          <a:bodyPr/>
          <a:lstStyle/>
          <a:p>
            <a:r>
              <a:rPr lang="en-US" sz="4400" dirty="0" smtClean="0">
                <a:cs typeface="小塚ゴシック Pro EL"/>
              </a:rPr>
              <a:t>NOTIFICATION OF PROPAGATING SOURCE CODE CHANGES AFFECTING USE CASES</a:t>
            </a:r>
            <a:endParaRPr lang="en-US" sz="4400" dirty="0">
              <a:latin typeface="小塚ゴシック Pro EL"/>
              <a:ea typeface="小塚ゴシック Pro EL"/>
              <a:cs typeface="小塚ゴシック Pro E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6800" y="3429000"/>
            <a:ext cx="8305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ALPER SARIKAYA</a:t>
            </a: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SARAH GILLILAND</a:t>
            </a: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TOMISLAV PEJSA</a:t>
            </a:r>
            <a:endParaRPr lang="en-US" sz="3600" dirty="0">
              <a:latin typeface="小塚ゴシック Pro L" pitchFamily="34" charset="-128"/>
              <a:ea typeface="小塚ゴシック Pro L" pitchFamily="34" charset="-128"/>
              <a:cs typeface="小塚ゴシック Pro EL"/>
            </a:endParaRPr>
          </a:p>
        </p:txBody>
      </p:sp>
    </p:spTree>
    <p:extLst>
      <p:ext uri="{BB962C8B-B14F-4D97-AF65-F5344CB8AC3E}">
        <p14:creationId xmlns:p14="http://schemas.microsoft.com/office/powerpoint/2010/main" val="18791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63934" y="1895312"/>
            <a:ext cx="1475318" cy="1030369"/>
            <a:chOff x="2438400" y="2515434"/>
            <a:chExt cx="1475318" cy="1030369"/>
          </a:xfrm>
        </p:grpSpPr>
        <p:sp>
          <p:nvSpPr>
            <p:cNvPr id="65" name="Explosion 1 64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UPDATE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48200" y="1219200"/>
            <a:ext cx="1447800" cy="1192827"/>
            <a:chOff x="2331830" y="2616530"/>
            <a:chExt cx="1447800" cy="1192827"/>
          </a:xfrm>
        </p:grpSpPr>
        <p:sp>
          <p:nvSpPr>
            <p:cNvPr id="44" name="Explosion 1 43"/>
            <p:cNvSpPr/>
            <p:nvPr/>
          </p:nvSpPr>
          <p:spPr>
            <a:xfrm>
              <a:off x="2331830" y="2616530"/>
              <a:ext cx="1447800" cy="1192827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xplosion 1 44"/>
            <p:cNvSpPr/>
            <p:nvPr/>
          </p:nvSpPr>
          <p:spPr>
            <a:xfrm>
              <a:off x="2667000" y="2902831"/>
              <a:ext cx="746952" cy="620224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Callout 3"/>
          <p:cNvSpPr/>
          <p:nvPr/>
        </p:nvSpPr>
        <p:spPr>
          <a:xfrm>
            <a:off x="2181771" y="1219200"/>
            <a:ext cx="1295400" cy="66062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???</a:t>
            </a:r>
            <a:endParaRPr lang="en-US" sz="2400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36719"/>
          </a:xfrm>
        </p:spPr>
        <p:txBody>
          <a:bodyPr/>
          <a:lstStyle/>
          <a:p>
            <a:r>
              <a:rPr lang="en-US" dirty="0" smtClean="0"/>
              <a:t>Notify the programmer that a use case may be affected by a code change</a:t>
            </a:r>
            <a:endParaRPr lang="en-US" dirty="0"/>
          </a:p>
          <a:p>
            <a:r>
              <a:rPr lang="en-US" dirty="0" smtClean="0"/>
              <a:t>Use case execution may be affected in non-obvious ways</a:t>
            </a:r>
          </a:p>
          <a:p>
            <a:r>
              <a:rPr lang="en-US" u="sng" dirty="0" smtClean="0"/>
              <a:t>Catch bugs early!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746559" y="3833191"/>
            <a:ext cx="2721041" cy="2034209"/>
            <a:chOff x="4746559" y="3833191"/>
            <a:chExt cx="2721041" cy="2034209"/>
          </a:xfrm>
        </p:grpSpPr>
        <p:grpSp>
          <p:nvGrpSpPr>
            <p:cNvPr id="59" name="Group 58"/>
            <p:cNvGrpSpPr/>
            <p:nvPr/>
          </p:nvGrpSpPr>
          <p:grpSpPr>
            <a:xfrm>
              <a:off x="5660965" y="3833191"/>
              <a:ext cx="863044" cy="1449917"/>
              <a:chOff x="5453148" y="3660529"/>
              <a:chExt cx="863044" cy="144991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453148" y="3660529"/>
                <a:ext cx="667483" cy="1449917"/>
                <a:chOff x="1661135" y="1703234"/>
                <a:chExt cx="667483" cy="144991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661135" y="1790607"/>
                  <a:ext cx="667483" cy="1362544"/>
                  <a:chOff x="1661135" y="1790607"/>
                  <a:chExt cx="667483" cy="1362544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819590" y="1790607"/>
                    <a:ext cx="509028" cy="489043"/>
                    <a:chOff x="1819590" y="1790607"/>
                    <a:chExt cx="509028" cy="489043"/>
                  </a:xfrm>
                  <a:solidFill>
                    <a:schemeClr val="tx1"/>
                  </a:solidFill>
                </p:grpSpPr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1819590" y="1790607"/>
                      <a:ext cx="288610" cy="489043"/>
                    </a:xfrm>
                    <a:custGeom>
                      <a:avLst/>
                      <a:gdLst>
                        <a:gd name="connsiteX0" fmla="*/ 288610 w 288610"/>
                        <a:gd name="connsiteY0" fmla="*/ 28668 h 489043"/>
                        <a:gd name="connsiteX1" fmla="*/ 215585 w 288610"/>
                        <a:gd name="connsiteY1" fmla="*/ 93 h 489043"/>
                        <a:gd name="connsiteX2" fmla="*/ 117160 w 288610"/>
                        <a:gd name="connsiteY2" fmla="*/ 22318 h 489043"/>
                        <a:gd name="connsiteX3" fmla="*/ 47310 w 288610"/>
                        <a:gd name="connsiteY3" fmla="*/ 92168 h 489043"/>
                        <a:gd name="connsiteX4" fmla="*/ 6035 w 288610"/>
                        <a:gd name="connsiteY4" fmla="*/ 215993 h 489043"/>
                        <a:gd name="connsiteX5" fmla="*/ 2860 w 288610"/>
                        <a:gd name="connsiteY5" fmla="*/ 362043 h 489043"/>
                        <a:gd name="connsiteX6" fmla="*/ 31435 w 288610"/>
                        <a:gd name="connsiteY6" fmla="*/ 466818 h 489043"/>
                        <a:gd name="connsiteX7" fmla="*/ 50485 w 288610"/>
                        <a:gd name="connsiteY7" fmla="*/ 489043 h 4890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88610" h="489043">
                          <a:moveTo>
                            <a:pt x="288610" y="28668"/>
                          </a:moveTo>
                          <a:cubicBezTo>
                            <a:pt x="266385" y="14909"/>
                            <a:pt x="244160" y="1151"/>
                            <a:pt x="215585" y="93"/>
                          </a:cubicBezTo>
                          <a:cubicBezTo>
                            <a:pt x="187010" y="-965"/>
                            <a:pt x="145206" y="6972"/>
                            <a:pt x="117160" y="22318"/>
                          </a:cubicBezTo>
                          <a:cubicBezTo>
                            <a:pt x="89114" y="37664"/>
                            <a:pt x="65831" y="59889"/>
                            <a:pt x="47310" y="92168"/>
                          </a:cubicBezTo>
                          <a:cubicBezTo>
                            <a:pt x="28789" y="124447"/>
                            <a:pt x="13443" y="171014"/>
                            <a:pt x="6035" y="215993"/>
                          </a:cubicBezTo>
                          <a:cubicBezTo>
                            <a:pt x="-1373" y="260972"/>
                            <a:pt x="-1373" y="320239"/>
                            <a:pt x="2860" y="362043"/>
                          </a:cubicBezTo>
                          <a:cubicBezTo>
                            <a:pt x="7093" y="403847"/>
                            <a:pt x="23497" y="445651"/>
                            <a:pt x="31435" y="466818"/>
                          </a:cubicBezTo>
                          <a:cubicBezTo>
                            <a:pt x="39372" y="487985"/>
                            <a:pt x="46252" y="489043"/>
                            <a:pt x="50485" y="489043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2025650" y="1790624"/>
                      <a:ext cx="302968" cy="447751"/>
                    </a:xfrm>
                    <a:custGeom>
                      <a:avLst/>
                      <a:gdLst>
                        <a:gd name="connsiteX0" fmla="*/ 0 w 303458"/>
                        <a:gd name="connsiteY0" fmla="*/ 32262 h 454537"/>
                        <a:gd name="connsiteX1" fmla="*/ 66675 w 303458"/>
                        <a:gd name="connsiteY1" fmla="*/ 512 h 454537"/>
                        <a:gd name="connsiteX2" fmla="*/ 133350 w 303458"/>
                        <a:gd name="connsiteY2" fmla="*/ 16387 h 454537"/>
                        <a:gd name="connsiteX3" fmla="*/ 203200 w 303458"/>
                        <a:gd name="connsiteY3" fmla="*/ 64012 h 454537"/>
                        <a:gd name="connsiteX4" fmla="*/ 241300 w 303458"/>
                        <a:gd name="connsiteY4" fmla="*/ 108462 h 454537"/>
                        <a:gd name="connsiteX5" fmla="*/ 282575 w 303458"/>
                        <a:gd name="connsiteY5" fmla="*/ 181487 h 454537"/>
                        <a:gd name="connsiteX6" fmla="*/ 301625 w 303458"/>
                        <a:gd name="connsiteY6" fmla="*/ 283087 h 454537"/>
                        <a:gd name="connsiteX7" fmla="*/ 301625 w 303458"/>
                        <a:gd name="connsiteY7" fmla="*/ 397387 h 454537"/>
                        <a:gd name="connsiteX8" fmla="*/ 292100 w 303458"/>
                        <a:gd name="connsiteY8" fmla="*/ 454537 h 454537"/>
                        <a:gd name="connsiteX0" fmla="*/ 0 w 303458"/>
                        <a:gd name="connsiteY0" fmla="*/ 31801 h 454076"/>
                        <a:gd name="connsiteX1" fmla="*/ 66675 w 303458"/>
                        <a:gd name="connsiteY1" fmla="*/ 51 h 454076"/>
                        <a:gd name="connsiteX2" fmla="*/ 169069 w 303458"/>
                        <a:gd name="connsiteY2" fmla="*/ 25451 h 454076"/>
                        <a:gd name="connsiteX3" fmla="*/ 203200 w 303458"/>
                        <a:gd name="connsiteY3" fmla="*/ 63551 h 454076"/>
                        <a:gd name="connsiteX4" fmla="*/ 241300 w 303458"/>
                        <a:gd name="connsiteY4" fmla="*/ 108001 h 454076"/>
                        <a:gd name="connsiteX5" fmla="*/ 282575 w 303458"/>
                        <a:gd name="connsiteY5" fmla="*/ 181026 h 454076"/>
                        <a:gd name="connsiteX6" fmla="*/ 301625 w 303458"/>
                        <a:gd name="connsiteY6" fmla="*/ 282626 h 454076"/>
                        <a:gd name="connsiteX7" fmla="*/ 301625 w 303458"/>
                        <a:gd name="connsiteY7" fmla="*/ 396926 h 454076"/>
                        <a:gd name="connsiteX8" fmla="*/ 292100 w 303458"/>
                        <a:gd name="connsiteY8" fmla="*/ 454076 h 454076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41300 w 303458"/>
                        <a:gd name="connsiteY4" fmla="*/ 108004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27012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0825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7969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57969 w 302968"/>
                        <a:gd name="connsiteY4" fmla="*/ 110384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12765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22290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25476 h 447751"/>
                        <a:gd name="connsiteX1" fmla="*/ 73025 w 302968"/>
                        <a:gd name="connsiteY1" fmla="*/ 76 h 447751"/>
                        <a:gd name="connsiteX2" fmla="*/ 169069 w 302968"/>
                        <a:gd name="connsiteY2" fmla="*/ 19126 h 447751"/>
                        <a:gd name="connsiteX3" fmla="*/ 231774 w 302968"/>
                        <a:gd name="connsiteY3" fmla="*/ 59608 h 447751"/>
                        <a:gd name="connsiteX4" fmla="*/ 272256 w 302968"/>
                        <a:gd name="connsiteY4" fmla="*/ 115964 h 447751"/>
                        <a:gd name="connsiteX5" fmla="*/ 289719 w 302968"/>
                        <a:gd name="connsiteY5" fmla="*/ 174701 h 447751"/>
                        <a:gd name="connsiteX6" fmla="*/ 301625 w 302968"/>
                        <a:gd name="connsiteY6" fmla="*/ 276301 h 447751"/>
                        <a:gd name="connsiteX7" fmla="*/ 301625 w 302968"/>
                        <a:gd name="connsiteY7" fmla="*/ 390601 h 447751"/>
                        <a:gd name="connsiteX8" fmla="*/ 292100 w 302968"/>
                        <a:gd name="connsiteY8" fmla="*/ 447751 h 447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2968" h="447751">
                          <a:moveTo>
                            <a:pt x="0" y="25476"/>
                          </a:moveTo>
                          <a:cubicBezTo>
                            <a:pt x="22225" y="10924"/>
                            <a:pt x="44847" y="1134"/>
                            <a:pt x="73025" y="76"/>
                          </a:cubicBezTo>
                          <a:cubicBezTo>
                            <a:pt x="101203" y="-982"/>
                            <a:pt x="142611" y="9204"/>
                            <a:pt x="169069" y="19126"/>
                          </a:cubicBezTo>
                          <a:cubicBezTo>
                            <a:pt x="195527" y="29048"/>
                            <a:pt x="214576" y="43468"/>
                            <a:pt x="231774" y="59608"/>
                          </a:cubicBezTo>
                          <a:cubicBezTo>
                            <a:pt x="248972" y="75748"/>
                            <a:pt x="262598" y="96782"/>
                            <a:pt x="272256" y="115964"/>
                          </a:cubicBezTo>
                          <a:cubicBezTo>
                            <a:pt x="281914" y="135146"/>
                            <a:pt x="284824" y="147978"/>
                            <a:pt x="289719" y="174701"/>
                          </a:cubicBezTo>
                          <a:cubicBezTo>
                            <a:pt x="294614" y="201424"/>
                            <a:pt x="299641" y="240318"/>
                            <a:pt x="301625" y="276301"/>
                          </a:cubicBezTo>
                          <a:cubicBezTo>
                            <a:pt x="303609" y="312284"/>
                            <a:pt x="303213" y="362026"/>
                            <a:pt x="301625" y="390601"/>
                          </a:cubicBezTo>
                          <a:cubicBezTo>
                            <a:pt x="300038" y="419176"/>
                            <a:pt x="296069" y="433463"/>
                            <a:pt x="292100" y="44775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1888733" y="1828800"/>
                    <a:ext cx="407849" cy="41603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>
                      <a:latin typeface="小塚ゴシック Pro L" pitchFamily="34" charset="-128"/>
                      <a:ea typeface="小塚ゴシック Pro L" pitchFamily="34" charset="-128"/>
                    </a:endParaRPr>
                  </a:p>
                </p:txBody>
              </p:sp>
              <p:cxnSp>
                <p:nvCxnSpPr>
                  <p:cNvPr id="29" name="Straight Connector 28"/>
                  <p:cNvCxnSpPr>
                    <a:stCxn id="28" idx="4"/>
                  </p:cNvCxnSpPr>
                  <p:nvPr/>
                </p:nvCxnSpPr>
                <p:spPr>
                  <a:xfrm>
                    <a:off x="2092658" y="2244830"/>
                    <a:ext cx="4153" cy="5010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661135" y="2157505"/>
                    <a:ext cx="431522" cy="1810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096811" y="2745835"/>
                    <a:ext cx="215969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801100" y="2745835"/>
                    <a:ext cx="295711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26" name="Arc 25"/>
                <p:cNvSpPr/>
                <p:nvPr/>
              </p:nvSpPr>
              <p:spPr>
                <a:xfrm rot="2630965">
                  <a:off x="1732823" y="1703234"/>
                  <a:ext cx="249193" cy="505348"/>
                </a:xfrm>
                <a:prstGeom prst="arc">
                  <a:avLst>
                    <a:gd name="adj1" fmla="val 16901399"/>
                    <a:gd name="adj2" fmla="val 160631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5884670" y="4114800"/>
                <a:ext cx="431522" cy="1810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608617" y="4543049"/>
              <a:ext cx="858983" cy="1324351"/>
              <a:chOff x="4410022" y="4343400"/>
              <a:chExt cx="858983" cy="132435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10022" y="4343400"/>
                <a:ext cx="758751" cy="1324351"/>
                <a:chOff x="1204851" y="4133098"/>
                <a:chExt cx="903953" cy="173430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476003" y="4133098"/>
                  <a:ext cx="485899" cy="5448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8" name="Straight Connector 7"/>
                <p:cNvCxnSpPr>
                  <a:stCxn id="7" idx="4"/>
                </p:cNvCxnSpPr>
                <p:nvPr/>
              </p:nvCxnSpPr>
              <p:spPr>
                <a:xfrm>
                  <a:off x="1718953" y="4677910"/>
                  <a:ext cx="4948" cy="6560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204851" y="4454804"/>
                  <a:ext cx="514102" cy="3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23901" y="5334000"/>
                  <a:ext cx="384903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461902" y="5334000"/>
                  <a:ext cx="262000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4837483" y="4589062"/>
                <a:ext cx="431522" cy="2662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746559" y="4450146"/>
              <a:ext cx="845792" cy="1417254"/>
              <a:chOff x="6469408" y="4250497"/>
              <a:chExt cx="845792" cy="141725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469408" y="4250497"/>
                <a:ext cx="702174" cy="1417254"/>
                <a:chOff x="1661134" y="4402897"/>
                <a:chExt cx="702174" cy="1417254"/>
              </a:xfrm>
            </p:grpSpPr>
            <p:sp>
              <p:nvSpPr>
                <p:cNvPr id="13" name="Cloud 12"/>
                <p:cNvSpPr/>
                <p:nvPr/>
              </p:nvSpPr>
              <p:spPr>
                <a:xfrm rot="10638978">
                  <a:off x="1762749" y="4402897"/>
                  <a:ext cx="600559" cy="447658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888732" y="4495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14" idx="4"/>
                </p:cNvCxnSpPr>
                <p:nvPr/>
              </p:nvCxnSpPr>
              <p:spPr>
                <a:xfrm>
                  <a:off x="2092657" y="4911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661134" y="4825542"/>
                  <a:ext cx="435676" cy="2036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096810" y="5412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801099" y="5412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Cloud 18"/>
                <p:cNvSpPr/>
                <p:nvPr/>
              </p:nvSpPr>
              <p:spPr>
                <a:xfrm>
                  <a:off x="1902298" y="4735112"/>
                  <a:ext cx="389025" cy="228600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Cloud 19"/>
                <p:cNvSpPr/>
                <p:nvPr/>
              </p:nvSpPr>
              <p:spPr>
                <a:xfrm rot="11893449">
                  <a:off x="1908054" y="4584396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Cloud 20"/>
                <p:cNvSpPr/>
                <p:nvPr/>
              </p:nvSpPr>
              <p:spPr>
                <a:xfrm rot="9762561">
                  <a:off x="2098332" y="4580952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8771129">
                  <a:off x="1960147" y="4522832"/>
                  <a:ext cx="375372" cy="277412"/>
                </a:xfrm>
                <a:prstGeom prst="arc">
                  <a:avLst>
                    <a:gd name="adj1" fmla="val 17081623"/>
                    <a:gd name="adj2" fmla="val 20622423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6912204" y="4673142"/>
                <a:ext cx="402996" cy="1856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47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 defines </a:t>
            </a:r>
            <a:r>
              <a:rPr lang="en-US" u="sng" dirty="0" smtClean="0"/>
              <a:t>use cases</a:t>
            </a:r>
            <a:r>
              <a:rPr lang="en-US" dirty="0" smtClean="0"/>
              <a:t> as sets of method calls</a:t>
            </a:r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Build </a:t>
            </a:r>
            <a:r>
              <a:rPr lang="en-US" u="sng" dirty="0"/>
              <a:t>call graphs</a:t>
            </a:r>
            <a:r>
              <a:rPr lang="en-US" dirty="0"/>
              <a:t> for each use case method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Build </a:t>
            </a:r>
            <a:r>
              <a:rPr lang="en-US" u="sng" dirty="0" smtClean="0"/>
              <a:t>call graphs</a:t>
            </a:r>
            <a:r>
              <a:rPr lang="en-US" dirty="0" smtClean="0"/>
              <a:t> for each use case method</a:t>
            </a: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3152775" y="2590799"/>
            <a:ext cx="2438400" cy="11062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4" name="Straight Arrow Connector 13"/>
          <p:cNvCxnSpPr>
            <a:stCxn id="6" idx="3"/>
            <a:endCxn id="9" idx="7"/>
          </p:cNvCxnSpPr>
          <p:nvPr/>
        </p:nvCxnSpPr>
        <p:spPr>
          <a:xfrm flipH="1">
            <a:off x="2137101" y="3535052"/>
            <a:ext cx="1372769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10" idx="0"/>
          </p:cNvCxnSpPr>
          <p:nvPr/>
        </p:nvCxnSpPr>
        <p:spPr>
          <a:xfrm flipH="1">
            <a:off x="4000500" y="3697060"/>
            <a:ext cx="371475" cy="40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1" idx="1"/>
          </p:cNvCxnSpPr>
          <p:nvPr/>
        </p:nvCxnSpPr>
        <p:spPr>
          <a:xfrm>
            <a:off x="5234080" y="3535052"/>
            <a:ext cx="647235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3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Retrieve set of </a:t>
            </a:r>
            <a:r>
              <a:rPr lang="en-US" u="sng" dirty="0" smtClean="0"/>
              <a:t>code changes</a:t>
            </a:r>
            <a:r>
              <a:rPr lang="en-US" dirty="0" smtClean="0"/>
              <a:t> from source control</a:t>
            </a:r>
            <a:endParaRPr lang="en-US" b="1" dirty="0" smtClean="0"/>
          </a:p>
        </p:txBody>
      </p:sp>
      <p:sp>
        <p:nvSpPr>
          <p:cNvPr id="5" name="Oval 4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Determine call graph methods that have been changed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11" name="Oval 10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3827689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::write</a:t>
            </a:r>
          </a:p>
        </p:txBody>
      </p:sp>
    </p:spTree>
    <p:extLst>
      <p:ext uri="{BB962C8B-B14F-4D97-AF65-F5344CB8AC3E}">
        <p14:creationId xmlns:p14="http://schemas.microsoft.com/office/powerpoint/2010/main" val="2863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Find </a:t>
            </a:r>
            <a:r>
              <a:rPr lang="en-US" u="sng" dirty="0" smtClean="0"/>
              <a:t>shortest paths</a:t>
            </a:r>
            <a:r>
              <a:rPr lang="en-US" dirty="0" smtClean="0"/>
              <a:t> connecting changed methods to use case methods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22" name="Straight Arrow Connector 21"/>
          <p:cNvCxnSpPr>
            <a:endCxn id="17" idx="7"/>
          </p:cNvCxnSpPr>
          <p:nvPr/>
        </p:nvCxnSpPr>
        <p:spPr>
          <a:xfrm flipH="1">
            <a:off x="2137101" y="3516919"/>
            <a:ext cx="1372769" cy="744818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4000500" y="3697061"/>
            <a:ext cx="371475" cy="406853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5234080" y="3516919"/>
            <a:ext cx="647235" cy="74481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21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52775" y="2590801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6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838700" y="167640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Show the user: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use case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method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Call graph </a:t>
            </a:r>
            <a:r>
              <a:rPr lang="en-US" dirty="0" smtClean="0"/>
              <a:t>path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Changed method</a:t>
            </a:r>
          </a:p>
        </p:txBody>
      </p:sp>
      <p:sp>
        <p:nvSpPr>
          <p:cNvPr id="16" name="Oval 15"/>
          <p:cNvSpPr/>
          <p:nvPr/>
        </p:nvSpPr>
        <p:spPr>
          <a:xfrm>
            <a:off x="4743450" y="2514600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76925" y="3945597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48475" y="5324987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36302" y="4584586"/>
            <a:ext cx="863044" cy="1449917"/>
            <a:chOff x="5453148" y="3660529"/>
            <a:chExt cx="863044" cy="1449917"/>
          </a:xfrm>
        </p:grpSpPr>
        <p:grpSp>
          <p:nvGrpSpPr>
            <p:cNvPr id="43" name="Group 42"/>
            <p:cNvGrpSpPr/>
            <p:nvPr/>
          </p:nvGrpSpPr>
          <p:grpSpPr>
            <a:xfrm>
              <a:off x="5453148" y="3660529"/>
              <a:ext cx="667483" cy="1449917"/>
              <a:chOff x="1661135" y="1703234"/>
              <a:chExt cx="667483" cy="144991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661135" y="1790607"/>
                <a:ext cx="667483" cy="1362544"/>
                <a:chOff x="1661135" y="1790607"/>
                <a:chExt cx="667483" cy="1362544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819590" y="1790607"/>
                  <a:ext cx="509028" cy="489043"/>
                  <a:chOff x="1819590" y="1790607"/>
                  <a:chExt cx="509028" cy="489043"/>
                </a:xfrm>
                <a:solidFill>
                  <a:schemeClr val="tx1"/>
                </a:solidFill>
              </p:grpSpPr>
              <p:sp>
                <p:nvSpPr>
                  <p:cNvPr id="53" name="Freeform 52"/>
                  <p:cNvSpPr/>
                  <p:nvPr/>
                </p:nvSpPr>
                <p:spPr>
                  <a:xfrm>
                    <a:off x="1819590" y="1790607"/>
                    <a:ext cx="288610" cy="489043"/>
                  </a:xfrm>
                  <a:custGeom>
                    <a:avLst/>
                    <a:gdLst>
                      <a:gd name="connsiteX0" fmla="*/ 288610 w 288610"/>
                      <a:gd name="connsiteY0" fmla="*/ 28668 h 489043"/>
                      <a:gd name="connsiteX1" fmla="*/ 215585 w 288610"/>
                      <a:gd name="connsiteY1" fmla="*/ 93 h 489043"/>
                      <a:gd name="connsiteX2" fmla="*/ 117160 w 288610"/>
                      <a:gd name="connsiteY2" fmla="*/ 22318 h 489043"/>
                      <a:gd name="connsiteX3" fmla="*/ 47310 w 288610"/>
                      <a:gd name="connsiteY3" fmla="*/ 92168 h 489043"/>
                      <a:gd name="connsiteX4" fmla="*/ 6035 w 288610"/>
                      <a:gd name="connsiteY4" fmla="*/ 215993 h 489043"/>
                      <a:gd name="connsiteX5" fmla="*/ 2860 w 288610"/>
                      <a:gd name="connsiteY5" fmla="*/ 362043 h 489043"/>
                      <a:gd name="connsiteX6" fmla="*/ 31435 w 288610"/>
                      <a:gd name="connsiteY6" fmla="*/ 466818 h 489043"/>
                      <a:gd name="connsiteX7" fmla="*/ 50485 w 288610"/>
                      <a:gd name="connsiteY7" fmla="*/ 489043 h 489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8610" h="489043">
                        <a:moveTo>
                          <a:pt x="288610" y="28668"/>
                        </a:moveTo>
                        <a:cubicBezTo>
                          <a:pt x="266385" y="14909"/>
                          <a:pt x="244160" y="1151"/>
                          <a:pt x="215585" y="93"/>
                        </a:cubicBezTo>
                        <a:cubicBezTo>
                          <a:pt x="187010" y="-965"/>
                          <a:pt x="145206" y="6972"/>
                          <a:pt x="117160" y="22318"/>
                        </a:cubicBezTo>
                        <a:cubicBezTo>
                          <a:pt x="89114" y="37664"/>
                          <a:pt x="65831" y="59889"/>
                          <a:pt x="47310" y="92168"/>
                        </a:cubicBezTo>
                        <a:cubicBezTo>
                          <a:pt x="28789" y="124447"/>
                          <a:pt x="13443" y="171014"/>
                          <a:pt x="6035" y="215993"/>
                        </a:cubicBezTo>
                        <a:cubicBezTo>
                          <a:pt x="-1373" y="260972"/>
                          <a:pt x="-1373" y="320239"/>
                          <a:pt x="2860" y="362043"/>
                        </a:cubicBezTo>
                        <a:cubicBezTo>
                          <a:pt x="7093" y="403847"/>
                          <a:pt x="23497" y="445651"/>
                          <a:pt x="31435" y="466818"/>
                        </a:cubicBezTo>
                        <a:cubicBezTo>
                          <a:pt x="39372" y="487985"/>
                          <a:pt x="46252" y="489043"/>
                          <a:pt x="50485" y="489043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2025650" y="1790624"/>
                    <a:ext cx="302968" cy="447751"/>
                  </a:xfrm>
                  <a:custGeom>
                    <a:avLst/>
                    <a:gdLst>
                      <a:gd name="connsiteX0" fmla="*/ 0 w 303458"/>
                      <a:gd name="connsiteY0" fmla="*/ 32262 h 454537"/>
                      <a:gd name="connsiteX1" fmla="*/ 66675 w 303458"/>
                      <a:gd name="connsiteY1" fmla="*/ 512 h 454537"/>
                      <a:gd name="connsiteX2" fmla="*/ 133350 w 303458"/>
                      <a:gd name="connsiteY2" fmla="*/ 16387 h 454537"/>
                      <a:gd name="connsiteX3" fmla="*/ 203200 w 303458"/>
                      <a:gd name="connsiteY3" fmla="*/ 64012 h 454537"/>
                      <a:gd name="connsiteX4" fmla="*/ 241300 w 303458"/>
                      <a:gd name="connsiteY4" fmla="*/ 108462 h 454537"/>
                      <a:gd name="connsiteX5" fmla="*/ 282575 w 303458"/>
                      <a:gd name="connsiteY5" fmla="*/ 181487 h 454537"/>
                      <a:gd name="connsiteX6" fmla="*/ 301625 w 303458"/>
                      <a:gd name="connsiteY6" fmla="*/ 283087 h 454537"/>
                      <a:gd name="connsiteX7" fmla="*/ 301625 w 303458"/>
                      <a:gd name="connsiteY7" fmla="*/ 397387 h 454537"/>
                      <a:gd name="connsiteX8" fmla="*/ 292100 w 303458"/>
                      <a:gd name="connsiteY8" fmla="*/ 454537 h 454537"/>
                      <a:gd name="connsiteX0" fmla="*/ 0 w 303458"/>
                      <a:gd name="connsiteY0" fmla="*/ 31801 h 454076"/>
                      <a:gd name="connsiteX1" fmla="*/ 66675 w 303458"/>
                      <a:gd name="connsiteY1" fmla="*/ 51 h 454076"/>
                      <a:gd name="connsiteX2" fmla="*/ 169069 w 303458"/>
                      <a:gd name="connsiteY2" fmla="*/ 25451 h 454076"/>
                      <a:gd name="connsiteX3" fmla="*/ 203200 w 303458"/>
                      <a:gd name="connsiteY3" fmla="*/ 63551 h 454076"/>
                      <a:gd name="connsiteX4" fmla="*/ 241300 w 303458"/>
                      <a:gd name="connsiteY4" fmla="*/ 108001 h 454076"/>
                      <a:gd name="connsiteX5" fmla="*/ 282575 w 303458"/>
                      <a:gd name="connsiteY5" fmla="*/ 181026 h 454076"/>
                      <a:gd name="connsiteX6" fmla="*/ 301625 w 303458"/>
                      <a:gd name="connsiteY6" fmla="*/ 282626 h 454076"/>
                      <a:gd name="connsiteX7" fmla="*/ 301625 w 303458"/>
                      <a:gd name="connsiteY7" fmla="*/ 396926 h 454076"/>
                      <a:gd name="connsiteX8" fmla="*/ 292100 w 303458"/>
                      <a:gd name="connsiteY8" fmla="*/ 454076 h 454076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41300 w 303458"/>
                      <a:gd name="connsiteY4" fmla="*/ 108004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27012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0825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7969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57969 w 302968"/>
                      <a:gd name="connsiteY4" fmla="*/ 110384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12765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22290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25476 h 447751"/>
                      <a:gd name="connsiteX1" fmla="*/ 73025 w 302968"/>
                      <a:gd name="connsiteY1" fmla="*/ 76 h 447751"/>
                      <a:gd name="connsiteX2" fmla="*/ 169069 w 302968"/>
                      <a:gd name="connsiteY2" fmla="*/ 19126 h 447751"/>
                      <a:gd name="connsiteX3" fmla="*/ 231774 w 302968"/>
                      <a:gd name="connsiteY3" fmla="*/ 59608 h 447751"/>
                      <a:gd name="connsiteX4" fmla="*/ 272256 w 302968"/>
                      <a:gd name="connsiteY4" fmla="*/ 115964 h 447751"/>
                      <a:gd name="connsiteX5" fmla="*/ 289719 w 302968"/>
                      <a:gd name="connsiteY5" fmla="*/ 174701 h 447751"/>
                      <a:gd name="connsiteX6" fmla="*/ 301625 w 302968"/>
                      <a:gd name="connsiteY6" fmla="*/ 276301 h 447751"/>
                      <a:gd name="connsiteX7" fmla="*/ 301625 w 302968"/>
                      <a:gd name="connsiteY7" fmla="*/ 390601 h 447751"/>
                      <a:gd name="connsiteX8" fmla="*/ 292100 w 302968"/>
                      <a:gd name="connsiteY8" fmla="*/ 447751 h 447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2968" h="447751">
                        <a:moveTo>
                          <a:pt x="0" y="25476"/>
                        </a:moveTo>
                        <a:cubicBezTo>
                          <a:pt x="22225" y="10924"/>
                          <a:pt x="44847" y="1134"/>
                          <a:pt x="73025" y="76"/>
                        </a:cubicBezTo>
                        <a:cubicBezTo>
                          <a:pt x="101203" y="-982"/>
                          <a:pt x="142611" y="9204"/>
                          <a:pt x="169069" y="19126"/>
                        </a:cubicBezTo>
                        <a:cubicBezTo>
                          <a:pt x="195527" y="29048"/>
                          <a:pt x="214576" y="43468"/>
                          <a:pt x="231774" y="59608"/>
                        </a:cubicBezTo>
                        <a:cubicBezTo>
                          <a:pt x="248972" y="75748"/>
                          <a:pt x="262598" y="96782"/>
                          <a:pt x="272256" y="115964"/>
                        </a:cubicBezTo>
                        <a:cubicBezTo>
                          <a:pt x="281914" y="135146"/>
                          <a:pt x="284824" y="147978"/>
                          <a:pt x="289719" y="174701"/>
                        </a:cubicBezTo>
                        <a:cubicBezTo>
                          <a:pt x="294614" y="201424"/>
                          <a:pt x="299641" y="240318"/>
                          <a:pt x="301625" y="276301"/>
                        </a:cubicBezTo>
                        <a:cubicBezTo>
                          <a:pt x="303609" y="312284"/>
                          <a:pt x="303213" y="362026"/>
                          <a:pt x="301625" y="390601"/>
                        </a:cubicBezTo>
                        <a:cubicBezTo>
                          <a:pt x="300038" y="419176"/>
                          <a:pt x="296069" y="433463"/>
                          <a:pt x="292100" y="44775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Oval 47"/>
                <p:cNvSpPr/>
                <p:nvPr/>
              </p:nvSpPr>
              <p:spPr>
                <a:xfrm>
                  <a:off x="1888733" y="1828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48" idx="4"/>
                </p:cNvCxnSpPr>
                <p:nvPr/>
              </p:nvCxnSpPr>
              <p:spPr>
                <a:xfrm>
                  <a:off x="2092658" y="2244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661135" y="2157505"/>
                  <a:ext cx="431522" cy="1810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096811" y="2745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801100" y="2745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6" name="Arc 45"/>
              <p:cNvSpPr/>
              <p:nvPr/>
            </p:nvSpPr>
            <p:spPr>
              <a:xfrm rot="2630965">
                <a:off x="1732823" y="1703234"/>
                <a:ext cx="249193" cy="505348"/>
              </a:xfrm>
              <a:prstGeom prst="arc">
                <a:avLst>
                  <a:gd name="adj1" fmla="val 16901399"/>
                  <a:gd name="adj2" fmla="val 160631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5884670" y="4114800"/>
              <a:ext cx="431522" cy="1810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5" name="Straight Arrow Connector 54"/>
          <p:cNvCxnSpPr>
            <a:stCxn id="16" idx="4"/>
            <a:endCxn id="28" idx="1"/>
          </p:cNvCxnSpPr>
          <p:nvPr/>
        </p:nvCxnSpPr>
        <p:spPr>
          <a:xfrm>
            <a:off x="5962650" y="3620860"/>
            <a:ext cx="204415" cy="48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29" idx="1"/>
          </p:cNvCxnSpPr>
          <p:nvPr/>
        </p:nvCxnSpPr>
        <p:spPr>
          <a:xfrm>
            <a:off x="6867525" y="5023283"/>
            <a:ext cx="248772" cy="470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 use case is the </a:t>
            </a:r>
            <a:r>
              <a:rPr lang="en-US" i="1" u="sng" dirty="0"/>
              <a:t>specification</a:t>
            </a:r>
            <a:r>
              <a:rPr lang="en-US" i="1" dirty="0"/>
              <a:t> of a </a:t>
            </a:r>
            <a:r>
              <a:rPr lang="en-US" i="1" u="sng" dirty="0"/>
              <a:t>set of actions</a:t>
            </a:r>
            <a:r>
              <a:rPr lang="en-US" i="1" dirty="0"/>
              <a:t> performed by a </a:t>
            </a:r>
            <a:r>
              <a:rPr lang="en-US" i="1" u="sng" dirty="0"/>
              <a:t>system</a:t>
            </a:r>
            <a:r>
              <a:rPr lang="en-US" i="1" dirty="0"/>
              <a:t>, </a:t>
            </a:r>
            <a:r>
              <a:rPr lang="en-US" i="1" dirty="0" smtClean="0"/>
              <a:t>which yields an </a:t>
            </a:r>
            <a:r>
              <a:rPr lang="en-US" i="1" dirty="0"/>
              <a:t>observable result that is, typically, </a:t>
            </a:r>
            <a:r>
              <a:rPr lang="en-US" i="1" dirty="0" smtClean="0"/>
              <a:t>of value </a:t>
            </a:r>
            <a:r>
              <a:rPr lang="en-US" i="1" dirty="0"/>
              <a:t>for one or more </a:t>
            </a:r>
            <a:r>
              <a:rPr lang="en-US" i="1" u="sng" dirty="0"/>
              <a:t>actors</a:t>
            </a:r>
            <a:r>
              <a:rPr lang="en-US" i="1" dirty="0"/>
              <a:t> or </a:t>
            </a:r>
            <a:r>
              <a:rPr lang="en-US" i="1" dirty="0" smtClean="0"/>
              <a:t>other stakeholders </a:t>
            </a:r>
            <a:r>
              <a:rPr lang="en-US" i="1" dirty="0"/>
              <a:t>of the system</a:t>
            </a:r>
            <a:r>
              <a:rPr lang="en-US" i="1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27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i="1" dirty="0" err="1" smtClean="0"/>
              <a:t>yukon</a:t>
            </a:r>
            <a:r>
              <a:rPr lang="en-US" dirty="0" smtClean="0"/>
              <a:t>: Use Case-Oriented Code Change Notification Tool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657600" y="4724400"/>
            <a:ext cx="17526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cmdline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tools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34200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Git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3875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Doxygen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2752725"/>
            <a:ext cx="1904999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endParaRPr lang="en-US" sz="2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Visual Studio Add-In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149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4" idx="1"/>
          </p:cNvCxnSpPr>
          <p:nvPr/>
        </p:nvCxnSpPr>
        <p:spPr>
          <a:xfrm>
            <a:off x="2124075" y="5295900"/>
            <a:ext cx="1533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4" idx="3"/>
          </p:cNvCxnSpPr>
          <p:nvPr/>
        </p:nvCxnSpPr>
        <p:spPr>
          <a:xfrm flipH="1">
            <a:off x="5410200" y="5295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345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Call graphs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533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Code changes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388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Use case definitions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394879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Affected use cases + call graph paths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0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Add-In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6864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– small machine learning library</a:t>
            </a:r>
          </a:p>
          <a:p>
            <a:r>
              <a:rPr lang="en-US" dirty="0" smtClean="0"/>
              <a:t>Use cases: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Load Data </a:t>
            </a:r>
            <a:r>
              <a:rPr lang="en-US" dirty="0" smtClean="0"/>
              <a:t>Set: </a:t>
            </a:r>
            <a:r>
              <a:rPr lang="en-US" i="1" dirty="0" err="1"/>
              <a:t>MLLibCore</a:t>
            </a:r>
            <a:r>
              <a:rPr lang="en-US" i="1" dirty="0"/>
              <a:t>::</a:t>
            </a:r>
            <a:r>
              <a:rPr lang="en-US" i="1" dirty="0" err="1" smtClean="0"/>
              <a:t>loadDataSet</a:t>
            </a:r>
            <a:endParaRPr lang="en-US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Data Set: </a:t>
            </a:r>
            <a:r>
              <a:rPr lang="en-US" i="1" dirty="0" err="1"/>
              <a:t>MLLibCore</a:t>
            </a:r>
            <a:r>
              <a:rPr lang="en-US" i="1" dirty="0" smtClean="0"/>
              <a:t>::</a:t>
            </a:r>
            <a:r>
              <a:rPr lang="en-US" i="1" dirty="0" err="1" smtClean="0"/>
              <a:t>saveDataSet</a:t>
            </a:r>
            <a:endParaRPr lang="en-US" i="1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Classify Data </a:t>
            </a:r>
            <a:r>
              <a:rPr lang="en-US" dirty="0"/>
              <a:t>Set: </a:t>
            </a:r>
            <a:r>
              <a:rPr lang="en-US" i="1" dirty="0" smtClean="0"/>
              <a:t>Classifier::classify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32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679790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417638"/>
            <a:ext cx="2133600" cy="49530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1417638"/>
            <a:ext cx="2073509" cy="49530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vs.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method is </a:t>
            </a:r>
            <a:r>
              <a:rPr lang="en-US" u="sng" dirty="0" smtClean="0"/>
              <a:t>complete</a:t>
            </a:r>
            <a:r>
              <a:rPr lang="en-US" dirty="0" smtClean="0"/>
              <a:t>, but </a:t>
            </a:r>
            <a:r>
              <a:rPr lang="en-US" u="sng" dirty="0" smtClean="0"/>
              <a:t>unsound</a:t>
            </a:r>
          </a:p>
          <a:p>
            <a:r>
              <a:rPr lang="en-US" dirty="0" smtClean="0"/>
              <a:t>If a method in the call graph has changed, our approach will find it</a:t>
            </a:r>
          </a:p>
          <a:p>
            <a:r>
              <a:rPr lang="en-US" dirty="0" smtClean="0"/>
              <a:t>However, the code change may not be affecting execution of the use case</a:t>
            </a:r>
          </a:p>
        </p:txBody>
      </p:sp>
    </p:spTree>
    <p:extLst>
      <p:ext uri="{BB962C8B-B14F-4D97-AF65-F5344CB8AC3E}">
        <p14:creationId xmlns:p14="http://schemas.microsoft.com/office/powerpoint/2010/main" val="13737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Overapproximation</a:t>
            </a:r>
            <a:r>
              <a:rPr lang="en-US" dirty="0"/>
              <a:t> </a:t>
            </a:r>
            <a:r>
              <a:rPr lang="en-US" dirty="0" smtClean="0"/>
              <a:t>due to call graph analysis</a:t>
            </a:r>
            <a:endParaRPr lang="en-US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Better approach – static program slicing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Doxygen sucks for call graph generation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Just method name, can’t handle overloads...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Using regex to parse C++...</a:t>
            </a:r>
            <a:endParaRPr lang="en-US" dirty="0" smtClean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Proper </a:t>
            </a:r>
            <a:r>
              <a:rPr lang="en-US" u="sng" dirty="0" smtClean="0"/>
              <a:t>evaluation</a:t>
            </a:r>
            <a:r>
              <a:rPr lang="en-US" dirty="0" smtClean="0"/>
              <a:t> needed!</a:t>
            </a:r>
            <a:endParaRPr lang="en-US" dirty="0"/>
          </a:p>
        </p:txBody>
      </p:sp>
      <p:pic>
        <p:nvPicPr>
          <p:cNvPr id="4098" name="Picture 2" descr="http://thenoob.net/wp-content/uploads/2012/05/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 Clicked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File Dialog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OK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Cancel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7" name="Group 16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cxnSp>
        <p:nvCxnSpPr>
          <p:cNvPr id="17" name="Straight Connector 16"/>
          <p:cNvCxnSpPr>
            <a:endCxn id="6" idx="1"/>
          </p:cNvCxnSpPr>
          <p:nvPr/>
        </p:nvCxnSpPr>
        <p:spPr>
          <a:xfrm>
            <a:off x="2540898" y="3741148"/>
            <a:ext cx="3018637" cy="17225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286000" y="3200400"/>
            <a:ext cx="1475318" cy="1030369"/>
            <a:chOff x="2438400" y="2515434"/>
            <a:chExt cx="1475318" cy="1030369"/>
          </a:xfrm>
        </p:grpSpPr>
        <p:sp>
          <p:nvSpPr>
            <p:cNvPr id="18" name="Explosion 1 17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COMMIT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1219200"/>
            <a:ext cx="1447800" cy="1192827"/>
            <a:chOff x="2331830" y="2616530"/>
            <a:chExt cx="1447800" cy="1192827"/>
          </a:xfrm>
        </p:grpSpPr>
        <p:sp>
          <p:nvSpPr>
            <p:cNvPr id="17" name="Explosion 1 16"/>
            <p:cNvSpPr/>
            <p:nvPr/>
          </p:nvSpPr>
          <p:spPr>
            <a:xfrm>
              <a:off x="2331830" y="2616530"/>
              <a:ext cx="1447800" cy="1192827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2667000" y="2902831"/>
              <a:ext cx="746952" cy="620224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2057400" y="2265363"/>
            <a:ext cx="1295400" cy="66062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???</a:t>
            </a:r>
            <a:endParaRPr lang="en-US" sz="2400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87" name="Group 86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86" name="Arc 85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743199" y="5005519"/>
            <a:ext cx="2487139" cy="8146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33" name="Group 32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22305" y="4379831"/>
            <a:ext cx="1475318" cy="1030369"/>
            <a:chOff x="2438400" y="2515434"/>
            <a:chExt cx="1475318" cy="1030369"/>
          </a:xfrm>
        </p:grpSpPr>
        <p:sp>
          <p:nvSpPr>
            <p:cNvPr id="55" name="Explosion 1 54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COMMIT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585</Words>
  <Application>Microsoft Office PowerPoint</Application>
  <PresentationFormat>On-screen Show (4:3)</PresentationFormat>
  <Paragraphs>155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NOTIFICATION OF PROPAGATING SOURCE CODE CHANGES AFFECTING USE CASES</vt:lpstr>
      <vt:lpstr>Use Case</vt:lpstr>
      <vt:lpstr>Save Document</vt:lpstr>
      <vt:lpstr>Save Document</vt:lpstr>
      <vt:lpstr>Scenario #1</vt:lpstr>
      <vt:lpstr>Scenario #1</vt:lpstr>
      <vt:lpstr>Scenario #1</vt:lpstr>
      <vt:lpstr>Scenario #2</vt:lpstr>
      <vt:lpstr>Scenario #2</vt:lpstr>
      <vt:lpstr>Scenario #2</vt:lpstr>
      <vt:lpstr>Scenario #2</vt:lpstr>
      <vt:lpstr>Idea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Implementation</vt:lpstr>
      <vt:lpstr>Visual Studio Add-In</vt:lpstr>
      <vt:lpstr>Example</vt:lpstr>
      <vt:lpstr>Example</vt:lpstr>
      <vt:lpstr>Results</vt:lpstr>
      <vt:lpstr>Results</vt:lpstr>
      <vt:lpstr>Soundness vs. Completeness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Tomislav Pejsa</cp:lastModifiedBy>
  <cp:revision>206</cp:revision>
  <dcterms:created xsi:type="dcterms:W3CDTF">2012-03-14T17:21:04Z</dcterms:created>
  <dcterms:modified xsi:type="dcterms:W3CDTF">2012-12-11T20:32:55Z</dcterms:modified>
</cp:coreProperties>
</file>