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y="5143500" cx="9144000"/>
  <p:notesSz cx="6858000" cy="9144000"/>
  <p:embeddedFontLst>
    <p:embeddedFont>
      <p:font typeface="Merriweather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orient="horz" pos="1188">
          <p15:clr>
            <a:srgbClr val="A4A3A4"/>
          </p15:clr>
        </p15:guide>
        <p15:guide id="3" orient="horz" pos="972">
          <p15:clr>
            <a:srgbClr val="A4A3A4"/>
          </p15:clr>
        </p15:guide>
        <p15:guide id="4" orient="horz" pos="756">
          <p15:clr>
            <a:srgbClr val="A4A3A4"/>
          </p15:clr>
        </p15:guide>
        <p15:guide id="5" orient="horz" pos="1080">
          <p15:clr>
            <a:srgbClr val="A4A3A4"/>
          </p15:clr>
        </p15:guide>
        <p15:guide id="6" orient="horz" pos="1404">
          <p15:clr>
            <a:srgbClr val="A4A3A4"/>
          </p15:clr>
        </p15:guide>
        <p15:guide id="7" orient="horz" pos="1296">
          <p15:clr>
            <a:srgbClr val="A4A3A4"/>
          </p15:clr>
        </p15:guide>
        <p15:guide id="8" orient="horz" pos="864">
          <p15:clr>
            <a:srgbClr val="A4A3A4"/>
          </p15:clr>
        </p15:guide>
        <p15:guide id="9" pos="2880">
          <p15:clr>
            <a:srgbClr val="A4A3A4"/>
          </p15:clr>
        </p15:guide>
        <p15:guide id="10" pos="1728">
          <p15:clr>
            <a:srgbClr val="A4A3A4"/>
          </p15:clr>
        </p15:guide>
        <p15:guide id="11" pos="721">
          <p15:clr>
            <a:srgbClr val="A4A3A4"/>
          </p15:clr>
        </p15:guide>
        <p15:guide id="12" pos="1144">
          <p15:clr>
            <a:srgbClr val="A4A3A4"/>
          </p15:clr>
        </p15:guide>
        <p15:guide id="13" pos="3455">
          <p15:clr>
            <a:srgbClr val="A4A3A4"/>
          </p15:clr>
        </p15:guide>
        <p15:guide id="14" pos="5184">
          <p15:clr>
            <a:srgbClr val="A4A3A4"/>
          </p15:clr>
        </p15:guide>
        <p15:guide id="15" pos="2305">
          <p15:clr>
            <a:srgbClr val="A4A3A4"/>
          </p15:clr>
        </p15:guide>
        <p15:guide id="16" pos="4035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43" roundtripDataSignature="AMtx7mhch8AnQOTHG1PWrZPbqSezGsW0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BB815DA-7BFF-4EC6-812F-EAD28C6C34E4}">
  <a:tblStyle styleId="{1BB815DA-7BFF-4EC6-812F-EAD28C6C34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1188" orient="horz"/>
        <p:guide pos="972" orient="horz"/>
        <p:guide pos="756" orient="horz"/>
        <p:guide pos="1080" orient="horz"/>
        <p:guide pos="1404" orient="horz"/>
        <p:guide pos="1296" orient="horz"/>
        <p:guide pos="864" orient="horz"/>
        <p:guide pos="2880"/>
        <p:guide pos="1728"/>
        <p:guide pos="721"/>
        <p:guide pos="1144"/>
        <p:guide pos="3455"/>
        <p:guide pos="5184"/>
        <p:guide pos="2305"/>
        <p:guide pos="4035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bold.fntdata"/><Relationship Id="rId20" Type="http://schemas.openxmlformats.org/officeDocument/2006/relationships/slide" Target="slides/slide13.xml"/><Relationship Id="rId42" Type="http://schemas.openxmlformats.org/officeDocument/2006/relationships/font" Target="fonts/Merriweather-boldItalic.fntdata"/><Relationship Id="rId41" Type="http://schemas.openxmlformats.org/officeDocument/2006/relationships/font" Target="fonts/Merriweather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43" Type="http://customschemas.google.com/relationships/presentationmetadata" Target="meta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Merriweather-regular.fntdata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e016e2ca_6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22e016e2ca_6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2e016e2ca_6_3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22e016e2ca_6_3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0c1696ff6_1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0c1696ff6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120c1696ff6_1_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2e016e2ca_6_20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122e016e2ca_6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22e016e2ca_6_2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122e016e2ca_6_2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2e016e2b4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122e016e2b4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22e016e2ca_6_2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122e016e2ca_6_2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22e016e2b4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122e016e2b4_0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22e016e2ca_6_1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122e016e2ca_6_1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232b8b4b5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1232b8b4b5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22e016e2ca_6_3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122e016e2ca_6_3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e016e2ca_6_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22e016e2ca_6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22e016e2ca_6_1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122e016e2ca_6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22e016e2b4_0_1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122e016e2b4_0_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20c1696ff6_1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120c1696ff6_1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23164d95f4_2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23164d95f4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123164d95f4_2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22e016e2ca_6_4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122e016e2ca_6_4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22e016e2ca_6_1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122e016e2ca_6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22e016e2ca_6_2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122e016e2ca_6_2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22e016e2ca_6_2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g122e016e2ca_6_2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214a8776ef_7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1214a8776ef_7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22e016e2ca_6_3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g122e016e2ca_6_3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2e016e2ca_6_1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22e016e2ca_6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22e016e2ca_6_3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g122e016e2ca_6_3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22e016e2ca_6_4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g122e016e2ca_6_4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14a8776ef_8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14a8776ef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214a8776ef_8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0c1696ff6_1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0c1696ff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20c1696ff6_1_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0c1696ff6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20c1696ff6_1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2e016e2b4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22e016e2b4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2e016e2ca_6_1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22e016e2ca_6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2e016e2ca_6_1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22e016e2ca_6_1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py Slide - 1">
  <p:cSld name="Copy Slide - 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4b282c2015.png" id="11" name="Google Shape;1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13763" y="1439863"/>
            <a:ext cx="363537" cy="49371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2"/>
          <p:cNvSpPr txBox="1"/>
          <p:nvPr/>
        </p:nvSpPr>
        <p:spPr>
          <a:xfrm flipH="1">
            <a:off x="8588375" y="4732338"/>
            <a:ext cx="304800" cy="192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C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 txBox="1"/>
          <p:nvPr>
            <p:ph idx="1" type="body"/>
          </p:nvPr>
        </p:nvSpPr>
        <p:spPr>
          <a:xfrm>
            <a:off x="438954" y="1131888"/>
            <a:ext cx="7661438" cy="3697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type="title"/>
          </p:nvPr>
        </p:nvSpPr>
        <p:spPr>
          <a:xfrm>
            <a:off x="438954" y="560541"/>
            <a:ext cx="7886700" cy="4517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00" u="none" cap="none" strike="noStrike">
                <a:solidFill>
                  <a:srgbClr val="1F8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s Slide - 2">
  <p:cSld name="Graphics Slide - 2">
    <p:bg>
      <p:bgPr>
        <a:solidFill>
          <a:schemeClr val="dk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/>
          <p:nvPr/>
        </p:nvSpPr>
        <p:spPr>
          <a:xfrm flipH="1">
            <a:off x="8588375" y="4732338"/>
            <a:ext cx="304800" cy="192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fld id="{00000000-1234-1234-1234-123412341234}" type="slidenum">
              <a:rPr b="0" i="0" lang="en-CA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2014_logo_only_reverse.png" id="53" name="Google Shape;5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85188" y="378247"/>
            <a:ext cx="407987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1"/>
          <p:cNvSpPr txBox="1"/>
          <p:nvPr>
            <p:ph idx="1" type="body"/>
          </p:nvPr>
        </p:nvSpPr>
        <p:spPr>
          <a:xfrm>
            <a:off x="438954" y="1131888"/>
            <a:ext cx="7661438" cy="3697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21"/>
          <p:cNvSpPr txBox="1"/>
          <p:nvPr>
            <p:ph type="title"/>
          </p:nvPr>
        </p:nvSpPr>
        <p:spPr>
          <a:xfrm>
            <a:off x="438954" y="411510"/>
            <a:ext cx="7949470" cy="6480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00" u="none" cap="none" strike="noStrike">
                <a:solidFill>
                  <a:srgbClr val="D2E8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2e016e2ca_6_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g122e016e2ca_6_6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g122e016e2ca_6_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g122e016e2ca_6_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g122e016e2ca_6_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2e016e2ca_6_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g122e016e2ca_6_1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g122e016e2ca_6_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g122e016e2ca_6_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g122e016e2ca_6_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2e016e2ca_6_18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g122e016e2ca_6_18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g122e016e2ca_6_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g122e016e2ca_6_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g122e016e2ca_6_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2e016e2ca_6_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g122e016e2ca_6_24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g122e016e2ca_6_24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g122e016e2ca_6_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g122e016e2ca_6_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g122e016e2ca_6_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2e016e2ca_6_31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g122e016e2ca_6_31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g122e016e2ca_6_31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g122e016e2ca_6_31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g122e016e2ca_6_31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g122e016e2ca_6_3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g122e016e2ca_6_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g122e016e2ca_6_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2e016e2ca_6_4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g122e016e2ca_6_4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g122e016e2ca_6_4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g122e016e2ca_6_4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2e016e2ca_6_4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g122e016e2ca_6_4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g122e016e2ca_6_4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2e016e2ca_6_4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g122e016e2ca_6_49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g122e016e2ca_6_49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g122e016e2ca_6_4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g122e016e2ca_6_4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g122e016e2ca_6_4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2e016e2ca_6_56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g122e016e2ca_6_56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g122e016e2ca_6_56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g122e016e2ca_6_5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g122e016e2ca_6_5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g122e016e2ca_6_5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1">
  <p:cSld name="Title Slide - 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/>
          <p:nvPr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2014_logo_only_reverse.png" id="17" name="Google Shape;1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85188" y="1419225"/>
            <a:ext cx="407987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3"/>
          <p:cNvSpPr txBox="1"/>
          <p:nvPr>
            <p:ph idx="1" type="body"/>
          </p:nvPr>
        </p:nvSpPr>
        <p:spPr>
          <a:xfrm>
            <a:off x="365762" y="3003798"/>
            <a:ext cx="5430203" cy="321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idx="2" type="body"/>
          </p:nvPr>
        </p:nvSpPr>
        <p:spPr>
          <a:xfrm>
            <a:off x="365762" y="3507855"/>
            <a:ext cx="5430203" cy="321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rgbClr val="0C2344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C234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3"/>
          <p:cNvSpPr txBox="1"/>
          <p:nvPr>
            <p:ph type="title"/>
          </p:nvPr>
        </p:nvSpPr>
        <p:spPr>
          <a:xfrm>
            <a:off x="365587" y="1141558"/>
            <a:ext cx="5438775" cy="15742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1F8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2e016e2ca_6_6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g122e016e2ca_6_6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g122e016e2ca_6_6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g122e016e2ca_6_6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g122e016e2ca_6_6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e016e2ca_6_69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g122e016e2ca_6_69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g122e016e2ca_6_6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g122e016e2ca_6_6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g122e016e2ca_6_6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2">
  <p:cSld name="Title Slide - 2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/>
          <p:nvPr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4b282c2015.png" id="23" name="Google Shape;2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13763" y="1439863"/>
            <a:ext cx="363537" cy="49371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365762" y="3003798"/>
            <a:ext cx="5430203" cy="321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4"/>
          <p:cNvSpPr txBox="1"/>
          <p:nvPr>
            <p:ph idx="2" type="body"/>
          </p:nvPr>
        </p:nvSpPr>
        <p:spPr>
          <a:xfrm>
            <a:off x="365762" y="3507855"/>
            <a:ext cx="5430203" cy="321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type="title"/>
          </p:nvPr>
        </p:nvSpPr>
        <p:spPr>
          <a:xfrm>
            <a:off x="385981" y="1145927"/>
            <a:ext cx="5409982" cy="1569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D2E8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section Slide - 2">
  <p:cSld name="Subsection Slide - 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/>
        </p:nvSpPr>
        <p:spPr>
          <a:xfrm flipH="1">
            <a:off x="8588375" y="4732338"/>
            <a:ext cx="304800" cy="192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fld id="{00000000-1234-1234-1234-123412341234}" type="slidenum">
              <a:rPr b="0" i="0" lang="en-CA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5"/>
          <p:cNvSpPr/>
          <p:nvPr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2014_logo_only_reverse.png" id="30" name="Google Shape;3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85188" y="1419225"/>
            <a:ext cx="407987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5"/>
          <p:cNvSpPr txBox="1"/>
          <p:nvPr>
            <p:ph type="title"/>
          </p:nvPr>
        </p:nvSpPr>
        <p:spPr>
          <a:xfrm>
            <a:off x="368414" y="1131887"/>
            <a:ext cx="7886700" cy="1131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1F8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section Slide - 3">
  <p:cSld name="Subsection Slide - 3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/>
        </p:nvSpPr>
        <p:spPr>
          <a:xfrm flipH="1">
            <a:off x="8588375" y="4732338"/>
            <a:ext cx="304800" cy="192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fld id="{00000000-1234-1234-1234-123412341234}" type="slidenum">
              <a:rPr b="0" i="0" lang="en-CA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6"/>
          <p:cNvSpPr/>
          <p:nvPr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4b282c2015.png" id="35" name="Google Shape;3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13763" y="1439863"/>
            <a:ext cx="363537" cy="49371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6"/>
          <p:cNvSpPr txBox="1"/>
          <p:nvPr>
            <p:ph type="title"/>
          </p:nvPr>
        </p:nvSpPr>
        <p:spPr>
          <a:xfrm>
            <a:off x="365587" y="1131888"/>
            <a:ext cx="5430376" cy="993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2E8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py Slide - 2">
  <p:cSld name="Copy Slide - 2">
    <p:bg>
      <p:bgPr>
        <a:solidFill>
          <a:schemeClr val="dk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4_logo_only_reverse.png" id="38" name="Google Shape;3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85188" y="1419225"/>
            <a:ext cx="407987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7"/>
          <p:cNvSpPr txBox="1"/>
          <p:nvPr/>
        </p:nvSpPr>
        <p:spPr>
          <a:xfrm flipH="1">
            <a:off x="8588375" y="4732338"/>
            <a:ext cx="304800" cy="192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fld id="{00000000-1234-1234-1234-123412341234}" type="slidenum">
              <a:rPr b="0" i="0" lang="en-CA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438954" y="1131888"/>
            <a:ext cx="7661438" cy="3697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7"/>
          <p:cNvSpPr txBox="1"/>
          <p:nvPr>
            <p:ph type="title"/>
          </p:nvPr>
        </p:nvSpPr>
        <p:spPr>
          <a:xfrm>
            <a:off x="438954" y="555526"/>
            <a:ext cx="7886700" cy="4320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00" u="none" cap="none" strike="noStrike">
                <a:solidFill>
                  <a:srgbClr val="D2E8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s Slide - 1">
  <p:cSld name="Graphics Slide - 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/>
        </p:nvSpPr>
        <p:spPr>
          <a:xfrm flipH="1">
            <a:off x="8588375" y="4732338"/>
            <a:ext cx="304800" cy="192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C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4b282c2015.png" id="44" name="Google Shape;4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29638" y="411510"/>
            <a:ext cx="363537" cy="493713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8"/>
          <p:cNvSpPr txBox="1"/>
          <p:nvPr>
            <p:ph idx="1" type="body"/>
          </p:nvPr>
        </p:nvSpPr>
        <p:spPr>
          <a:xfrm>
            <a:off x="438954" y="1131888"/>
            <a:ext cx="7661438" cy="3697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8"/>
          <p:cNvSpPr txBox="1"/>
          <p:nvPr>
            <p:ph type="title"/>
          </p:nvPr>
        </p:nvSpPr>
        <p:spPr>
          <a:xfrm>
            <a:off x="438955" y="411510"/>
            <a:ext cx="7908520" cy="623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00" u="none" cap="none" strike="noStrike">
                <a:solidFill>
                  <a:srgbClr val="1F8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BC_2016_Signature_Wide_282.png" id="48" name="Google Shape;4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9738" y="1439863"/>
            <a:ext cx="4770437" cy="627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- 2">
  <p:cSld name="End Slide - 2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_2016_UBCStandard_Signature_ReverseRGB72.png" id="50" name="Google Shape;5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9738" y="1443038"/>
            <a:ext cx="4770437" cy="623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8F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2e016e2ca_6_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g122e016e2ca_6_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g122e016e2ca_6_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g122e016e2ca_6_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g122e016e2ca_6_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png"/><Relationship Id="rId4" Type="http://schemas.openxmlformats.org/officeDocument/2006/relationships/image" Target="../media/image3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8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11" Type="http://schemas.openxmlformats.org/officeDocument/2006/relationships/image" Target="../media/image25.png"/><Relationship Id="rId10" Type="http://schemas.openxmlformats.org/officeDocument/2006/relationships/image" Target="../media/image19.png"/><Relationship Id="rId9" Type="http://schemas.openxmlformats.org/officeDocument/2006/relationships/image" Target="../media/image23.png"/><Relationship Id="rId5" Type="http://schemas.openxmlformats.org/officeDocument/2006/relationships/image" Target="../media/image18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122e016e2ca_6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60652" y="4086484"/>
            <a:ext cx="10465303" cy="2114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122e016e2ca_6_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51307">
            <a:off x="-1131728" y="3787799"/>
            <a:ext cx="7513278" cy="170808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122e016e2ca_6_75"/>
          <p:cNvSpPr txBox="1"/>
          <p:nvPr/>
        </p:nvSpPr>
        <p:spPr>
          <a:xfrm>
            <a:off x="727200" y="498300"/>
            <a:ext cx="7689600" cy="14916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101600">
              <a:srgbClr val="BFBFBF">
                <a:alpha val="29803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E99"/>
              </a:buClr>
              <a:buSzPts val="5400"/>
              <a:buFont typeface="Arial"/>
              <a:buNone/>
            </a:pPr>
            <a:r>
              <a:rPr lang="en-CA" sz="4200">
                <a:solidFill>
                  <a:srgbClr val="5D6E99"/>
                </a:solidFill>
              </a:rPr>
              <a:t>Airbnb User First Booking Destination Prediction </a:t>
            </a:r>
            <a:endParaRPr sz="100"/>
          </a:p>
        </p:txBody>
      </p:sp>
      <p:sp>
        <p:nvSpPr>
          <p:cNvPr id="138" name="Google Shape;138;g122e016e2ca_6_75"/>
          <p:cNvSpPr/>
          <p:nvPr/>
        </p:nvSpPr>
        <p:spPr>
          <a:xfrm>
            <a:off x="3139810" y="2367345"/>
            <a:ext cx="2864381" cy="328009"/>
          </a:xfrm>
          <a:prstGeom prst="roundRect">
            <a:avLst>
              <a:gd fmla="val 50000" name="adj"/>
            </a:avLst>
          </a:prstGeom>
          <a:solidFill>
            <a:srgbClr val="5D6E9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400" u="none" cap="none" strike="noStrike">
                <a:solidFill>
                  <a:srgbClr val="FAF9F9"/>
                </a:solidFill>
                <a:latin typeface="Arial"/>
                <a:ea typeface="Arial"/>
                <a:cs typeface="Arial"/>
                <a:sym typeface="Arial"/>
              </a:rPr>
              <a:t>Boya Chen, Shuyi Tan, Eva Loo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2e016e2ca_6_358"/>
          <p:cNvSpPr txBox="1"/>
          <p:nvPr/>
        </p:nvSpPr>
        <p:spPr>
          <a:xfrm>
            <a:off x="2519506" y="688625"/>
            <a:ext cx="4127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A5A5A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Feature Selection, Comparison within One Model,  Model Selection</a:t>
            </a:r>
            <a:endParaRPr sz="1100"/>
          </a:p>
        </p:txBody>
      </p:sp>
      <p:sp>
        <p:nvSpPr>
          <p:cNvPr id="269" name="Google Shape;269;g122e016e2ca_6_358"/>
          <p:cNvSpPr txBox="1"/>
          <p:nvPr/>
        </p:nvSpPr>
        <p:spPr>
          <a:xfrm>
            <a:off x="2438052" y="226350"/>
            <a:ext cx="4972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E99"/>
              </a:buClr>
              <a:buSzPts val="2400"/>
              <a:buFont typeface="Arial"/>
              <a:buNone/>
            </a:pPr>
            <a:r>
              <a:rPr lang="en-CA" sz="2400">
                <a:solidFill>
                  <a:srgbClr val="5D6E99"/>
                </a:solidFill>
              </a:rPr>
              <a:t>Modeling</a:t>
            </a:r>
            <a:endParaRPr sz="1100"/>
          </a:p>
        </p:txBody>
      </p:sp>
      <p:sp>
        <p:nvSpPr>
          <p:cNvPr id="270" name="Google Shape;270;g122e016e2ca_6_358"/>
          <p:cNvSpPr txBox="1"/>
          <p:nvPr/>
        </p:nvSpPr>
        <p:spPr>
          <a:xfrm>
            <a:off x="4765827" y="1216813"/>
            <a:ext cx="1606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Feature Selection</a:t>
            </a:r>
            <a:endParaRPr b="1" sz="12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71" name="Google Shape;271;g122e016e2ca_6_358"/>
          <p:cNvSpPr txBox="1"/>
          <p:nvPr/>
        </p:nvSpPr>
        <p:spPr>
          <a:xfrm>
            <a:off x="4768196" y="1503691"/>
            <a:ext cx="30036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Microsoft Yahei"/>
              <a:buChar char="➢"/>
            </a:pPr>
            <a:r>
              <a:rPr lang="en-CA" sz="11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Test of correlation</a:t>
            </a:r>
            <a:endParaRPr sz="11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Microsoft Yahei"/>
              <a:buChar char="➢"/>
            </a:pPr>
            <a:r>
              <a:rPr lang="en-CA" sz="11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Recursive feature selection </a:t>
            </a:r>
            <a:endParaRPr sz="1300"/>
          </a:p>
        </p:txBody>
      </p:sp>
      <p:sp>
        <p:nvSpPr>
          <p:cNvPr id="272" name="Google Shape;272;g122e016e2ca_6_358"/>
          <p:cNvSpPr/>
          <p:nvPr/>
        </p:nvSpPr>
        <p:spPr>
          <a:xfrm>
            <a:off x="4108148" y="1200625"/>
            <a:ext cx="486000" cy="585600"/>
          </a:xfrm>
          <a:prstGeom prst="ellipse">
            <a:avLst/>
          </a:prstGeom>
          <a:solidFill>
            <a:srgbClr val="5D6E9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73" name="Google Shape;273;g122e016e2ca_6_358"/>
          <p:cNvSpPr txBox="1"/>
          <p:nvPr/>
        </p:nvSpPr>
        <p:spPr>
          <a:xfrm>
            <a:off x="4138900" y="1326214"/>
            <a:ext cx="424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</a:t>
            </a:r>
            <a:r>
              <a:rPr lang="en-CA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</a:t>
            </a:r>
            <a:endParaRPr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74" name="Google Shape;274;g122e016e2ca_6_358"/>
          <p:cNvSpPr txBox="1"/>
          <p:nvPr/>
        </p:nvSpPr>
        <p:spPr>
          <a:xfrm>
            <a:off x="4765826" y="2160975"/>
            <a:ext cx="3471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Training Models in Different Ways </a:t>
            </a:r>
            <a:endParaRPr b="1" sz="12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75" name="Google Shape;275;g122e016e2ca_6_358"/>
          <p:cNvSpPr txBox="1"/>
          <p:nvPr/>
        </p:nvSpPr>
        <p:spPr>
          <a:xfrm>
            <a:off x="4768199" y="2447850"/>
            <a:ext cx="41271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Microsoft Yahei"/>
              <a:buChar char="➢"/>
            </a:pPr>
            <a:r>
              <a:rPr lang="en-CA" sz="11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Fitting </a:t>
            </a:r>
            <a:endParaRPr sz="11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Microsoft Yahei"/>
              <a:buChar char="○"/>
            </a:pPr>
            <a:r>
              <a:rPr lang="en-CA" sz="11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Full model</a:t>
            </a:r>
            <a:endParaRPr sz="11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Microsoft Yahei"/>
              <a:buChar char="○"/>
            </a:pPr>
            <a:r>
              <a:rPr lang="en-CA" sz="11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Model with a subset of variables </a:t>
            </a:r>
            <a:endParaRPr sz="11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Microsoft Yahei"/>
              <a:buChar char="○"/>
            </a:pPr>
            <a:r>
              <a:rPr lang="en-CA" sz="11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Model after undersampling and oversampling</a:t>
            </a:r>
            <a:endParaRPr sz="1300"/>
          </a:p>
        </p:txBody>
      </p:sp>
      <p:sp>
        <p:nvSpPr>
          <p:cNvPr id="276" name="Google Shape;276;g122e016e2ca_6_358"/>
          <p:cNvSpPr/>
          <p:nvPr/>
        </p:nvSpPr>
        <p:spPr>
          <a:xfrm>
            <a:off x="4108155" y="2144783"/>
            <a:ext cx="486000" cy="585600"/>
          </a:xfrm>
          <a:prstGeom prst="ellipse">
            <a:avLst/>
          </a:prstGeom>
          <a:solidFill>
            <a:srgbClr val="A4AEC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77" name="Google Shape;277;g122e016e2ca_6_358"/>
          <p:cNvSpPr txBox="1"/>
          <p:nvPr/>
        </p:nvSpPr>
        <p:spPr>
          <a:xfrm>
            <a:off x="4117493" y="2307609"/>
            <a:ext cx="424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02</a:t>
            </a:r>
            <a:endParaRPr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78" name="Google Shape;278;g122e016e2ca_6_358"/>
          <p:cNvSpPr txBox="1"/>
          <p:nvPr/>
        </p:nvSpPr>
        <p:spPr>
          <a:xfrm>
            <a:off x="4775176" y="3559375"/>
            <a:ext cx="3819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Comparison of Models’ </a:t>
            </a:r>
            <a:r>
              <a:rPr b="1" lang="en-CA" sz="12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Out-of-sample Prediction  </a:t>
            </a:r>
            <a:endParaRPr b="1" sz="12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79" name="Google Shape;279;g122e016e2ca_6_358"/>
          <p:cNvSpPr txBox="1"/>
          <p:nvPr/>
        </p:nvSpPr>
        <p:spPr>
          <a:xfrm>
            <a:off x="4777548" y="3846249"/>
            <a:ext cx="30036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icrosoft Yahei"/>
              <a:buChar char="➢"/>
            </a:pPr>
            <a:r>
              <a:rPr lang="en-CA" sz="11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</a:t>
            </a:r>
            <a:r>
              <a:rPr lang="en-CA" sz="11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isclassification rate based on </a:t>
            </a:r>
            <a:endParaRPr sz="11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Microsoft Yahei"/>
              <a:buChar char="○"/>
            </a:pPr>
            <a:r>
              <a:rPr lang="en-CA" sz="11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50% Prediction interval </a:t>
            </a:r>
            <a:endParaRPr sz="11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Microsoft Yahei"/>
              <a:buChar char="○"/>
            </a:pPr>
            <a:r>
              <a:rPr lang="en-CA" sz="11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80% Prediction interval </a:t>
            </a:r>
            <a:endParaRPr sz="11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Microsoft Yahei"/>
              <a:buChar char="➢"/>
            </a:pPr>
            <a:r>
              <a:rPr lang="en-CA" sz="11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AUC value  </a:t>
            </a:r>
            <a:endParaRPr sz="11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80" name="Google Shape;280;g122e016e2ca_6_358"/>
          <p:cNvSpPr/>
          <p:nvPr/>
        </p:nvSpPr>
        <p:spPr>
          <a:xfrm>
            <a:off x="4117500" y="3543183"/>
            <a:ext cx="486000" cy="585600"/>
          </a:xfrm>
          <a:prstGeom prst="ellipse">
            <a:avLst/>
          </a:prstGeom>
          <a:solidFill>
            <a:srgbClr val="5D6E9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81" name="Google Shape;281;g122e016e2ca_6_358"/>
          <p:cNvSpPr txBox="1"/>
          <p:nvPr/>
        </p:nvSpPr>
        <p:spPr>
          <a:xfrm>
            <a:off x="4169638" y="3693696"/>
            <a:ext cx="424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03</a:t>
            </a:r>
            <a:endParaRPr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282" name="Google Shape;282;g122e016e2ca_6_358"/>
          <p:cNvGrpSpPr/>
          <p:nvPr/>
        </p:nvGrpSpPr>
        <p:grpSpPr>
          <a:xfrm>
            <a:off x="59200" y="1362637"/>
            <a:ext cx="3781069" cy="2522222"/>
            <a:chOff x="671775" y="2008025"/>
            <a:chExt cx="3781069" cy="2522222"/>
          </a:xfrm>
        </p:grpSpPr>
        <p:sp>
          <p:nvSpPr>
            <p:cNvPr id="283" name="Google Shape;283;g122e016e2ca_6_358"/>
            <p:cNvSpPr/>
            <p:nvPr/>
          </p:nvSpPr>
          <p:spPr>
            <a:xfrm>
              <a:off x="716178" y="2008024"/>
              <a:ext cx="3736667" cy="2522222"/>
            </a:xfrm>
            <a:custGeom>
              <a:rect b="b" l="l" r="r" t="t"/>
              <a:pathLst>
                <a:path extrusionOk="0" h="21600" w="21283">
                  <a:moveTo>
                    <a:pt x="9369" y="0"/>
                  </a:moveTo>
                  <a:lnTo>
                    <a:pt x="10036" y="156"/>
                  </a:lnTo>
                  <a:cubicBezTo>
                    <a:pt x="8512" y="720"/>
                    <a:pt x="7105" y="1526"/>
                    <a:pt x="5778" y="2528"/>
                  </a:cubicBezTo>
                  <a:cubicBezTo>
                    <a:pt x="4648" y="3381"/>
                    <a:pt x="3452" y="4497"/>
                    <a:pt x="3177" y="6529"/>
                  </a:cubicBezTo>
                  <a:cubicBezTo>
                    <a:pt x="2646" y="10459"/>
                    <a:pt x="5528" y="12655"/>
                    <a:pt x="8284" y="13443"/>
                  </a:cubicBezTo>
                  <a:cubicBezTo>
                    <a:pt x="9431" y="13770"/>
                    <a:pt x="10586" y="14059"/>
                    <a:pt x="11769" y="14231"/>
                  </a:cubicBezTo>
                  <a:cubicBezTo>
                    <a:pt x="12950" y="14403"/>
                    <a:pt x="14157" y="14458"/>
                    <a:pt x="15399" y="14385"/>
                  </a:cubicBezTo>
                  <a:lnTo>
                    <a:pt x="14226" y="11702"/>
                  </a:lnTo>
                  <a:lnTo>
                    <a:pt x="21283" y="14724"/>
                  </a:lnTo>
                  <a:lnTo>
                    <a:pt x="19227" y="21600"/>
                  </a:lnTo>
                  <a:lnTo>
                    <a:pt x="18015" y="19299"/>
                  </a:lnTo>
                  <a:cubicBezTo>
                    <a:pt x="15468" y="19869"/>
                    <a:pt x="12988" y="19986"/>
                    <a:pt x="10574" y="19678"/>
                  </a:cubicBezTo>
                  <a:cubicBezTo>
                    <a:pt x="8347" y="19394"/>
                    <a:pt x="6117" y="18741"/>
                    <a:pt x="4103" y="17178"/>
                  </a:cubicBezTo>
                  <a:cubicBezTo>
                    <a:pt x="2836" y="16196"/>
                    <a:pt x="1679" y="14850"/>
                    <a:pt x="883" y="13103"/>
                  </a:cubicBezTo>
                  <a:cubicBezTo>
                    <a:pt x="110" y="11406"/>
                    <a:pt x="-317" y="9274"/>
                    <a:pt x="282" y="7298"/>
                  </a:cubicBezTo>
                  <a:cubicBezTo>
                    <a:pt x="661" y="6044"/>
                    <a:pt x="1354" y="5236"/>
                    <a:pt x="2046" y="4457"/>
                  </a:cubicBezTo>
                  <a:cubicBezTo>
                    <a:pt x="2640" y="3790"/>
                    <a:pt x="3255" y="3110"/>
                    <a:pt x="3896" y="2573"/>
                  </a:cubicBezTo>
                  <a:cubicBezTo>
                    <a:pt x="4743" y="1864"/>
                    <a:pt x="5665" y="1369"/>
                    <a:pt x="6608" y="956"/>
                  </a:cubicBezTo>
                  <a:cubicBezTo>
                    <a:pt x="7503" y="565"/>
                    <a:pt x="8423" y="244"/>
                    <a:pt x="9369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84" name="Google Shape;284;g122e016e2ca_6_358"/>
            <p:cNvSpPr/>
            <p:nvPr/>
          </p:nvSpPr>
          <p:spPr>
            <a:xfrm>
              <a:off x="671775" y="2866563"/>
              <a:ext cx="802903" cy="857660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A4AEC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85" name="Google Shape;285;g122e016e2ca_6_358"/>
            <p:cNvSpPr/>
            <p:nvPr/>
          </p:nvSpPr>
          <p:spPr>
            <a:xfrm>
              <a:off x="890883" y="3097797"/>
              <a:ext cx="364696" cy="402326"/>
            </a:xfrm>
            <a:custGeom>
              <a:rect b="b" l="l" r="r" t="t"/>
              <a:pathLst>
                <a:path extrusionOk="0" h="328" w="320">
                  <a:moveTo>
                    <a:pt x="117" y="262"/>
                  </a:moveTo>
                  <a:cubicBezTo>
                    <a:pt x="101" y="278"/>
                    <a:pt x="101" y="278"/>
                    <a:pt x="101" y="278"/>
                  </a:cubicBezTo>
                  <a:cubicBezTo>
                    <a:pt x="87" y="292"/>
                    <a:pt x="64" y="292"/>
                    <a:pt x="50" y="278"/>
                  </a:cubicBezTo>
                  <a:cubicBezTo>
                    <a:pt x="43" y="271"/>
                    <a:pt x="39" y="262"/>
                    <a:pt x="39" y="253"/>
                  </a:cubicBezTo>
                  <a:cubicBezTo>
                    <a:pt x="39" y="243"/>
                    <a:pt x="43" y="234"/>
                    <a:pt x="50" y="228"/>
                  </a:cubicBezTo>
                  <a:cubicBezTo>
                    <a:pt x="109" y="169"/>
                    <a:pt x="109" y="169"/>
                    <a:pt x="109" y="169"/>
                  </a:cubicBezTo>
                  <a:cubicBezTo>
                    <a:pt x="122" y="156"/>
                    <a:pt x="145" y="138"/>
                    <a:pt x="162" y="155"/>
                  </a:cubicBezTo>
                  <a:cubicBezTo>
                    <a:pt x="170" y="163"/>
                    <a:pt x="182" y="163"/>
                    <a:pt x="190" y="155"/>
                  </a:cubicBezTo>
                  <a:cubicBezTo>
                    <a:pt x="198" y="147"/>
                    <a:pt x="198" y="135"/>
                    <a:pt x="190" y="127"/>
                  </a:cubicBezTo>
                  <a:cubicBezTo>
                    <a:pt x="161" y="98"/>
                    <a:pt x="119" y="104"/>
                    <a:pt x="82" y="141"/>
                  </a:cubicBezTo>
                  <a:cubicBezTo>
                    <a:pt x="22" y="200"/>
                    <a:pt x="22" y="200"/>
                    <a:pt x="22" y="200"/>
                  </a:cubicBezTo>
                  <a:cubicBezTo>
                    <a:pt x="8" y="214"/>
                    <a:pt x="0" y="233"/>
                    <a:pt x="0" y="253"/>
                  </a:cubicBezTo>
                  <a:cubicBezTo>
                    <a:pt x="0" y="273"/>
                    <a:pt x="8" y="292"/>
                    <a:pt x="22" y="306"/>
                  </a:cubicBezTo>
                  <a:cubicBezTo>
                    <a:pt x="37" y="321"/>
                    <a:pt x="56" y="328"/>
                    <a:pt x="75" y="328"/>
                  </a:cubicBezTo>
                  <a:cubicBezTo>
                    <a:pt x="95" y="328"/>
                    <a:pt x="114" y="321"/>
                    <a:pt x="129" y="306"/>
                  </a:cubicBezTo>
                  <a:cubicBezTo>
                    <a:pt x="145" y="290"/>
                    <a:pt x="145" y="290"/>
                    <a:pt x="145" y="290"/>
                  </a:cubicBezTo>
                  <a:cubicBezTo>
                    <a:pt x="153" y="282"/>
                    <a:pt x="153" y="270"/>
                    <a:pt x="145" y="262"/>
                  </a:cubicBezTo>
                  <a:cubicBezTo>
                    <a:pt x="137" y="254"/>
                    <a:pt x="125" y="254"/>
                    <a:pt x="117" y="262"/>
                  </a:cubicBezTo>
                  <a:close/>
                  <a:moveTo>
                    <a:pt x="298" y="32"/>
                  </a:moveTo>
                  <a:cubicBezTo>
                    <a:pt x="267" y="1"/>
                    <a:pt x="223" y="0"/>
                    <a:pt x="195" y="28"/>
                  </a:cubicBezTo>
                  <a:cubicBezTo>
                    <a:pt x="175" y="48"/>
                    <a:pt x="175" y="48"/>
                    <a:pt x="175" y="48"/>
                  </a:cubicBezTo>
                  <a:cubicBezTo>
                    <a:pt x="167" y="56"/>
                    <a:pt x="167" y="68"/>
                    <a:pt x="175" y="76"/>
                  </a:cubicBezTo>
                  <a:cubicBezTo>
                    <a:pt x="182" y="84"/>
                    <a:pt x="195" y="84"/>
                    <a:pt x="203" y="76"/>
                  </a:cubicBezTo>
                  <a:cubicBezTo>
                    <a:pt x="223" y="56"/>
                    <a:pt x="223" y="56"/>
                    <a:pt x="223" y="56"/>
                  </a:cubicBezTo>
                  <a:cubicBezTo>
                    <a:pt x="238" y="42"/>
                    <a:pt x="257" y="48"/>
                    <a:pt x="270" y="60"/>
                  </a:cubicBezTo>
                  <a:cubicBezTo>
                    <a:pt x="276" y="67"/>
                    <a:pt x="280" y="76"/>
                    <a:pt x="280" y="85"/>
                  </a:cubicBezTo>
                  <a:cubicBezTo>
                    <a:pt x="280" y="95"/>
                    <a:pt x="276" y="104"/>
                    <a:pt x="270" y="110"/>
                  </a:cubicBezTo>
                  <a:cubicBezTo>
                    <a:pt x="206" y="173"/>
                    <a:pt x="206" y="173"/>
                    <a:pt x="206" y="173"/>
                  </a:cubicBezTo>
                  <a:cubicBezTo>
                    <a:pt x="177" y="202"/>
                    <a:pt x="163" y="189"/>
                    <a:pt x="158" y="183"/>
                  </a:cubicBezTo>
                  <a:cubicBezTo>
                    <a:pt x="150" y="175"/>
                    <a:pt x="137" y="175"/>
                    <a:pt x="129" y="183"/>
                  </a:cubicBezTo>
                  <a:cubicBezTo>
                    <a:pt x="122" y="191"/>
                    <a:pt x="122" y="203"/>
                    <a:pt x="130" y="211"/>
                  </a:cubicBezTo>
                  <a:cubicBezTo>
                    <a:pt x="143" y="224"/>
                    <a:pt x="158" y="231"/>
                    <a:pt x="174" y="231"/>
                  </a:cubicBezTo>
                  <a:cubicBezTo>
                    <a:pt x="194" y="231"/>
                    <a:pt x="214" y="221"/>
                    <a:pt x="234" y="202"/>
                  </a:cubicBezTo>
                  <a:cubicBezTo>
                    <a:pt x="298" y="138"/>
                    <a:pt x="298" y="138"/>
                    <a:pt x="298" y="138"/>
                  </a:cubicBezTo>
                  <a:cubicBezTo>
                    <a:pt x="312" y="124"/>
                    <a:pt x="320" y="105"/>
                    <a:pt x="320" y="85"/>
                  </a:cubicBezTo>
                  <a:cubicBezTo>
                    <a:pt x="320" y="65"/>
                    <a:pt x="312" y="46"/>
                    <a:pt x="298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grpSp>
          <p:nvGrpSpPr>
            <p:cNvPr id="286" name="Google Shape;286;g122e016e2ca_6_358"/>
            <p:cNvGrpSpPr/>
            <p:nvPr/>
          </p:nvGrpSpPr>
          <p:grpSpPr>
            <a:xfrm>
              <a:off x="2060158" y="3346226"/>
              <a:ext cx="1133132" cy="1134463"/>
              <a:chOff x="831608" y="2904212"/>
              <a:chExt cx="857589" cy="857752"/>
            </a:xfrm>
          </p:grpSpPr>
          <p:sp>
            <p:nvSpPr>
              <p:cNvPr id="287" name="Google Shape;287;g122e016e2ca_6_358"/>
              <p:cNvSpPr/>
              <p:nvPr/>
            </p:nvSpPr>
            <p:spPr>
              <a:xfrm>
                <a:off x="831607" y="2904212"/>
                <a:ext cx="857589" cy="857752"/>
              </a:xfrm>
              <a:custGeom>
                <a:rect b="b" l="l" r="r" t="t"/>
                <a:pathLst>
                  <a:path extrusionOk="0" h="19679" w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5D6E99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88" name="Google Shape;288;g122e016e2ca_6_358"/>
              <p:cNvSpPr/>
              <p:nvPr/>
            </p:nvSpPr>
            <p:spPr>
              <a:xfrm>
                <a:off x="1122741" y="3161807"/>
                <a:ext cx="275321" cy="342580"/>
              </a:xfrm>
              <a:custGeom>
                <a:rect b="b" l="l" r="r" t="t"/>
                <a:pathLst>
                  <a:path extrusionOk="0" h="352" w="280">
                    <a:moveTo>
                      <a:pt x="274" y="233"/>
                    </a:moveTo>
                    <a:cubicBezTo>
                      <a:pt x="257" y="260"/>
                      <a:pt x="204" y="280"/>
                      <a:pt x="140" y="280"/>
                    </a:cubicBezTo>
                    <a:cubicBezTo>
                      <a:pt x="76" y="280"/>
                      <a:pt x="22" y="260"/>
                      <a:pt x="5" y="233"/>
                    </a:cubicBezTo>
                    <a:cubicBezTo>
                      <a:pt x="2" y="227"/>
                      <a:pt x="0" y="230"/>
                      <a:pt x="0" y="233"/>
                    </a:cubicBezTo>
                    <a:cubicBezTo>
                      <a:pt x="0" y="236"/>
                      <a:pt x="0" y="273"/>
                      <a:pt x="0" y="273"/>
                    </a:cubicBezTo>
                    <a:cubicBezTo>
                      <a:pt x="0" y="312"/>
                      <a:pt x="62" y="352"/>
                      <a:pt x="140" y="352"/>
                    </a:cubicBezTo>
                    <a:cubicBezTo>
                      <a:pt x="217" y="352"/>
                      <a:pt x="280" y="312"/>
                      <a:pt x="280" y="273"/>
                    </a:cubicBezTo>
                    <a:cubicBezTo>
                      <a:pt x="280" y="273"/>
                      <a:pt x="280" y="236"/>
                      <a:pt x="280" y="233"/>
                    </a:cubicBezTo>
                    <a:cubicBezTo>
                      <a:pt x="280" y="230"/>
                      <a:pt x="278" y="227"/>
                      <a:pt x="274" y="233"/>
                    </a:cubicBezTo>
                    <a:close/>
                    <a:moveTo>
                      <a:pt x="275" y="130"/>
                    </a:moveTo>
                    <a:cubicBezTo>
                      <a:pt x="258" y="155"/>
                      <a:pt x="204" y="172"/>
                      <a:pt x="140" y="172"/>
                    </a:cubicBezTo>
                    <a:cubicBezTo>
                      <a:pt x="76" y="172"/>
                      <a:pt x="22" y="155"/>
                      <a:pt x="5" y="130"/>
                    </a:cubicBezTo>
                    <a:cubicBezTo>
                      <a:pt x="2" y="125"/>
                      <a:pt x="0" y="128"/>
                      <a:pt x="0" y="130"/>
                    </a:cubicBezTo>
                    <a:cubicBezTo>
                      <a:pt x="0" y="133"/>
                      <a:pt x="0" y="177"/>
                      <a:pt x="0" y="177"/>
                    </a:cubicBezTo>
                    <a:cubicBezTo>
                      <a:pt x="0" y="213"/>
                      <a:pt x="62" y="241"/>
                      <a:pt x="140" y="241"/>
                    </a:cubicBezTo>
                    <a:cubicBezTo>
                      <a:pt x="217" y="241"/>
                      <a:pt x="280" y="213"/>
                      <a:pt x="280" y="177"/>
                    </a:cubicBezTo>
                    <a:cubicBezTo>
                      <a:pt x="280" y="177"/>
                      <a:pt x="280" y="133"/>
                      <a:pt x="280" y="130"/>
                    </a:cubicBezTo>
                    <a:cubicBezTo>
                      <a:pt x="280" y="128"/>
                      <a:pt x="278" y="125"/>
                      <a:pt x="275" y="130"/>
                    </a:cubicBezTo>
                    <a:close/>
                    <a:moveTo>
                      <a:pt x="140" y="0"/>
                    </a:moveTo>
                    <a:cubicBezTo>
                      <a:pt x="62" y="0"/>
                      <a:pt x="0" y="23"/>
                      <a:pt x="0" y="53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109"/>
                      <a:pt x="62" y="134"/>
                      <a:pt x="140" y="134"/>
                    </a:cubicBezTo>
                    <a:cubicBezTo>
                      <a:pt x="217" y="134"/>
                      <a:pt x="280" y="109"/>
                      <a:pt x="280" y="78"/>
                    </a:cubicBezTo>
                    <a:cubicBezTo>
                      <a:pt x="280" y="53"/>
                      <a:pt x="280" y="53"/>
                      <a:pt x="280" y="53"/>
                    </a:cubicBezTo>
                    <a:cubicBezTo>
                      <a:pt x="280" y="23"/>
                      <a:pt x="217" y="0"/>
                      <a:pt x="1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00" spcFirstLastPara="1" rIns="91400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  <p:grpSp>
          <p:nvGrpSpPr>
            <p:cNvPr id="289" name="Google Shape;289;g122e016e2ca_6_358"/>
            <p:cNvGrpSpPr/>
            <p:nvPr/>
          </p:nvGrpSpPr>
          <p:grpSpPr>
            <a:xfrm>
              <a:off x="1223302" y="2025394"/>
              <a:ext cx="592792" cy="631662"/>
              <a:chOff x="2060154" y="1809780"/>
              <a:chExt cx="433676" cy="433774"/>
            </a:xfrm>
          </p:grpSpPr>
          <p:sp>
            <p:nvSpPr>
              <p:cNvPr id="290" name="Google Shape;290;g122e016e2ca_6_358"/>
              <p:cNvSpPr/>
              <p:nvPr/>
            </p:nvSpPr>
            <p:spPr>
              <a:xfrm>
                <a:off x="2060154" y="1809780"/>
                <a:ext cx="433676" cy="433774"/>
              </a:xfrm>
              <a:custGeom>
                <a:rect b="b" l="l" r="r" t="t"/>
                <a:pathLst>
                  <a:path extrusionOk="0" h="19679" w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5D6E99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91" name="Google Shape;291;g122e016e2ca_6_358"/>
              <p:cNvSpPr/>
              <p:nvPr/>
            </p:nvSpPr>
            <p:spPr>
              <a:xfrm>
                <a:off x="2179865" y="1939473"/>
                <a:ext cx="174320" cy="174371"/>
              </a:xfrm>
              <a:custGeom>
                <a:rect b="b" l="l" r="r" t="t"/>
                <a:pathLst>
                  <a:path extrusionOk="0" h="368" w="368">
                    <a:moveTo>
                      <a:pt x="222" y="0"/>
                    </a:moveTo>
                    <a:cubicBezTo>
                      <a:pt x="146" y="0"/>
                      <a:pt x="83" y="59"/>
                      <a:pt x="77" y="133"/>
                    </a:cubicBezTo>
                    <a:cubicBezTo>
                      <a:pt x="32" y="151"/>
                      <a:pt x="0" y="195"/>
                      <a:pt x="0" y="247"/>
                    </a:cubicBezTo>
                    <a:cubicBezTo>
                      <a:pt x="0" y="313"/>
                      <a:pt x="54" y="368"/>
                      <a:pt x="121" y="368"/>
                    </a:cubicBezTo>
                    <a:cubicBezTo>
                      <a:pt x="173" y="368"/>
                      <a:pt x="217" y="336"/>
                      <a:pt x="234" y="290"/>
                    </a:cubicBezTo>
                    <a:cubicBezTo>
                      <a:pt x="309" y="284"/>
                      <a:pt x="368" y="221"/>
                      <a:pt x="368" y="145"/>
                    </a:cubicBezTo>
                    <a:cubicBezTo>
                      <a:pt x="368" y="65"/>
                      <a:pt x="302" y="0"/>
                      <a:pt x="222" y="0"/>
                    </a:cubicBezTo>
                    <a:close/>
                    <a:moveTo>
                      <a:pt x="121" y="327"/>
                    </a:moveTo>
                    <a:cubicBezTo>
                      <a:pt x="77" y="327"/>
                      <a:pt x="40" y="291"/>
                      <a:pt x="40" y="247"/>
                    </a:cubicBezTo>
                    <a:cubicBezTo>
                      <a:pt x="40" y="217"/>
                      <a:pt x="56" y="191"/>
                      <a:pt x="80" y="177"/>
                    </a:cubicBezTo>
                    <a:cubicBezTo>
                      <a:pt x="92" y="232"/>
                      <a:pt x="136" y="275"/>
                      <a:pt x="191" y="287"/>
                    </a:cubicBezTo>
                    <a:cubicBezTo>
                      <a:pt x="177" y="311"/>
                      <a:pt x="151" y="327"/>
                      <a:pt x="121" y="327"/>
                    </a:cubicBezTo>
                    <a:close/>
                    <a:moveTo>
                      <a:pt x="122" y="166"/>
                    </a:moveTo>
                    <a:cubicBezTo>
                      <a:pt x="166" y="166"/>
                      <a:pt x="201" y="202"/>
                      <a:pt x="202" y="245"/>
                    </a:cubicBezTo>
                    <a:cubicBezTo>
                      <a:pt x="162" y="237"/>
                      <a:pt x="131" y="206"/>
                      <a:pt x="122" y="166"/>
                    </a:cubicBezTo>
                    <a:close/>
                    <a:moveTo>
                      <a:pt x="243" y="245"/>
                    </a:moveTo>
                    <a:cubicBezTo>
                      <a:pt x="242" y="179"/>
                      <a:pt x="188" y="126"/>
                      <a:pt x="122" y="125"/>
                    </a:cubicBezTo>
                    <a:cubicBezTo>
                      <a:pt x="132" y="79"/>
                      <a:pt x="173" y="44"/>
                      <a:pt x="222" y="44"/>
                    </a:cubicBezTo>
                    <a:cubicBezTo>
                      <a:pt x="278" y="44"/>
                      <a:pt x="324" y="89"/>
                      <a:pt x="324" y="145"/>
                    </a:cubicBezTo>
                    <a:cubicBezTo>
                      <a:pt x="324" y="194"/>
                      <a:pt x="289" y="236"/>
                      <a:pt x="243" y="245"/>
                    </a:cubicBezTo>
                    <a:close/>
                    <a:moveTo>
                      <a:pt x="41" y="86"/>
                    </a:moveTo>
                    <a:cubicBezTo>
                      <a:pt x="64" y="86"/>
                      <a:pt x="83" y="68"/>
                      <a:pt x="83" y="45"/>
                    </a:cubicBezTo>
                    <a:cubicBezTo>
                      <a:pt x="83" y="22"/>
                      <a:pt x="64" y="3"/>
                      <a:pt x="41" y="3"/>
                    </a:cubicBezTo>
                    <a:cubicBezTo>
                      <a:pt x="18" y="3"/>
                      <a:pt x="0" y="22"/>
                      <a:pt x="0" y="45"/>
                    </a:cubicBezTo>
                    <a:cubicBezTo>
                      <a:pt x="0" y="68"/>
                      <a:pt x="18" y="86"/>
                      <a:pt x="41" y="86"/>
                    </a:cubicBezTo>
                    <a:close/>
                    <a:moveTo>
                      <a:pt x="41" y="22"/>
                    </a:moveTo>
                    <a:cubicBezTo>
                      <a:pt x="54" y="22"/>
                      <a:pt x="64" y="32"/>
                      <a:pt x="64" y="45"/>
                    </a:cubicBezTo>
                    <a:cubicBezTo>
                      <a:pt x="64" y="57"/>
                      <a:pt x="54" y="68"/>
                      <a:pt x="41" y="68"/>
                    </a:cubicBezTo>
                    <a:cubicBezTo>
                      <a:pt x="29" y="68"/>
                      <a:pt x="18" y="57"/>
                      <a:pt x="18" y="45"/>
                    </a:cubicBezTo>
                    <a:cubicBezTo>
                      <a:pt x="18" y="32"/>
                      <a:pt x="29" y="22"/>
                      <a:pt x="41" y="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00" spcFirstLastPara="1" rIns="91400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g120c1696ff6_1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800" y="2218369"/>
            <a:ext cx="3995799" cy="246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120c1696ff6_1_61"/>
          <p:cNvSpPr txBox="1"/>
          <p:nvPr>
            <p:ph type="title"/>
          </p:nvPr>
        </p:nvSpPr>
        <p:spPr>
          <a:xfrm>
            <a:off x="146216" y="-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rgbClr val="5D6E99"/>
                </a:solidFill>
              </a:rPr>
              <a:t>Feature Selection</a:t>
            </a:r>
            <a:endParaRPr sz="19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9" name="Google Shape;299;g120c1696ff6_1_61"/>
          <p:cNvSpPr txBox="1"/>
          <p:nvPr>
            <p:ph idx="1" type="body"/>
          </p:nvPr>
        </p:nvSpPr>
        <p:spPr>
          <a:xfrm>
            <a:off x="346766" y="714397"/>
            <a:ext cx="38682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rgbClr val="8E7CC3"/>
                </a:solidFill>
                <a:latin typeface="Merriweather"/>
                <a:ea typeface="Merriweather"/>
                <a:cs typeface="Merriweather"/>
                <a:sym typeface="Merriweather"/>
              </a:rPr>
              <a:t>Test of Independence </a:t>
            </a:r>
            <a:endParaRPr sz="1600">
              <a:solidFill>
                <a:srgbClr val="8E7CC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0" name="Google Shape;300;g120c1696ff6_1_61"/>
          <p:cNvSpPr txBox="1"/>
          <p:nvPr>
            <p:ph idx="2" type="body"/>
          </p:nvPr>
        </p:nvSpPr>
        <p:spPr>
          <a:xfrm>
            <a:off x="430716" y="1433056"/>
            <a:ext cx="3868200" cy="276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457200" rtl="0" algn="l"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400"/>
              <a:buFont typeface="Merriweather"/>
              <a:buChar char="➢"/>
            </a:pPr>
            <a:r>
              <a:rPr lang="en-CA" sz="11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Chi- Square Test </a:t>
            </a:r>
            <a:endParaRPr sz="11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1" name="Google Shape;301;g120c1696ff6_1_61"/>
          <p:cNvSpPr txBox="1"/>
          <p:nvPr>
            <p:ph idx="3" type="body"/>
          </p:nvPr>
        </p:nvSpPr>
        <p:spPr>
          <a:xfrm>
            <a:off x="4461875" y="188097"/>
            <a:ext cx="38874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rgbClr val="8E7CC3"/>
                </a:solidFill>
                <a:latin typeface="Merriweather"/>
                <a:ea typeface="Merriweather"/>
                <a:cs typeface="Merriweather"/>
                <a:sym typeface="Merriweather"/>
              </a:rPr>
              <a:t>Recursive</a:t>
            </a:r>
            <a:r>
              <a:rPr lang="en-CA" sz="16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CA" sz="1600">
                <a:solidFill>
                  <a:srgbClr val="8E7CC3"/>
                </a:solidFill>
                <a:latin typeface="Merriweather"/>
                <a:ea typeface="Merriweather"/>
                <a:cs typeface="Merriweather"/>
                <a:sym typeface="Merriweather"/>
              </a:rPr>
              <a:t>Feature Elimination </a:t>
            </a:r>
            <a:r>
              <a:rPr lang="en-CA" sz="1600">
                <a:solidFill>
                  <a:srgbClr val="8E7CC3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6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2" name="Google Shape;302;g120c1696ff6_1_61"/>
          <p:cNvSpPr txBox="1"/>
          <p:nvPr>
            <p:ph idx="4" type="body"/>
          </p:nvPr>
        </p:nvSpPr>
        <p:spPr>
          <a:xfrm>
            <a:off x="4439000" y="946081"/>
            <a:ext cx="3887400" cy="276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603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500"/>
              <a:buFont typeface="Merriweather"/>
              <a:buChar char="➢"/>
            </a:pPr>
            <a:r>
              <a:rPr lang="en-CA" sz="10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Using Fold 1 (holdout) as an example.</a:t>
            </a:r>
            <a:endParaRPr sz="10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60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00"/>
              <a:buFont typeface="Merriweather"/>
              <a:buChar char="➢"/>
            </a:pPr>
            <a:r>
              <a:rPr lang="en-CA" sz="10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Input data  would the corresponding training folds (fold 2 to 5)</a:t>
            </a:r>
            <a:endParaRPr sz="10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60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00"/>
              <a:buFont typeface="Merriweather"/>
              <a:buChar char="➢"/>
            </a:pPr>
            <a:r>
              <a:rPr lang="en-CA" sz="10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Model with </a:t>
            </a:r>
            <a:r>
              <a:rPr b="1" lang="en-CA" sz="10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the remaining 15  </a:t>
            </a:r>
            <a:r>
              <a:rPr lang="en-CA" sz="10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predictors yield highest accuracy</a:t>
            </a:r>
            <a:endParaRPr sz="10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303" name="Google Shape;303;g120c1696ff6_1_61"/>
          <p:cNvGraphicFramePr/>
          <p:nvPr/>
        </p:nvGraphicFramePr>
        <p:xfrm>
          <a:off x="307625" y="1785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{1BB815DA-7BFF-4EC6-812F-EAD28C6C34E4}</a:tableStyleId>
              </a:tblPr>
              <a:tblGrid>
                <a:gridCol w="1006250"/>
                <a:gridCol w="993750"/>
                <a:gridCol w="740875"/>
                <a:gridCol w="809175"/>
              </a:tblGrid>
              <a:tr h="27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rgbClr val="595959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700">
                          <a:solidFill>
                            <a:srgbClr val="595959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Signup_method</a:t>
                      </a:r>
                      <a:endParaRPr sz="700">
                        <a:solidFill>
                          <a:srgbClr val="595959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700">
                          <a:solidFill>
                            <a:srgbClr val="595959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Signup_app</a:t>
                      </a:r>
                      <a:endParaRPr sz="700">
                        <a:solidFill>
                          <a:srgbClr val="595959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700">
                          <a:solidFill>
                            <a:srgbClr val="595959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signup_flow</a:t>
                      </a:r>
                      <a:endParaRPr sz="700">
                        <a:solidFill>
                          <a:srgbClr val="595959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>
                          <a:solidFill>
                            <a:srgbClr val="595959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Signup_method</a:t>
                      </a:r>
                      <a:endParaRPr sz="700">
                        <a:solidFill>
                          <a:srgbClr val="595959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>
                          <a:solidFill>
                            <a:srgbClr val="595959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</a:t>
                      </a:r>
                      <a:endParaRPr sz="700">
                        <a:solidFill>
                          <a:srgbClr val="595959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rgbClr val="595959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rgbClr val="595959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700">
                          <a:solidFill>
                            <a:srgbClr val="595959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Signup_app</a:t>
                      </a:r>
                      <a:endParaRPr sz="700">
                        <a:solidFill>
                          <a:srgbClr val="595959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>
                          <a:solidFill>
                            <a:srgbClr val="595959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&lt; 2.2e-16</a:t>
                      </a:r>
                      <a:endParaRPr sz="700">
                        <a:solidFill>
                          <a:srgbClr val="595959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>
                          <a:solidFill>
                            <a:srgbClr val="595959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</a:t>
                      </a:r>
                      <a:endParaRPr sz="700">
                        <a:solidFill>
                          <a:srgbClr val="595959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rgbClr val="595959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>
                          <a:solidFill>
                            <a:srgbClr val="595959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signup_flow</a:t>
                      </a:r>
                      <a:endParaRPr sz="700">
                        <a:solidFill>
                          <a:srgbClr val="595959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>
                          <a:solidFill>
                            <a:srgbClr val="595959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&lt; 2.2e-16</a:t>
                      </a:r>
                      <a:endParaRPr sz="700">
                        <a:solidFill>
                          <a:srgbClr val="595959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>
                          <a:solidFill>
                            <a:srgbClr val="595959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&lt; 2.2e-16</a:t>
                      </a:r>
                      <a:endParaRPr sz="700">
                        <a:solidFill>
                          <a:srgbClr val="595959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>
                          <a:solidFill>
                            <a:srgbClr val="595959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</a:t>
                      </a:r>
                      <a:endParaRPr sz="700">
                        <a:solidFill>
                          <a:srgbClr val="595959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4" name="Google Shape;304;g120c1696ff6_1_61"/>
          <p:cNvGraphicFramePr/>
          <p:nvPr/>
        </p:nvGraphicFramePr>
        <p:xfrm>
          <a:off x="307625" y="3296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{1BB815DA-7BFF-4EC6-812F-EAD28C6C34E4}</a:tableStyleId>
              </a:tblPr>
              <a:tblGrid>
                <a:gridCol w="1067800"/>
                <a:gridCol w="932200"/>
                <a:gridCol w="740875"/>
                <a:gridCol w="809175"/>
              </a:tblGrid>
              <a:tr h="40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rgbClr val="595959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>
                          <a:solidFill>
                            <a:srgbClr val="595959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Affiliate Channel</a:t>
                      </a:r>
                      <a:endParaRPr sz="700">
                        <a:solidFill>
                          <a:srgbClr val="595959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>
                          <a:solidFill>
                            <a:srgbClr val="595959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Affiliate Provider</a:t>
                      </a:r>
                      <a:endParaRPr sz="700">
                        <a:solidFill>
                          <a:srgbClr val="595959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>
                          <a:solidFill>
                            <a:srgbClr val="595959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First </a:t>
                      </a:r>
                      <a:r>
                        <a:rPr lang="en-CA" sz="700">
                          <a:solidFill>
                            <a:srgbClr val="595959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Affiliate Tracked</a:t>
                      </a:r>
                      <a:endParaRPr sz="700">
                        <a:solidFill>
                          <a:srgbClr val="595959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rgbClr val="595959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>
                          <a:solidFill>
                            <a:srgbClr val="595959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Affiliate Channel</a:t>
                      </a:r>
                      <a:endParaRPr sz="700">
                        <a:solidFill>
                          <a:srgbClr val="595959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>
                          <a:solidFill>
                            <a:srgbClr val="595959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</a:t>
                      </a:r>
                      <a:endParaRPr sz="700">
                        <a:solidFill>
                          <a:srgbClr val="595959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rgbClr val="595959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rgbClr val="595959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>
                          <a:solidFill>
                            <a:srgbClr val="595959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Affiliate Provider</a:t>
                      </a:r>
                      <a:endParaRPr sz="700">
                        <a:solidFill>
                          <a:srgbClr val="595959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>
                          <a:solidFill>
                            <a:srgbClr val="595959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&lt; 2.2e-16</a:t>
                      </a:r>
                      <a:endParaRPr sz="700">
                        <a:solidFill>
                          <a:srgbClr val="595959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>
                          <a:solidFill>
                            <a:srgbClr val="595959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</a:t>
                      </a:r>
                      <a:endParaRPr sz="700">
                        <a:solidFill>
                          <a:srgbClr val="595959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rgbClr val="595959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>
                          <a:solidFill>
                            <a:srgbClr val="595959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First  Affiliate Tracked</a:t>
                      </a:r>
                      <a:endParaRPr sz="700">
                        <a:solidFill>
                          <a:srgbClr val="595959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>
                          <a:solidFill>
                            <a:srgbClr val="595959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&lt; 2.2e-16</a:t>
                      </a:r>
                      <a:endParaRPr sz="700">
                        <a:solidFill>
                          <a:srgbClr val="595959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>
                          <a:solidFill>
                            <a:srgbClr val="595959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&lt; 2.2e-16</a:t>
                      </a:r>
                      <a:endParaRPr sz="700">
                        <a:solidFill>
                          <a:srgbClr val="595959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700">
                          <a:solidFill>
                            <a:srgbClr val="595959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</a:t>
                      </a:r>
                      <a:endParaRPr sz="700">
                        <a:solidFill>
                          <a:srgbClr val="595959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5" name="Google Shape;305;g120c1696ff6_1_61"/>
          <p:cNvSpPr/>
          <p:nvPr/>
        </p:nvSpPr>
        <p:spPr>
          <a:xfrm>
            <a:off x="7748400" y="2355275"/>
            <a:ext cx="352200" cy="342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2e016e2ca_6_202"/>
          <p:cNvSpPr txBox="1"/>
          <p:nvPr/>
        </p:nvSpPr>
        <p:spPr>
          <a:xfrm>
            <a:off x="3591387" y="894962"/>
            <a:ext cx="1961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A5A5A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Models we used</a:t>
            </a:r>
            <a:endParaRPr sz="1100"/>
          </a:p>
        </p:txBody>
      </p:sp>
      <p:sp>
        <p:nvSpPr>
          <p:cNvPr id="311" name="Google Shape;311;g122e016e2ca_6_202"/>
          <p:cNvSpPr txBox="1"/>
          <p:nvPr/>
        </p:nvSpPr>
        <p:spPr>
          <a:xfrm>
            <a:off x="3483612" y="469055"/>
            <a:ext cx="2176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E99"/>
              </a:buClr>
              <a:buSzPts val="2400"/>
              <a:buFont typeface="Arial"/>
              <a:buNone/>
            </a:pPr>
            <a:r>
              <a:rPr lang="en-CA" sz="2400">
                <a:solidFill>
                  <a:srgbClr val="5D6E99"/>
                </a:solidFill>
              </a:rPr>
              <a:t>Models</a:t>
            </a:r>
            <a:endParaRPr b="0" i="0" sz="2400" u="none" cap="none" strike="noStrike">
              <a:solidFill>
                <a:srgbClr val="5D6E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122e016e2ca_6_202"/>
          <p:cNvSpPr/>
          <p:nvPr/>
        </p:nvSpPr>
        <p:spPr>
          <a:xfrm>
            <a:off x="1662947" y="1429328"/>
            <a:ext cx="1640036" cy="3116192"/>
          </a:xfrm>
          <a:custGeom>
            <a:rect b="b" l="l" r="r" t="t"/>
            <a:pathLst>
              <a:path extrusionOk="0" h="4154923" w="2186715">
                <a:moveTo>
                  <a:pt x="2" y="3117475"/>
                </a:moveTo>
                <a:lnTo>
                  <a:pt x="2186715" y="3117475"/>
                </a:lnTo>
                <a:lnTo>
                  <a:pt x="2186715" y="3636199"/>
                </a:lnTo>
                <a:lnTo>
                  <a:pt x="1093358" y="4154923"/>
                </a:lnTo>
                <a:lnTo>
                  <a:pt x="2" y="3636199"/>
                </a:lnTo>
                <a:close/>
                <a:moveTo>
                  <a:pt x="0" y="1933026"/>
                </a:moveTo>
                <a:lnTo>
                  <a:pt x="2186714" y="1933026"/>
                </a:lnTo>
                <a:lnTo>
                  <a:pt x="2186713" y="3117473"/>
                </a:lnTo>
                <a:lnTo>
                  <a:pt x="0" y="3117473"/>
                </a:lnTo>
                <a:close/>
                <a:moveTo>
                  <a:pt x="1093357" y="0"/>
                </a:moveTo>
                <a:cubicBezTo>
                  <a:pt x="1697201" y="0"/>
                  <a:pt x="2186714" y="489513"/>
                  <a:pt x="2186714" y="1093357"/>
                </a:cubicBezTo>
                <a:lnTo>
                  <a:pt x="2186714" y="1695963"/>
                </a:lnTo>
                <a:lnTo>
                  <a:pt x="0" y="1695963"/>
                </a:lnTo>
                <a:lnTo>
                  <a:pt x="0" y="1093357"/>
                </a:lnTo>
                <a:cubicBezTo>
                  <a:pt x="0" y="489513"/>
                  <a:pt x="489513" y="0"/>
                  <a:pt x="1093357" y="0"/>
                </a:cubicBezTo>
                <a:close/>
              </a:path>
            </a:pathLst>
          </a:custGeom>
          <a:solidFill>
            <a:srgbClr val="5D6E9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13" name="Google Shape;313;g122e016e2ca_6_202"/>
          <p:cNvSpPr/>
          <p:nvPr/>
        </p:nvSpPr>
        <p:spPr>
          <a:xfrm>
            <a:off x="2103288" y="1685638"/>
            <a:ext cx="759300" cy="759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14" name="Google Shape;314;g122e016e2ca_6_202"/>
          <p:cNvSpPr/>
          <p:nvPr/>
        </p:nvSpPr>
        <p:spPr>
          <a:xfrm>
            <a:off x="3667568" y="1429328"/>
            <a:ext cx="1640036" cy="3116191"/>
          </a:xfrm>
          <a:custGeom>
            <a:rect b="b" l="l" r="r" t="t"/>
            <a:pathLst>
              <a:path extrusionOk="0" h="4154922" w="2186715">
                <a:moveTo>
                  <a:pt x="2" y="3117474"/>
                </a:moveTo>
                <a:lnTo>
                  <a:pt x="2186715" y="3117474"/>
                </a:lnTo>
                <a:lnTo>
                  <a:pt x="2186715" y="3636198"/>
                </a:lnTo>
                <a:lnTo>
                  <a:pt x="1093358" y="4154922"/>
                </a:lnTo>
                <a:lnTo>
                  <a:pt x="2" y="3636198"/>
                </a:lnTo>
                <a:close/>
                <a:moveTo>
                  <a:pt x="1093357" y="0"/>
                </a:moveTo>
                <a:cubicBezTo>
                  <a:pt x="1697201" y="0"/>
                  <a:pt x="2186714" y="489513"/>
                  <a:pt x="2186714" y="1093357"/>
                </a:cubicBezTo>
                <a:cubicBezTo>
                  <a:pt x="2186714" y="1768062"/>
                  <a:pt x="2186713" y="2442768"/>
                  <a:pt x="2186713" y="3117473"/>
                </a:cubicBezTo>
                <a:lnTo>
                  <a:pt x="0" y="3117473"/>
                </a:lnTo>
                <a:lnTo>
                  <a:pt x="0" y="1933026"/>
                </a:lnTo>
                <a:lnTo>
                  <a:pt x="2186713" y="1933026"/>
                </a:lnTo>
                <a:lnTo>
                  <a:pt x="2186713" y="1695963"/>
                </a:lnTo>
                <a:lnTo>
                  <a:pt x="0" y="1695963"/>
                </a:lnTo>
                <a:lnTo>
                  <a:pt x="0" y="1093357"/>
                </a:lnTo>
                <a:cubicBezTo>
                  <a:pt x="0" y="489513"/>
                  <a:pt x="489513" y="0"/>
                  <a:pt x="1093357" y="0"/>
                </a:cubicBezTo>
                <a:close/>
              </a:path>
            </a:pathLst>
          </a:custGeom>
          <a:solidFill>
            <a:srgbClr val="A4AEC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15" name="Google Shape;315;g122e016e2ca_6_202"/>
          <p:cNvSpPr/>
          <p:nvPr/>
        </p:nvSpPr>
        <p:spPr>
          <a:xfrm>
            <a:off x="4107908" y="1685638"/>
            <a:ext cx="759300" cy="759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16" name="Google Shape;316;g122e016e2ca_6_202"/>
          <p:cNvSpPr/>
          <p:nvPr/>
        </p:nvSpPr>
        <p:spPr>
          <a:xfrm>
            <a:off x="5672187" y="1429328"/>
            <a:ext cx="1640036" cy="3116192"/>
          </a:xfrm>
          <a:custGeom>
            <a:rect b="b" l="l" r="r" t="t"/>
            <a:pathLst>
              <a:path extrusionOk="0" h="4154923" w="2186715">
                <a:moveTo>
                  <a:pt x="2" y="3117475"/>
                </a:moveTo>
                <a:lnTo>
                  <a:pt x="2186715" y="3117475"/>
                </a:lnTo>
                <a:lnTo>
                  <a:pt x="2186715" y="3636199"/>
                </a:lnTo>
                <a:lnTo>
                  <a:pt x="1093358" y="4154923"/>
                </a:lnTo>
                <a:lnTo>
                  <a:pt x="2" y="3636199"/>
                </a:lnTo>
                <a:close/>
                <a:moveTo>
                  <a:pt x="0" y="1948593"/>
                </a:moveTo>
                <a:lnTo>
                  <a:pt x="2186714" y="1948593"/>
                </a:lnTo>
                <a:lnTo>
                  <a:pt x="2186713" y="3117473"/>
                </a:lnTo>
                <a:lnTo>
                  <a:pt x="0" y="3117473"/>
                </a:lnTo>
                <a:close/>
                <a:moveTo>
                  <a:pt x="1093357" y="0"/>
                </a:moveTo>
                <a:cubicBezTo>
                  <a:pt x="1697201" y="0"/>
                  <a:pt x="2186714" y="489513"/>
                  <a:pt x="2186714" y="1093357"/>
                </a:cubicBezTo>
                <a:lnTo>
                  <a:pt x="2186714" y="1695963"/>
                </a:lnTo>
                <a:lnTo>
                  <a:pt x="0" y="1695963"/>
                </a:lnTo>
                <a:lnTo>
                  <a:pt x="0" y="1093357"/>
                </a:lnTo>
                <a:cubicBezTo>
                  <a:pt x="0" y="489513"/>
                  <a:pt x="489513" y="0"/>
                  <a:pt x="1093357" y="0"/>
                </a:cubicBezTo>
                <a:close/>
              </a:path>
            </a:pathLst>
          </a:custGeom>
          <a:solidFill>
            <a:srgbClr val="5D6E9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17" name="Google Shape;317;g122e016e2ca_6_202"/>
          <p:cNvSpPr/>
          <p:nvPr/>
        </p:nvSpPr>
        <p:spPr>
          <a:xfrm>
            <a:off x="6112528" y="1685638"/>
            <a:ext cx="759300" cy="759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18" name="Google Shape;318;g122e016e2ca_6_202"/>
          <p:cNvSpPr txBox="1"/>
          <p:nvPr/>
        </p:nvSpPr>
        <p:spPr>
          <a:xfrm flipH="1">
            <a:off x="1950730" y="3160975"/>
            <a:ext cx="103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Naive Bayes</a:t>
            </a:r>
            <a:endParaRPr b="1" sz="2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19" name="Google Shape;319;g122e016e2ca_6_202"/>
          <p:cNvSpPr txBox="1"/>
          <p:nvPr/>
        </p:nvSpPr>
        <p:spPr>
          <a:xfrm flipH="1">
            <a:off x="3970818" y="3223000"/>
            <a:ext cx="103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Random Forest</a:t>
            </a:r>
            <a:endParaRPr b="1" sz="2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20" name="Google Shape;320;g122e016e2ca_6_202"/>
          <p:cNvSpPr txBox="1"/>
          <p:nvPr/>
        </p:nvSpPr>
        <p:spPr>
          <a:xfrm flipH="1">
            <a:off x="5805324" y="3223000"/>
            <a:ext cx="13737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CA" sz="2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Multinomial Logit Model</a:t>
            </a:r>
            <a:endParaRPr b="1" sz="20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21" name="Google Shape;321;g122e016e2ca_6_202"/>
          <p:cNvSpPr txBox="1"/>
          <p:nvPr/>
        </p:nvSpPr>
        <p:spPr>
          <a:xfrm>
            <a:off x="2340050" y="1741800"/>
            <a:ext cx="522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900">
                <a:solidFill>
                  <a:srgbClr val="888888"/>
                </a:solidFill>
              </a:rPr>
              <a:t>I</a:t>
            </a:r>
            <a:endParaRPr b="1" sz="2900">
              <a:solidFill>
                <a:srgbClr val="888888"/>
              </a:solidFill>
            </a:endParaRPr>
          </a:p>
        </p:txBody>
      </p:sp>
      <p:sp>
        <p:nvSpPr>
          <p:cNvPr id="322" name="Google Shape;322;g122e016e2ca_6_202"/>
          <p:cNvSpPr txBox="1"/>
          <p:nvPr/>
        </p:nvSpPr>
        <p:spPr>
          <a:xfrm>
            <a:off x="4310700" y="1741800"/>
            <a:ext cx="522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900">
                <a:solidFill>
                  <a:srgbClr val="888888"/>
                </a:solidFill>
              </a:rPr>
              <a:t>I</a:t>
            </a:r>
            <a:r>
              <a:rPr b="1" lang="en-CA" sz="2900">
                <a:solidFill>
                  <a:srgbClr val="888888"/>
                </a:solidFill>
              </a:rPr>
              <a:t>I</a:t>
            </a:r>
            <a:endParaRPr b="1" sz="2900">
              <a:solidFill>
                <a:srgbClr val="888888"/>
              </a:solidFill>
            </a:endParaRPr>
          </a:p>
        </p:txBody>
      </p:sp>
      <p:sp>
        <p:nvSpPr>
          <p:cNvPr id="323" name="Google Shape;323;g122e016e2ca_6_202"/>
          <p:cNvSpPr txBox="1"/>
          <p:nvPr/>
        </p:nvSpPr>
        <p:spPr>
          <a:xfrm>
            <a:off x="6281350" y="1749700"/>
            <a:ext cx="522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900">
                <a:solidFill>
                  <a:srgbClr val="888888"/>
                </a:solidFill>
              </a:rPr>
              <a:t>III</a:t>
            </a:r>
            <a:endParaRPr b="1" sz="2900">
              <a:solidFill>
                <a:srgbClr val="888888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g122e016e2ca_6_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60652" y="4086484"/>
            <a:ext cx="10465303" cy="2114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122e016e2ca_6_2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51307">
            <a:off x="-1131728" y="3787799"/>
            <a:ext cx="7513278" cy="1708087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g122e016e2ca_6_239"/>
          <p:cNvSpPr txBox="1"/>
          <p:nvPr/>
        </p:nvSpPr>
        <p:spPr>
          <a:xfrm>
            <a:off x="3264840" y="1124875"/>
            <a:ext cx="2604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solidFill>
                  <a:srgbClr val="595959"/>
                </a:solidFill>
                <a:latin typeface="SimHei"/>
                <a:ea typeface="SimHei"/>
                <a:cs typeface="SimHei"/>
                <a:sym typeface="SimHei"/>
              </a:rPr>
              <a:t>| Accuracy &amp; Model Selection |</a:t>
            </a:r>
            <a:endParaRPr sz="1500">
              <a:solidFill>
                <a:srgbClr val="595959"/>
              </a:solidFill>
              <a:latin typeface="SimHei"/>
              <a:ea typeface="SimHei"/>
              <a:cs typeface="SimHei"/>
              <a:sym typeface="SimHei"/>
            </a:endParaRPr>
          </a:p>
        </p:txBody>
      </p:sp>
      <p:sp>
        <p:nvSpPr>
          <p:cNvPr id="331" name="Google Shape;331;g122e016e2ca_6_239"/>
          <p:cNvSpPr txBox="1"/>
          <p:nvPr/>
        </p:nvSpPr>
        <p:spPr>
          <a:xfrm>
            <a:off x="2386724" y="1432824"/>
            <a:ext cx="4370700" cy="8388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101600">
              <a:srgbClr val="BFBFBF">
                <a:alpha val="29803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E99"/>
              </a:buClr>
              <a:buSzPts val="5000"/>
              <a:buFont typeface="Arial"/>
              <a:buNone/>
            </a:pPr>
            <a:r>
              <a:rPr b="0" i="0" lang="en-CA" sz="5000" u="none" cap="none" strike="noStrike">
                <a:solidFill>
                  <a:srgbClr val="5D6E99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b="0" i="0" sz="5000" u="none" cap="none" strike="noStrike">
              <a:solidFill>
                <a:srgbClr val="5D6E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2" name="Google Shape;332;g122e016e2ca_6_239"/>
          <p:cNvGrpSpPr/>
          <p:nvPr/>
        </p:nvGrpSpPr>
        <p:grpSpPr>
          <a:xfrm>
            <a:off x="3756471" y="2422546"/>
            <a:ext cx="1621657" cy="298418"/>
            <a:chOff x="5008611" y="3748873"/>
            <a:chExt cx="2162209" cy="397891"/>
          </a:xfrm>
        </p:grpSpPr>
        <p:sp>
          <p:nvSpPr>
            <p:cNvPr id="333" name="Google Shape;333;g122e016e2ca_6_239"/>
            <p:cNvSpPr/>
            <p:nvPr/>
          </p:nvSpPr>
          <p:spPr>
            <a:xfrm>
              <a:off x="5008611" y="3748873"/>
              <a:ext cx="2162209" cy="397891"/>
            </a:xfrm>
            <a:prstGeom prst="roundRect">
              <a:avLst>
                <a:gd fmla="val 50000" name="adj"/>
              </a:avLst>
            </a:prstGeom>
            <a:solidFill>
              <a:srgbClr val="5D6E9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34" name="Google Shape;334;g122e016e2ca_6_239"/>
            <p:cNvSpPr/>
            <p:nvPr/>
          </p:nvSpPr>
          <p:spPr>
            <a:xfrm>
              <a:off x="5554894" y="3763160"/>
              <a:ext cx="1274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400">
                  <a:solidFill>
                    <a:schemeClr val="lt1"/>
                  </a:solidFill>
                  <a:latin typeface="SimHei"/>
                  <a:ea typeface="SimHei"/>
                  <a:cs typeface="SimHei"/>
                  <a:sym typeface="SimHei"/>
                </a:rPr>
                <a:t>PART.03</a:t>
              </a:r>
              <a:endParaRPr sz="1400">
                <a:solidFill>
                  <a:schemeClr val="lt1"/>
                </a:solidFill>
                <a:latin typeface="SimHei"/>
                <a:ea typeface="SimHei"/>
                <a:cs typeface="SimHei"/>
                <a:sym typeface="SimHe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22e016e2b4_0_107"/>
          <p:cNvSpPr txBox="1"/>
          <p:nvPr/>
        </p:nvSpPr>
        <p:spPr>
          <a:xfrm>
            <a:off x="5259325" y="2142413"/>
            <a:ext cx="3000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icrosoft Yahei"/>
              <a:buChar char="●"/>
            </a:pPr>
            <a:r>
              <a:rPr lang="en-CA" sz="1200"/>
              <a:t>Comparing all four models, the </a:t>
            </a:r>
            <a:r>
              <a:rPr b="1" lang="en-CA" sz="1200"/>
              <a:t>subsetted</a:t>
            </a:r>
            <a:r>
              <a:rPr lang="en-CA" sz="1200"/>
              <a:t> model has the best performance </a:t>
            </a:r>
            <a:endParaRPr sz="1200"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CA" sz="1200"/>
              <a:t>Resampling did not improve the performance</a:t>
            </a:r>
            <a:endParaRPr sz="1200"/>
          </a:p>
        </p:txBody>
      </p:sp>
      <p:sp>
        <p:nvSpPr>
          <p:cNvPr id="340" name="Google Shape;340;g122e016e2b4_0_107"/>
          <p:cNvSpPr txBox="1"/>
          <p:nvPr/>
        </p:nvSpPr>
        <p:spPr>
          <a:xfrm>
            <a:off x="5381002" y="1590913"/>
            <a:ext cx="3099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A5A5A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Compare Misclassification Rate for 50% and 80% prediction interval</a:t>
            </a:r>
            <a:endParaRPr sz="1200"/>
          </a:p>
        </p:txBody>
      </p:sp>
      <p:sp>
        <p:nvSpPr>
          <p:cNvPr id="341" name="Google Shape;341;g122e016e2b4_0_107"/>
          <p:cNvSpPr txBox="1"/>
          <p:nvPr/>
        </p:nvSpPr>
        <p:spPr>
          <a:xfrm>
            <a:off x="5380996" y="1152313"/>
            <a:ext cx="3036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E99"/>
              </a:buClr>
              <a:buSzPts val="2400"/>
              <a:buFont typeface="Arial"/>
              <a:buNone/>
            </a:pPr>
            <a:r>
              <a:rPr lang="en-CA" sz="2400">
                <a:solidFill>
                  <a:srgbClr val="5D6E99"/>
                </a:solidFill>
              </a:rPr>
              <a:t>Naive Bayes</a:t>
            </a:r>
            <a:endParaRPr b="0" i="0" sz="2400" u="none" cap="none" strike="noStrike">
              <a:solidFill>
                <a:srgbClr val="5D6E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g122e016e2b4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700" y="643549"/>
            <a:ext cx="4206925" cy="1793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122e016e2b4_0_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699" y="2586124"/>
            <a:ext cx="4182075" cy="19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g122e016e2b4_0_107"/>
          <p:cNvSpPr/>
          <p:nvPr/>
        </p:nvSpPr>
        <p:spPr>
          <a:xfrm>
            <a:off x="2424588" y="2127075"/>
            <a:ext cx="660300" cy="30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122e016e2b4_0_107"/>
          <p:cNvSpPr/>
          <p:nvPr/>
        </p:nvSpPr>
        <p:spPr>
          <a:xfrm>
            <a:off x="2437013" y="4165500"/>
            <a:ext cx="660300" cy="30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g122e016e2ca_6_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63" y="2621150"/>
            <a:ext cx="4119175" cy="1861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122e016e2ca_6_2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563" y="661075"/>
            <a:ext cx="4119174" cy="17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122e016e2ca_6_289"/>
          <p:cNvSpPr txBox="1"/>
          <p:nvPr/>
        </p:nvSpPr>
        <p:spPr>
          <a:xfrm>
            <a:off x="5152913" y="1823163"/>
            <a:ext cx="3000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icrosoft Yahei"/>
              <a:buChar char="●"/>
            </a:pPr>
            <a:r>
              <a:rPr lang="en-CA" sz="1200"/>
              <a:t>Number of random variables used in each split, mtry is </a:t>
            </a:r>
            <a:r>
              <a:rPr lang="en-CA" sz="1200"/>
              <a:t>tuned using the OOB error rate right before fitting training the model</a:t>
            </a:r>
            <a:endParaRPr sz="1200"/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icrosoft Yahei"/>
              <a:buChar char="●"/>
            </a:pPr>
            <a:r>
              <a:rPr lang="en-CA" sz="1200"/>
              <a:t>Comparing all four models, </a:t>
            </a:r>
            <a:r>
              <a:rPr b="1" lang="en-CA" sz="1200"/>
              <a:t>oversampling</a:t>
            </a:r>
            <a:r>
              <a:rPr lang="en-CA" sz="1200"/>
              <a:t> seems to work the best. </a:t>
            </a:r>
            <a:endParaRPr sz="1200"/>
          </a:p>
        </p:txBody>
      </p:sp>
      <p:sp>
        <p:nvSpPr>
          <p:cNvPr id="353" name="Google Shape;353;g122e016e2ca_6_289"/>
          <p:cNvSpPr txBox="1"/>
          <p:nvPr/>
        </p:nvSpPr>
        <p:spPr>
          <a:xfrm>
            <a:off x="5231065" y="1332113"/>
            <a:ext cx="3099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A5A5A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Compare </a:t>
            </a:r>
            <a:r>
              <a:rPr lang="en-CA" sz="1200">
                <a:solidFill>
                  <a:srgbClr val="A5A5A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Misclassification</a:t>
            </a:r>
            <a:r>
              <a:rPr lang="en-CA" sz="1200">
                <a:solidFill>
                  <a:srgbClr val="A5A5A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Rate for 50% and 80% prediction interval</a:t>
            </a:r>
            <a:endParaRPr sz="1200"/>
          </a:p>
        </p:txBody>
      </p:sp>
      <p:sp>
        <p:nvSpPr>
          <p:cNvPr id="354" name="Google Shape;354;g122e016e2ca_6_289"/>
          <p:cNvSpPr txBox="1"/>
          <p:nvPr/>
        </p:nvSpPr>
        <p:spPr>
          <a:xfrm>
            <a:off x="5231058" y="893513"/>
            <a:ext cx="3036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E99"/>
              </a:buClr>
              <a:buSzPts val="2400"/>
              <a:buFont typeface="Arial"/>
              <a:buNone/>
            </a:pPr>
            <a:r>
              <a:rPr lang="en-CA" sz="2400">
                <a:solidFill>
                  <a:srgbClr val="5D6E99"/>
                </a:solidFill>
              </a:rPr>
              <a:t>Random Forest</a:t>
            </a:r>
            <a:endParaRPr b="0" i="0" sz="2400" u="none" cap="none" strike="noStrike">
              <a:solidFill>
                <a:srgbClr val="5D6E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122e016e2ca_6_289"/>
          <p:cNvSpPr/>
          <p:nvPr/>
        </p:nvSpPr>
        <p:spPr>
          <a:xfrm>
            <a:off x="4231113" y="2216950"/>
            <a:ext cx="604200" cy="231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237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122e016e2ca_6_289"/>
          <p:cNvSpPr/>
          <p:nvPr/>
        </p:nvSpPr>
        <p:spPr>
          <a:xfrm>
            <a:off x="4289538" y="4192825"/>
            <a:ext cx="604200" cy="231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237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122e016e2ca_6_289"/>
          <p:cNvSpPr txBox="1"/>
          <p:nvPr/>
        </p:nvSpPr>
        <p:spPr>
          <a:xfrm>
            <a:off x="5113835" y="3903738"/>
            <a:ext cx="3255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** 3 digits is used here as 2 digits cannot distinguish between undersampling and oversampling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2e016e2b4_0_127"/>
          <p:cNvSpPr txBox="1"/>
          <p:nvPr/>
        </p:nvSpPr>
        <p:spPr>
          <a:xfrm>
            <a:off x="5265000" y="1859338"/>
            <a:ext cx="3304200" cy="28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icrosoft Yahei"/>
              <a:buChar char="●"/>
            </a:pPr>
            <a:r>
              <a:rPr lang="en-CA" sz="1200"/>
              <a:t>Reference level — “NDF”</a:t>
            </a:r>
            <a:endParaRPr sz="1200"/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icrosoft Yahei"/>
              <a:buChar char="●"/>
            </a:pPr>
            <a:r>
              <a:rPr lang="en-CA" sz="1200"/>
              <a:t>Full model (5th </a:t>
            </a:r>
            <a:r>
              <a:rPr lang="en-CA" sz="1200"/>
              <a:t>fold) was </a:t>
            </a:r>
            <a:r>
              <a:rPr lang="en-CA" sz="1200"/>
              <a:t>used to determine features of the subsetted model 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CA" sz="1200"/>
              <a:t>Improved classification rate in oversampling and undersampling model</a:t>
            </a:r>
            <a:endParaRPr sz="1200"/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icrosoft Yahei"/>
              <a:buChar char="●"/>
            </a:pPr>
            <a:r>
              <a:rPr lang="en-CA" sz="1200"/>
              <a:t>In general,</a:t>
            </a:r>
            <a:r>
              <a:rPr b="1" lang="en-CA" sz="1200"/>
              <a:t> Oversampling</a:t>
            </a:r>
            <a:r>
              <a:rPr lang="en-CA" sz="1200"/>
              <a:t> model is deemed to be the best model in multinomial logistic regression</a:t>
            </a:r>
            <a:endParaRPr sz="1200"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CA" sz="1200"/>
              <a:t>Note: stepwise AIC was used to aid in variable selection, however, the AIC value  only differs to the full models’ by 3.65</a:t>
            </a:r>
            <a:endParaRPr sz="1200"/>
          </a:p>
        </p:txBody>
      </p:sp>
      <p:sp>
        <p:nvSpPr>
          <p:cNvPr id="363" name="Google Shape;363;g122e016e2b4_0_127"/>
          <p:cNvSpPr txBox="1"/>
          <p:nvPr/>
        </p:nvSpPr>
        <p:spPr>
          <a:xfrm>
            <a:off x="5337002" y="1344975"/>
            <a:ext cx="3099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A5A5A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Compare Misclassification Rate for 50% and 80% prediction interval</a:t>
            </a:r>
            <a:endParaRPr sz="1200"/>
          </a:p>
        </p:txBody>
      </p:sp>
      <p:sp>
        <p:nvSpPr>
          <p:cNvPr id="364" name="Google Shape;364;g122e016e2b4_0_127"/>
          <p:cNvSpPr txBox="1"/>
          <p:nvPr/>
        </p:nvSpPr>
        <p:spPr>
          <a:xfrm>
            <a:off x="5325825" y="439550"/>
            <a:ext cx="32433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E99"/>
              </a:buClr>
              <a:buSzPts val="2400"/>
              <a:buFont typeface="Arial"/>
              <a:buNone/>
            </a:pPr>
            <a:r>
              <a:rPr b="1" lang="en-CA" sz="2400">
                <a:solidFill>
                  <a:srgbClr val="5D6E99"/>
                </a:solidFill>
              </a:rPr>
              <a:t>Multinomial Logistic Regression</a:t>
            </a:r>
            <a:endParaRPr b="1" i="0" sz="2400" u="none" cap="none" strike="noStrike">
              <a:solidFill>
                <a:srgbClr val="5D6E99"/>
              </a:solidFill>
            </a:endParaRPr>
          </a:p>
        </p:txBody>
      </p:sp>
      <p:sp>
        <p:nvSpPr>
          <p:cNvPr id="365" name="Google Shape;365;g122e016e2b4_0_127"/>
          <p:cNvSpPr/>
          <p:nvPr/>
        </p:nvSpPr>
        <p:spPr>
          <a:xfrm>
            <a:off x="3113800" y="2211000"/>
            <a:ext cx="604200" cy="231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237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122e016e2b4_0_127"/>
          <p:cNvSpPr/>
          <p:nvPr/>
        </p:nvSpPr>
        <p:spPr>
          <a:xfrm>
            <a:off x="3047275" y="4221875"/>
            <a:ext cx="604200" cy="231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237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67" name="Google Shape;367;g122e016e2b4_0_127"/>
          <p:cNvGraphicFramePr/>
          <p:nvPr/>
        </p:nvGraphicFramePr>
        <p:xfrm>
          <a:off x="574800" y="1183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{1BB815DA-7BFF-4EC6-812F-EAD28C6C34E4}</a:tableStyleId>
              </a:tblPr>
              <a:tblGrid>
                <a:gridCol w="842400"/>
                <a:gridCol w="842400"/>
                <a:gridCol w="842400"/>
                <a:gridCol w="842400"/>
                <a:gridCol w="842400"/>
              </a:tblGrid>
              <a:tr h="31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full_50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sub_50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under_50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over_50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Fold 1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0.317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0.322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0.287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0.282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Fold 2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0.321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0.327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0.280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0.286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Fold 3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0.320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0.320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0.287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0.290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Fold 4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0.318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0.328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0.287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0.283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Fold 5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0.317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0.313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0.317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0.287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Avg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0.317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0.322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0.287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0.282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8" name="Google Shape;368;g122e016e2b4_0_127"/>
          <p:cNvGraphicFramePr/>
          <p:nvPr/>
        </p:nvGraphicFramePr>
        <p:xfrm>
          <a:off x="574788" y="25717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{1BB815DA-7BFF-4EC6-812F-EAD28C6C34E4}</a:tableStyleId>
              </a:tblPr>
              <a:tblGrid>
                <a:gridCol w="842400"/>
                <a:gridCol w="842400"/>
                <a:gridCol w="842400"/>
                <a:gridCol w="842400"/>
                <a:gridCol w="842400"/>
              </a:tblGrid>
              <a:tr h="23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full_80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sub_80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under_80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over_80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Fold 1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0.110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0.109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0.078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0.073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Fold 2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0.108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0.108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0.073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0.079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Fold 3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0.108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0.108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0.077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0.079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Fold 4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0.107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0.108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0.085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0.070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Fold 5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0.109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0.109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0.109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0.081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Avg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0.110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0.109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0.078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0.073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69" name="Google Shape;369;g122e016e2b4_0_127"/>
          <p:cNvSpPr/>
          <p:nvPr/>
        </p:nvSpPr>
        <p:spPr>
          <a:xfrm>
            <a:off x="4068174" y="2221275"/>
            <a:ext cx="604200" cy="30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122e016e2b4_0_127"/>
          <p:cNvSpPr/>
          <p:nvPr/>
        </p:nvSpPr>
        <p:spPr>
          <a:xfrm>
            <a:off x="4068174" y="4706600"/>
            <a:ext cx="604200" cy="30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22e016e2ca_6_191"/>
          <p:cNvSpPr txBox="1"/>
          <p:nvPr/>
        </p:nvSpPr>
        <p:spPr>
          <a:xfrm>
            <a:off x="3591462" y="950725"/>
            <a:ext cx="1961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A5A5A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Select the best model</a:t>
            </a:r>
            <a:endParaRPr sz="1100"/>
          </a:p>
        </p:txBody>
      </p:sp>
      <p:sp>
        <p:nvSpPr>
          <p:cNvPr id="376" name="Google Shape;376;g122e016e2ca_6_191"/>
          <p:cNvSpPr txBox="1"/>
          <p:nvPr/>
        </p:nvSpPr>
        <p:spPr>
          <a:xfrm>
            <a:off x="2616451" y="512125"/>
            <a:ext cx="3911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E99"/>
              </a:buClr>
              <a:buSzPts val="2400"/>
              <a:buFont typeface="Arial"/>
              <a:buNone/>
            </a:pPr>
            <a:r>
              <a:rPr lang="en-CA" sz="2400">
                <a:solidFill>
                  <a:srgbClr val="5D6E99"/>
                </a:solidFill>
              </a:rPr>
              <a:t>Model Selection Accuracy</a:t>
            </a:r>
            <a:endParaRPr b="0" i="0" sz="2400" u="none" cap="none" strike="noStrike">
              <a:solidFill>
                <a:srgbClr val="5D6E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7" name="Google Shape;377;g122e016e2ca_6_191"/>
          <p:cNvGraphicFramePr/>
          <p:nvPr/>
        </p:nvGraphicFramePr>
        <p:xfrm>
          <a:off x="285338" y="1427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{1BB815DA-7BFF-4EC6-812F-EAD28C6C34E4}</a:tableStyleId>
              </a:tblPr>
              <a:tblGrid>
                <a:gridCol w="969250"/>
                <a:gridCol w="969275"/>
                <a:gridCol w="969275"/>
                <a:gridCol w="12753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50%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/>
                        <a:t>Naive Bayes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/>
                        <a:t>Random Forest</a:t>
                      </a:r>
                      <a:endParaRPr b="1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>
                          <a:solidFill>
                            <a:srgbClr val="00A39E"/>
                          </a:solidFill>
                        </a:rPr>
                        <a:t>Multinomial</a:t>
                      </a:r>
                      <a:endParaRPr b="1">
                        <a:solidFill>
                          <a:srgbClr val="00A39E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43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/>
                        <a:t>Fold 1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0.37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0.41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00A39E"/>
                          </a:solidFill>
                        </a:rPr>
                        <a:t>0.28</a:t>
                      </a:r>
                      <a:endParaRPr>
                        <a:solidFill>
                          <a:srgbClr val="00A39E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43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>
                          <a:solidFill>
                            <a:schemeClr val="dk1"/>
                          </a:solidFill>
                        </a:rPr>
                        <a:t>Fold 2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0.37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0.37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00A39E"/>
                          </a:solidFill>
                        </a:rPr>
                        <a:t>0.29</a:t>
                      </a:r>
                      <a:endParaRPr>
                        <a:solidFill>
                          <a:srgbClr val="00A39E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43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CA">
                          <a:solidFill>
                            <a:schemeClr val="dk1"/>
                          </a:solidFill>
                        </a:rPr>
                        <a:t>Fold 3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0.37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0.37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00A39E"/>
                          </a:solidFill>
                        </a:rPr>
                        <a:t>0.29</a:t>
                      </a:r>
                      <a:endParaRPr>
                        <a:solidFill>
                          <a:srgbClr val="00A39E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43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CA">
                          <a:solidFill>
                            <a:schemeClr val="dk1"/>
                          </a:solidFill>
                        </a:rPr>
                        <a:t>Fold 4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0.37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0.36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00A39E"/>
                          </a:solidFill>
                        </a:rPr>
                        <a:t>0.28</a:t>
                      </a:r>
                      <a:endParaRPr>
                        <a:solidFill>
                          <a:srgbClr val="00A39E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43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CA">
                          <a:solidFill>
                            <a:schemeClr val="dk1"/>
                          </a:solidFill>
                        </a:rPr>
                        <a:t>Fold 5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0.37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0.36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00A39E"/>
                          </a:solidFill>
                        </a:rPr>
                        <a:t>0.29</a:t>
                      </a:r>
                      <a:endParaRPr>
                        <a:solidFill>
                          <a:srgbClr val="00A39E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43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/>
                        <a:t>Avg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0.37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0.38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00A39E"/>
                          </a:solidFill>
                        </a:rPr>
                        <a:t>0.28</a:t>
                      </a:r>
                      <a:endParaRPr>
                        <a:solidFill>
                          <a:srgbClr val="00A39E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8" name="Google Shape;378;g122e016e2ca_6_191"/>
          <p:cNvGraphicFramePr/>
          <p:nvPr/>
        </p:nvGraphicFramePr>
        <p:xfrm>
          <a:off x="4675525" y="1427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{1BB815DA-7BFF-4EC6-812F-EAD28C6C34E4}</a:tableStyleId>
              </a:tblPr>
              <a:tblGrid>
                <a:gridCol w="969275"/>
                <a:gridCol w="969275"/>
                <a:gridCol w="969275"/>
                <a:gridCol w="1275300"/>
              </a:tblGrid>
              <a:tr h="65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8</a:t>
                      </a:r>
                      <a:r>
                        <a:rPr lang="en-CA"/>
                        <a:t>0%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/>
                        <a:t>Naive Bayes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/>
                        <a:t>Random Forest</a:t>
                      </a:r>
                      <a:endParaRPr b="1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>
                          <a:solidFill>
                            <a:srgbClr val="00A39E"/>
                          </a:solidFill>
                        </a:rPr>
                        <a:t>Multinomial</a:t>
                      </a:r>
                      <a:endParaRPr b="1">
                        <a:solidFill>
                          <a:srgbClr val="00A39E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42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/>
                        <a:t>Fold 1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0.16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0.21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00A39E"/>
                          </a:solidFill>
                        </a:rPr>
                        <a:t>0.07</a:t>
                      </a:r>
                      <a:endParaRPr>
                        <a:solidFill>
                          <a:srgbClr val="00A39E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42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>
                          <a:solidFill>
                            <a:schemeClr val="dk1"/>
                          </a:solidFill>
                        </a:rPr>
                        <a:t>Fold 2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0.17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0.16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00A39E"/>
                          </a:solidFill>
                        </a:rPr>
                        <a:t>0.08</a:t>
                      </a:r>
                      <a:endParaRPr>
                        <a:solidFill>
                          <a:srgbClr val="00A39E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42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>
                          <a:solidFill>
                            <a:schemeClr val="dk1"/>
                          </a:solidFill>
                        </a:rPr>
                        <a:t>Fold 3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0.17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0.16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00A39E"/>
                          </a:solidFill>
                        </a:rPr>
                        <a:t>0.08</a:t>
                      </a:r>
                      <a:endParaRPr>
                        <a:solidFill>
                          <a:srgbClr val="00A39E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42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>
                          <a:solidFill>
                            <a:schemeClr val="dk1"/>
                          </a:solidFill>
                        </a:rPr>
                        <a:t>Fold 4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0.16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0.16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00A39E"/>
                          </a:solidFill>
                        </a:rPr>
                        <a:t>0.07</a:t>
                      </a:r>
                      <a:endParaRPr>
                        <a:solidFill>
                          <a:srgbClr val="00A39E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42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>
                          <a:solidFill>
                            <a:schemeClr val="dk1"/>
                          </a:solidFill>
                        </a:rPr>
                        <a:t>Fold 5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0.16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0.16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00A39E"/>
                          </a:solidFill>
                        </a:rPr>
                        <a:t>0.08</a:t>
                      </a:r>
                      <a:endParaRPr>
                        <a:solidFill>
                          <a:srgbClr val="00A39E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42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/>
                        <a:t>Avg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0.16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0.17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00A39E"/>
                          </a:solidFill>
                        </a:rPr>
                        <a:t>0.07</a:t>
                      </a:r>
                      <a:endParaRPr>
                        <a:solidFill>
                          <a:srgbClr val="00A39E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232b8b4b5e_0_0"/>
          <p:cNvSpPr txBox="1"/>
          <p:nvPr/>
        </p:nvSpPr>
        <p:spPr>
          <a:xfrm>
            <a:off x="3591462" y="950725"/>
            <a:ext cx="1961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A5A5A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Select the best model</a:t>
            </a:r>
            <a:endParaRPr sz="1100"/>
          </a:p>
        </p:txBody>
      </p:sp>
      <p:sp>
        <p:nvSpPr>
          <p:cNvPr id="384" name="Google Shape;384;g1232b8b4b5e_0_0"/>
          <p:cNvSpPr txBox="1"/>
          <p:nvPr/>
        </p:nvSpPr>
        <p:spPr>
          <a:xfrm>
            <a:off x="2616451" y="512125"/>
            <a:ext cx="3911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E99"/>
              </a:buClr>
              <a:buSzPts val="2400"/>
              <a:buFont typeface="Arial"/>
              <a:buNone/>
            </a:pPr>
            <a:r>
              <a:rPr lang="en-CA" sz="2400">
                <a:solidFill>
                  <a:srgbClr val="5D6E99"/>
                </a:solidFill>
              </a:rPr>
              <a:t>Model Selection AUC</a:t>
            </a:r>
            <a:endParaRPr b="0" i="0" sz="2400" u="none" cap="none" strike="noStrike">
              <a:solidFill>
                <a:srgbClr val="5D6E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5" name="Google Shape;385;g1232b8b4b5e_0_0"/>
          <p:cNvGraphicFramePr/>
          <p:nvPr/>
        </p:nvGraphicFramePr>
        <p:xfrm>
          <a:off x="2480438" y="1371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{1BB815DA-7BFF-4EC6-812F-EAD28C6C34E4}</a:tableStyleId>
              </a:tblPr>
              <a:tblGrid>
                <a:gridCol w="969250"/>
                <a:gridCol w="969275"/>
                <a:gridCol w="969275"/>
                <a:gridCol w="12753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/>
                        <a:t>Naive Bayes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/>
                        <a:t>Random Forest</a:t>
                      </a:r>
                      <a:endParaRPr b="1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>
                          <a:solidFill>
                            <a:srgbClr val="00A39E"/>
                          </a:solidFill>
                        </a:rPr>
                        <a:t>Multinomial Logit</a:t>
                      </a:r>
                      <a:endParaRPr b="1">
                        <a:solidFill>
                          <a:srgbClr val="00A39E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43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/>
                        <a:t>Fold 1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0.61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0.51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00A39E"/>
                          </a:solidFill>
                        </a:rPr>
                        <a:t>0.64</a:t>
                      </a:r>
                      <a:endParaRPr>
                        <a:solidFill>
                          <a:srgbClr val="00A39E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43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>
                          <a:solidFill>
                            <a:schemeClr val="dk1"/>
                          </a:solidFill>
                        </a:rPr>
                        <a:t>Fold 2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0.60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0.51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00A39E"/>
                          </a:solidFill>
                        </a:rPr>
                        <a:t>0.63</a:t>
                      </a:r>
                      <a:endParaRPr>
                        <a:solidFill>
                          <a:srgbClr val="00A39E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43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CA">
                          <a:solidFill>
                            <a:schemeClr val="dk1"/>
                          </a:solidFill>
                        </a:rPr>
                        <a:t>Fold 3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0.60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0.54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00A39E"/>
                          </a:solidFill>
                        </a:rPr>
                        <a:t>0.63</a:t>
                      </a:r>
                      <a:endParaRPr>
                        <a:solidFill>
                          <a:srgbClr val="00A39E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43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CA">
                          <a:solidFill>
                            <a:schemeClr val="dk1"/>
                          </a:solidFill>
                        </a:rPr>
                        <a:t>Fold 4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0.61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0.50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00A39E"/>
                          </a:solidFill>
                        </a:rPr>
                        <a:t>0.64</a:t>
                      </a:r>
                      <a:endParaRPr>
                        <a:solidFill>
                          <a:srgbClr val="00A39E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43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CA">
                          <a:solidFill>
                            <a:schemeClr val="dk1"/>
                          </a:solidFill>
                        </a:rPr>
                        <a:t>Fold 5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0.60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0.51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00A39E"/>
                          </a:solidFill>
                        </a:rPr>
                        <a:t>0.62</a:t>
                      </a:r>
                      <a:endParaRPr>
                        <a:solidFill>
                          <a:srgbClr val="00A39E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43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/>
                        <a:t>Avg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0.61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0.51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00A39E"/>
                          </a:solidFill>
                        </a:rPr>
                        <a:t>0.64</a:t>
                      </a:r>
                      <a:endParaRPr>
                        <a:solidFill>
                          <a:srgbClr val="00A39E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g122e016e2ca_6_3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60652" y="4086484"/>
            <a:ext cx="10465303" cy="2114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g122e016e2ca_6_3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51307">
            <a:off x="-1131728" y="3787799"/>
            <a:ext cx="7513278" cy="1708087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122e016e2ca_6_321"/>
          <p:cNvSpPr txBox="1"/>
          <p:nvPr/>
        </p:nvSpPr>
        <p:spPr>
          <a:xfrm>
            <a:off x="3060150" y="1133200"/>
            <a:ext cx="3023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solidFill>
                  <a:srgbClr val="595959"/>
                </a:solidFill>
                <a:latin typeface="SimHei"/>
                <a:ea typeface="SimHei"/>
                <a:cs typeface="SimHei"/>
                <a:sym typeface="SimHei"/>
              </a:rPr>
              <a:t>| </a:t>
            </a:r>
            <a:r>
              <a:rPr lang="en-CA" sz="1500">
                <a:solidFill>
                  <a:srgbClr val="595959"/>
                </a:solidFill>
                <a:latin typeface="SimHei"/>
                <a:ea typeface="SimHei"/>
                <a:cs typeface="SimHei"/>
                <a:sym typeface="SimHei"/>
              </a:rPr>
              <a:t>Variable Importance and Meanings</a:t>
            </a:r>
            <a:r>
              <a:rPr lang="en-CA" sz="1500">
                <a:solidFill>
                  <a:srgbClr val="595959"/>
                </a:solidFill>
                <a:latin typeface="SimHei"/>
                <a:ea typeface="SimHei"/>
                <a:cs typeface="SimHei"/>
                <a:sym typeface="SimHei"/>
              </a:rPr>
              <a:t> |</a:t>
            </a:r>
            <a:endParaRPr sz="1500">
              <a:solidFill>
                <a:srgbClr val="595959"/>
              </a:solidFill>
              <a:latin typeface="SimHei"/>
              <a:ea typeface="SimHei"/>
              <a:cs typeface="SimHei"/>
              <a:sym typeface="SimHei"/>
            </a:endParaRPr>
          </a:p>
        </p:txBody>
      </p:sp>
      <p:sp>
        <p:nvSpPr>
          <p:cNvPr id="393" name="Google Shape;393;g122e016e2ca_6_321"/>
          <p:cNvSpPr txBox="1"/>
          <p:nvPr/>
        </p:nvSpPr>
        <p:spPr>
          <a:xfrm>
            <a:off x="668700" y="1433200"/>
            <a:ext cx="7806600" cy="8388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101600">
              <a:srgbClr val="BFBFBF">
                <a:alpha val="29803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E99"/>
              </a:buClr>
              <a:buSzPts val="5000"/>
              <a:buFont typeface="Arial"/>
              <a:buNone/>
            </a:pPr>
            <a:r>
              <a:rPr lang="en-CA" sz="5000">
                <a:solidFill>
                  <a:srgbClr val="5D6E99"/>
                </a:solidFill>
              </a:rPr>
              <a:t>Variable Interpretation</a:t>
            </a:r>
            <a:endParaRPr i="0" sz="5000" u="none" cap="none" strike="noStrike">
              <a:solidFill>
                <a:srgbClr val="5D6E99"/>
              </a:solidFill>
            </a:endParaRPr>
          </a:p>
        </p:txBody>
      </p:sp>
      <p:grpSp>
        <p:nvGrpSpPr>
          <p:cNvPr id="394" name="Google Shape;394;g122e016e2ca_6_321"/>
          <p:cNvGrpSpPr/>
          <p:nvPr/>
        </p:nvGrpSpPr>
        <p:grpSpPr>
          <a:xfrm>
            <a:off x="3761171" y="2422546"/>
            <a:ext cx="1621657" cy="298418"/>
            <a:chOff x="5008611" y="3748873"/>
            <a:chExt cx="2162209" cy="397891"/>
          </a:xfrm>
        </p:grpSpPr>
        <p:sp>
          <p:nvSpPr>
            <p:cNvPr id="395" name="Google Shape;395;g122e016e2ca_6_321"/>
            <p:cNvSpPr/>
            <p:nvPr/>
          </p:nvSpPr>
          <p:spPr>
            <a:xfrm>
              <a:off x="5008611" y="3748873"/>
              <a:ext cx="2162209" cy="397891"/>
            </a:xfrm>
            <a:prstGeom prst="roundRect">
              <a:avLst>
                <a:gd fmla="val 50000" name="adj"/>
              </a:avLst>
            </a:prstGeom>
            <a:solidFill>
              <a:srgbClr val="5D6E9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96" name="Google Shape;396;g122e016e2ca_6_321"/>
            <p:cNvSpPr/>
            <p:nvPr/>
          </p:nvSpPr>
          <p:spPr>
            <a:xfrm>
              <a:off x="5550911" y="3763160"/>
              <a:ext cx="1274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400">
                  <a:solidFill>
                    <a:schemeClr val="lt1"/>
                  </a:solidFill>
                  <a:latin typeface="SimHei"/>
                  <a:ea typeface="SimHei"/>
                  <a:cs typeface="SimHei"/>
                  <a:sym typeface="SimHei"/>
                </a:rPr>
                <a:t>PART.04</a:t>
              </a:r>
              <a:endParaRPr sz="1400">
                <a:solidFill>
                  <a:schemeClr val="lt1"/>
                </a:solidFill>
                <a:latin typeface="SimHei"/>
                <a:ea typeface="SimHei"/>
                <a:cs typeface="SimHei"/>
                <a:sym typeface="SimHe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g122e016e2ca_6_83"/>
          <p:cNvPicPr preferRelativeResize="0"/>
          <p:nvPr/>
        </p:nvPicPr>
        <p:blipFill rotWithShape="1">
          <a:blip r:embed="rId3">
            <a:alphaModFix/>
          </a:blip>
          <a:srcRect b="39980" l="17143" r="55854" t="0"/>
          <a:stretch/>
        </p:blipFill>
        <p:spPr>
          <a:xfrm rot="5400000">
            <a:off x="-1417029" y="1417030"/>
            <a:ext cx="5143500" cy="2309443"/>
          </a:xfrm>
          <a:custGeom>
            <a:rect b="b" l="l" r="r" t="t"/>
            <a:pathLst>
              <a:path extrusionOk="0" h="3079257" w="6858000">
                <a:moveTo>
                  <a:pt x="0" y="3079257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079257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44" name="Google Shape;144;g122e016e2ca_6_83"/>
          <p:cNvPicPr preferRelativeResize="0"/>
          <p:nvPr/>
        </p:nvPicPr>
        <p:blipFill rotWithShape="1">
          <a:blip r:embed="rId4">
            <a:alphaModFix/>
          </a:blip>
          <a:srcRect b="0" l="54234" r="8154" t="0"/>
          <a:stretch/>
        </p:blipFill>
        <p:spPr>
          <a:xfrm rot="5400000">
            <a:off x="-833639" y="1176136"/>
            <a:ext cx="5143500" cy="2791228"/>
          </a:xfrm>
          <a:custGeom>
            <a:rect b="b" l="l" r="r" t="t"/>
            <a:pathLst>
              <a:path extrusionOk="0" h="4145198" w="6858000">
                <a:moveTo>
                  <a:pt x="0" y="414519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145198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45" name="Google Shape;145;g122e016e2ca_6_83"/>
          <p:cNvGrpSpPr/>
          <p:nvPr/>
        </p:nvGrpSpPr>
        <p:grpSpPr>
          <a:xfrm>
            <a:off x="4625471" y="681275"/>
            <a:ext cx="3519809" cy="2305238"/>
            <a:chOff x="4625471" y="1138475"/>
            <a:chExt cx="3519809" cy="2305238"/>
          </a:xfrm>
        </p:grpSpPr>
        <p:sp>
          <p:nvSpPr>
            <p:cNvPr id="146" name="Google Shape;146;g122e016e2ca_6_83"/>
            <p:cNvSpPr txBox="1"/>
            <p:nvPr/>
          </p:nvSpPr>
          <p:spPr>
            <a:xfrm>
              <a:off x="5345600" y="1138475"/>
              <a:ext cx="1747009" cy="3924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D6E99"/>
                </a:buClr>
                <a:buSzPts val="2100"/>
                <a:buFont typeface="SimSun"/>
                <a:buNone/>
              </a:pPr>
              <a:r>
                <a:rPr b="0" i="0" lang="en-CA" sz="2100" u="none" cap="none" strike="noStrike">
                  <a:solidFill>
                    <a:srgbClr val="5D6E99"/>
                  </a:solidFill>
                  <a:latin typeface="SimSun"/>
                  <a:ea typeface="SimSun"/>
                  <a:cs typeface="SimSun"/>
                  <a:sym typeface="SimSun"/>
                </a:rPr>
                <a:t>Data Recap</a:t>
              </a:r>
              <a:endParaRPr b="0" i="0" sz="2100" u="none" cap="none" strike="noStrike">
                <a:solidFill>
                  <a:srgbClr val="5D6E99"/>
                </a:solidFill>
                <a:latin typeface="SimSun"/>
                <a:ea typeface="SimSun"/>
                <a:cs typeface="SimSun"/>
                <a:sym typeface="SimSun"/>
              </a:endParaRPr>
            </a:p>
          </p:txBody>
        </p:sp>
        <p:sp>
          <p:nvSpPr>
            <p:cNvPr id="147" name="Google Shape;147;g122e016e2ca_6_83"/>
            <p:cNvSpPr/>
            <p:nvPr/>
          </p:nvSpPr>
          <p:spPr>
            <a:xfrm>
              <a:off x="4626715" y="1151825"/>
              <a:ext cx="512181" cy="512181"/>
            </a:xfrm>
            <a:prstGeom prst="ellipse">
              <a:avLst/>
            </a:prstGeom>
            <a:solidFill>
              <a:srgbClr val="5D6E9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48" name="Google Shape;148;g122e016e2ca_6_83"/>
            <p:cNvSpPr txBox="1"/>
            <p:nvPr/>
          </p:nvSpPr>
          <p:spPr>
            <a:xfrm>
              <a:off x="4671713" y="1260735"/>
              <a:ext cx="416689" cy="300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Microsoft Yahei"/>
                <a:buNone/>
              </a:pPr>
              <a:r>
                <a:rPr b="0" i="0" lang="en-CA" sz="1500" u="none" cap="none" strike="noStrik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01</a:t>
              </a:r>
              <a:endParaRPr b="0" i="0" sz="15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49" name="Google Shape;149;g122e016e2ca_6_83"/>
            <p:cNvSpPr/>
            <p:nvPr/>
          </p:nvSpPr>
          <p:spPr>
            <a:xfrm>
              <a:off x="5354051" y="1437959"/>
              <a:ext cx="2791228" cy="253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CA" sz="1200" u="none" cap="none" strike="noStrike">
                  <a:solidFill>
                    <a:srgbClr val="A5A5A5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Data cleaning and transformation</a:t>
              </a:r>
              <a:endParaRPr b="0" i="0" sz="1200" u="none" cap="none" strike="noStrike">
                <a:solidFill>
                  <a:srgbClr val="A5A5A5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50" name="Google Shape;150;g122e016e2ca_6_83"/>
            <p:cNvSpPr txBox="1"/>
            <p:nvPr/>
          </p:nvSpPr>
          <p:spPr>
            <a:xfrm>
              <a:off x="5345600" y="2000804"/>
              <a:ext cx="1747009" cy="3924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D6E99"/>
                </a:buClr>
                <a:buSzPts val="2100"/>
                <a:buFont typeface="SimSun"/>
                <a:buNone/>
              </a:pPr>
              <a:r>
                <a:rPr b="0" i="0" lang="en-CA" sz="2100" u="none" cap="none" strike="noStrike">
                  <a:solidFill>
                    <a:srgbClr val="5D6E99"/>
                  </a:solidFill>
                  <a:latin typeface="SimSun"/>
                  <a:ea typeface="SimSun"/>
                  <a:cs typeface="SimSun"/>
                  <a:sym typeface="SimSun"/>
                </a:rPr>
                <a:t>Methodology</a:t>
              </a:r>
              <a:endParaRPr b="0" i="0" sz="2100" u="none" cap="none" strike="noStrike">
                <a:solidFill>
                  <a:srgbClr val="5D6E99"/>
                </a:solidFill>
                <a:latin typeface="SimSun"/>
                <a:ea typeface="SimSun"/>
                <a:cs typeface="SimSun"/>
                <a:sym typeface="SimSun"/>
              </a:endParaRPr>
            </a:p>
          </p:txBody>
        </p:sp>
        <p:sp>
          <p:nvSpPr>
            <p:cNvPr id="151" name="Google Shape;151;g122e016e2ca_6_83"/>
            <p:cNvSpPr/>
            <p:nvPr/>
          </p:nvSpPr>
          <p:spPr>
            <a:xfrm>
              <a:off x="4626715" y="2014153"/>
              <a:ext cx="512181" cy="512181"/>
            </a:xfrm>
            <a:prstGeom prst="ellipse">
              <a:avLst/>
            </a:prstGeom>
            <a:solidFill>
              <a:srgbClr val="5D6E9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52" name="Google Shape;152;g122e016e2ca_6_83"/>
            <p:cNvSpPr txBox="1"/>
            <p:nvPr/>
          </p:nvSpPr>
          <p:spPr>
            <a:xfrm>
              <a:off x="4671713" y="2123064"/>
              <a:ext cx="416689" cy="300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Microsoft Yahei"/>
                <a:buNone/>
              </a:pPr>
              <a:r>
                <a:rPr b="0" i="0" lang="en-CA" sz="1500" u="none" cap="none" strike="noStrik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02</a:t>
              </a:r>
              <a:endParaRPr b="0" i="0" sz="15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53" name="Google Shape;153;g122e016e2ca_6_83"/>
            <p:cNvSpPr/>
            <p:nvPr/>
          </p:nvSpPr>
          <p:spPr>
            <a:xfrm>
              <a:off x="5354051" y="2300288"/>
              <a:ext cx="2575083" cy="253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CA" sz="1200" u="none" cap="none" strike="noStrike">
                  <a:solidFill>
                    <a:srgbClr val="A5A5A5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Statistical Models</a:t>
              </a:r>
              <a:endParaRPr b="0" i="0" sz="1200" u="none" cap="none" strike="noStrike">
                <a:solidFill>
                  <a:srgbClr val="A5A5A5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54" name="Google Shape;154;g122e016e2ca_6_83"/>
            <p:cNvSpPr txBox="1"/>
            <p:nvPr/>
          </p:nvSpPr>
          <p:spPr>
            <a:xfrm>
              <a:off x="5344356" y="2890315"/>
              <a:ext cx="1747009" cy="3924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D6E99"/>
                </a:buClr>
                <a:buSzPts val="2100"/>
                <a:buFont typeface="SimSun"/>
                <a:buNone/>
              </a:pPr>
              <a:r>
                <a:rPr b="0" i="0" lang="en-CA" sz="2100" u="none" cap="none" strike="noStrike">
                  <a:solidFill>
                    <a:srgbClr val="5D6E99"/>
                  </a:solidFill>
                  <a:latin typeface="SimSun"/>
                  <a:ea typeface="SimSun"/>
                  <a:cs typeface="SimSun"/>
                  <a:sym typeface="SimSun"/>
                </a:rPr>
                <a:t>Results</a:t>
              </a:r>
              <a:endParaRPr b="0" i="0" sz="2100" u="none" cap="none" strike="noStrike">
                <a:solidFill>
                  <a:srgbClr val="5D6E99"/>
                </a:solidFill>
                <a:latin typeface="SimSun"/>
                <a:ea typeface="SimSun"/>
                <a:cs typeface="SimSun"/>
                <a:sym typeface="SimSun"/>
              </a:endParaRPr>
            </a:p>
          </p:txBody>
        </p:sp>
        <p:sp>
          <p:nvSpPr>
            <p:cNvPr id="155" name="Google Shape;155;g122e016e2ca_6_83"/>
            <p:cNvSpPr/>
            <p:nvPr/>
          </p:nvSpPr>
          <p:spPr>
            <a:xfrm>
              <a:off x="4625471" y="2903664"/>
              <a:ext cx="512181" cy="512181"/>
            </a:xfrm>
            <a:prstGeom prst="ellipse">
              <a:avLst/>
            </a:prstGeom>
            <a:solidFill>
              <a:srgbClr val="5D6E9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56" name="Google Shape;156;g122e016e2ca_6_83"/>
            <p:cNvSpPr txBox="1"/>
            <p:nvPr/>
          </p:nvSpPr>
          <p:spPr>
            <a:xfrm>
              <a:off x="4670468" y="3012575"/>
              <a:ext cx="416689" cy="300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Microsoft Yahei"/>
                <a:buNone/>
              </a:pPr>
              <a:r>
                <a:rPr b="0" i="0" lang="en-CA" sz="1500" u="none" cap="none" strike="noStrik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03</a:t>
              </a:r>
              <a:endParaRPr b="0" i="0" sz="15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57" name="Google Shape;157;g122e016e2ca_6_83"/>
            <p:cNvSpPr/>
            <p:nvPr/>
          </p:nvSpPr>
          <p:spPr>
            <a:xfrm>
              <a:off x="5352807" y="3189798"/>
              <a:ext cx="2575083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CA" sz="1200" u="none" cap="none" strike="noStrike">
                  <a:solidFill>
                    <a:srgbClr val="A5A5A5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Accuracy &amp; Model Selection</a:t>
              </a:r>
              <a:endParaRPr b="0" i="0" sz="1200" u="none" cap="none" strike="noStrike">
                <a:solidFill>
                  <a:srgbClr val="A5A5A5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158" name="Google Shape;158;g122e016e2ca_6_83"/>
          <p:cNvGrpSpPr/>
          <p:nvPr/>
        </p:nvGrpSpPr>
        <p:grpSpPr>
          <a:xfrm>
            <a:off x="4626715" y="3983594"/>
            <a:ext cx="3302537" cy="553283"/>
            <a:chOff x="4626715" y="3752644"/>
            <a:chExt cx="3302537" cy="553283"/>
          </a:xfrm>
        </p:grpSpPr>
        <p:sp>
          <p:nvSpPr>
            <p:cNvPr id="159" name="Google Shape;159;g122e016e2ca_6_83"/>
            <p:cNvSpPr txBox="1"/>
            <p:nvPr/>
          </p:nvSpPr>
          <p:spPr>
            <a:xfrm>
              <a:off x="5345600" y="3752644"/>
              <a:ext cx="17469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D6E99"/>
                </a:buClr>
                <a:buSzPts val="2100"/>
                <a:buFont typeface="SimSun"/>
                <a:buNone/>
              </a:pPr>
              <a:r>
                <a:rPr b="0" i="0" lang="en-CA" sz="2100" u="none" cap="none" strike="noStrike">
                  <a:solidFill>
                    <a:srgbClr val="5D6E99"/>
                  </a:solidFill>
                  <a:latin typeface="SimSun"/>
                  <a:ea typeface="SimSun"/>
                  <a:cs typeface="SimSun"/>
                  <a:sym typeface="SimSun"/>
                </a:rPr>
                <a:t>Conclusion</a:t>
              </a:r>
              <a:endParaRPr b="0" i="0" sz="2100" u="none" cap="none" strike="noStrike">
                <a:solidFill>
                  <a:srgbClr val="5D6E99"/>
                </a:solidFill>
                <a:latin typeface="SimSun"/>
                <a:ea typeface="SimSun"/>
                <a:cs typeface="SimSun"/>
                <a:sym typeface="SimSun"/>
              </a:endParaRPr>
            </a:p>
          </p:txBody>
        </p:sp>
        <p:sp>
          <p:nvSpPr>
            <p:cNvPr id="160" name="Google Shape;160;g122e016e2ca_6_83"/>
            <p:cNvSpPr/>
            <p:nvPr/>
          </p:nvSpPr>
          <p:spPr>
            <a:xfrm>
              <a:off x="4626715" y="3765993"/>
              <a:ext cx="512181" cy="512181"/>
            </a:xfrm>
            <a:prstGeom prst="ellipse">
              <a:avLst/>
            </a:prstGeom>
            <a:solidFill>
              <a:srgbClr val="5D6E9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61" name="Google Shape;161;g122e016e2ca_6_83"/>
            <p:cNvSpPr txBox="1"/>
            <p:nvPr/>
          </p:nvSpPr>
          <p:spPr>
            <a:xfrm>
              <a:off x="4671713" y="3874904"/>
              <a:ext cx="416689" cy="300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Microsoft Yahei"/>
                <a:buNone/>
              </a:pPr>
              <a:r>
                <a:rPr b="0" i="0" lang="en-CA" sz="1500" u="none" cap="none" strike="noStrik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</a:t>
              </a:r>
              <a:r>
                <a:rPr lang="en-CA" sz="15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5</a:t>
              </a:r>
              <a:endParaRPr b="0" i="0" sz="15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62" name="Google Shape;162;g122e016e2ca_6_83"/>
            <p:cNvSpPr/>
            <p:nvPr/>
          </p:nvSpPr>
          <p:spPr>
            <a:xfrm>
              <a:off x="5354051" y="4052127"/>
              <a:ext cx="25752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CA" sz="1200" u="none" cap="none" strike="noStrike">
                  <a:solidFill>
                    <a:srgbClr val="A5A5A5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Summary &amp; Future Steps</a:t>
              </a:r>
              <a:endParaRPr b="0" i="0" sz="1200" u="none" cap="none" strike="noStrike">
                <a:solidFill>
                  <a:srgbClr val="A5A5A5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163" name="Google Shape;163;g122e016e2ca_6_83"/>
          <p:cNvSpPr txBox="1"/>
          <p:nvPr/>
        </p:nvSpPr>
        <p:spPr>
          <a:xfrm>
            <a:off x="878166" y="838325"/>
            <a:ext cx="1572600" cy="4848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101600">
              <a:srgbClr val="BFBFBF">
                <a:alpha val="29803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b="0" i="0" lang="en-CA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g122e016e2ca_6_83"/>
          <p:cNvGrpSpPr/>
          <p:nvPr/>
        </p:nvGrpSpPr>
        <p:grpSpPr>
          <a:xfrm>
            <a:off x="4626715" y="3231900"/>
            <a:ext cx="3723685" cy="715800"/>
            <a:chOff x="4626715" y="3752650"/>
            <a:chExt cx="3723685" cy="715800"/>
          </a:xfrm>
        </p:grpSpPr>
        <p:sp>
          <p:nvSpPr>
            <p:cNvPr id="165" name="Google Shape;165;g122e016e2ca_6_83"/>
            <p:cNvSpPr txBox="1"/>
            <p:nvPr/>
          </p:nvSpPr>
          <p:spPr>
            <a:xfrm>
              <a:off x="5345600" y="3752650"/>
              <a:ext cx="3004800" cy="7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D6E99"/>
                </a:buClr>
                <a:buSzPts val="2100"/>
                <a:buFont typeface="SimSun"/>
                <a:buNone/>
              </a:pPr>
              <a:r>
                <a:rPr lang="en-CA" sz="2100">
                  <a:solidFill>
                    <a:srgbClr val="5D6E99"/>
                  </a:solidFill>
                  <a:latin typeface="SimSun"/>
                  <a:ea typeface="SimSun"/>
                  <a:cs typeface="SimSun"/>
                  <a:sym typeface="SimSun"/>
                </a:rPr>
                <a:t>Variable Interpretation</a:t>
              </a:r>
              <a:endParaRPr sz="2100">
                <a:solidFill>
                  <a:srgbClr val="5D6E99"/>
                </a:solidFill>
                <a:latin typeface="SimSun"/>
                <a:ea typeface="SimSun"/>
                <a:cs typeface="SimSun"/>
                <a:sym typeface="SimSu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D6E99"/>
                </a:buClr>
                <a:buSzPts val="2100"/>
                <a:buFont typeface="SimSun"/>
                <a:buNone/>
              </a:pPr>
              <a:r>
                <a:t/>
              </a:r>
              <a:endParaRPr sz="2100">
                <a:solidFill>
                  <a:srgbClr val="5D6E99"/>
                </a:solidFill>
                <a:latin typeface="SimSun"/>
                <a:ea typeface="SimSun"/>
                <a:cs typeface="SimSun"/>
                <a:sym typeface="SimSun"/>
              </a:endParaRPr>
            </a:p>
          </p:txBody>
        </p:sp>
        <p:sp>
          <p:nvSpPr>
            <p:cNvPr id="166" name="Google Shape;166;g122e016e2ca_6_83"/>
            <p:cNvSpPr/>
            <p:nvPr/>
          </p:nvSpPr>
          <p:spPr>
            <a:xfrm>
              <a:off x="4626715" y="3765993"/>
              <a:ext cx="512100" cy="512100"/>
            </a:xfrm>
            <a:prstGeom prst="ellipse">
              <a:avLst/>
            </a:prstGeom>
            <a:solidFill>
              <a:srgbClr val="5D6E9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67" name="Google Shape;167;g122e016e2ca_6_83"/>
            <p:cNvSpPr txBox="1"/>
            <p:nvPr/>
          </p:nvSpPr>
          <p:spPr>
            <a:xfrm>
              <a:off x="4671713" y="3874904"/>
              <a:ext cx="4167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Microsoft Yahei"/>
                <a:buNone/>
              </a:pPr>
              <a:r>
                <a:rPr b="0" i="0" lang="en-CA" sz="1500" u="none" cap="none" strike="noStrik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</a:t>
              </a:r>
              <a:r>
                <a:rPr lang="en-CA" sz="15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4</a:t>
              </a:r>
              <a:endParaRPr b="0" i="0" sz="15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68" name="Google Shape;168;g122e016e2ca_6_83"/>
            <p:cNvSpPr/>
            <p:nvPr/>
          </p:nvSpPr>
          <p:spPr>
            <a:xfrm>
              <a:off x="5354051" y="4052127"/>
              <a:ext cx="25752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>
                  <a:solidFill>
                    <a:srgbClr val="A5A5A5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Importance</a:t>
              </a:r>
              <a:r>
                <a:rPr b="0" i="0" lang="en-CA" sz="1200" u="none" cap="none" strike="noStrike">
                  <a:solidFill>
                    <a:srgbClr val="A5A5A5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 &amp; </a:t>
              </a:r>
              <a:r>
                <a:rPr lang="en-CA" sz="1200">
                  <a:solidFill>
                    <a:srgbClr val="A5A5A5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Meanings</a:t>
              </a:r>
              <a:endParaRPr b="0" i="0" sz="1200" u="none" cap="none" strike="noStrike">
                <a:solidFill>
                  <a:srgbClr val="A5A5A5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g122e016e2ca_6_175"/>
          <p:cNvPicPr preferRelativeResize="0"/>
          <p:nvPr/>
        </p:nvPicPr>
        <p:blipFill rotWithShape="1">
          <a:blip r:embed="rId3">
            <a:alphaModFix/>
          </a:blip>
          <a:srcRect b="-1630" l="0" r="50107" t="1630"/>
          <a:stretch/>
        </p:blipFill>
        <p:spPr>
          <a:xfrm>
            <a:off x="198125" y="1009900"/>
            <a:ext cx="3772774" cy="38067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2" name="Google Shape;402;g122e016e2ca_6_175"/>
          <p:cNvGrpSpPr/>
          <p:nvPr/>
        </p:nvGrpSpPr>
        <p:grpSpPr>
          <a:xfrm>
            <a:off x="4267812" y="-36"/>
            <a:ext cx="4766661" cy="5143319"/>
            <a:chOff x="4214506" y="836068"/>
            <a:chExt cx="2901900" cy="3590700"/>
          </a:xfrm>
        </p:grpSpPr>
        <p:sp>
          <p:nvSpPr>
            <p:cNvPr id="403" name="Google Shape;403;g122e016e2ca_6_175"/>
            <p:cNvSpPr/>
            <p:nvPr/>
          </p:nvSpPr>
          <p:spPr>
            <a:xfrm>
              <a:off x="4214506" y="836068"/>
              <a:ext cx="2901900" cy="3590700"/>
            </a:xfrm>
            <a:prstGeom prst="rect">
              <a:avLst/>
            </a:prstGeom>
            <a:solidFill>
              <a:srgbClr val="5D6E9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grpSp>
          <p:nvGrpSpPr>
            <p:cNvPr id="404" name="Google Shape;404;g122e016e2ca_6_175"/>
            <p:cNvGrpSpPr/>
            <p:nvPr/>
          </p:nvGrpSpPr>
          <p:grpSpPr>
            <a:xfrm rot="-5400000">
              <a:off x="6621961" y="989814"/>
              <a:ext cx="550038" cy="242597"/>
              <a:chOff x="1819058" y="997623"/>
              <a:chExt cx="1270589" cy="560400"/>
            </a:xfrm>
          </p:grpSpPr>
          <p:sp>
            <p:nvSpPr>
              <p:cNvPr id="405" name="Google Shape;405;g122e016e2ca_6_175"/>
              <p:cNvSpPr/>
              <p:nvPr/>
            </p:nvSpPr>
            <p:spPr>
              <a:xfrm>
                <a:off x="1819058" y="997623"/>
                <a:ext cx="981900" cy="560400"/>
              </a:xfrm>
              <a:prstGeom prst="chevron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406" name="Google Shape;406;g122e016e2ca_6_175"/>
              <p:cNvSpPr/>
              <p:nvPr/>
            </p:nvSpPr>
            <p:spPr>
              <a:xfrm>
                <a:off x="2309946" y="997623"/>
                <a:ext cx="779700" cy="56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sp>
        <p:nvSpPr>
          <p:cNvPr id="407" name="Google Shape;407;g122e016e2ca_6_175"/>
          <p:cNvSpPr txBox="1"/>
          <p:nvPr/>
        </p:nvSpPr>
        <p:spPr>
          <a:xfrm flipH="1">
            <a:off x="4419825" y="172575"/>
            <a:ext cx="37728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icrosoft Yahei"/>
              <a:buChar char="●"/>
            </a:pPr>
            <a:r>
              <a:rPr lang="en-CA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</a:t>
            </a:r>
            <a:r>
              <a:rPr b="1" i="1" lang="en-CA" sz="1200">
                <a:solidFill>
                  <a:srgbClr val="00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signup_method</a:t>
            </a:r>
            <a:r>
              <a:rPr lang="en-CA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) People who sign up through googling airbnb are more likely to make a booking than those who saw an advertisement on facebook.</a:t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icrosoft Yahei"/>
              <a:buChar char="●"/>
            </a:pPr>
            <a:r>
              <a:rPr lang="en-CA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</a:t>
            </a:r>
            <a:r>
              <a:rPr b="1" i="1" lang="en-CA" sz="1200">
                <a:solidFill>
                  <a:srgbClr val="00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Log_unique_actionTrp &amp; Log_total_action</a:t>
            </a:r>
            <a:r>
              <a:rPr lang="en-CA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) The more unique actions the user performs, the more serious the user is about the booking, thereby, more likely to make a booking.</a:t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icrosoft Yahei"/>
              <a:buChar char="●"/>
            </a:pPr>
            <a:r>
              <a:rPr lang="en-CA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</a:t>
            </a:r>
            <a:r>
              <a:rPr b="1" i="1" lang="en-CA" sz="1200">
                <a:solidFill>
                  <a:srgbClr val="00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date_first_active &amp; date_account_created</a:t>
            </a:r>
            <a:r>
              <a:rPr lang="en-CA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) People who want to make a booking usually make a final decision sooner after they sign up.</a:t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icrosoft Yahei"/>
              <a:buChar char="●"/>
            </a:pPr>
            <a:r>
              <a:rPr lang="en-CA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Note that all three signup method are pretty significant, </a:t>
            </a:r>
            <a:r>
              <a:rPr lang="en-CA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that</a:t>
            </a:r>
            <a:r>
              <a:rPr lang="en-CA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could explain why in random forest method, the full model performs better than the subsetted model. </a:t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icrosoft Yahei"/>
              <a:buChar char="●"/>
            </a:pPr>
            <a:r>
              <a:rPr b="1" i="1" lang="en-CA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(We are still trying to figure this out, any </a:t>
            </a:r>
            <a:r>
              <a:rPr b="1" i="1" lang="en-CA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suggestion</a:t>
            </a:r>
            <a:r>
              <a:rPr b="1" i="1" lang="en-CA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from the class will be much appreciated)</a:t>
            </a:r>
            <a:endParaRPr b="1" i="1"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08" name="Google Shape;408;g122e016e2ca_6_175"/>
          <p:cNvSpPr txBox="1"/>
          <p:nvPr/>
        </p:nvSpPr>
        <p:spPr>
          <a:xfrm>
            <a:off x="408282" y="172600"/>
            <a:ext cx="33423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E99"/>
              </a:buClr>
              <a:buSzPts val="2400"/>
              <a:buFont typeface="Arial"/>
              <a:buNone/>
            </a:pPr>
            <a:r>
              <a:rPr lang="en-CA" sz="2400">
                <a:solidFill>
                  <a:srgbClr val="5D6E99"/>
                </a:solidFill>
              </a:rPr>
              <a:t>Variable Importance</a:t>
            </a:r>
            <a:endParaRPr sz="2400">
              <a:solidFill>
                <a:srgbClr val="5D6E99"/>
              </a:solidFill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E99"/>
              </a:buClr>
              <a:buSzPts val="2400"/>
              <a:buFont typeface="Arial"/>
              <a:buNone/>
            </a:pPr>
            <a:r>
              <a:rPr lang="en-CA" sz="2400">
                <a:solidFill>
                  <a:srgbClr val="5D6E99"/>
                </a:solidFill>
              </a:rPr>
              <a:t>Random Forest</a:t>
            </a:r>
            <a:endParaRPr sz="2400">
              <a:solidFill>
                <a:srgbClr val="5D6E99"/>
              </a:solidFill>
            </a:endParaRPr>
          </a:p>
        </p:txBody>
      </p:sp>
      <p:sp>
        <p:nvSpPr>
          <p:cNvPr id="409" name="Google Shape;409;g122e016e2ca_6_175"/>
          <p:cNvSpPr/>
          <p:nvPr/>
        </p:nvSpPr>
        <p:spPr>
          <a:xfrm>
            <a:off x="234725" y="1261450"/>
            <a:ext cx="813600" cy="184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237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122e016e2ca_6_175"/>
          <p:cNvSpPr/>
          <p:nvPr/>
        </p:nvSpPr>
        <p:spPr>
          <a:xfrm>
            <a:off x="234725" y="1718650"/>
            <a:ext cx="693000" cy="184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237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122e016e2ca_6_175"/>
          <p:cNvSpPr/>
          <p:nvPr/>
        </p:nvSpPr>
        <p:spPr>
          <a:xfrm>
            <a:off x="234725" y="2861650"/>
            <a:ext cx="693000" cy="184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237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122e016e2ca_6_175"/>
          <p:cNvSpPr txBox="1"/>
          <p:nvPr/>
        </p:nvSpPr>
        <p:spPr>
          <a:xfrm>
            <a:off x="781725" y="3642200"/>
            <a:ext cx="51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g122e016e2b4_0_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199" y="873750"/>
            <a:ext cx="6748019" cy="2060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8" name="Google Shape;418;g122e016e2b4_0_171"/>
          <p:cNvGrpSpPr/>
          <p:nvPr/>
        </p:nvGrpSpPr>
        <p:grpSpPr>
          <a:xfrm>
            <a:off x="-198" y="3082543"/>
            <a:ext cx="9034252" cy="2060931"/>
            <a:chOff x="4267812" y="-45"/>
            <a:chExt cx="4766661" cy="5143328"/>
          </a:xfrm>
        </p:grpSpPr>
        <p:grpSp>
          <p:nvGrpSpPr>
            <p:cNvPr id="419" name="Google Shape;419;g122e016e2b4_0_171"/>
            <p:cNvGrpSpPr/>
            <p:nvPr/>
          </p:nvGrpSpPr>
          <p:grpSpPr>
            <a:xfrm>
              <a:off x="4267812" y="-45"/>
              <a:ext cx="4766661" cy="5143328"/>
              <a:chOff x="4214506" y="836062"/>
              <a:chExt cx="2901900" cy="3590706"/>
            </a:xfrm>
          </p:grpSpPr>
          <p:sp>
            <p:nvSpPr>
              <p:cNvPr id="420" name="Google Shape;420;g122e016e2b4_0_171"/>
              <p:cNvSpPr/>
              <p:nvPr/>
            </p:nvSpPr>
            <p:spPr>
              <a:xfrm>
                <a:off x="4214506" y="836068"/>
                <a:ext cx="2901900" cy="3590700"/>
              </a:xfrm>
              <a:prstGeom prst="rect">
                <a:avLst/>
              </a:prstGeom>
              <a:solidFill>
                <a:srgbClr val="5D6E99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grpSp>
            <p:nvGrpSpPr>
              <p:cNvPr id="421" name="Google Shape;421;g122e016e2b4_0_171"/>
              <p:cNvGrpSpPr/>
              <p:nvPr/>
            </p:nvGrpSpPr>
            <p:grpSpPr>
              <a:xfrm rot="-5400000">
                <a:off x="6384248" y="1362892"/>
                <a:ext cx="1160803" cy="107143"/>
                <a:chOff x="408262" y="1310392"/>
                <a:chExt cx="2681459" cy="247500"/>
              </a:xfrm>
            </p:grpSpPr>
            <p:sp>
              <p:nvSpPr>
                <p:cNvPr id="422" name="Google Shape;422;g122e016e2b4_0_171"/>
                <p:cNvSpPr/>
                <p:nvPr/>
              </p:nvSpPr>
              <p:spPr>
                <a:xfrm>
                  <a:off x="408262" y="1310392"/>
                  <a:ext cx="2072100" cy="247500"/>
                </a:xfrm>
                <a:prstGeom prst="chevron">
                  <a:avLst>
                    <a:gd fmla="val 50000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endParaRPr>
                </a:p>
              </p:txBody>
            </p:sp>
            <p:sp>
              <p:nvSpPr>
                <p:cNvPr id="423" name="Google Shape;423;g122e016e2b4_0_171"/>
                <p:cNvSpPr/>
                <p:nvPr/>
              </p:nvSpPr>
              <p:spPr>
                <a:xfrm>
                  <a:off x="1444220" y="1310392"/>
                  <a:ext cx="1645500" cy="2475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endParaRPr>
                </a:p>
              </p:txBody>
            </p:sp>
          </p:grpSp>
        </p:grpSp>
        <p:sp>
          <p:nvSpPr>
            <p:cNvPr id="424" name="Google Shape;424;g122e016e2b4_0_171"/>
            <p:cNvSpPr txBox="1"/>
            <p:nvPr/>
          </p:nvSpPr>
          <p:spPr>
            <a:xfrm flipH="1">
              <a:off x="4745058" y="1119676"/>
              <a:ext cx="3522000" cy="322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048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Microsoft Yahei"/>
                <a:buChar char="●"/>
              </a:pPr>
              <a:r>
                <a:rPr lang="en-CA" sz="12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Two predictors that are </a:t>
              </a:r>
              <a:r>
                <a:rPr lang="en-CA" sz="12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different</a:t>
              </a:r>
              <a:r>
                <a:rPr lang="en-CA" sz="12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 from variable importance (</a:t>
              </a:r>
              <a:r>
                <a:rPr lang="en-CA" sz="1200">
                  <a:solidFill>
                    <a:srgbClr val="E2376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Red</a:t>
              </a:r>
              <a:r>
                <a:rPr lang="en-CA" sz="12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)</a:t>
              </a:r>
              <a:endParaRPr b="1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-3048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Microsoft Yahei"/>
                <a:buChar char="●"/>
              </a:pPr>
              <a:r>
                <a:rPr lang="en-CA" sz="12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(</a:t>
              </a:r>
              <a:r>
                <a:rPr b="1" i="1" lang="en-CA" sz="1200">
                  <a:solidFill>
                    <a:srgbClr val="00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First_browser</a:t>
              </a:r>
              <a:r>
                <a:rPr lang="en-CA" sz="12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) People who use a computer to </a:t>
              </a:r>
              <a:r>
                <a:rPr lang="en-CA" sz="12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browse</a:t>
              </a:r>
              <a:r>
                <a:rPr lang="en-CA" sz="12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 </a:t>
              </a:r>
              <a:r>
                <a:rPr lang="en-CA" sz="12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through</a:t>
              </a:r>
              <a:r>
                <a:rPr lang="en-CA" sz="12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 the </a:t>
              </a:r>
              <a:r>
                <a:rPr lang="en-CA" sz="12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website</a:t>
              </a:r>
              <a:r>
                <a:rPr lang="en-CA" sz="12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 is more serious about choosing the right room than those who uses phone or tablet. </a:t>
              </a:r>
              <a:endParaRPr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-3048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Microsoft Yahei"/>
                <a:buChar char="●"/>
              </a:pPr>
              <a:r>
                <a:rPr b="1" i="1" lang="en-CA" sz="12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 </a:t>
              </a:r>
              <a:r>
                <a:rPr lang="en-CA" sz="12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(</a:t>
              </a:r>
              <a:r>
                <a:rPr b="1" i="1" lang="en-CA" sz="1200">
                  <a:solidFill>
                    <a:srgbClr val="00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AppleCate</a:t>
              </a:r>
              <a:r>
                <a:rPr lang="en-CA" sz="12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)</a:t>
              </a:r>
              <a:r>
                <a:rPr b="1" i="1" lang="en-CA" sz="12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 </a:t>
              </a:r>
              <a:r>
                <a:rPr lang="en-CA" sz="12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Back in 2014 and 2015, Apple’s </a:t>
              </a:r>
              <a:r>
                <a:rPr lang="en-CA" sz="12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camera quality is one of the best among other smartphones, so people who love to travel may tend to such device.</a:t>
              </a:r>
              <a:r>
                <a:rPr lang="en-CA" sz="12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 </a:t>
              </a:r>
              <a:endParaRPr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425" name="Google Shape;425;g122e016e2b4_0_171"/>
          <p:cNvSpPr txBox="1"/>
          <p:nvPr/>
        </p:nvSpPr>
        <p:spPr>
          <a:xfrm>
            <a:off x="408297" y="421350"/>
            <a:ext cx="4669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E99"/>
              </a:buClr>
              <a:buSzPts val="2400"/>
              <a:buFont typeface="Arial"/>
              <a:buNone/>
            </a:pPr>
            <a:r>
              <a:rPr lang="en-CA" sz="2400">
                <a:solidFill>
                  <a:srgbClr val="5D6E99"/>
                </a:solidFill>
              </a:rPr>
              <a:t>Recursive Feature Elimination</a:t>
            </a:r>
            <a:endParaRPr sz="2400">
              <a:solidFill>
                <a:srgbClr val="5D6E99"/>
              </a:solidFill>
            </a:endParaRPr>
          </a:p>
        </p:txBody>
      </p:sp>
      <p:sp>
        <p:nvSpPr>
          <p:cNvPr id="426" name="Google Shape;426;g122e016e2b4_0_171"/>
          <p:cNvSpPr/>
          <p:nvPr/>
        </p:nvSpPr>
        <p:spPr>
          <a:xfrm>
            <a:off x="5042325" y="1406775"/>
            <a:ext cx="885000" cy="184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237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122e016e2b4_0_171"/>
          <p:cNvSpPr/>
          <p:nvPr/>
        </p:nvSpPr>
        <p:spPr>
          <a:xfrm>
            <a:off x="11759825" y="1885950"/>
            <a:ext cx="918300" cy="184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237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122e016e2b4_0_171"/>
          <p:cNvSpPr/>
          <p:nvPr/>
        </p:nvSpPr>
        <p:spPr>
          <a:xfrm>
            <a:off x="6204450" y="1015350"/>
            <a:ext cx="885000" cy="184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237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122e016e2b4_0_171"/>
          <p:cNvSpPr/>
          <p:nvPr/>
        </p:nvSpPr>
        <p:spPr>
          <a:xfrm>
            <a:off x="3741050" y="1811813"/>
            <a:ext cx="885000" cy="184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237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122e016e2b4_0_171"/>
          <p:cNvSpPr/>
          <p:nvPr/>
        </p:nvSpPr>
        <p:spPr>
          <a:xfrm>
            <a:off x="4957375" y="1811813"/>
            <a:ext cx="885000" cy="184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237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g120c1696ff6_1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60652" y="4086484"/>
            <a:ext cx="10465304" cy="2114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g120c1696ff6_1_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51307">
            <a:off x="-1131728" y="3787800"/>
            <a:ext cx="7513277" cy="17080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7" name="Google Shape;437;g120c1696ff6_1_80"/>
          <p:cNvGrpSpPr/>
          <p:nvPr/>
        </p:nvGrpSpPr>
        <p:grpSpPr>
          <a:xfrm>
            <a:off x="710324" y="973950"/>
            <a:ext cx="4370700" cy="1670733"/>
            <a:chOff x="2386724" y="1050150"/>
            <a:chExt cx="4370700" cy="1670733"/>
          </a:xfrm>
        </p:grpSpPr>
        <p:sp>
          <p:nvSpPr>
            <p:cNvPr id="438" name="Google Shape;438;g120c1696ff6_1_80"/>
            <p:cNvSpPr txBox="1"/>
            <p:nvPr/>
          </p:nvSpPr>
          <p:spPr>
            <a:xfrm>
              <a:off x="3446000" y="1050150"/>
              <a:ext cx="23904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500">
                  <a:solidFill>
                    <a:srgbClr val="595959"/>
                  </a:solidFill>
                  <a:latin typeface="SimHei"/>
                  <a:ea typeface="SimHei"/>
                  <a:cs typeface="SimHei"/>
                  <a:sym typeface="SimHei"/>
                </a:rPr>
                <a:t>| Summary &amp; Future Steps |</a:t>
              </a:r>
              <a:endParaRPr sz="1500">
                <a:solidFill>
                  <a:srgbClr val="595959"/>
                </a:solidFill>
                <a:latin typeface="SimHei"/>
                <a:ea typeface="SimHei"/>
                <a:cs typeface="SimHei"/>
                <a:sym typeface="SimHei"/>
              </a:endParaRPr>
            </a:p>
          </p:txBody>
        </p:sp>
        <p:sp>
          <p:nvSpPr>
            <p:cNvPr id="439" name="Google Shape;439;g120c1696ff6_1_80"/>
            <p:cNvSpPr txBox="1"/>
            <p:nvPr/>
          </p:nvSpPr>
          <p:spPr>
            <a:xfrm>
              <a:off x="2386724" y="1433211"/>
              <a:ext cx="4370700" cy="8388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101600">
                <a:srgbClr val="BFBFBF">
                  <a:alpha val="298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D6E99"/>
                </a:buClr>
                <a:buSzPts val="5000"/>
                <a:buFont typeface="Arial"/>
                <a:buNone/>
              </a:pPr>
              <a:r>
                <a:rPr b="0" i="0" lang="en-CA" sz="5000" u="none" cap="none" strike="noStrike">
                  <a:solidFill>
                    <a:srgbClr val="5D6E99"/>
                  </a:solidFill>
                  <a:latin typeface="Arial"/>
                  <a:ea typeface="Arial"/>
                  <a:cs typeface="Arial"/>
                  <a:sym typeface="Arial"/>
                </a:rPr>
                <a:t>Conclusion</a:t>
              </a:r>
              <a:endParaRPr b="0" i="0" sz="5000" u="none" cap="none" strike="noStrike">
                <a:solidFill>
                  <a:srgbClr val="5D6E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0" name="Google Shape;440;g120c1696ff6_1_80"/>
            <p:cNvGrpSpPr/>
            <p:nvPr/>
          </p:nvGrpSpPr>
          <p:grpSpPr>
            <a:xfrm>
              <a:off x="3761171" y="2422533"/>
              <a:ext cx="1621575" cy="298350"/>
              <a:chOff x="5008611" y="3748873"/>
              <a:chExt cx="2162100" cy="397800"/>
            </a:xfrm>
          </p:grpSpPr>
          <p:sp>
            <p:nvSpPr>
              <p:cNvPr id="441" name="Google Shape;441;g120c1696ff6_1_80"/>
              <p:cNvSpPr/>
              <p:nvPr/>
            </p:nvSpPr>
            <p:spPr>
              <a:xfrm>
                <a:off x="5008611" y="3748873"/>
                <a:ext cx="2162100" cy="397800"/>
              </a:xfrm>
              <a:prstGeom prst="roundRect">
                <a:avLst>
                  <a:gd fmla="val 50000" name="adj"/>
                </a:avLst>
              </a:prstGeom>
              <a:solidFill>
                <a:srgbClr val="5D6E99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7F7F7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442" name="Google Shape;442;g120c1696ff6_1_80"/>
              <p:cNvSpPr/>
              <p:nvPr/>
            </p:nvSpPr>
            <p:spPr>
              <a:xfrm>
                <a:off x="5550911" y="3763160"/>
                <a:ext cx="12747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400">
                    <a:solidFill>
                      <a:schemeClr val="lt1"/>
                    </a:solidFill>
                    <a:latin typeface="SimHei"/>
                    <a:ea typeface="SimHei"/>
                    <a:cs typeface="SimHei"/>
                    <a:sym typeface="SimHei"/>
                  </a:rPr>
                  <a:t>PART.0</a:t>
                </a:r>
                <a:r>
                  <a:rPr lang="en-CA">
                    <a:solidFill>
                      <a:schemeClr val="lt1"/>
                    </a:solidFill>
                    <a:latin typeface="SimHei"/>
                    <a:ea typeface="SimHei"/>
                    <a:cs typeface="SimHei"/>
                    <a:sym typeface="SimHei"/>
                  </a:rPr>
                  <a:t>5</a:t>
                </a:r>
                <a:endParaRPr sz="1400">
                  <a:solidFill>
                    <a:schemeClr val="lt1"/>
                  </a:solidFill>
                  <a:latin typeface="SimHei"/>
                  <a:ea typeface="SimHei"/>
                  <a:cs typeface="SimHei"/>
                  <a:sym typeface="SimHei"/>
                </a:endParaRPr>
              </a:p>
            </p:txBody>
          </p:sp>
        </p:grpSp>
      </p:grpSp>
      <p:grpSp>
        <p:nvGrpSpPr>
          <p:cNvPr id="443" name="Google Shape;443;g120c1696ff6_1_80"/>
          <p:cNvGrpSpPr/>
          <p:nvPr/>
        </p:nvGrpSpPr>
        <p:grpSpPr>
          <a:xfrm>
            <a:off x="6325005" y="550775"/>
            <a:ext cx="2087577" cy="2807150"/>
            <a:chOff x="5965227" y="794186"/>
            <a:chExt cx="2410875" cy="3263369"/>
          </a:xfrm>
        </p:grpSpPr>
        <p:sp>
          <p:nvSpPr>
            <p:cNvPr id="444" name="Google Shape;444;g120c1696ff6_1_80"/>
            <p:cNvSpPr/>
            <p:nvPr/>
          </p:nvSpPr>
          <p:spPr>
            <a:xfrm>
              <a:off x="5965227" y="794186"/>
              <a:ext cx="2410875" cy="3263369"/>
            </a:xfrm>
            <a:custGeom>
              <a:rect b="b" l="l" r="r" t="t"/>
              <a:pathLst>
                <a:path extrusionOk="0" h="3408218" w="2290618">
                  <a:moveTo>
                    <a:pt x="2290610" y="0"/>
                  </a:moveTo>
                  <a:lnTo>
                    <a:pt x="2290618" y="0"/>
                  </a:lnTo>
                  <a:lnTo>
                    <a:pt x="2290618" y="3408218"/>
                  </a:lnTo>
                  <a:lnTo>
                    <a:pt x="0" y="3112654"/>
                  </a:lnTo>
                  <a:lnTo>
                    <a:pt x="0" y="295563"/>
                  </a:lnTo>
                  <a:lnTo>
                    <a:pt x="2290610" y="0"/>
                  </a:lnTo>
                  <a:close/>
                </a:path>
              </a:pathLst>
            </a:custGeom>
            <a:solidFill>
              <a:srgbClr val="A4AEC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45" name="Google Shape;445;g120c1696ff6_1_80"/>
            <p:cNvSpPr txBox="1"/>
            <p:nvPr/>
          </p:nvSpPr>
          <p:spPr>
            <a:xfrm>
              <a:off x="6114661" y="1389910"/>
              <a:ext cx="2112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6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In general, multinomial logit model performs the best </a:t>
              </a:r>
              <a:r>
                <a:rPr b="1" lang="en-CA" sz="16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with</a:t>
              </a:r>
              <a:r>
                <a:rPr b="1" lang="en-CA" sz="16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 the highest out-of-sample prediction </a:t>
              </a:r>
              <a:r>
                <a:rPr b="1" lang="en-CA" sz="16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accuracy and AUC values</a:t>
              </a:r>
              <a:endParaRPr b="1" sz="1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23164d95f4_2_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rgbClr val="5D6E99"/>
                </a:solidFill>
              </a:rPr>
              <a:t>Ideas for Self-defined Interval Score for Classification </a:t>
            </a:r>
            <a:endParaRPr/>
          </a:p>
        </p:txBody>
      </p:sp>
      <p:sp>
        <p:nvSpPr>
          <p:cNvPr id="452" name="Google Shape;452;g123164d95f4_2_13"/>
          <p:cNvSpPr txBox="1"/>
          <p:nvPr/>
        </p:nvSpPr>
        <p:spPr>
          <a:xfrm>
            <a:off x="3731025" y="1419600"/>
            <a:ext cx="4592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-CA">
                <a:solidFill>
                  <a:srgbClr val="595959"/>
                </a:solidFill>
              </a:rPr>
              <a:t>Using the first observation of prediction probabilities as an example.</a:t>
            </a:r>
            <a:endParaRPr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-CA">
                <a:solidFill>
                  <a:srgbClr val="595959"/>
                </a:solidFill>
              </a:rPr>
              <a:t> Assume US is the correct class.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pic>
        <p:nvPicPr>
          <p:cNvPr id="453" name="Google Shape;453;g123164d95f4_2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638" y="1319475"/>
            <a:ext cx="2366936" cy="250455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g123164d95f4_2_13"/>
          <p:cNvSpPr/>
          <p:nvPr/>
        </p:nvSpPr>
        <p:spPr>
          <a:xfrm>
            <a:off x="1652325" y="1661200"/>
            <a:ext cx="568500" cy="224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2E8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g122e016e2ca_6_4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60652" y="4086484"/>
            <a:ext cx="10465303" cy="2114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g122e016e2ca_6_4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51307">
            <a:off x="-1131728" y="3787799"/>
            <a:ext cx="7513278" cy="1708087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g122e016e2ca_6_443"/>
          <p:cNvSpPr txBox="1"/>
          <p:nvPr/>
        </p:nvSpPr>
        <p:spPr>
          <a:xfrm>
            <a:off x="3416705" y="1050150"/>
            <a:ext cx="2310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solidFill>
                  <a:srgbClr val="595959"/>
                </a:solidFill>
                <a:latin typeface="SimHei"/>
                <a:ea typeface="SimHei"/>
                <a:cs typeface="SimHei"/>
                <a:sym typeface="SimHei"/>
              </a:rPr>
              <a:t>Airbnb Booking Prediction</a:t>
            </a:r>
            <a:endParaRPr sz="1100"/>
          </a:p>
        </p:txBody>
      </p:sp>
      <p:sp>
        <p:nvSpPr>
          <p:cNvPr id="462" name="Google Shape;462;g122e016e2ca_6_443"/>
          <p:cNvSpPr txBox="1"/>
          <p:nvPr/>
        </p:nvSpPr>
        <p:spPr>
          <a:xfrm>
            <a:off x="1386604" y="1394967"/>
            <a:ext cx="6370800" cy="900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101600">
              <a:srgbClr val="BFBFBF">
                <a:alpha val="29803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E99"/>
              </a:buClr>
              <a:buSzPts val="5400"/>
              <a:buFont typeface="Arial"/>
              <a:buNone/>
            </a:pPr>
            <a:r>
              <a:rPr b="0" i="0" lang="en-CA" sz="5400" u="none" cap="none" strike="noStrike">
                <a:solidFill>
                  <a:srgbClr val="5D6E99"/>
                </a:solidFill>
                <a:latin typeface="Arial"/>
                <a:ea typeface="Arial"/>
                <a:cs typeface="Arial"/>
                <a:sym typeface="Arial"/>
              </a:rPr>
              <a:t>Thank you !</a:t>
            </a:r>
            <a:endParaRPr sz="1100"/>
          </a:p>
        </p:txBody>
      </p:sp>
      <p:sp>
        <p:nvSpPr>
          <p:cNvPr id="463" name="Google Shape;463;g122e016e2ca_6_443"/>
          <p:cNvSpPr/>
          <p:nvPr/>
        </p:nvSpPr>
        <p:spPr>
          <a:xfrm>
            <a:off x="3139810" y="2585189"/>
            <a:ext cx="2864381" cy="328009"/>
          </a:xfrm>
          <a:prstGeom prst="roundRect">
            <a:avLst>
              <a:gd fmla="val 50000" name="adj"/>
            </a:avLst>
          </a:prstGeom>
          <a:solidFill>
            <a:srgbClr val="5D6E9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rgbClr val="FAF9F9"/>
                </a:solidFill>
                <a:latin typeface="Arial"/>
                <a:ea typeface="Arial"/>
                <a:cs typeface="Arial"/>
                <a:sym typeface="Arial"/>
              </a:rPr>
              <a:t>Boya Chen, Shuyi Tan, Eva Loo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22e016e2ca_6_129"/>
          <p:cNvSpPr txBox="1"/>
          <p:nvPr/>
        </p:nvSpPr>
        <p:spPr>
          <a:xfrm>
            <a:off x="3591387" y="894962"/>
            <a:ext cx="1961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A5A5A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Review of work content</a:t>
            </a:r>
            <a:endParaRPr sz="1100"/>
          </a:p>
        </p:txBody>
      </p:sp>
      <p:sp>
        <p:nvSpPr>
          <p:cNvPr id="469" name="Google Shape;469;g122e016e2ca_6_129"/>
          <p:cNvSpPr txBox="1"/>
          <p:nvPr/>
        </p:nvSpPr>
        <p:spPr>
          <a:xfrm>
            <a:off x="3483612" y="469055"/>
            <a:ext cx="2176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E99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rgbClr val="5D6E99"/>
                </a:solidFill>
                <a:latin typeface="Arial"/>
                <a:ea typeface="Arial"/>
                <a:cs typeface="Arial"/>
                <a:sym typeface="Arial"/>
              </a:rPr>
              <a:t>年中工作概述</a:t>
            </a:r>
            <a:endParaRPr sz="1100"/>
          </a:p>
        </p:txBody>
      </p:sp>
      <p:sp>
        <p:nvSpPr>
          <p:cNvPr id="470" name="Google Shape;470;g122e016e2ca_6_129"/>
          <p:cNvSpPr/>
          <p:nvPr/>
        </p:nvSpPr>
        <p:spPr>
          <a:xfrm>
            <a:off x="754384" y="1515175"/>
            <a:ext cx="1677878" cy="2377232"/>
          </a:xfrm>
          <a:custGeom>
            <a:rect b="b" l="l" r="r" t="t"/>
            <a:pathLst>
              <a:path extrusionOk="0" h="3408218" w="2290618">
                <a:moveTo>
                  <a:pt x="2290610" y="0"/>
                </a:moveTo>
                <a:lnTo>
                  <a:pt x="2290618" y="0"/>
                </a:lnTo>
                <a:lnTo>
                  <a:pt x="2290618" y="3408218"/>
                </a:lnTo>
                <a:lnTo>
                  <a:pt x="0" y="3112654"/>
                </a:lnTo>
                <a:lnTo>
                  <a:pt x="0" y="295563"/>
                </a:lnTo>
                <a:lnTo>
                  <a:pt x="2290610" y="0"/>
                </a:lnTo>
                <a:close/>
              </a:path>
            </a:pathLst>
          </a:custGeom>
          <a:solidFill>
            <a:srgbClr val="5D6E9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71" name="Google Shape;471;g122e016e2ca_6_129"/>
          <p:cNvSpPr txBox="1"/>
          <p:nvPr/>
        </p:nvSpPr>
        <p:spPr>
          <a:xfrm>
            <a:off x="954359" y="2534530"/>
            <a:ext cx="1363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标题文本</a:t>
            </a:r>
            <a:endParaRPr b="1"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72" name="Google Shape;472;g122e016e2ca_6_129"/>
          <p:cNvSpPr txBox="1"/>
          <p:nvPr/>
        </p:nvSpPr>
        <p:spPr>
          <a:xfrm>
            <a:off x="956369" y="2757426"/>
            <a:ext cx="13614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单击此处可编辑内容，单击此处可编辑内容，单击添加项目内容。</a:t>
            </a:r>
            <a:endParaRPr sz="1100"/>
          </a:p>
        </p:txBody>
      </p:sp>
      <p:sp>
        <p:nvSpPr>
          <p:cNvPr id="473" name="Google Shape;473;g122e016e2ca_6_129"/>
          <p:cNvSpPr/>
          <p:nvPr/>
        </p:nvSpPr>
        <p:spPr>
          <a:xfrm>
            <a:off x="969672" y="2003367"/>
            <a:ext cx="326498" cy="329108"/>
          </a:xfrm>
          <a:custGeom>
            <a:rect b="b" l="l" r="r" t="t"/>
            <a:pathLst>
              <a:path extrusionOk="0" h="58" w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25" lIns="91425" spcFirstLastPara="1" rIns="91425" wrap="square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74" name="Google Shape;474;g122e016e2ca_6_129"/>
          <p:cNvSpPr/>
          <p:nvPr/>
        </p:nvSpPr>
        <p:spPr>
          <a:xfrm>
            <a:off x="2740748" y="1515175"/>
            <a:ext cx="1677878" cy="2377232"/>
          </a:xfrm>
          <a:custGeom>
            <a:rect b="b" l="l" r="r" t="t"/>
            <a:pathLst>
              <a:path extrusionOk="0" h="3408218" w="2290618">
                <a:moveTo>
                  <a:pt x="2290610" y="0"/>
                </a:moveTo>
                <a:lnTo>
                  <a:pt x="2290618" y="0"/>
                </a:lnTo>
                <a:lnTo>
                  <a:pt x="2290618" y="3408218"/>
                </a:lnTo>
                <a:lnTo>
                  <a:pt x="0" y="3112654"/>
                </a:lnTo>
                <a:lnTo>
                  <a:pt x="0" y="295563"/>
                </a:lnTo>
                <a:lnTo>
                  <a:pt x="2290610" y="0"/>
                </a:lnTo>
                <a:close/>
              </a:path>
            </a:pathLst>
          </a:custGeom>
          <a:solidFill>
            <a:srgbClr val="A4AEC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75" name="Google Shape;475;g122e016e2ca_6_129"/>
          <p:cNvSpPr txBox="1"/>
          <p:nvPr/>
        </p:nvSpPr>
        <p:spPr>
          <a:xfrm>
            <a:off x="2940723" y="2534530"/>
            <a:ext cx="1363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标题文本</a:t>
            </a:r>
            <a:endParaRPr b="1"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76" name="Google Shape;476;g122e016e2ca_6_129"/>
          <p:cNvSpPr txBox="1"/>
          <p:nvPr/>
        </p:nvSpPr>
        <p:spPr>
          <a:xfrm>
            <a:off x="2942734" y="2757426"/>
            <a:ext cx="13614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单击此处可编辑内容，单击此处可编辑内容，单击添加项目内容。</a:t>
            </a:r>
            <a:endParaRPr sz="1100"/>
          </a:p>
        </p:txBody>
      </p:sp>
      <p:sp>
        <p:nvSpPr>
          <p:cNvPr id="477" name="Google Shape;477;g122e016e2ca_6_129"/>
          <p:cNvSpPr/>
          <p:nvPr/>
        </p:nvSpPr>
        <p:spPr>
          <a:xfrm>
            <a:off x="4727113" y="1515175"/>
            <a:ext cx="1677878" cy="2377232"/>
          </a:xfrm>
          <a:custGeom>
            <a:rect b="b" l="l" r="r" t="t"/>
            <a:pathLst>
              <a:path extrusionOk="0" h="3408218" w="2290618">
                <a:moveTo>
                  <a:pt x="2290610" y="0"/>
                </a:moveTo>
                <a:lnTo>
                  <a:pt x="2290618" y="0"/>
                </a:lnTo>
                <a:lnTo>
                  <a:pt x="2290618" y="3408218"/>
                </a:lnTo>
                <a:lnTo>
                  <a:pt x="0" y="3112654"/>
                </a:lnTo>
                <a:lnTo>
                  <a:pt x="0" y="295563"/>
                </a:lnTo>
                <a:lnTo>
                  <a:pt x="2290610" y="0"/>
                </a:lnTo>
                <a:close/>
              </a:path>
            </a:pathLst>
          </a:custGeom>
          <a:solidFill>
            <a:srgbClr val="5D6E9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78" name="Google Shape;478;g122e016e2ca_6_129"/>
          <p:cNvSpPr txBox="1"/>
          <p:nvPr/>
        </p:nvSpPr>
        <p:spPr>
          <a:xfrm>
            <a:off x="4927088" y="2534530"/>
            <a:ext cx="1363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标题文本</a:t>
            </a:r>
            <a:endParaRPr b="1"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79" name="Google Shape;479;g122e016e2ca_6_129"/>
          <p:cNvSpPr txBox="1"/>
          <p:nvPr/>
        </p:nvSpPr>
        <p:spPr>
          <a:xfrm>
            <a:off x="4929098" y="2757426"/>
            <a:ext cx="13614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单击此处可编辑内容，单击此处可编辑内容，单击添加项目内容。</a:t>
            </a:r>
            <a:endParaRPr sz="1100"/>
          </a:p>
        </p:txBody>
      </p:sp>
      <p:sp>
        <p:nvSpPr>
          <p:cNvPr id="480" name="Google Shape;480;g122e016e2ca_6_129"/>
          <p:cNvSpPr/>
          <p:nvPr/>
        </p:nvSpPr>
        <p:spPr>
          <a:xfrm>
            <a:off x="6713477" y="1515175"/>
            <a:ext cx="1677878" cy="2377232"/>
          </a:xfrm>
          <a:custGeom>
            <a:rect b="b" l="l" r="r" t="t"/>
            <a:pathLst>
              <a:path extrusionOk="0" h="3408218" w="2290618">
                <a:moveTo>
                  <a:pt x="2290610" y="0"/>
                </a:moveTo>
                <a:lnTo>
                  <a:pt x="2290618" y="0"/>
                </a:lnTo>
                <a:lnTo>
                  <a:pt x="2290618" y="3408218"/>
                </a:lnTo>
                <a:lnTo>
                  <a:pt x="0" y="3112654"/>
                </a:lnTo>
                <a:lnTo>
                  <a:pt x="0" y="295563"/>
                </a:lnTo>
                <a:lnTo>
                  <a:pt x="2290610" y="0"/>
                </a:lnTo>
                <a:close/>
              </a:path>
            </a:pathLst>
          </a:custGeom>
          <a:solidFill>
            <a:srgbClr val="A4AEC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81" name="Google Shape;481;g122e016e2ca_6_129"/>
          <p:cNvSpPr txBox="1"/>
          <p:nvPr/>
        </p:nvSpPr>
        <p:spPr>
          <a:xfrm>
            <a:off x="6913452" y="2534530"/>
            <a:ext cx="1363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标题文本</a:t>
            </a:r>
            <a:endParaRPr b="1"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82" name="Google Shape;482;g122e016e2ca_6_129"/>
          <p:cNvSpPr txBox="1"/>
          <p:nvPr/>
        </p:nvSpPr>
        <p:spPr>
          <a:xfrm>
            <a:off x="6915463" y="2757426"/>
            <a:ext cx="13614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单击此处可编辑内容，单击此处可编辑内容，单击添加项目内容。</a:t>
            </a:r>
            <a:endParaRPr sz="1100"/>
          </a:p>
        </p:txBody>
      </p:sp>
      <p:sp>
        <p:nvSpPr>
          <p:cNvPr id="483" name="Google Shape;483;g122e016e2ca_6_129"/>
          <p:cNvSpPr/>
          <p:nvPr/>
        </p:nvSpPr>
        <p:spPr>
          <a:xfrm>
            <a:off x="2935164" y="2003367"/>
            <a:ext cx="417289" cy="323667"/>
          </a:xfrm>
          <a:custGeom>
            <a:rect b="b" l="l" r="r" t="t"/>
            <a:pathLst>
              <a:path extrusionOk="0" h="56" w="72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25" lIns="91425" spcFirstLastPara="1" rIns="91425" wrap="square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84" name="Google Shape;484;g122e016e2ca_6_129"/>
          <p:cNvSpPr/>
          <p:nvPr/>
        </p:nvSpPr>
        <p:spPr>
          <a:xfrm>
            <a:off x="4927088" y="2031097"/>
            <a:ext cx="339956" cy="301378"/>
          </a:xfrm>
          <a:custGeom>
            <a:rect b="b" l="l" r="r" t="t"/>
            <a:pathLst>
              <a:path extrusionOk="0" h="58" w="65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25" lIns="91425" spcFirstLastPara="1" rIns="91425" wrap="square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85" name="Google Shape;485;g122e016e2ca_6_129"/>
          <p:cNvSpPr/>
          <p:nvPr/>
        </p:nvSpPr>
        <p:spPr>
          <a:xfrm>
            <a:off x="6879159" y="2003367"/>
            <a:ext cx="363363" cy="363363"/>
          </a:xfrm>
          <a:custGeom>
            <a:rect b="b" l="l" r="r" t="t"/>
            <a:pathLst>
              <a:path extrusionOk="0" h="384" w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25" lIns="91425" spcFirstLastPara="1" rIns="91425" wrap="square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86" name="Google Shape;486;g122e016e2ca_6_129"/>
          <p:cNvSpPr txBox="1"/>
          <p:nvPr/>
        </p:nvSpPr>
        <p:spPr>
          <a:xfrm>
            <a:off x="974321" y="4062650"/>
            <a:ext cx="7220535" cy="3910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22e016e2ca_6_249"/>
          <p:cNvSpPr/>
          <p:nvPr/>
        </p:nvSpPr>
        <p:spPr>
          <a:xfrm>
            <a:off x="757990" y="1135957"/>
            <a:ext cx="3392905" cy="32196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122e016e2ca_6_249"/>
          <p:cNvSpPr/>
          <p:nvPr/>
        </p:nvSpPr>
        <p:spPr>
          <a:xfrm>
            <a:off x="757990" y="2745782"/>
            <a:ext cx="3392905" cy="1609825"/>
          </a:xfrm>
          <a:prstGeom prst="rect">
            <a:avLst/>
          </a:prstGeom>
          <a:solidFill>
            <a:srgbClr val="5D6E99">
              <a:alpha val="800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93" name="Google Shape;493;g122e016e2ca_6_249"/>
          <p:cNvSpPr txBox="1"/>
          <p:nvPr/>
        </p:nvSpPr>
        <p:spPr>
          <a:xfrm flipH="1">
            <a:off x="1184891" y="2996516"/>
            <a:ext cx="87874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标题文字</a:t>
            </a:r>
            <a:endParaRPr b="1"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94" name="Google Shape;494;g122e016e2ca_6_249"/>
          <p:cNvSpPr txBox="1"/>
          <p:nvPr/>
        </p:nvSpPr>
        <p:spPr>
          <a:xfrm flipH="1">
            <a:off x="1184891" y="3230631"/>
            <a:ext cx="262671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sz="1100"/>
          </a:p>
        </p:txBody>
      </p:sp>
      <p:sp>
        <p:nvSpPr>
          <p:cNvPr id="495" name="Google Shape;495;g122e016e2ca_6_249"/>
          <p:cNvSpPr txBox="1"/>
          <p:nvPr/>
        </p:nvSpPr>
        <p:spPr>
          <a:xfrm>
            <a:off x="5021135" y="2881065"/>
            <a:ext cx="3030664" cy="1038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sz="1100"/>
          </a:p>
        </p:txBody>
      </p:sp>
      <p:sp>
        <p:nvSpPr>
          <p:cNvPr id="496" name="Google Shape;496;g122e016e2ca_6_249"/>
          <p:cNvSpPr txBox="1"/>
          <p:nvPr/>
        </p:nvSpPr>
        <p:spPr>
          <a:xfrm>
            <a:off x="5021135" y="2330669"/>
            <a:ext cx="3030664" cy="3910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您的内容打在这里，或者通过复制您的文本后，在此框中选择粘贴，并选择只保留文字。</a:t>
            </a:r>
            <a:endParaRPr sz="1100"/>
          </a:p>
        </p:txBody>
      </p:sp>
      <p:sp>
        <p:nvSpPr>
          <p:cNvPr id="497" name="Google Shape;497;g122e016e2ca_6_249"/>
          <p:cNvSpPr txBox="1"/>
          <p:nvPr/>
        </p:nvSpPr>
        <p:spPr>
          <a:xfrm>
            <a:off x="4961715" y="1940462"/>
            <a:ext cx="249418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A5A5A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Overview of market conditions</a:t>
            </a:r>
            <a:endParaRPr sz="1100"/>
          </a:p>
        </p:txBody>
      </p:sp>
      <p:sp>
        <p:nvSpPr>
          <p:cNvPr id="498" name="Google Shape;498;g122e016e2ca_6_249"/>
          <p:cNvSpPr txBox="1"/>
          <p:nvPr/>
        </p:nvSpPr>
        <p:spPr>
          <a:xfrm>
            <a:off x="4944110" y="1514555"/>
            <a:ext cx="2176775" cy="4750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E99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rgbClr val="5D6E99"/>
                </a:solidFill>
                <a:latin typeface="Arial"/>
                <a:ea typeface="Arial"/>
                <a:cs typeface="Arial"/>
                <a:sym typeface="Arial"/>
              </a:rPr>
              <a:t>市场状况概述</a:t>
            </a:r>
            <a:endParaRPr b="0" i="0" sz="2400" u="none" cap="none" strike="noStrike">
              <a:solidFill>
                <a:srgbClr val="5D6E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22e016e2ca_6_260"/>
          <p:cNvSpPr txBox="1"/>
          <p:nvPr/>
        </p:nvSpPr>
        <p:spPr>
          <a:xfrm>
            <a:off x="3317066" y="894962"/>
            <a:ext cx="249418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A5A5A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Overview of market conditions</a:t>
            </a:r>
            <a:endParaRPr sz="1100"/>
          </a:p>
        </p:txBody>
      </p:sp>
      <p:sp>
        <p:nvSpPr>
          <p:cNvPr id="504" name="Google Shape;504;g122e016e2ca_6_260"/>
          <p:cNvSpPr txBox="1"/>
          <p:nvPr/>
        </p:nvSpPr>
        <p:spPr>
          <a:xfrm>
            <a:off x="3483612" y="469055"/>
            <a:ext cx="2176775" cy="5124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E99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rgbClr val="5D6E99"/>
                </a:solidFill>
                <a:latin typeface="Arial"/>
                <a:ea typeface="Arial"/>
                <a:cs typeface="Arial"/>
                <a:sym typeface="Arial"/>
              </a:rPr>
              <a:t>市场状况概述</a:t>
            </a:r>
            <a:endParaRPr b="0" i="0" sz="2400" u="none" cap="none" strike="noStrike">
              <a:solidFill>
                <a:srgbClr val="5D6E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122e016e2ca_6_260"/>
          <p:cNvSpPr/>
          <p:nvPr/>
        </p:nvSpPr>
        <p:spPr>
          <a:xfrm>
            <a:off x="702606" y="1572145"/>
            <a:ext cx="1488427" cy="148842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06" name="Google Shape;506;g122e016e2ca_6_260"/>
          <p:cNvSpPr/>
          <p:nvPr/>
        </p:nvSpPr>
        <p:spPr>
          <a:xfrm>
            <a:off x="670489" y="1518495"/>
            <a:ext cx="1595727" cy="1595726"/>
          </a:xfrm>
          <a:prstGeom prst="pie">
            <a:avLst>
              <a:gd fmla="val 16200000" name="adj1"/>
              <a:gd fmla="val 7776000" name="adj2"/>
            </a:avLst>
          </a:prstGeom>
          <a:solidFill>
            <a:srgbClr val="5D6E9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07" name="Google Shape;507;g122e016e2ca_6_260"/>
          <p:cNvSpPr/>
          <p:nvPr/>
        </p:nvSpPr>
        <p:spPr>
          <a:xfrm>
            <a:off x="954491" y="1826898"/>
            <a:ext cx="978920" cy="978920"/>
          </a:xfrm>
          <a:prstGeom prst="ellipse">
            <a:avLst/>
          </a:prstGeom>
          <a:solidFill>
            <a:schemeClr val="lt1"/>
          </a:solidFill>
          <a:ln cap="flat" cmpd="sng" w="127000">
            <a:solidFill>
              <a:srgbClr val="D8D8D8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08" name="Google Shape;508;g122e016e2ca_6_260"/>
          <p:cNvSpPr/>
          <p:nvPr/>
        </p:nvSpPr>
        <p:spPr>
          <a:xfrm>
            <a:off x="2756464" y="1572145"/>
            <a:ext cx="1488427" cy="148842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09" name="Google Shape;509;g122e016e2ca_6_260"/>
          <p:cNvSpPr/>
          <p:nvPr/>
        </p:nvSpPr>
        <p:spPr>
          <a:xfrm>
            <a:off x="2724347" y="1518495"/>
            <a:ext cx="1595727" cy="1595726"/>
          </a:xfrm>
          <a:prstGeom prst="pie">
            <a:avLst>
              <a:gd fmla="val 16200000" name="adj1"/>
              <a:gd fmla="val 3672000" name="adj2"/>
            </a:avLst>
          </a:prstGeom>
          <a:solidFill>
            <a:srgbClr val="A4AEC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10" name="Google Shape;510;g122e016e2ca_6_260"/>
          <p:cNvSpPr/>
          <p:nvPr/>
        </p:nvSpPr>
        <p:spPr>
          <a:xfrm>
            <a:off x="3008350" y="1826898"/>
            <a:ext cx="978920" cy="978920"/>
          </a:xfrm>
          <a:prstGeom prst="ellipse">
            <a:avLst/>
          </a:prstGeom>
          <a:solidFill>
            <a:schemeClr val="lt1"/>
          </a:solidFill>
          <a:ln cap="flat" cmpd="sng" w="127000">
            <a:solidFill>
              <a:srgbClr val="D8D8D8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11" name="Google Shape;511;g122e016e2ca_6_260"/>
          <p:cNvSpPr/>
          <p:nvPr/>
        </p:nvSpPr>
        <p:spPr>
          <a:xfrm>
            <a:off x="4878902" y="1572145"/>
            <a:ext cx="1488427" cy="148842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12" name="Google Shape;512;g122e016e2ca_6_260"/>
          <p:cNvSpPr/>
          <p:nvPr/>
        </p:nvSpPr>
        <p:spPr>
          <a:xfrm>
            <a:off x="4846786" y="1518495"/>
            <a:ext cx="1595727" cy="1595726"/>
          </a:xfrm>
          <a:prstGeom prst="pie">
            <a:avLst>
              <a:gd fmla="val 16200000" name="adj1"/>
              <a:gd fmla="val 11880000" name="adj2"/>
            </a:avLst>
          </a:prstGeom>
          <a:solidFill>
            <a:srgbClr val="5D6E9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13" name="Google Shape;513;g122e016e2ca_6_260"/>
          <p:cNvSpPr/>
          <p:nvPr/>
        </p:nvSpPr>
        <p:spPr>
          <a:xfrm>
            <a:off x="5130788" y="1826898"/>
            <a:ext cx="978920" cy="978920"/>
          </a:xfrm>
          <a:prstGeom prst="ellipse">
            <a:avLst/>
          </a:prstGeom>
          <a:solidFill>
            <a:schemeClr val="lt1"/>
          </a:solidFill>
          <a:ln cap="flat" cmpd="sng" w="127000">
            <a:solidFill>
              <a:srgbClr val="D8D8D8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14" name="Google Shape;514;g122e016e2ca_6_260"/>
          <p:cNvSpPr/>
          <p:nvPr/>
        </p:nvSpPr>
        <p:spPr>
          <a:xfrm>
            <a:off x="6932761" y="1572145"/>
            <a:ext cx="1488427" cy="148842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15" name="Google Shape;515;g122e016e2ca_6_260"/>
          <p:cNvSpPr/>
          <p:nvPr/>
        </p:nvSpPr>
        <p:spPr>
          <a:xfrm>
            <a:off x="6900644" y="1518495"/>
            <a:ext cx="1595727" cy="1595726"/>
          </a:xfrm>
          <a:prstGeom prst="pie">
            <a:avLst>
              <a:gd fmla="val 16200000" name="adj1"/>
              <a:gd fmla="val 13608000" name="adj2"/>
            </a:avLst>
          </a:prstGeom>
          <a:solidFill>
            <a:srgbClr val="A4AEC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16" name="Google Shape;516;g122e016e2ca_6_260"/>
          <p:cNvSpPr/>
          <p:nvPr/>
        </p:nvSpPr>
        <p:spPr>
          <a:xfrm>
            <a:off x="7184647" y="1826898"/>
            <a:ext cx="978920" cy="978920"/>
          </a:xfrm>
          <a:prstGeom prst="ellipse">
            <a:avLst/>
          </a:prstGeom>
          <a:solidFill>
            <a:schemeClr val="lt1"/>
          </a:solidFill>
          <a:ln cap="flat" cmpd="sng" w="127000">
            <a:solidFill>
              <a:srgbClr val="D8D8D8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17" name="Google Shape;517;g122e016e2ca_6_260"/>
          <p:cNvSpPr txBox="1"/>
          <p:nvPr/>
        </p:nvSpPr>
        <p:spPr>
          <a:xfrm>
            <a:off x="6841997" y="3416438"/>
            <a:ext cx="1710867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标题文字添加</a:t>
            </a:r>
            <a:endParaRPr sz="1100"/>
          </a:p>
        </p:txBody>
      </p:sp>
      <p:sp>
        <p:nvSpPr>
          <p:cNvPr id="518" name="Google Shape;518;g122e016e2ca_6_260"/>
          <p:cNvSpPr txBox="1"/>
          <p:nvPr/>
        </p:nvSpPr>
        <p:spPr>
          <a:xfrm>
            <a:off x="6888756" y="3764091"/>
            <a:ext cx="1621685" cy="6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单击此处可编辑内容，根据您的需要自由拉伸文本框大小，建议使用微软雅黑。</a:t>
            </a:r>
            <a:endParaRPr sz="1100"/>
          </a:p>
        </p:txBody>
      </p:sp>
      <p:sp>
        <p:nvSpPr>
          <p:cNvPr id="519" name="Google Shape;519;g122e016e2ca_6_260"/>
          <p:cNvSpPr txBox="1"/>
          <p:nvPr/>
        </p:nvSpPr>
        <p:spPr>
          <a:xfrm>
            <a:off x="4766553" y="3416438"/>
            <a:ext cx="1710867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标题文字添加</a:t>
            </a:r>
            <a:endParaRPr sz="1100"/>
          </a:p>
        </p:txBody>
      </p:sp>
      <p:sp>
        <p:nvSpPr>
          <p:cNvPr id="520" name="Google Shape;520;g122e016e2ca_6_260"/>
          <p:cNvSpPr txBox="1"/>
          <p:nvPr/>
        </p:nvSpPr>
        <p:spPr>
          <a:xfrm>
            <a:off x="4813312" y="3764091"/>
            <a:ext cx="1621685" cy="6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单击此处可编辑内容，根据您的需要自由拉伸文本框大小，建议使用微软雅黑。</a:t>
            </a:r>
            <a:endParaRPr sz="1100"/>
          </a:p>
        </p:txBody>
      </p:sp>
      <p:sp>
        <p:nvSpPr>
          <p:cNvPr id="521" name="Google Shape;521;g122e016e2ca_6_260"/>
          <p:cNvSpPr txBox="1"/>
          <p:nvPr/>
        </p:nvSpPr>
        <p:spPr>
          <a:xfrm>
            <a:off x="2653008" y="3416438"/>
            <a:ext cx="1710867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标题文字添加</a:t>
            </a:r>
            <a:endParaRPr sz="1100"/>
          </a:p>
        </p:txBody>
      </p:sp>
      <p:sp>
        <p:nvSpPr>
          <p:cNvPr id="522" name="Google Shape;522;g122e016e2ca_6_260"/>
          <p:cNvSpPr txBox="1"/>
          <p:nvPr/>
        </p:nvSpPr>
        <p:spPr>
          <a:xfrm>
            <a:off x="2699767" y="3764091"/>
            <a:ext cx="1621685" cy="6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单击此处可编辑内容，根据您的需要自由拉伸文本框大小，建议使用微软雅黑。</a:t>
            </a:r>
            <a:endParaRPr sz="1100"/>
          </a:p>
        </p:txBody>
      </p:sp>
      <p:sp>
        <p:nvSpPr>
          <p:cNvPr id="523" name="Google Shape;523;g122e016e2ca_6_260"/>
          <p:cNvSpPr txBox="1"/>
          <p:nvPr/>
        </p:nvSpPr>
        <p:spPr>
          <a:xfrm>
            <a:off x="665313" y="3416438"/>
            <a:ext cx="1710867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标题文字添加</a:t>
            </a:r>
            <a:endParaRPr sz="1100"/>
          </a:p>
        </p:txBody>
      </p:sp>
      <p:sp>
        <p:nvSpPr>
          <p:cNvPr id="524" name="Google Shape;524;g122e016e2ca_6_260"/>
          <p:cNvSpPr txBox="1"/>
          <p:nvPr/>
        </p:nvSpPr>
        <p:spPr>
          <a:xfrm>
            <a:off x="712072" y="3764091"/>
            <a:ext cx="1621685" cy="6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单击此处可编辑内容，根据您的需要自由拉伸文本框大小，建议使用微软雅黑。</a:t>
            </a:r>
            <a:endParaRPr sz="1100"/>
          </a:p>
        </p:txBody>
      </p:sp>
      <p:sp>
        <p:nvSpPr>
          <p:cNvPr id="525" name="Google Shape;525;g122e016e2ca_6_260"/>
          <p:cNvSpPr txBox="1"/>
          <p:nvPr/>
        </p:nvSpPr>
        <p:spPr>
          <a:xfrm>
            <a:off x="1158114" y="2158473"/>
            <a:ext cx="674656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63%</a:t>
            </a:r>
            <a:endParaRPr b="1" sz="18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26" name="Google Shape;526;g122e016e2ca_6_260"/>
          <p:cNvSpPr txBox="1"/>
          <p:nvPr/>
        </p:nvSpPr>
        <p:spPr>
          <a:xfrm>
            <a:off x="3192502" y="2158472"/>
            <a:ext cx="674656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40%</a:t>
            </a:r>
            <a:endParaRPr b="1" sz="18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27" name="Google Shape;527;g122e016e2ca_6_260"/>
          <p:cNvSpPr txBox="1"/>
          <p:nvPr/>
        </p:nvSpPr>
        <p:spPr>
          <a:xfrm>
            <a:off x="5314622" y="2158473"/>
            <a:ext cx="674656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80%</a:t>
            </a:r>
            <a:endParaRPr b="1" sz="18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28" name="Google Shape;528;g122e016e2ca_6_260"/>
          <p:cNvSpPr txBox="1"/>
          <p:nvPr/>
        </p:nvSpPr>
        <p:spPr>
          <a:xfrm>
            <a:off x="7349009" y="2158472"/>
            <a:ext cx="674656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92%</a:t>
            </a:r>
            <a:endParaRPr b="1" sz="18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214a8776ef_7_3"/>
          <p:cNvSpPr/>
          <p:nvPr/>
        </p:nvSpPr>
        <p:spPr>
          <a:xfrm>
            <a:off x="3030755" y="0"/>
            <a:ext cx="30825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9999" r="-29997" t="0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g1214a8776ef_7_3"/>
          <p:cNvSpPr/>
          <p:nvPr/>
        </p:nvSpPr>
        <p:spPr>
          <a:xfrm>
            <a:off x="6113245" y="0"/>
            <a:ext cx="3082500" cy="5143500"/>
          </a:xfrm>
          <a:prstGeom prst="rect">
            <a:avLst/>
          </a:prstGeom>
          <a:solidFill>
            <a:srgbClr val="5D6E9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35" name="Google Shape;535;g1214a8776ef_7_3"/>
          <p:cNvSpPr txBox="1"/>
          <p:nvPr/>
        </p:nvSpPr>
        <p:spPr>
          <a:xfrm flipH="1">
            <a:off x="7215163" y="695903"/>
            <a:ext cx="878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2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标题文字</a:t>
            </a:r>
            <a:endParaRPr b="1" i="0" sz="12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36" name="Google Shape;536;g1214a8776ef_7_3"/>
          <p:cNvSpPr txBox="1"/>
          <p:nvPr/>
        </p:nvSpPr>
        <p:spPr>
          <a:xfrm flipH="1">
            <a:off x="6834270" y="932363"/>
            <a:ext cx="164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9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您的内容打在这里，或者通过复制您的文本后，在此框中选择粘贴，并选择只保留文字。</a:t>
            </a:r>
            <a:endParaRPr sz="1100"/>
          </a:p>
        </p:txBody>
      </p:sp>
      <p:sp>
        <p:nvSpPr>
          <p:cNvPr id="537" name="Google Shape;537;g1214a8776ef_7_3"/>
          <p:cNvSpPr txBox="1"/>
          <p:nvPr/>
        </p:nvSpPr>
        <p:spPr>
          <a:xfrm flipH="1">
            <a:off x="7215163" y="2145107"/>
            <a:ext cx="878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2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标题文字</a:t>
            </a:r>
            <a:endParaRPr b="1" i="0" sz="12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38" name="Google Shape;538;g1214a8776ef_7_3"/>
          <p:cNvSpPr txBox="1"/>
          <p:nvPr/>
        </p:nvSpPr>
        <p:spPr>
          <a:xfrm flipH="1">
            <a:off x="6834270" y="2381567"/>
            <a:ext cx="164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9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您的内容打在这里，或者通过复制您的文本后，在此框中选择粘贴，并选择只保留文字。</a:t>
            </a:r>
            <a:endParaRPr sz="1100"/>
          </a:p>
        </p:txBody>
      </p:sp>
      <p:sp>
        <p:nvSpPr>
          <p:cNvPr id="539" name="Google Shape;539;g1214a8776ef_7_3"/>
          <p:cNvSpPr txBox="1"/>
          <p:nvPr/>
        </p:nvSpPr>
        <p:spPr>
          <a:xfrm flipH="1">
            <a:off x="7215163" y="3637085"/>
            <a:ext cx="878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2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标题文字</a:t>
            </a:r>
            <a:endParaRPr b="1" i="0" sz="12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40" name="Google Shape;540;g1214a8776ef_7_3"/>
          <p:cNvSpPr txBox="1"/>
          <p:nvPr/>
        </p:nvSpPr>
        <p:spPr>
          <a:xfrm flipH="1">
            <a:off x="6834270" y="3873545"/>
            <a:ext cx="164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9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您的内容打在这里，或者通过复制您的文本后，在此框中选择粘贴，并选择只保留文字。</a:t>
            </a:r>
            <a:endParaRPr sz="1100"/>
          </a:p>
        </p:txBody>
      </p:sp>
      <p:sp>
        <p:nvSpPr>
          <p:cNvPr id="541" name="Google Shape;541;g1214a8776ef_7_3"/>
          <p:cNvSpPr txBox="1"/>
          <p:nvPr/>
        </p:nvSpPr>
        <p:spPr>
          <a:xfrm>
            <a:off x="457498" y="2498181"/>
            <a:ext cx="21273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9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sz="1100"/>
          </a:p>
        </p:txBody>
      </p:sp>
      <p:sp>
        <p:nvSpPr>
          <p:cNvPr id="542" name="Google Shape;542;g1214a8776ef_7_3"/>
          <p:cNvSpPr txBox="1"/>
          <p:nvPr/>
        </p:nvSpPr>
        <p:spPr>
          <a:xfrm>
            <a:off x="410819" y="2095932"/>
            <a:ext cx="1961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100" u="none" cap="none" strike="noStrike">
                <a:solidFill>
                  <a:srgbClr val="A5A5A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Review of work content</a:t>
            </a:r>
            <a:endParaRPr sz="1100"/>
          </a:p>
        </p:txBody>
      </p:sp>
      <p:sp>
        <p:nvSpPr>
          <p:cNvPr id="543" name="Google Shape;543;g1214a8776ef_7_3"/>
          <p:cNvSpPr txBox="1"/>
          <p:nvPr/>
        </p:nvSpPr>
        <p:spPr>
          <a:xfrm>
            <a:off x="375233" y="1670025"/>
            <a:ext cx="2176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E99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rgbClr val="5D6E99"/>
                </a:solidFill>
                <a:latin typeface="Arial"/>
                <a:ea typeface="Arial"/>
                <a:cs typeface="Arial"/>
                <a:sym typeface="Arial"/>
              </a:rPr>
              <a:t>年中工作概述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22e016e2ca_6_331"/>
          <p:cNvSpPr txBox="1"/>
          <p:nvPr/>
        </p:nvSpPr>
        <p:spPr>
          <a:xfrm>
            <a:off x="3317066" y="894962"/>
            <a:ext cx="249418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A5A5A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Annual work plan </a:t>
            </a:r>
            <a:endParaRPr sz="1100"/>
          </a:p>
        </p:txBody>
      </p:sp>
      <p:sp>
        <p:nvSpPr>
          <p:cNvPr id="549" name="Google Shape;549;g122e016e2ca_6_331"/>
          <p:cNvSpPr txBox="1"/>
          <p:nvPr/>
        </p:nvSpPr>
        <p:spPr>
          <a:xfrm>
            <a:off x="3483612" y="469055"/>
            <a:ext cx="2176775" cy="4750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E99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rgbClr val="5D6E99"/>
                </a:solidFill>
                <a:latin typeface="Arial"/>
                <a:ea typeface="Arial"/>
                <a:cs typeface="Arial"/>
                <a:sym typeface="Arial"/>
              </a:rPr>
              <a:t>工作目标计划</a:t>
            </a:r>
            <a:endParaRPr sz="1100"/>
          </a:p>
        </p:txBody>
      </p:sp>
      <p:sp>
        <p:nvSpPr>
          <p:cNvPr id="550" name="Google Shape;550;g122e016e2ca_6_331"/>
          <p:cNvSpPr/>
          <p:nvPr/>
        </p:nvSpPr>
        <p:spPr>
          <a:xfrm>
            <a:off x="469231" y="1452680"/>
            <a:ext cx="3219650" cy="29453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14998" t="0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51" name="Google Shape;551;g122e016e2ca_6_331"/>
          <p:cNvSpPr/>
          <p:nvPr/>
        </p:nvSpPr>
        <p:spPr>
          <a:xfrm>
            <a:off x="3774305" y="1452680"/>
            <a:ext cx="4873993" cy="2945331"/>
          </a:xfrm>
          <a:prstGeom prst="rect">
            <a:avLst/>
          </a:prstGeom>
          <a:solidFill>
            <a:srgbClr val="5D6E9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52" name="Google Shape;552;g122e016e2ca_6_331"/>
          <p:cNvSpPr/>
          <p:nvPr/>
        </p:nvSpPr>
        <p:spPr>
          <a:xfrm>
            <a:off x="4276475" y="1828745"/>
            <a:ext cx="532376" cy="53237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53" name="Google Shape;553;g122e016e2ca_6_331"/>
          <p:cNvSpPr txBox="1"/>
          <p:nvPr/>
        </p:nvSpPr>
        <p:spPr>
          <a:xfrm>
            <a:off x="5038777" y="1792652"/>
            <a:ext cx="74631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标题文字</a:t>
            </a:r>
            <a:endParaRPr b="1"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54" name="Google Shape;554;g122e016e2ca_6_331"/>
          <p:cNvSpPr txBox="1"/>
          <p:nvPr/>
        </p:nvSpPr>
        <p:spPr>
          <a:xfrm>
            <a:off x="5038777" y="1990074"/>
            <a:ext cx="3190823" cy="415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您的内容打在这里，或者通过复制您的文本后，在此框中选择粘贴，并选择只保留文字。</a:t>
            </a:r>
            <a:endParaRPr sz="1100"/>
          </a:p>
        </p:txBody>
      </p:sp>
      <p:sp>
        <p:nvSpPr>
          <p:cNvPr id="555" name="Google Shape;555;g122e016e2ca_6_331"/>
          <p:cNvSpPr/>
          <p:nvPr/>
        </p:nvSpPr>
        <p:spPr>
          <a:xfrm>
            <a:off x="4276475" y="2655888"/>
            <a:ext cx="532376" cy="53237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56" name="Google Shape;556;g122e016e2ca_6_331"/>
          <p:cNvSpPr txBox="1"/>
          <p:nvPr/>
        </p:nvSpPr>
        <p:spPr>
          <a:xfrm>
            <a:off x="5038777" y="2619794"/>
            <a:ext cx="74631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标题文字</a:t>
            </a:r>
            <a:endParaRPr b="1"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57" name="Google Shape;557;g122e016e2ca_6_331"/>
          <p:cNvSpPr txBox="1"/>
          <p:nvPr/>
        </p:nvSpPr>
        <p:spPr>
          <a:xfrm>
            <a:off x="5038777" y="2817217"/>
            <a:ext cx="3190823" cy="415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您的内容打在这里，或者通过复制您的文本后，在此框中选择粘贴，并选择只保留文字。</a:t>
            </a:r>
            <a:endParaRPr sz="1100"/>
          </a:p>
        </p:txBody>
      </p:sp>
      <p:sp>
        <p:nvSpPr>
          <p:cNvPr id="558" name="Google Shape;558;g122e016e2ca_6_331"/>
          <p:cNvSpPr/>
          <p:nvPr/>
        </p:nvSpPr>
        <p:spPr>
          <a:xfrm>
            <a:off x="4276475" y="3481382"/>
            <a:ext cx="532376" cy="53237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59" name="Google Shape;559;g122e016e2ca_6_331"/>
          <p:cNvSpPr txBox="1"/>
          <p:nvPr/>
        </p:nvSpPr>
        <p:spPr>
          <a:xfrm>
            <a:off x="5038777" y="3445289"/>
            <a:ext cx="74631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标题文字</a:t>
            </a:r>
            <a:endParaRPr b="1"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60" name="Google Shape;560;g122e016e2ca_6_331"/>
          <p:cNvSpPr txBox="1"/>
          <p:nvPr/>
        </p:nvSpPr>
        <p:spPr>
          <a:xfrm>
            <a:off x="5038777" y="3642711"/>
            <a:ext cx="3190823" cy="415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您的内容打在这里，或者通过复制您的文本后，在此框中选择粘贴，并选择只保留文字。</a:t>
            </a:r>
            <a:endParaRPr sz="1100"/>
          </a:p>
        </p:txBody>
      </p:sp>
      <p:sp>
        <p:nvSpPr>
          <p:cNvPr id="561" name="Google Shape;561;g122e016e2ca_6_331"/>
          <p:cNvSpPr/>
          <p:nvPr/>
        </p:nvSpPr>
        <p:spPr>
          <a:xfrm>
            <a:off x="4395155" y="1904366"/>
            <a:ext cx="288887" cy="338908"/>
          </a:xfrm>
          <a:custGeom>
            <a:rect b="b" l="l" r="r" t="t"/>
            <a:pathLst>
              <a:path extrusionOk="0" h="6827" w="5811">
                <a:moveTo>
                  <a:pt x="4448" y="4374"/>
                </a:moveTo>
                <a:cubicBezTo>
                  <a:pt x="4517" y="4275"/>
                  <a:pt x="4581" y="4175"/>
                  <a:pt x="4640" y="4074"/>
                </a:cubicBezTo>
                <a:cubicBezTo>
                  <a:pt x="4985" y="3483"/>
                  <a:pt x="5160" y="2871"/>
                  <a:pt x="5160" y="2255"/>
                </a:cubicBezTo>
                <a:cubicBezTo>
                  <a:pt x="5160" y="1012"/>
                  <a:pt x="4149" y="0"/>
                  <a:pt x="2905" y="0"/>
                </a:cubicBezTo>
                <a:cubicBezTo>
                  <a:pt x="1662" y="0"/>
                  <a:pt x="650" y="1012"/>
                  <a:pt x="650" y="2255"/>
                </a:cubicBezTo>
                <a:cubicBezTo>
                  <a:pt x="650" y="2973"/>
                  <a:pt x="895" y="3696"/>
                  <a:pt x="1363" y="4373"/>
                </a:cubicBezTo>
                <a:cubicBezTo>
                  <a:pt x="501" y="4604"/>
                  <a:pt x="0" y="5014"/>
                  <a:pt x="0" y="5506"/>
                </a:cubicBezTo>
                <a:cubicBezTo>
                  <a:pt x="0" y="5903"/>
                  <a:pt x="333" y="6256"/>
                  <a:pt x="939" y="6498"/>
                </a:cubicBezTo>
                <a:cubicBezTo>
                  <a:pt x="1469" y="6710"/>
                  <a:pt x="2167" y="6827"/>
                  <a:pt x="2905" y="6827"/>
                </a:cubicBezTo>
                <a:cubicBezTo>
                  <a:pt x="3644" y="6827"/>
                  <a:pt x="4342" y="6710"/>
                  <a:pt x="4871" y="6498"/>
                </a:cubicBezTo>
                <a:cubicBezTo>
                  <a:pt x="5477" y="6256"/>
                  <a:pt x="5811" y="5903"/>
                  <a:pt x="5811" y="5506"/>
                </a:cubicBezTo>
                <a:cubicBezTo>
                  <a:pt x="5811" y="5014"/>
                  <a:pt x="5310" y="4604"/>
                  <a:pt x="4448" y="4374"/>
                </a:cubicBezTo>
                <a:close/>
                <a:moveTo>
                  <a:pt x="2905" y="1551"/>
                </a:moveTo>
                <a:cubicBezTo>
                  <a:pt x="3294" y="1551"/>
                  <a:pt x="3610" y="1866"/>
                  <a:pt x="3610" y="2255"/>
                </a:cubicBezTo>
                <a:cubicBezTo>
                  <a:pt x="3610" y="2644"/>
                  <a:pt x="3294" y="2960"/>
                  <a:pt x="2905" y="2960"/>
                </a:cubicBezTo>
                <a:cubicBezTo>
                  <a:pt x="2516" y="2960"/>
                  <a:pt x="2201" y="2644"/>
                  <a:pt x="2201" y="2255"/>
                </a:cubicBezTo>
                <a:cubicBezTo>
                  <a:pt x="2201" y="1866"/>
                  <a:pt x="2516" y="1551"/>
                  <a:pt x="2905" y="1551"/>
                </a:cubicBezTo>
                <a:close/>
                <a:moveTo>
                  <a:pt x="4675" y="6008"/>
                </a:moveTo>
                <a:cubicBezTo>
                  <a:pt x="4207" y="6195"/>
                  <a:pt x="3578" y="6298"/>
                  <a:pt x="2905" y="6298"/>
                </a:cubicBezTo>
                <a:cubicBezTo>
                  <a:pt x="2233" y="6298"/>
                  <a:pt x="1604" y="6195"/>
                  <a:pt x="1136" y="6008"/>
                </a:cubicBezTo>
                <a:cubicBezTo>
                  <a:pt x="766" y="5860"/>
                  <a:pt x="528" y="5663"/>
                  <a:pt x="528" y="5506"/>
                </a:cubicBezTo>
                <a:cubicBezTo>
                  <a:pt x="528" y="5295"/>
                  <a:pt x="944" y="4996"/>
                  <a:pt x="1719" y="4831"/>
                </a:cubicBezTo>
                <a:cubicBezTo>
                  <a:pt x="2232" y="5420"/>
                  <a:pt x="2739" y="5754"/>
                  <a:pt x="2761" y="5768"/>
                </a:cubicBezTo>
                <a:cubicBezTo>
                  <a:pt x="2805" y="5797"/>
                  <a:pt x="2855" y="5812"/>
                  <a:pt x="2905" y="5812"/>
                </a:cubicBezTo>
                <a:cubicBezTo>
                  <a:pt x="2956" y="5812"/>
                  <a:pt x="3006" y="5797"/>
                  <a:pt x="3050" y="5768"/>
                </a:cubicBezTo>
                <a:cubicBezTo>
                  <a:pt x="3061" y="5761"/>
                  <a:pt x="3327" y="5586"/>
                  <a:pt x="3666" y="5270"/>
                </a:cubicBezTo>
                <a:cubicBezTo>
                  <a:pt x="3819" y="5128"/>
                  <a:pt x="3961" y="4982"/>
                  <a:pt x="4092" y="4831"/>
                </a:cubicBezTo>
                <a:cubicBezTo>
                  <a:pt x="4866" y="4997"/>
                  <a:pt x="5283" y="5295"/>
                  <a:pt x="5283" y="5506"/>
                </a:cubicBezTo>
                <a:cubicBezTo>
                  <a:pt x="5283" y="5663"/>
                  <a:pt x="5044" y="5860"/>
                  <a:pt x="4675" y="6008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2" name="Google Shape;562;g122e016e2ca_6_331"/>
          <p:cNvGrpSpPr/>
          <p:nvPr/>
        </p:nvGrpSpPr>
        <p:grpSpPr>
          <a:xfrm>
            <a:off x="4377239" y="3587382"/>
            <a:ext cx="320376" cy="320376"/>
            <a:chOff x="328613" y="4186238"/>
            <a:chExt cx="292100" cy="292100"/>
          </a:xfrm>
        </p:grpSpPr>
        <p:sp>
          <p:nvSpPr>
            <p:cNvPr id="563" name="Google Shape;563;g122e016e2ca_6_331"/>
            <p:cNvSpPr/>
            <p:nvPr/>
          </p:nvSpPr>
          <p:spPr>
            <a:xfrm>
              <a:off x="414338" y="4186238"/>
              <a:ext cx="206375" cy="206375"/>
            </a:xfrm>
            <a:custGeom>
              <a:rect b="b" l="l" r="r" t="t"/>
              <a:pathLst>
                <a:path extrusionOk="0" h="82" w="82">
                  <a:moveTo>
                    <a:pt x="57" y="8"/>
                  </a:moveTo>
                  <a:cubicBezTo>
                    <a:pt x="50" y="11"/>
                    <a:pt x="39" y="17"/>
                    <a:pt x="33" y="23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7"/>
                    <a:pt x="0" y="61"/>
                    <a:pt x="2" y="64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21" y="82"/>
                    <a:pt x="25" y="82"/>
                    <a:pt x="28" y="79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65" y="43"/>
                    <a:pt x="71" y="32"/>
                    <a:pt x="74" y="25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57" y="8"/>
                  </a:lnTo>
                  <a:close/>
                  <a:moveTo>
                    <a:pt x="36" y="61"/>
                  </a:moveTo>
                  <a:cubicBezTo>
                    <a:pt x="32" y="66"/>
                    <a:pt x="25" y="66"/>
                    <a:pt x="20" y="61"/>
                  </a:cubicBezTo>
                  <a:cubicBezTo>
                    <a:pt x="16" y="57"/>
                    <a:pt x="16" y="50"/>
                    <a:pt x="20" y="46"/>
                  </a:cubicBezTo>
                  <a:cubicBezTo>
                    <a:pt x="25" y="42"/>
                    <a:pt x="32" y="42"/>
                    <a:pt x="36" y="46"/>
                  </a:cubicBezTo>
                  <a:cubicBezTo>
                    <a:pt x="40" y="50"/>
                    <a:pt x="40" y="57"/>
                    <a:pt x="36" y="61"/>
                  </a:cubicBezTo>
                  <a:close/>
                  <a:moveTo>
                    <a:pt x="56" y="41"/>
                  </a:moveTo>
                  <a:cubicBezTo>
                    <a:pt x="52" y="45"/>
                    <a:pt x="45" y="45"/>
                    <a:pt x="41" y="41"/>
                  </a:cubicBezTo>
                  <a:cubicBezTo>
                    <a:pt x="37" y="37"/>
                    <a:pt x="37" y="30"/>
                    <a:pt x="41" y="26"/>
                  </a:cubicBezTo>
                  <a:cubicBezTo>
                    <a:pt x="45" y="21"/>
                    <a:pt x="52" y="21"/>
                    <a:pt x="56" y="26"/>
                  </a:cubicBezTo>
                  <a:cubicBezTo>
                    <a:pt x="61" y="30"/>
                    <a:pt x="61" y="37"/>
                    <a:pt x="56" y="41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64" name="Google Shape;564;g122e016e2ca_6_331"/>
            <p:cNvSpPr/>
            <p:nvPr/>
          </p:nvSpPr>
          <p:spPr>
            <a:xfrm>
              <a:off x="334963" y="4270375"/>
              <a:ext cx="98425" cy="85725"/>
            </a:xfrm>
            <a:custGeom>
              <a:rect b="b" l="l" r="r" t="t"/>
              <a:pathLst>
                <a:path extrusionOk="0" h="34" w="39">
                  <a:moveTo>
                    <a:pt x="13" y="31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33" y="0"/>
                    <a:pt x="24" y="0"/>
                    <a:pt x="18" y="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0" y="24"/>
                    <a:pt x="0" y="28"/>
                    <a:pt x="3" y="31"/>
                  </a:cubicBezTo>
                  <a:cubicBezTo>
                    <a:pt x="5" y="34"/>
                    <a:pt x="10" y="34"/>
                    <a:pt x="13" y="31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65" name="Google Shape;565;g122e016e2ca_6_331"/>
            <p:cNvSpPr/>
            <p:nvPr/>
          </p:nvSpPr>
          <p:spPr>
            <a:xfrm>
              <a:off x="450851" y="4373563"/>
              <a:ext cx="85725" cy="98425"/>
            </a:xfrm>
            <a:custGeom>
              <a:rect b="b" l="l" r="r" t="t"/>
              <a:pathLst>
                <a:path extrusionOk="0" h="39" w="34">
                  <a:moveTo>
                    <a:pt x="3" y="26"/>
                  </a:moveTo>
                  <a:cubicBezTo>
                    <a:pt x="0" y="29"/>
                    <a:pt x="0" y="33"/>
                    <a:pt x="3" y="36"/>
                  </a:cubicBezTo>
                  <a:cubicBezTo>
                    <a:pt x="6" y="39"/>
                    <a:pt x="10" y="39"/>
                    <a:pt x="13" y="36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4" y="15"/>
                    <a:pt x="34" y="6"/>
                    <a:pt x="29" y="0"/>
                  </a:cubicBezTo>
                  <a:lnTo>
                    <a:pt x="3" y="2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66" name="Google Shape;566;g122e016e2ca_6_331"/>
            <p:cNvSpPr/>
            <p:nvPr/>
          </p:nvSpPr>
          <p:spPr>
            <a:xfrm>
              <a:off x="396876" y="4360863"/>
              <a:ext cx="49213" cy="50800"/>
            </a:xfrm>
            <a:custGeom>
              <a:rect b="b" l="l" r="r" t="t"/>
              <a:pathLst>
                <a:path extrusionOk="0" h="20" w="20">
                  <a:moveTo>
                    <a:pt x="2" y="3"/>
                  </a:moveTo>
                  <a:cubicBezTo>
                    <a:pt x="0" y="4"/>
                    <a:pt x="0" y="6"/>
                    <a:pt x="2" y="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20"/>
                    <a:pt x="16" y="20"/>
                    <a:pt x="17" y="18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67" name="Google Shape;567;g122e016e2ca_6_331"/>
            <p:cNvSpPr/>
            <p:nvPr/>
          </p:nvSpPr>
          <p:spPr>
            <a:xfrm>
              <a:off x="328613" y="4387850"/>
              <a:ext cx="90488" cy="90488"/>
            </a:xfrm>
            <a:custGeom>
              <a:rect b="b" l="l" r="r" t="t"/>
              <a:pathLst>
                <a:path extrusionOk="0" h="36" w="36">
                  <a:moveTo>
                    <a:pt x="0" y="36"/>
                  </a:moveTo>
                  <a:cubicBezTo>
                    <a:pt x="14" y="29"/>
                    <a:pt x="36" y="14"/>
                    <a:pt x="29" y="7"/>
                  </a:cubicBezTo>
                  <a:cubicBezTo>
                    <a:pt x="22" y="0"/>
                    <a:pt x="7" y="21"/>
                    <a:pt x="0" y="36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568" name="Google Shape;568;g122e016e2ca_6_331"/>
          <p:cNvGrpSpPr/>
          <p:nvPr/>
        </p:nvGrpSpPr>
        <p:grpSpPr>
          <a:xfrm>
            <a:off x="4381581" y="2772934"/>
            <a:ext cx="316034" cy="273326"/>
            <a:chOff x="2084388" y="3051175"/>
            <a:chExt cx="293688" cy="254001"/>
          </a:xfrm>
        </p:grpSpPr>
        <p:sp>
          <p:nvSpPr>
            <p:cNvPr id="569" name="Google Shape;569;g122e016e2ca_6_331"/>
            <p:cNvSpPr/>
            <p:nvPr/>
          </p:nvSpPr>
          <p:spPr>
            <a:xfrm>
              <a:off x="2084388" y="3106738"/>
              <a:ext cx="36513" cy="198438"/>
            </a:xfrm>
            <a:custGeom>
              <a:rect b="b" l="l" r="r" t="t"/>
              <a:pathLst>
                <a:path extrusionOk="0" h="79" w="14">
                  <a:moveTo>
                    <a:pt x="0" y="14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73"/>
                    <a:pt x="6" y="79"/>
                    <a:pt x="14" y="7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70" name="Google Shape;570;g122e016e2ca_6_331"/>
            <p:cNvSpPr/>
            <p:nvPr/>
          </p:nvSpPr>
          <p:spPr>
            <a:xfrm>
              <a:off x="2139951" y="3051175"/>
              <a:ext cx="182563" cy="254000"/>
            </a:xfrm>
            <a:custGeom>
              <a:rect b="b" l="l" r="r" t="t"/>
              <a:pathLst>
                <a:path extrusionOk="0" h="101" w="72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4" y="3"/>
                    <a:pt x="14" y="7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58" y="22"/>
                    <a:pt x="58" y="22"/>
                    <a:pt x="58" y="22"/>
                  </a:cubicBezTo>
                  <a:lnTo>
                    <a:pt x="58" y="7"/>
                  </a:lnTo>
                  <a:close/>
                  <a:moveTo>
                    <a:pt x="50" y="22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50" y="7"/>
                    <a:pt x="50" y="7"/>
                    <a:pt x="50" y="7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71" name="Google Shape;571;g122e016e2ca_6_331"/>
            <p:cNvSpPr/>
            <p:nvPr/>
          </p:nvSpPr>
          <p:spPr>
            <a:xfrm>
              <a:off x="2339976" y="3106738"/>
              <a:ext cx="38100" cy="198438"/>
            </a:xfrm>
            <a:custGeom>
              <a:rect b="b" l="l" r="r" t="t"/>
              <a:pathLst>
                <a:path extrusionOk="0" h="79" w="15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8" y="79"/>
                    <a:pt x="15" y="73"/>
                    <a:pt x="15" y="6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6"/>
                    <a:pt x="8" y="0"/>
                    <a:pt x="0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g122e016e2ca_6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60652" y="4086484"/>
            <a:ext cx="10465303" cy="2114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122e016e2ca_6_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51307">
            <a:off x="-1131728" y="3787799"/>
            <a:ext cx="7513278" cy="170808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122e016e2ca_6_105"/>
          <p:cNvSpPr txBox="1"/>
          <p:nvPr/>
        </p:nvSpPr>
        <p:spPr>
          <a:xfrm>
            <a:off x="3191630" y="1162824"/>
            <a:ext cx="3964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500" u="none" cap="none" strike="noStrike">
                <a:solidFill>
                  <a:srgbClr val="595959"/>
                </a:solidFill>
                <a:latin typeface="SimHei"/>
                <a:ea typeface="SimHei"/>
                <a:cs typeface="SimHei"/>
                <a:sym typeface="SimHei"/>
              </a:rPr>
              <a:t>| Data cleaning and transformation|</a:t>
            </a:r>
            <a:endParaRPr b="0" i="0" sz="1500" u="none" cap="none" strike="noStrike">
              <a:solidFill>
                <a:srgbClr val="595959"/>
              </a:solidFill>
              <a:latin typeface="SimHei"/>
              <a:ea typeface="SimHei"/>
              <a:cs typeface="SimHei"/>
              <a:sym typeface="SimHei"/>
            </a:endParaRPr>
          </a:p>
        </p:txBody>
      </p:sp>
      <p:sp>
        <p:nvSpPr>
          <p:cNvPr id="176" name="Google Shape;176;g122e016e2ca_6_105"/>
          <p:cNvSpPr txBox="1"/>
          <p:nvPr/>
        </p:nvSpPr>
        <p:spPr>
          <a:xfrm>
            <a:off x="2386724" y="1371599"/>
            <a:ext cx="4370700" cy="8388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101600">
              <a:srgbClr val="BFBFBF">
                <a:alpha val="29803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E99"/>
              </a:buClr>
              <a:buSzPts val="5000"/>
              <a:buFont typeface="Arial"/>
              <a:buNone/>
            </a:pPr>
            <a:r>
              <a:rPr b="0" i="0" lang="en-CA" sz="5000" u="none" cap="none" strike="noStrike">
                <a:solidFill>
                  <a:srgbClr val="5D6E99"/>
                </a:solidFill>
                <a:latin typeface="Arial"/>
                <a:ea typeface="Arial"/>
                <a:cs typeface="Arial"/>
                <a:sym typeface="Arial"/>
              </a:rPr>
              <a:t>Data Recap</a:t>
            </a:r>
            <a:endParaRPr b="0" i="0" sz="5000" u="none" cap="none" strike="noStrike">
              <a:solidFill>
                <a:srgbClr val="5D6E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g122e016e2ca_6_105"/>
          <p:cNvGrpSpPr/>
          <p:nvPr/>
        </p:nvGrpSpPr>
        <p:grpSpPr>
          <a:xfrm>
            <a:off x="3761171" y="2410592"/>
            <a:ext cx="1621657" cy="299627"/>
            <a:chOff x="5008611" y="3748873"/>
            <a:chExt cx="2162209" cy="399503"/>
          </a:xfrm>
        </p:grpSpPr>
        <p:sp>
          <p:nvSpPr>
            <p:cNvPr id="178" name="Google Shape;178;g122e016e2ca_6_105"/>
            <p:cNvSpPr/>
            <p:nvPr/>
          </p:nvSpPr>
          <p:spPr>
            <a:xfrm>
              <a:off x="5008611" y="3748873"/>
              <a:ext cx="2162209" cy="397891"/>
            </a:xfrm>
            <a:prstGeom prst="roundRect">
              <a:avLst>
                <a:gd fmla="val 50000" name="adj"/>
              </a:avLst>
            </a:prstGeom>
            <a:solidFill>
              <a:srgbClr val="5D6E9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79" name="Google Shape;179;g122e016e2ca_6_105"/>
            <p:cNvSpPr/>
            <p:nvPr/>
          </p:nvSpPr>
          <p:spPr>
            <a:xfrm>
              <a:off x="5566761" y="3779076"/>
              <a:ext cx="1274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CA" sz="1400" u="none" cap="none" strike="noStrike">
                  <a:solidFill>
                    <a:schemeClr val="lt1"/>
                  </a:solidFill>
                  <a:latin typeface="SimHei"/>
                  <a:ea typeface="SimHei"/>
                  <a:cs typeface="SimHei"/>
                  <a:sym typeface="SimHei"/>
                </a:rPr>
                <a:t>PART.01</a:t>
              </a:r>
              <a:endParaRPr b="0" i="0" sz="1400" u="none" cap="none" strike="noStrike">
                <a:solidFill>
                  <a:schemeClr val="lt1"/>
                </a:solidFill>
                <a:latin typeface="SimHei"/>
                <a:ea typeface="SimHei"/>
                <a:cs typeface="SimHei"/>
                <a:sym typeface="SimHe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22e016e2ca_6_388"/>
          <p:cNvSpPr txBox="1"/>
          <p:nvPr/>
        </p:nvSpPr>
        <p:spPr>
          <a:xfrm>
            <a:off x="3317066" y="894962"/>
            <a:ext cx="249418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A5A5A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Annual work plan </a:t>
            </a:r>
            <a:endParaRPr sz="1100"/>
          </a:p>
        </p:txBody>
      </p:sp>
      <p:sp>
        <p:nvSpPr>
          <p:cNvPr id="577" name="Google Shape;577;g122e016e2ca_6_388"/>
          <p:cNvSpPr txBox="1"/>
          <p:nvPr/>
        </p:nvSpPr>
        <p:spPr>
          <a:xfrm>
            <a:off x="3483612" y="469055"/>
            <a:ext cx="2176775" cy="4750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E99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rgbClr val="5D6E99"/>
                </a:solidFill>
                <a:latin typeface="Arial"/>
                <a:ea typeface="Arial"/>
                <a:cs typeface="Arial"/>
                <a:sym typeface="Arial"/>
              </a:rPr>
              <a:t>工作目标计划</a:t>
            </a:r>
            <a:endParaRPr sz="1100"/>
          </a:p>
        </p:txBody>
      </p:sp>
      <p:cxnSp>
        <p:nvCxnSpPr>
          <p:cNvPr id="578" name="Google Shape;578;g122e016e2ca_6_388"/>
          <p:cNvCxnSpPr/>
          <p:nvPr/>
        </p:nvCxnSpPr>
        <p:spPr>
          <a:xfrm>
            <a:off x="748185" y="1464731"/>
            <a:ext cx="0" cy="1942629"/>
          </a:xfrm>
          <a:prstGeom prst="straightConnector1">
            <a:avLst/>
          </a:prstGeom>
          <a:solidFill>
            <a:srgbClr val="00A39E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9" name="Google Shape;579;g122e016e2ca_6_388"/>
          <p:cNvSpPr/>
          <p:nvPr/>
        </p:nvSpPr>
        <p:spPr>
          <a:xfrm>
            <a:off x="748185" y="1464731"/>
            <a:ext cx="29577" cy="887315"/>
          </a:xfrm>
          <a:prstGeom prst="rect">
            <a:avLst/>
          </a:prstGeom>
          <a:solidFill>
            <a:srgbClr val="5D6E9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580" name="Google Shape;580;g122e016e2ca_6_388"/>
          <p:cNvCxnSpPr/>
          <p:nvPr/>
        </p:nvCxnSpPr>
        <p:spPr>
          <a:xfrm rot="10800000">
            <a:off x="2728751" y="2579390"/>
            <a:ext cx="0" cy="1960679"/>
          </a:xfrm>
          <a:prstGeom prst="straightConnector1">
            <a:avLst/>
          </a:prstGeom>
          <a:solidFill>
            <a:srgbClr val="82B73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1" name="Google Shape;581;g122e016e2ca_6_388"/>
          <p:cNvSpPr/>
          <p:nvPr/>
        </p:nvSpPr>
        <p:spPr>
          <a:xfrm flipH="1" rot="10800000">
            <a:off x="2728751" y="3655939"/>
            <a:ext cx="29577" cy="887315"/>
          </a:xfrm>
          <a:prstGeom prst="rect">
            <a:avLst/>
          </a:prstGeom>
          <a:solidFill>
            <a:srgbClr val="A4AEC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582" name="Google Shape;582;g122e016e2ca_6_388"/>
          <p:cNvCxnSpPr/>
          <p:nvPr/>
        </p:nvCxnSpPr>
        <p:spPr>
          <a:xfrm>
            <a:off x="4709317" y="1464731"/>
            <a:ext cx="0" cy="1942629"/>
          </a:xfrm>
          <a:prstGeom prst="straightConnector1">
            <a:avLst/>
          </a:prstGeom>
          <a:solidFill>
            <a:srgbClr val="F39C11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3" name="Google Shape;583;g122e016e2ca_6_388"/>
          <p:cNvSpPr/>
          <p:nvPr/>
        </p:nvSpPr>
        <p:spPr>
          <a:xfrm>
            <a:off x="4709317" y="1464731"/>
            <a:ext cx="29577" cy="887315"/>
          </a:xfrm>
          <a:prstGeom prst="rect">
            <a:avLst/>
          </a:prstGeom>
          <a:solidFill>
            <a:srgbClr val="5D6E9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584" name="Google Shape;584;g122e016e2ca_6_388"/>
          <p:cNvCxnSpPr/>
          <p:nvPr/>
        </p:nvCxnSpPr>
        <p:spPr>
          <a:xfrm rot="10800000">
            <a:off x="6689881" y="2579387"/>
            <a:ext cx="0" cy="1960680"/>
          </a:xfrm>
          <a:prstGeom prst="straightConnector1">
            <a:avLst/>
          </a:prstGeom>
          <a:solidFill>
            <a:srgbClr val="E23761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5" name="Google Shape;585;g122e016e2ca_6_388"/>
          <p:cNvSpPr/>
          <p:nvPr/>
        </p:nvSpPr>
        <p:spPr>
          <a:xfrm flipH="1" rot="10800000">
            <a:off x="6689881" y="3655936"/>
            <a:ext cx="29577" cy="887315"/>
          </a:xfrm>
          <a:prstGeom prst="rect">
            <a:avLst/>
          </a:prstGeom>
          <a:solidFill>
            <a:srgbClr val="A4AEC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86" name="Google Shape;586;g122e016e2ca_6_388"/>
          <p:cNvSpPr/>
          <p:nvPr/>
        </p:nvSpPr>
        <p:spPr>
          <a:xfrm>
            <a:off x="748187" y="2579387"/>
            <a:ext cx="1725270" cy="835796"/>
          </a:xfrm>
          <a:prstGeom prst="rect">
            <a:avLst/>
          </a:prstGeom>
          <a:solidFill>
            <a:srgbClr val="5D6E9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87" name="Google Shape;587;g122e016e2ca_6_388"/>
          <p:cNvSpPr/>
          <p:nvPr/>
        </p:nvSpPr>
        <p:spPr>
          <a:xfrm flipH="1" rot="10800000">
            <a:off x="2728752" y="2579387"/>
            <a:ext cx="1725270" cy="835796"/>
          </a:xfrm>
          <a:prstGeom prst="rect">
            <a:avLst/>
          </a:prstGeom>
          <a:solidFill>
            <a:srgbClr val="A4AEC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88" name="Google Shape;588;g122e016e2ca_6_388"/>
          <p:cNvSpPr/>
          <p:nvPr/>
        </p:nvSpPr>
        <p:spPr>
          <a:xfrm>
            <a:off x="4709318" y="2579387"/>
            <a:ext cx="1725270" cy="835796"/>
          </a:xfrm>
          <a:prstGeom prst="rect">
            <a:avLst/>
          </a:prstGeom>
          <a:solidFill>
            <a:srgbClr val="5D6E9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89" name="Google Shape;589;g122e016e2ca_6_388"/>
          <p:cNvSpPr/>
          <p:nvPr/>
        </p:nvSpPr>
        <p:spPr>
          <a:xfrm flipH="1" rot="10800000">
            <a:off x="6689883" y="2579387"/>
            <a:ext cx="1725270" cy="835796"/>
          </a:xfrm>
          <a:prstGeom prst="rect">
            <a:avLst/>
          </a:prstGeom>
          <a:solidFill>
            <a:srgbClr val="A4AEC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90" name="Google Shape;590;g122e016e2ca_6_388"/>
          <p:cNvSpPr/>
          <p:nvPr/>
        </p:nvSpPr>
        <p:spPr>
          <a:xfrm>
            <a:off x="5331047" y="2811169"/>
            <a:ext cx="470227" cy="372231"/>
          </a:xfrm>
          <a:custGeom>
            <a:rect b="b" l="l" r="r" t="t"/>
            <a:pathLst>
              <a:path extrusionOk="0" h="2827" w="3573">
                <a:moveTo>
                  <a:pt x="2378" y="555"/>
                </a:moveTo>
                <a:lnTo>
                  <a:pt x="2404" y="559"/>
                </a:lnTo>
                <a:lnTo>
                  <a:pt x="2431" y="567"/>
                </a:lnTo>
                <a:lnTo>
                  <a:pt x="2455" y="579"/>
                </a:lnTo>
                <a:lnTo>
                  <a:pt x="2476" y="595"/>
                </a:lnTo>
                <a:lnTo>
                  <a:pt x="2495" y="614"/>
                </a:lnTo>
                <a:lnTo>
                  <a:pt x="2551" y="686"/>
                </a:lnTo>
                <a:lnTo>
                  <a:pt x="2600" y="760"/>
                </a:lnTo>
                <a:lnTo>
                  <a:pt x="2643" y="837"/>
                </a:lnTo>
                <a:lnTo>
                  <a:pt x="2680" y="916"/>
                </a:lnTo>
                <a:lnTo>
                  <a:pt x="2713" y="998"/>
                </a:lnTo>
                <a:lnTo>
                  <a:pt x="2739" y="1081"/>
                </a:lnTo>
                <a:lnTo>
                  <a:pt x="2761" y="1166"/>
                </a:lnTo>
                <a:lnTo>
                  <a:pt x="2775" y="1253"/>
                </a:lnTo>
                <a:lnTo>
                  <a:pt x="2784" y="1342"/>
                </a:lnTo>
                <a:lnTo>
                  <a:pt x="2787" y="1432"/>
                </a:lnTo>
                <a:lnTo>
                  <a:pt x="2785" y="1516"/>
                </a:lnTo>
                <a:lnTo>
                  <a:pt x="2776" y="1598"/>
                </a:lnTo>
                <a:lnTo>
                  <a:pt x="2763" y="1681"/>
                </a:lnTo>
                <a:lnTo>
                  <a:pt x="2745" y="1761"/>
                </a:lnTo>
                <a:lnTo>
                  <a:pt x="2722" y="1840"/>
                </a:lnTo>
                <a:lnTo>
                  <a:pt x="2693" y="1918"/>
                </a:lnTo>
                <a:lnTo>
                  <a:pt x="2660" y="1993"/>
                </a:lnTo>
                <a:lnTo>
                  <a:pt x="2621" y="2067"/>
                </a:lnTo>
                <a:lnTo>
                  <a:pt x="2578" y="2137"/>
                </a:lnTo>
                <a:lnTo>
                  <a:pt x="2529" y="2206"/>
                </a:lnTo>
                <a:lnTo>
                  <a:pt x="2510" y="2226"/>
                </a:lnTo>
                <a:lnTo>
                  <a:pt x="2489" y="2244"/>
                </a:lnTo>
                <a:lnTo>
                  <a:pt x="2464" y="2257"/>
                </a:lnTo>
                <a:lnTo>
                  <a:pt x="2438" y="2267"/>
                </a:lnTo>
                <a:lnTo>
                  <a:pt x="2411" y="2271"/>
                </a:lnTo>
                <a:lnTo>
                  <a:pt x="2399" y="2271"/>
                </a:lnTo>
                <a:lnTo>
                  <a:pt x="2374" y="2269"/>
                </a:lnTo>
                <a:lnTo>
                  <a:pt x="2349" y="2263"/>
                </a:lnTo>
                <a:lnTo>
                  <a:pt x="2326" y="2254"/>
                </a:lnTo>
                <a:lnTo>
                  <a:pt x="2304" y="2241"/>
                </a:lnTo>
                <a:lnTo>
                  <a:pt x="2284" y="2224"/>
                </a:lnTo>
                <a:lnTo>
                  <a:pt x="2263" y="2202"/>
                </a:lnTo>
                <a:lnTo>
                  <a:pt x="2244" y="2180"/>
                </a:lnTo>
                <a:lnTo>
                  <a:pt x="2230" y="2155"/>
                </a:lnTo>
                <a:lnTo>
                  <a:pt x="2220" y="2128"/>
                </a:lnTo>
                <a:lnTo>
                  <a:pt x="2216" y="2099"/>
                </a:lnTo>
                <a:lnTo>
                  <a:pt x="2216" y="2071"/>
                </a:lnTo>
                <a:lnTo>
                  <a:pt x="2221" y="2044"/>
                </a:lnTo>
                <a:lnTo>
                  <a:pt x="2232" y="2017"/>
                </a:lnTo>
                <a:lnTo>
                  <a:pt x="2247" y="1992"/>
                </a:lnTo>
                <a:lnTo>
                  <a:pt x="2290" y="1929"/>
                </a:lnTo>
                <a:lnTo>
                  <a:pt x="2327" y="1864"/>
                </a:lnTo>
                <a:lnTo>
                  <a:pt x="2360" y="1796"/>
                </a:lnTo>
                <a:lnTo>
                  <a:pt x="2386" y="1727"/>
                </a:lnTo>
                <a:lnTo>
                  <a:pt x="2407" y="1655"/>
                </a:lnTo>
                <a:lnTo>
                  <a:pt x="2421" y="1582"/>
                </a:lnTo>
                <a:lnTo>
                  <a:pt x="2429" y="1507"/>
                </a:lnTo>
                <a:lnTo>
                  <a:pt x="2433" y="1432"/>
                </a:lnTo>
                <a:lnTo>
                  <a:pt x="2431" y="1359"/>
                </a:lnTo>
                <a:lnTo>
                  <a:pt x="2422" y="1289"/>
                </a:lnTo>
                <a:lnTo>
                  <a:pt x="2409" y="1219"/>
                </a:lnTo>
                <a:lnTo>
                  <a:pt x="2390" y="1151"/>
                </a:lnTo>
                <a:lnTo>
                  <a:pt x="2366" y="1085"/>
                </a:lnTo>
                <a:lnTo>
                  <a:pt x="2338" y="1020"/>
                </a:lnTo>
                <a:lnTo>
                  <a:pt x="2304" y="957"/>
                </a:lnTo>
                <a:lnTo>
                  <a:pt x="2266" y="898"/>
                </a:lnTo>
                <a:lnTo>
                  <a:pt x="2222" y="840"/>
                </a:lnTo>
                <a:lnTo>
                  <a:pt x="2205" y="815"/>
                </a:lnTo>
                <a:lnTo>
                  <a:pt x="2194" y="788"/>
                </a:lnTo>
                <a:lnTo>
                  <a:pt x="2187" y="759"/>
                </a:lnTo>
                <a:lnTo>
                  <a:pt x="2186" y="730"/>
                </a:lnTo>
                <a:lnTo>
                  <a:pt x="2191" y="701"/>
                </a:lnTo>
                <a:lnTo>
                  <a:pt x="2199" y="674"/>
                </a:lnTo>
                <a:lnTo>
                  <a:pt x="2213" y="648"/>
                </a:lnTo>
                <a:lnTo>
                  <a:pt x="2233" y="624"/>
                </a:lnTo>
                <a:lnTo>
                  <a:pt x="2255" y="602"/>
                </a:lnTo>
                <a:lnTo>
                  <a:pt x="2276" y="585"/>
                </a:lnTo>
                <a:lnTo>
                  <a:pt x="2299" y="571"/>
                </a:lnTo>
                <a:lnTo>
                  <a:pt x="2324" y="562"/>
                </a:lnTo>
                <a:lnTo>
                  <a:pt x="2350" y="557"/>
                </a:lnTo>
                <a:lnTo>
                  <a:pt x="2378" y="555"/>
                </a:lnTo>
                <a:close/>
                <a:moveTo>
                  <a:pt x="1635" y="180"/>
                </a:moveTo>
                <a:lnTo>
                  <a:pt x="1665" y="184"/>
                </a:lnTo>
                <a:lnTo>
                  <a:pt x="1694" y="195"/>
                </a:lnTo>
                <a:lnTo>
                  <a:pt x="1720" y="210"/>
                </a:lnTo>
                <a:lnTo>
                  <a:pt x="1743" y="231"/>
                </a:lnTo>
                <a:lnTo>
                  <a:pt x="1762" y="255"/>
                </a:lnTo>
                <a:lnTo>
                  <a:pt x="1776" y="282"/>
                </a:lnTo>
                <a:lnTo>
                  <a:pt x="1785" y="310"/>
                </a:lnTo>
                <a:lnTo>
                  <a:pt x="1787" y="341"/>
                </a:lnTo>
                <a:lnTo>
                  <a:pt x="1787" y="2523"/>
                </a:lnTo>
                <a:lnTo>
                  <a:pt x="1785" y="2553"/>
                </a:lnTo>
                <a:lnTo>
                  <a:pt x="1776" y="2583"/>
                </a:lnTo>
                <a:lnTo>
                  <a:pt x="1762" y="2610"/>
                </a:lnTo>
                <a:lnTo>
                  <a:pt x="1743" y="2634"/>
                </a:lnTo>
                <a:lnTo>
                  <a:pt x="1720" y="2653"/>
                </a:lnTo>
                <a:lnTo>
                  <a:pt x="1694" y="2670"/>
                </a:lnTo>
                <a:lnTo>
                  <a:pt x="1671" y="2678"/>
                </a:lnTo>
                <a:lnTo>
                  <a:pt x="1648" y="2683"/>
                </a:lnTo>
                <a:lnTo>
                  <a:pt x="1625" y="2685"/>
                </a:lnTo>
                <a:lnTo>
                  <a:pt x="1597" y="2683"/>
                </a:lnTo>
                <a:lnTo>
                  <a:pt x="1571" y="2675"/>
                </a:lnTo>
                <a:lnTo>
                  <a:pt x="1545" y="2663"/>
                </a:lnTo>
                <a:lnTo>
                  <a:pt x="1522" y="2647"/>
                </a:lnTo>
                <a:lnTo>
                  <a:pt x="635" y="1916"/>
                </a:lnTo>
                <a:lnTo>
                  <a:pt x="163" y="1916"/>
                </a:lnTo>
                <a:lnTo>
                  <a:pt x="130" y="1912"/>
                </a:lnTo>
                <a:lnTo>
                  <a:pt x="99" y="1903"/>
                </a:lnTo>
                <a:lnTo>
                  <a:pt x="72" y="1887"/>
                </a:lnTo>
                <a:lnTo>
                  <a:pt x="48" y="1868"/>
                </a:lnTo>
                <a:lnTo>
                  <a:pt x="27" y="1844"/>
                </a:lnTo>
                <a:lnTo>
                  <a:pt x="13" y="1817"/>
                </a:lnTo>
                <a:lnTo>
                  <a:pt x="3" y="1786"/>
                </a:lnTo>
                <a:lnTo>
                  <a:pt x="0" y="1754"/>
                </a:lnTo>
                <a:lnTo>
                  <a:pt x="0" y="1111"/>
                </a:lnTo>
                <a:lnTo>
                  <a:pt x="3" y="1078"/>
                </a:lnTo>
                <a:lnTo>
                  <a:pt x="13" y="1048"/>
                </a:lnTo>
                <a:lnTo>
                  <a:pt x="27" y="1019"/>
                </a:lnTo>
                <a:lnTo>
                  <a:pt x="48" y="995"/>
                </a:lnTo>
                <a:lnTo>
                  <a:pt x="72" y="976"/>
                </a:lnTo>
                <a:lnTo>
                  <a:pt x="99" y="961"/>
                </a:lnTo>
                <a:lnTo>
                  <a:pt x="130" y="952"/>
                </a:lnTo>
                <a:lnTo>
                  <a:pt x="163" y="949"/>
                </a:lnTo>
                <a:lnTo>
                  <a:pt x="635" y="949"/>
                </a:lnTo>
                <a:lnTo>
                  <a:pt x="1522" y="216"/>
                </a:lnTo>
                <a:lnTo>
                  <a:pt x="1547" y="199"/>
                </a:lnTo>
                <a:lnTo>
                  <a:pt x="1575" y="187"/>
                </a:lnTo>
                <a:lnTo>
                  <a:pt x="1605" y="181"/>
                </a:lnTo>
                <a:lnTo>
                  <a:pt x="1635" y="180"/>
                </a:lnTo>
                <a:close/>
                <a:moveTo>
                  <a:pt x="2931" y="0"/>
                </a:moveTo>
                <a:lnTo>
                  <a:pt x="2957" y="4"/>
                </a:lnTo>
                <a:lnTo>
                  <a:pt x="2983" y="11"/>
                </a:lnTo>
                <a:lnTo>
                  <a:pt x="3007" y="22"/>
                </a:lnTo>
                <a:lnTo>
                  <a:pt x="3028" y="37"/>
                </a:lnTo>
                <a:lnTo>
                  <a:pt x="3048" y="55"/>
                </a:lnTo>
                <a:lnTo>
                  <a:pt x="3118" y="138"/>
                </a:lnTo>
                <a:lnTo>
                  <a:pt x="3183" y="224"/>
                </a:lnTo>
                <a:lnTo>
                  <a:pt x="3244" y="313"/>
                </a:lnTo>
                <a:lnTo>
                  <a:pt x="3300" y="406"/>
                </a:lnTo>
                <a:lnTo>
                  <a:pt x="3350" y="499"/>
                </a:lnTo>
                <a:lnTo>
                  <a:pt x="3396" y="597"/>
                </a:lnTo>
                <a:lnTo>
                  <a:pt x="3437" y="696"/>
                </a:lnTo>
                <a:lnTo>
                  <a:pt x="3472" y="797"/>
                </a:lnTo>
                <a:lnTo>
                  <a:pt x="3503" y="899"/>
                </a:lnTo>
                <a:lnTo>
                  <a:pt x="3528" y="1003"/>
                </a:lnTo>
                <a:lnTo>
                  <a:pt x="3548" y="1108"/>
                </a:lnTo>
                <a:lnTo>
                  <a:pt x="3562" y="1216"/>
                </a:lnTo>
                <a:lnTo>
                  <a:pt x="3569" y="1324"/>
                </a:lnTo>
                <a:lnTo>
                  <a:pt x="3573" y="1432"/>
                </a:lnTo>
                <a:lnTo>
                  <a:pt x="3569" y="1545"/>
                </a:lnTo>
                <a:lnTo>
                  <a:pt x="3561" y="1656"/>
                </a:lnTo>
                <a:lnTo>
                  <a:pt x="3545" y="1768"/>
                </a:lnTo>
                <a:lnTo>
                  <a:pt x="3524" y="1877"/>
                </a:lnTo>
                <a:lnTo>
                  <a:pt x="3497" y="1985"/>
                </a:lnTo>
                <a:lnTo>
                  <a:pt x="3465" y="2092"/>
                </a:lnTo>
                <a:lnTo>
                  <a:pt x="3427" y="2196"/>
                </a:lnTo>
                <a:lnTo>
                  <a:pt x="3382" y="2299"/>
                </a:lnTo>
                <a:lnTo>
                  <a:pt x="3333" y="2399"/>
                </a:lnTo>
                <a:lnTo>
                  <a:pt x="3278" y="2496"/>
                </a:lnTo>
                <a:lnTo>
                  <a:pt x="3218" y="2590"/>
                </a:lnTo>
                <a:lnTo>
                  <a:pt x="3153" y="2682"/>
                </a:lnTo>
                <a:lnTo>
                  <a:pt x="3082" y="2770"/>
                </a:lnTo>
                <a:lnTo>
                  <a:pt x="3062" y="2789"/>
                </a:lnTo>
                <a:lnTo>
                  <a:pt x="3040" y="2804"/>
                </a:lnTo>
                <a:lnTo>
                  <a:pt x="3017" y="2816"/>
                </a:lnTo>
                <a:lnTo>
                  <a:pt x="2991" y="2824"/>
                </a:lnTo>
                <a:lnTo>
                  <a:pt x="2965" y="2827"/>
                </a:lnTo>
                <a:lnTo>
                  <a:pt x="2957" y="2827"/>
                </a:lnTo>
                <a:lnTo>
                  <a:pt x="2932" y="2825"/>
                </a:lnTo>
                <a:lnTo>
                  <a:pt x="2907" y="2820"/>
                </a:lnTo>
                <a:lnTo>
                  <a:pt x="2884" y="2810"/>
                </a:lnTo>
                <a:lnTo>
                  <a:pt x="2863" y="2797"/>
                </a:lnTo>
                <a:lnTo>
                  <a:pt x="2843" y="2780"/>
                </a:lnTo>
                <a:lnTo>
                  <a:pt x="2822" y="2759"/>
                </a:lnTo>
                <a:lnTo>
                  <a:pt x="2801" y="2735"/>
                </a:lnTo>
                <a:lnTo>
                  <a:pt x="2787" y="2709"/>
                </a:lnTo>
                <a:lnTo>
                  <a:pt x="2779" y="2681"/>
                </a:lnTo>
                <a:lnTo>
                  <a:pt x="2774" y="2651"/>
                </a:lnTo>
                <a:lnTo>
                  <a:pt x="2775" y="2622"/>
                </a:lnTo>
                <a:lnTo>
                  <a:pt x="2783" y="2594"/>
                </a:lnTo>
                <a:lnTo>
                  <a:pt x="2795" y="2565"/>
                </a:lnTo>
                <a:lnTo>
                  <a:pt x="2812" y="2540"/>
                </a:lnTo>
                <a:lnTo>
                  <a:pt x="2876" y="2461"/>
                </a:lnTo>
                <a:lnTo>
                  <a:pt x="2933" y="2378"/>
                </a:lnTo>
                <a:lnTo>
                  <a:pt x="2986" y="2294"/>
                </a:lnTo>
                <a:lnTo>
                  <a:pt x="3034" y="2206"/>
                </a:lnTo>
                <a:lnTo>
                  <a:pt x="3076" y="2114"/>
                </a:lnTo>
                <a:lnTo>
                  <a:pt x="3113" y="2022"/>
                </a:lnTo>
                <a:lnTo>
                  <a:pt x="3145" y="1927"/>
                </a:lnTo>
                <a:lnTo>
                  <a:pt x="3171" y="1831"/>
                </a:lnTo>
                <a:lnTo>
                  <a:pt x="3191" y="1732"/>
                </a:lnTo>
                <a:lnTo>
                  <a:pt x="3206" y="1633"/>
                </a:lnTo>
                <a:lnTo>
                  <a:pt x="3215" y="1533"/>
                </a:lnTo>
                <a:lnTo>
                  <a:pt x="3218" y="1432"/>
                </a:lnTo>
                <a:lnTo>
                  <a:pt x="3215" y="1336"/>
                </a:lnTo>
                <a:lnTo>
                  <a:pt x="3207" y="1239"/>
                </a:lnTo>
                <a:lnTo>
                  <a:pt x="3194" y="1144"/>
                </a:lnTo>
                <a:lnTo>
                  <a:pt x="3175" y="1050"/>
                </a:lnTo>
                <a:lnTo>
                  <a:pt x="3152" y="957"/>
                </a:lnTo>
                <a:lnTo>
                  <a:pt x="3122" y="866"/>
                </a:lnTo>
                <a:lnTo>
                  <a:pt x="3088" y="777"/>
                </a:lnTo>
                <a:lnTo>
                  <a:pt x="3049" y="690"/>
                </a:lnTo>
                <a:lnTo>
                  <a:pt x="3005" y="604"/>
                </a:lnTo>
                <a:lnTo>
                  <a:pt x="2957" y="522"/>
                </a:lnTo>
                <a:lnTo>
                  <a:pt x="2904" y="442"/>
                </a:lnTo>
                <a:lnTo>
                  <a:pt x="2846" y="365"/>
                </a:lnTo>
                <a:lnTo>
                  <a:pt x="2784" y="290"/>
                </a:lnTo>
                <a:lnTo>
                  <a:pt x="2767" y="269"/>
                </a:lnTo>
                <a:lnTo>
                  <a:pt x="2755" y="244"/>
                </a:lnTo>
                <a:lnTo>
                  <a:pt x="2747" y="219"/>
                </a:lnTo>
                <a:lnTo>
                  <a:pt x="2743" y="191"/>
                </a:lnTo>
                <a:lnTo>
                  <a:pt x="2744" y="165"/>
                </a:lnTo>
                <a:lnTo>
                  <a:pt x="2749" y="139"/>
                </a:lnTo>
                <a:lnTo>
                  <a:pt x="2758" y="114"/>
                </a:lnTo>
                <a:lnTo>
                  <a:pt x="2772" y="90"/>
                </a:lnTo>
                <a:lnTo>
                  <a:pt x="2791" y="70"/>
                </a:lnTo>
                <a:lnTo>
                  <a:pt x="2811" y="48"/>
                </a:lnTo>
                <a:lnTo>
                  <a:pt x="2831" y="31"/>
                </a:lnTo>
                <a:lnTo>
                  <a:pt x="2854" y="18"/>
                </a:lnTo>
                <a:lnTo>
                  <a:pt x="2878" y="8"/>
                </a:lnTo>
                <a:lnTo>
                  <a:pt x="2904" y="2"/>
                </a:lnTo>
                <a:lnTo>
                  <a:pt x="29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591" name="Google Shape;591;g122e016e2ca_6_388"/>
          <p:cNvGrpSpPr/>
          <p:nvPr/>
        </p:nvGrpSpPr>
        <p:grpSpPr>
          <a:xfrm>
            <a:off x="1425573" y="2828525"/>
            <a:ext cx="370495" cy="370120"/>
            <a:chOff x="5516" y="3626"/>
            <a:chExt cx="1981" cy="1979"/>
          </a:xfrm>
        </p:grpSpPr>
        <p:sp>
          <p:nvSpPr>
            <p:cNvPr id="592" name="Google Shape;592;g122e016e2ca_6_388"/>
            <p:cNvSpPr/>
            <p:nvPr/>
          </p:nvSpPr>
          <p:spPr>
            <a:xfrm>
              <a:off x="5524" y="4270"/>
              <a:ext cx="491" cy="498"/>
            </a:xfrm>
            <a:custGeom>
              <a:rect b="b" l="l" r="r" t="t"/>
              <a:pathLst>
                <a:path extrusionOk="0" h="996" w="980">
                  <a:moveTo>
                    <a:pt x="980" y="0"/>
                  </a:moveTo>
                  <a:lnTo>
                    <a:pt x="952" y="46"/>
                  </a:lnTo>
                  <a:lnTo>
                    <a:pt x="921" y="94"/>
                  </a:lnTo>
                  <a:lnTo>
                    <a:pt x="890" y="145"/>
                  </a:lnTo>
                  <a:lnTo>
                    <a:pt x="856" y="198"/>
                  </a:lnTo>
                  <a:lnTo>
                    <a:pt x="819" y="255"/>
                  </a:lnTo>
                  <a:lnTo>
                    <a:pt x="781" y="314"/>
                  </a:lnTo>
                  <a:lnTo>
                    <a:pt x="740" y="376"/>
                  </a:lnTo>
                  <a:lnTo>
                    <a:pt x="696" y="444"/>
                  </a:lnTo>
                  <a:lnTo>
                    <a:pt x="649" y="514"/>
                  </a:lnTo>
                  <a:lnTo>
                    <a:pt x="599" y="588"/>
                  </a:lnTo>
                  <a:lnTo>
                    <a:pt x="546" y="665"/>
                  </a:lnTo>
                  <a:lnTo>
                    <a:pt x="491" y="748"/>
                  </a:lnTo>
                  <a:lnTo>
                    <a:pt x="431" y="834"/>
                  </a:lnTo>
                  <a:lnTo>
                    <a:pt x="369" y="926"/>
                  </a:lnTo>
                  <a:lnTo>
                    <a:pt x="347" y="960"/>
                  </a:lnTo>
                  <a:lnTo>
                    <a:pt x="331" y="996"/>
                  </a:lnTo>
                  <a:lnTo>
                    <a:pt x="0" y="666"/>
                  </a:lnTo>
                  <a:lnTo>
                    <a:pt x="2" y="664"/>
                  </a:lnTo>
                  <a:lnTo>
                    <a:pt x="8" y="657"/>
                  </a:lnTo>
                  <a:lnTo>
                    <a:pt x="18" y="645"/>
                  </a:lnTo>
                  <a:lnTo>
                    <a:pt x="30" y="629"/>
                  </a:lnTo>
                  <a:lnTo>
                    <a:pt x="47" y="609"/>
                  </a:lnTo>
                  <a:lnTo>
                    <a:pt x="66" y="588"/>
                  </a:lnTo>
                  <a:lnTo>
                    <a:pt x="89" y="561"/>
                  </a:lnTo>
                  <a:lnTo>
                    <a:pt x="115" y="533"/>
                  </a:lnTo>
                  <a:lnTo>
                    <a:pt x="144" y="503"/>
                  </a:lnTo>
                  <a:lnTo>
                    <a:pt x="174" y="471"/>
                  </a:lnTo>
                  <a:lnTo>
                    <a:pt x="208" y="438"/>
                  </a:lnTo>
                  <a:lnTo>
                    <a:pt x="244" y="403"/>
                  </a:lnTo>
                  <a:lnTo>
                    <a:pt x="283" y="368"/>
                  </a:lnTo>
                  <a:lnTo>
                    <a:pt x="324" y="332"/>
                  </a:lnTo>
                  <a:lnTo>
                    <a:pt x="366" y="296"/>
                  </a:lnTo>
                  <a:lnTo>
                    <a:pt x="410" y="261"/>
                  </a:lnTo>
                  <a:lnTo>
                    <a:pt x="457" y="226"/>
                  </a:lnTo>
                  <a:lnTo>
                    <a:pt x="504" y="192"/>
                  </a:lnTo>
                  <a:lnTo>
                    <a:pt x="554" y="160"/>
                  </a:lnTo>
                  <a:lnTo>
                    <a:pt x="603" y="130"/>
                  </a:lnTo>
                  <a:lnTo>
                    <a:pt x="655" y="102"/>
                  </a:lnTo>
                  <a:lnTo>
                    <a:pt x="707" y="76"/>
                  </a:lnTo>
                  <a:lnTo>
                    <a:pt x="761" y="54"/>
                  </a:lnTo>
                  <a:lnTo>
                    <a:pt x="815" y="35"/>
                  </a:lnTo>
                  <a:lnTo>
                    <a:pt x="870" y="19"/>
                  </a:lnTo>
                  <a:lnTo>
                    <a:pt x="925" y="7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93" name="Google Shape;593;g122e016e2ca_6_388"/>
            <p:cNvSpPr/>
            <p:nvPr/>
          </p:nvSpPr>
          <p:spPr>
            <a:xfrm>
              <a:off x="6354" y="5106"/>
              <a:ext cx="498" cy="489"/>
            </a:xfrm>
            <a:custGeom>
              <a:rect b="b" l="l" r="r" t="t"/>
              <a:pathLst>
                <a:path extrusionOk="0" h="979" w="998">
                  <a:moveTo>
                    <a:pt x="998" y="0"/>
                  </a:moveTo>
                  <a:lnTo>
                    <a:pt x="990" y="55"/>
                  </a:lnTo>
                  <a:lnTo>
                    <a:pt x="978" y="111"/>
                  </a:lnTo>
                  <a:lnTo>
                    <a:pt x="963" y="165"/>
                  </a:lnTo>
                  <a:lnTo>
                    <a:pt x="943" y="220"/>
                  </a:lnTo>
                  <a:lnTo>
                    <a:pt x="920" y="273"/>
                  </a:lnTo>
                  <a:lnTo>
                    <a:pt x="895" y="326"/>
                  </a:lnTo>
                  <a:lnTo>
                    <a:pt x="867" y="377"/>
                  </a:lnTo>
                  <a:lnTo>
                    <a:pt x="837" y="427"/>
                  </a:lnTo>
                  <a:lnTo>
                    <a:pt x="804" y="477"/>
                  </a:lnTo>
                  <a:lnTo>
                    <a:pt x="770" y="524"/>
                  </a:lnTo>
                  <a:lnTo>
                    <a:pt x="736" y="570"/>
                  </a:lnTo>
                  <a:lnTo>
                    <a:pt x="700" y="614"/>
                  </a:lnTo>
                  <a:lnTo>
                    <a:pt x="665" y="657"/>
                  </a:lnTo>
                  <a:lnTo>
                    <a:pt x="629" y="698"/>
                  </a:lnTo>
                  <a:lnTo>
                    <a:pt x="594" y="736"/>
                  </a:lnTo>
                  <a:lnTo>
                    <a:pt x="559" y="771"/>
                  </a:lnTo>
                  <a:lnTo>
                    <a:pt x="525" y="805"/>
                  </a:lnTo>
                  <a:lnTo>
                    <a:pt x="494" y="837"/>
                  </a:lnTo>
                  <a:lnTo>
                    <a:pt x="463" y="866"/>
                  </a:lnTo>
                  <a:lnTo>
                    <a:pt x="434" y="891"/>
                  </a:lnTo>
                  <a:lnTo>
                    <a:pt x="409" y="914"/>
                  </a:lnTo>
                  <a:lnTo>
                    <a:pt x="386" y="933"/>
                  </a:lnTo>
                  <a:lnTo>
                    <a:pt x="367" y="949"/>
                  </a:lnTo>
                  <a:lnTo>
                    <a:pt x="351" y="962"/>
                  </a:lnTo>
                  <a:lnTo>
                    <a:pt x="340" y="972"/>
                  </a:lnTo>
                  <a:lnTo>
                    <a:pt x="333" y="978"/>
                  </a:lnTo>
                  <a:lnTo>
                    <a:pt x="330" y="979"/>
                  </a:lnTo>
                  <a:lnTo>
                    <a:pt x="0" y="649"/>
                  </a:lnTo>
                  <a:lnTo>
                    <a:pt x="35" y="633"/>
                  </a:lnTo>
                  <a:lnTo>
                    <a:pt x="70" y="612"/>
                  </a:lnTo>
                  <a:lnTo>
                    <a:pt x="161" y="549"/>
                  </a:lnTo>
                  <a:lnTo>
                    <a:pt x="248" y="490"/>
                  </a:lnTo>
                  <a:lnTo>
                    <a:pt x="330" y="433"/>
                  </a:lnTo>
                  <a:lnTo>
                    <a:pt x="409" y="381"/>
                  </a:lnTo>
                  <a:lnTo>
                    <a:pt x="483" y="332"/>
                  </a:lnTo>
                  <a:lnTo>
                    <a:pt x="553" y="285"/>
                  </a:lnTo>
                  <a:lnTo>
                    <a:pt x="619" y="241"/>
                  </a:lnTo>
                  <a:lnTo>
                    <a:pt x="682" y="200"/>
                  </a:lnTo>
                  <a:lnTo>
                    <a:pt x="743" y="162"/>
                  </a:lnTo>
                  <a:lnTo>
                    <a:pt x="799" y="125"/>
                  </a:lnTo>
                  <a:lnTo>
                    <a:pt x="853" y="92"/>
                  </a:lnTo>
                  <a:lnTo>
                    <a:pt x="903" y="59"/>
                  </a:lnTo>
                  <a:lnTo>
                    <a:pt x="952" y="29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94" name="Google Shape;594;g122e016e2ca_6_388"/>
            <p:cNvSpPr/>
            <p:nvPr/>
          </p:nvSpPr>
          <p:spPr>
            <a:xfrm>
              <a:off x="5516" y="4987"/>
              <a:ext cx="618" cy="618"/>
            </a:xfrm>
            <a:custGeom>
              <a:rect b="b" l="l" r="r" t="t"/>
              <a:pathLst>
                <a:path extrusionOk="0" h="1235" w="1237">
                  <a:moveTo>
                    <a:pt x="496" y="0"/>
                  </a:moveTo>
                  <a:lnTo>
                    <a:pt x="532" y="36"/>
                  </a:lnTo>
                  <a:lnTo>
                    <a:pt x="502" y="104"/>
                  </a:lnTo>
                  <a:lnTo>
                    <a:pt x="474" y="173"/>
                  </a:lnTo>
                  <a:lnTo>
                    <a:pt x="447" y="248"/>
                  </a:lnTo>
                  <a:lnTo>
                    <a:pt x="423" y="324"/>
                  </a:lnTo>
                  <a:lnTo>
                    <a:pt x="403" y="401"/>
                  </a:lnTo>
                  <a:lnTo>
                    <a:pt x="375" y="522"/>
                  </a:lnTo>
                  <a:lnTo>
                    <a:pt x="353" y="644"/>
                  </a:lnTo>
                  <a:lnTo>
                    <a:pt x="335" y="767"/>
                  </a:lnTo>
                  <a:lnTo>
                    <a:pt x="323" y="890"/>
                  </a:lnTo>
                  <a:lnTo>
                    <a:pt x="320" y="915"/>
                  </a:lnTo>
                  <a:lnTo>
                    <a:pt x="423" y="906"/>
                  </a:lnTo>
                  <a:lnTo>
                    <a:pt x="526" y="893"/>
                  </a:lnTo>
                  <a:lnTo>
                    <a:pt x="647" y="874"/>
                  </a:lnTo>
                  <a:lnTo>
                    <a:pt x="766" y="849"/>
                  </a:lnTo>
                  <a:lnTo>
                    <a:pt x="885" y="820"/>
                  </a:lnTo>
                  <a:lnTo>
                    <a:pt x="1002" y="784"/>
                  </a:lnTo>
                  <a:lnTo>
                    <a:pt x="1060" y="763"/>
                  </a:lnTo>
                  <a:lnTo>
                    <a:pt x="1117" y="740"/>
                  </a:lnTo>
                  <a:lnTo>
                    <a:pt x="1173" y="717"/>
                  </a:lnTo>
                  <a:lnTo>
                    <a:pt x="1200" y="704"/>
                  </a:lnTo>
                  <a:lnTo>
                    <a:pt x="1237" y="740"/>
                  </a:lnTo>
                  <a:lnTo>
                    <a:pt x="1194" y="797"/>
                  </a:lnTo>
                  <a:lnTo>
                    <a:pt x="1147" y="851"/>
                  </a:lnTo>
                  <a:lnTo>
                    <a:pt x="1095" y="901"/>
                  </a:lnTo>
                  <a:lnTo>
                    <a:pt x="1041" y="947"/>
                  </a:lnTo>
                  <a:lnTo>
                    <a:pt x="983" y="989"/>
                  </a:lnTo>
                  <a:lnTo>
                    <a:pt x="922" y="1027"/>
                  </a:lnTo>
                  <a:lnTo>
                    <a:pt x="858" y="1062"/>
                  </a:lnTo>
                  <a:lnTo>
                    <a:pt x="794" y="1094"/>
                  </a:lnTo>
                  <a:lnTo>
                    <a:pt x="728" y="1123"/>
                  </a:lnTo>
                  <a:lnTo>
                    <a:pt x="661" y="1147"/>
                  </a:lnTo>
                  <a:lnTo>
                    <a:pt x="594" y="1169"/>
                  </a:lnTo>
                  <a:lnTo>
                    <a:pt x="491" y="1196"/>
                  </a:lnTo>
                  <a:lnTo>
                    <a:pt x="386" y="1217"/>
                  </a:lnTo>
                  <a:lnTo>
                    <a:pt x="280" y="1229"/>
                  </a:lnTo>
                  <a:lnTo>
                    <a:pt x="174" y="1235"/>
                  </a:lnTo>
                  <a:lnTo>
                    <a:pt x="151" y="1235"/>
                  </a:lnTo>
                  <a:lnTo>
                    <a:pt x="128" y="1233"/>
                  </a:lnTo>
                  <a:lnTo>
                    <a:pt x="106" y="1228"/>
                  </a:lnTo>
                  <a:lnTo>
                    <a:pt x="80" y="1217"/>
                  </a:lnTo>
                  <a:lnTo>
                    <a:pt x="57" y="1201"/>
                  </a:lnTo>
                  <a:lnTo>
                    <a:pt x="36" y="1182"/>
                  </a:lnTo>
                  <a:lnTo>
                    <a:pt x="21" y="1159"/>
                  </a:lnTo>
                  <a:lnTo>
                    <a:pt x="8" y="1134"/>
                  </a:lnTo>
                  <a:lnTo>
                    <a:pt x="1" y="1106"/>
                  </a:lnTo>
                  <a:lnTo>
                    <a:pt x="0" y="1073"/>
                  </a:lnTo>
                  <a:lnTo>
                    <a:pt x="0" y="1041"/>
                  </a:lnTo>
                  <a:lnTo>
                    <a:pt x="6" y="947"/>
                  </a:lnTo>
                  <a:lnTo>
                    <a:pt x="18" y="855"/>
                  </a:lnTo>
                  <a:lnTo>
                    <a:pt x="35" y="762"/>
                  </a:lnTo>
                  <a:lnTo>
                    <a:pt x="57" y="671"/>
                  </a:lnTo>
                  <a:lnTo>
                    <a:pt x="85" y="582"/>
                  </a:lnTo>
                  <a:lnTo>
                    <a:pt x="115" y="501"/>
                  </a:lnTo>
                  <a:lnTo>
                    <a:pt x="150" y="421"/>
                  </a:lnTo>
                  <a:lnTo>
                    <a:pt x="190" y="345"/>
                  </a:lnTo>
                  <a:lnTo>
                    <a:pt x="235" y="270"/>
                  </a:lnTo>
                  <a:lnTo>
                    <a:pt x="285" y="200"/>
                  </a:lnTo>
                  <a:lnTo>
                    <a:pt x="331" y="144"/>
                  </a:lnTo>
                  <a:lnTo>
                    <a:pt x="382" y="92"/>
                  </a:lnTo>
                  <a:lnTo>
                    <a:pt x="438" y="44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95" name="Google Shape;595;g122e016e2ca_6_388"/>
            <p:cNvSpPr/>
            <p:nvPr/>
          </p:nvSpPr>
          <p:spPr>
            <a:xfrm>
              <a:off x="5766" y="3626"/>
              <a:ext cx="1731" cy="1729"/>
            </a:xfrm>
            <a:custGeom>
              <a:rect b="b" l="l" r="r" t="t"/>
              <a:pathLst>
                <a:path extrusionOk="0" h="3456" w="3461">
                  <a:moveTo>
                    <a:pt x="2076" y="928"/>
                  </a:moveTo>
                  <a:lnTo>
                    <a:pt x="2026" y="931"/>
                  </a:lnTo>
                  <a:lnTo>
                    <a:pt x="1977" y="939"/>
                  </a:lnTo>
                  <a:lnTo>
                    <a:pt x="1928" y="952"/>
                  </a:lnTo>
                  <a:lnTo>
                    <a:pt x="1881" y="972"/>
                  </a:lnTo>
                  <a:lnTo>
                    <a:pt x="1837" y="996"/>
                  </a:lnTo>
                  <a:lnTo>
                    <a:pt x="1794" y="1026"/>
                  </a:lnTo>
                  <a:lnTo>
                    <a:pt x="1754" y="1061"/>
                  </a:lnTo>
                  <a:lnTo>
                    <a:pt x="1719" y="1101"/>
                  </a:lnTo>
                  <a:lnTo>
                    <a:pt x="1689" y="1143"/>
                  </a:lnTo>
                  <a:lnTo>
                    <a:pt x="1665" y="1188"/>
                  </a:lnTo>
                  <a:lnTo>
                    <a:pt x="1646" y="1235"/>
                  </a:lnTo>
                  <a:lnTo>
                    <a:pt x="1632" y="1283"/>
                  </a:lnTo>
                  <a:lnTo>
                    <a:pt x="1624" y="1333"/>
                  </a:lnTo>
                  <a:lnTo>
                    <a:pt x="1621" y="1382"/>
                  </a:lnTo>
                  <a:lnTo>
                    <a:pt x="1624" y="1433"/>
                  </a:lnTo>
                  <a:lnTo>
                    <a:pt x="1632" y="1481"/>
                  </a:lnTo>
                  <a:lnTo>
                    <a:pt x="1646" y="1529"/>
                  </a:lnTo>
                  <a:lnTo>
                    <a:pt x="1665" y="1577"/>
                  </a:lnTo>
                  <a:lnTo>
                    <a:pt x="1689" y="1622"/>
                  </a:lnTo>
                  <a:lnTo>
                    <a:pt x="1719" y="1665"/>
                  </a:lnTo>
                  <a:lnTo>
                    <a:pt x="1754" y="1705"/>
                  </a:lnTo>
                  <a:lnTo>
                    <a:pt x="1794" y="1740"/>
                  </a:lnTo>
                  <a:lnTo>
                    <a:pt x="1837" y="1770"/>
                  </a:lnTo>
                  <a:lnTo>
                    <a:pt x="1881" y="1794"/>
                  </a:lnTo>
                  <a:lnTo>
                    <a:pt x="1928" y="1813"/>
                  </a:lnTo>
                  <a:lnTo>
                    <a:pt x="1977" y="1826"/>
                  </a:lnTo>
                  <a:lnTo>
                    <a:pt x="2026" y="1835"/>
                  </a:lnTo>
                  <a:lnTo>
                    <a:pt x="2076" y="1837"/>
                  </a:lnTo>
                  <a:lnTo>
                    <a:pt x="2127" y="1835"/>
                  </a:lnTo>
                  <a:lnTo>
                    <a:pt x="2175" y="1826"/>
                  </a:lnTo>
                  <a:lnTo>
                    <a:pt x="2225" y="1813"/>
                  </a:lnTo>
                  <a:lnTo>
                    <a:pt x="2270" y="1794"/>
                  </a:lnTo>
                  <a:lnTo>
                    <a:pt x="2316" y="1770"/>
                  </a:lnTo>
                  <a:lnTo>
                    <a:pt x="2359" y="1740"/>
                  </a:lnTo>
                  <a:lnTo>
                    <a:pt x="2399" y="1705"/>
                  </a:lnTo>
                  <a:lnTo>
                    <a:pt x="2434" y="1665"/>
                  </a:lnTo>
                  <a:lnTo>
                    <a:pt x="2464" y="1622"/>
                  </a:lnTo>
                  <a:lnTo>
                    <a:pt x="2488" y="1577"/>
                  </a:lnTo>
                  <a:lnTo>
                    <a:pt x="2507" y="1529"/>
                  </a:lnTo>
                  <a:lnTo>
                    <a:pt x="2521" y="1481"/>
                  </a:lnTo>
                  <a:lnTo>
                    <a:pt x="2529" y="1433"/>
                  </a:lnTo>
                  <a:lnTo>
                    <a:pt x="2532" y="1382"/>
                  </a:lnTo>
                  <a:lnTo>
                    <a:pt x="2529" y="1333"/>
                  </a:lnTo>
                  <a:lnTo>
                    <a:pt x="2521" y="1283"/>
                  </a:lnTo>
                  <a:lnTo>
                    <a:pt x="2507" y="1235"/>
                  </a:lnTo>
                  <a:lnTo>
                    <a:pt x="2488" y="1188"/>
                  </a:lnTo>
                  <a:lnTo>
                    <a:pt x="2464" y="1143"/>
                  </a:lnTo>
                  <a:lnTo>
                    <a:pt x="2434" y="1101"/>
                  </a:lnTo>
                  <a:lnTo>
                    <a:pt x="2399" y="1061"/>
                  </a:lnTo>
                  <a:lnTo>
                    <a:pt x="2359" y="1026"/>
                  </a:lnTo>
                  <a:lnTo>
                    <a:pt x="2316" y="996"/>
                  </a:lnTo>
                  <a:lnTo>
                    <a:pt x="2270" y="972"/>
                  </a:lnTo>
                  <a:lnTo>
                    <a:pt x="2225" y="952"/>
                  </a:lnTo>
                  <a:lnTo>
                    <a:pt x="2175" y="939"/>
                  </a:lnTo>
                  <a:lnTo>
                    <a:pt x="2127" y="931"/>
                  </a:lnTo>
                  <a:lnTo>
                    <a:pt x="2076" y="928"/>
                  </a:lnTo>
                  <a:close/>
                  <a:moveTo>
                    <a:pt x="3322" y="0"/>
                  </a:moveTo>
                  <a:lnTo>
                    <a:pt x="3325" y="0"/>
                  </a:lnTo>
                  <a:lnTo>
                    <a:pt x="3351" y="2"/>
                  </a:lnTo>
                  <a:lnTo>
                    <a:pt x="3377" y="10"/>
                  </a:lnTo>
                  <a:lnTo>
                    <a:pt x="3401" y="23"/>
                  </a:lnTo>
                  <a:lnTo>
                    <a:pt x="3421" y="40"/>
                  </a:lnTo>
                  <a:lnTo>
                    <a:pt x="3438" y="60"/>
                  </a:lnTo>
                  <a:lnTo>
                    <a:pt x="3451" y="86"/>
                  </a:lnTo>
                  <a:lnTo>
                    <a:pt x="3459" y="111"/>
                  </a:lnTo>
                  <a:lnTo>
                    <a:pt x="3461" y="139"/>
                  </a:lnTo>
                  <a:lnTo>
                    <a:pt x="3460" y="194"/>
                  </a:lnTo>
                  <a:lnTo>
                    <a:pt x="3457" y="256"/>
                  </a:lnTo>
                  <a:lnTo>
                    <a:pt x="3454" y="323"/>
                  </a:lnTo>
                  <a:lnTo>
                    <a:pt x="3450" y="395"/>
                  </a:lnTo>
                  <a:lnTo>
                    <a:pt x="3444" y="471"/>
                  </a:lnTo>
                  <a:lnTo>
                    <a:pt x="3437" y="552"/>
                  </a:lnTo>
                  <a:lnTo>
                    <a:pt x="3427" y="635"/>
                  </a:lnTo>
                  <a:lnTo>
                    <a:pt x="3416" y="722"/>
                  </a:lnTo>
                  <a:lnTo>
                    <a:pt x="3404" y="811"/>
                  </a:lnTo>
                  <a:lnTo>
                    <a:pt x="3389" y="903"/>
                  </a:lnTo>
                  <a:lnTo>
                    <a:pt x="3372" y="997"/>
                  </a:lnTo>
                  <a:lnTo>
                    <a:pt x="3351" y="1091"/>
                  </a:lnTo>
                  <a:lnTo>
                    <a:pt x="3329" y="1187"/>
                  </a:lnTo>
                  <a:lnTo>
                    <a:pt x="3304" y="1283"/>
                  </a:lnTo>
                  <a:lnTo>
                    <a:pt x="3275" y="1380"/>
                  </a:lnTo>
                  <a:lnTo>
                    <a:pt x="3244" y="1475"/>
                  </a:lnTo>
                  <a:lnTo>
                    <a:pt x="3210" y="1569"/>
                  </a:lnTo>
                  <a:lnTo>
                    <a:pt x="3171" y="1663"/>
                  </a:lnTo>
                  <a:lnTo>
                    <a:pt x="3129" y="1755"/>
                  </a:lnTo>
                  <a:lnTo>
                    <a:pt x="3083" y="1845"/>
                  </a:lnTo>
                  <a:lnTo>
                    <a:pt x="3033" y="1932"/>
                  </a:lnTo>
                  <a:lnTo>
                    <a:pt x="2980" y="2015"/>
                  </a:lnTo>
                  <a:lnTo>
                    <a:pt x="2922" y="2094"/>
                  </a:lnTo>
                  <a:lnTo>
                    <a:pt x="2859" y="2172"/>
                  </a:lnTo>
                  <a:lnTo>
                    <a:pt x="2793" y="2243"/>
                  </a:lnTo>
                  <a:lnTo>
                    <a:pt x="2738" y="2296"/>
                  </a:lnTo>
                  <a:lnTo>
                    <a:pt x="2686" y="2346"/>
                  </a:lnTo>
                  <a:lnTo>
                    <a:pt x="2638" y="2390"/>
                  </a:lnTo>
                  <a:lnTo>
                    <a:pt x="2592" y="2431"/>
                  </a:lnTo>
                  <a:lnTo>
                    <a:pt x="2546" y="2469"/>
                  </a:lnTo>
                  <a:lnTo>
                    <a:pt x="2501" y="2504"/>
                  </a:lnTo>
                  <a:lnTo>
                    <a:pt x="2457" y="2538"/>
                  </a:lnTo>
                  <a:lnTo>
                    <a:pt x="2412" y="2571"/>
                  </a:lnTo>
                  <a:lnTo>
                    <a:pt x="2366" y="2603"/>
                  </a:lnTo>
                  <a:lnTo>
                    <a:pt x="2318" y="2635"/>
                  </a:lnTo>
                  <a:lnTo>
                    <a:pt x="2267" y="2668"/>
                  </a:lnTo>
                  <a:lnTo>
                    <a:pt x="2214" y="2702"/>
                  </a:lnTo>
                  <a:lnTo>
                    <a:pt x="2156" y="2738"/>
                  </a:lnTo>
                  <a:lnTo>
                    <a:pt x="2094" y="2777"/>
                  </a:lnTo>
                  <a:lnTo>
                    <a:pt x="2050" y="2804"/>
                  </a:lnTo>
                  <a:lnTo>
                    <a:pt x="2003" y="2833"/>
                  </a:lnTo>
                  <a:lnTo>
                    <a:pt x="1955" y="2865"/>
                  </a:lnTo>
                  <a:lnTo>
                    <a:pt x="1903" y="2897"/>
                  </a:lnTo>
                  <a:lnTo>
                    <a:pt x="1849" y="2931"/>
                  </a:lnTo>
                  <a:lnTo>
                    <a:pt x="1791" y="2969"/>
                  </a:lnTo>
                  <a:lnTo>
                    <a:pt x="1729" y="3007"/>
                  </a:lnTo>
                  <a:lnTo>
                    <a:pt x="1665" y="3049"/>
                  </a:lnTo>
                  <a:lnTo>
                    <a:pt x="1597" y="3094"/>
                  </a:lnTo>
                  <a:lnTo>
                    <a:pt x="1525" y="3142"/>
                  </a:lnTo>
                  <a:lnTo>
                    <a:pt x="1449" y="3193"/>
                  </a:lnTo>
                  <a:lnTo>
                    <a:pt x="1368" y="3247"/>
                  </a:lnTo>
                  <a:lnTo>
                    <a:pt x="1283" y="3304"/>
                  </a:lnTo>
                  <a:lnTo>
                    <a:pt x="1193" y="3366"/>
                  </a:lnTo>
                  <a:lnTo>
                    <a:pt x="1099" y="3431"/>
                  </a:lnTo>
                  <a:lnTo>
                    <a:pt x="1074" y="3445"/>
                  </a:lnTo>
                  <a:lnTo>
                    <a:pt x="1048" y="3453"/>
                  </a:lnTo>
                  <a:lnTo>
                    <a:pt x="1021" y="3456"/>
                  </a:lnTo>
                  <a:lnTo>
                    <a:pt x="994" y="3454"/>
                  </a:lnTo>
                  <a:lnTo>
                    <a:pt x="969" y="3445"/>
                  </a:lnTo>
                  <a:lnTo>
                    <a:pt x="946" y="3433"/>
                  </a:lnTo>
                  <a:lnTo>
                    <a:pt x="924" y="3415"/>
                  </a:lnTo>
                  <a:lnTo>
                    <a:pt x="40" y="2534"/>
                  </a:lnTo>
                  <a:lnTo>
                    <a:pt x="23" y="2512"/>
                  </a:lnTo>
                  <a:lnTo>
                    <a:pt x="10" y="2488"/>
                  </a:lnTo>
                  <a:lnTo>
                    <a:pt x="3" y="2463"/>
                  </a:lnTo>
                  <a:lnTo>
                    <a:pt x="0" y="2436"/>
                  </a:lnTo>
                  <a:lnTo>
                    <a:pt x="3" y="2408"/>
                  </a:lnTo>
                  <a:lnTo>
                    <a:pt x="11" y="2383"/>
                  </a:lnTo>
                  <a:lnTo>
                    <a:pt x="25" y="2359"/>
                  </a:lnTo>
                  <a:lnTo>
                    <a:pt x="90" y="2265"/>
                  </a:lnTo>
                  <a:lnTo>
                    <a:pt x="152" y="2175"/>
                  </a:lnTo>
                  <a:lnTo>
                    <a:pt x="210" y="2090"/>
                  </a:lnTo>
                  <a:lnTo>
                    <a:pt x="264" y="2010"/>
                  </a:lnTo>
                  <a:lnTo>
                    <a:pt x="315" y="1934"/>
                  </a:lnTo>
                  <a:lnTo>
                    <a:pt x="362" y="1861"/>
                  </a:lnTo>
                  <a:lnTo>
                    <a:pt x="407" y="1794"/>
                  </a:lnTo>
                  <a:lnTo>
                    <a:pt x="449" y="1729"/>
                  </a:lnTo>
                  <a:lnTo>
                    <a:pt x="489" y="1668"/>
                  </a:lnTo>
                  <a:lnTo>
                    <a:pt x="525" y="1610"/>
                  </a:lnTo>
                  <a:lnTo>
                    <a:pt x="560" y="1556"/>
                  </a:lnTo>
                  <a:lnTo>
                    <a:pt x="593" y="1504"/>
                  </a:lnTo>
                  <a:lnTo>
                    <a:pt x="624" y="1456"/>
                  </a:lnTo>
                  <a:lnTo>
                    <a:pt x="653" y="1409"/>
                  </a:lnTo>
                  <a:lnTo>
                    <a:pt x="681" y="1365"/>
                  </a:lnTo>
                  <a:lnTo>
                    <a:pt x="718" y="1303"/>
                  </a:lnTo>
                  <a:lnTo>
                    <a:pt x="755" y="1246"/>
                  </a:lnTo>
                  <a:lnTo>
                    <a:pt x="790" y="1193"/>
                  </a:lnTo>
                  <a:lnTo>
                    <a:pt x="822" y="1142"/>
                  </a:lnTo>
                  <a:lnTo>
                    <a:pt x="855" y="1094"/>
                  </a:lnTo>
                  <a:lnTo>
                    <a:pt x="886" y="1048"/>
                  </a:lnTo>
                  <a:lnTo>
                    <a:pt x="919" y="1002"/>
                  </a:lnTo>
                  <a:lnTo>
                    <a:pt x="953" y="957"/>
                  </a:lnTo>
                  <a:lnTo>
                    <a:pt x="989" y="914"/>
                  </a:lnTo>
                  <a:lnTo>
                    <a:pt x="1027" y="868"/>
                  </a:lnTo>
                  <a:lnTo>
                    <a:pt x="1068" y="822"/>
                  </a:lnTo>
                  <a:lnTo>
                    <a:pt x="1112" y="773"/>
                  </a:lnTo>
                  <a:lnTo>
                    <a:pt x="1161" y="722"/>
                  </a:lnTo>
                  <a:lnTo>
                    <a:pt x="1215" y="667"/>
                  </a:lnTo>
                  <a:lnTo>
                    <a:pt x="1287" y="601"/>
                  </a:lnTo>
                  <a:lnTo>
                    <a:pt x="1363" y="538"/>
                  </a:lnTo>
                  <a:lnTo>
                    <a:pt x="1442" y="480"/>
                  </a:lnTo>
                  <a:lnTo>
                    <a:pt x="1527" y="427"/>
                  </a:lnTo>
                  <a:lnTo>
                    <a:pt x="1613" y="378"/>
                  </a:lnTo>
                  <a:lnTo>
                    <a:pt x="1704" y="332"/>
                  </a:lnTo>
                  <a:lnTo>
                    <a:pt x="1794" y="290"/>
                  </a:lnTo>
                  <a:lnTo>
                    <a:pt x="1889" y="252"/>
                  </a:lnTo>
                  <a:lnTo>
                    <a:pt x="1983" y="217"/>
                  </a:lnTo>
                  <a:lnTo>
                    <a:pt x="2080" y="186"/>
                  </a:lnTo>
                  <a:lnTo>
                    <a:pt x="2175" y="157"/>
                  </a:lnTo>
                  <a:lnTo>
                    <a:pt x="2272" y="131"/>
                  </a:lnTo>
                  <a:lnTo>
                    <a:pt x="2367" y="110"/>
                  </a:lnTo>
                  <a:lnTo>
                    <a:pt x="2463" y="89"/>
                  </a:lnTo>
                  <a:lnTo>
                    <a:pt x="2556" y="72"/>
                  </a:lnTo>
                  <a:lnTo>
                    <a:pt x="2648" y="57"/>
                  </a:lnTo>
                  <a:lnTo>
                    <a:pt x="2737" y="45"/>
                  </a:lnTo>
                  <a:lnTo>
                    <a:pt x="2824" y="34"/>
                  </a:lnTo>
                  <a:lnTo>
                    <a:pt x="2909" y="24"/>
                  </a:lnTo>
                  <a:lnTo>
                    <a:pt x="2988" y="17"/>
                  </a:lnTo>
                  <a:lnTo>
                    <a:pt x="3065" y="11"/>
                  </a:lnTo>
                  <a:lnTo>
                    <a:pt x="3137" y="6"/>
                  </a:lnTo>
                  <a:lnTo>
                    <a:pt x="3204" y="3"/>
                  </a:lnTo>
                  <a:lnTo>
                    <a:pt x="3265" y="1"/>
                  </a:lnTo>
                  <a:lnTo>
                    <a:pt x="33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596" name="Google Shape;596;g122e016e2ca_6_388"/>
          <p:cNvGrpSpPr/>
          <p:nvPr/>
        </p:nvGrpSpPr>
        <p:grpSpPr>
          <a:xfrm>
            <a:off x="7411363" y="2813278"/>
            <a:ext cx="381847" cy="379523"/>
            <a:chOff x="9876" y="-1946"/>
            <a:chExt cx="822" cy="817"/>
          </a:xfrm>
        </p:grpSpPr>
        <p:sp>
          <p:nvSpPr>
            <p:cNvPr id="597" name="Google Shape;597;g122e016e2ca_6_388"/>
            <p:cNvSpPr/>
            <p:nvPr/>
          </p:nvSpPr>
          <p:spPr>
            <a:xfrm>
              <a:off x="10016" y="-1801"/>
              <a:ext cx="356" cy="75"/>
            </a:xfrm>
            <a:custGeom>
              <a:rect b="b" l="l" r="r" t="t"/>
              <a:pathLst>
                <a:path extrusionOk="0" h="298" w="1421">
                  <a:moveTo>
                    <a:pt x="149" y="0"/>
                  </a:moveTo>
                  <a:lnTo>
                    <a:pt x="1272" y="0"/>
                  </a:lnTo>
                  <a:lnTo>
                    <a:pt x="1302" y="3"/>
                  </a:lnTo>
                  <a:lnTo>
                    <a:pt x="1330" y="12"/>
                  </a:lnTo>
                  <a:lnTo>
                    <a:pt x="1356" y="25"/>
                  </a:lnTo>
                  <a:lnTo>
                    <a:pt x="1378" y="44"/>
                  </a:lnTo>
                  <a:lnTo>
                    <a:pt x="1396" y="66"/>
                  </a:lnTo>
                  <a:lnTo>
                    <a:pt x="1410" y="91"/>
                  </a:lnTo>
                  <a:lnTo>
                    <a:pt x="1418" y="119"/>
                  </a:lnTo>
                  <a:lnTo>
                    <a:pt x="1421" y="149"/>
                  </a:lnTo>
                  <a:lnTo>
                    <a:pt x="1418" y="179"/>
                  </a:lnTo>
                  <a:lnTo>
                    <a:pt x="1410" y="206"/>
                  </a:lnTo>
                  <a:lnTo>
                    <a:pt x="1396" y="232"/>
                  </a:lnTo>
                  <a:lnTo>
                    <a:pt x="1378" y="254"/>
                  </a:lnTo>
                  <a:lnTo>
                    <a:pt x="1356" y="272"/>
                  </a:lnTo>
                  <a:lnTo>
                    <a:pt x="1330" y="285"/>
                  </a:lnTo>
                  <a:lnTo>
                    <a:pt x="1302" y="295"/>
                  </a:lnTo>
                  <a:lnTo>
                    <a:pt x="1272" y="298"/>
                  </a:lnTo>
                  <a:lnTo>
                    <a:pt x="149" y="298"/>
                  </a:lnTo>
                  <a:lnTo>
                    <a:pt x="119" y="295"/>
                  </a:lnTo>
                  <a:lnTo>
                    <a:pt x="91" y="285"/>
                  </a:lnTo>
                  <a:lnTo>
                    <a:pt x="65" y="272"/>
                  </a:lnTo>
                  <a:lnTo>
                    <a:pt x="44" y="254"/>
                  </a:lnTo>
                  <a:lnTo>
                    <a:pt x="25" y="232"/>
                  </a:lnTo>
                  <a:lnTo>
                    <a:pt x="11" y="206"/>
                  </a:lnTo>
                  <a:lnTo>
                    <a:pt x="3" y="179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1" y="91"/>
                  </a:lnTo>
                  <a:lnTo>
                    <a:pt x="25" y="66"/>
                  </a:lnTo>
                  <a:lnTo>
                    <a:pt x="44" y="44"/>
                  </a:lnTo>
                  <a:lnTo>
                    <a:pt x="65" y="25"/>
                  </a:lnTo>
                  <a:lnTo>
                    <a:pt x="91" y="12"/>
                  </a:lnTo>
                  <a:lnTo>
                    <a:pt x="119" y="3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98" name="Google Shape;598;g122e016e2ca_6_388"/>
            <p:cNvSpPr/>
            <p:nvPr/>
          </p:nvSpPr>
          <p:spPr>
            <a:xfrm>
              <a:off x="10016" y="-1662"/>
              <a:ext cx="356" cy="75"/>
            </a:xfrm>
            <a:custGeom>
              <a:rect b="b" l="l" r="r" t="t"/>
              <a:pathLst>
                <a:path extrusionOk="0" h="298" w="1421">
                  <a:moveTo>
                    <a:pt x="149" y="0"/>
                  </a:moveTo>
                  <a:lnTo>
                    <a:pt x="1272" y="0"/>
                  </a:lnTo>
                  <a:lnTo>
                    <a:pt x="1302" y="3"/>
                  </a:lnTo>
                  <a:lnTo>
                    <a:pt x="1330" y="12"/>
                  </a:lnTo>
                  <a:lnTo>
                    <a:pt x="1356" y="26"/>
                  </a:lnTo>
                  <a:lnTo>
                    <a:pt x="1378" y="44"/>
                  </a:lnTo>
                  <a:lnTo>
                    <a:pt x="1396" y="66"/>
                  </a:lnTo>
                  <a:lnTo>
                    <a:pt x="1410" y="91"/>
                  </a:lnTo>
                  <a:lnTo>
                    <a:pt x="1418" y="119"/>
                  </a:lnTo>
                  <a:lnTo>
                    <a:pt x="1421" y="149"/>
                  </a:lnTo>
                  <a:lnTo>
                    <a:pt x="1418" y="179"/>
                  </a:lnTo>
                  <a:lnTo>
                    <a:pt x="1410" y="207"/>
                  </a:lnTo>
                  <a:lnTo>
                    <a:pt x="1396" y="232"/>
                  </a:lnTo>
                  <a:lnTo>
                    <a:pt x="1378" y="255"/>
                  </a:lnTo>
                  <a:lnTo>
                    <a:pt x="1356" y="272"/>
                  </a:lnTo>
                  <a:lnTo>
                    <a:pt x="1330" y="287"/>
                  </a:lnTo>
                  <a:lnTo>
                    <a:pt x="1302" y="295"/>
                  </a:lnTo>
                  <a:lnTo>
                    <a:pt x="1272" y="298"/>
                  </a:lnTo>
                  <a:lnTo>
                    <a:pt x="149" y="298"/>
                  </a:lnTo>
                  <a:lnTo>
                    <a:pt x="119" y="295"/>
                  </a:lnTo>
                  <a:lnTo>
                    <a:pt x="91" y="287"/>
                  </a:lnTo>
                  <a:lnTo>
                    <a:pt x="65" y="272"/>
                  </a:lnTo>
                  <a:lnTo>
                    <a:pt x="44" y="255"/>
                  </a:lnTo>
                  <a:lnTo>
                    <a:pt x="25" y="232"/>
                  </a:lnTo>
                  <a:lnTo>
                    <a:pt x="11" y="207"/>
                  </a:lnTo>
                  <a:lnTo>
                    <a:pt x="3" y="179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1" y="91"/>
                  </a:lnTo>
                  <a:lnTo>
                    <a:pt x="25" y="66"/>
                  </a:lnTo>
                  <a:lnTo>
                    <a:pt x="44" y="44"/>
                  </a:lnTo>
                  <a:lnTo>
                    <a:pt x="65" y="26"/>
                  </a:lnTo>
                  <a:lnTo>
                    <a:pt x="91" y="12"/>
                  </a:lnTo>
                  <a:lnTo>
                    <a:pt x="119" y="3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99" name="Google Shape;599;g122e016e2ca_6_388"/>
            <p:cNvSpPr/>
            <p:nvPr/>
          </p:nvSpPr>
          <p:spPr>
            <a:xfrm>
              <a:off x="10016" y="-1522"/>
              <a:ext cx="215" cy="74"/>
            </a:xfrm>
            <a:custGeom>
              <a:rect b="b" l="l" r="r" t="t"/>
              <a:pathLst>
                <a:path extrusionOk="0" h="297" w="860">
                  <a:moveTo>
                    <a:pt x="149" y="0"/>
                  </a:moveTo>
                  <a:lnTo>
                    <a:pt x="711" y="0"/>
                  </a:lnTo>
                  <a:lnTo>
                    <a:pt x="741" y="3"/>
                  </a:lnTo>
                  <a:lnTo>
                    <a:pt x="769" y="11"/>
                  </a:lnTo>
                  <a:lnTo>
                    <a:pt x="795" y="26"/>
                  </a:lnTo>
                  <a:lnTo>
                    <a:pt x="817" y="43"/>
                  </a:lnTo>
                  <a:lnTo>
                    <a:pt x="835" y="66"/>
                  </a:lnTo>
                  <a:lnTo>
                    <a:pt x="849" y="90"/>
                  </a:lnTo>
                  <a:lnTo>
                    <a:pt x="857" y="118"/>
                  </a:lnTo>
                  <a:lnTo>
                    <a:pt x="860" y="149"/>
                  </a:lnTo>
                  <a:lnTo>
                    <a:pt x="857" y="179"/>
                  </a:lnTo>
                  <a:lnTo>
                    <a:pt x="849" y="207"/>
                  </a:lnTo>
                  <a:lnTo>
                    <a:pt x="835" y="231"/>
                  </a:lnTo>
                  <a:lnTo>
                    <a:pt x="817" y="254"/>
                  </a:lnTo>
                  <a:lnTo>
                    <a:pt x="795" y="271"/>
                  </a:lnTo>
                  <a:lnTo>
                    <a:pt x="769" y="286"/>
                  </a:lnTo>
                  <a:lnTo>
                    <a:pt x="741" y="294"/>
                  </a:lnTo>
                  <a:lnTo>
                    <a:pt x="711" y="297"/>
                  </a:lnTo>
                  <a:lnTo>
                    <a:pt x="149" y="297"/>
                  </a:lnTo>
                  <a:lnTo>
                    <a:pt x="119" y="294"/>
                  </a:lnTo>
                  <a:lnTo>
                    <a:pt x="91" y="286"/>
                  </a:lnTo>
                  <a:lnTo>
                    <a:pt x="65" y="271"/>
                  </a:lnTo>
                  <a:lnTo>
                    <a:pt x="44" y="254"/>
                  </a:lnTo>
                  <a:lnTo>
                    <a:pt x="25" y="231"/>
                  </a:lnTo>
                  <a:lnTo>
                    <a:pt x="11" y="207"/>
                  </a:lnTo>
                  <a:lnTo>
                    <a:pt x="3" y="179"/>
                  </a:lnTo>
                  <a:lnTo>
                    <a:pt x="0" y="149"/>
                  </a:lnTo>
                  <a:lnTo>
                    <a:pt x="3" y="118"/>
                  </a:lnTo>
                  <a:lnTo>
                    <a:pt x="11" y="90"/>
                  </a:lnTo>
                  <a:lnTo>
                    <a:pt x="25" y="66"/>
                  </a:lnTo>
                  <a:lnTo>
                    <a:pt x="44" y="43"/>
                  </a:lnTo>
                  <a:lnTo>
                    <a:pt x="65" y="26"/>
                  </a:lnTo>
                  <a:lnTo>
                    <a:pt x="91" y="11"/>
                  </a:lnTo>
                  <a:lnTo>
                    <a:pt x="119" y="3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600" name="Google Shape;600;g122e016e2ca_6_388"/>
            <p:cNvSpPr/>
            <p:nvPr/>
          </p:nvSpPr>
          <p:spPr>
            <a:xfrm>
              <a:off x="9876" y="-1946"/>
              <a:ext cx="636" cy="817"/>
            </a:xfrm>
            <a:custGeom>
              <a:rect b="b" l="l" r="r" t="t"/>
              <a:pathLst>
                <a:path extrusionOk="0" h="3271" w="2545">
                  <a:moveTo>
                    <a:pt x="150" y="0"/>
                  </a:moveTo>
                  <a:lnTo>
                    <a:pt x="2395" y="0"/>
                  </a:lnTo>
                  <a:lnTo>
                    <a:pt x="2425" y="3"/>
                  </a:lnTo>
                  <a:lnTo>
                    <a:pt x="2453" y="11"/>
                  </a:lnTo>
                  <a:lnTo>
                    <a:pt x="2479" y="26"/>
                  </a:lnTo>
                  <a:lnTo>
                    <a:pt x="2501" y="43"/>
                  </a:lnTo>
                  <a:lnTo>
                    <a:pt x="2520" y="66"/>
                  </a:lnTo>
                  <a:lnTo>
                    <a:pt x="2533" y="90"/>
                  </a:lnTo>
                  <a:lnTo>
                    <a:pt x="2542" y="118"/>
                  </a:lnTo>
                  <a:lnTo>
                    <a:pt x="2545" y="148"/>
                  </a:lnTo>
                  <a:lnTo>
                    <a:pt x="2545" y="369"/>
                  </a:lnTo>
                  <a:lnTo>
                    <a:pt x="2246" y="885"/>
                  </a:lnTo>
                  <a:lnTo>
                    <a:pt x="2246" y="297"/>
                  </a:lnTo>
                  <a:lnTo>
                    <a:pt x="300" y="297"/>
                  </a:lnTo>
                  <a:lnTo>
                    <a:pt x="300" y="2973"/>
                  </a:lnTo>
                  <a:lnTo>
                    <a:pt x="2246" y="2973"/>
                  </a:lnTo>
                  <a:lnTo>
                    <a:pt x="2246" y="2603"/>
                  </a:lnTo>
                  <a:lnTo>
                    <a:pt x="2403" y="2500"/>
                  </a:lnTo>
                  <a:lnTo>
                    <a:pt x="2430" y="2478"/>
                  </a:lnTo>
                  <a:lnTo>
                    <a:pt x="2454" y="2453"/>
                  </a:lnTo>
                  <a:lnTo>
                    <a:pt x="2474" y="2425"/>
                  </a:lnTo>
                  <a:lnTo>
                    <a:pt x="2545" y="2302"/>
                  </a:lnTo>
                  <a:lnTo>
                    <a:pt x="2545" y="3122"/>
                  </a:lnTo>
                  <a:lnTo>
                    <a:pt x="2542" y="3151"/>
                  </a:lnTo>
                  <a:lnTo>
                    <a:pt x="2533" y="3179"/>
                  </a:lnTo>
                  <a:lnTo>
                    <a:pt x="2520" y="3205"/>
                  </a:lnTo>
                  <a:lnTo>
                    <a:pt x="2501" y="3226"/>
                  </a:lnTo>
                  <a:lnTo>
                    <a:pt x="2479" y="3245"/>
                  </a:lnTo>
                  <a:lnTo>
                    <a:pt x="2453" y="3258"/>
                  </a:lnTo>
                  <a:lnTo>
                    <a:pt x="2425" y="3268"/>
                  </a:lnTo>
                  <a:lnTo>
                    <a:pt x="2395" y="3271"/>
                  </a:lnTo>
                  <a:lnTo>
                    <a:pt x="150" y="3271"/>
                  </a:lnTo>
                  <a:lnTo>
                    <a:pt x="120" y="3268"/>
                  </a:lnTo>
                  <a:lnTo>
                    <a:pt x="92" y="3258"/>
                  </a:lnTo>
                  <a:lnTo>
                    <a:pt x="66" y="3245"/>
                  </a:lnTo>
                  <a:lnTo>
                    <a:pt x="44" y="3226"/>
                  </a:lnTo>
                  <a:lnTo>
                    <a:pt x="26" y="3205"/>
                  </a:lnTo>
                  <a:lnTo>
                    <a:pt x="12" y="3179"/>
                  </a:lnTo>
                  <a:lnTo>
                    <a:pt x="3" y="3151"/>
                  </a:lnTo>
                  <a:lnTo>
                    <a:pt x="0" y="3122"/>
                  </a:lnTo>
                  <a:lnTo>
                    <a:pt x="0" y="148"/>
                  </a:lnTo>
                  <a:lnTo>
                    <a:pt x="3" y="118"/>
                  </a:lnTo>
                  <a:lnTo>
                    <a:pt x="12" y="90"/>
                  </a:lnTo>
                  <a:lnTo>
                    <a:pt x="26" y="66"/>
                  </a:lnTo>
                  <a:lnTo>
                    <a:pt x="44" y="43"/>
                  </a:lnTo>
                  <a:lnTo>
                    <a:pt x="66" y="26"/>
                  </a:lnTo>
                  <a:lnTo>
                    <a:pt x="92" y="11"/>
                  </a:lnTo>
                  <a:lnTo>
                    <a:pt x="120" y="3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601" name="Google Shape;601;g122e016e2ca_6_388"/>
            <p:cNvSpPr/>
            <p:nvPr/>
          </p:nvSpPr>
          <p:spPr>
            <a:xfrm>
              <a:off x="10305" y="-1855"/>
              <a:ext cx="393" cy="586"/>
            </a:xfrm>
            <a:custGeom>
              <a:rect b="b" l="l" r="r" t="t"/>
              <a:pathLst>
                <a:path extrusionOk="0" h="2342" w="1574">
                  <a:moveTo>
                    <a:pt x="140" y="1799"/>
                  </a:moveTo>
                  <a:lnTo>
                    <a:pt x="130" y="1973"/>
                  </a:lnTo>
                  <a:lnTo>
                    <a:pt x="175" y="1993"/>
                  </a:lnTo>
                  <a:lnTo>
                    <a:pt x="221" y="2017"/>
                  </a:lnTo>
                  <a:lnTo>
                    <a:pt x="264" y="2043"/>
                  </a:lnTo>
                  <a:lnTo>
                    <a:pt x="305" y="2073"/>
                  </a:lnTo>
                  <a:lnTo>
                    <a:pt x="451" y="1976"/>
                  </a:lnTo>
                  <a:lnTo>
                    <a:pt x="434" y="1957"/>
                  </a:lnTo>
                  <a:lnTo>
                    <a:pt x="412" y="1935"/>
                  </a:lnTo>
                  <a:lnTo>
                    <a:pt x="385" y="1912"/>
                  </a:lnTo>
                  <a:lnTo>
                    <a:pt x="351" y="1887"/>
                  </a:lnTo>
                  <a:lnTo>
                    <a:pt x="311" y="1861"/>
                  </a:lnTo>
                  <a:lnTo>
                    <a:pt x="276" y="1843"/>
                  </a:lnTo>
                  <a:lnTo>
                    <a:pt x="242" y="1827"/>
                  </a:lnTo>
                  <a:lnTo>
                    <a:pt x="212" y="1816"/>
                  </a:lnTo>
                  <a:lnTo>
                    <a:pt x="186" y="1808"/>
                  </a:lnTo>
                  <a:lnTo>
                    <a:pt x="162" y="1803"/>
                  </a:lnTo>
                  <a:lnTo>
                    <a:pt x="140" y="1799"/>
                  </a:lnTo>
                  <a:close/>
                  <a:moveTo>
                    <a:pt x="1083" y="0"/>
                  </a:moveTo>
                  <a:lnTo>
                    <a:pt x="1106" y="0"/>
                  </a:lnTo>
                  <a:lnTo>
                    <a:pt x="1132" y="2"/>
                  </a:lnTo>
                  <a:lnTo>
                    <a:pt x="1161" y="7"/>
                  </a:lnTo>
                  <a:lnTo>
                    <a:pt x="1192" y="14"/>
                  </a:lnTo>
                  <a:lnTo>
                    <a:pt x="1227" y="25"/>
                  </a:lnTo>
                  <a:lnTo>
                    <a:pt x="1264" y="39"/>
                  </a:lnTo>
                  <a:lnTo>
                    <a:pt x="1305" y="56"/>
                  </a:lnTo>
                  <a:lnTo>
                    <a:pt x="1347" y="80"/>
                  </a:lnTo>
                  <a:lnTo>
                    <a:pt x="1391" y="107"/>
                  </a:lnTo>
                  <a:lnTo>
                    <a:pt x="1430" y="135"/>
                  </a:lnTo>
                  <a:lnTo>
                    <a:pt x="1462" y="161"/>
                  </a:lnTo>
                  <a:lnTo>
                    <a:pt x="1489" y="188"/>
                  </a:lnTo>
                  <a:lnTo>
                    <a:pt x="1512" y="213"/>
                  </a:lnTo>
                  <a:lnTo>
                    <a:pt x="1529" y="236"/>
                  </a:lnTo>
                  <a:lnTo>
                    <a:pt x="1544" y="258"/>
                  </a:lnTo>
                  <a:lnTo>
                    <a:pt x="1554" y="277"/>
                  </a:lnTo>
                  <a:lnTo>
                    <a:pt x="1562" y="294"/>
                  </a:lnTo>
                  <a:lnTo>
                    <a:pt x="1567" y="307"/>
                  </a:lnTo>
                  <a:lnTo>
                    <a:pt x="1571" y="316"/>
                  </a:lnTo>
                  <a:lnTo>
                    <a:pt x="1572" y="322"/>
                  </a:lnTo>
                  <a:lnTo>
                    <a:pt x="1574" y="340"/>
                  </a:lnTo>
                  <a:lnTo>
                    <a:pt x="1571" y="359"/>
                  </a:lnTo>
                  <a:lnTo>
                    <a:pt x="1563" y="375"/>
                  </a:lnTo>
                  <a:lnTo>
                    <a:pt x="628" y="1985"/>
                  </a:lnTo>
                  <a:lnTo>
                    <a:pt x="618" y="1998"/>
                  </a:lnTo>
                  <a:lnTo>
                    <a:pt x="605" y="2009"/>
                  </a:lnTo>
                  <a:lnTo>
                    <a:pt x="115" y="2330"/>
                  </a:lnTo>
                  <a:lnTo>
                    <a:pt x="97" y="2339"/>
                  </a:lnTo>
                  <a:lnTo>
                    <a:pt x="77" y="2342"/>
                  </a:lnTo>
                  <a:lnTo>
                    <a:pt x="56" y="2340"/>
                  </a:lnTo>
                  <a:lnTo>
                    <a:pt x="36" y="2332"/>
                  </a:lnTo>
                  <a:lnTo>
                    <a:pt x="23" y="2323"/>
                  </a:lnTo>
                  <a:lnTo>
                    <a:pt x="13" y="2311"/>
                  </a:lnTo>
                  <a:lnTo>
                    <a:pt x="5" y="2296"/>
                  </a:lnTo>
                  <a:lnTo>
                    <a:pt x="0" y="2280"/>
                  </a:lnTo>
                  <a:lnTo>
                    <a:pt x="0" y="2263"/>
                  </a:lnTo>
                  <a:lnTo>
                    <a:pt x="34" y="1683"/>
                  </a:lnTo>
                  <a:lnTo>
                    <a:pt x="38" y="1666"/>
                  </a:lnTo>
                  <a:lnTo>
                    <a:pt x="45" y="1651"/>
                  </a:lnTo>
                  <a:lnTo>
                    <a:pt x="981" y="41"/>
                  </a:lnTo>
                  <a:lnTo>
                    <a:pt x="991" y="27"/>
                  </a:lnTo>
                  <a:lnTo>
                    <a:pt x="1005" y="15"/>
                  </a:lnTo>
                  <a:lnTo>
                    <a:pt x="1023" y="7"/>
                  </a:lnTo>
                  <a:lnTo>
                    <a:pt x="1027" y="6"/>
                  </a:lnTo>
                  <a:lnTo>
                    <a:pt x="1036" y="4"/>
                  </a:lnTo>
                  <a:lnTo>
                    <a:pt x="1049" y="2"/>
                  </a:lnTo>
                  <a:lnTo>
                    <a:pt x="1064" y="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602" name="Google Shape;602;g122e016e2ca_6_388"/>
            <p:cNvSpPr/>
            <p:nvPr/>
          </p:nvSpPr>
          <p:spPr>
            <a:xfrm>
              <a:off x="9995" y="-1385"/>
              <a:ext cx="286" cy="146"/>
            </a:xfrm>
            <a:custGeom>
              <a:rect b="b" l="l" r="r" t="t"/>
              <a:pathLst>
                <a:path extrusionOk="0" h="585" w="1143">
                  <a:moveTo>
                    <a:pt x="528" y="0"/>
                  </a:moveTo>
                  <a:lnTo>
                    <a:pt x="539" y="2"/>
                  </a:lnTo>
                  <a:lnTo>
                    <a:pt x="551" y="5"/>
                  </a:lnTo>
                  <a:lnTo>
                    <a:pt x="561" y="10"/>
                  </a:lnTo>
                  <a:lnTo>
                    <a:pt x="571" y="18"/>
                  </a:lnTo>
                  <a:lnTo>
                    <a:pt x="577" y="28"/>
                  </a:lnTo>
                  <a:lnTo>
                    <a:pt x="585" y="53"/>
                  </a:lnTo>
                  <a:lnTo>
                    <a:pt x="587" y="81"/>
                  </a:lnTo>
                  <a:lnTo>
                    <a:pt x="585" y="110"/>
                  </a:lnTo>
                  <a:lnTo>
                    <a:pt x="578" y="139"/>
                  </a:lnTo>
                  <a:lnTo>
                    <a:pt x="567" y="168"/>
                  </a:lnTo>
                  <a:lnTo>
                    <a:pt x="554" y="197"/>
                  </a:lnTo>
                  <a:lnTo>
                    <a:pt x="537" y="227"/>
                  </a:lnTo>
                  <a:lnTo>
                    <a:pt x="551" y="232"/>
                  </a:lnTo>
                  <a:lnTo>
                    <a:pt x="563" y="239"/>
                  </a:lnTo>
                  <a:lnTo>
                    <a:pt x="573" y="252"/>
                  </a:lnTo>
                  <a:lnTo>
                    <a:pt x="577" y="260"/>
                  </a:lnTo>
                  <a:lnTo>
                    <a:pt x="581" y="267"/>
                  </a:lnTo>
                  <a:lnTo>
                    <a:pt x="597" y="266"/>
                  </a:lnTo>
                  <a:lnTo>
                    <a:pt x="614" y="269"/>
                  </a:lnTo>
                  <a:lnTo>
                    <a:pt x="631" y="275"/>
                  </a:lnTo>
                  <a:lnTo>
                    <a:pt x="646" y="286"/>
                  </a:lnTo>
                  <a:lnTo>
                    <a:pt x="661" y="300"/>
                  </a:lnTo>
                  <a:lnTo>
                    <a:pt x="674" y="319"/>
                  </a:lnTo>
                  <a:lnTo>
                    <a:pt x="681" y="334"/>
                  </a:lnTo>
                  <a:lnTo>
                    <a:pt x="684" y="345"/>
                  </a:lnTo>
                  <a:lnTo>
                    <a:pt x="685" y="353"/>
                  </a:lnTo>
                  <a:lnTo>
                    <a:pt x="738" y="347"/>
                  </a:lnTo>
                  <a:lnTo>
                    <a:pt x="789" y="346"/>
                  </a:lnTo>
                  <a:lnTo>
                    <a:pt x="838" y="347"/>
                  </a:lnTo>
                  <a:lnTo>
                    <a:pt x="887" y="351"/>
                  </a:lnTo>
                  <a:lnTo>
                    <a:pt x="936" y="356"/>
                  </a:lnTo>
                  <a:lnTo>
                    <a:pt x="986" y="362"/>
                  </a:lnTo>
                  <a:lnTo>
                    <a:pt x="1036" y="365"/>
                  </a:lnTo>
                  <a:lnTo>
                    <a:pt x="1089" y="367"/>
                  </a:lnTo>
                  <a:lnTo>
                    <a:pt x="1106" y="369"/>
                  </a:lnTo>
                  <a:lnTo>
                    <a:pt x="1119" y="375"/>
                  </a:lnTo>
                  <a:lnTo>
                    <a:pt x="1130" y="384"/>
                  </a:lnTo>
                  <a:lnTo>
                    <a:pt x="1137" y="396"/>
                  </a:lnTo>
                  <a:lnTo>
                    <a:pt x="1142" y="408"/>
                  </a:lnTo>
                  <a:lnTo>
                    <a:pt x="1143" y="422"/>
                  </a:lnTo>
                  <a:lnTo>
                    <a:pt x="1142" y="436"/>
                  </a:lnTo>
                  <a:lnTo>
                    <a:pt x="1137" y="449"/>
                  </a:lnTo>
                  <a:lnTo>
                    <a:pt x="1130" y="460"/>
                  </a:lnTo>
                  <a:lnTo>
                    <a:pt x="1119" y="470"/>
                  </a:lnTo>
                  <a:lnTo>
                    <a:pt x="1106" y="476"/>
                  </a:lnTo>
                  <a:lnTo>
                    <a:pt x="1089" y="478"/>
                  </a:lnTo>
                  <a:lnTo>
                    <a:pt x="1055" y="477"/>
                  </a:lnTo>
                  <a:lnTo>
                    <a:pt x="1020" y="473"/>
                  </a:lnTo>
                  <a:lnTo>
                    <a:pt x="983" y="467"/>
                  </a:lnTo>
                  <a:lnTo>
                    <a:pt x="946" y="461"/>
                  </a:lnTo>
                  <a:lnTo>
                    <a:pt x="909" y="455"/>
                  </a:lnTo>
                  <a:lnTo>
                    <a:pt x="872" y="450"/>
                  </a:lnTo>
                  <a:lnTo>
                    <a:pt x="834" y="447"/>
                  </a:lnTo>
                  <a:lnTo>
                    <a:pt x="798" y="446"/>
                  </a:lnTo>
                  <a:lnTo>
                    <a:pt x="763" y="449"/>
                  </a:lnTo>
                  <a:lnTo>
                    <a:pt x="730" y="456"/>
                  </a:lnTo>
                  <a:lnTo>
                    <a:pt x="698" y="469"/>
                  </a:lnTo>
                  <a:lnTo>
                    <a:pt x="685" y="475"/>
                  </a:lnTo>
                  <a:lnTo>
                    <a:pt x="672" y="481"/>
                  </a:lnTo>
                  <a:lnTo>
                    <a:pt x="657" y="486"/>
                  </a:lnTo>
                  <a:lnTo>
                    <a:pt x="644" y="488"/>
                  </a:lnTo>
                  <a:lnTo>
                    <a:pt x="630" y="486"/>
                  </a:lnTo>
                  <a:lnTo>
                    <a:pt x="619" y="482"/>
                  </a:lnTo>
                  <a:lnTo>
                    <a:pt x="608" y="477"/>
                  </a:lnTo>
                  <a:lnTo>
                    <a:pt x="596" y="472"/>
                  </a:lnTo>
                  <a:lnTo>
                    <a:pt x="586" y="465"/>
                  </a:lnTo>
                  <a:lnTo>
                    <a:pt x="578" y="458"/>
                  </a:lnTo>
                  <a:lnTo>
                    <a:pt x="571" y="449"/>
                  </a:lnTo>
                  <a:lnTo>
                    <a:pt x="566" y="437"/>
                  </a:lnTo>
                  <a:lnTo>
                    <a:pt x="565" y="418"/>
                  </a:lnTo>
                  <a:lnTo>
                    <a:pt x="565" y="403"/>
                  </a:lnTo>
                  <a:lnTo>
                    <a:pt x="554" y="422"/>
                  </a:lnTo>
                  <a:lnTo>
                    <a:pt x="542" y="441"/>
                  </a:lnTo>
                  <a:lnTo>
                    <a:pt x="531" y="452"/>
                  </a:lnTo>
                  <a:lnTo>
                    <a:pt x="519" y="460"/>
                  </a:lnTo>
                  <a:lnTo>
                    <a:pt x="504" y="464"/>
                  </a:lnTo>
                  <a:lnTo>
                    <a:pt x="490" y="465"/>
                  </a:lnTo>
                  <a:lnTo>
                    <a:pt x="475" y="463"/>
                  </a:lnTo>
                  <a:lnTo>
                    <a:pt x="462" y="458"/>
                  </a:lnTo>
                  <a:lnTo>
                    <a:pt x="450" y="451"/>
                  </a:lnTo>
                  <a:lnTo>
                    <a:pt x="441" y="441"/>
                  </a:lnTo>
                  <a:lnTo>
                    <a:pt x="436" y="428"/>
                  </a:lnTo>
                  <a:lnTo>
                    <a:pt x="435" y="414"/>
                  </a:lnTo>
                  <a:lnTo>
                    <a:pt x="439" y="398"/>
                  </a:lnTo>
                  <a:lnTo>
                    <a:pt x="442" y="391"/>
                  </a:lnTo>
                  <a:lnTo>
                    <a:pt x="445" y="385"/>
                  </a:lnTo>
                  <a:lnTo>
                    <a:pt x="445" y="385"/>
                  </a:lnTo>
                  <a:lnTo>
                    <a:pt x="444" y="385"/>
                  </a:lnTo>
                  <a:lnTo>
                    <a:pt x="454" y="365"/>
                  </a:lnTo>
                  <a:lnTo>
                    <a:pt x="440" y="374"/>
                  </a:lnTo>
                  <a:lnTo>
                    <a:pt x="428" y="385"/>
                  </a:lnTo>
                  <a:lnTo>
                    <a:pt x="417" y="400"/>
                  </a:lnTo>
                  <a:lnTo>
                    <a:pt x="405" y="412"/>
                  </a:lnTo>
                  <a:lnTo>
                    <a:pt x="390" y="420"/>
                  </a:lnTo>
                  <a:lnTo>
                    <a:pt x="375" y="423"/>
                  </a:lnTo>
                  <a:lnTo>
                    <a:pt x="359" y="423"/>
                  </a:lnTo>
                  <a:lnTo>
                    <a:pt x="345" y="419"/>
                  </a:lnTo>
                  <a:lnTo>
                    <a:pt x="331" y="412"/>
                  </a:lnTo>
                  <a:lnTo>
                    <a:pt x="321" y="402"/>
                  </a:lnTo>
                  <a:lnTo>
                    <a:pt x="314" y="389"/>
                  </a:lnTo>
                  <a:lnTo>
                    <a:pt x="311" y="375"/>
                  </a:lnTo>
                  <a:lnTo>
                    <a:pt x="313" y="360"/>
                  </a:lnTo>
                  <a:lnTo>
                    <a:pt x="320" y="343"/>
                  </a:lnTo>
                  <a:lnTo>
                    <a:pt x="360" y="285"/>
                  </a:lnTo>
                  <a:lnTo>
                    <a:pt x="400" y="224"/>
                  </a:lnTo>
                  <a:lnTo>
                    <a:pt x="323" y="305"/>
                  </a:lnTo>
                  <a:lnTo>
                    <a:pt x="250" y="388"/>
                  </a:lnTo>
                  <a:lnTo>
                    <a:pt x="177" y="475"/>
                  </a:lnTo>
                  <a:lnTo>
                    <a:pt x="108" y="562"/>
                  </a:lnTo>
                  <a:lnTo>
                    <a:pt x="95" y="574"/>
                  </a:lnTo>
                  <a:lnTo>
                    <a:pt x="80" y="582"/>
                  </a:lnTo>
                  <a:lnTo>
                    <a:pt x="64" y="585"/>
                  </a:lnTo>
                  <a:lnTo>
                    <a:pt x="49" y="584"/>
                  </a:lnTo>
                  <a:lnTo>
                    <a:pt x="33" y="580"/>
                  </a:lnTo>
                  <a:lnTo>
                    <a:pt x="21" y="572"/>
                  </a:lnTo>
                  <a:lnTo>
                    <a:pt x="9" y="562"/>
                  </a:lnTo>
                  <a:lnTo>
                    <a:pt x="2" y="550"/>
                  </a:lnTo>
                  <a:lnTo>
                    <a:pt x="0" y="535"/>
                  </a:lnTo>
                  <a:lnTo>
                    <a:pt x="2" y="521"/>
                  </a:lnTo>
                  <a:lnTo>
                    <a:pt x="12" y="506"/>
                  </a:lnTo>
                  <a:lnTo>
                    <a:pt x="74" y="426"/>
                  </a:lnTo>
                  <a:lnTo>
                    <a:pt x="137" y="347"/>
                  </a:lnTo>
                  <a:lnTo>
                    <a:pt x="202" y="270"/>
                  </a:lnTo>
                  <a:lnTo>
                    <a:pt x="270" y="194"/>
                  </a:lnTo>
                  <a:lnTo>
                    <a:pt x="341" y="122"/>
                  </a:lnTo>
                  <a:lnTo>
                    <a:pt x="357" y="106"/>
                  </a:lnTo>
                  <a:lnTo>
                    <a:pt x="376" y="88"/>
                  </a:lnTo>
                  <a:lnTo>
                    <a:pt x="395" y="70"/>
                  </a:lnTo>
                  <a:lnTo>
                    <a:pt x="414" y="51"/>
                  </a:lnTo>
                  <a:lnTo>
                    <a:pt x="435" y="35"/>
                  </a:lnTo>
                  <a:lnTo>
                    <a:pt x="458" y="20"/>
                  </a:lnTo>
                  <a:lnTo>
                    <a:pt x="480" y="9"/>
                  </a:lnTo>
                  <a:lnTo>
                    <a:pt x="504" y="2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603" name="Google Shape;603;g122e016e2ca_6_388"/>
          <p:cNvSpPr/>
          <p:nvPr/>
        </p:nvSpPr>
        <p:spPr>
          <a:xfrm>
            <a:off x="3350693" y="2837645"/>
            <a:ext cx="481389" cy="361001"/>
          </a:xfrm>
          <a:custGeom>
            <a:rect b="b" l="l" r="r" t="t"/>
            <a:pathLst>
              <a:path extrusionOk="0" h="4673" w="6231">
                <a:moveTo>
                  <a:pt x="6189" y="0"/>
                </a:moveTo>
                <a:lnTo>
                  <a:pt x="6206" y="6"/>
                </a:lnTo>
                <a:lnTo>
                  <a:pt x="6219" y="17"/>
                </a:lnTo>
                <a:lnTo>
                  <a:pt x="6229" y="34"/>
                </a:lnTo>
                <a:lnTo>
                  <a:pt x="6231" y="53"/>
                </a:lnTo>
                <a:lnTo>
                  <a:pt x="6223" y="72"/>
                </a:lnTo>
                <a:lnTo>
                  <a:pt x="3477" y="4603"/>
                </a:lnTo>
                <a:lnTo>
                  <a:pt x="3455" y="4631"/>
                </a:lnTo>
                <a:lnTo>
                  <a:pt x="3428" y="4652"/>
                </a:lnTo>
                <a:lnTo>
                  <a:pt x="3398" y="4665"/>
                </a:lnTo>
                <a:lnTo>
                  <a:pt x="3366" y="4673"/>
                </a:lnTo>
                <a:lnTo>
                  <a:pt x="3332" y="4673"/>
                </a:lnTo>
                <a:lnTo>
                  <a:pt x="3300" y="4664"/>
                </a:lnTo>
                <a:lnTo>
                  <a:pt x="3269" y="4648"/>
                </a:lnTo>
                <a:lnTo>
                  <a:pt x="2513" y="4132"/>
                </a:lnTo>
                <a:lnTo>
                  <a:pt x="1745" y="4641"/>
                </a:lnTo>
                <a:lnTo>
                  <a:pt x="1717" y="4654"/>
                </a:lnTo>
                <a:lnTo>
                  <a:pt x="1690" y="4656"/>
                </a:lnTo>
                <a:lnTo>
                  <a:pt x="1664" y="4650"/>
                </a:lnTo>
                <a:lnTo>
                  <a:pt x="1639" y="4639"/>
                </a:lnTo>
                <a:lnTo>
                  <a:pt x="1621" y="4618"/>
                </a:lnTo>
                <a:lnTo>
                  <a:pt x="1609" y="4595"/>
                </a:lnTo>
                <a:lnTo>
                  <a:pt x="1603" y="4565"/>
                </a:lnTo>
                <a:lnTo>
                  <a:pt x="1603" y="3511"/>
                </a:lnTo>
                <a:lnTo>
                  <a:pt x="5090" y="905"/>
                </a:lnTo>
                <a:lnTo>
                  <a:pt x="972" y="3077"/>
                </a:lnTo>
                <a:lnTo>
                  <a:pt x="64" y="2459"/>
                </a:lnTo>
                <a:lnTo>
                  <a:pt x="36" y="2434"/>
                </a:lnTo>
                <a:lnTo>
                  <a:pt x="15" y="2404"/>
                </a:lnTo>
                <a:lnTo>
                  <a:pt x="4" y="2370"/>
                </a:lnTo>
                <a:lnTo>
                  <a:pt x="0" y="2335"/>
                </a:lnTo>
                <a:lnTo>
                  <a:pt x="0" y="2335"/>
                </a:lnTo>
                <a:lnTo>
                  <a:pt x="4" y="2301"/>
                </a:lnTo>
                <a:lnTo>
                  <a:pt x="17" y="2269"/>
                </a:lnTo>
                <a:lnTo>
                  <a:pt x="36" y="2241"/>
                </a:lnTo>
                <a:lnTo>
                  <a:pt x="62" y="2216"/>
                </a:lnTo>
                <a:lnTo>
                  <a:pt x="96" y="2199"/>
                </a:lnTo>
                <a:lnTo>
                  <a:pt x="6168" y="4"/>
                </a:lnTo>
                <a:lnTo>
                  <a:pt x="61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04" name="Google Shape;604;g122e016e2ca_6_388"/>
          <p:cNvSpPr txBox="1"/>
          <p:nvPr/>
        </p:nvSpPr>
        <p:spPr>
          <a:xfrm>
            <a:off x="956137" y="1483382"/>
            <a:ext cx="67296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标题文字</a:t>
            </a:r>
            <a:endParaRPr b="1" sz="12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05" name="Google Shape;605;g122e016e2ca_6_388"/>
          <p:cNvSpPr txBox="1"/>
          <p:nvPr/>
        </p:nvSpPr>
        <p:spPr>
          <a:xfrm>
            <a:off x="963109" y="1684864"/>
            <a:ext cx="1590094" cy="598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您的内容打在这里，或者通过复制您的文本后，在此框中选择粘贴，并选择只保留文字。</a:t>
            </a:r>
            <a:endParaRPr sz="1100"/>
          </a:p>
        </p:txBody>
      </p:sp>
      <p:sp>
        <p:nvSpPr>
          <p:cNvPr id="606" name="Google Shape;606;g122e016e2ca_6_388"/>
          <p:cNvSpPr txBox="1"/>
          <p:nvPr/>
        </p:nvSpPr>
        <p:spPr>
          <a:xfrm>
            <a:off x="2947481" y="3660464"/>
            <a:ext cx="67296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标题文字</a:t>
            </a:r>
            <a:endParaRPr b="1" sz="12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07" name="Google Shape;607;g122e016e2ca_6_388"/>
          <p:cNvSpPr txBox="1"/>
          <p:nvPr/>
        </p:nvSpPr>
        <p:spPr>
          <a:xfrm>
            <a:off x="2954453" y="3861946"/>
            <a:ext cx="1590094" cy="598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您的内容打在这里，或者通过复制您的文本后，在此框中选择粘贴，并选择只保留文字。</a:t>
            </a:r>
            <a:endParaRPr sz="1100"/>
          </a:p>
        </p:txBody>
      </p:sp>
      <p:sp>
        <p:nvSpPr>
          <p:cNvPr id="608" name="Google Shape;608;g122e016e2ca_6_388"/>
          <p:cNvSpPr txBox="1"/>
          <p:nvPr/>
        </p:nvSpPr>
        <p:spPr>
          <a:xfrm>
            <a:off x="4917268" y="1463462"/>
            <a:ext cx="67296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标题文字</a:t>
            </a:r>
            <a:endParaRPr b="1" sz="12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09" name="Google Shape;609;g122e016e2ca_6_388"/>
          <p:cNvSpPr txBox="1"/>
          <p:nvPr/>
        </p:nvSpPr>
        <p:spPr>
          <a:xfrm>
            <a:off x="4924240" y="1664943"/>
            <a:ext cx="1590094" cy="598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您的内容打在这里，或者通过复制您的文本后，在此框中选择粘贴，并选择只保留文字。</a:t>
            </a:r>
            <a:endParaRPr sz="1100"/>
          </a:p>
        </p:txBody>
      </p:sp>
      <p:sp>
        <p:nvSpPr>
          <p:cNvPr id="610" name="Google Shape;610;g122e016e2ca_6_388"/>
          <p:cNvSpPr txBox="1"/>
          <p:nvPr/>
        </p:nvSpPr>
        <p:spPr>
          <a:xfrm>
            <a:off x="6908612" y="3640543"/>
            <a:ext cx="67296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标题文字</a:t>
            </a:r>
            <a:endParaRPr b="1" sz="12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11" name="Google Shape;611;g122e016e2ca_6_388"/>
          <p:cNvSpPr txBox="1"/>
          <p:nvPr/>
        </p:nvSpPr>
        <p:spPr>
          <a:xfrm>
            <a:off x="6915584" y="3842025"/>
            <a:ext cx="1590094" cy="598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您的内容打在这里，或者通过复制您的文本后，在此框中选择粘贴，并选择只保留文字。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22e016e2ca_6_427"/>
          <p:cNvSpPr/>
          <p:nvPr/>
        </p:nvSpPr>
        <p:spPr>
          <a:xfrm>
            <a:off x="-1" y="0"/>
            <a:ext cx="9147316" cy="28907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3996" l="0" r="0" t="-44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17" name="Google Shape;617;g122e016e2ca_6_427"/>
          <p:cNvSpPr/>
          <p:nvPr/>
        </p:nvSpPr>
        <p:spPr>
          <a:xfrm>
            <a:off x="729205" y="1189299"/>
            <a:ext cx="2847373" cy="3359552"/>
          </a:xfrm>
          <a:prstGeom prst="rect">
            <a:avLst/>
          </a:prstGeom>
          <a:solidFill>
            <a:srgbClr val="5D6E9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18" name="Google Shape;618;g122e016e2ca_6_427"/>
          <p:cNvSpPr txBox="1"/>
          <p:nvPr/>
        </p:nvSpPr>
        <p:spPr>
          <a:xfrm>
            <a:off x="1129252" y="2569634"/>
            <a:ext cx="2126953" cy="14542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sz="1100"/>
          </a:p>
        </p:txBody>
      </p:sp>
      <p:sp>
        <p:nvSpPr>
          <p:cNvPr id="619" name="Google Shape;619;g122e016e2ca_6_427"/>
          <p:cNvSpPr/>
          <p:nvPr/>
        </p:nvSpPr>
        <p:spPr>
          <a:xfrm>
            <a:off x="4927921" y="2571750"/>
            <a:ext cx="642395" cy="642395"/>
          </a:xfrm>
          <a:prstGeom prst="ellipse">
            <a:avLst/>
          </a:prstGeom>
          <a:solidFill>
            <a:srgbClr val="A4AEC9"/>
          </a:solidFill>
          <a:ln cap="flat" cmpd="sng" w="38100">
            <a:solidFill>
              <a:srgbClr val="F9F8F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20" name="Google Shape;620;g122e016e2ca_6_427"/>
          <p:cNvSpPr/>
          <p:nvPr/>
        </p:nvSpPr>
        <p:spPr>
          <a:xfrm>
            <a:off x="7106855" y="2571750"/>
            <a:ext cx="642395" cy="642395"/>
          </a:xfrm>
          <a:prstGeom prst="ellipse">
            <a:avLst/>
          </a:prstGeom>
          <a:solidFill>
            <a:srgbClr val="A4AEC9"/>
          </a:solidFill>
          <a:ln cap="flat" cmpd="sng" w="38100">
            <a:solidFill>
              <a:srgbClr val="F9F8F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21" name="Google Shape;621;g122e016e2ca_6_427"/>
          <p:cNvSpPr/>
          <p:nvPr/>
        </p:nvSpPr>
        <p:spPr>
          <a:xfrm>
            <a:off x="5100932" y="2719448"/>
            <a:ext cx="300582" cy="349454"/>
          </a:xfrm>
          <a:custGeom>
            <a:rect b="b" l="l" r="r" t="t"/>
            <a:pathLst>
              <a:path extrusionOk="0" h="606863" w="521993">
                <a:moveTo>
                  <a:pt x="327615" y="466652"/>
                </a:moveTo>
                <a:lnTo>
                  <a:pt x="327615" y="490607"/>
                </a:lnTo>
                <a:lnTo>
                  <a:pt x="372201" y="504537"/>
                </a:lnTo>
                <a:lnTo>
                  <a:pt x="416917" y="490607"/>
                </a:lnTo>
                <a:lnTo>
                  <a:pt x="416917" y="466652"/>
                </a:lnTo>
                <a:close/>
                <a:moveTo>
                  <a:pt x="173129" y="327483"/>
                </a:moveTo>
                <a:cubicBezTo>
                  <a:pt x="176649" y="325660"/>
                  <a:pt x="180821" y="326051"/>
                  <a:pt x="183819" y="328394"/>
                </a:cubicBezTo>
                <a:cubicBezTo>
                  <a:pt x="199724" y="340762"/>
                  <a:pt x="216933" y="349224"/>
                  <a:pt x="235315" y="353260"/>
                </a:cubicBezTo>
                <a:cubicBezTo>
                  <a:pt x="238574" y="353911"/>
                  <a:pt x="241181" y="356254"/>
                  <a:pt x="242355" y="359379"/>
                </a:cubicBezTo>
                <a:lnTo>
                  <a:pt x="260997" y="408459"/>
                </a:lnTo>
                <a:lnTo>
                  <a:pt x="279640" y="359379"/>
                </a:lnTo>
                <a:cubicBezTo>
                  <a:pt x="280813" y="356254"/>
                  <a:pt x="283551" y="353911"/>
                  <a:pt x="286680" y="353260"/>
                </a:cubicBezTo>
                <a:cubicBezTo>
                  <a:pt x="305062" y="349224"/>
                  <a:pt x="322401" y="340762"/>
                  <a:pt x="338175" y="328394"/>
                </a:cubicBezTo>
                <a:cubicBezTo>
                  <a:pt x="341174" y="326051"/>
                  <a:pt x="345476" y="325660"/>
                  <a:pt x="348865" y="327483"/>
                </a:cubicBezTo>
                <a:lnTo>
                  <a:pt x="349387" y="327743"/>
                </a:lnTo>
                <a:cubicBezTo>
                  <a:pt x="379502" y="343886"/>
                  <a:pt x="450161" y="381510"/>
                  <a:pt x="470368" y="395440"/>
                </a:cubicBezTo>
                <a:cubicBezTo>
                  <a:pt x="499962" y="415880"/>
                  <a:pt x="514693" y="473162"/>
                  <a:pt x="521863" y="517816"/>
                </a:cubicBezTo>
                <a:cubicBezTo>
                  <a:pt x="522124" y="519378"/>
                  <a:pt x="521994" y="521070"/>
                  <a:pt x="521472" y="522633"/>
                </a:cubicBezTo>
                <a:cubicBezTo>
                  <a:pt x="520299" y="526017"/>
                  <a:pt x="489011" y="606863"/>
                  <a:pt x="260997" y="606863"/>
                </a:cubicBezTo>
                <a:cubicBezTo>
                  <a:pt x="33114" y="606863"/>
                  <a:pt x="1826" y="526017"/>
                  <a:pt x="522" y="522633"/>
                </a:cubicBezTo>
                <a:cubicBezTo>
                  <a:pt x="1" y="521070"/>
                  <a:pt x="-130" y="519378"/>
                  <a:pt x="131" y="517816"/>
                </a:cubicBezTo>
                <a:cubicBezTo>
                  <a:pt x="2738" y="501412"/>
                  <a:pt x="17731" y="418353"/>
                  <a:pt x="51757" y="395440"/>
                </a:cubicBezTo>
                <a:cubicBezTo>
                  <a:pt x="71964" y="381771"/>
                  <a:pt x="143405" y="343366"/>
                  <a:pt x="173129" y="327483"/>
                </a:cubicBezTo>
                <a:close/>
                <a:moveTo>
                  <a:pt x="218629" y="102451"/>
                </a:moveTo>
                <a:cubicBezTo>
                  <a:pt x="172742" y="101540"/>
                  <a:pt x="151362" y="123540"/>
                  <a:pt x="141455" y="142547"/>
                </a:cubicBezTo>
                <a:cubicBezTo>
                  <a:pt x="141064" y="152050"/>
                  <a:pt x="140933" y="161553"/>
                  <a:pt x="140933" y="171186"/>
                </a:cubicBezTo>
                <a:cubicBezTo>
                  <a:pt x="140933" y="230158"/>
                  <a:pt x="167006" y="266738"/>
                  <a:pt x="188907" y="287046"/>
                </a:cubicBezTo>
                <a:cubicBezTo>
                  <a:pt x="216544" y="312562"/>
                  <a:pt x="247179" y="321805"/>
                  <a:pt x="260997" y="321805"/>
                </a:cubicBezTo>
                <a:cubicBezTo>
                  <a:pt x="274816" y="321805"/>
                  <a:pt x="305451" y="312562"/>
                  <a:pt x="333088" y="287046"/>
                </a:cubicBezTo>
                <a:cubicBezTo>
                  <a:pt x="354989" y="266738"/>
                  <a:pt x="381061" y="230158"/>
                  <a:pt x="381061" y="171186"/>
                </a:cubicBezTo>
                <a:cubicBezTo>
                  <a:pt x="381061" y="160381"/>
                  <a:pt x="380931" y="149576"/>
                  <a:pt x="380409" y="139032"/>
                </a:cubicBezTo>
                <a:cubicBezTo>
                  <a:pt x="246006" y="168713"/>
                  <a:pt x="218629" y="102451"/>
                  <a:pt x="218629" y="102451"/>
                </a:cubicBezTo>
                <a:close/>
                <a:moveTo>
                  <a:pt x="260997" y="0"/>
                </a:moveTo>
                <a:cubicBezTo>
                  <a:pt x="388753" y="0"/>
                  <a:pt x="401528" y="76676"/>
                  <a:pt x="401528" y="171186"/>
                </a:cubicBezTo>
                <a:cubicBezTo>
                  <a:pt x="401528" y="291863"/>
                  <a:pt x="302974" y="342243"/>
                  <a:pt x="260997" y="342243"/>
                </a:cubicBezTo>
                <a:cubicBezTo>
                  <a:pt x="219020" y="342243"/>
                  <a:pt x="120466" y="291863"/>
                  <a:pt x="120466" y="171186"/>
                </a:cubicBezTo>
                <a:cubicBezTo>
                  <a:pt x="120466" y="76676"/>
                  <a:pt x="133242" y="0"/>
                  <a:pt x="26099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g122e016e2ca_6_427"/>
          <p:cNvSpPr/>
          <p:nvPr/>
        </p:nvSpPr>
        <p:spPr>
          <a:xfrm>
            <a:off x="7251497" y="2774128"/>
            <a:ext cx="349454" cy="289262"/>
          </a:xfrm>
          <a:custGeom>
            <a:rect b="b" l="l" r="r" t="t"/>
            <a:pathLst>
              <a:path extrusionOk="0" h="1858" w="2241">
                <a:moveTo>
                  <a:pt x="1914" y="76"/>
                </a:moveTo>
                <a:cubicBezTo>
                  <a:pt x="1823" y="27"/>
                  <a:pt x="1719" y="0"/>
                  <a:pt x="1608" y="0"/>
                </a:cubicBezTo>
                <a:cubicBezTo>
                  <a:pt x="1413" y="0"/>
                  <a:pt x="1237" y="86"/>
                  <a:pt x="1121" y="220"/>
                </a:cubicBezTo>
                <a:cubicBezTo>
                  <a:pt x="1004" y="86"/>
                  <a:pt x="829" y="0"/>
                  <a:pt x="633" y="0"/>
                </a:cubicBezTo>
                <a:cubicBezTo>
                  <a:pt x="522" y="0"/>
                  <a:pt x="418" y="27"/>
                  <a:pt x="327" y="76"/>
                </a:cubicBezTo>
                <a:cubicBezTo>
                  <a:pt x="132" y="179"/>
                  <a:pt x="0" y="378"/>
                  <a:pt x="0" y="608"/>
                </a:cubicBezTo>
                <a:cubicBezTo>
                  <a:pt x="0" y="674"/>
                  <a:pt x="11" y="737"/>
                  <a:pt x="31" y="796"/>
                </a:cubicBezTo>
                <a:cubicBezTo>
                  <a:pt x="140" y="1266"/>
                  <a:pt x="833" y="1858"/>
                  <a:pt x="1121" y="1858"/>
                </a:cubicBezTo>
                <a:cubicBezTo>
                  <a:pt x="1401" y="1858"/>
                  <a:pt x="2101" y="1266"/>
                  <a:pt x="2210" y="796"/>
                </a:cubicBezTo>
                <a:cubicBezTo>
                  <a:pt x="2230" y="737"/>
                  <a:pt x="2241" y="674"/>
                  <a:pt x="2241" y="608"/>
                </a:cubicBezTo>
                <a:cubicBezTo>
                  <a:pt x="2241" y="378"/>
                  <a:pt x="2109" y="179"/>
                  <a:pt x="1914" y="76"/>
                </a:cubicBezTo>
                <a:close/>
                <a:moveTo>
                  <a:pt x="2037" y="743"/>
                </a:moveTo>
                <a:cubicBezTo>
                  <a:pt x="2031" y="760"/>
                  <a:pt x="2015" y="771"/>
                  <a:pt x="1997" y="771"/>
                </a:cubicBezTo>
                <a:cubicBezTo>
                  <a:pt x="1992" y="771"/>
                  <a:pt x="1988" y="771"/>
                  <a:pt x="1983" y="770"/>
                </a:cubicBezTo>
                <a:cubicBezTo>
                  <a:pt x="1961" y="762"/>
                  <a:pt x="1949" y="738"/>
                  <a:pt x="1957" y="715"/>
                </a:cubicBezTo>
                <a:cubicBezTo>
                  <a:pt x="1969" y="679"/>
                  <a:pt x="1975" y="644"/>
                  <a:pt x="1975" y="608"/>
                </a:cubicBezTo>
                <a:cubicBezTo>
                  <a:pt x="1975" y="481"/>
                  <a:pt x="1902" y="363"/>
                  <a:pt x="1786" y="302"/>
                </a:cubicBezTo>
                <a:cubicBezTo>
                  <a:pt x="1731" y="272"/>
                  <a:pt x="1671" y="257"/>
                  <a:pt x="1608" y="257"/>
                </a:cubicBezTo>
                <a:cubicBezTo>
                  <a:pt x="1584" y="257"/>
                  <a:pt x="1566" y="239"/>
                  <a:pt x="1566" y="215"/>
                </a:cubicBezTo>
                <a:cubicBezTo>
                  <a:pt x="1566" y="191"/>
                  <a:pt x="1584" y="172"/>
                  <a:pt x="1608" y="172"/>
                </a:cubicBezTo>
                <a:cubicBezTo>
                  <a:pt x="1685" y="172"/>
                  <a:pt x="1758" y="191"/>
                  <a:pt x="1826" y="227"/>
                </a:cubicBezTo>
                <a:cubicBezTo>
                  <a:pt x="1970" y="303"/>
                  <a:pt x="2060" y="449"/>
                  <a:pt x="2060" y="608"/>
                </a:cubicBezTo>
                <a:cubicBezTo>
                  <a:pt x="2060" y="653"/>
                  <a:pt x="2053" y="699"/>
                  <a:pt x="2037" y="7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g122e016e2ca_6_427"/>
          <p:cNvSpPr txBox="1"/>
          <p:nvPr/>
        </p:nvSpPr>
        <p:spPr>
          <a:xfrm flipH="1">
            <a:off x="4883792" y="3420277"/>
            <a:ext cx="74104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标题文字</a:t>
            </a:r>
            <a:endParaRPr b="1" sz="12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24" name="Google Shape;624;g122e016e2ca_6_427"/>
          <p:cNvSpPr txBox="1"/>
          <p:nvPr/>
        </p:nvSpPr>
        <p:spPr>
          <a:xfrm flipH="1">
            <a:off x="4459595" y="3735058"/>
            <a:ext cx="1601857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您的内容打在这里，或者通过复制您的文本后，在此框中选择粘贴，并选择只保留文字。</a:t>
            </a:r>
            <a:endParaRPr sz="1100"/>
          </a:p>
        </p:txBody>
      </p:sp>
      <p:sp>
        <p:nvSpPr>
          <p:cNvPr id="625" name="Google Shape;625;g122e016e2ca_6_427"/>
          <p:cNvSpPr txBox="1"/>
          <p:nvPr/>
        </p:nvSpPr>
        <p:spPr>
          <a:xfrm flipH="1">
            <a:off x="7084757" y="3420277"/>
            <a:ext cx="74104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标题文字</a:t>
            </a:r>
            <a:endParaRPr b="1" sz="12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26" name="Google Shape;626;g122e016e2ca_6_427"/>
          <p:cNvSpPr txBox="1"/>
          <p:nvPr/>
        </p:nvSpPr>
        <p:spPr>
          <a:xfrm flipH="1">
            <a:off x="6660560" y="3735058"/>
            <a:ext cx="1601857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您的内容打在这里，或者通过复制您的文本后，在此框中选择粘贴，并选择只保留文字。</a:t>
            </a:r>
            <a:endParaRPr sz="1100"/>
          </a:p>
        </p:txBody>
      </p:sp>
      <p:sp>
        <p:nvSpPr>
          <p:cNvPr id="627" name="Google Shape;627;g122e016e2ca_6_427"/>
          <p:cNvSpPr txBox="1"/>
          <p:nvPr/>
        </p:nvSpPr>
        <p:spPr>
          <a:xfrm>
            <a:off x="1018367" y="2104273"/>
            <a:ext cx="249418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Annual work plan </a:t>
            </a:r>
            <a:endParaRPr sz="1100"/>
          </a:p>
        </p:txBody>
      </p:sp>
      <p:sp>
        <p:nvSpPr>
          <p:cNvPr id="628" name="Google Shape;628;g122e016e2ca_6_427"/>
          <p:cNvSpPr txBox="1"/>
          <p:nvPr/>
        </p:nvSpPr>
        <p:spPr>
          <a:xfrm>
            <a:off x="1032511" y="1678366"/>
            <a:ext cx="2176775" cy="5124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工作目标计划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14a8776ef_8_0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5D6E99"/>
                </a:solidFill>
              </a:rPr>
              <a:t>Datasets Overview</a:t>
            </a:r>
            <a:endParaRPr>
              <a:solidFill>
                <a:srgbClr val="5D6E99"/>
              </a:solidFill>
            </a:endParaRPr>
          </a:p>
        </p:txBody>
      </p:sp>
      <p:sp>
        <p:nvSpPr>
          <p:cNvPr id="186" name="Google Shape;186;g1214a8776ef_8_0"/>
          <p:cNvSpPr txBox="1"/>
          <p:nvPr>
            <p:ph idx="1" type="body"/>
          </p:nvPr>
        </p:nvSpPr>
        <p:spPr>
          <a:xfrm>
            <a:off x="454491" y="972772"/>
            <a:ext cx="38682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595959"/>
                </a:solidFill>
              </a:rPr>
              <a:t>User</a:t>
            </a:r>
            <a:endParaRPr sz="2500">
              <a:solidFill>
                <a:srgbClr val="595959"/>
              </a:solidFill>
            </a:endParaRPr>
          </a:p>
        </p:txBody>
      </p:sp>
      <p:sp>
        <p:nvSpPr>
          <p:cNvPr id="187" name="Google Shape;187;g1214a8776ef_8_0"/>
          <p:cNvSpPr txBox="1"/>
          <p:nvPr>
            <p:ph idx="2" type="body"/>
          </p:nvPr>
        </p:nvSpPr>
        <p:spPr>
          <a:xfrm>
            <a:off x="454500" y="1590699"/>
            <a:ext cx="3868200" cy="3290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➢"/>
            </a:pPr>
            <a:r>
              <a:rPr lang="en-CA" sz="1900">
                <a:solidFill>
                  <a:schemeClr val="dk2"/>
                </a:solidFill>
              </a:rPr>
              <a:t>Age </a:t>
            </a:r>
            <a:endParaRPr sz="19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➢"/>
            </a:pPr>
            <a:r>
              <a:rPr lang="en-CA" sz="1900">
                <a:solidFill>
                  <a:schemeClr val="dk2"/>
                </a:solidFill>
              </a:rPr>
              <a:t>Gender </a:t>
            </a:r>
            <a:endParaRPr sz="19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➢"/>
            </a:pPr>
            <a:r>
              <a:rPr lang="en-CA" sz="1900">
                <a:solidFill>
                  <a:schemeClr val="dk2"/>
                </a:solidFill>
              </a:rPr>
              <a:t>Browser type </a:t>
            </a:r>
            <a:endParaRPr sz="19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➢"/>
            </a:pPr>
            <a:r>
              <a:rPr lang="en-CA" sz="1900">
                <a:solidFill>
                  <a:schemeClr val="dk2"/>
                </a:solidFill>
              </a:rPr>
              <a:t>Paid marketing</a:t>
            </a:r>
            <a:endParaRPr sz="19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➢"/>
            </a:pPr>
            <a:r>
              <a:rPr lang="en-CA" sz="1900">
                <a:solidFill>
                  <a:schemeClr val="dk2"/>
                </a:solidFill>
              </a:rPr>
              <a:t>Date a user create an account </a:t>
            </a:r>
            <a:endParaRPr sz="1900">
              <a:solidFill>
                <a:schemeClr val="dk2"/>
              </a:solidFill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➢"/>
            </a:pPr>
            <a:r>
              <a:rPr lang="en-CA" sz="1900">
                <a:solidFill>
                  <a:schemeClr val="dk2"/>
                </a:solidFill>
              </a:rPr>
              <a:t>App used for signup </a:t>
            </a:r>
            <a:endParaRPr sz="19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➢"/>
            </a:pPr>
            <a:r>
              <a:rPr lang="en-CA" sz="1300">
                <a:solidFill>
                  <a:schemeClr val="dk2"/>
                </a:solidFill>
              </a:rPr>
              <a:t>.....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88" name="Google Shape;188;g1214a8776ef_8_0"/>
          <p:cNvSpPr txBox="1"/>
          <p:nvPr>
            <p:ph idx="3" type="body"/>
          </p:nvPr>
        </p:nvSpPr>
        <p:spPr>
          <a:xfrm>
            <a:off x="4453800" y="972772"/>
            <a:ext cx="38874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595959"/>
                </a:solidFill>
              </a:rPr>
              <a:t>Session</a:t>
            </a:r>
            <a:r>
              <a:rPr lang="en-CA" sz="1900"/>
              <a:t> </a:t>
            </a:r>
            <a:endParaRPr sz="1900"/>
          </a:p>
        </p:txBody>
      </p:sp>
      <p:sp>
        <p:nvSpPr>
          <p:cNvPr id="189" name="Google Shape;189;g1214a8776ef_8_0"/>
          <p:cNvSpPr txBox="1"/>
          <p:nvPr>
            <p:ph idx="4" type="body"/>
          </p:nvPr>
        </p:nvSpPr>
        <p:spPr>
          <a:xfrm>
            <a:off x="4453800" y="1590706"/>
            <a:ext cx="3887400" cy="276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➢"/>
            </a:pPr>
            <a:r>
              <a:rPr lang="en-CA" sz="1900">
                <a:solidFill>
                  <a:schemeClr val="dk2"/>
                </a:solidFill>
              </a:rPr>
              <a:t>Action </a:t>
            </a:r>
            <a:endParaRPr sz="1900">
              <a:solidFill>
                <a:schemeClr val="dk2"/>
              </a:solidFill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➢"/>
            </a:pPr>
            <a:r>
              <a:rPr lang="en-CA" sz="1900">
                <a:solidFill>
                  <a:schemeClr val="dk2"/>
                </a:solidFill>
              </a:rPr>
              <a:t>Action type </a:t>
            </a:r>
            <a:endParaRPr sz="1900">
              <a:solidFill>
                <a:schemeClr val="dk2"/>
              </a:solidFill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➢"/>
            </a:pPr>
            <a:r>
              <a:rPr lang="en-CA" sz="1900">
                <a:solidFill>
                  <a:schemeClr val="dk2"/>
                </a:solidFill>
              </a:rPr>
              <a:t>Action </a:t>
            </a:r>
            <a:r>
              <a:rPr lang="en-CA" sz="1900">
                <a:solidFill>
                  <a:schemeClr val="dk2"/>
                </a:solidFill>
              </a:rPr>
              <a:t>Details </a:t>
            </a:r>
            <a:endParaRPr sz="1900">
              <a:solidFill>
                <a:schemeClr val="dk2"/>
              </a:solidFill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➢"/>
            </a:pPr>
            <a:r>
              <a:rPr lang="en-CA" sz="1900">
                <a:solidFill>
                  <a:schemeClr val="dk2"/>
                </a:solidFill>
              </a:rPr>
              <a:t>Device Type</a:t>
            </a:r>
            <a:endParaRPr sz="1900">
              <a:solidFill>
                <a:schemeClr val="dk2"/>
              </a:solidFill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➢"/>
            </a:pPr>
            <a:r>
              <a:rPr lang="en-CA" sz="1900">
                <a:solidFill>
                  <a:schemeClr val="dk2"/>
                </a:solidFill>
              </a:rPr>
              <a:t>Second Elapsed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190" name="Google Shape;190;g1214a8776ef_8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250" y="3817625"/>
            <a:ext cx="5346499" cy="5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0c1696ff6_1_34"/>
          <p:cNvSpPr txBox="1"/>
          <p:nvPr>
            <p:ph idx="1" type="body"/>
          </p:nvPr>
        </p:nvSpPr>
        <p:spPr>
          <a:xfrm>
            <a:off x="1121016" y="753597"/>
            <a:ext cx="38682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CA"/>
              <a:t>Pre-merged</a:t>
            </a:r>
            <a:endParaRPr/>
          </a:p>
        </p:txBody>
      </p:sp>
      <p:sp>
        <p:nvSpPr>
          <p:cNvPr id="197" name="Google Shape;197;g120c1696ff6_1_34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20c1696ff6_1_34"/>
          <p:cNvSpPr txBox="1"/>
          <p:nvPr>
            <p:ph idx="3" type="body"/>
          </p:nvPr>
        </p:nvSpPr>
        <p:spPr>
          <a:xfrm>
            <a:off x="6285900" y="458322"/>
            <a:ext cx="38874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CA"/>
              <a:t>Post-merged</a:t>
            </a:r>
            <a:endParaRPr/>
          </a:p>
        </p:txBody>
      </p:sp>
      <p:pic>
        <p:nvPicPr>
          <p:cNvPr id="199" name="Google Shape;199;g120c1696ff6_1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175" y="1112488"/>
            <a:ext cx="2700051" cy="399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120c1696ff6_1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325" y="1409775"/>
            <a:ext cx="4898899" cy="3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120c1696ff6_1_34"/>
          <p:cNvSpPr txBox="1"/>
          <p:nvPr/>
        </p:nvSpPr>
        <p:spPr>
          <a:xfrm>
            <a:off x="2042815" y="160100"/>
            <a:ext cx="4031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E99"/>
              </a:buClr>
              <a:buSzPts val="2400"/>
              <a:buFont typeface="Arial"/>
              <a:buNone/>
            </a:pPr>
            <a:r>
              <a:rPr lang="en-CA" sz="2400">
                <a:solidFill>
                  <a:srgbClr val="5D6E99"/>
                </a:solidFill>
              </a:rPr>
              <a:t>User Further</a:t>
            </a:r>
            <a:r>
              <a:rPr lang="en-CA" sz="2400">
                <a:solidFill>
                  <a:srgbClr val="5D6E99"/>
                </a:solidFill>
              </a:rPr>
              <a:t> Cleaning</a:t>
            </a:r>
            <a:endParaRPr sz="1100"/>
          </a:p>
        </p:txBody>
      </p:sp>
      <p:sp>
        <p:nvSpPr>
          <p:cNvPr id="202" name="Google Shape;202;g120c1696ff6_1_34"/>
          <p:cNvSpPr/>
          <p:nvPr/>
        </p:nvSpPr>
        <p:spPr>
          <a:xfrm>
            <a:off x="5346750" y="2991725"/>
            <a:ext cx="606900" cy="18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0c1696ff6_1_18"/>
          <p:cNvSpPr txBox="1"/>
          <p:nvPr/>
        </p:nvSpPr>
        <p:spPr>
          <a:xfrm>
            <a:off x="2894241" y="637325"/>
            <a:ext cx="33555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>
                <a:solidFill>
                  <a:srgbClr val="A5A5A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Action, Action Type, Action Detail</a:t>
            </a:r>
            <a:endParaRPr sz="1300"/>
          </a:p>
        </p:txBody>
      </p:sp>
      <p:sp>
        <p:nvSpPr>
          <p:cNvPr id="208" name="Google Shape;208;g120c1696ff6_1_18"/>
          <p:cNvSpPr txBox="1"/>
          <p:nvPr/>
        </p:nvSpPr>
        <p:spPr>
          <a:xfrm>
            <a:off x="2556065" y="198725"/>
            <a:ext cx="4031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E99"/>
              </a:buClr>
              <a:buSzPts val="2400"/>
              <a:buFont typeface="Arial"/>
              <a:buNone/>
            </a:pPr>
            <a:r>
              <a:rPr lang="en-CA" sz="2400">
                <a:solidFill>
                  <a:srgbClr val="5D6E99"/>
                </a:solidFill>
              </a:rPr>
              <a:t>Session Recleaning</a:t>
            </a:r>
            <a:endParaRPr sz="1100"/>
          </a:p>
        </p:txBody>
      </p:sp>
      <p:grpSp>
        <p:nvGrpSpPr>
          <p:cNvPr id="209" name="Google Shape;209;g120c1696ff6_1_18"/>
          <p:cNvGrpSpPr/>
          <p:nvPr/>
        </p:nvGrpSpPr>
        <p:grpSpPr>
          <a:xfrm>
            <a:off x="235725" y="1133494"/>
            <a:ext cx="2367300" cy="3862079"/>
            <a:chOff x="706530" y="1652325"/>
            <a:chExt cx="2367300" cy="2633715"/>
          </a:xfrm>
        </p:grpSpPr>
        <p:sp>
          <p:nvSpPr>
            <p:cNvPr id="210" name="Google Shape;210;g120c1696ff6_1_18"/>
            <p:cNvSpPr/>
            <p:nvPr/>
          </p:nvSpPr>
          <p:spPr>
            <a:xfrm>
              <a:off x="706530" y="1652325"/>
              <a:ext cx="2367300" cy="2377200"/>
            </a:xfrm>
            <a:prstGeom prst="rect">
              <a:avLst/>
            </a:prstGeom>
            <a:solidFill>
              <a:srgbClr val="5D6E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g120c1696ff6_1_18"/>
            <p:cNvSpPr txBox="1"/>
            <p:nvPr/>
          </p:nvSpPr>
          <p:spPr>
            <a:xfrm>
              <a:off x="843124" y="1797750"/>
              <a:ext cx="1488000" cy="14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Action Triplet</a:t>
              </a:r>
              <a:endParaRPr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12" name="Google Shape;212;g120c1696ff6_1_18"/>
            <p:cNvSpPr txBox="1"/>
            <p:nvPr/>
          </p:nvSpPr>
          <p:spPr>
            <a:xfrm>
              <a:off x="798705" y="2081640"/>
              <a:ext cx="2106300" cy="220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048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Microsoft Yahei"/>
                <a:buChar char="●"/>
              </a:pPr>
              <a:r>
                <a:rPr lang="en-CA" sz="12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Still group three action predictors together</a:t>
              </a:r>
              <a:endParaRPr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-3048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Microsoft Yahei"/>
                <a:buChar char="●"/>
              </a:pPr>
              <a:r>
                <a:rPr lang="en-CA" sz="12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The number of unique action triplets each user performed is calculated</a:t>
              </a:r>
              <a:endParaRPr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-3048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Microsoft Yahei"/>
                <a:buChar char="●"/>
              </a:pPr>
              <a:r>
                <a:rPr lang="en-CA" sz="12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The number of total actions each user performed is calculated</a:t>
              </a:r>
              <a:endParaRPr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-3048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Microsoft Yahei"/>
                <a:buChar char="●"/>
              </a:pPr>
              <a:r>
                <a:rPr lang="en-CA" sz="12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Use log transformation for both variables</a:t>
              </a:r>
              <a:endParaRPr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213" name="Google Shape;213;g120c1696ff6_1_18"/>
          <p:cNvGrpSpPr/>
          <p:nvPr/>
        </p:nvGrpSpPr>
        <p:grpSpPr>
          <a:xfrm>
            <a:off x="5969768" y="1086400"/>
            <a:ext cx="2638593" cy="3809375"/>
            <a:chOff x="2909850" y="1114050"/>
            <a:chExt cx="2367300" cy="3809375"/>
          </a:xfrm>
        </p:grpSpPr>
        <p:pic>
          <p:nvPicPr>
            <p:cNvPr id="214" name="Google Shape;214;g120c1696ff6_1_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09850" y="1114050"/>
              <a:ext cx="2367300" cy="1872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g120c1696ff6_1_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09850" y="3050625"/>
              <a:ext cx="2367300" cy="1872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6" name="Google Shape;216;g120c1696ff6_1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7050" y="1018000"/>
            <a:ext cx="2638700" cy="19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120c1696ff6_1_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7050" y="3051675"/>
            <a:ext cx="2638700" cy="18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2e016e2b4_0_55"/>
          <p:cNvSpPr txBox="1"/>
          <p:nvPr/>
        </p:nvSpPr>
        <p:spPr>
          <a:xfrm>
            <a:off x="2894241" y="637325"/>
            <a:ext cx="33555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>
                <a:solidFill>
                  <a:srgbClr val="A5A5A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Device Type, Time </a:t>
            </a:r>
            <a:r>
              <a:rPr lang="en-CA" sz="1300">
                <a:solidFill>
                  <a:srgbClr val="A5A5A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Elapsed</a:t>
            </a:r>
            <a:endParaRPr sz="1300"/>
          </a:p>
        </p:txBody>
      </p:sp>
      <p:sp>
        <p:nvSpPr>
          <p:cNvPr id="223" name="Google Shape;223;g122e016e2b4_0_55"/>
          <p:cNvSpPr txBox="1"/>
          <p:nvPr/>
        </p:nvSpPr>
        <p:spPr>
          <a:xfrm>
            <a:off x="2556065" y="198725"/>
            <a:ext cx="4031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E99"/>
              </a:buClr>
              <a:buSzPts val="2400"/>
              <a:buFont typeface="Arial"/>
              <a:buNone/>
            </a:pPr>
            <a:r>
              <a:rPr lang="en-CA" sz="2400">
                <a:solidFill>
                  <a:srgbClr val="5D6E99"/>
                </a:solidFill>
              </a:rPr>
              <a:t>Session Recleaning</a:t>
            </a:r>
            <a:endParaRPr sz="1100"/>
          </a:p>
        </p:txBody>
      </p:sp>
      <p:grpSp>
        <p:nvGrpSpPr>
          <p:cNvPr id="224" name="Google Shape;224;g122e016e2b4_0_55"/>
          <p:cNvGrpSpPr/>
          <p:nvPr/>
        </p:nvGrpSpPr>
        <p:grpSpPr>
          <a:xfrm>
            <a:off x="276550" y="681300"/>
            <a:ext cx="2154000" cy="4462200"/>
            <a:chOff x="196575" y="485800"/>
            <a:chExt cx="2154000" cy="4462200"/>
          </a:xfrm>
        </p:grpSpPr>
        <p:sp>
          <p:nvSpPr>
            <p:cNvPr id="225" name="Google Shape;225;g122e016e2b4_0_55"/>
            <p:cNvSpPr/>
            <p:nvPr/>
          </p:nvSpPr>
          <p:spPr>
            <a:xfrm>
              <a:off x="196575" y="485800"/>
              <a:ext cx="2154000" cy="4063500"/>
            </a:xfrm>
            <a:prstGeom prst="rect">
              <a:avLst/>
            </a:prstGeom>
            <a:solidFill>
              <a:srgbClr val="5D6E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g122e016e2b4_0_55"/>
            <p:cNvSpPr txBox="1"/>
            <p:nvPr/>
          </p:nvSpPr>
          <p:spPr>
            <a:xfrm>
              <a:off x="280135" y="605275"/>
              <a:ext cx="1986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Devices &amp; Time Elapsed </a:t>
              </a:r>
              <a:endParaRPr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27" name="Google Shape;227;g122e016e2b4_0_55"/>
            <p:cNvSpPr txBox="1"/>
            <p:nvPr/>
          </p:nvSpPr>
          <p:spPr>
            <a:xfrm>
              <a:off x="280125" y="884500"/>
              <a:ext cx="1916400" cy="40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048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Microsoft Yahei"/>
                <a:buChar char="●"/>
              </a:pPr>
              <a:r>
                <a:rPr lang="en-CA" sz="12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Merge device types into four main categories: Apple, Android, Windows, Other.</a:t>
              </a:r>
              <a:endParaRPr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-3048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Microsoft Yahei"/>
                <a:buChar char="●"/>
              </a:pPr>
              <a:r>
                <a:rPr lang="en-CA" sz="12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One hot encode the device type and </a:t>
              </a:r>
              <a:r>
                <a:rPr lang="en-CA" sz="12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input</a:t>
              </a:r>
              <a:r>
                <a:rPr lang="en-CA" sz="12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 the 1s by the total time each user spend on this device. </a:t>
              </a:r>
              <a:endParaRPr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-3048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Microsoft Yahei"/>
                <a:buChar char="●"/>
              </a:pPr>
              <a:r>
                <a:rPr lang="en-CA" sz="12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Bin all four categories.</a:t>
              </a:r>
              <a:endParaRPr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-3048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Microsoft Yahei"/>
                <a:buChar char="●"/>
              </a:pPr>
              <a:r>
                <a:rPr lang="en-CA" sz="12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Other first take log than bin,</a:t>
              </a:r>
              <a:endParaRPr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pic>
        <p:nvPicPr>
          <p:cNvPr id="228" name="Google Shape;228;g122e016e2b4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1205838"/>
            <a:ext cx="1668552" cy="15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122e016e2b4_0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4800" y="1209700"/>
            <a:ext cx="1668552" cy="15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122e016e2b4_0_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8375" y="1209700"/>
            <a:ext cx="1668552" cy="15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122e016e2b4_0_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67600" y="198725"/>
            <a:ext cx="1531849" cy="15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122e016e2b4_0_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67600" y="1714500"/>
            <a:ext cx="1668552" cy="15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122e016e2b4_0_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06750" y="2874725"/>
            <a:ext cx="1531849" cy="15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122e016e2b4_0_5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97050" y="2874725"/>
            <a:ext cx="1668552" cy="15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122e016e2b4_0_5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24050" y="2874725"/>
            <a:ext cx="1668552" cy="15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122e016e2b4_0_5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51050" y="3234200"/>
            <a:ext cx="1554627" cy="151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122e016e2b4_0_55"/>
          <p:cNvSpPr txBox="1"/>
          <p:nvPr/>
        </p:nvSpPr>
        <p:spPr>
          <a:xfrm>
            <a:off x="2556075" y="4543600"/>
            <a:ext cx="4924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We tried many transformations, but none of them seem to solve the “too many 0” problem.</a:t>
            </a:r>
            <a:endParaRPr sz="9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We are open to any suggestion!</a:t>
            </a:r>
            <a:endParaRPr sz="9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2e016e2ca_6_151"/>
          <p:cNvSpPr txBox="1"/>
          <p:nvPr/>
        </p:nvSpPr>
        <p:spPr>
          <a:xfrm>
            <a:off x="4170335" y="1179171"/>
            <a:ext cx="1961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43" name="Google Shape;243;g122e016e2ca_6_151"/>
          <p:cNvSpPr txBox="1"/>
          <p:nvPr/>
        </p:nvSpPr>
        <p:spPr>
          <a:xfrm>
            <a:off x="2148425" y="574350"/>
            <a:ext cx="5291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E99"/>
              </a:buClr>
              <a:buSzPts val="2400"/>
              <a:buFont typeface="Arial"/>
              <a:buNone/>
            </a:pPr>
            <a:r>
              <a:rPr lang="en-CA" sz="2400">
                <a:solidFill>
                  <a:srgbClr val="5D6E99"/>
                </a:solidFill>
              </a:rPr>
              <a:t>Brief Summary of Data Cleaning</a:t>
            </a:r>
            <a:endParaRPr sz="1100"/>
          </a:p>
        </p:txBody>
      </p:sp>
      <p:grpSp>
        <p:nvGrpSpPr>
          <p:cNvPr id="244" name="Google Shape;244;g122e016e2ca_6_151"/>
          <p:cNvGrpSpPr/>
          <p:nvPr/>
        </p:nvGrpSpPr>
        <p:grpSpPr>
          <a:xfrm>
            <a:off x="495717" y="1542996"/>
            <a:ext cx="8175492" cy="3086906"/>
            <a:chOff x="1097275" y="2844275"/>
            <a:chExt cx="7897500" cy="2299200"/>
          </a:xfrm>
        </p:grpSpPr>
        <p:sp>
          <p:nvSpPr>
            <p:cNvPr id="245" name="Google Shape;245;g122e016e2ca_6_151"/>
            <p:cNvSpPr/>
            <p:nvPr/>
          </p:nvSpPr>
          <p:spPr>
            <a:xfrm>
              <a:off x="1097275" y="2844275"/>
              <a:ext cx="7897500" cy="2299200"/>
            </a:xfrm>
            <a:prstGeom prst="rect">
              <a:avLst/>
            </a:prstGeom>
            <a:solidFill>
              <a:srgbClr val="5D6E99">
                <a:alpha val="8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grpSp>
          <p:nvGrpSpPr>
            <p:cNvPr id="246" name="Google Shape;246;g122e016e2ca_6_151"/>
            <p:cNvGrpSpPr/>
            <p:nvPr/>
          </p:nvGrpSpPr>
          <p:grpSpPr>
            <a:xfrm>
              <a:off x="1097275" y="2998225"/>
              <a:ext cx="2324700" cy="1801325"/>
              <a:chOff x="1097275" y="2998225"/>
              <a:chExt cx="2324700" cy="1801325"/>
            </a:xfrm>
          </p:grpSpPr>
          <p:sp>
            <p:nvSpPr>
              <p:cNvPr id="247" name="Google Shape;247;g122e016e2ca_6_151"/>
              <p:cNvSpPr txBox="1"/>
              <p:nvPr/>
            </p:nvSpPr>
            <p:spPr>
              <a:xfrm flipH="1">
                <a:off x="1212451" y="2998225"/>
                <a:ext cx="1381500" cy="17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CA" sz="15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User Dataset</a:t>
                </a:r>
                <a:endParaRPr b="1" sz="15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48" name="Google Shape;248;g122e016e2ca_6_151"/>
              <p:cNvSpPr txBox="1"/>
              <p:nvPr/>
            </p:nvSpPr>
            <p:spPr>
              <a:xfrm flipH="1">
                <a:off x="1097275" y="3309150"/>
                <a:ext cx="2324700" cy="149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-311150" lvl="0" marL="45720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300"/>
                  <a:buFont typeface="Microsoft Yahei"/>
                  <a:buChar char="●"/>
                </a:pPr>
                <a:r>
                  <a:rPr lang="en-CA" sz="13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Dates are transformed to number of days until 2015</a:t>
                </a:r>
                <a:endParaRPr sz="13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  <a:p>
                <a:pPr indent="-311150" lvl="0" marL="45720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300"/>
                  <a:buFont typeface="Microsoft Yahei"/>
                  <a:buChar char="●"/>
                </a:pPr>
                <a:r>
                  <a:rPr lang="en-CA" sz="13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Subclasses of categorical variables are merged or droped</a:t>
                </a:r>
                <a:endParaRPr sz="13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  <a:p>
                <a:pPr indent="-311150" lvl="0" marL="45720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300"/>
                  <a:buFont typeface="Microsoft Yahei"/>
                  <a:buChar char="●"/>
                </a:pPr>
                <a:r>
                  <a:rPr lang="en-CA" sz="13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Transformation are </a:t>
                </a:r>
                <a:r>
                  <a:rPr lang="en-CA" sz="13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applied to continuous variable</a:t>
                </a:r>
                <a:endParaRPr sz="13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  <p:sp>
          <p:nvSpPr>
            <p:cNvPr id="249" name="Google Shape;249;g122e016e2ca_6_151"/>
            <p:cNvSpPr txBox="1"/>
            <p:nvPr/>
          </p:nvSpPr>
          <p:spPr>
            <a:xfrm flipH="1">
              <a:off x="3659200" y="3309150"/>
              <a:ext cx="2324700" cy="104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1115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Microsoft Yahei"/>
                <a:buChar char="●"/>
              </a:pPr>
              <a:r>
                <a:rPr lang="en-CA" sz="13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Action and device data are encoded so that each user only have one line of data</a:t>
              </a:r>
              <a:endParaRPr sz="13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-31115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Microsoft Yahei"/>
                <a:buChar char="●"/>
              </a:pPr>
              <a:r>
                <a:rPr lang="en-CA" sz="13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Transformation and binning </a:t>
              </a:r>
              <a:r>
                <a:rPr lang="en-CA" sz="13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method</a:t>
              </a:r>
              <a:r>
                <a:rPr lang="en-CA" sz="13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 are applied</a:t>
              </a:r>
              <a:endParaRPr sz="13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50" name="Google Shape;250;g122e016e2ca_6_151"/>
            <p:cNvSpPr txBox="1"/>
            <p:nvPr/>
          </p:nvSpPr>
          <p:spPr>
            <a:xfrm flipH="1">
              <a:off x="3831551" y="2998225"/>
              <a:ext cx="1381500" cy="17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5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Session</a:t>
              </a:r>
              <a:r>
                <a:rPr b="1" lang="en-CA" sz="15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 </a:t>
              </a:r>
              <a:r>
                <a:rPr b="1" lang="en-CA" sz="15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Dataset</a:t>
              </a:r>
              <a:endParaRPr b="1" sz="15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51" name="Google Shape;251;g122e016e2ca_6_151"/>
            <p:cNvSpPr txBox="1"/>
            <p:nvPr/>
          </p:nvSpPr>
          <p:spPr>
            <a:xfrm flipH="1">
              <a:off x="6450664" y="2998225"/>
              <a:ext cx="1381500" cy="17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5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Session Dataset</a:t>
              </a:r>
              <a:endParaRPr b="1" sz="15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52" name="Google Shape;252;g122e016e2ca_6_151"/>
            <p:cNvSpPr txBox="1"/>
            <p:nvPr/>
          </p:nvSpPr>
          <p:spPr>
            <a:xfrm flipH="1">
              <a:off x="6319650" y="3229225"/>
              <a:ext cx="2324700" cy="149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1115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Microsoft Yahei"/>
                <a:buChar char="●"/>
              </a:pPr>
              <a:r>
                <a:rPr lang="en-CA" sz="13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Given that not all user in the user dataset has corresponding session data</a:t>
              </a:r>
              <a:endParaRPr sz="13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-31115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Microsoft Yahei"/>
                <a:buChar char="●"/>
              </a:pPr>
              <a:r>
                <a:rPr lang="en-CA" sz="13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Inner join the user and session dataset</a:t>
              </a:r>
              <a:endParaRPr sz="13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-31115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Microsoft Yahei"/>
                <a:buChar char="●"/>
              </a:pPr>
              <a:r>
                <a:rPr lang="en-CA" sz="13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Observations reduce from 213,451 to 34,074</a:t>
              </a:r>
              <a:endParaRPr sz="13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g122e016e2ca_6_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60652" y="4086484"/>
            <a:ext cx="10465303" cy="2114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122e016e2ca_6_1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51307">
            <a:off x="-1131728" y="3787799"/>
            <a:ext cx="7513278" cy="1708087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122e016e2ca_6_165"/>
          <p:cNvSpPr txBox="1"/>
          <p:nvPr/>
        </p:nvSpPr>
        <p:spPr>
          <a:xfrm>
            <a:off x="3709573" y="1145650"/>
            <a:ext cx="1775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solidFill>
                  <a:srgbClr val="595959"/>
                </a:solidFill>
                <a:latin typeface="SimHei"/>
                <a:ea typeface="SimHei"/>
                <a:cs typeface="SimHei"/>
                <a:sym typeface="SimHei"/>
              </a:rPr>
              <a:t>| Statistical Models |</a:t>
            </a:r>
            <a:endParaRPr sz="1500">
              <a:solidFill>
                <a:srgbClr val="595959"/>
              </a:solidFill>
              <a:latin typeface="SimHei"/>
              <a:ea typeface="SimHei"/>
              <a:cs typeface="SimHei"/>
              <a:sym typeface="SimHei"/>
            </a:endParaRPr>
          </a:p>
        </p:txBody>
      </p:sp>
      <p:sp>
        <p:nvSpPr>
          <p:cNvPr id="260" name="Google Shape;260;g122e016e2ca_6_165"/>
          <p:cNvSpPr txBox="1"/>
          <p:nvPr/>
        </p:nvSpPr>
        <p:spPr>
          <a:xfrm>
            <a:off x="2386724" y="1371599"/>
            <a:ext cx="4370700" cy="8388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101600">
              <a:srgbClr val="BFBFBF">
                <a:alpha val="29803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E99"/>
              </a:buClr>
              <a:buSzPts val="5000"/>
              <a:buFont typeface="Arial"/>
              <a:buNone/>
            </a:pPr>
            <a:r>
              <a:rPr b="0" i="0" lang="en-CA" sz="5000" u="none" cap="none" strike="noStrike">
                <a:solidFill>
                  <a:srgbClr val="5D6E99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b="0" i="0" sz="5000" u="none" cap="none" strike="noStrike">
              <a:solidFill>
                <a:srgbClr val="5D6E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g122e016e2ca_6_165"/>
          <p:cNvGrpSpPr/>
          <p:nvPr/>
        </p:nvGrpSpPr>
        <p:grpSpPr>
          <a:xfrm>
            <a:off x="3761171" y="2424892"/>
            <a:ext cx="1621657" cy="298418"/>
            <a:chOff x="5008611" y="3748873"/>
            <a:chExt cx="2162209" cy="397891"/>
          </a:xfrm>
        </p:grpSpPr>
        <p:sp>
          <p:nvSpPr>
            <p:cNvPr id="262" name="Google Shape;262;g122e016e2ca_6_165"/>
            <p:cNvSpPr/>
            <p:nvPr/>
          </p:nvSpPr>
          <p:spPr>
            <a:xfrm>
              <a:off x="5008611" y="3748873"/>
              <a:ext cx="2162209" cy="397891"/>
            </a:xfrm>
            <a:prstGeom prst="roundRect">
              <a:avLst>
                <a:gd fmla="val 50000" name="adj"/>
              </a:avLst>
            </a:prstGeom>
            <a:solidFill>
              <a:srgbClr val="5D6E9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63" name="Google Shape;263;g122e016e2ca_6_165"/>
            <p:cNvSpPr/>
            <p:nvPr/>
          </p:nvSpPr>
          <p:spPr>
            <a:xfrm>
              <a:off x="5580627" y="3763160"/>
              <a:ext cx="1274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400">
                  <a:solidFill>
                    <a:schemeClr val="lt1"/>
                  </a:solidFill>
                  <a:latin typeface="SimHei"/>
                  <a:ea typeface="SimHei"/>
                  <a:cs typeface="SimHei"/>
                  <a:sym typeface="SimHei"/>
                </a:rPr>
                <a:t>PART.02</a:t>
              </a:r>
              <a:endParaRPr sz="1400">
                <a:solidFill>
                  <a:schemeClr val="lt1"/>
                </a:solidFill>
                <a:latin typeface="SimHei"/>
                <a:ea typeface="SimHei"/>
                <a:cs typeface="SimHei"/>
                <a:sym typeface="SimHe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UBC Brand 1">
      <a:dk1>
        <a:srgbClr val="002040"/>
      </a:dk1>
      <a:lt1>
        <a:srgbClr val="FFFFFF"/>
      </a:lt1>
      <a:dk2>
        <a:srgbClr val="486B7F"/>
      </a:dk2>
      <a:lt2>
        <a:srgbClr val="EEECE1"/>
      </a:lt2>
      <a:accent1>
        <a:srgbClr val="002040"/>
      </a:accent1>
      <a:accent2>
        <a:srgbClr val="2E526B"/>
      </a:accent2>
      <a:accent3>
        <a:srgbClr val="6A8999"/>
      </a:accent3>
      <a:accent4>
        <a:srgbClr val="A7B9C1"/>
      </a:accent4>
      <a:accent5>
        <a:srgbClr val="BECBD0"/>
      </a:accent5>
      <a:accent6>
        <a:srgbClr val="D0DCD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2010-06-15T20:07:28Z</dcterms:created>
</cp:coreProperties>
</file>