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9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1" r:id="rId126"/>
    <p:sldId id="380"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2" r:id="rId187"/>
    <p:sldId id="441" r:id="rId188"/>
    <p:sldId id="443" r:id="rId189"/>
    <p:sldId id="444" r:id="rId190"/>
    <p:sldId id="445" r:id="rId1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9B595E-882B-49BA-9E6D-A6EBF4A6986E}" v="2" dt="2021-06-08T22:59:35.3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notesMaster" Target="notesMasters/notesMaster1.xml"/><Relationship Id="rId197" Type="http://schemas.microsoft.com/office/2015/10/relationships/revisionInfo" Target="revisionInfo.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theme" Target="theme/theme1.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56C5CF-76A4-46E3-A4A9-D25D0C126685}" type="datetimeFigureOut">
              <a:rPr lang="en-CA" smtClean="0"/>
              <a:t>2021-06-23</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3E1C0-9371-40A4-8A11-D53708A44AF9}" type="slidenum">
              <a:rPr lang="en-CA" smtClean="0"/>
              <a:t>‹#›</a:t>
            </a:fld>
            <a:endParaRPr lang="en-CA"/>
          </a:p>
        </p:txBody>
      </p:sp>
    </p:spTree>
    <p:extLst>
      <p:ext uri="{BB962C8B-B14F-4D97-AF65-F5344CB8AC3E}">
        <p14:creationId xmlns:p14="http://schemas.microsoft.com/office/powerpoint/2010/main" val="2105202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4A3E1C0-9371-40A4-8A11-D53708A44AF9}" type="slidenum">
              <a:rPr lang="en-CA" smtClean="0"/>
              <a:t>5</a:t>
            </a:fld>
            <a:endParaRPr lang="en-CA"/>
          </a:p>
        </p:txBody>
      </p:sp>
    </p:spTree>
    <p:extLst>
      <p:ext uri="{BB962C8B-B14F-4D97-AF65-F5344CB8AC3E}">
        <p14:creationId xmlns:p14="http://schemas.microsoft.com/office/powerpoint/2010/main" val="316791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7F9E-91CC-4231-84A4-13CB44001717}"/>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999DC03-1C93-471A-BE0E-2C93E3290DC1}"/>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2B859B5-D9EF-4607-A271-BBA7A92D9629}"/>
              </a:ext>
            </a:extLst>
          </p:cNvPr>
          <p:cNvSpPr>
            <a:spLocks noGrp="1"/>
          </p:cNvSpPr>
          <p:nvPr>
            <p:ph type="dt" sz="half" idx="10"/>
          </p:nvPr>
        </p:nvSpPr>
        <p:spPr/>
        <p:txBody>
          <a:bodyPr/>
          <a:lstStyle/>
          <a:p>
            <a:fld id="{98C3B24C-5937-45D0-8189-6964992C107B}" type="datetimeFigureOut">
              <a:rPr lang="en-CA" smtClean="0"/>
              <a:t>2021-06-23</a:t>
            </a:fld>
            <a:endParaRPr lang="en-CA"/>
          </a:p>
        </p:txBody>
      </p:sp>
      <p:sp>
        <p:nvSpPr>
          <p:cNvPr id="5" name="Footer Placeholder 4">
            <a:extLst>
              <a:ext uri="{FF2B5EF4-FFF2-40B4-BE49-F238E27FC236}">
                <a16:creationId xmlns:a16="http://schemas.microsoft.com/office/drawing/2014/main" id="{D408FC36-E31F-4BF3-8830-B82ABC0DEC3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AB034AA-14D7-4C4A-83F8-083C404A77E7}"/>
              </a:ext>
            </a:extLst>
          </p:cNvPr>
          <p:cNvSpPr>
            <a:spLocks noGrp="1"/>
          </p:cNvSpPr>
          <p:nvPr>
            <p:ph type="sldNum" sz="quarter" idx="12"/>
          </p:nvPr>
        </p:nvSpPr>
        <p:spPr/>
        <p:txBody>
          <a:bodyPr/>
          <a:lstStyle/>
          <a:p>
            <a:fld id="{BF49E8F0-C173-4AAA-B25E-AC7B732F6BD1}" type="slidenum">
              <a:rPr lang="en-CA" smtClean="0"/>
              <a:t>‹#›</a:t>
            </a:fld>
            <a:endParaRPr lang="en-CA"/>
          </a:p>
        </p:txBody>
      </p:sp>
    </p:spTree>
    <p:extLst>
      <p:ext uri="{BB962C8B-B14F-4D97-AF65-F5344CB8AC3E}">
        <p14:creationId xmlns:p14="http://schemas.microsoft.com/office/powerpoint/2010/main" val="68754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AA23-26F8-4005-96E2-C41FB5D88AC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BF7362E-59BA-4591-A9C3-3FFE4549D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C58525A-BDA2-4D89-B19B-D92DEB6BE9CE}"/>
              </a:ext>
            </a:extLst>
          </p:cNvPr>
          <p:cNvSpPr>
            <a:spLocks noGrp="1"/>
          </p:cNvSpPr>
          <p:nvPr>
            <p:ph type="dt" sz="half" idx="10"/>
          </p:nvPr>
        </p:nvSpPr>
        <p:spPr/>
        <p:txBody>
          <a:bodyPr/>
          <a:lstStyle/>
          <a:p>
            <a:fld id="{98C3B24C-5937-45D0-8189-6964992C107B}" type="datetimeFigureOut">
              <a:rPr lang="en-CA" smtClean="0"/>
              <a:t>2021-06-23</a:t>
            </a:fld>
            <a:endParaRPr lang="en-CA"/>
          </a:p>
        </p:txBody>
      </p:sp>
      <p:sp>
        <p:nvSpPr>
          <p:cNvPr id="5" name="Footer Placeholder 4">
            <a:extLst>
              <a:ext uri="{FF2B5EF4-FFF2-40B4-BE49-F238E27FC236}">
                <a16:creationId xmlns:a16="http://schemas.microsoft.com/office/drawing/2014/main" id="{D1C4920B-AE81-4C53-8E80-CDC2D6DDCDD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5094213-1A94-4721-A318-9EF47E4613AB}"/>
              </a:ext>
            </a:extLst>
          </p:cNvPr>
          <p:cNvSpPr>
            <a:spLocks noGrp="1"/>
          </p:cNvSpPr>
          <p:nvPr>
            <p:ph type="sldNum" sz="quarter" idx="12"/>
          </p:nvPr>
        </p:nvSpPr>
        <p:spPr/>
        <p:txBody>
          <a:bodyPr/>
          <a:lstStyle/>
          <a:p>
            <a:fld id="{BF49E8F0-C173-4AAA-B25E-AC7B732F6BD1}" type="slidenum">
              <a:rPr lang="en-CA" smtClean="0"/>
              <a:t>‹#›</a:t>
            </a:fld>
            <a:endParaRPr lang="en-CA"/>
          </a:p>
        </p:txBody>
      </p:sp>
    </p:spTree>
    <p:extLst>
      <p:ext uri="{BB962C8B-B14F-4D97-AF65-F5344CB8AC3E}">
        <p14:creationId xmlns:p14="http://schemas.microsoft.com/office/powerpoint/2010/main" val="3754271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6F20A8-DC4F-424E-B130-AD2704CFC39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DFD9DD9-75B7-47AA-8BC9-C9D650F15BC6}"/>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C05495D-65FF-4657-84DC-2B1531E391EB}"/>
              </a:ext>
            </a:extLst>
          </p:cNvPr>
          <p:cNvSpPr>
            <a:spLocks noGrp="1"/>
          </p:cNvSpPr>
          <p:nvPr>
            <p:ph type="dt" sz="half" idx="10"/>
          </p:nvPr>
        </p:nvSpPr>
        <p:spPr/>
        <p:txBody>
          <a:bodyPr/>
          <a:lstStyle/>
          <a:p>
            <a:fld id="{98C3B24C-5937-45D0-8189-6964992C107B}" type="datetimeFigureOut">
              <a:rPr lang="en-CA" smtClean="0"/>
              <a:t>2021-06-23</a:t>
            </a:fld>
            <a:endParaRPr lang="en-CA"/>
          </a:p>
        </p:txBody>
      </p:sp>
      <p:sp>
        <p:nvSpPr>
          <p:cNvPr id="5" name="Footer Placeholder 4">
            <a:extLst>
              <a:ext uri="{FF2B5EF4-FFF2-40B4-BE49-F238E27FC236}">
                <a16:creationId xmlns:a16="http://schemas.microsoft.com/office/drawing/2014/main" id="{66772E29-0734-48FD-BAA9-3FF4ADB7AB8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5E410A9-9139-4E33-87A5-B55F73ADEFC2}"/>
              </a:ext>
            </a:extLst>
          </p:cNvPr>
          <p:cNvSpPr>
            <a:spLocks noGrp="1"/>
          </p:cNvSpPr>
          <p:nvPr>
            <p:ph type="sldNum" sz="quarter" idx="12"/>
          </p:nvPr>
        </p:nvSpPr>
        <p:spPr/>
        <p:txBody>
          <a:bodyPr/>
          <a:lstStyle/>
          <a:p>
            <a:fld id="{BF49E8F0-C173-4AAA-B25E-AC7B732F6BD1}" type="slidenum">
              <a:rPr lang="en-CA" smtClean="0"/>
              <a:t>‹#›</a:t>
            </a:fld>
            <a:endParaRPr lang="en-CA"/>
          </a:p>
        </p:txBody>
      </p:sp>
    </p:spTree>
    <p:extLst>
      <p:ext uri="{BB962C8B-B14F-4D97-AF65-F5344CB8AC3E}">
        <p14:creationId xmlns:p14="http://schemas.microsoft.com/office/powerpoint/2010/main" val="14139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78017-A792-4698-831E-2CE5EC85C50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8FEA1D9-40E7-499E-84F8-FCEE688320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4E4848B-35B2-4A65-94EC-A3092F2410A3}"/>
              </a:ext>
            </a:extLst>
          </p:cNvPr>
          <p:cNvSpPr>
            <a:spLocks noGrp="1"/>
          </p:cNvSpPr>
          <p:nvPr>
            <p:ph type="dt" sz="half" idx="10"/>
          </p:nvPr>
        </p:nvSpPr>
        <p:spPr/>
        <p:txBody>
          <a:bodyPr/>
          <a:lstStyle/>
          <a:p>
            <a:fld id="{98C3B24C-5937-45D0-8189-6964992C107B}" type="datetimeFigureOut">
              <a:rPr lang="en-CA" smtClean="0"/>
              <a:t>2021-06-23</a:t>
            </a:fld>
            <a:endParaRPr lang="en-CA"/>
          </a:p>
        </p:txBody>
      </p:sp>
      <p:sp>
        <p:nvSpPr>
          <p:cNvPr id="5" name="Footer Placeholder 4">
            <a:extLst>
              <a:ext uri="{FF2B5EF4-FFF2-40B4-BE49-F238E27FC236}">
                <a16:creationId xmlns:a16="http://schemas.microsoft.com/office/drawing/2014/main" id="{DEBA99E5-9770-45A1-96D2-FD9FD720BF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77BEBC2-2705-4009-AAAE-E0E7609C6548}"/>
              </a:ext>
            </a:extLst>
          </p:cNvPr>
          <p:cNvSpPr>
            <a:spLocks noGrp="1"/>
          </p:cNvSpPr>
          <p:nvPr>
            <p:ph type="sldNum" sz="quarter" idx="12"/>
          </p:nvPr>
        </p:nvSpPr>
        <p:spPr/>
        <p:txBody>
          <a:bodyPr/>
          <a:lstStyle/>
          <a:p>
            <a:fld id="{BF49E8F0-C173-4AAA-B25E-AC7B732F6BD1}" type="slidenum">
              <a:rPr lang="en-CA" smtClean="0"/>
              <a:t>‹#›</a:t>
            </a:fld>
            <a:endParaRPr lang="en-CA"/>
          </a:p>
        </p:txBody>
      </p:sp>
    </p:spTree>
    <p:extLst>
      <p:ext uri="{BB962C8B-B14F-4D97-AF65-F5344CB8AC3E}">
        <p14:creationId xmlns:p14="http://schemas.microsoft.com/office/powerpoint/2010/main" val="3490196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128A6-4BC5-4DB2-9EF6-B406B4CF0047}"/>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ACDF671-324E-499B-8EAD-ECBADA9B37E1}"/>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A981AD-85FB-481B-9031-5A080EBCBE4A}"/>
              </a:ext>
            </a:extLst>
          </p:cNvPr>
          <p:cNvSpPr>
            <a:spLocks noGrp="1"/>
          </p:cNvSpPr>
          <p:nvPr>
            <p:ph type="dt" sz="half" idx="10"/>
          </p:nvPr>
        </p:nvSpPr>
        <p:spPr/>
        <p:txBody>
          <a:bodyPr/>
          <a:lstStyle/>
          <a:p>
            <a:fld id="{98C3B24C-5937-45D0-8189-6964992C107B}" type="datetimeFigureOut">
              <a:rPr lang="en-CA" smtClean="0"/>
              <a:t>2021-06-23</a:t>
            </a:fld>
            <a:endParaRPr lang="en-CA"/>
          </a:p>
        </p:txBody>
      </p:sp>
      <p:sp>
        <p:nvSpPr>
          <p:cNvPr id="5" name="Footer Placeholder 4">
            <a:extLst>
              <a:ext uri="{FF2B5EF4-FFF2-40B4-BE49-F238E27FC236}">
                <a16:creationId xmlns:a16="http://schemas.microsoft.com/office/drawing/2014/main" id="{C9B0D480-2BE6-4E46-81D2-56CC5FDEBB3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606D537-4AF1-4C56-8844-F3FFCAA1A3E8}"/>
              </a:ext>
            </a:extLst>
          </p:cNvPr>
          <p:cNvSpPr>
            <a:spLocks noGrp="1"/>
          </p:cNvSpPr>
          <p:nvPr>
            <p:ph type="sldNum" sz="quarter" idx="12"/>
          </p:nvPr>
        </p:nvSpPr>
        <p:spPr/>
        <p:txBody>
          <a:bodyPr/>
          <a:lstStyle/>
          <a:p>
            <a:fld id="{BF49E8F0-C173-4AAA-B25E-AC7B732F6BD1}" type="slidenum">
              <a:rPr lang="en-CA" smtClean="0"/>
              <a:t>‹#›</a:t>
            </a:fld>
            <a:endParaRPr lang="en-CA"/>
          </a:p>
        </p:txBody>
      </p:sp>
    </p:spTree>
    <p:extLst>
      <p:ext uri="{BB962C8B-B14F-4D97-AF65-F5344CB8AC3E}">
        <p14:creationId xmlns:p14="http://schemas.microsoft.com/office/powerpoint/2010/main" val="3951470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91763-9B0E-4F01-A81B-B8F4F95F891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5B183D6-FAC2-4158-BDD4-0CA25FB378CB}"/>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AFBABF8-1317-43B5-99B3-AE96BC72A0FB}"/>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B7125C2-3623-4044-8021-3DA3220D49BF}"/>
              </a:ext>
            </a:extLst>
          </p:cNvPr>
          <p:cNvSpPr>
            <a:spLocks noGrp="1"/>
          </p:cNvSpPr>
          <p:nvPr>
            <p:ph type="dt" sz="half" idx="10"/>
          </p:nvPr>
        </p:nvSpPr>
        <p:spPr/>
        <p:txBody>
          <a:bodyPr/>
          <a:lstStyle/>
          <a:p>
            <a:fld id="{98C3B24C-5937-45D0-8189-6964992C107B}" type="datetimeFigureOut">
              <a:rPr lang="en-CA" smtClean="0"/>
              <a:t>2021-06-23</a:t>
            </a:fld>
            <a:endParaRPr lang="en-CA"/>
          </a:p>
        </p:txBody>
      </p:sp>
      <p:sp>
        <p:nvSpPr>
          <p:cNvPr id="6" name="Footer Placeholder 5">
            <a:extLst>
              <a:ext uri="{FF2B5EF4-FFF2-40B4-BE49-F238E27FC236}">
                <a16:creationId xmlns:a16="http://schemas.microsoft.com/office/drawing/2014/main" id="{BC3AA639-CAC4-403D-9781-8312071BBCA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043D2E1-BE1F-4F38-8D1C-4A02A0451AF9}"/>
              </a:ext>
            </a:extLst>
          </p:cNvPr>
          <p:cNvSpPr>
            <a:spLocks noGrp="1"/>
          </p:cNvSpPr>
          <p:nvPr>
            <p:ph type="sldNum" sz="quarter" idx="12"/>
          </p:nvPr>
        </p:nvSpPr>
        <p:spPr/>
        <p:txBody>
          <a:bodyPr/>
          <a:lstStyle/>
          <a:p>
            <a:fld id="{BF49E8F0-C173-4AAA-B25E-AC7B732F6BD1}" type="slidenum">
              <a:rPr lang="en-CA" smtClean="0"/>
              <a:t>‹#›</a:t>
            </a:fld>
            <a:endParaRPr lang="en-CA"/>
          </a:p>
        </p:txBody>
      </p:sp>
    </p:spTree>
    <p:extLst>
      <p:ext uri="{BB962C8B-B14F-4D97-AF65-F5344CB8AC3E}">
        <p14:creationId xmlns:p14="http://schemas.microsoft.com/office/powerpoint/2010/main" val="3195986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85A53-E4D8-42AF-952B-4EBA2DD813EB}"/>
              </a:ext>
            </a:extLst>
          </p:cNvPr>
          <p:cNvSpPr>
            <a:spLocks noGrp="1"/>
          </p:cNvSpPr>
          <p:nvPr>
            <p:ph type="title"/>
          </p:nvPr>
        </p:nvSpPr>
        <p:spPr>
          <a:xfrm>
            <a:off x="630238" y="365125"/>
            <a:ext cx="78867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364E95A-908F-4884-84EA-5C62559BB36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9CA730-B1C4-4F00-8BDE-AD1F9AF007B7}"/>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CDDA208-BE4B-4034-8580-83C1BC910B9B}"/>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3FA08B-5976-4838-9953-3805D6BA78AA}"/>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E4991E6-EAE2-4FF6-8727-AA83EF862B08}"/>
              </a:ext>
            </a:extLst>
          </p:cNvPr>
          <p:cNvSpPr>
            <a:spLocks noGrp="1"/>
          </p:cNvSpPr>
          <p:nvPr>
            <p:ph type="dt" sz="half" idx="10"/>
          </p:nvPr>
        </p:nvSpPr>
        <p:spPr/>
        <p:txBody>
          <a:bodyPr/>
          <a:lstStyle/>
          <a:p>
            <a:fld id="{98C3B24C-5937-45D0-8189-6964992C107B}" type="datetimeFigureOut">
              <a:rPr lang="en-CA" smtClean="0"/>
              <a:t>2021-06-23</a:t>
            </a:fld>
            <a:endParaRPr lang="en-CA"/>
          </a:p>
        </p:txBody>
      </p:sp>
      <p:sp>
        <p:nvSpPr>
          <p:cNvPr id="8" name="Footer Placeholder 7">
            <a:extLst>
              <a:ext uri="{FF2B5EF4-FFF2-40B4-BE49-F238E27FC236}">
                <a16:creationId xmlns:a16="http://schemas.microsoft.com/office/drawing/2014/main" id="{45A64FA2-5E57-43B3-9541-7E59327A3E9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D38E0E13-05D0-498A-900C-5A63B7D03EA7}"/>
              </a:ext>
            </a:extLst>
          </p:cNvPr>
          <p:cNvSpPr>
            <a:spLocks noGrp="1"/>
          </p:cNvSpPr>
          <p:nvPr>
            <p:ph type="sldNum" sz="quarter" idx="12"/>
          </p:nvPr>
        </p:nvSpPr>
        <p:spPr/>
        <p:txBody>
          <a:bodyPr/>
          <a:lstStyle/>
          <a:p>
            <a:fld id="{BF49E8F0-C173-4AAA-B25E-AC7B732F6BD1}" type="slidenum">
              <a:rPr lang="en-CA" smtClean="0"/>
              <a:t>‹#›</a:t>
            </a:fld>
            <a:endParaRPr lang="en-CA"/>
          </a:p>
        </p:txBody>
      </p:sp>
    </p:spTree>
    <p:extLst>
      <p:ext uri="{BB962C8B-B14F-4D97-AF65-F5344CB8AC3E}">
        <p14:creationId xmlns:p14="http://schemas.microsoft.com/office/powerpoint/2010/main" val="977505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CA97C-F5A2-4499-9708-BD2F59F6716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19EB095-6317-48F3-8D6D-793F5F8DA29C}"/>
              </a:ext>
            </a:extLst>
          </p:cNvPr>
          <p:cNvSpPr>
            <a:spLocks noGrp="1"/>
          </p:cNvSpPr>
          <p:nvPr>
            <p:ph type="dt" sz="half" idx="10"/>
          </p:nvPr>
        </p:nvSpPr>
        <p:spPr/>
        <p:txBody>
          <a:bodyPr/>
          <a:lstStyle/>
          <a:p>
            <a:fld id="{98C3B24C-5937-45D0-8189-6964992C107B}" type="datetimeFigureOut">
              <a:rPr lang="en-CA" smtClean="0"/>
              <a:t>2021-06-23</a:t>
            </a:fld>
            <a:endParaRPr lang="en-CA"/>
          </a:p>
        </p:txBody>
      </p:sp>
      <p:sp>
        <p:nvSpPr>
          <p:cNvPr id="4" name="Footer Placeholder 3">
            <a:extLst>
              <a:ext uri="{FF2B5EF4-FFF2-40B4-BE49-F238E27FC236}">
                <a16:creationId xmlns:a16="http://schemas.microsoft.com/office/drawing/2014/main" id="{E538B49D-762B-42DC-AB1C-D22A96A5834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3FF602BE-A2BB-49CB-AA44-C31F23B375B6}"/>
              </a:ext>
            </a:extLst>
          </p:cNvPr>
          <p:cNvSpPr>
            <a:spLocks noGrp="1"/>
          </p:cNvSpPr>
          <p:nvPr>
            <p:ph type="sldNum" sz="quarter" idx="12"/>
          </p:nvPr>
        </p:nvSpPr>
        <p:spPr/>
        <p:txBody>
          <a:bodyPr/>
          <a:lstStyle/>
          <a:p>
            <a:fld id="{BF49E8F0-C173-4AAA-B25E-AC7B732F6BD1}" type="slidenum">
              <a:rPr lang="en-CA" smtClean="0"/>
              <a:t>‹#›</a:t>
            </a:fld>
            <a:endParaRPr lang="en-CA"/>
          </a:p>
        </p:txBody>
      </p:sp>
    </p:spTree>
    <p:extLst>
      <p:ext uri="{BB962C8B-B14F-4D97-AF65-F5344CB8AC3E}">
        <p14:creationId xmlns:p14="http://schemas.microsoft.com/office/powerpoint/2010/main" val="1507746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4AE785-765C-4ADE-B428-799370FF8DD9}"/>
              </a:ext>
            </a:extLst>
          </p:cNvPr>
          <p:cNvSpPr>
            <a:spLocks noGrp="1"/>
          </p:cNvSpPr>
          <p:nvPr>
            <p:ph type="dt" sz="half" idx="10"/>
          </p:nvPr>
        </p:nvSpPr>
        <p:spPr/>
        <p:txBody>
          <a:bodyPr/>
          <a:lstStyle/>
          <a:p>
            <a:fld id="{98C3B24C-5937-45D0-8189-6964992C107B}" type="datetimeFigureOut">
              <a:rPr lang="en-CA" smtClean="0"/>
              <a:t>2021-06-23</a:t>
            </a:fld>
            <a:endParaRPr lang="en-CA"/>
          </a:p>
        </p:txBody>
      </p:sp>
      <p:sp>
        <p:nvSpPr>
          <p:cNvPr id="3" name="Footer Placeholder 2">
            <a:extLst>
              <a:ext uri="{FF2B5EF4-FFF2-40B4-BE49-F238E27FC236}">
                <a16:creationId xmlns:a16="http://schemas.microsoft.com/office/drawing/2014/main" id="{CA6DD8D4-EDC9-4339-9C9D-4526BA7A696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42989BE4-9C71-41E8-A289-AC8FBD1984CB}"/>
              </a:ext>
            </a:extLst>
          </p:cNvPr>
          <p:cNvSpPr>
            <a:spLocks noGrp="1"/>
          </p:cNvSpPr>
          <p:nvPr>
            <p:ph type="sldNum" sz="quarter" idx="12"/>
          </p:nvPr>
        </p:nvSpPr>
        <p:spPr/>
        <p:txBody>
          <a:bodyPr/>
          <a:lstStyle/>
          <a:p>
            <a:fld id="{BF49E8F0-C173-4AAA-B25E-AC7B732F6BD1}" type="slidenum">
              <a:rPr lang="en-CA" smtClean="0"/>
              <a:t>‹#›</a:t>
            </a:fld>
            <a:endParaRPr lang="en-CA"/>
          </a:p>
        </p:txBody>
      </p:sp>
    </p:spTree>
    <p:extLst>
      <p:ext uri="{BB962C8B-B14F-4D97-AF65-F5344CB8AC3E}">
        <p14:creationId xmlns:p14="http://schemas.microsoft.com/office/powerpoint/2010/main" val="2727890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207D3-BEA1-4B78-9CFB-1F9A21C9B82B}"/>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98AF7E6-80F8-4E5B-AF5B-7B08F9189F3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B7EC7D6-2538-4A26-AEB1-140C877A488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4EF816-45E3-4598-A301-6541F8A56E89}"/>
              </a:ext>
            </a:extLst>
          </p:cNvPr>
          <p:cNvSpPr>
            <a:spLocks noGrp="1"/>
          </p:cNvSpPr>
          <p:nvPr>
            <p:ph type="dt" sz="half" idx="10"/>
          </p:nvPr>
        </p:nvSpPr>
        <p:spPr/>
        <p:txBody>
          <a:bodyPr/>
          <a:lstStyle/>
          <a:p>
            <a:fld id="{98C3B24C-5937-45D0-8189-6964992C107B}" type="datetimeFigureOut">
              <a:rPr lang="en-CA" smtClean="0"/>
              <a:t>2021-06-23</a:t>
            </a:fld>
            <a:endParaRPr lang="en-CA"/>
          </a:p>
        </p:txBody>
      </p:sp>
      <p:sp>
        <p:nvSpPr>
          <p:cNvPr id="6" name="Footer Placeholder 5">
            <a:extLst>
              <a:ext uri="{FF2B5EF4-FFF2-40B4-BE49-F238E27FC236}">
                <a16:creationId xmlns:a16="http://schemas.microsoft.com/office/drawing/2014/main" id="{DF186F67-1030-4B64-8E54-5BC2FB01F94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8C896DA-55AF-46AF-AC7B-F823F0B24760}"/>
              </a:ext>
            </a:extLst>
          </p:cNvPr>
          <p:cNvSpPr>
            <a:spLocks noGrp="1"/>
          </p:cNvSpPr>
          <p:nvPr>
            <p:ph type="sldNum" sz="quarter" idx="12"/>
          </p:nvPr>
        </p:nvSpPr>
        <p:spPr/>
        <p:txBody>
          <a:bodyPr/>
          <a:lstStyle/>
          <a:p>
            <a:fld id="{BF49E8F0-C173-4AAA-B25E-AC7B732F6BD1}" type="slidenum">
              <a:rPr lang="en-CA" smtClean="0"/>
              <a:t>‹#›</a:t>
            </a:fld>
            <a:endParaRPr lang="en-CA"/>
          </a:p>
        </p:txBody>
      </p:sp>
    </p:spTree>
    <p:extLst>
      <p:ext uri="{BB962C8B-B14F-4D97-AF65-F5344CB8AC3E}">
        <p14:creationId xmlns:p14="http://schemas.microsoft.com/office/powerpoint/2010/main" val="4060774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3C479-DC57-4C79-AFCF-A14C63D5C81E}"/>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AD55918-3989-42DD-830F-8115B5D67C6C}"/>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39AB059-5F83-4A45-8753-4B8CC4383BC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ACBA02-E4B9-444A-BE44-43282F1A298E}"/>
              </a:ext>
            </a:extLst>
          </p:cNvPr>
          <p:cNvSpPr>
            <a:spLocks noGrp="1"/>
          </p:cNvSpPr>
          <p:nvPr>
            <p:ph type="dt" sz="half" idx="10"/>
          </p:nvPr>
        </p:nvSpPr>
        <p:spPr/>
        <p:txBody>
          <a:bodyPr/>
          <a:lstStyle/>
          <a:p>
            <a:fld id="{98C3B24C-5937-45D0-8189-6964992C107B}" type="datetimeFigureOut">
              <a:rPr lang="en-CA" smtClean="0"/>
              <a:t>2021-06-23</a:t>
            </a:fld>
            <a:endParaRPr lang="en-CA"/>
          </a:p>
        </p:txBody>
      </p:sp>
      <p:sp>
        <p:nvSpPr>
          <p:cNvPr id="6" name="Footer Placeholder 5">
            <a:extLst>
              <a:ext uri="{FF2B5EF4-FFF2-40B4-BE49-F238E27FC236}">
                <a16:creationId xmlns:a16="http://schemas.microsoft.com/office/drawing/2014/main" id="{5F9EDC57-B28A-4369-A453-B642E2CCDD6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4E0293E-BC59-47B9-8FD4-F32DF4E369D1}"/>
              </a:ext>
            </a:extLst>
          </p:cNvPr>
          <p:cNvSpPr>
            <a:spLocks noGrp="1"/>
          </p:cNvSpPr>
          <p:nvPr>
            <p:ph type="sldNum" sz="quarter" idx="12"/>
          </p:nvPr>
        </p:nvSpPr>
        <p:spPr/>
        <p:txBody>
          <a:bodyPr/>
          <a:lstStyle/>
          <a:p>
            <a:fld id="{BF49E8F0-C173-4AAA-B25E-AC7B732F6BD1}" type="slidenum">
              <a:rPr lang="en-CA" smtClean="0"/>
              <a:t>‹#›</a:t>
            </a:fld>
            <a:endParaRPr lang="en-CA"/>
          </a:p>
        </p:txBody>
      </p:sp>
    </p:spTree>
    <p:extLst>
      <p:ext uri="{BB962C8B-B14F-4D97-AF65-F5344CB8AC3E}">
        <p14:creationId xmlns:p14="http://schemas.microsoft.com/office/powerpoint/2010/main" val="509123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B3EB67-CDEC-4460-8245-2FA2AD48D0A4}"/>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1BC1105-59C6-4535-B58A-DC4CEBFC662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1308D44-1277-480F-A1C4-2668F7E4C325}"/>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C3B24C-5937-45D0-8189-6964992C107B}" type="datetimeFigureOut">
              <a:rPr lang="en-CA" smtClean="0"/>
              <a:t>2021-06-23</a:t>
            </a:fld>
            <a:endParaRPr lang="en-CA"/>
          </a:p>
        </p:txBody>
      </p:sp>
      <p:sp>
        <p:nvSpPr>
          <p:cNvPr id="5" name="Footer Placeholder 4">
            <a:extLst>
              <a:ext uri="{FF2B5EF4-FFF2-40B4-BE49-F238E27FC236}">
                <a16:creationId xmlns:a16="http://schemas.microsoft.com/office/drawing/2014/main" id="{54E9E0EA-4615-4A50-B23A-2AB4F64A816A}"/>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C695BEA-71DC-4F71-8557-A8E8CB140DF7}"/>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49E8F0-C173-4AAA-B25E-AC7B732F6BD1}" type="slidenum">
              <a:rPr lang="en-CA" smtClean="0"/>
              <a:t>‹#›</a:t>
            </a:fld>
            <a:endParaRPr lang="en-CA"/>
          </a:p>
        </p:txBody>
      </p:sp>
    </p:spTree>
    <p:extLst>
      <p:ext uri="{BB962C8B-B14F-4D97-AF65-F5344CB8AC3E}">
        <p14:creationId xmlns:p14="http://schemas.microsoft.com/office/powerpoint/2010/main" val="91897722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457200" y="2829000"/>
            <a:ext cx="8229600" cy="1200000"/>
          </a:xfrm>
          <a:prstGeom prst="rect">
            <a:avLst/>
          </a:prstGeom>
          <a:noFill/>
        </p:spPr>
        <p:txBody>
          <a:bodyPr wrap="square" rtlCol="0"/>
          <a:lstStyle/>
          <a:p>
            <a:pPr algn="ctr"/>
            <a:r>
              <a:rPr lang="en-US" sz="4800" dirty="0">
                <a:solidFill>
                  <a:srgbClr val="4D4D4D"/>
                </a:solidFill>
                <a:latin typeface="Helvetica Neue" pitchFamily="34" charset="0"/>
                <a:cs typeface="Helvetica Neue" pitchFamily="34" charset="0"/>
              </a:rPr>
              <a:t>Default Report</a:t>
            </a:r>
            <a:endParaRPr lang="en-US" sz="4800" dirty="0"/>
          </a:p>
        </p:txBody>
      </p:sp>
      <p:sp>
        <p:nvSpPr>
          <p:cNvPr id="3" name="Object 2"/>
          <p:cNvSpPr txBox="1"/>
          <p:nvPr/>
        </p:nvSpPr>
        <p:spPr>
          <a:xfrm>
            <a:off x="457200" y="5000000"/>
            <a:ext cx="8229600" cy="369332"/>
          </a:xfrm>
          <a:prstGeom prst="rect">
            <a:avLst/>
          </a:prstGeom>
          <a:noFill/>
        </p:spPr>
        <p:txBody>
          <a:bodyPr wrap="square" rtlCol="0"/>
          <a:lstStyle/>
          <a:p>
            <a:pPr algn="ctr"/>
            <a:r>
              <a:rPr lang="en-US" sz="1400" dirty="0">
                <a:solidFill>
                  <a:srgbClr val="7F7F7F"/>
                </a:solidFill>
                <a:latin typeface="Helvetica" pitchFamily="34" charset="0"/>
                <a:cs typeface="Helvetica" pitchFamily="34" charset="0"/>
              </a:rPr>
              <a:t>2021 UBC Emeritus College Member Survey</a:t>
            </a:r>
            <a:endParaRPr lang="en-US" sz="1400" dirty="0"/>
          </a:p>
        </p:txBody>
      </p:sp>
      <p:sp>
        <p:nvSpPr>
          <p:cNvPr id="4" name="Object 3"/>
          <p:cNvSpPr txBox="1"/>
          <p:nvPr/>
        </p:nvSpPr>
        <p:spPr>
          <a:xfrm>
            <a:off x="457200" y="5400000"/>
            <a:ext cx="8229600" cy="369332"/>
          </a:xfrm>
          <a:prstGeom prst="rect">
            <a:avLst/>
          </a:prstGeom>
          <a:noFill/>
        </p:spPr>
        <p:txBody>
          <a:bodyPr wrap="square" rtlCol="0"/>
          <a:lstStyle/>
          <a:p>
            <a:pPr algn="ctr"/>
            <a:r>
              <a:rPr lang="en-US" sz="1200" b="1" dirty="0">
                <a:solidFill>
                  <a:srgbClr val="7F7F7F"/>
                </a:solidFill>
                <a:latin typeface="Helvetica" pitchFamily="34" charset="0"/>
                <a:cs typeface="Helvetica" pitchFamily="34" charset="0"/>
              </a:rPr>
              <a:t>June 6th 2021, 4:37 pm MDT</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140000"/>
            <a:ext cx="8229600" cy="369332"/>
          </a:xfrm>
          <a:prstGeom prst="rect">
            <a:avLst/>
          </a:prstGeom>
          <a:noFill/>
        </p:spPr>
        <p:txBody>
          <a:bodyPr wrap="square" rtlCol="0"/>
          <a:lstStyle/>
          <a:p>
            <a:r>
              <a:rPr lang="en-US" sz="2200" dirty="0"/>
              <a:t>Q6 - IDENTIFYING DATA</a:t>
            </a:r>
          </a:p>
        </p:txBody>
      </p:sp>
      <p:sp>
        <p:nvSpPr>
          <p:cNvPr id="3" name="Object 2"/>
          <p:cNvSpPr txBox="1"/>
          <p:nvPr/>
        </p:nvSpPr>
        <p:spPr>
          <a:xfrm>
            <a:off x="200000" y="1200000"/>
            <a:ext cx="8229600" cy="369332"/>
          </a:xfrm>
          <a:prstGeom prst="rect">
            <a:avLst/>
          </a:prstGeom>
          <a:noFill/>
        </p:spPr>
        <p:txBody>
          <a:bodyPr wrap="square" rtlCol="0"/>
          <a:lstStyle/>
          <a:p>
            <a:r>
              <a:rPr lang="en-US" sz="1400" dirty="0"/>
              <a:t>Unable to export widget. Please contact Qualtrics Support.</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Q25 - How do you prefer to receive information from the College? Check all that apply.</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185420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t>
                      </a:r>
                    </a:p>
                  </a:txBody>
                  <a:tcPr/>
                </a:tc>
                <a:tc>
                  <a:txBody>
                    <a:bodyPr/>
                    <a:lstStyle/>
                    <a:p>
                      <a:r>
                        <a:rPr lang="en-US" sz="1600" dirty="0"/>
                        <a:t>Answer</a:t>
                      </a:r>
                    </a:p>
                  </a:txBody>
                  <a:tcPr/>
                </a:tc>
                <a:tc>
                  <a:txBody>
                    <a:bodyPr/>
                    <a:lstStyle/>
                    <a:p>
                      <a:r>
                        <a:rPr lang="en-US" sz="1600" dirty="0"/>
                        <a:t>%</a:t>
                      </a:r>
                    </a:p>
                  </a:txBody>
                  <a:tcPr/>
                </a:tc>
                <a:tc>
                  <a:txBody>
                    <a:bodyPr/>
                    <a:lstStyle/>
                    <a:p>
                      <a:r>
                        <a:rPr lang="en-US" sz="1600" dirty="0"/>
                        <a:t>Count</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Email (Alerts)</a:t>
                      </a:r>
                    </a:p>
                  </a:txBody>
                  <a:tcPr/>
                </a:tc>
                <a:tc>
                  <a:txBody>
                    <a:bodyPr/>
                    <a:lstStyle/>
                    <a:p>
                      <a:r>
                        <a:rPr lang="en-US" sz="1600" dirty="0"/>
                        <a:t>60.98%</a:t>
                      </a:r>
                    </a:p>
                  </a:txBody>
                  <a:tcPr/>
                </a:tc>
                <a:tc>
                  <a:txBody>
                    <a:bodyPr/>
                    <a:lstStyle/>
                    <a:p>
                      <a:r>
                        <a:rPr lang="en-US" sz="1600" dirty="0"/>
                        <a:t>347</a:t>
                      </a:r>
                    </a:p>
                  </a:txBody>
                  <a:tcPr/>
                </a:tc>
                <a:extLst>
                  <a:ext uri="{0D108BD9-81ED-4DB2-BD59-A6C34878D82A}">
                    <a16:rowId xmlns:a16="http://schemas.microsoft.com/office/drawing/2014/main" val="10001"/>
                  </a:ext>
                </a:extLst>
              </a:tr>
              <a:tr h="370840">
                <a:tc>
                  <a:txBody>
                    <a:bodyPr/>
                    <a:lstStyle/>
                    <a:p>
                      <a:r>
                        <a:rPr lang="en-US" sz="1600" dirty="0"/>
                        <a:t>2</a:t>
                      </a:r>
                    </a:p>
                  </a:txBody>
                  <a:tcPr/>
                </a:tc>
                <a:tc>
                  <a:txBody>
                    <a:bodyPr/>
                    <a:lstStyle/>
                    <a:p>
                      <a:r>
                        <a:rPr lang="en-US" sz="1600" dirty="0"/>
                        <a:t>Newsletter</a:t>
                      </a:r>
                    </a:p>
                  </a:txBody>
                  <a:tcPr/>
                </a:tc>
                <a:tc>
                  <a:txBody>
                    <a:bodyPr/>
                    <a:lstStyle/>
                    <a:p>
                      <a:r>
                        <a:rPr lang="en-US" sz="1600" dirty="0"/>
                        <a:t>37.79%</a:t>
                      </a:r>
                    </a:p>
                  </a:txBody>
                  <a:tcPr/>
                </a:tc>
                <a:tc>
                  <a:txBody>
                    <a:bodyPr/>
                    <a:lstStyle/>
                    <a:p>
                      <a:r>
                        <a:rPr lang="en-US" sz="1600" dirty="0"/>
                        <a:t>215</a:t>
                      </a:r>
                    </a:p>
                  </a:txBody>
                  <a:tcPr/>
                </a:tc>
                <a:extLst>
                  <a:ext uri="{0D108BD9-81ED-4DB2-BD59-A6C34878D82A}">
                    <a16:rowId xmlns:a16="http://schemas.microsoft.com/office/drawing/2014/main" val="10002"/>
                  </a:ext>
                </a:extLst>
              </a:tr>
              <a:tr h="370840">
                <a:tc>
                  <a:txBody>
                    <a:bodyPr/>
                    <a:lstStyle/>
                    <a:p>
                      <a:r>
                        <a:rPr lang="en-US" sz="1600" dirty="0"/>
                        <a:t>3</a:t>
                      </a:r>
                    </a:p>
                  </a:txBody>
                  <a:tcPr/>
                </a:tc>
                <a:tc>
                  <a:txBody>
                    <a:bodyPr/>
                    <a:lstStyle/>
                    <a:p>
                      <a:r>
                        <a:rPr lang="en-US" sz="1600" dirty="0"/>
                        <a:t>Social media</a:t>
                      </a:r>
                    </a:p>
                  </a:txBody>
                  <a:tcPr/>
                </a:tc>
                <a:tc>
                  <a:txBody>
                    <a:bodyPr/>
                    <a:lstStyle/>
                    <a:p>
                      <a:r>
                        <a:rPr lang="en-US" sz="1600" dirty="0"/>
                        <a:t>1.23%</a:t>
                      </a:r>
                    </a:p>
                  </a:txBody>
                  <a:tcPr/>
                </a:tc>
                <a:tc>
                  <a:txBody>
                    <a:bodyPr/>
                    <a:lstStyle/>
                    <a:p>
                      <a:r>
                        <a:rPr lang="en-US" sz="1600" dirty="0"/>
                        <a:t>7</a:t>
                      </a:r>
                    </a:p>
                  </a:txBody>
                  <a:tcPr/>
                </a:tc>
                <a:extLst>
                  <a:ext uri="{0D108BD9-81ED-4DB2-BD59-A6C34878D82A}">
                    <a16:rowId xmlns:a16="http://schemas.microsoft.com/office/drawing/2014/main" val="10003"/>
                  </a:ext>
                </a:extLst>
              </a:tr>
              <a:tr h="370840">
                <a:tc>
                  <a:txBody>
                    <a:bodyPr/>
                    <a:lstStyle/>
                    <a:p>
                      <a:endParaRPr lang="en-US" sz="1600" dirty="0"/>
                    </a:p>
                  </a:txBody>
                  <a:tcPr/>
                </a:tc>
                <a:tc>
                  <a:txBody>
                    <a:bodyPr/>
                    <a:lstStyle/>
                    <a:p>
                      <a:r>
                        <a:rPr lang="en-US" sz="1600" dirty="0"/>
                        <a:t>Total</a:t>
                      </a:r>
                    </a:p>
                  </a:txBody>
                  <a:tcPr/>
                </a:tc>
                <a:tc>
                  <a:txBody>
                    <a:bodyPr/>
                    <a:lstStyle/>
                    <a:p>
                      <a:r>
                        <a:rPr lang="en-US" sz="1600" dirty="0"/>
                        <a:t>100%</a:t>
                      </a:r>
                    </a:p>
                  </a:txBody>
                  <a:tcPr/>
                </a:tc>
                <a:tc>
                  <a:txBody>
                    <a:bodyPr/>
                    <a:lstStyle/>
                    <a:p>
                      <a:r>
                        <a:rPr lang="en-US" sz="1600" dirty="0"/>
                        <a:t>569</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140000"/>
            <a:ext cx="8229600" cy="369332"/>
          </a:xfrm>
          <a:prstGeom prst="rect">
            <a:avLst/>
          </a:prstGeom>
          <a:noFill/>
        </p:spPr>
        <p:txBody>
          <a:bodyPr wrap="square" rtlCol="0"/>
          <a:lstStyle/>
          <a:p>
            <a:r>
              <a:rPr lang="en-US" sz="2200" dirty="0"/>
              <a:t>Q26 - Which social media channels do you use regularly? Check all that apply.</a:t>
            </a:r>
          </a:p>
        </p:txBody>
      </p:sp>
      <p:pic>
        <p:nvPicPr>
          <p:cNvPr id="3" name="Object 2"/>
          <p:cNvPicPr>
            <a:picLocks noChangeAspect="1"/>
          </p:cNvPicPr>
          <p:nvPr/>
        </p:nvPicPr>
        <p:blipFill>
          <a:blip r:embed="rId2" cstate="print"/>
          <a:stretch>
            <a:fillRect/>
          </a:stretch>
        </p:blipFill>
        <p:spPr>
          <a:xfrm>
            <a:off x="572000" y="1200000"/>
            <a:ext cx="8000000" cy="5000000"/>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Q26 - Which social media channels do you use regularly? Check all that apply.</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259588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t>
                      </a:r>
                    </a:p>
                  </a:txBody>
                  <a:tcPr/>
                </a:tc>
                <a:tc>
                  <a:txBody>
                    <a:bodyPr/>
                    <a:lstStyle/>
                    <a:p>
                      <a:r>
                        <a:rPr lang="en-US" sz="1600" dirty="0"/>
                        <a:t>Answer</a:t>
                      </a:r>
                    </a:p>
                  </a:txBody>
                  <a:tcPr/>
                </a:tc>
                <a:tc>
                  <a:txBody>
                    <a:bodyPr/>
                    <a:lstStyle/>
                    <a:p>
                      <a:r>
                        <a:rPr lang="en-US" sz="1600" dirty="0"/>
                        <a:t>%</a:t>
                      </a:r>
                    </a:p>
                  </a:txBody>
                  <a:tcPr/>
                </a:tc>
                <a:tc>
                  <a:txBody>
                    <a:bodyPr/>
                    <a:lstStyle/>
                    <a:p>
                      <a:r>
                        <a:rPr lang="en-US" sz="1600" dirty="0"/>
                        <a:t>Count</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Facebook</a:t>
                      </a:r>
                    </a:p>
                  </a:txBody>
                  <a:tcPr/>
                </a:tc>
                <a:tc>
                  <a:txBody>
                    <a:bodyPr/>
                    <a:lstStyle/>
                    <a:p>
                      <a:r>
                        <a:rPr lang="en-US" sz="1600" dirty="0"/>
                        <a:t>38.07%</a:t>
                      </a:r>
                    </a:p>
                  </a:txBody>
                  <a:tcPr/>
                </a:tc>
                <a:tc>
                  <a:txBody>
                    <a:bodyPr/>
                    <a:lstStyle/>
                    <a:p>
                      <a:r>
                        <a:rPr lang="en-US" sz="1600" dirty="0"/>
                        <a:t>83</a:t>
                      </a:r>
                    </a:p>
                  </a:txBody>
                  <a:tcPr/>
                </a:tc>
                <a:extLst>
                  <a:ext uri="{0D108BD9-81ED-4DB2-BD59-A6C34878D82A}">
                    <a16:rowId xmlns:a16="http://schemas.microsoft.com/office/drawing/2014/main" val="10001"/>
                  </a:ext>
                </a:extLst>
              </a:tr>
              <a:tr h="370840">
                <a:tc>
                  <a:txBody>
                    <a:bodyPr/>
                    <a:lstStyle/>
                    <a:p>
                      <a:r>
                        <a:rPr lang="en-US" sz="1600" dirty="0"/>
                        <a:t>2</a:t>
                      </a:r>
                    </a:p>
                  </a:txBody>
                  <a:tcPr/>
                </a:tc>
                <a:tc>
                  <a:txBody>
                    <a:bodyPr/>
                    <a:lstStyle/>
                    <a:p>
                      <a:r>
                        <a:rPr lang="en-US" sz="1600" dirty="0"/>
                        <a:t>YouTube</a:t>
                      </a:r>
                    </a:p>
                  </a:txBody>
                  <a:tcPr/>
                </a:tc>
                <a:tc>
                  <a:txBody>
                    <a:bodyPr/>
                    <a:lstStyle/>
                    <a:p>
                      <a:r>
                        <a:rPr lang="en-US" sz="1600" dirty="0"/>
                        <a:t>28.44%</a:t>
                      </a:r>
                    </a:p>
                  </a:txBody>
                  <a:tcPr/>
                </a:tc>
                <a:tc>
                  <a:txBody>
                    <a:bodyPr/>
                    <a:lstStyle/>
                    <a:p>
                      <a:r>
                        <a:rPr lang="en-US" sz="1600" dirty="0"/>
                        <a:t>62</a:t>
                      </a:r>
                    </a:p>
                  </a:txBody>
                  <a:tcPr/>
                </a:tc>
                <a:extLst>
                  <a:ext uri="{0D108BD9-81ED-4DB2-BD59-A6C34878D82A}">
                    <a16:rowId xmlns:a16="http://schemas.microsoft.com/office/drawing/2014/main" val="10002"/>
                  </a:ext>
                </a:extLst>
              </a:tr>
              <a:tr h="370840">
                <a:tc>
                  <a:txBody>
                    <a:bodyPr/>
                    <a:lstStyle/>
                    <a:p>
                      <a:r>
                        <a:rPr lang="en-US" sz="1600" dirty="0"/>
                        <a:t>3</a:t>
                      </a:r>
                    </a:p>
                  </a:txBody>
                  <a:tcPr/>
                </a:tc>
                <a:tc>
                  <a:txBody>
                    <a:bodyPr/>
                    <a:lstStyle/>
                    <a:p>
                      <a:r>
                        <a:rPr lang="en-US" sz="1600" dirty="0"/>
                        <a:t>Twitter</a:t>
                      </a:r>
                    </a:p>
                  </a:txBody>
                  <a:tcPr/>
                </a:tc>
                <a:tc>
                  <a:txBody>
                    <a:bodyPr/>
                    <a:lstStyle/>
                    <a:p>
                      <a:r>
                        <a:rPr lang="en-US" sz="1600" dirty="0"/>
                        <a:t>6.88%</a:t>
                      </a:r>
                    </a:p>
                  </a:txBody>
                  <a:tcPr/>
                </a:tc>
                <a:tc>
                  <a:txBody>
                    <a:bodyPr/>
                    <a:lstStyle/>
                    <a:p>
                      <a:r>
                        <a:rPr lang="en-US" sz="1600" dirty="0"/>
                        <a:t>15</a:t>
                      </a:r>
                    </a:p>
                  </a:txBody>
                  <a:tcPr/>
                </a:tc>
                <a:extLst>
                  <a:ext uri="{0D108BD9-81ED-4DB2-BD59-A6C34878D82A}">
                    <a16:rowId xmlns:a16="http://schemas.microsoft.com/office/drawing/2014/main" val="10003"/>
                  </a:ext>
                </a:extLst>
              </a:tr>
              <a:tr h="370840">
                <a:tc>
                  <a:txBody>
                    <a:bodyPr/>
                    <a:lstStyle/>
                    <a:p>
                      <a:r>
                        <a:rPr lang="en-US" sz="1600" dirty="0"/>
                        <a:t>4</a:t>
                      </a:r>
                    </a:p>
                  </a:txBody>
                  <a:tcPr/>
                </a:tc>
                <a:tc>
                  <a:txBody>
                    <a:bodyPr/>
                    <a:lstStyle/>
                    <a:p>
                      <a:r>
                        <a:rPr lang="en-US" sz="1600" dirty="0"/>
                        <a:t>Instagram</a:t>
                      </a:r>
                    </a:p>
                  </a:txBody>
                  <a:tcPr/>
                </a:tc>
                <a:tc>
                  <a:txBody>
                    <a:bodyPr/>
                    <a:lstStyle/>
                    <a:p>
                      <a:r>
                        <a:rPr lang="en-US" sz="1600" dirty="0"/>
                        <a:t>11.01%</a:t>
                      </a:r>
                    </a:p>
                  </a:txBody>
                  <a:tcPr/>
                </a:tc>
                <a:tc>
                  <a:txBody>
                    <a:bodyPr/>
                    <a:lstStyle/>
                    <a:p>
                      <a:r>
                        <a:rPr lang="en-US" sz="1600" dirty="0"/>
                        <a:t>24</a:t>
                      </a:r>
                    </a:p>
                  </a:txBody>
                  <a:tcPr/>
                </a:tc>
                <a:extLst>
                  <a:ext uri="{0D108BD9-81ED-4DB2-BD59-A6C34878D82A}">
                    <a16:rowId xmlns:a16="http://schemas.microsoft.com/office/drawing/2014/main" val="10004"/>
                  </a:ext>
                </a:extLst>
              </a:tr>
              <a:tr h="370840">
                <a:tc>
                  <a:txBody>
                    <a:bodyPr/>
                    <a:lstStyle/>
                    <a:p>
                      <a:r>
                        <a:rPr lang="en-US" sz="1600" dirty="0"/>
                        <a:t>5</a:t>
                      </a:r>
                    </a:p>
                  </a:txBody>
                  <a:tcPr/>
                </a:tc>
                <a:tc>
                  <a:txBody>
                    <a:bodyPr/>
                    <a:lstStyle/>
                    <a:p>
                      <a:r>
                        <a:rPr lang="en-US" sz="1600" dirty="0"/>
                        <a:t>LinkedIn</a:t>
                      </a:r>
                    </a:p>
                  </a:txBody>
                  <a:tcPr/>
                </a:tc>
                <a:tc>
                  <a:txBody>
                    <a:bodyPr/>
                    <a:lstStyle/>
                    <a:p>
                      <a:r>
                        <a:rPr lang="en-US" sz="1600" dirty="0"/>
                        <a:t>15.60%</a:t>
                      </a:r>
                    </a:p>
                  </a:txBody>
                  <a:tcPr/>
                </a:tc>
                <a:tc>
                  <a:txBody>
                    <a:bodyPr/>
                    <a:lstStyle/>
                    <a:p>
                      <a:r>
                        <a:rPr lang="en-US" sz="1600" dirty="0"/>
                        <a:t>34</a:t>
                      </a:r>
                    </a:p>
                  </a:txBody>
                  <a:tcPr/>
                </a:tc>
                <a:extLst>
                  <a:ext uri="{0D108BD9-81ED-4DB2-BD59-A6C34878D82A}">
                    <a16:rowId xmlns:a16="http://schemas.microsoft.com/office/drawing/2014/main" val="10005"/>
                  </a:ext>
                </a:extLst>
              </a:tr>
              <a:tr h="370840">
                <a:tc>
                  <a:txBody>
                    <a:bodyPr/>
                    <a:lstStyle/>
                    <a:p>
                      <a:endParaRPr lang="en-US" sz="1600" dirty="0"/>
                    </a:p>
                  </a:txBody>
                  <a:tcPr/>
                </a:tc>
                <a:tc>
                  <a:txBody>
                    <a:bodyPr/>
                    <a:lstStyle/>
                    <a:p>
                      <a:r>
                        <a:rPr lang="en-US" sz="1600" dirty="0"/>
                        <a:t>Total</a:t>
                      </a:r>
                    </a:p>
                  </a:txBody>
                  <a:tcPr/>
                </a:tc>
                <a:tc>
                  <a:txBody>
                    <a:bodyPr/>
                    <a:lstStyle/>
                    <a:p>
                      <a:r>
                        <a:rPr lang="en-US" sz="1600" dirty="0"/>
                        <a:t>100%</a:t>
                      </a:r>
                    </a:p>
                  </a:txBody>
                  <a:tcPr/>
                </a:tc>
                <a:tc>
                  <a:txBody>
                    <a:bodyPr/>
                    <a:lstStyle/>
                    <a:p>
                      <a:r>
                        <a:rPr lang="en-US" sz="1600" dirty="0"/>
                        <a:t>218</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140000"/>
            <a:ext cx="8229600" cy="369332"/>
          </a:xfrm>
          <a:prstGeom prst="rect">
            <a:avLst/>
          </a:prstGeom>
          <a:noFill/>
        </p:spPr>
        <p:txBody>
          <a:bodyPr wrap="square" rtlCol="0"/>
          <a:lstStyle/>
          <a:p>
            <a:r>
              <a:rPr lang="en-US" sz="2200" dirty="0"/>
              <a:t>Q27 - Do you currently follow the College on any of the following social media channels?</a:t>
            </a:r>
          </a:p>
        </p:txBody>
      </p:sp>
      <p:pic>
        <p:nvPicPr>
          <p:cNvPr id="3" name="Object 2"/>
          <p:cNvPicPr>
            <a:picLocks noChangeAspect="1"/>
          </p:cNvPicPr>
          <p:nvPr/>
        </p:nvPicPr>
        <p:blipFill>
          <a:blip r:embed="rId2" cstate="print"/>
          <a:stretch>
            <a:fillRect/>
          </a:stretch>
        </p:blipFill>
        <p:spPr>
          <a:xfrm>
            <a:off x="572000" y="1200000"/>
            <a:ext cx="8000000" cy="5000000"/>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Q27 - Do you currently follow the College on any of the following social media channels?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2468880"/>
        </p:xfrm>
        <a:graphic>
          <a:graphicData uri="http://schemas.openxmlformats.org/drawingml/2006/table">
            <a:tbl>
              <a:tblPr firstRow="1" bandRow="1">
                <a:tableStyleId>{69012ECD-51FC-41F1-AA8D-1B2483CD663E}</a:tableStyleId>
              </a:tblPr>
              <a:tblGrid>
                <a:gridCol w="1043658">
                  <a:extLst>
                    <a:ext uri="{9D8B030D-6E8A-4147-A177-3AD203B41FA5}">
                      <a16:colId xmlns:a16="http://schemas.microsoft.com/office/drawing/2014/main" val="20000"/>
                    </a:ext>
                  </a:extLst>
                </a:gridCol>
                <a:gridCol w="1043658">
                  <a:extLst>
                    <a:ext uri="{9D8B030D-6E8A-4147-A177-3AD203B41FA5}">
                      <a16:colId xmlns:a16="http://schemas.microsoft.com/office/drawing/2014/main" val="20001"/>
                    </a:ext>
                  </a:extLst>
                </a:gridCol>
                <a:gridCol w="1043658">
                  <a:extLst>
                    <a:ext uri="{9D8B030D-6E8A-4147-A177-3AD203B41FA5}">
                      <a16:colId xmlns:a16="http://schemas.microsoft.com/office/drawing/2014/main" val="20002"/>
                    </a:ext>
                  </a:extLst>
                </a:gridCol>
                <a:gridCol w="1043658">
                  <a:extLst>
                    <a:ext uri="{9D8B030D-6E8A-4147-A177-3AD203B41FA5}">
                      <a16:colId xmlns:a16="http://schemas.microsoft.com/office/drawing/2014/main" val="20003"/>
                    </a:ext>
                  </a:extLst>
                </a:gridCol>
                <a:gridCol w="1043658">
                  <a:extLst>
                    <a:ext uri="{9D8B030D-6E8A-4147-A177-3AD203B41FA5}">
                      <a16:colId xmlns:a16="http://schemas.microsoft.com/office/drawing/2014/main" val="20004"/>
                    </a:ext>
                  </a:extLst>
                </a:gridCol>
                <a:gridCol w="1043658">
                  <a:extLst>
                    <a:ext uri="{9D8B030D-6E8A-4147-A177-3AD203B41FA5}">
                      <a16:colId xmlns:a16="http://schemas.microsoft.com/office/drawing/2014/main" val="20005"/>
                    </a:ext>
                  </a:extLst>
                </a:gridCol>
                <a:gridCol w="1043658">
                  <a:extLst>
                    <a:ext uri="{9D8B030D-6E8A-4147-A177-3AD203B41FA5}">
                      <a16:colId xmlns:a16="http://schemas.microsoft.com/office/drawing/2014/main" val="20006"/>
                    </a:ext>
                  </a:extLst>
                </a:gridCol>
                <a:gridCol w="1043658">
                  <a:extLst>
                    <a:ext uri="{9D8B030D-6E8A-4147-A177-3AD203B41FA5}">
                      <a16:colId xmlns:a16="http://schemas.microsoft.com/office/drawing/2014/main" val="20007"/>
                    </a:ext>
                  </a:extLst>
                </a:gridCol>
              </a:tblGrid>
              <a:tr h="370840">
                <a:tc>
                  <a:txBody>
                    <a:bodyPr/>
                    <a:lstStyle/>
                    <a:p>
                      <a:r>
                        <a:rPr lang="en-US" sz="1600" dirty="0"/>
                        <a:t>#</a:t>
                      </a:r>
                    </a:p>
                  </a:txBody>
                  <a:tcPr/>
                </a:tc>
                <a:tc>
                  <a:txBody>
                    <a:bodyPr/>
                    <a:lstStyle/>
                    <a:p>
                      <a:r>
                        <a:rPr lang="en-US" sz="1600" dirty="0"/>
                        <a:t>Field</a:t>
                      </a:r>
                    </a:p>
                  </a:txBody>
                  <a:tcPr/>
                </a:tc>
                <a:tc>
                  <a:txBody>
                    <a:bodyPr/>
                    <a:lstStyle/>
                    <a:p>
                      <a:r>
                        <a:rPr lang="en-US" sz="1600" dirty="0"/>
                        <a:t>Minimum</a:t>
                      </a:r>
                    </a:p>
                  </a:txBody>
                  <a:tcPr/>
                </a:tc>
                <a:tc>
                  <a:txBody>
                    <a:bodyPr/>
                    <a:lstStyle/>
                    <a:p>
                      <a:r>
                        <a:rPr lang="en-US" sz="1600" dirty="0"/>
                        <a:t>Maximum</a:t>
                      </a:r>
                    </a:p>
                  </a:txBody>
                  <a:tcPr/>
                </a:tc>
                <a:tc>
                  <a:txBody>
                    <a:bodyPr/>
                    <a:lstStyle/>
                    <a:p>
                      <a:r>
                        <a:rPr lang="en-US" sz="1600" dirty="0"/>
                        <a:t>Mean</a:t>
                      </a:r>
                    </a:p>
                  </a:txBody>
                  <a:tcPr/>
                </a:tc>
                <a:tc>
                  <a:txBody>
                    <a:bodyPr/>
                    <a:lstStyle/>
                    <a:p>
                      <a:r>
                        <a:rPr lang="en-US" sz="1600" dirty="0"/>
                        <a:t>Std Deviation</a:t>
                      </a:r>
                    </a:p>
                  </a:txBody>
                  <a:tcPr/>
                </a:tc>
                <a:tc>
                  <a:txBody>
                    <a:bodyPr/>
                    <a:lstStyle/>
                    <a:p>
                      <a:r>
                        <a:rPr lang="en-US" sz="1600" dirty="0"/>
                        <a:t>Variance</a:t>
                      </a:r>
                    </a:p>
                  </a:txBody>
                  <a:tcPr/>
                </a:tc>
                <a:tc>
                  <a:txBody>
                    <a:bodyPr/>
                    <a:lstStyle/>
                    <a:p>
                      <a:r>
                        <a:rPr lang="en-US" sz="1600" dirty="0"/>
                        <a:t>Count</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Facebook (@UBCEmeritusCollege)</a:t>
                      </a:r>
                    </a:p>
                  </a:txBody>
                  <a:tcPr/>
                </a:tc>
                <a:tc>
                  <a:txBody>
                    <a:bodyPr/>
                    <a:lstStyle/>
                    <a:p>
                      <a:r>
                        <a:rPr lang="en-US" sz="1600" dirty="0"/>
                        <a:t>1.00</a:t>
                      </a:r>
                    </a:p>
                  </a:txBody>
                  <a:tcPr/>
                </a:tc>
                <a:tc>
                  <a:txBody>
                    <a:bodyPr/>
                    <a:lstStyle/>
                    <a:p>
                      <a:r>
                        <a:rPr lang="en-US" sz="1600" dirty="0"/>
                        <a:t>2.00</a:t>
                      </a:r>
                    </a:p>
                  </a:txBody>
                  <a:tcPr/>
                </a:tc>
                <a:tc>
                  <a:txBody>
                    <a:bodyPr/>
                    <a:lstStyle/>
                    <a:p>
                      <a:r>
                        <a:rPr lang="en-US" sz="1600" dirty="0"/>
                        <a:t>1.97</a:t>
                      </a:r>
                    </a:p>
                  </a:txBody>
                  <a:tcPr/>
                </a:tc>
                <a:tc>
                  <a:txBody>
                    <a:bodyPr/>
                    <a:lstStyle/>
                    <a:p>
                      <a:r>
                        <a:rPr lang="en-US" sz="1600" dirty="0"/>
                        <a:t>0.17</a:t>
                      </a:r>
                    </a:p>
                  </a:txBody>
                  <a:tcPr/>
                </a:tc>
                <a:tc>
                  <a:txBody>
                    <a:bodyPr/>
                    <a:lstStyle/>
                    <a:p>
                      <a:r>
                        <a:rPr lang="en-US" sz="1600" dirty="0"/>
                        <a:t>0.03</a:t>
                      </a:r>
                    </a:p>
                  </a:txBody>
                  <a:tcPr/>
                </a:tc>
                <a:tc>
                  <a:txBody>
                    <a:bodyPr/>
                    <a:lstStyle/>
                    <a:p>
                      <a:r>
                        <a:rPr lang="en-US" sz="1600" dirty="0"/>
                        <a:t>350</a:t>
                      </a:r>
                    </a:p>
                  </a:txBody>
                  <a:tcPr/>
                </a:tc>
                <a:extLst>
                  <a:ext uri="{0D108BD9-81ED-4DB2-BD59-A6C34878D82A}">
                    <a16:rowId xmlns:a16="http://schemas.microsoft.com/office/drawing/2014/main" val="10001"/>
                  </a:ext>
                </a:extLst>
              </a:tr>
              <a:tr h="370840">
                <a:tc>
                  <a:txBody>
                    <a:bodyPr/>
                    <a:lstStyle/>
                    <a:p>
                      <a:r>
                        <a:rPr lang="en-US" sz="1600" dirty="0"/>
                        <a:t>2</a:t>
                      </a:r>
                    </a:p>
                  </a:txBody>
                  <a:tcPr/>
                </a:tc>
                <a:tc>
                  <a:txBody>
                    <a:bodyPr/>
                    <a:lstStyle/>
                    <a:p>
                      <a:r>
                        <a:rPr lang="en-US" sz="1600" dirty="0"/>
                        <a:t>Twitter (@UBCEmeriti)</a:t>
                      </a:r>
                    </a:p>
                  </a:txBody>
                  <a:tcPr/>
                </a:tc>
                <a:tc>
                  <a:txBody>
                    <a:bodyPr/>
                    <a:lstStyle/>
                    <a:p>
                      <a:r>
                        <a:rPr lang="en-US" sz="1600" dirty="0"/>
                        <a:t>1.00</a:t>
                      </a:r>
                    </a:p>
                  </a:txBody>
                  <a:tcPr/>
                </a:tc>
                <a:tc>
                  <a:txBody>
                    <a:bodyPr/>
                    <a:lstStyle/>
                    <a:p>
                      <a:r>
                        <a:rPr lang="en-US" sz="1600" dirty="0"/>
                        <a:t>2.00</a:t>
                      </a:r>
                    </a:p>
                  </a:txBody>
                  <a:tcPr/>
                </a:tc>
                <a:tc>
                  <a:txBody>
                    <a:bodyPr/>
                    <a:lstStyle/>
                    <a:p>
                      <a:r>
                        <a:rPr lang="en-US" sz="1600" dirty="0"/>
                        <a:t>1.99</a:t>
                      </a:r>
                    </a:p>
                  </a:txBody>
                  <a:tcPr/>
                </a:tc>
                <a:tc>
                  <a:txBody>
                    <a:bodyPr/>
                    <a:lstStyle/>
                    <a:p>
                      <a:r>
                        <a:rPr lang="en-US" sz="1600" dirty="0"/>
                        <a:t>0.11</a:t>
                      </a:r>
                    </a:p>
                  </a:txBody>
                  <a:tcPr/>
                </a:tc>
                <a:tc>
                  <a:txBody>
                    <a:bodyPr/>
                    <a:lstStyle/>
                    <a:p>
                      <a:r>
                        <a:rPr lang="en-US" sz="1600" dirty="0"/>
                        <a:t>0.01</a:t>
                      </a:r>
                    </a:p>
                  </a:txBody>
                  <a:tcPr/>
                </a:tc>
                <a:tc>
                  <a:txBody>
                    <a:bodyPr/>
                    <a:lstStyle/>
                    <a:p>
                      <a:r>
                        <a:rPr lang="en-US" sz="1600" dirty="0"/>
                        <a:t>344</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Q27 - Do you currently follow the College on any of the following social media channels?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2260600"/>
        </p:xfrm>
        <a:graphic>
          <a:graphicData uri="http://schemas.openxmlformats.org/drawingml/2006/table">
            <a:tbl>
              <a:tblPr firstRow="1" bandRow="1">
                <a:tableStyleId>{69012ECD-51FC-41F1-AA8D-1B2483CD663E}</a:tableStyleId>
              </a:tblPr>
              <a:tblGrid>
                <a:gridCol w="1192752">
                  <a:extLst>
                    <a:ext uri="{9D8B030D-6E8A-4147-A177-3AD203B41FA5}">
                      <a16:colId xmlns:a16="http://schemas.microsoft.com/office/drawing/2014/main" val="20000"/>
                    </a:ext>
                  </a:extLst>
                </a:gridCol>
                <a:gridCol w="1192752">
                  <a:extLst>
                    <a:ext uri="{9D8B030D-6E8A-4147-A177-3AD203B41FA5}">
                      <a16:colId xmlns:a16="http://schemas.microsoft.com/office/drawing/2014/main" val="20001"/>
                    </a:ext>
                  </a:extLst>
                </a:gridCol>
                <a:gridCol w="1192752">
                  <a:extLst>
                    <a:ext uri="{9D8B030D-6E8A-4147-A177-3AD203B41FA5}">
                      <a16:colId xmlns:a16="http://schemas.microsoft.com/office/drawing/2014/main" val="20002"/>
                    </a:ext>
                  </a:extLst>
                </a:gridCol>
                <a:gridCol w="1192752">
                  <a:extLst>
                    <a:ext uri="{9D8B030D-6E8A-4147-A177-3AD203B41FA5}">
                      <a16:colId xmlns:a16="http://schemas.microsoft.com/office/drawing/2014/main" val="20003"/>
                    </a:ext>
                  </a:extLst>
                </a:gridCol>
                <a:gridCol w="1192752">
                  <a:extLst>
                    <a:ext uri="{9D8B030D-6E8A-4147-A177-3AD203B41FA5}">
                      <a16:colId xmlns:a16="http://schemas.microsoft.com/office/drawing/2014/main" val="20004"/>
                    </a:ext>
                  </a:extLst>
                </a:gridCol>
                <a:gridCol w="1192752">
                  <a:extLst>
                    <a:ext uri="{9D8B030D-6E8A-4147-A177-3AD203B41FA5}">
                      <a16:colId xmlns:a16="http://schemas.microsoft.com/office/drawing/2014/main" val="20005"/>
                    </a:ext>
                  </a:extLst>
                </a:gridCol>
                <a:gridCol w="1192752">
                  <a:extLst>
                    <a:ext uri="{9D8B030D-6E8A-4147-A177-3AD203B41FA5}">
                      <a16:colId xmlns:a16="http://schemas.microsoft.com/office/drawing/2014/main" val="20006"/>
                    </a:ext>
                  </a:extLst>
                </a:gridCol>
              </a:tblGrid>
              <a:tr h="370840">
                <a:tc>
                  <a:txBody>
                    <a:bodyPr/>
                    <a:lstStyle/>
                    <a:p>
                      <a:r>
                        <a:rPr lang="en-US" sz="1600" dirty="0"/>
                        <a:t>#</a:t>
                      </a:r>
                    </a:p>
                  </a:txBody>
                  <a:tcPr/>
                </a:tc>
                <a:tc>
                  <a:txBody>
                    <a:bodyPr/>
                    <a:lstStyle/>
                    <a:p>
                      <a:r>
                        <a:rPr lang="en-US" sz="1600" dirty="0"/>
                        <a:t>Question</a:t>
                      </a:r>
                    </a:p>
                  </a:txBody>
                  <a:tcPr/>
                </a:tc>
                <a:tc>
                  <a:txBody>
                    <a:bodyPr/>
                    <a:lstStyle/>
                    <a:p>
                      <a:r>
                        <a:rPr lang="en-US" sz="1600" dirty="0"/>
                        <a:t>Yes</a:t>
                      </a:r>
                    </a:p>
                  </a:txBody>
                  <a:tcPr/>
                </a:tc>
                <a:tc>
                  <a:txBody>
                    <a:bodyPr/>
                    <a:lstStyle/>
                    <a:p>
                      <a:endParaRPr lang="en-US" sz="1600" dirty="0"/>
                    </a:p>
                  </a:txBody>
                  <a:tcPr/>
                </a:tc>
                <a:tc>
                  <a:txBody>
                    <a:bodyPr/>
                    <a:lstStyle/>
                    <a:p>
                      <a:r>
                        <a:rPr lang="en-US" sz="1600" dirty="0"/>
                        <a:t>No</a:t>
                      </a:r>
                    </a:p>
                  </a:txBody>
                  <a:tcPr/>
                </a:tc>
                <a:tc>
                  <a:txBody>
                    <a:bodyPr/>
                    <a:lstStyle/>
                    <a:p>
                      <a:endParaRPr lang="en-US" sz="1600" dirty="0"/>
                    </a:p>
                  </a:txBody>
                  <a:tcPr/>
                </a:tc>
                <a:tc>
                  <a:txBody>
                    <a:bodyPr/>
                    <a:lstStyle/>
                    <a:p>
                      <a:r>
                        <a:rPr lang="en-US" sz="1600" dirty="0"/>
                        <a:t>Total</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Facebook (@UBCEmeritusCollege)</a:t>
                      </a:r>
                    </a:p>
                  </a:txBody>
                  <a:tcPr/>
                </a:tc>
                <a:tc>
                  <a:txBody>
                    <a:bodyPr/>
                    <a:lstStyle/>
                    <a:p>
                      <a:r>
                        <a:rPr lang="en-US" sz="1600" dirty="0"/>
                        <a:t>2.86%</a:t>
                      </a:r>
                    </a:p>
                  </a:txBody>
                  <a:tcPr/>
                </a:tc>
                <a:tc>
                  <a:txBody>
                    <a:bodyPr/>
                    <a:lstStyle/>
                    <a:p>
                      <a:r>
                        <a:rPr lang="en-US" sz="1600" dirty="0"/>
                        <a:t>10</a:t>
                      </a:r>
                    </a:p>
                  </a:txBody>
                  <a:tcPr/>
                </a:tc>
                <a:tc>
                  <a:txBody>
                    <a:bodyPr/>
                    <a:lstStyle/>
                    <a:p>
                      <a:r>
                        <a:rPr lang="en-US" sz="1600" dirty="0"/>
                        <a:t>97.14%</a:t>
                      </a:r>
                    </a:p>
                  </a:txBody>
                  <a:tcPr/>
                </a:tc>
                <a:tc>
                  <a:txBody>
                    <a:bodyPr/>
                    <a:lstStyle/>
                    <a:p>
                      <a:r>
                        <a:rPr lang="en-US" sz="1600" dirty="0"/>
                        <a:t>340</a:t>
                      </a:r>
                    </a:p>
                  </a:txBody>
                  <a:tcPr/>
                </a:tc>
                <a:tc>
                  <a:txBody>
                    <a:bodyPr/>
                    <a:lstStyle/>
                    <a:p>
                      <a:r>
                        <a:rPr lang="en-US" sz="1600" dirty="0"/>
                        <a:t>350</a:t>
                      </a:r>
                    </a:p>
                  </a:txBody>
                  <a:tcPr/>
                </a:tc>
                <a:extLst>
                  <a:ext uri="{0D108BD9-81ED-4DB2-BD59-A6C34878D82A}">
                    <a16:rowId xmlns:a16="http://schemas.microsoft.com/office/drawing/2014/main" val="10001"/>
                  </a:ext>
                </a:extLst>
              </a:tr>
              <a:tr h="370840">
                <a:tc>
                  <a:txBody>
                    <a:bodyPr/>
                    <a:lstStyle/>
                    <a:p>
                      <a:r>
                        <a:rPr lang="en-US" sz="1600" dirty="0"/>
                        <a:t>2</a:t>
                      </a:r>
                    </a:p>
                  </a:txBody>
                  <a:tcPr/>
                </a:tc>
                <a:tc>
                  <a:txBody>
                    <a:bodyPr/>
                    <a:lstStyle/>
                    <a:p>
                      <a:r>
                        <a:rPr lang="en-US" sz="1600" dirty="0"/>
                        <a:t>Twitter (@UBCEmeriti)</a:t>
                      </a:r>
                    </a:p>
                  </a:txBody>
                  <a:tcPr/>
                </a:tc>
                <a:tc>
                  <a:txBody>
                    <a:bodyPr/>
                    <a:lstStyle/>
                    <a:p>
                      <a:r>
                        <a:rPr lang="en-US" sz="1600" dirty="0"/>
                        <a:t>1.16%</a:t>
                      </a:r>
                    </a:p>
                  </a:txBody>
                  <a:tcPr/>
                </a:tc>
                <a:tc>
                  <a:txBody>
                    <a:bodyPr/>
                    <a:lstStyle/>
                    <a:p>
                      <a:r>
                        <a:rPr lang="en-US" sz="1600" dirty="0"/>
                        <a:t>4</a:t>
                      </a:r>
                    </a:p>
                  </a:txBody>
                  <a:tcPr/>
                </a:tc>
                <a:tc>
                  <a:txBody>
                    <a:bodyPr/>
                    <a:lstStyle/>
                    <a:p>
                      <a:r>
                        <a:rPr lang="en-US" sz="1600" dirty="0"/>
                        <a:t>98.84%</a:t>
                      </a:r>
                    </a:p>
                  </a:txBody>
                  <a:tcPr/>
                </a:tc>
                <a:tc>
                  <a:txBody>
                    <a:bodyPr/>
                    <a:lstStyle/>
                    <a:p>
                      <a:r>
                        <a:rPr lang="en-US" sz="1600" dirty="0"/>
                        <a:t>340</a:t>
                      </a:r>
                    </a:p>
                  </a:txBody>
                  <a:tcPr/>
                </a:tc>
                <a:tc>
                  <a:txBody>
                    <a:bodyPr/>
                    <a:lstStyle/>
                    <a:p>
                      <a:r>
                        <a:rPr lang="en-US" sz="1600" dirty="0"/>
                        <a:t>344</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140000"/>
            <a:ext cx="8229600" cy="369332"/>
          </a:xfrm>
          <a:prstGeom prst="rect">
            <a:avLst/>
          </a:prstGeom>
          <a:noFill/>
        </p:spPr>
        <p:txBody>
          <a:bodyPr wrap="square" rtlCol="0"/>
          <a:lstStyle/>
          <a:p>
            <a:r>
              <a:rPr lang="en-US" sz="2200" dirty="0"/>
              <a:t>Q28 - How often do you visit the College's website?</a:t>
            </a:r>
          </a:p>
        </p:txBody>
      </p:sp>
      <p:pic>
        <p:nvPicPr>
          <p:cNvPr id="3" name="Object 2"/>
          <p:cNvPicPr>
            <a:picLocks noChangeAspect="1"/>
          </p:cNvPicPr>
          <p:nvPr/>
        </p:nvPicPr>
        <p:blipFill>
          <a:blip r:embed="rId2" cstate="print"/>
          <a:stretch>
            <a:fillRect/>
          </a:stretch>
        </p:blipFill>
        <p:spPr>
          <a:xfrm>
            <a:off x="572000" y="1200000"/>
            <a:ext cx="8000000" cy="5000000"/>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Q28 - How often do you visit the College's website?</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2133600"/>
        </p:xfrm>
        <a:graphic>
          <a:graphicData uri="http://schemas.openxmlformats.org/drawingml/2006/table">
            <a:tbl>
              <a:tblPr firstRow="1" bandRow="1">
                <a:tableStyleId>{69012ECD-51FC-41F1-AA8D-1B2483CD663E}</a:tableStyleId>
              </a:tblPr>
              <a:tblGrid>
                <a:gridCol w="1043658">
                  <a:extLst>
                    <a:ext uri="{9D8B030D-6E8A-4147-A177-3AD203B41FA5}">
                      <a16:colId xmlns:a16="http://schemas.microsoft.com/office/drawing/2014/main" val="20000"/>
                    </a:ext>
                  </a:extLst>
                </a:gridCol>
                <a:gridCol w="1043658">
                  <a:extLst>
                    <a:ext uri="{9D8B030D-6E8A-4147-A177-3AD203B41FA5}">
                      <a16:colId xmlns:a16="http://schemas.microsoft.com/office/drawing/2014/main" val="20001"/>
                    </a:ext>
                  </a:extLst>
                </a:gridCol>
                <a:gridCol w="1043658">
                  <a:extLst>
                    <a:ext uri="{9D8B030D-6E8A-4147-A177-3AD203B41FA5}">
                      <a16:colId xmlns:a16="http://schemas.microsoft.com/office/drawing/2014/main" val="20002"/>
                    </a:ext>
                  </a:extLst>
                </a:gridCol>
                <a:gridCol w="1043658">
                  <a:extLst>
                    <a:ext uri="{9D8B030D-6E8A-4147-A177-3AD203B41FA5}">
                      <a16:colId xmlns:a16="http://schemas.microsoft.com/office/drawing/2014/main" val="20003"/>
                    </a:ext>
                  </a:extLst>
                </a:gridCol>
                <a:gridCol w="1043658">
                  <a:extLst>
                    <a:ext uri="{9D8B030D-6E8A-4147-A177-3AD203B41FA5}">
                      <a16:colId xmlns:a16="http://schemas.microsoft.com/office/drawing/2014/main" val="20004"/>
                    </a:ext>
                  </a:extLst>
                </a:gridCol>
                <a:gridCol w="1043658">
                  <a:extLst>
                    <a:ext uri="{9D8B030D-6E8A-4147-A177-3AD203B41FA5}">
                      <a16:colId xmlns:a16="http://schemas.microsoft.com/office/drawing/2014/main" val="20005"/>
                    </a:ext>
                  </a:extLst>
                </a:gridCol>
                <a:gridCol w="1043658">
                  <a:extLst>
                    <a:ext uri="{9D8B030D-6E8A-4147-A177-3AD203B41FA5}">
                      <a16:colId xmlns:a16="http://schemas.microsoft.com/office/drawing/2014/main" val="20006"/>
                    </a:ext>
                  </a:extLst>
                </a:gridCol>
                <a:gridCol w="1043658">
                  <a:extLst>
                    <a:ext uri="{9D8B030D-6E8A-4147-A177-3AD203B41FA5}">
                      <a16:colId xmlns:a16="http://schemas.microsoft.com/office/drawing/2014/main" val="20007"/>
                    </a:ext>
                  </a:extLst>
                </a:gridCol>
              </a:tblGrid>
              <a:tr h="370840">
                <a:tc>
                  <a:txBody>
                    <a:bodyPr/>
                    <a:lstStyle/>
                    <a:p>
                      <a:r>
                        <a:rPr lang="en-US" sz="1600" dirty="0"/>
                        <a:t>#</a:t>
                      </a:r>
                    </a:p>
                  </a:txBody>
                  <a:tcPr/>
                </a:tc>
                <a:tc>
                  <a:txBody>
                    <a:bodyPr/>
                    <a:lstStyle/>
                    <a:p>
                      <a:r>
                        <a:rPr lang="en-US" sz="1600" dirty="0"/>
                        <a:t>Field</a:t>
                      </a:r>
                    </a:p>
                  </a:txBody>
                  <a:tcPr/>
                </a:tc>
                <a:tc>
                  <a:txBody>
                    <a:bodyPr/>
                    <a:lstStyle/>
                    <a:p>
                      <a:r>
                        <a:rPr lang="en-US" sz="1600" dirty="0"/>
                        <a:t>Minimum</a:t>
                      </a:r>
                    </a:p>
                  </a:txBody>
                  <a:tcPr/>
                </a:tc>
                <a:tc>
                  <a:txBody>
                    <a:bodyPr/>
                    <a:lstStyle/>
                    <a:p>
                      <a:r>
                        <a:rPr lang="en-US" sz="1600" dirty="0"/>
                        <a:t>Maximum</a:t>
                      </a:r>
                    </a:p>
                  </a:txBody>
                  <a:tcPr/>
                </a:tc>
                <a:tc>
                  <a:txBody>
                    <a:bodyPr/>
                    <a:lstStyle/>
                    <a:p>
                      <a:r>
                        <a:rPr lang="en-US" sz="1600" dirty="0"/>
                        <a:t>Mean</a:t>
                      </a:r>
                    </a:p>
                  </a:txBody>
                  <a:tcPr/>
                </a:tc>
                <a:tc>
                  <a:txBody>
                    <a:bodyPr/>
                    <a:lstStyle/>
                    <a:p>
                      <a:r>
                        <a:rPr lang="en-US" sz="1600" dirty="0"/>
                        <a:t>Std Deviation</a:t>
                      </a:r>
                    </a:p>
                  </a:txBody>
                  <a:tcPr/>
                </a:tc>
                <a:tc>
                  <a:txBody>
                    <a:bodyPr/>
                    <a:lstStyle/>
                    <a:p>
                      <a:r>
                        <a:rPr lang="en-US" sz="1600" dirty="0"/>
                        <a:t>Variance</a:t>
                      </a:r>
                    </a:p>
                  </a:txBody>
                  <a:tcPr/>
                </a:tc>
                <a:tc>
                  <a:txBody>
                    <a:bodyPr/>
                    <a:lstStyle/>
                    <a:p>
                      <a:r>
                        <a:rPr lang="en-US" sz="1600" dirty="0"/>
                        <a:t>Count</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How often do you visit the College's website?</a:t>
                      </a:r>
                    </a:p>
                  </a:txBody>
                  <a:tcPr/>
                </a:tc>
                <a:tc>
                  <a:txBody>
                    <a:bodyPr/>
                    <a:lstStyle/>
                    <a:p>
                      <a:r>
                        <a:rPr lang="en-US" sz="1600" dirty="0"/>
                        <a:t>1.00</a:t>
                      </a:r>
                    </a:p>
                  </a:txBody>
                  <a:tcPr/>
                </a:tc>
                <a:tc>
                  <a:txBody>
                    <a:bodyPr/>
                    <a:lstStyle/>
                    <a:p>
                      <a:r>
                        <a:rPr lang="en-US" sz="1600" dirty="0"/>
                        <a:t>4.00</a:t>
                      </a:r>
                    </a:p>
                  </a:txBody>
                  <a:tcPr/>
                </a:tc>
                <a:tc>
                  <a:txBody>
                    <a:bodyPr/>
                    <a:lstStyle/>
                    <a:p>
                      <a:r>
                        <a:rPr lang="en-US" sz="1600" dirty="0"/>
                        <a:t>2.54</a:t>
                      </a:r>
                    </a:p>
                  </a:txBody>
                  <a:tcPr/>
                </a:tc>
                <a:tc>
                  <a:txBody>
                    <a:bodyPr/>
                    <a:lstStyle/>
                    <a:p>
                      <a:r>
                        <a:rPr lang="en-US" sz="1600" dirty="0"/>
                        <a:t>1.08</a:t>
                      </a:r>
                    </a:p>
                  </a:txBody>
                  <a:tcPr/>
                </a:tc>
                <a:tc>
                  <a:txBody>
                    <a:bodyPr/>
                    <a:lstStyle/>
                    <a:p>
                      <a:r>
                        <a:rPr lang="en-US" sz="1600" dirty="0"/>
                        <a:t>1.17</a:t>
                      </a:r>
                    </a:p>
                  </a:txBody>
                  <a:tcPr/>
                </a:tc>
                <a:tc>
                  <a:txBody>
                    <a:bodyPr/>
                    <a:lstStyle/>
                    <a:p>
                      <a:r>
                        <a:rPr lang="en-US" sz="1600" dirty="0"/>
                        <a:t>366</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Q28 - How often do you visit the College's website?</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222504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t>
                      </a:r>
                    </a:p>
                  </a:txBody>
                  <a:tcPr/>
                </a:tc>
                <a:tc>
                  <a:txBody>
                    <a:bodyPr/>
                    <a:lstStyle/>
                    <a:p>
                      <a:r>
                        <a:rPr lang="en-US" sz="1600" dirty="0"/>
                        <a:t>Answer</a:t>
                      </a:r>
                    </a:p>
                  </a:txBody>
                  <a:tcPr/>
                </a:tc>
                <a:tc>
                  <a:txBody>
                    <a:bodyPr/>
                    <a:lstStyle/>
                    <a:p>
                      <a:r>
                        <a:rPr lang="en-US" sz="1600" dirty="0"/>
                        <a:t>%</a:t>
                      </a:r>
                    </a:p>
                  </a:txBody>
                  <a:tcPr/>
                </a:tc>
                <a:tc>
                  <a:txBody>
                    <a:bodyPr/>
                    <a:lstStyle/>
                    <a:p>
                      <a:r>
                        <a:rPr lang="en-US" sz="1600" dirty="0"/>
                        <a:t>Count</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Once a week</a:t>
                      </a:r>
                    </a:p>
                  </a:txBody>
                  <a:tcPr/>
                </a:tc>
                <a:tc>
                  <a:txBody>
                    <a:bodyPr/>
                    <a:lstStyle/>
                    <a:p>
                      <a:r>
                        <a:rPr lang="en-US" sz="1600" dirty="0"/>
                        <a:t>12.84%</a:t>
                      </a:r>
                    </a:p>
                  </a:txBody>
                  <a:tcPr/>
                </a:tc>
                <a:tc>
                  <a:txBody>
                    <a:bodyPr/>
                    <a:lstStyle/>
                    <a:p>
                      <a:r>
                        <a:rPr lang="en-US" sz="1600" dirty="0"/>
                        <a:t>47</a:t>
                      </a:r>
                    </a:p>
                  </a:txBody>
                  <a:tcPr/>
                </a:tc>
                <a:extLst>
                  <a:ext uri="{0D108BD9-81ED-4DB2-BD59-A6C34878D82A}">
                    <a16:rowId xmlns:a16="http://schemas.microsoft.com/office/drawing/2014/main" val="10001"/>
                  </a:ext>
                </a:extLst>
              </a:tr>
              <a:tr h="370840">
                <a:tc>
                  <a:txBody>
                    <a:bodyPr/>
                    <a:lstStyle/>
                    <a:p>
                      <a:r>
                        <a:rPr lang="en-US" sz="1600" dirty="0"/>
                        <a:t>2</a:t>
                      </a:r>
                    </a:p>
                  </a:txBody>
                  <a:tcPr/>
                </a:tc>
                <a:tc>
                  <a:txBody>
                    <a:bodyPr/>
                    <a:lstStyle/>
                    <a:p>
                      <a:r>
                        <a:rPr lang="en-US" sz="1600" dirty="0"/>
                        <a:t>Once a month</a:t>
                      </a:r>
                    </a:p>
                  </a:txBody>
                  <a:tcPr/>
                </a:tc>
                <a:tc>
                  <a:txBody>
                    <a:bodyPr/>
                    <a:lstStyle/>
                    <a:p>
                      <a:r>
                        <a:rPr lang="en-US" sz="1600" dirty="0"/>
                        <a:t>53.55%</a:t>
                      </a:r>
                    </a:p>
                  </a:txBody>
                  <a:tcPr/>
                </a:tc>
                <a:tc>
                  <a:txBody>
                    <a:bodyPr/>
                    <a:lstStyle/>
                    <a:p>
                      <a:r>
                        <a:rPr lang="en-US" sz="1600" dirty="0"/>
                        <a:t>196</a:t>
                      </a:r>
                    </a:p>
                  </a:txBody>
                  <a:tcPr/>
                </a:tc>
                <a:extLst>
                  <a:ext uri="{0D108BD9-81ED-4DB2-BD59-A6C34878D82A}">
                    <a16:rowId xmlns:a16="http://schemas.microsoft.com/office/drawing/2014/main" val="10002"/>
                  </a:ext>
                </a:extLst>
              </a:tr>
              <a:tr h="370840">
                <a:tc>
                  <a:txBody>
                    <a:bodyPr/>
                    <a:lstStyle/>
                    <a:p>
                      <a:r>
                        <a:rPr lang="en-US" sz="1600" dirty="0"/>
                        <a:t>3</a:t>
                      </a:r>
                    </a:p>
                  </a:txBody>
                  <a:tcPr/>
                </a:tc>
                <a:tc>
                  <a:txBody>
                    <a:bodyPr/>
                    <a:lstStyle/>
                    <a:p>
                      <a:r>
                        <a:rPr lang="en-US" sz="1600" dirty="0"/>
                        <a:t>Every day</a:t>
                      </a:r>
                    </a:p>
                  </a:txBody>
                  <a:tcPr/>
                </a:tc>
                <a:tc>
                  <a:txBody>
                    <a:bodyPr/>
                    <a:lstStyle/>
                    <a:p>
                      <a:r>
                        <a:rPr lang="en-US" sz="1600" dirty="0"/>
                        <a:t>0.55%</a:t>
                      </a:r>
                    </a:p>
                  </a:txBody>
                  <a:tcPr/>
                </a:tc>
                <a:tc>
                  <a:txBody>
                    <a:bodyPr/>
                    <a:lstStyle/>
                    <a:p>
                      <a:r>
                        <a:rPr lang="en-US" sz="1600" dirty="0"/>
                        <a:t>2</a:t>
                      </a:r>
                    </a:p>
                  </a:txBody>
                  <a:tcPr/>
                </a:tc>
                <a:extLst>
                  <a:ext uri="{0D108BD9-81ED-4DB2-BD59-A6C34878D82A}">
                    <a16:rowId xmlns:a16="http://schemas.microsoft.com/office/drawing/2014/main" val="10003"/>
                  </a:ext>
                </a:extLst>
              </a:tr>
              <a:tr h="370840">
                <a:tc>
                  <a:txBody>
                    <a:bodyPr/>
                    <a:lstStyle/>
                    <a:p>
                      <a:r>
                        <a:rPr lang="en-US" sz="1600" dirty="0"/>
                        <a:t>4</a:t>
                      </a:r>
                    </a:p>
                  </a:txBody>
                  <a:tcPr/>
                </a:tc>
                <a:tc>
                  <a:txBody>
                    <a:bodyPr/>
                    <a:lstStyle/>
                    <a:p>
                      <a:r>
                        <a:rPr lang="en-US" sz="1600" dirty="0"/>
                        <a:t>Never</a:t>
                      </a:r>
                    </a:p>
                  </a:txBody>
                  <a:tcPr/>
                </a:tc>
                <a:tc>
                  <a:txBody>
                    <a:bodyPr/>
                    <a:lstStyle/>
                    <a:p>
                      <a:r>
                        <a:rPr lang="en-US" sz="1600" dirty="0"/>
                        <a:t>33.06%</a:t>
                      </a:r>
                    </a:p>
                  </a:txBody>
                  <a:tcPr/>
                </a:tc>
                <a:tc>
                  <a:txBody>
                    <a:bodyPr/>
                    <a:lstStyle/>
                    <a:p>
                      <a:r>
                        <a:rPr lang="en-US" sz="1600" dirty="0"/>
                        <a:t>121</a:t>
                      </a:r>
                    </a:p>
                  </a:txBody>
                  <a:tcPr/>
                </a:tc>
                <a:extLst>
                  <a:ext uri="{0D108BD9-81ED-4DB2-BD59-A6C34878D82A}">
                    <a16:rowId xmlns:a16="http://schemas.microsoft.com/office/drawing/2014/main" val="10004"/>
                  </a:ext>
                </a:extLst>
              </a:tr>
              <a:tr h="370840">
                <a:tc>
                  <a:txBody>
                    <a:bodyPr/>
                    <a:lstStyle/>
                    <a:p>
                      <a:endParaRPr lang="en-US" sz="1600" dirty="0"/>
                    </a:p>
                  </a:txBody>
                  <a:tcPr/>
                </a:tc>
                <a:tc>
                  <a:txBody>
                    <a:bodyPr/>
                    <a:lstStyle/>
                    <a:p>
                      <a:r>
                        <a:rPr lang="en-US" sz="1600" dirty="0"/>
                        <a:t>Total</a:t>
                      </a:r>
                    </a:p>
                  </a:txBody>
                  <a:tcPr/>
                </a:tc>
                <a:tc>
                  <a:txBody>
                    <a:bodyPr/>
                    <a:lstStyle/>
                    <a:p>
                      <a:r>
                        <a:rPr lang="en-US" sz="1600" dirty="0"/>
                        <a:t>100%</a:t>
                      </a:r>
                    </a:p>
                  </a:txBody>
                  <a:tcPr/>
                </a:tc>
                <a:tc>
                  <a:txBody>
                    <a:bodyPr/>
                    <a:lstStyle/>
                    <a:p>
                      <a:r>
                        <a:rPr lang="en-US" sz="1600" dirty="0"/>
                        <a:t>366</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140000"/>
            <a:ext cx="8229600" cy="369332"/>
          </a:xfrm>
          <a:prstGeom prst="rect">
            <a:avLst/>
          </a:prstGeom>
          <a:noFill/>
        </p:spPr>
        <p:txBody>
          <a:bodyPr wrap="square" rtlCol="0"/>
          <a:lstStyle/>
          <a:p>
            <a:r>
              <a:rPr lang="en-US" sz="2200" dirty="0"/>
              <a:t>Q29 - Which pages do you go to most when you visit the College's website?</a:t>
            </a:r>
          </a:p>
        </p:txBody>
      </p:sp>
      <p:pic>
        <p:nvPicPr>
          <p:cNvPr id="3" name="Object 2"/>
          <p:cNvPicPr>
            <a:picLocks noChangeAspect="1"/>
          </p:cNvPicPr>
          <p:nvPr/>
        </p:nvPicPr>
        <p:blipFill>
          <a:blip r:embed="rId2" cstate="print"/>
          <a:stretch>
            <a:fillRect/>
          </a:stretch>
        </p:blipFill>
        <p:spPr>
          <a:xfrm>
            <a:off x="572000" y="1200000"/>
            <a:ext cx="8000000" cy="500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33324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1936</a:t>
                      </a:r>
                    </a:p>
                  </a:txBody>
                  <a:tcPr/>
                </a:tc>
                <a:tc>
                  <a:txBody>
                    <a:bodyPr/>
                    <a:lstStyle/>
                    <a:p>
                      <a:r>
                        <a:rPr lang="en-US" sz="1600" dirty="0"/>
                        <a:t>2001</a:t>
                      </a:r>
                    </a:p>
                  </a:txBody>
                  <a:tcPr/>
                </a:tc>
                <a:tc>
                  <a:txBody>
                    <a:bodyPr/>
                    <a:lstStyle/>
                    <a:p>
                      <a:r>
                        <a:rPr lang="en-US" sz="1600" dirty="0"/>
                        <a:t>Earh, Ocean and Atmospheric Sciences</a:t>
                      </a:r>
                    </a:p>
                  </a:txBody>
                  <a:tcPr/>
                </a:tc>
                <a:tc>
                  <a:txBody>
                    <a:bodyPr/>
                    <a:lstStyle/>
                    <a:p>
                      <a:r>
                        <a:rPr lang="en-US" sz="1600" dirty="0"/>
                        <a:t>Science</a:t>
                      </a:r>
                    </a:p>
                  </a:txBody>
                  <a:tcPr/>
                </a:tc>
                <a:extLst>
                  <a:ext uri="{0D108BD9-81ED-4DB2-BD59-A6C34878D82A}">
                    <a16:rowId xmlns:a16="http://schemas.microsoft.com/office/drawing/2014/main" val="10001"/>
                  </a:ext>
                </a:extLst>
              </a:tr>
              <a:tr h="370840">
                <a:tc>
                  <a:txBody>
                    <a:bodyPr/>
                    <a:lstStyle/>
                    <a:p>
                      <a:r>
                        <a:rPr lang="en-US" sz="1600" dirty="0"/>
                        <a:t>1944</a:t>
                      </a:r>
                    </a:p>
                  </a:txBody>
                  <a:tcPr/>
                </a:tc>
                <a:tc>
                  <a:txBody>
                    <a:bodyPr/>
                    <a:lstStyle/>
                    <a:p>
                      <a:r>
                        <a:rPr lang="en-US" sz="1600" dirty="0"/>
                        <a:t>2009</a:t>
                      </a:r>
                    </a:p>
                  </a:txBody>
                  <a:tcPr/>
                </a:tc>
                <a:tc>
                  <a:txBody>
                    <a:bodyPr/>
                    <a:lstStyle/>
                    <a:p>
                      <a:r>
                        <a:rPr lang="en-US" sz="1600" dirty="0"/>
                        <a:t>Agroecology</a:t>
                      </a:r>
                    </a:p>
                  </a:txBody>
                  <a:tcPr/>
                </a:tc>
                <a:tc>
                  <a:txBody>
                    <a:bodyPr/>
                    <a:lstStyle/>
                    <a:p>
                      <a:r>
                        <a:rPr lang="en-US" sz="1600" dirty="0"/>
                        <a:t>Land &amp; Food Systems</a:t>
                      </a:r>
                    </a:p>
                  </a:txBody>
                  <a:tcPr/>
                </a:tc>
                <a:extLst>
                  <a:ext uri="{0D108BD9-81ED-4DB2-BD59-A6C34878D82A}">
                    <a16:rowId xmlns:a16="http://schemas.microsoft.com/office/drawing/2014/main" val="10002"/>
                  </a:ext>
                </a:extLst>
              </a:tr>
              <a:tr h="370840">
                <a:tc>
                  <a:txBody>
                    <a:bodyPr/>
                    <a:lstStyle/>
                    <a:p>
                      <a:r>
                        <a:rPr lang="en-US" sz="1600" dirty="0"/>
                        <a:t>1942</a:t>
                      </a:r>
                    </a:p>
                  </a:txBody>
                  <a:tcPr/>
                </a:tc>
                <a:tc>
                  <a:txBody>
                    <a:bodyPr/>
                    <a:lstStyle/>
                    <a:p>
                      <a:r>
                        <a:rPr lang="en-US" sz="1600" dirty="0"/>
                        <a:t>2007</a:t>
                      </a:r>
                    </a:p>
                  </a:txBody>
                  <a:tcPr/>
                </a:tc>
                <a:tc>
                  <a:txBody>
                    <a:bodyPr/>
                    <a:lstStyle/>
                    <a:p>
                      <a:r>
                        <a:rPr lang="en-US" sz="1600" dirty="0"/>
                        <a:t>Earth Ocean Atmospheric sciences</a:t>
                      </a:r>
                    </a:p>
                  </a:txBody>
                  <a:tcPr/>
                </a:tc>
                <a:tc>
                  <a:txBody>
                    <a:bodyPr/>
                    <a:lstStyle/>
                    <a:p>
                      <a:r>
                        <a:rPr lang="en-US" sz="1600" dirty="0"/>
                        <a:t>Science</a:t>
                      </a:r>
                    </a:p>
                  </a:txBody>
                  <a:tcPr/>
                </a:tc>
                <a:extLst>
                  <a:ext uri="{0D108BD9-81ED-4DB2-BD59-A6C34878D82A}">
                    <a16:rowId xmlns:a16="http://schemas.microsoft.com/office/drawing/2014/main" val="10003"/>
                  </a:ext>
                </a:extLst>
              </a:tr>
              <a:tr h="370840">
                <a:tc>
                  <a:txBody>
                    <a:bodyPr/>
                    <a:lstStyle/>
                    <a:p>
                      <a:r>
                        <a:rPr lang="en-US" sz="1600" dirty="0"/>
                        <a:t>1945</a:t>
                      </a:r>
                    </a:p>
                  </a:txBody>
                  <a:tcPr/>
                </a:tc>
                <a:tc>
                  <a:txBody>
                    <a:bodyPr/>
                    <a:lstStyle/>
                    <a:p>
                      <a:r>
                        <a:rPr lang="en-US" sz="1600" dirty="0"/>
                        <a:t>1975</a:t>
                      </a:r>
                    </a:p>
                  </a:txBody>
                  <a:tcPr/>
                </a:tc>
                <a:tc>
                  <a:txBody>
                    <a:bodyPr/>
                    <a:lstStyle/>
                    <a:p>
                      <a:r>
                        <a:rPr lang="en-US" sz="1600" dirty="0"/>
                        <a:t>Dermatology</a:t>
                      </a:r>
                    </a:p>
                  </a:txBody>
                  <a:tcPr/>
                </a:tc>
                <a:tc>
                  <a:txBody>
                    <a:bodyPr/>
                    <a:lstStyle/>
                    <a:p>
                      <a:r>
                        <a:rPr lang="en-US" sz="1600" dirty="0"/>
                        <a:t>Medicine</a:t>
                      </a:r>
                    </a:p>
                  </a:txBody>
                  <a:tcPr/>
                </a:tc>
                <a:extLst>
                  <a:ext uri="{0D108BD9-81ED-4DB2-BD59-A6C34878D82A}">
                    <a16:rowId xmlns:a16="http://schemas.microsoft.com/office/drawing/2014/main" val="10004"/>
                  </a:ext>
                </a:extLst>
              </a:tr>
              <a:tr h="370840">
                <a:tc>
                  <a:txBody>
                    <a:bodyPr/>
                    <a:lstStyle/>
                    <a:p>
                      <a:r>
                        <a:rPr lang="en-US" sz="1600" dirty="0"/>
                        <a:t>1948</a:t>
                      </a:r>
                    </a:p>
                  </a:txBody>
                  <a:tcPr/>
                </a:tc>
                <a:tc>
                  <a:txBody>
                    <a:bodyPr/>
                    <a:lstStyle/>
                    <a:p>
                      <a:r>
                        <a:rPr lang="en-US" sz="1600" dirty="0"/>
                        <a:t>2015</a:t>
                      </a:r>
                    </a:p>
                  </a:txBody>
                  <a:tcPr/>
                </a:tc>
                <a:tc>
                  <a:txBody>
                    <a:bodyPr/>
                    <a:lstStyle/>
                    <a:p>
                      <a:r>
                        <a:rPr lang="en-US" sz="1600" dirty="0"/>
                        <a:t>Art History, Visual Art and Theory </a:t>
                      </a:r>
                    </a:p>
                  </a:txBody>
                  <a:tcPr/>
                </a:tc>
                <a:tc>
                  <a:txBody>
                    <a:bodyPr/>
                    <a:lstStyle/>
                    <a:p>
                      <a:r>
                        <a:rPr lang="en-US" sz="1600" dirty="0"/>
                        <a:t>Arts</a:t>
                      </a:r>
                    </a:p>
                  </a:txBody>
                  <a:tcPr/>
                </a:tc>
                <a:extLst>
                  <a:ext uri="{0D108BD9-81ED-4DB2-BD59-A6C34878D82A}">
                    <a16:rowId xmlns:a16="http://schemas.microsoft.com/office/drawing/2014/main" val="10005"/>
                  </a:ext>
                </a:extLst>
              </a:tr>
              <a:tr h="370840">
                <a:tc>
                  <a:txBody>
                    <a:bodyPr/>
                    <a:lstStyle/>
                    <a:p>
                      <a:r>
                        <a:rPr lang="en-US" sz="1600" dirty="0"/>
                        <a:t>1934</a:t>
                      </a:r>
                    </a:p>
                  </a:txBody>
                  <a:tcPr/>
                </a:tc>
                <a:tc>
                  <a:txBody>
                    <a:bodyPr/>
                    <a:lstStyle/>
                    <a:p>
                      <a:r>
                        <a:rPr lang="en-US" sz="1600" dirty="0"/>
                        <a:t>2019</a:t>
                      </a:r>
                    </a:p>
                  </a:txBody>
                  <a:tcPr/>
                </a:tc>
                <a:tc>
                  <a:txBody>
                    <a:bodyPr/>
                    <a:lstStyle/>
                    <a:p>
                      <a:r>
                        <a:rPr lang="en-US" sz="1600" dirty="0"/>
                        <a:t>Ophthalmology</a:t>
                      </a:r>
                    </a:p>
                  </a:txBody>
                  <a:tcPr/>
                </a:tc>
                <a:tc>
                  <a:txBody>
                    <a:bodyPr/>
                    <a:lstStyle/>
                    <a:p>
                      <a:r>
                        <a:rPr lang="en-US" sz="1600" dirty="0"/>
                        <a:t>Medicine</a:t>
                      </a:r>
                    </a:p>
                  </a:txBody>
                  <a:tcPr/>
                </a:tc>
                <a:extLst>
                  <a:ext uri="{0D108BD9-81ED-4DB2-BD59-A6C34878D82A}">
                    <a16:rowId xmlns:a16="http://schemas.microsoft.com/office/drawing/2014/main" val="10006"/>
                  </a:ext>
                </a:extLst>
              </a:tr>
              <a:tr h="370840">
                <a:tc>
                  <a:txBody>
                    <a:bodyPr/>
                    <a:lstStyle/>
                    <a:p>
                      <a:r>
                        <a:rPr lang="en-US" sz="1600" dirty="0"/>
                        <a:t>1936</a:t>
                      </a:r>
                    </a:p>
                  </a:txBody>
                  <a:tcPr/>
                </a:tc>
                <a:tc>
                  <a:txBody>
                    <a:bodyPr/>
                    <a:lstStyle/>
                    <a:p>
                      <a:r>
                        <a:rPr lang="en-US" sz="1600" dirty="0"/>
                        <a:t>2001</a:t>
                      </a:r>
                    </a:p>
                  </a:txBody>
                  <a:tcPr/>
                </a:tc>
                <a:tc>
                  <a:txBody>
                    <a:bodyPr/>
                    <a:lstStyle/>
                    <a:p>
                      <a:r>
                        <a:rPr lang="en-US" sz="1600" dirty="0"/>
                        <a:t>Physics and Astronomy</a:t>
                      </a:r>
                    </a:p>
                  </a:txBody>
                  <a:tcPr/>
                </a:tc>
                <a:tc>
                  <a:txBody>
                    <a:bodyPr/>
                    <a:lstStyle/>
                    <a:p>
                      <a:r>
                        <a:rPr lang="en-US" sz="1600" dirty="0"/>
                        <a:t>Science</a:t>
                      </a:r>
                    </a:p>
                  </a:txBody>
                  <a:tcPr/>
                </a:tc>
                <a:extLst>
                  <a:ext uri="{0D108BD9-81ED-4DB2-BD59-A6C34878D82A}">
                    <a16:rowId xmlns:a16="http://schemas.microsoft.com/office/drawing/2014/main" val="10007"/>
                  </a:ext>
                </a:extLst>
              </a:tr>
              <a:tr h="370840">
                <a:tc>
                  <a:txBody>
                    <a:bodyPr/>
                    <a:lstStyle/>
                    <a:p>
                      <a:r>
                        <a:rPr lang="en-US" sz="1600" dirty="0"/>
                        <a:t>1938</a:t>
                      </a:r>
                    </a:p>
                  </a:txBody>
                  <a:tcPr/>
                </a:tc>
                <a:tc>
                  <a:txBody>
                    <a:bodyPr/>
                    <a:lstStyle/>
                    <a:p>
                      <a:r>
                        <a:rPr lang="en-US" sz="1600" dirty="0"/>
                        <a:t>2003</a:t>
                      </a:r>
                    </a:p>
                  </a:txBody>
                  <a:tcPr/>
                </a:tc>
                <a:tc>
                  <a:txBody>
                    <a:bodyPr/>
                    <a:lstStyle/>
                    <a:p>
                      <a:r>
                        <a:rPr lang="en-US" sz="1600" dirty="0"/>
                        <a:t>Physics</a:t>
                      </a:r>
                    </a:p>
                  </a:txBody>
                  <a:tcPr/>
                </a:tc>
                <a:tc>
                  <a:txBody>
                    <a:bodyPr/>
                    <a:lstStyle/>
                    <a:p>
                      <a:r>
                        <a:rPr lang="en-US" sz="1600" dirty="0"/>
                        <a:t>Science</a:t>
                      </a:r>
                    </a:p>
                  </a:txBody>
                  <a:tcPr/>
                </a:tc>
                <a:extLst>
                  <a:ext uri="{0D108BD9-81ED-4DB2-BD59-A6C34878D82A}">
                    <a16:rowId xmlns:a16="http://schemas.microsoft.com/office/drawing/2014/main" val="10008"/>
                  </a:ext>
                </a:extLst>
              </a:tr>
              <a:tr h="370840">
                <a:tc>
                  <a:txBody>
                    <a:bodyPr/>
                    <a:lstStyle/>
                    <a:p>
                      <a:r>
                        <a:rPr lang="en-US" sz="1600" dirty="0"/>
                        <a:t>1939</a:t>
                      </a:r>
                    </a:p>
                  </a:txBody>
                  <a:tcPr/>
                </a:tc>
                <a:tc>
                  <a:txBody>
                    <a:bodyPr/>
                    <a:lstStyle/>
                    <a:p>
                      <a:r>
                        <a:rPr lang="en-US" sz="1600" dirty="0"/>
                        <a:t>1995</a:t>
                      </a:r>
                    </a:p>
                  </a:txBody>
                  <a:tcPr/>
                </a:tc>
                <a:tc>
                  <a:txBody>
                    <a:bodyPr/>
                    <a:lstStyle/>
                    <a:p>
                      <a:r>
                        <a:rPr lang="en-US" sz="1600" dirty="0"/>
                        <a:t>anthropology</a:t>
                      </a:r>
                    </a:p>
                  </a:txBody>
                  <a:tcPr/>
                </a:tc>
                <a:tc>
                  <a:txBody>
                    <a:bodyPr/>
                    <a:lstStyle/>
                    <a:p>
                      <a:r>
                        <a:rPr lang="en-US" sz="1600" dirty="0"/>
                        <a:t>arts</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Q29 - Which pages do you go to most when you visit the College's website?</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391668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t>
                      </a:r>
                    </a:p>
                  </a:txBody>
                  <a:tcPr/>
                </a:tc>
                <a:tc>
                  <a:txBody>
                    <a:bodyPr/>
                    <a:lstStyle/>
                    <a:p>
                      <a:r>
                        <a:rPr lang="en-US" sz="1600" dirty="0"/>
                        <a:t>Answer</a:t>
                      </a:r>
                    </a:p>
                  </a:txBody>
                  <a:tcPr/>
                </a:tc>
                <a:tc>
                  <a:txBody>
                    <a:bodyPr/>
                    <a:lstStyle/>
                    <a:p>
                      <a:r>
                        <a:rPr lang="en-US" sz="1600" dirty="0"/>
                        <a:t>%</a:t>
                      </a:r>
                    </a:p>
                  </a:txBody>
                  <a:tcPr/>
                </a:tc>
                <a:tc>
                  <a:txBody>
                    <a:bodyPr/>
                    <a:lstStyle/>
                    <a:p>
                      <a:r>
                        <a:rPr lang="en-US" sz="1600" dirty="0"/>
                        <a:t>Count</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Homepage</a:t>
                      </a:r>
                    </a:p>
                  </a:txBody>
                  <a:tcPr/>
                </a:tc>
                <a:tc>
                  <a:txBody>
                    <a:bodyPr/>
                    <a:lstStyle/>
                    <a:p>
                      <a:r>
                        <a:rPr lang="en-US" sz="1600" dirty="0"/>
                        <a:t>18.83%</a:t>
                      </a:r>
                    </a:p>
                  </a:txBody>
                  <a:tcPr/>
                </a:tc>
                <a:tc>
                  <a:txBody>
                    <a:bodyPr/>
                    <a:lstStyle/>
                    <a:p>
                      <a:r>
                        <a:rPr lang="en-US" sz="1600" dirty="0"/>
                        <a:t>97</a:t>
                      </a:r>
                    </a:p>
                  </a:txBody>
                  <a:tcPr/>
                </a:tc>
                <a:extLst>
                  <a:ext uri="{0D108BD9-81ED-4DB2-BD59-A6C34878D82A}">
                    <a16:rowId xmlns:a16="http://schemas.microsoft.com/office/drawing/2014/main" val="10001"/>
                  </a:ext>
                </a:extLst>
              </a:tr>
              <a:tr h="370840">
                <a:tc>
                  <a:txBody>
                    <a:bodyPr/>
                    <a:lstStyle/>
                    <a:p>
                      <a:r>
                        <a:rPr lang="en-US" sz="1600" dirty="0"/>
                        <a:t>2</a:t>
                      </a:r>
                    </a:p>
                  </a:txBody>
                  <a:tcPr/>
                </a:tc>
                <a:tc>
                  <a:txBody>
                    <a:bodyPr/>
                    <a:lstStyle/>
                    <a:p>
                      <a:r>
                        <a:rPr lang="en-US" sz="1600" dirty="0"/>
                        <a:t>News and Events</a:t>
                      </a:r>
                    </a:p>
                  </a:txBody>
                  <a:tcPr/>
                </a:tc>
                <a:tc>
                  <a:txBody>
                    <a:bodyPr/>
                    <a:lstStyle/>
                    <a:p>
                      <a:r>
                        <a:rPr lang="en-US" sz="1600" dirty="0"/>
                        <a:t>37.48%</a:t>
                      </a:r>
                    </a:p>
                  </a:txBody>
                  <a:tcPr/>
                </a:tc>
                <a:tc>
                  <a:txBody>
                    <a:bodyPr/>
                    <a:lstStyle/>
                    <a:p>
                      <a:r>
                        <a:rPr lang="en-US" sz="1600" dirty="0"/>
                        <a:t>193</a:t>
                      </a:r>
                    </a:p>
                  </a:txBody>
                  <a:tcPr/>
                </a:tc>
                <a:extLst>
                  <a:ext uri="{0D108BD9-81ED-4DB2-BD59-A6C34878D82A}">
                    <a16:rowId xmlns:a16="http://schemas.microsoft.com/office/drawing/2014/main" val="10002"/>
                  </a:ext>
                </a:extLst>
              </a:tr>
              <a:tr h="370840">
                <a:tc>
                  <a:txBody>
                    <a:bodyPr/>
                    <a:lstStyle/>
                    <a:p>
                      <a:r>
                        <a:rPr lang="en-US" sz="1600" dirty="0"/>
                        <a:t>3</a:t>
                      </a:r>
                    </a:p>
                  </a:txBody>
                  <a:tcPr/>
                </a:tc>
                <a:tc>
                  <a:txBody>
                    <a:bodyPr/>
                    <a:lstStyle/>
                    <a:p>
                      <a:r>
                        <a:rPr lang="en-US" sz="1600" dirty="0"/>
                        <a:t>People</a:t>
                      </a:r>
                    </a:p>
                  </a:txBody>
                  <a:tcPr/>
                </a:tc>
                <a:tc>
                  <a:txBody>
                    <a:bodyPr/>
                    <a:lstStyle/>
                    <a:p>
                      <a:r>
                        <a:rPr lang="en-US" sz="1600" dirty="0"/>
                        <a:t>16.70%</a:t>
                      </a:r>
                    </a:p>
                  </a:txBody>
                  <a:tcPr/>
                </a:tc>
                <a:tc>
                  <a:txBody>
                    <a:bodyPr/>
                    <a:lstStyle/>
                    <a:p>
                      <a:r>
                        <a:rPr lang="en-US" sz="1600" dirty="0"/>
                        <a:t>86</a:t>
                      </a:r>
                    </a:p>
                  </a:txBody>
                  <a:tcPr/>
                </a:tc>
                <a:extLst>
                  <a:ext uri="{0D108BD9-81ED-4DB2-BD59-A6C34878D82A}">
                    <a16:rowId xmlns:a16="http://schemas.microsoft.com/office/drawing/2014/main" val="10003"/>
                  </a:ext>
                </a:extLst>
              </a:tr>
              <a:tr h="370840">
                <a:tc>
                  <a:txBody>
                    <a:bodyPr/>
                    <a:lstStyle/>
                    <a:p>
                      <a:r>
                        <a:rPr lang="en-US" sz="1600" dirty="0"/>
                        <a:t>4</a:t>
                      </a:r>
                    </a:p>
                  </a:txBody>
                  <a:tcPr/>
                </a:tc>
                <a:tc>
                  <a:txBody>
                    <a:bodyPr/>
                    <a:lstStyle/>
                    <a:p>
                      <a:r>
                        <a:rPr lang="en-US" sz="1600" dirty="0"/>
                        <a:t>Membership</a:t>
                      </a:r>
                    </a:p>
                  </a:txBody>
                  <a:tcPr/>
                </a:tc>
                <a:tc>
                  <a:txBody>
                    <a:bodyPr/>
                    <a:lstStyle/>
                    <a:p>
                      <a:r>
                        <a:rPr lang="en-US" sz="1600" dirty="0"/>
                        <a:t>3.30%</a:t>
                      </a:r>
                    </a:p>
                  </a:txBody>
                  <a:tcPr/>
                </a:tc>
                <a:tc>
                  <a:txBody>
                    <a:bodyPr/>
                    <a:lstStyle/>
                    <a:p>
                      <a:r>
                        <a:rPr lang="en-US" sz="1600" dirty="0"/>
                        <a:t>17</a:t>
                      </a:r>
                    </a:p>
                  </a:txBody>
                  <a:tcPr/>
                </a:tc>
                <a:extLst>
                  <a:ext uri="{0D108BD9-81ED-4DB2-BD59-A6C34878D82A}">
                    <a16:rowId xmlns:a16="http://schemas.microsoft.com/office/drawing/2014/main" val="10004"/>
                  </a:ext>
                </a:extLst>
              </a:tr>
              <a:tr h="370840">
                <a:tc>
                  <a:txBody>
                    <a:bodyPr/>
                    <a:lstStyle/>
                    <a:p>
                      <a:r>
                        <a:rPr lang="en-US" sz="1600" dirty="0"/>
                        <a:t>5</a:t>
                      </a:r>
                    </a:p>
                  </a:txBody>
                  <a:tcPr/>
                </a:tc>
                <a:tc>
                  <a:txBody>
                    <a:bodyPr/>
                    <a:lstStyle/>
                    <a:p>
                      <a:r>
                        <a:rPr lang="en-US" sz="1600" dirty="0"/>
                        <a:t>Successful Retirement</a:t>
                      </a:r>
                    </a:p>
                  </a:txBody>
                  <a:tcPr/>
                </a:tc>
                <a:tc>
                  <a:txBody>
                    <a:bodyPr/>
                    <a:lstStyle/>
                    <a:p>
                      <a:r>
                        <a:rPr lang="en-US" sz="1600" dirty="0"/>
                        <a:t>4.08%</a:t>
                      </a:r>
                    </a:p>
                  </a:txBody>
                  <a:tcPr/>
                </a:tc>
                <a:tc>
                  <a:txBody>
                    <a:bodyPr/>
                    <a:lstStyle/>
                    <a:p>
                      <a:r>
                        <a:rPr lang="en-US" sz="1600" dirty="0"/>
                        <a:t>21</a:t>
                      </a:r>
                    </a:p>
                  </a:txBody>
                  <a:tcPr/>
                </a:tc>
                <a:extLst>
                  <a:ext uri="{0D108BD9-81ED-4DB2-BD59-A6C34878D82A}">
                    <a16:rowId xmlns:a16="http://schemas.microsoft.com/office/drawing/2014/main" val="10005"/>
                  </a:ext>
                </a:extLst>
              </a:tr>
              <a:tr h="370840">
                <a:tc>
                  <a:txBody>
                    <a:bodyPr/>
                    <a:lstStyle/>
                    <a:p>
                      <a:r>
                        <a:rPr lang="en-US" sz="1600" dirty="0"/>
                        <a:t>6</a:t>
                      </a:r>
                    </a:p>
                  </a:txBody>
                  <a:tcPr/>
                </a:tc>
                <a:tc>
                  <a:txBody>
                    <a:bodyPr/>
                    <a:lstStyle/>
                    <a:p>
                      <a:r>
                        <a:rPr lang="en-US" sz="1600" dirty="0"/>
                        <a:t>Health and Travel Insurance</a:t>
                      </a:r>
                    </a:p>
                  </a:txBody>
                  <a:tcPr/>
                </a:tc>
                <a:tc>
                  <a:txBody>
                    <a:bodyPr/>
                    <a:lstStyle/>
                    <a:p>
                      <a:r>
                        <a:rPr lang="en-US" sz="1600" dirty="0"/>
                        <a:t>13.98%</a:t>
                      </a:r>
                    </a:p>
                  </a:txBody>
                  <a:tcPr/>
                </a:tc>
                <a:tc>
                  <a:txBody>
                    <a:bodyPr/>
                    <a:lstStyle/>
                    <a:p>
                      <a:r>
                        <a:rPr lang="en-US" sz="1600" dirty="0"/>
                        <a:t>72</a:t>
                      </a:r>
                    </a:p>
                  </a:txBody>
                  <a:tcPr/>
                </a:tc>
                <a:extLst>
                  <a:ext uri="{0D108BD9-81ED-4DB2-BD59-A6C34878D82A}">
                    <a16:rowId xmlns:a16="http://schemas.microsoft.com/office/drawing/2014/main" val="10006"/>
                  </a:ext>
                </a:extLst>
              </a:tr>
              <a:tr h="370840">
                <a:tc>
                  <a:txBody>
                    <a:bodyPr/>
                    <a:lstStyle/>
                    <a:p>
                      <a:r>
                        <a:rPr lang="en-US" sz="1600" dirty="0"/>
                        <a:t>7</a:t>
                      </a:r>
                    </a:p>
                  </a:txBody>
                  <a:tcPr/>
                </a:tc>
                <a:tc>
                  <a:txBody>
                    <a:bodyPr/>
                    <a:lstStyle/>
                    <a:p>
                      <a:r>
                        <a:rPr lang="en-US" sz="1600" dirty="0"/>
                        <a:t>Giving</a:t>
                      </a:r>
                    </a:p>
                  </a:txBody>
                  <a:tcPr/>
                </a:tc>
                <a:tc>
                  <a:txBody>
                    <a:bodyPr/>
                    <a:lstStyle/>
                    <a:p>
                      <a:r>
                        <a:rPr lang="en-US" sz="1600" dirty="0"/>
                        <a:t>1.36%</a:t>
                      </a:r>
                    </a:p>
                  </a:txBody>
                  <a:tcPr/>
                </a:tc>
                <a:tc>
                  <a:txBody>
                    <a:bodyPr/>
                    <a:lstStyle/>
                    <a:p>
                      <a:r>
                        <a:rPr lang="en-US" sz="1600" dirty="0"/>
                        <a:t>7</a:t>
                      </a:r>
                    </a:p>
                  </a:txBody>
                  <a:tcPr/>
                </a:tc>
                <a:extLst>
                  <a:ext uri="{0D108BD9-81ED-4DB2-BD59-A6C34878D82A}">
                    <a16:rowId xmlns:a16="http://schemas.microsoft.com/office/drawing/2014/main" val="10007"/>
                  </a:ext>
                </a:extLst>
              </a:tr>
              <a:tr h="370840">
                <a:tc>
                  <a:txBody>
                    <a:bodyPr/>
                    <a:lstStyle/>
                    <a:p>
                      <a:r>
                        <a:rPr lang="en-US" sz="1600" dirty="0"/>
                        <a:t>8</a:t>
                      </a:r>
                    </a:p>
                  </a:txBody>
                  <a:tcPr/>
                </a:tc>
                <a:tc>
                  <a:txBody>
                    <a:bodyPr/>
                    <a:lstStyle/>
                    <a:p>
                      <a:r>
                        <a:rPr lang="en-US" sz="1600" dirty="0"/>
                        <a:t>Awards and Support</a:t>
                      </a:r>
                    </a:p>
                  </a:txBody>
                  <a:tcPr/>
                </a:tc>
                <a:tc>
                  <a:txBody>
                    <a:bodyPr/>
                    <a:lstStyle/>
                    <a:p>
                      <a:r>
                        <a:rPr lang="en-US" sz="1600" dirty="0"/>
                        <a:t>4.27%</a:t>
                      </a:r>
                    </a:p>
                  </a:txBody>
                  <a:tcPr/>
                </a:tc>
                <a:tc>
                  <a:txBody>
                    <a:bodyPr/>
                    <a:lstStyle/>
                    <a:p>
                      <a:r>
                        <a:rPr lang="en-US" sz="1600" dirty="0"/>
                        <a:t>22</a:t>
                      </a:r>
                    </a:p>
                  </a:txBody>
                  <a:tcPr/>
                </a:tc>
                <a:extLst>
                  <a:ext uri="{0D108BD9-81ED-4DB2-BD59-A6C34878D82A}">
                    <a16:rowId xmlns:a16="http://schemas.microsoft.com/office/drawing/2014/main" val="10008"/>
                  </a:ext>
                </a:extLst>
              </a:tr>
              <a:tr h="370840">
                <a:tc>
                  <a:txBody>
                    <a:bodyPr/>
                    <a:lstStyle/>
                    <a:p>
                      <a:endParaRPr lang="en-US" sz="1600" dirty="0"/>
                    </a:p>
                  </a:txBody>
                  <a:tcPr/>
                </a:tc>
                <a:tc>
                  <a:txBody>
                    <a:bodyPr/>
                    <a:lstStyle/>
                    <a:p>
                      <a:r>
                        <a:rPr lang="en-US" sz="1600" dirty="0"/>
                        <a:t>Total</a:t>
                      </a:r>
                    </a:p>
                  </a:txBody>
                  <a:tcPr/>
                </a:tc>
                <a:tc>
                  <a:txBody>
                    <a:bodyPr/>
                    <a:lstStyle/>
                    <a:p>
                      <a:r>
                        <a:rPr lang="en-US" sz="1600" dirty="0"/>
                        <a:t>100%</a:t>
                      </a:r>
                    </a:p>
                  </a:txBody>
                  <a:tcPr/>
                </a:tc>
                <a:tc>
                  <a:txBody>
                    <a:bodyPr/>
                    <a:lstStyle/>
                    <a:p>
                      <a:r>
                        <a:rPr lang="en-US" sz="1600" dirty="0"/>
                        <a:t>515</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140000"/>
            <a:ext cx="8229600" cy="369332"/>
          </a:xfrm>
          <a:prstGeom prst="rect">
            <a:avLst/>
          </a:prstGeom>
          <a:noFill/>
        </p:spPr>
        <p:txBody>
          <a:bodyPr wrap="square" rtlCol="0"/>
          <a:lstStyle/>
          <a:p>
            <a:r>
              <a:rPr lang="en-US" sz="2200" dirty="0"/>
              <a:t>Q15 - People's interests and activities change as they go through different phases in life, and retirement is no exception.  The College is keen to be relevant and accessible to all its members, and to offer programs of interest to those in both the early and later years of retirement.  And, as gender influences career trajectories and patterns in academia during working years, we are going to analyze responses to determine if gender influences paths into and through retirement.   What is your gender?</a:t>
            </a:r>
          </a:p>
        </p:txBody>
      </p:sp>
      <p:pic>
        <p:nvPicPr>
          <p:cNvPr id="3" name="Object 2"/>
          <p:cNvPicPr>
            <a:picLocks noChangeAspect="1"/>
          </p:cNvPicPr>
          <p:nvPr/>
        </p:nvPicPr>
        <p:blipFill>
          <a:blip r:embed="rId2" cstate="print"/>
          <a:stretch>
            <a:fillRect/>
          </a:stretch>
        </p:blipFill>
        <p:spPr>
          <a:xfrm>
            <a:off x="572000" y="1200000"/>
            <a:ext cx="8000000" cy="5000000"/>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Q15 - People's interests and activities change as they go through different phases in life, and retirement is no exception.  The College is keen to be relevant and accessible to all its members, and to offer programs of interest to those in both the early and later years of retirement.  And, as gender influences career trajectories and patterns in academia during working years, we are going to analyze responses to determine if gender influences paths into and through retirement.   What is your gender?</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15300960"/>
        </p:xfrm>
        <a:graphic>
          <a:graphicData uri="http://schemas.openxmlformats.org/drawingml/2006/table">
            <a:tbl>
              <a:tblPr firstRow="1" bandRow="1">
                <a:tableStyleId>{69012ECD-51FC-41F1-AA8D-1B2483CD663E}</a:tableStyleId>
              </a:tblPr>
              <a:tblGrid>
                <a:gridCol w="1043658">
                  <a:extLst>
                    <a:ext uri="{9D8B030D-6E8A-4147-A177-3AD203B41FA5}">
                      <a16:colId xmlns:a16="http://schemas.microsoft.com/office/drawing/2014/main" val="20000"/>
                    </a:ext>
                  </a:extLst>
                </a:gridCol>
                <a:gridCol w="1043658">
                  <a:extLst>
                    <a:ext uri="{9D8B030D-6E8A-4147-A177-3AD203B41FA5}">
                      <a16:colId xmlns:a16="http://schemas.microsoft.com/office/drawing/2014/main" val="20001"/>
                    </a:ext>
                  </a:extLst>
                </a:gridCol>
                <a:gridCol w="1043658">
                  <a:extLst>
                    <a:ext uri="{9D8B030D-6E8A-4147-A177-3AD203B41FA5}">
                      <a16:colId xmlns:a16="http://schemas.microsoft.com/office/drawing/2014/main" val="20002"/>
                    </a:ext>
                  </a:extLst>
                </a:gridCol>
                <a:gridCol w="1043658">
                  <a:extLst>
                    <a:ext uri="{9D8B030D-6E8A-4147-A177-3AD203B41FA5}">
                      <a16:colId xmlns:a16="http://schemas.microsoft.com/office/drawing/2014/main" val="20003"/>
                    </a:ext>
                  </a:extLst>
                </a:gridCol>
                <a:gridCol w="1043658">
                  <a:extLst>
                    <a:ext uri="{9D8B030D-6E8A-4147-A177-3AD203B41FA5}">
                      <a16:colId xmlns:a16="http://schemas.microsoft.com/office/drawing/2014/main" val="20004"/>
                    </a:ext>
                  </a:extLst>
                </a:gridCol>
                <a:gridCol w="1043658">
                  <a:extLst>
                    <a:ext uri="{9D8B030D-6E8A-4147-A177-3AD203B41FA5}">
                      <a16:colId xmlns:a16="http://schemas.microsoft.com/office/drawing/2014/main" val="20005"/>
                    </a:ext>
                  </a:extLst>
                </a:gridCol>
                <a:gridCol w="1043658">
                  <a:extLst>
                    <a:ext uri="{9D8B030D-6E8A-4147-A177-3AD203B41FA5}">
                      <a16:colId xmlns:a16="http://schemas.microsoft.com/office/drawing/2014/main" val="20006"/>
                    </a:ext>
                  </a:extLst>
                </a:gridCol>
                <a:gridCol w="1043658">
                  <a:extLst>
                    <a:ext uri="{9D8B030D-6E8A-4147-A177-3AD203B41FA5}">
                      <a16:colId xmlns:a16="http://schemas.microsoft.com/office/drawing/2014/main" val="20007"/>
                    </a:ext>
                  </a:extLst>
                </a:gridCol>
              </a:tblGrid>
              <a:tr h="370840">
                <a:tc>
                  <a:txBody>
                    <a:bodyPr/>
                    <a:lstStyle/>
                    <a:p>
                      <a:r>
                        <a:rPr lang="en-US" sz="1600" dirty="0"/>
                        <a:t>#</a:t>
                      </a:r>
                    </a:p>
                  </a:txBody>
                  <a:tcPr/>
                </a:tc>
                <a:tc>
                  <a:txBody>
                    <a:bodyPr/>
                    <a:lstStyle/>
                    <a:p>
                      <a:r>
                        <a:rPr lang="en-US" sz="1600" dirty="0"/>
                        <a:t>Field</a:t>
                      </a:r>
                    </a:p>
                  </a:txBody>
                  <a:tcPr/>
                </a:tc>
                <a:tc>
                  <a:txBody>
                    <a:bodyPr/>
                    <a:lstStyle/>
                    <a:p>
                      <a:r>
                        <a:rPr lang="en-US" sz="1600" dirty="0"/>
                        <a:t>Minimum</a:t>
                      </a:r>
                    </a:p>
                  </a:txBody>
                  <a:tcPr/>
                </a:tc>
                <a:tc>
                  <a:txBody>
                    <a:bodyPr/>
                    <a:lstStyle/>
                    <a:p>
                      <a:r>
                        <a:rPr lang="en-US" sz="1600" dirty="0"/>
                        <a:t>Maximum</a:t>
                      </a:r>
                    </a:p>
                  </a:txBody>
                  <a:tcPr/>
                </a:tc>
                <a:tc>
                  <a:txBody>
                    <a:bodyPr/>
                    <a:lstStyle/>
                    <a:p>
                      <a:r>
                        <a:rPr lang="en-US" sz="1600" dirty="0"/>
                        <a:t>Mean</a:t>
                      </a:r>
                    </a:p>
                  </a:txBody>
                  <a:tcPr/>
                </a:tc>
                <a:tc>
                  <a:txBody>
                    <a:bodyPr/>
                    <a:lstStyle/>
                    <a:p>
                      <a:r>
                        <a:rPr lang="en-US" sz="1600" dirty="0"/>
                        <a:t>Std Deviation</a:t>
                      </a:r>
                    </a:p>
                  </a:txBody>
                  <a:tcPr/>
                </a:tc>
                <a:tc>
                  <a:txBody>
                    <a:bodyPr/>
                    <a:lstStyle/>
                    <a:p>
                      <a:r>
                        <a:rPr lang="en-US" sz="1600" dirty="0"/>
                        <a:t>Variance</a:t>
                      </a:r>
                    </a:p>
                  </a:txBody>
                  <a:tcPr/>
                </a:tc>
                <a:tc>
                  <a:txBody>
                    <a:bodyPr/>
                    <a:lstStyle/>
                    <a:p>
                      <a:r>
                        <a:rPr lang="en-US" sz="1600" dirty="0"/>
                        <a:t>Count</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People's interests and activities change as they go through different phases in life, and retirement is no exception.  The College is keen to be relevant and accessible to all its members, and to offer programs of interest to those in both the early and later years of retirement.  And, as gender influences career trajectories and patterns in academia during working years, we are going to analyze responses to determine if gender influences paths into and through retirement.  
What is your gender?</a:t>
                      </a:r>
                    </a:p>
                  </a:txBody>
                  <a:tcPr/>
                </a:tc>
                <a:tc>
                  <a:txBody>
                    <a:bodyPr/>
                    <a:lstStyle/>
                    <a:p>
                      <a:r>
                        <a:rPr lang="en-US" sz="1600" dirty="0"/>
                        <a:t>7.00</a:t>
                      </a:r>
                    </a:p>
                  </a:txBody>
                  <a:tcPr/>
                </a:tc>
                <a:tc>
                  <a:txBody>
                    <a:bodyPr/>
                    <a:lstStyle/>
                    <a:p>
                      <a:r>
                        <a:rPr lang="en-US" sz="1600" dirty="0"/>
                        <a:t>10.00</a:t>
                      </a:r>
                    </a:p>
                  </a:txBody>
                  <a:tcPr/>
                </a:tc>
                <a:tc>
                  <a:txBody>
                    <a:bodyPr/>
                    <a:lstStyle/>
                    <a:p>
                      <a:r>
                        <a:rPr lang="en-US" sz="1600" dirty="0"/>
                        <a:t>7.32</a:t>
                      </a:r>
                    </a:p>
                  </a:txBody>
                  <a:tcPr/>
                </a:tc>
                <a:tc>
                  <a:txBody>
                    <a:bodyPr/>
                    <a:lstStyle/>
                    <a:p>
                      <a:r>
                        <a:rPr lang="en-US" sz="1600" dirty="0"/>
                        <a:t>0.52</a:t>
                      </a:r>
                    </a:p>
                  </a:txBody>
                  <a:tcPr/>
                </a:tc>
                <a:tc>
                  <a:txBody>
                    <a:bodyPr/>
                    <a:lstStyle/>
                    <a:p>
                      <a:r>
                        <a:rPr lang="en-US" sz="1600" dirty="0"/>
                        <a:t>0.27</a:t>
                      </a:r>
                    </a:p>
                  </a:txBody>
                  <a:tcPr/>
                </a:tc>
                <a:tc>
                  <a:txBody>
                    <a:bodyPr/>
                    <a:lstStyle/>
                    <a:p>
                      <a:r>
                        <a:rPr lang="en-US" sz="1600" dirty="0"/>
                        <a:t>369</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Q15 - People's interests and activities change as they go through different phases in life, and retirement is no exception.  The College is keen to be relevant and accessible to all its members, and to offer programs of interest to those in both the early and later years of retirement.  And, as gender influences career trajectories and patterns in academia during working years, we are going to analyze responses to determine if gender influences paths into and through retirement.   What is your gender?</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243332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t>
                      </a:r>
                    </a:p>
                  </a:txBody>
                  <a:tcPr/>
                </a:tc>
                <a:tc>
                  <a:txBody>
                    <a:bodyPr/>
                    <a:lstStyle/>
                    <a:p>
                      <a:r>
                        <a:rPr lang="en-US" sz="1600" dirty="0"/>
                        <a:t>Answer</a:t>
                      </a:r>
                    </a:p>
                  </a:txBody>
                  <a:tcPr/>
                </a:tc>
                <a:tc>
                  <a:txBody>
                    <a:bodyPr/>
                    <a:lstStyle/>
                    <a:p>
                      <a:r>
                        <a:rPr lang="en-US" sz="1600" dirty="0"/>
                        <a:t>%</a:t>
                      </a:r>
                    </a:p>
                  </a:txBody>
                  <a:tcPr/>
                </a:tc>
                <a:tc>
                  <a:txBody>
                    <a:bodyPr/>
                    <a:lstStyle/>
                    <a:p>
                      <a:r>
                        <a:rPr lang="en-US" sz="1600" dirty="0"/>
                        <a:t>Count</a:t>
                      </a:r>
                    </a:p>
                  </a:txBody>
                  <a:tcPr/>
                </a:tc>
                <a:extLst>
                  <a:ext uri="{0D108BD9-81ED-4DB2-BD59-A6C34878D82A}">
                    <a16:rowId xmlns:a16="http://schemas.microsoft.com/office/drawing/2014/main" val="10000"/>
                  </a:ext>
                </a:extLst>
              </a:tr>
              <a:tr h="370840">
                <a:tc>
                  <a:txBody>
                    <a:bodyPr/>
                    <a:lstStyle/>
                    <a:p>
                      <a:r>
                        <a:rPr lang="en-US" sz="1600" dirty="0"/>
                        <a:t>7</a:t>
                      </a:r>
                    </a:p>
                  </a:txBody>
                  <a:tcPr/>
                </a:tc>
                <a:tc>
                  <a:txBody>
                    <a:bodyPr/>
                    <a:lstStyle/>
                    <a:p>
                      <a:r>
                        <a:rPr lang="en-US" sz="1600" dirty="0"/>
                        <a:t>Male</a:t>
                      </a:r>
                    </a:p>
                  </a:txBody>
                  <a:tcPr/>
                </a:tc>
                <a:tc>
                  <a:txBody>
                    <a:bodyPr/>
                    <a:lstStyle/>
                    <a:p>
                      <a:r>
                        <a:rPr lang="en-US" sz="1600" dirty="0"/>
                        <a:t>69.65%</a:t>
                      </a:r>
                    </a:p>
                  </a:txBody>
                  <a:tcPr/>
                </a:tc>
                <a:tc>
                  <a:txBody>
                    <a:bodyPr/>
                    <a:lstStyle/>
                    <a:p>
                      <a:r>
                        <a:rPr lang="en-US" sz="1600" dirty="0"/>
                        <a:t>257</a:t>
                      </a:r>
                    </a:p>
                  </a:txBody>
                  <a:tcPr/>
                </a:tc>
                <a:extLst>
                  <a:ext uri="{0D108BD9-81ED-4DB2-BD59-A6C34878D82A}">
                    <a16:rowId xmlns:a16="http://schemas.microsoft.com/office/drawing/2014/main" val="10001"/>
                  </a:ext>
                </a:extLst>
              </a:tr>
              <a:tr h="370840">
                <a:tc>
                  <a:txBody>
                    <a:bodyPr/>
                    <a:lstStyle/>
                    <a:p>
                      <a:r>
                        <a:rPr lang="en-US" sz="1600" dirty="0"/>
                        <a:t>8</a:t>
                      </a:r>
                    </a:p>
                  </a:txBody>
                  <a:tcPr/>
                </a:tc>
                <a:tc>
                  <a:txBody>
                    <a:bodyPr/>
                    <a:lstStyle/>
                    <a:p>
                      <a:r>
                        <a:rPr lang="en-US" sz="1600" dirty="0"/>
                        <a:t>Female</a:t>
                      </a:r>
                    </a:p>
                  </a:txBody>
                  <a:tcPr/>
                </a:tc>
                <a:tc>
                  <a:txBody>
                    <a:bodyPr/>
                    <a:lstStyle/>
                    <a:p>
                      <a:r>
                        <a:rPr lang="en-US" sz="1600" dirty="0"/>
                        <a:t>29.27%</a:t>
                      </a:r>
                    </a:p>
                  </a:txBody>
                  <a:tcPr/>
                </a:tc>
                <a:tc>
                  <a:txBody>
                    <a:bodyPr/>
                    <a:lstStyle/>
                    <a:p>
                      <a:r>
                        <a:rPr lang="en-US" sz="1600" dirty="0"/>
                        <a:t>108</a:t>
                      </a:r>
                    </a:p>
                  </a:txBody>
                  <a:tcPr/>
                </a:tc>
                <a:extLst>
                  <a:ext uri="{0D108BD9-81ED-4DB2-BD59-A6C34878D82A}">
                    <a16:rowId xmlns:a16="http://schemas.microsoft.com/office/drawing/2014/main" val="10002"/>
                  </a:ext>
                </a:extLst>
              </a:tr>
              <a:tr h="370840">
                <a:tc>
                  <a:txBody>
                    <a:bodyPr/>
                    <a:lstStyle/>
                    <a:p>
                      <a:r>
                        <a:rPr lang="en-US" sz="1600" dirty="0"/>
                        <a:t>9</a:t>
                      </a:r>
                    </a:p>
                  </a:txBody>
                  <a:tcPr/>
                </a:tc>
                <a:tc>
                  <a:txBody>
                    <a:bodyPr/>
                    <a:lstStyle/>
                    <a:p>
                      <a:r>
                        <a:rPr lang="en-US" sz="1600" dirty="0"/>
                        <a:t>Non-binary / third gender</a:t>
                      </a:r>
                    </a:p>
                  </a:txBody>
                  <a:tcPr/>
                </a:tc>
                <a:tc>
                  <a:txBody>
                    <a:bodyPr/>
                    <a:lstStyle/>
                    <a:p>
                      <a:r>
                        <a:rPr lang="en-US" sz="1600" dirty="0"/>
                        <a:t>0.27%</a:t>
                      </a:r>
                    </a:p>
                  </a:txBody>
                  <a:tcPr/>
                </a:tc>
                <a:tc>
                  <a:txBody>
                    <a:bodyPr/>
                    <a:lstStyle/>
                    <a:p>
                      <a:r>
                        <a:rPr lang="en-US" sz="1600" dirty="0"/>
                        <a:t>1</a:t>
                      </a:r>
                    </a:p>
                  </a:txBody>
                  <a:tcPr/>
                </a:tc>
                <a:extLst>
                  <a:ext uri="{0D108BD9-81ED-4DB2-BD59-A6C34878D82A}">
                    <a16:rowId xmlns:a16="http://schemas.microsoft.com/office/drawing/2014/main" val="10003"/>
                  </a:ext>
                </a:extLst>
              </a:tr>
              <a:tr h="370840">
                <a:tc>
                  <a:txBody>
                    <a:bodyPr/>
                    <a:lstStyle/>
                    <a:p>
                      <a:r>
                        <a:rPr lang="en-US" sz="1600" dirty="0"/>
                        <a:t>10</a:t>
                      </a:r>
                    </a:p>
                  </a:txBody>
                  <a:tcPr/>
                </a:tc>
                <a:tc>
                  <a:txBody>
                    <a:bodyPr/>
                    <a:lstStyle/>
                    <a:p>
                      <a:r>
                        <a:rPr lang="en-US" sz="1600" dirty="0"/>
                        <a:t>Prefer not to say</a:t>
                      </a:r>
                    </a:p>
                  </a:txBody>
                  <a:tcPr/>
                </a:tc>
                <a:tc>
                  <a:txBody>
                    <a:bodyPr/>
                    <a:lstStyle/>
                    <a:p>
                      <a:r>
                        <a:rPr lang="en-US" sz="1600" dirty="0"/>
                        <a:t>0.81%</a:t>
                      </a:r>
                    </a:p>
                  </a:txBody>
                  <a:tcPr/>
                </a:tc>
                <a:tc>
                  <a:txBody>
                    <a:bodyPr/>
                    <a:lstStyle/>
                    <a:p>
                      <a:r>
                        <a:rPr lang="en-US" sz="1600" dirty="0"/>
                        <a:t>3</a:t>
                      </a:r>
                    </a:p>
                  </a:txBody>
                  <a:tcPr/>
                </a:tc>
                <a:extLst>
                  <a:ext uri="{0D108BD9-81ED-4DB2-BD59-A6C34878D82A}">
                    <a16:rowId xmlns:a16="http://schemas.microsoft.com/office/drawing/2014/main" val="10004"/>
                  </a:ext>
                </a:extLst>
              </a:tr>
              <a:tr h="370840">
                <a:tc>
                  <a:txBody>
                    <a:bodyPr/>
                    <a:lstStyle/>
                    <a:p>
                      <a:endParaRPr lang="en-US" sz="1600" dirty="0"/>
                    </a:p>
                  </a:txBody>
                  <a:tcPr/>
                </a:tc>
                <a:tc>
                  <a:txBody>
                    <a:bodyPr/>
                    <a:lstStyle/>
                    <a:p>
                      <a:r>
                        <a:rPr lang="en-US" sz="1600" dirty="0"/>
                        <a:t>Total</a:t>
                      </a:r>
                    </a:p>
                  </a:txBody>
                  <a:tcPr/>
                </a:tc>
                <a:tc>
                  <a:txBody>
                    <a:bodyPr/>
                    <a:lstStyle/>
                    <a:p>
                      <a:r>
                        <a:rPr lang="en-US" sz="1600" dirty="0"/>
                        <a:t>100%</a:t>
                      </a:r>
                    </a:p>
                  </a:txBody>
                  <a:tcPr/>
                </a:tc>
                <a:tc>
                  <a:txBody>
                    <a:bodyPr/>
                    <a:lstStyle/>
                    <a:p>
                      <a:r>
                        <a:rPr lang="en-US" sz="1600" dirty="0"/>
                        <a:t>369</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140000"/>
            <a:ext cx="8229600" cy="369332"/>
          </a:xfrm>
          <a:prstGeom prst="rect">
            <a:avLst/>
          </a:prstGeom>
          <a:noFill/>
        </p:spPr>
        <p:txBody>
          <a:bodyPr wrap="square" rtlCol="0"/>
          <a:lstStyle/>
          <a:p>
            <a:r>
              <a:rPr lang="en-US" sz="2200" dirty="0"/>
              <a:t>Q30 - For new retirees, there is an adjustment to one's new status and issues with finding "one's way" in a new phase of life, along with determining relationships with home departments and work colleagues.  Guidance can come from many sources.  What is your perception about the level of support you received to navigate your transition into retirement?</a:t>
            </a:r>
          </a:p>
        </p:txBody>
      </p:sp>
      <p:pic>
        <p:nvPicPr>
          <p:cNvPr id="3" name="Object 2"/>
          <p:cNvPicPr>
            <a:picLocks noChangeAspect="1"/>
          </p:cNvPicPr>
          <p:nvPr/>
        </p:nvPicPr>
        <p:blipFill>
          <a:blip r:embed="rId2" cstate="print"/>
          <a:stretch>
            <a:fillRect/>
          </a:stretch>
        </p:blipFill>
        <p:spPr>
          <a:xfrm>
            <a:off x="572000" y="1200000"/>
            <a:ext cx="8000000" cy="5000000"/>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Q30 - For new retirees, there is an adjustment to one's new status and issues with finding "one's way" in a new phase of life, along with determining relationships with home departments and work colleagues.  Guidance can come from many sources.  What is your perception about the level of support you received to navigate your transition into retirement?</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10210800"/>
        </p:xfrm>
        <a:graphic>
          <a:graphicData uri="http://schemas.openxmlformats.org/drawingml/2006/table">
            <a:tbl>
              <a:tblPr firstRow="1" bandRow="1">
                <a:tableStyleId>{69012ECD-51FC-41F1-AA8D-1B2483CD663E}</a:tableStyleId>
              </a:tblPr>
              <a:tblGrid>
                <a:gridCol w="1043658">
                  <a:extLst>
                    <a:ext uri="{9D8B030D-6E8A-4147-A177-3AD203B41FA5}">
                      <a16:colId xmlns:a16="http://schemas.microsoft.com/office/drawing/2014/main" val="20000"/>
                    </a:ext>
                  </a:extLst>
                </a:gridCol>
                <a:gridCol w="1043658">
                  <a:extLst>
                    <a:ext uri="{9D8B030D-6E8A-4147-A177-3AD203B41FA5}">
                      <a16:colId xmlns:a16="http://schemas.microsoft.com/office/drawing/2014/main" val="20001"/>
                    </a:ext>
                  </a:extLst>
                </a:gridCol>
                <a:gridCol w="1043658">
                  <a:extLst>
                    <a:ext uri="{9D8B030D-6E8A-4147-A177-3AD203B41FA5}">
                      <a16:colId xmlns:a16="http://schemas.microsoft.com/office/drawing/2014/main" val="20002"/>
                    </a:ext>
                  </a:extLst>
                </a:gridCol>
                <a:gridCol w="1043658">
                  <a:extLst>
                    <a:ext uri="{9D8B030D-6E8A-4147-A177-3AD203B41FA5}">
                      <a16:colId xmlns:a16="http://schemas.microsoft.com/office/drawing/2014/main" val="20003"/>
                    </a:ext>
                  </a:extLst>
                </a:gridCol>
                <a:gridCol w="1043658">
                  <a:extLst>
                    <a:ext uri="{9D8B030D-6E8A-4147-A177-3AD203B41FA5}">
                      <a16:colId xmlns:a16="http://schemas.microsoft.com/office/drawing/2014/main" val="20004"/>
                    </a:ext>
                  </a:extLst>
                </a:gridCol>
                <a:gridCol w="1043658">
                  <a:extLst>
                    <a:ext uri="{9D8B030D-6E8A-4147-A177-3AD203B41FA5}">
                      <a16:colId xmlns:a16="http://schemas.microsoft.com/office/drawing/2014/main" val="20005"/>
                    </a:ext>
                  </a:extLst>
                </a:gridCol>
                <a:gridCol w="1043658">
                  <a:extLst>
                    <a:ext uri="{9D8B030D-6E8A-4147-A177-3AD203B41FA5}">
                      <a16:colId xmlns:a16="http://schemas.microsoft.com/office/drawing/2014/main" val="20006"/>
                    </a:ext>
                  </a:extLst>
                </a:gridCol>
                <a:gridCol w="1043658">
                  <a:extLst>
                    <a:ext uri="{9D8B030D-6E8A-4147-A177-3AD203B41FA5}">
                      <a16:colId xmlns:a16="http://schemas.microsoft.com/office/drawing/2014/main" val="20007"/>
                    </a:ext>
                  </a:extLst>
                </a:gridCol>
              </a:tblGrid>
              <a:tr h="370840">
                <a:tc>
                  <a:txBody>
                    <a:bodyPr/>
                    <a:lstStyle/>
                    <a:p>
                      <a:r>
                        <a:rPr lang="en-US" sz="1600" dirty="0"/>
                        <a:t>#</a:t>
                      </a:r>
                    </a:p>
                  </a:txBody>
                  <a:tcPr/>
                </a:tc>
                <a:tc>
                  <a:txBody>
                    <a:bodyPr/>
                    <a:lstStyle/>
                    <a:p>
                      <a:r>
                        <a:rPr lang="en-US" sz="1600" dirty="0"/>
                        <a:t>Field</a:t>
                      </a:r>
                    </a:p>
                  </a:txBody>
                  <a:tcPr/>
                </a:tc>
                <a:tc>
                  <a:txBody>
                    <a:bodyPr/>
                    <a:lstStyle/>
                    <a:p>
                      <a:r>
                        <a:rPr lang="en-US" sz="1600" dirty="0"/>
                        <a:t>Minimum</a:t>
                      </a:r>
                    </a:p>
                  </a:txBody>
                  <a:tcPr/>
                </a:tc>
                <a:tc>
                  <a:txBody>
                    <a:bodyPr/>
                    <a:lstStyle/>
                    <a:p>
                      <a:r>
                        <a:rPr lang="en-US" sz="1600" dirty="0"/>
                        <a:t>Maximum</a:t>
                      </a:r>
                    </a:p>
                  </a:txBody>
                  <a:tcPr/>
                </a:tc>
                <a:tc>
                  <a:txBody>
                    <a:bodyPr/>
                    <a:lstStyle/>
                    <a:p>
                      <a:r>
                        <a:rPr lang="en-US" sz="1600" dirty="0"/>
                        <a:t>Mean</a:t>
                      </a:r>
                    </a:p>
                  </a:txBody>
                  <a:tcPr/>
                </a:tc>
                <a:tc>
                  <a:txBody>
                    <a:bodyPr/>
                    <a:lstStyle/>
                    <a:p>
                      <a:r>
                        <a:rPr lang="en-US" sz="1600" dirty="0"/>
                        <a:t>Std Deviation</a:t>
                      </a:r>
                    </a:p>
                  </a:txBody>
                  <a:tcPr/>
                </a:tc>
                <a:tc>
                  <a:txBody>
                    <a:bodyPr/>
                    <a:lstStyle/>
                    <a:p>
                      <a:r>
                        <a:rPr lang="en-US" sz="1600" dirty="0"/>
                        <a:t>Variance</a:t>
                      </a:r>
                    </a:p>
                  </a:txBody>
                  <a:tcPr/>
                </a:tc>
                <a:tc>
                  <a:txBody>
                    <a:bodyPr/>
                    <a:lstStyle/>
                    <a:p>
                      <a:r>
                        <a:rPr lang="en-US" sz="1600" dirty="0"/>
                        <a:t>Count</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Knowing about flexible work options offered by UBC to ease into retirement</a:t>
                      </a:r>
                    </a:p>
                  </a:txBody>
                  <a:tcPr/>
                </a:tc>
                <a:tc>
                  <a:txBody>
                    <a:bodyPr/>
                    <a:lstStyle/>
                    <a:p>
                      <a:r>
                        <a:rPr lang="en-US" sz="1600" dirty="0"/>
                        <a:t>9.00</a:t>
                      </a:r>
                    </a:p>
                  </a:txBody>
                  <a:tcPr/>
                </a:tc>
                <a:tc>
                  <a:txBody>
                    <a:bodyPr/>
                    <a:lstStyle/>
                    <a:p>
                      <a:r>
                        <a:rPr lang="en-US" sz="1600" dirty="0"/>
                        <a:t>11.00</a:t>
                      </a:r>
                    </a:p>
                  </a:txBody>
                  <a:tcPr/>
                </a:tc>
                <a:tc>
                  <a:txBody>
                    <a:bodyPr/>
                    <a:lstStyle/>
                    <a:p>
                      <a:r>
                        <a:rPr lang="en-US" sz="1600" dirty="0"/>
                        <a:t>10.10</a:t>
                      </a:r>
                    </a:p>
                  </a:txBody>
                  <a:tcPr/>
                </a:tc>
                <a:tc>
                  <a:txBody>
                    <a:bodyPr/>
                    <a:lstStyle/>
                    <a:p>
                      <a:r>
                        <a:rPr lang="en-US" sz="1600" dirty="0"/>
                        <a:t>0.90</a:t>
                      </a:r>
                    </a:p>
                  </a:txBody>
                  <a:tcPr/>
                </a:tc>
                <a:tc>
                  <a:txBody>
                    <a:bodyPr/>
                    <a:lstStyle/>
                    <a:p>
                      <a:r>
                        <a:rPr lang="en-US" sz="1600" dirty="0"/>
                        <a:t>0.81</a:t>
                      </a:r>
                    </a:p>
                  </a:txBody>
                  <a:tcPr/>
                </a:tc>
                <a:tc>
                  <a:txBody>
                    <a:bodyPr/>
                    <a:lstStyle/>
                    <a:p>
                      <a:r>
                        <a:rPr lang="en-US" sz="1600" dirty="0"/>
                        <a:t>333</a:t>
                      </a:r>
                    </a:p>
                  </a:txBody>
                  <a:tcPr/>
                </a:tc>
                <a:extLst>
                  <a:ext uri="{0D108BD9-81ED-4DB2-BD59-A6C34878D82A}">
                    <a16:rowId xmlns:a16="http://schemas.microsoft.com/office/drawing/2014/main" val="10001"/>
                  </a:ext>
                </a:extLst>
              </a:tr>
              <a:tr h="370840">
                <a:tc>
                  <a:txBody>
                    <a:bodyPr/>
                    <a:lstStyle/>
                    <a:p>
                      <a:r>
                        <a:rPr lang="en-US" sz="1600" dirty="0"/>
                        <a:t>2</a:t>
                      </a:r>
                    </a:p>
                  </a:txBody>
                  <a:tcPr/>
                </a:tc>
                <a:tc>
                  <a:txBody>
                    <a:bodyPr/>
                    <a:lstStyle/>
                    <a:p>
                      <a:r>
                        <a:rPr lang="en-US" sz="1600" dirty="0"/>
                        <a:t>Obtaining UBC Senate-approved emeritus/a status</a:t>
                      </a:r>
                    </a:p>
                  </a:txBody>
                  <a:tcPr/>
                </a:tc>
                <a:tc>
                  <a:txBody>
                    <a:bodyPr/>
                    <a:lstStyle/>
                    <a:p>
                      <a:r>
                        <a:rPr lang="en-US" sz="1600" dirty="0"/>
                        <a:t>9.00</a:t>
                      </a:r>
                    </a:p>
                  </a:txBody>
                  <a:tcPr/>
                </a:tc>
                <a:tc>
                  <a:txBody>
                    <a:bodyPr/>
                    <a:lstStyle/>
                    <a:p>
                      <a:r>
                        <a:rPr lang="en-US" sz="1600" dirty="0"/>
                        <a:t>11.00</a:t>
                      </a:r>
                    </a:p>
                  </a:txBody>
                  <a:tcPr/>
                </a:tc>
                <a:tc>
                  <a:txBody>
                    <a:bodyPr/>
                    <a:lstStyle/>
                    <a:p>
                      <a:r>
                        <a:rPr lang="en-US" sz="1600" dirty="0"/>
                        <a:t>9.45</a:t>
                      </a:r>
                    </a:p>
                  </a:txBody>
                  <a:tcPr/>
                </a:tc>
                <a:tc>
                  <a:txBody>
                    <a:bodyPr/>
                    <a:lstStyle/>
                    <a:p>
                      <a:r>
                        <a:rPr lang="en-US" sz="1600" dirty="0"/>
                        <a:t>0.80</a:t>
                      </a:r>
                    </a:p>
                  </a:txBody>
                  <a:tcPr/>
                </a:tc>
                <a:tc>
                  <a:txBody>
                    <a:bodyPr/>
                    <a:lstStyle/>
                    <a:p>
                      <a:r>
                        <a:rPr lang="en-US" sz="1600" dirty="0"/>
                        <a:t>0.64</a:t>
                      </a:r>
                    </a:p>
                  </a:txBody>
                  <a:tcPr/>
                </a:tc>
                <a:tc>
                  <a:txBody>
                    <a:bodyPr/>
                    <a:lstStyle/>
                    <a:p>
                      <a:r>
                        <a:rPr lang="en-US" sz="1600" dirty="0"/>
                        <a:t>328</a:t>
                      </a:r>
                    </a:p>
                  </a:txBody>
                  <a:tcPr/>
                </a:tc>
                <a:extLst>
                  <a:ext uri="{0D108BD9-81ED-4DB2-BD59-A6C34878D82A}">
                    <a16:rowId xmlns:a16="http://schemas.microsoft.com/office/drawing/2014/main" val="10002"/>
                  </a:ext>
                </a:extLst>
              </a:tr>
              <a:tr h="370840">
                <a:tc>
                  <a:txBody>
                    <a:bodyPr/>
                    <a:lstStyle/>
                    <a:p>
                      <a:r>
                        <a:rPr lang="en-US" sz="1600" dirty="0"/>
                        <a:t>3</a:t>
                      </a:r>
                    </a:p>
                  </a:txBody>
                  <a:tcPr/>
                </a:tc>
                <a:tc>
                  <a:txBody>
                    <a:bodyPr/>
                    <a:lstStyle/>
                    <a:p>
                      <a:r>
                        <a:rPr lang="en-US" sz="1600" dirty="0"/>
                        <a:t>Establishing a post-retirement appointment in my Department</a:t>
                      </a:r>
                    </a:p>
                  </a:txBody>
                  <a:tcPr/>
                </a:tc>
                <a:tc>
                  <a:txBody>
                    <a:bodyPr/>
                    <a:lstStyle/>
                    <a:p>
                      <a:r>
                        <a:rPr lang="en-US" sz="1600" dirty="0"/>
                        <a:t>9.00</a:t>
                      </a:r>
                    </a:p>
                  </a:txBody>
                  <a:tcPr/>
                </a:tc>
                <a:tc>
                  <a:txBody>
                    <a:bodyPr/>
                    <a:lstStyle/>
                    <a:p>
                      <a:r>
                        <a:rPr lang="en-US" sz="1600" dirty="0"/>
                        <a:t>11.00</a:t>
                      </a:r>
                    </a:p>
                  </a:txBody>
                  <a:tcPr/>
                </a:tc>
                <a:tc>
                  <a:txBody>
                    <a:bodyPr/>
                    <a:lstStyle/>
                    <a:p>
                      <a:r>
                        <a:rPr lang="en-US" sz="1600" dirty="0"/>
                        <a:t>10.20</a:t>
                      </a:r>
                    </a:p>
                  </a:txBody>
                  <a:tcPr/>
                </a:tc>
                <a:tc>
                  <a:txBody>
                    <a:bodyPr/>
                    <a:lstStyle/>
                    <a:p>
                      <a:r>
                        <a:rPr lang="en-US" sz="1600" dirty="0"/>
                        <a:t>0.87</a:t>
                      </a:r>
                    </a:p>
                  </a:txBody>
                  <a:tcPr/>
                </a:tc>
                <a:tc>
                  <a:txBody>
                    <a:bodyPr/>
                    <a:lstStyle/>
                    <a:p>
                      <a:r>
                        <a:rPr lang="en-US" sz="1600" dirty="0"/>
                        <a:t>0.75</a:t>
                      </a:r>
                    </a:p>
                  </a:txBody>
                  <a:tcPr/>
                </a:tc>
                <a:tc>
                  <a:txBody>
                    <a:bodyPr/>
                    <a:lstStyle/>
                    <a:p>
                      <a:r>
                        <a:rPr lang="en-US" sz="1600" dirty="0"/>
                        <a:t>328</a:t>
                      </a:r>
                    </a:p>
                  </a:txBody>
                  <a:tcPr/>
                </a:tc>
                <a:extLst>
                  <a:ext uri="{0D108BD9-81ED-4DB2-BD59-A6C34878D82A}">
                    <a16:rowId xmlns:a16="http://schemas.microsoft.com/office/drawing/2014/main" val="10003"/>
                  </a:ext>
                </a:extLst>
              </a:tr>
              <a:tr h="370840">
                <a:tc>
                  <a:txBody>
                    <a:bodyPr/>
                    <a:lstStyle/>
                    <a:p>
                      <a:r>
                        <a:rPr lang="en-US" sz="1600" dirty="0"/>
                        <a:t>4</a:t>
                      </a:r>
                    </a:p>
                  </a:txBody>
                  <a:tcPr/>
                </a:tc>
                <a:tc>
                  <a:txBody>
                    <a:bodyPr/>
                    <a:lstStyle/>
                    <a:p>
                      <a:r>
                        <a:rPr lang="en-US" sz="1600" dirty="0"/>
                        <a:t>Maintaining a relationship with my Department (such as to receive communication of events; named on website)</a:t>
                      </a:r>
                    </a:p>
                  </a:txBody>
                  <a:tcPr/>
                </a:tc>
                <a:tc>
                  <a:txBody>
                    <a:bodyPr/>
                    <a:lstStyle/>
                    <a:p>
                      <a:r>
                        <a:rPr lang="en-US" sz="1600" dirty="0"/>
                        <a:t>9.00</a:t>
                      </a:r>
                    </a:p>
                  </a:txBody>
                  <a:tcPr/>
                </a:tc>
                <a:tc>
                  <a:txBody>
                    <a:bodyPr/>
                    <a:lstStyle/>
                    <a:p>
                      <a:r>
                        <a:rPr lang="en-US" sz="1600" dirty="0"/>
                        <a:t>11.00</a:t>
                      </a:r>
                    </a:p>
                  </a:txBody>
                  <a:tcPr/>
                </a:tc>
                <a:tc>
                  <a:txBody>
                    <a:bodyPr/>
                    <a:lstStyle/>
                    <a:p>
                      <a:r>
                        <a:rPr lang="en-US" sz="1600" dirty="0"/>
                        <a:t>9.54</a:t>
                      </a:r>
                    </a:p>
                  </a:txBody>
                  <a:tcPr/>
                </a:tc>
                <a:tc>
                  <a:txBody>
                    <a:bodyPr/>
                    <a:lstStyle/>
                    <a:p>
                      <a:r>
                        <a:rPr lang="en-US" sz="1600" dirty="0"/>
                        <a:t>0.77</a:t>
                      </a:r>
                    </a:p>
                  </a:txBody>
                  <a:tcPr/>
                </a:tc>
                <a:tc>
                  <a:txBody>
                    <a:bodyPr/>
                    <a:lstStyle/>
                    <a:p>
                      <a:r>
                        <a:rPr lang="en-US" sz="1600" dirty="0"/>
                        <a:t>0.59</a:t>
                      </a:r>
                    </a:p>
                  </a:txBody>
                  <a:tcPr/>
                </a:tc>
                <a:tc>
                  <a:txBody>
                    <a:bodyPr/>
                    <a:lstStyle/>
                    <a:p>
                      <a:r>
                        <a:rPr lang="en-US" sz="1600" dirty="0"/>
                        <a:t>336</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Q30 - For new retirees, there is an adjustment to one's new status and issues with finding "one's way" in a new phase of life, along with determining relationships with home departments and work colleagues.  Guidance can come from many sources.  What is your perception about the level of support you received to navigate your transition into retirement?</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5486400"/>
        </p:xfrm>
        <a:graphic>
          <a:graphicData uri="http://schemas.openxmlformats.org/drawingml/2006/table">
            <a:tbl>
              <a:tblPr firstRow="1" bandRow="1">
                <a:tableStyleId>{69012ECD-51FC-41F1-AA8D-1B2483CD663E}</a:tableStyleId>
              </a:tblPr>
              <a:tblGrid>
                <a:gridCol w="1043658">
                  <a:extLst>
                    <a:ext uri="{9D8B030D-6E8A-4147-A177-3AD203B41FA5}">
                      <a16:colId xmlns:a16="http://schemas.microsoft.com/office/drawing/2014/main" val="20000"/>
                    </a:ext>
                  </a:extLst>
                </a:gridCol>
                <a:gridCol w="1043658">
                  <a:extLst>
                    <a:ext uri="{9D8B030D-6E8A-4147-A177-3AD203B41FA5}">
                      <a16:colId xmlns:a16="http://schemas.microsoft.com/office/drawing/2014/main" val="20001"/>
                    </a:ext>
                  </a:extLst>
                </a:gridCol>
                <a:gridCol w="1043658">
                  <a:extLst>
                    <a:ext uri="{9D8B030D-6E8A-4147-A177-3AD203B41FA5}">
                      <a16:colId xmlns:a16="http://schemas.microsoft.com/office/drawing/2014/main" val="20002"/>
                    </a:ext>
                  </a:extLst>
                </a:gridCol>
                <a:gridCol w="1043658">
                  <a:extLst>
                    <a:ext uri="{9D8B030D-6E8A-4147-A177-3AD203B41FA5}">
                      <a16:colId xmlns:a16="http://schemas.microsoft.com/office/drawing/2014/main" val="20003"/>
                    </a:ext>
                  </a:extLst>
                </a:gridCol>
                <a:gridCol w="1043658">
                  <a:extLst>
                    <a:ext uri="{9D8B030D-6E8A-4147-A177-3AD203B41FA5}">
                      <a16:colId xmlns:a16="http://schemas.microsoft.com/office/drawing/2014/main" val="20004"/>
                    </a:ext>
                  </a:extLst>
                </a:gridCol>
                <a:gridCol w="1043658">
                  <a:extLst>
                    <a:ext uri="{9D8B030D-6E8A-4147-A177-3AD203B41FA5}">
                      <a16:colId xmlns:a16="http://schemas.microsoft.com/office/drawing/2014/main" val="20005"/>
                    </a:ext>
                  </a:extLst>
                </a:gridCol>
                <a:gridCol w="1043658">
                  <a:extLst>
                    <a:ext uri="{9D8B030D-6E8A-4147-A177-3AD203B41FA5}">
                      <a16:colId xmlns:a16="http://schemas.microsoft.com/office/drawing/2014/main" val="20006"/>
                    </a:ext>
                  </a:extLst>
                </a:gridCol>
                <a:gridCol w="1043658">
                  <a:extLst>
                    <a:ext uri="{9D8B030D-6E8A-4147-A177-3AD203B41FA5}">
                      <a16:colId xmlns:a16="http://schemas.microsoft.com/office/drawing/2014/main" val="20007"/>
                    </a:ext>
                  </a:extLst>
                </a:gridCol>
              </a:tblGrid>
              <a:tr h="370840">
                <a:tc>
                  <a:txBody>
                    <a:bodyPr/>
                    <a:lstStyle/>
                    <a:p>
                      <a:r>
                        <a:rPr lang="en-US" sz="1600" dirty="0"/>
                        <a:t>#</a:t>
                      </a:r>
                    </a:p>
                  </a:txBody>
                  <a:tcPr/>
                </a:tc>
                <a:tc>
                  <a:txBody>
                    <a:bodyPr/>
                    <a:lstStyle/>
                    <a:p>
                      <a:r>
                        <a:rPr lang="en-US" sz="1600" dirty="0"/>
                        <a:t>Field</a:t>
                      </a:r>
                    </a:p>
                  </a:txBody>
                  <a:tcPr/>
                </a:tc>
                <a:tc>
                  <a:txBody>
                    <a:bodyPr/>
                    <a:lstStyle/>
                    <a:p>
                      <a:r>
                        <a:rPr lang="en-US" sz="1600" dirty="0"/>
                        <a:t>Minimum</a:t>
                      </a:r>
                    </a:p>
                  </a:txBody>
                  <a:tcPr/>
                </a:tc>
                <a:tc>
                  <a:txBody>
                    <a:bodyPr/>
                    <a:lstStyle/>
                    <a:p>
                      <a:r>
                        <a:rPr lang="en-US" sz="1600" dirty="0"/>
                        <a:t>Maximum</a:t>
                      </a:r>
                    </a:p>
                  </a:txBody>
                  <a:tcPr/>
                </a:tc>
                <a:tc>
                  <a:txBody>
                    <a:bodyPr/>
                    <a:lstStyle/>
                    <a:p>
                      <a:r>
                        <a:rPr lang="en-US" sz="1600" dirty="0"/>
                        <a:t>Mean</a:t>
                      </a:r>
                    </a:p>
                  </a:txBody>
                  <a:tcPr/>
                </a:tc>
                <a:tc>
                  <a:txBody>
                    <a:bodyPr/>
                    <a:lstStyle/>
                    <a:p>
                      <a:r>
                        <a:rPr lang="en-US" sz="1600" dirty="0"/>
                        <a:t>Std Deviation</a:t>
                      </a:r>
                    </a:p>
                  </a:txBody>
                  <a:tcPr/>
                </a:tc>
                <a:tc>
                  <a:txBody>
                    <a:bodyPr/>
                    <a:lstStyle/>
                    <a:p>
                      <a:r>
                        <a:rPr lang="en-US" sz="1600" dirty="0"/>
                        <a:t>Variance</a:t>
                      </a:r>
                    </a:p>
                  </a:txBody>
                  <a:tcPr/>
                </a:tc>
                <a:tc>
                  <a:txBody>
                    <a:bodyPr/>
                    <a:lstStyle/>
                    <a:p>
                      <a:r>
                        <a:rPr lang="en-US" sz="1600" dirty="0"/>
                        <a:t>Count</a:t>
                      </a:r>
                    </a:p>
                  </a:txBody>
                  <a:tcPr/>
                </a:tc>
                <a:extLst>
                  <a:ext uri="{0D108BD9-81ED-4DB2-BD59-A6C34878D82A}">
                    <a16:rowId xmlns:a16="http://schemas.microsoft.com/office/drawing/2014/main" val="10000"/>
                  </a:ext>
                </a:extLst>
              </a:tr>
              <a:tr h="370840">
                <a:tc>
                  <a:txBody>
                    <a:bodyPr/>
                    <a:lstStyle/>
                    <a:p>
                      <a:r>
                        <a:rPr lang="en-US" sz="1600" dirty="0"/>
                        <a:t>5</a:t>
                      </a:r>
                    </a:p>
                  </a:txBody>
                  <a:tcPr/>
                </a:tc>
                <a:tc>
                  <a:txBody>
                    <a:bodyPr/>
                    <a:lstStyle/>
                    <a:p>
                      <a:r>
                        <a:rPr lang="en-US" sz="1600" dirty="0"/>
                        <a:t>Undertaking financial planning</a:t>
                      </a:r>
                    </a:p>
                  </a:txBody>
                  <a:tcPr/>
                </a:tc>
                <a:tc>
                  <a:txBody>
                    <a:bodyPr/>
                    <a:lstStyle/>
                    <a:p>
                      <a:r>
                        <a:rPr lang="en-US" sz="1600" dirty="0"/>
                        <a:t>9.00</a:t>
                      </a:r>
                    </a:p>
                  </a:txBody>
                  <a:tcPr/>
                </a:tc>
                <a:tc>
                  <a:txBody>
                    <a:bodyPr/>
                    <a:lstStyle/>
                    <a:p>
                      <a:r>
                        <a:rPr lang="en-US" sz="1600" dirty="0"/>
                        <a:t>11.00</a:t>
                      </a:r>
                    </a:p>
                  </a:txBody>
                  <a:tcPr/>
                </a:tc>
                <a:tc>
                  <a:txBody>
                    <a:bodyPr/>
                    <a:lstStyle/>
                    <a:p>
                      <a:r>
                        <a:rPr lang="en-US" sz="1600" dirty="0"/>
                        <a:t>9.94</a:t>
                      </a:r>
                    </a:p>
                  </a:txBody>
                  <a:tcPr/>
                </a:tc>
                <a:tc>
                  <a:txBody>
                    <a:bodyPr/>
                    <a:lstStyle/>
                    <a:p>
                      <a:r>
                        <a:rPr lang="en-US" sz="1600" dirty="0"/>
                        <a:t>0.94</a:t>
                      </a:r>
                    </a:p>
                  </a:txBody>
                  <a:tcPr/>
                </a:tc>
                <a:tc>
                  <a:txBody>
                    <a:bodyPr/>
                    <a:lstStyle/>
                    <a:p>
                      <a:r>
                        <a:rPr lang="en-US" sz="1600" dirty="0"/>
                        <a:t>0.89</a:t>
                      </a:r>
                    </a:p>
                  </a:txBody>
                  <a:tcPr/>
                </a:tc>
                <a:tc>
                  <a:txBody>
                    <a:bodyPr/>
                    <a:lstStyle/>
                    <a:p>
                      <a:r>
                        <a:rPr lang="en-US" sz="1600" dirty="0"/>
                        <a:t>325</a:t>
                      </a:r>
                    </a:p>
                  </a:txBody>
                  <a:tcPr/>
                </a:tc>
                <a:extLst>
                  <a:ext uri="{0D108BD9-81ED-4DB2-BD59-A6C34878D82A}">
                    <a16:rowId xmlns:a16="http://schemas.microsoft.com/office/drawing/2014/main" val="10001"/>
                  </a:ext>
                </a:extLst>
              </a:tr>
              <a:tr h="370840">
                <a:tc>
                  <a:txBody>
                    <a:bodyPr/>
                    <a:lstStyle/>
                    <a:p>
                      <a:r>
                        <a:rPr lang="en-US" sz="1600" dirty="0"/>
                        <a:t>6</a:t>
                      </a:r>
                    </a:p>
                  </a:txBody>
                  <a:tcPr/>
                </a:tc>
                <a:tc>
                  <a:txBody>
                    <a:bodyPr/>
                    <a:lstStyle/>
                    <a:p>
                      <a:r>
                        <a:rPr lang="en-US" sz="1600" dirty="0"/>
                        <a:t>Understanding options for health and travel benefit plans</a:t>
                      </a:r>
                    </a:p>
                  </a:txBody>
                  <a:tcPr/>
                </a:tc>
                <a:tc>
                  <a:txBody>
                    <a:bodyPr/>
                    <a:lstStyle/>
                    <a:p>
                      <a:r>
                        <a:rPr lang="en-US" sz="1600" dirty="0"/>
                        <a:t>9.00</a:t>
                      </a:r>
                    </a:p>
                  </a:txBody>
                  <a:tcPr/>
                </a:tc>
                <a:tc>
                  <a:txBody>
                    <a:bodyPr/>
                    <a:lstStyle/>
                    <a:p>
                      <a:r>
                        <a:rPr lang="en-US" sz="1600" dirty="0"/>
                        <a:t>11.00</a:t>
                      </a:r>
                    </a:p>
                  </a:txBody>
                  <a:tcPr/>
                </a:tc>
                <a:tc>
                  <a:txBody>
                    <a:bodyPr/>
                    <a:lstStyle/>
                    <a:p>
                      <a:r>
                        <a:rPr lang="en-US" sz="1600" dirty="0"/>
                        <a:t>9.57</a:t>
                      </a:r>
                    </a:p>
                  </a:txBody>
                  <a:tcPr/>
                </a:tc>
                <a:tc>
                  <a:txBody>
                    <a:bodyPr/>
                    <a:lstStyle/>
                    <a:p>
                      <a:r>
                        <a:rPr lang="en-US" sz="1600" dirty="0"/>
                        <a:t>0.81</a:t>
                      </a:r>
                    </a:p>
                  </a:txBody>
                  <a:tcPr/>
                </a:tc>
                <a:tc>
                  <a:txBody>
                    <a:bodyPr/>
                    <a:lstStyle/>
                    <a:p>
                      <a:r>
                        <a:rPr lang="en-US" sz="1600" dirty="0"/>
                        <a:t>0.65</a:t>
                      </a:r>
                    </a:p>
                  </a:txBody>
                  <a:tcPr/>
                </a:tc>
                <a:tc>
                  <a:txBody>
                    <a:bodyPr/>
                    <a:lstStyle/>
                    <a:p>
                      <a:r>
                        <a:rPr lang="en-US" sz="1600" dirty="0"/>
                        <a:t>332</a:t>
                      </a:r>
                    </a:p>
                  </a:txBody>
                  <a:tcPr/>
                </a:tc>
                <a:extLst>
                  <a:ext uri="{0D108BD9-81ED-4DB2-BD59-A6C34878D82A}">
                    <a16:rowId xmlns:a16="http://schemas.microsoft.com/office/drawing/2014/main" val="10002"/>
                  </a:ext>
                </a:extLst>
              </a:tr>
              <a:tr h="370840">
                <a:tc>
                  <a:txBody>
                    <a:bodyPr/>
                    <a:lstStyle/>
                    <a:p>
                      <a:r>
                        <a:rPr lang="en-US" sz="1600" dirty="0"/>
                        <a:t>7</a:t>
                      </a:r>
                    </a:p>
                  </a:txBody>
                  <a:tcPr/>
                </a:tc>
                <a:tc>
                  <a:txBody>
                    <a:bodyPr/>
                    <a:lstStyle/>
                    <a:p>
                      <a:r>
                        <a:rPr lang="en-US" sz="1600" dirty="0"/>
                        <a:t>Learning about ways to find meaning in retirement</a:t>
                      </a:r>
                    </a:p>
                  </a:txBody>
                  <a:tcPr/>
                </a:tc>
                <a:tc>
                  <a:txBody>
                    <a:bodyPr/>
                    <a:lstStyle/>
                    <a:p>
                      <a:r>
                        <a:rPr lang="en-US" sz="1600" dirty="0"/>
                        <a:t>9.00</a:t>
                      </a:r>
                    </a:p>
                  </a:txBody>
                  <a:tcPr/>
                </a:tc>
                <a:tc>
                  <a:txBody>
                    <a:bodyPr/>
                    <a:lstStyle/>
                    <a:p>
                      <a:r>
                        <a:rPr lang="en-US" sz="1600" dirty="0"/>
                        <a:t>11.00</a:t>
                      </a:r>
                    </a:p>
                  </a:txBody>
                  <a:tcPr/>
                </a:tc>
                <a:tc>
                  <a:txBody>
                    <a:bodyPr/>
                    <a:lstStyle/>
                    <a:p>
                      <a:r>
                        <a:rPr lang="en-US" sz="1600" dirty="0"/>
                        <a:t>10.29</a:t>
                      </a:r>
                    </a:p>
                  </a:txBody>
                  <a:tcPr/>
                </a:tc>
                <a:tc>
                  <a:txBody>
                    <a:bodyPr/>
                    <a:lstStyle/>
                    <a:p>
                      <a:r>
                        <a:rPr lang="en-US" sz="1600" dirty="0"/>
                        <a:t>0.85</a:t>
                      </a:r>
                    </a:p>
                  </a:txBody>
                  <a:tcPr/>
                </a:tc>
                <a:tc>
                  <a:txBody>
                    <a:bodyPr/>
                    <a:lstStyle/>
                    <a:p>
                      <a:r>
                        <a:rPr lang="en-US" sz="1600" dirty="0"/>
                        <a:t>0.72</a:t>
                      </a:r>
                    </a:p>
                  </a:txBody>
                  <a:tcPr/>
                </a:tc>
                <a:tc>
                  <a:txBody>
                    <a:bodyPr/>
                    <a:lstStyle/>
                    <a:p>
                      <a:r>
                        <a:rPr lang="en-US" sz="1600" dirty="0"/>
                        <a:t>316</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Q30 - For new retirees, there is an adjustment to one's new status and issues with finding "one's way" in a new phase of life, along with determining relationships with home departments and work colleagues.  Guidance can come from many sources.  What is your perception about the level of support you received to navigate your transition into retirement?</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934768" cy="11186160"/>
        </p:xfrm>
        <a:graphic>
          <a:graphicData uri="http://schemas.openxmlformats.org/drawingml/2006/table">
            <a:tbl>
              <a:tblPr firstRow="1" bandRow="1">
                <a:tableStyleId>{69012ECD-51FC-41F1-AA8D-1B2483CD663E}</a:tableStyleId>
              </a:tblPr>
              <a:tblGrid>
                <a:gridCol w="992752">
                  <a:extLst>
                    <a:ext uri="{9D8B030D-6E8A-4147-A177-3AD203B41FA5}">
                      <a16:colId xmlns:a16="http://schemas.microsoft.com/office/drawing/2014/main" val="20000"/>
                    </a:ext>
                  </a:extLst>
                </a:gridCol>
                <a:gridCol w="992752">
                  <a:extLst>
                    <a:ext uri="{9D8B030D-6E8A-4147-A177-3AD203B41FA5}">
                      <a16:colId xmlns:a16="http://schemas.microsoft.com/office/drawing/2014/main" val="20001"/>
                    </a:ext>
                  </a:extLst>
                </a:gridCol>
                <a:gridCol w="992752">
                  <a:extLst>
                    <a:ext uri="{9D8B030D-6E8A-4147-A177-3AD203B41FA5}">
                      <a16:colId xmlns:a16="http://schemas.microsoft.com/office/drawing/2014/main" val="20002"/>
                    </a:ext>
                  </a:extLst>
                </a:gridCol>
                <a:gridCol w="992752">
                  <a:extLst>
                    <a:ext uri="{9D8B030D-6E8A-4147-A177-3AD203B41FA5}">
                      <a16:colId xmlns:a16="http://schemas.microsoft.com/office/drawing/2014/main" val="20003"/>
                    </a:ext>
                  </a:extLst>
                </a:gridCol>
                <a:gridCol w="992752">
                  <a:extLst>
                    <a:ext uri="{9D8B030D-6E8A-4147-A177-3AD203B41FA5}">
                      <a16:colId xmlns:a16="http://schemas.microsoft.com/office/drawing/2014/main" val="20004"/>
                    </a:ext>
                  </a:extLst>
                </a:gridCol>
                <a:gridCol w="992752">
                  <a:extLst>
                    <a:ext uri="{9D8B030D-6E8A-4147-A177-3AD203B41FA5}">
                      <a16:colId xmlns:a16="http://schemas.microsoft.com/office/drawing/2014/main" val="20005"/>
                    </a:ext>
                  </a:extLst>
                </a:gridCol>
                <a:gridCol w="992752">
                  <a:extLst>
                    <a:ext uri="{9D8B030D-6E8A-4147-A177-3AD203B41FA5}">
                      <a16:colId xmlns:a16="http://schemas.microsoft.com/office/drawing/2014/main" val="20006"/>
                    </a:ext>
                  </a:extLst>
                </a:gridCol>
                <a:gridCol w="992752">
                  <a:extLst>
                    <a:ext uri="{9D8B030D-6E8A-4147-A177-3AD203B41FA5}">
                      <a16:colId xmlns:a16="http://schemas.microsoft.com/office/drawing/2014/main" val="20007"/>
                    </a:ext>
                  </a:extLst>
                </a:gridCol>
                <a:gridCol w="992752">
                  <a:extLst>
                    <a:ext uri="{9D8B030D-6E8A-4147-A177-3AD203B41FA5}">
                      <a16:colId xmlns:a16="http://schemas.microsoft.com/office/drawing/2014/main" val="20008"/>
                    </a:ext>
                  </a:extLst>
                </a:gridCol>
              </a:tblGrid>
              <a:tr h="370840">
                <a:tc>
                  <a:txBody>
                    <a:bodyPr/>
                    <a:lstStyle/>
                    <a:p>
                      <a:r>
                        <a:rPr lang="en-US" sz="1600" dirty="0"/>
                        <a:t>#</a:t>
                      </a:r>
                    </a:p>
                  </a:txBody>
                  <a:tcPr/>
                </a:tc>
                <a:tc>
                  <a:txBody>
                    <a:bodyPr/>
                    <a:lstStyle/>
                    <a:p>
                      <a:r>
                        <a:rPr lang="en-US" sz="1600" dirty="0"/>
                        <a:t>Question</a:t>
                      </a:r>
                    </a:p>
                  </a:txBody>
                  <a:tcPr/>
                </a:tc>
                <a:tc>
                  <a:txBody>
                    <a:bodyPr/>
                    <a:lstStyle/>
                    <a:p>
                      <a:r>
                        <a:rPr lang="en-US" sz="1600" dirty="0"/>
                        <a:t>Adequate</a:t>
                      </a:r>
                    </a:p>
                  </a:txBody>
                  <a:tcPr/>
                </a:tc>
                <a:tc>
                  <a:txBody>
                    <a:bodyPr/>
                    <a:lstStyle/>
                    <a:p>
                      <a:endParaRPr lang="en-US" sz="1600" dirty="0"/>
                    </a:p>
                  </a:txBody>
                  <a:tcPr/>
                </a:tc>
                <a:tc>
                  <a:txBody>
                    <a:bodyPr/>
                    <a:lstStyle/>
                    <a:p>
                      <a:r>
                        <a:rPr lang="en-US" sz="1600" dirty="0"/>
                        <a:t>Inadequate</a:t>
                      </a:r>
                    </a:p>
                  </a:txBody>
                  <a:tcPr/>
                </a:tc>
                <a:tc>
                  <a:txBody>
                    <a:bodyPr/>
                    <a:lstStyle/>
                    <a:p>
                      <a:endParaRPr lang="en-US" sz="1600" dirty="0"/>
                    </a:p>
                  </a:txBody>
                  <a:tcPr/>
                </a:tc>
                <a:tc>
                  <a:txBody>
                    <a:bodyPr/>
                    <a:lstStyle/>
                    <a:p>
                      <a:r>
                        <a:rPr lang="en-US" sz="1600" dirty="0"/>
                        <a:t>Not applicable</a:t>
                      </a:r>
                    </a:p>
                  </a:txBody>
                  <a:tcPr/>
                </a:tc>
                <a:tc>
                  <a:txBody>
                    <a:bodyPr/>
                    <a:lstStyle/>
                    <a:p>
                      <a:endParaRPr lang="en-US" sz="1600" dirty="0"/>
                    </a:p>
                  </a:txBody>
                  <a:tcPr/>
                </a:tc>
                <a:tc>
                  <a:txBody>
                    <a:bodyPr/>
                    <a:lstStyle/>
                    <a:p>
                      <a:r>
                        <a:rPr lang="en-US" sz="1600" dirty="0"/>
                        <a:t>Total</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Knowing about flexible work options offered by UBC to ease into retirement</a:t>
                      </a:r>
                    </a:p>
                  </a:txBody>
                  <a:tcPr/>
                </a:tc>
                <a:tc>
                  <a:txBody>
                    <a:bodyPr/>
                    <a:lstStyle/>
                    <a:p>
                      <a:r>
                        <a:rPr lang="en-US" sz="1600" dirty="0"/>
                        <a:t>36.04%</a:t>
                      </a:r>
                    </a:p>
                  </a:txBody>
                  <a:tcPr/>
                </a:tc>
                <a:tc>
                  <a:txBody>
                    <a:bodyPr/>
                    <a:lstStyle/>
                    <a:p>
                      <a:r>
                        <a:rPr lang="en-US" sz="1600" dirty="0"/>
                        <a:t>120</a:t>
                      </a:r>
                    </a:p>
                  </a:txBody>
                  <a:tcPr/>
                </a:tc>
                <a:tc>
                  <a:txBody>
                    <a:bodyPr/>
                    <a:lstStyle/>
                    <a:p>
                      <a:r>
                        <a:rPr lang="en-US" sz="1600" dirty="0"/>
                        <a:t>18.32%</a:t>
                      </a:r>
                    </a:p>
                  </a:txBody>
                  <a:tcPr/>
                </a:tc>
                <a:tc>
                  <a:txBody>
                    <a:bodyPr/>
                    <a:lstStyle/>
                    <a:p>
                      <a:r>
                        <a:rPr lang="en-US" sz="1600" dirty="0"/>
                        <a:t>61</a:t>
                      </a:r>
                    </a:p>
                  </a:txBody>
                  <a:tcPr/>
                </a:tc>
                <a:tc>
                  <a:txBody>
                    <a:bodyPr/>
                    <a:lstStyle/>
                    <a:p>
                      <a:r>
                        <a:rPr lang="en-US" sz="1600" dirty="0"/>
                        <a:t>45.65%</a:t>
                      </a:r>
                    </a:p>
                  </a:txBody>
                  <a:tcPr/>
                </a:tc>
                <a:tc>
                  <a:txBody>
                    <a:bodyPr/>
                    <a:lstStyle/>
                    <a:p>
                      <a:r>
                        <a:rPr lang="en-US" sz="1600" dirty="0"/>
                        <a:t>152</a:t>
                      </a:r>
                    </a:p>
                  </a:txBody>
                  <a:tcPr/>
                </a:tc>
                <a:tc>
                  <a:txBody>
                    <a:bodyPr/>
                    <a:lstStyle/>
                    <a:p>
                      <a:r>
                        <a:rPr lang="en-US" sz="1600" dirty="0"/>
                        <a:t>333</a:t>
                      </a:r>
                    </a:p>
                  </a:txBody>
                  <a:tcPr/>
                </a:tc>
                <a:extLst>
                  <a:ext uri="{0D108BD9-81ED-4DB2-BD59-A6C34878D82A}">
                    <a16:rowId xmlns:a16="http://schemas.microsoft.com/office/drawing/2014/main" val="10001"/>
                  </a:ext>
                </a:extLst>
              </a:tr>
              <a:tr h="370840">
                <a:tc>
                  <a:txBody>
                    <a:bodyPr/>
                    <a:lstStyle/>
                    <a:p>
                      <a:r>
                        <a:rPr lang="en-US" sz="1600" dirty="0"/>
                        <a:t>2</a:t>
                      </a:r>
                    </a:p>
                  </a:txBody>
                  <a:tcPr/>
                </a:tc>
                <a:tc>
                  <a:txBody>
                    <a:bodyPr/>
                    <a:lstStyle/>
                    <a:p>
                      <a:r>
                        <a:rPr lang="en-US" sz="1600" dirty="0"/>
                        <a:t>Obtaining UBC Senate-approved emeritus/a status</a:t>
                      </a:r>
                    </a:p>
                  </a:txBody>
                  <a:tcPr/>
                </a:tc>
                <a:tc>
                  <a:txBody>
                    <a:bodyPr/>
                    <a:lstStyle/>
                    <a:p>
                      <a:r>
                        <a:rPr lang="en-US" sz="1600" dirty="0"/>
                        <a:t>74.39%</a:t>
                      </a:r>
                    </a:p>
                  </a:txBody>
                  <a:tcPr/>
                </a:tc>
                <a:tc>
                  <a:txBody>
                    <a:bodyPr/>
                    <a:lstStyle/>
                    <a:p>
                      <a:r>
                        <a:rPr lang="en-US" sz="1600" dirty="0"/>
                        <a:t>244</a:t>
                      </a:r>
                    </a:p>
                  </a:txBody>
                  <a:tcPr/>
                </a:tc>
                <a:tc>
                  <a:txBody>
                    <a:bodyPr/>
                    <a:lstStyle/>
                    <a:p>
                      <a:r>
                        <a:rPr lang="en-US" sz="1600" dirty="0"/>
                        <a:t>5.79%</a:t>
                      </a:r>
                    </a:p>
                  </a:txBody>
                  <a:tcPr/>
                </a:tc>
                <a:tc>
                  <a:txBody>
                    <a:bodyPr/>
                    <a:lstStyle/>
                    <a:p>
                      <a:r>
                        <a:rPr lang="en-US" sz="1600" dirty="0"/>
                        <a:t>19</a:t>
                      </a:r>
                    </a:p>
                  </a:txBody>
                  <a:tcPr/>
                </a:tc>
                <a:tc>
                  <a:txBody>
                    <a:bodyPr/>
                    <a:lstStyle/>
                    <a:p>
                      <a:r>
                        <a:rPr lang="en-US" sz="1600" dirty="0"/>
                        <a:t>19.82%</a:t>
                      </a:r>
                    </a:p>
                  </a:txBody>
                  <a:tcPr/>
                </a:tc>
                <a:tc>
                  <a:txBody>
                    <a:bodyPr/>
                    <a:lstStyle/>
                    <a:p>
                      <a:r>
                        <a:rPr lang="en-US" sz="1600" dirty="0"/>
                        <a:t>65</a:t>
                      </a:r>
                    </a:p>
                  </a:txBody>
                  <a:tcPr/>
                </a:tc>
                <a:tc>
                  <a:txBody>
                    <a:bodyPr/>
                    <a:lstStyle/>
                    <a:p>
                      <a:r>
                        <a:rPr lang="en-US" sz="1600" dirty="0"/>
                        <a:t>328</a:t>
                      </a:r>
                    </a:p>
                  </a:txBody>
                  <a:tcPr/>
                </a:tc>
                <a:extLst>
                  <a:ext uri="{0D108BD9-81ED-4DB2-BD59-A6C34878D82A}">
                    <a16:rowId xmlns:a16="http://schemas.microsoft.com/office/drawing/2014/main" val="10002"/>
                  </a:ext>
                </a:extLst>
              </a:tr>
              <a:tr h="370840">
                <a:tc>
                  <a:txBody>
                    <a:bodyPr/>
                    <a:lstStyle/>
                    <a:p>
                      <a:r>
                        <a:rPr lang="en-US" sz="1600" dirty="0"/>
                        <a:t>3</a:t>
                      </a:r>
                    </a:p>
                  </a:txBody>
                  <a:tcPr/>
                </a:tc>
                <a:tc>
                  <a:txBody>
                    <a:bodyPr/>
                    <a:lstStyle/>
                    <a:p>
                      <a:r>
                        <a:rPr lang="en-US" sz="1600" dirty="0"/>
                        <a:t>Establishing a post-retirement appointment in my Department</a:t>
                      </a:r>
                    </a:p>
                  </a:txBody>
                  <a:tcPr/>
                </a:tc>
                <a:tc>
                  <a:txBody>
                    <a:bodyPr/>
                    <a:lstStyle/>
                    <a:p>
                      <a:r>
                        <a:rPr lang="en-US" sz="1600" dirty="0"/>
                        <a:t>29.57%</a:t>
                      </a:r>
                    </a:p>
                  </a:txBody>
                  <a:tcPr/>
                </a:tc>
                <a:tc>
                  <a:txBody>
                    <a:bodyPr/>
                    <a:lstStyle/>
                    <a:p>
                      <a:r>
                        <a:rPr lang="en-US" sz="1600" dirty="0"/>
                        <a:t>97</a:t>
                      </a:r>
                    </a:p>
                  </a:txBody>
                  <a:tcPr/>
                </a:tc>
                <a:tc>
                  <a:txBody>
                    <a:bodyPr/>
                    <a:lstStyle/>
                    <a:p>
                      <a:r>
                        <a:rPr lang="en-US" sz="1600" dirty="0"/>
                        <a:t>20.73%</a:t>
                      </a:r>
                    </a:p>
                  </a:txBody>
                  <a:tcPr/>
                </a:tc>
                <a:tc>
                  <a:txBody>
                    <a:bodyPr/>
                    <a:lstStyle/>
                    <a:p>
                      <a:r>
                        <a:rPr lang="en-US" sz="1600" dirty="0"/>
                        <a:t>68</a:t>
                      </a:r>
                    </a:p>
                  </a:txBody>
                  <a:tcPr/>
                </a:tc>
                <a:tc>
                  <a:txBody>
                    <a:bodyPr/>
                    <a:lstStyle/>
                    <a:p>
                      <a:r>
                        <a:rPr lang="en-US" sz="1600" dirty="0"/>
                        <a:t>49.70%</a:t>
                      </a:r>
                    </a:p>
                  </a:txBody>
                  <a:tcPr/>
                </a:tc>
                <a:tc>
                  <a:txBody>
                    <a:bodyPr/>
                    <a:lstStyle/>
                    <a:p>
                      <a:r>
                        <a:rPr lang="en-US" sz="1600" dirty="0"/>
                        <a:t>163</a:t>
                      </a:r>
                    </a:p>
                  </a:txBody>
                  <a:tcPr/>
                </a:tc>
                <a:tc>
                  <a:txBody>
                    <a:bodyPr/>
                    <a:lstStyle/>
                    <a:p>
                      <a:r>
                        <a:rPr lang="en-US" sz="1600" dirty="0"/>
                        <a:t>328</a:t>
                      </a:r>
                    </a:p>
                  </a:txBody>
                  <a:tcPr/>
                </a:tc>
                <a:extLst>
                  <a:ext uri="{0D108BD9-81ED-4DB2-BD59-A6C34878D82A}">
                    <a16:rowId xmlns:a16="http://schemas.microsoft.com/office/drawing/2014/main" val="10003"/>
                  </a:ext>
                </a:extLst>
              </a:tr>
              <a:tr h="370840">
                <a:tc>
                  <a:txBody>
                    <a:bodyPr/>
                    <a:lstStyle/>
                    <a:p>
                      <a:r>
                        <a:rPr lang="en-US" sz="1600" dirty="0"/>
                        <a:t>4</a:t>
                      </a:r>
                    </a:p>
                  </a:txBody>
                  <a:tcPr/>
                </a:tc>
                <a:tc>
                  <a:txBody>
                    <a:bodyPr/>
                    <a:lstStyle/>
                    <a:p>
                      <a:r>
                        <a:rPr lang="en-US" sz="1600" dirty="0"/>
                        <a:t>Maintaining a relationship with my Department (such as to receive communication of events; named on website)</a:t>
                      </a:r>
                    </a:p>
                  </a:txBody>
                  <a:tcPr/>
                </a:tc>
                <a:tc>
                  <a:txBody>
                    <a:bodyPr/>
                    <a:lstStyle/>
                    <a:p>
                      <a:r>
                        <a:rPr lang="en-US" sz="1600" dirty="0"/>
                        <a:t>63.10%</a:t>
                      </a:r>
                    </a:p>
                  </a:txBody>
                  <a:tcPr/>
                </a:tc>
                <a:tc>
                  <a:txBody>
                    <a:bodyPr/>
                    <a:lstStyle/>
                    <a:p>
                      <a:r>
                        <a:rPr lang="en-US" sz="1600" dirty="0"/>
                        <a:t>212</a:t>
                      </a:r>
                    </a:p>
                  </a:txBody>
                  <a:tcPr/>
                </a:tc>
                <a:tc>
                  <a:txBody>
                    <a:bodyPr/>
                    <a:lstStyle/>
                    <a:p>
                      <a:r>
                        <a:rPr lang="en-US" sz="1600" dirty="0"/>
                        <a:t>19.64%</a:t>
                      </a:r>
                    </a:p>
                  </a:txBody>
                  <a:tcPr/>
                </a:tc>
                <a:tc>
                  <a:txBody>
                    <a:bodyPr/>
                    <a:lstStyle/>
                    <a:p>
                      <a:r>
                        <a:rPr lang="en-US" sz="1600" dirty="0"/>
                        <a:t>66</a:t>
                      </a:r>
                    </a:p>
                  </a:txBody>
                  <a:tcPr/>
                </a:tc>
                <a:tc>
                  <a:txBody>
                    <a:bodyPr/>
                    <a:lstStyle/>
                    <a:p>
                      <a:r>
                        <a:rPr lang="en-US" sz="1600" dirty="0"/>
                        <a:t>17.26%</a:t>
                      </a:r>
                    </a:p>
                  </a:txBody>
                  <a:tcPr/>
                </a:tc>
                <a:tc>
                  <a:txBody>
                    <a:bodyPr/>
                    <a:lstStyle/>
                    <a:p>
                      <a:r>
                        <a:rPr lang="en-US" sz="1600" dirty="0"/>
                        <a:t>58</a:t>
                      </a:r>
                    </a:p>
                  </a:txBody>
                  <a:tcPr/>
                </a:tc>
                <a:tc>
                  <a:txBody>
                    <a:bodyPr/>
                    <a:lstStyle/>
                    <a:p>
                      <a:r>
                        <a:rPr lang="en-US" sz="1600" dirty="0"/>
                        <a:t>336</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Q30 - For new retirees, there is an adjustment to one's new status and issues with finding "one's way" in a new phase of life, along with determining relationships with home departments and work colleagues.  Guidance can come from many sources.  What is your perception about the level of support you received to navigate your transition into retirement?</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934768" cy="5974080"/>
        </p:xfrm>
        <a:graphic>
          <a:graphicData uri="http://schemas.openxmlformats.org/drawingml/2006/table">
            <a:tbl>
              <a:tblPr firstRow="1" bandRow="1">
                <a:tableStyleId>{69012ECD-51FC-41F1-AA8D-1B2483CD663E}</a:tableStyleId>
              </a:tblPr>
              <a:tblGrid>
                <a:gridCol w="992752">
                  <a:extLst>
                    <a:ext uri="{9D8B030D-6E8A-4147-A177-3AD203B41FA5}">
                      <a16:colId xmlns:a16="http://schemas.microsoft.com/office/drawing/2014/main" val="20000"/>
                    </a:ext>
                  </a:extLst>
                </a:gridCol>
                <a:gridCol w="992752">
                  <a:extLst>
                    <a:ext uri="{9D8B030D-6E8A-4147-A177-3AD203B41FA5}">
                      <a16:colId xmlns:a16="http://schemas.microsoft.com/office/drawing/2014/main" val="20001"/>
                    </a:ext>
                  </a:extLst>
                </a:gridCol>
                <a:gridCol w="992752">
                  <a:extLst>
                    <a:ext uri="{9D8B030D-6E8A-4147-A177-3AD203B41FA5}">
                      <a16:colId xmlns:a16="http://schemas.microsoft.com/office/drawing/2014/main" val="20002"/>
                    </a:ext>
                  </a:extLst>
                </a:gridCol>
                <a:gridCol w="992752">
                  <a:extLst>
                    <a:ext uri="{9D8B030D-6E8A-4147-A177-3AD203B41FA5}">
                      <a16:colId xmlns:a16="http://schemas.microsoft.com/office/drawing/2014/main" val="20003"/>
                    </a:ext>
                  </a:extLst>
                </a:gridCol>
                <a:gridCol w="992752">
                  <a:extLst>
                    <a:ext uri="{9D8B030D-6E8A-4147-A177-3AD203B41FA5}">
                      <a16:colId xmlns:a16="http://schemas.microsoft.com/office/drawing/2014/main" val="20004"/>
                    </a:ext>
                  </a:extLst>
                </a:gridCol>
                <a:gridCol w="992752">
                  <a:extLst>
                    <a:ext uri="{9D8B030D-6E8A-4147-A177-3AD203B41FA5}">
                      <a16:colId xmlns:a16="http://schemas.microsoft.com/office/drawing/2014/main" val="20005"/>
                    </a:ext>
                  </a:extLst>
                </a:gridCol>
                <a:gridCol w="992752">
                  <a:extLst>
                    <a:ext uri="{9D8B030D-6E8A-4147-A177-3AD203B41FA5}">
                      <a16:colId xmlns:a16="http://schemas.microsoft.com/office/drawing/2014/main" val="20006"/>
                    </a:ext>
                  </a:extLst>
                </a:gridCol>
                <a:gridCol w="992752">
                  <a:extLst>
                    <a:ext uri="{9D8B030D-6E8A-4147-A177-3AD203B41FA5}">
                      <a16:colId xmlns:a16="http://schemas.microsoft.com/office/drawing/2014/main" val="20007"/>
                    </a:ext>
                  </a:extLst>
                </a:gridCol>
                <a:gridCol w="992752">
                  <a:extLst>
                    <a:ext uri="{9D8B030D-6E8A-4147-A177-3AD203B41FA5}">
                      <a16:colId xmlns:a16="http://schemas.microsoft.com/office/drawing/2014/main" val="20008"/>
                    </a:ext>
                  </a:extLst>
                </a:gridCol>
              </a:tblGrid>
              <a:tr h="370840">
                <a:tc>
                  <a:txBody>
                    <a:bodyPr/>
                    <a:lstStyle/>
                    <a:p>
                      <a:r>
                        <a:rPr lang="en-US" sz="1600" dirty="0"/>
                        <a:t>#</a:t>
                      </a:r>
                    </a:p>
                  </a:txBody>
                  <a:tcPr/>
                </a:tc>
                <a:tc>
                  <a:txBody>
                    <a:bodyPr/>
                    <a:lstStyle/>
                    <a:p>
                      <a:r>
                        <a:rPr lang="en-US" sz="1600" dirty="0"/>
                        <a:t>Question</a:t>
                      </a:r>
                    </a:p>
                  </a:txBody>
                  <a:tcPr/>
                </a:tc>
                <a:tc>
                  <a:txBody>
                    <a:bodyPr/>
                    <a:lstStyle/>
                    <a:p>
                      <a:r>
                        <a:rPr lang="en-US" sz="1600" dirty="0"/>
                        <a:t>Adequate</a:t>
                      </a:r>
                    </a:p>
                  </a:txBody>
                  <a:tcPr/>
                </a:tc>
                <a:tc>
                  <a:txBody>
                    <a:bodyPr/>
                    <a:lstStyle/>
                    <a:p>
                      <a:endParaRPr lang="en-US" sz="1600" dirty="0"/>
                    </a:p>
                  </a:txBody>
                  <a:tcPr/>
                </a:tc>
                <a:tc>
                  <a:txBody>
                    <a:bodyPr/>
                    <a:lstStyle/>
                    <a:p>
                      <a:r>
                        <a:rPr lang="en-US" sz="1600" dirty="0"/>
                        <a:t>Inadequate</a:t>
                      </a:r>
                    </a:p>
                  </a:txBody>
                  <a:tcPr/>
                </a:tc>
                <a:tc>
                  <a:txBody>
                    <a:bodyPr/>
                    <a:lstStyle/>
                    <a:p>
                      <a:endParaRPr lang="en-US" sz="1600" dirty="0"/>
                    </a:p>
                  </a:txBody>
                  <a:tcPr/>
                </a:tc>
                <a:tc>
                  <a:txBody>
                    <a:bodyPr/>
                    <a:lstStyle/>
                    <a:p>
                      <a:r>
                        <a:rPr lang="en-US" sz="1600" dirty="0"/>
                        <a:t>Not applicable</a:t>
                      </a:r>
                    </a:p>
                  </a:txBody>
                  <a:tcPr/>
                </a:tc>
                <a:tc>
                  <a:txBody>
                    <a:bodyPr/>
                    <a:lstStyle/>
                    <a:p>
                      <a:endParaRPr lang="en-US" sz="1600" dirty="0"/>
                    </a:p>
                  </a:txBody>
                  <a:tcPr/>
                </a:tc>
                <a:tc>
                  <a:txBody>
                    <a:bodyPr/>
                    <a:lstStyle/>
                    <a:p>
                      <a:r>
                        <a:rPr lang="en-US" sz="1600" dirty="0"/>
                        <a:t>Total</a:t>
                      </a:r>
                    </a:p>
                  </a:txBody>
                  <a:tcPr/>
                </a:tc>
                <a:extLst>
                  <a:ext uri="{0D108BD9-81ED-4DB2-BD59-A6C34878D82A}">
                    <a16:rowId xmlns:a16="http://schemas.microsoft.com/office/drawing/2014/main" val="10000"/>
                  </a:ext>
                </a:extLst>
              </a:tr>
              <a:tr h="370840">
                <a:tc>
                  <a:txBody>
                    <a:bodyPr/>
                    <a:lstStyle/>
                    <a:p>
                      <a:r>
                        <a:rPr lang="en-US" sz="1600" dirty="0"/>
                        <a:t>5</a:t>
                      </a:r>
                    </a:p>
                  </a:txBody>
                  <a:tcPr/>
                </a:tc>
                <a:tc>
                  <a:txBody>
                    <a:bodyPr/>
                    <a:lstStyle/>
                    <a:p>
                      <a:r>
                        <a:rPr lang="en-US" sz="1600" dirty="0"/>
                        <a:t>Undertaking financial planning</a:t>
                      </a:r>
                    </a:p>
                  </a:txBody>
                  <a:tcPr/>
                </a:tc>
                <a:tc>
                  <a:txBody>
                    <a:bodyPr/>
                    <a:lstStyle/>
                    <a:p>
                      <a:r>
                        <a:rPr lang="en-US" sz="1600" dirty="0"/>
                        <a:t>47.38%</a:t>
                      </a:r>
                    </a:p>
                  </a:txBody>
                  <a:tcPr/>
                </a:tc>
                <a:tc>
                  <a:txBody>
                    <a:bodyPr/>
                    <a:lstStyle/>
                    <a:p>
                      <a:r>
                        <a:rPr lang="en-US" sz="1600" dirty="0"/>
                        <a:t>154</a:t>
                      </a:r>
                    </a:p>
                  </a:txBody>
                  <a:tcPr/>
                </a:tc>
                <a:tc>
                  <a:txBody>
                    <a:bodyPr/>
                    <a:lstStyle/>
                    <a:p>
                      <a:r>
                        <a:rPr lang="en-US" sz="1600" dirty="0"/>
                        <a:t>11.08%</a:t>
                      </a:r>
                    </a:p>
                  </a:txBody>
                  <a:tcPr/>
                </a:tc>
                <a:tc>
                  <a:txBody>
                    <a:bodyPr/>
                    <a:lstStyle/>
                    <a:p>
                      <a:r>
                        <a:rPr lang="en-US" sz="1600" dirty="0"/>
                        <a:t>36</a:t>
                      </a:r>
                    </a:p>
                  </a:txBody>
                  <a:tcPr/>
                </a:tc>
                <a:tc>
                  <a:txBody>
                    <a:bodyPr/>
                    <a:lstStyle/>
                    <a:p>
                      <a:r>
                        <a:rPr lang="en-US" sz="1600" dirty="0"/>
                        <a:t>41.54%</a:t>
                      </a:r>
                    </a:p>
                  </a:txBody>
                  <a:tcPr/>
                </a:tc>
                <a:tc>
                  <a:txBody>
                    <a:bodyPr/>
                    <a:lstStyle/>
                    <a:p>
                      <a:r>
                        <a:rPr lang="en-US" sz="1600" dirty="0"/>
                        <a:t>135</a:t>
                      </a:r>
                    </a:p>
                  </a:txBody>
                  <a:tcPr/>
                </a:tc>
                <a:tc>
                  <a:txBody>
                    <a:bodyPr/>
                    <a:lstStyle/>
                    <a:p>
                      <a:r>
                        <a:rPr lang="en-US" sz="1600" dirty="0"/>
                        <a:t>325</a:t>
                      </a:r>
                    </a:p>
                  </a:txBody>
                  <a:tcPr/>
                </a:tc>
                <a:extLst>
                  <a:ext uri="{0D108BD9-81ED-4DB2-BD59-A6C34878D82A}">
                    <a16:rowId xmlns:a16="http://schemas.microsoft.com/office/drawing/2014/main" val="10001"/>
                  </a:ext>
                </a:extLst>
              </a:tr>
              <a:tr h="370840">
                <a:tc>
                  <a:txBody>
                    <a:bodyPr/>
                    <a:lstStyle/>
                    <a:p>
                      <a:r>
                        <a:rPr lang="en-US" sz="1600" dirty="0"/>
                        <a:t>6</a:t>
                      </a:r>
                    </a:p>
                  </a:txBody>
                  <a:tcPr/>
                </a:tc>
                <a:tc>
                  <a:txBody>
                    <a:bodyPr/>
                    <a:lstStyle/>
                    <a:p>
                      <a:r>
                        <a:rPr lang="en-US" sz="1600" dirty="0"/>
                        <a:t>Understanding options for health and travel benefit plans</a:t>
                      </a:r>
                    </a:p>
                  </a:txBody>
                  <a:tcPr/>
                </a:tc>
                <a:tc>
                  <a:txBody>
                    <a:bodyPr/>
                    <a:lstStyle/>
                    <a:p>
                      <a:r>
                        <a:rPr lang="en-US" sz="1600" dirty="0"/>
                        <a:t>62.95%</a:t>
                      </a:r>
                    </a:p>
                  </a:txBody>
                  <a:tcPr/>
                </a:tc>
                <a:tc>
                  <a:txBody>
                    <a:bodyPr/>
                    <a:lstStyle/>
                    <a:p>
                      <a:r>
                        <a:rPr lang="en-US" sz="1600" dirty="0"/>
                        <a:t>209</a:t>
                      </a:r>
                    </a:p>
                  </a:txBody>
                  <a:tcPr/>
                </a:tc>
                <a:tc>
                  <a:txBody>
                    <a:bodyPr/>
                    <a:lstStyle/>
                    <a:p>
                      <a:r>
                        <a:rPr lang="en-US" sz="1600" dirty="0"/>
                        <a:t>16.87%</a:t>
                      </a:r>
                    </a:p>
                  </a:txBody>
                  <a:tcPr/>
                </a:tc>
                <a:tc>
                  <a:txBody>
                    <a:bodyPr/>
                    <a:lstStyle/>
                    <a:p>
                      <a:r>
                        <a:rPr lang="en-US" sz="1600" dirty="0"/>
                        <a:t>56</a:t>
                      </a:r>
                    </a:p>
                  </a:txBody>
                  <a:tcPr/>
                </a:tc>
                <a:tc>
                  <a:txBody>
                    <a:bodyPr/>
                    <a:lstStyle/>
                    <a:p>
                      <a:r>
                        <a:rPr lang="en-US" sz="1600" dirty="0"/>
                        <a:t>20.18%</a:t>
                      </a:r>
                    </a:p>
                  </a:txBody>
                  <a:tcPr/>
                </a:tc>
                <a:tc>
                  <a:txBody>
                    <a:bodyPr/>
                    <a:lstStyle/>
                    <a:p>
                      <a:r>
                        <a:rPr lang="en-US" sz="1600" dirty="0"/>
                        <a:t>67</a:t>
                      </a:r>
                    </a:p>
                  </a:txBody>
                  <a:tcPr/>
                </a:tc>
                <a:tc>
                  <a:txBody>
                    <a:bodyPr/>
                    <a:lstStyle/>
                    <a:p>
                      <a:r>
                        <a:rPr lang="en-US" sz="1600" dirty="0"/>
                        <a:t>332</a:t>
                      </a:r>
                    </a:p>
                  </a:txBody>
                  <a:tcPr/>
                </a:tc>
                <a:extLst>
                  <a:ext uri="{0D108BD9-81ED-4DB2-BD59-A6C34878D82A}">
                    <a16:rowId xmlns:a16="http://schemas.microsoft.com/office/drawing/2014/main" val="10002"/>
                  </a:ext>
                </a:extLst>
              </a:tr>
              <a:tr h="370840">
                <a:tc>
                  <a:txBody>
                    <a:bodyPr/>
                    <a:lstStyle/>
                    <a:p>
                      <a:r>
                        <a:rPr lang="en-US" sz="1600" dirty="0"/>
                        <a:t>7</a:t>
                      </a:r>
                    </a:p>
                  </a:txBody>
                  <a:tcPr/>
                </a:tc>
                <a:tc>
                  <a:txBody>
                    <a:bodyPr/>
                    <a:lstStyle/>
                    <a:p>
                      <a:r>
                        <a:rPr lang="en-US" sz="1600" dirty="0"/>
                        <a:t>Learning about ways to find meaning in retirement</a:t>
                      </a:r>
                    </a:p>
                  </a:txBody>
                  <a:tcPr/>
                </a:tc>
                <a:tc>
                  <a:txBody>
                    <a:bodyPr/>
                    <a:lstStyle/>
                    <a:p>
                      <a:r>
                        <a:rPr lang="en-US" sz="1600" dirty="0"/>
                        <a:t>25.95%</a:t>
                      </a:r>
                    </a:p>
                  </a:txBody>
                  <a:tcPr/>
                </a:tc>
                <a:tc>
                  <a:txBody>
                    <a:bodyPr/>
                    <a:lstStyle/>
                    <a:p>
                      <a:r>
                        <a:rPr lang="en-US" sz="1600" dirty="0"/>
                        <a:t>82</a:t>
                      </a:r>
                    </a:p>
                  </a:txBody>
                  <a:tcPr/>
                </a:tc>
                <a:tc>
                  <a:txBody>
                    <a:bodyPr/>
                    <a:lstStyle/>
                    <a:p>
                      <a:r>
                        <a:rPr lang="en-US" sz="1600" dirty="0"/>
                        <a:t>19.30%</a:t>
                      </a:r>
                    </a:p>
                  </a:txBody>
                  <a:tcPr/>
                </a:tc>
                <a:tc>
                  <a:txBody>
                    <a:bodyPr/>
                    <a:lstStyle/>
                    <a:p>
                      <a:r>
                        <a:rPr lang="en-US" sz="1600" dirty="0"/>
                        <a:t>61</a:t>
                      </a:r>
                    </a:p>
                  </a:txBody>
                  <a:tcPr/>
                </a:tc>
                <a:tc>
                  <a:txBody>
                    <a:bodyPr/>
                    <a:lstStyle/>
                    <a:p>
                      <a:r>
                        <a:rPr lang="en-US" sz="1600" dirty="0"/>
                        <a:t>54.75%</a:t>
                      </a:r>
                    </a:p>
                  </a:txBody>
                  <a:tcPr/>
                </a:tc>
                <a:tc>
                  <a:txBody>
                    <a:bodyPr/>
                    <a:lstStyle/>
                    <a:p>
                      <a:r>
                        <a:rPr lang="en-US" sz="1600" dirty="0"/>
                        <a:t>173</a:t>
                      </a:r>
                    </a:p>
                  </a:txBody>
                  <a:tcPr/>
                </a:tc>
                <a:tc>
                  <a:txBody>
                    <a:bodyPr/>
                    <a:lstStyle/>
                    <a:p>
                      <a:r>
                        <a:rPr lang="en-US" sz="1600" dirty="0"/>
                        <a:t>316</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140000"/>
            <a:ext cx="8229600" cy="369332"/>
          </a:xfrm>
          <a:prstGeom prst="rect">
            <a:avLst/>
          </a:prstGeom>
          <a:noFill/>
        </p:spPr>
        <p:txBody>
          <a:bodyPr wrap="square" rtlCol="0"/>
          <a:lstStyle/>
          <a:p>
            <a:r>
              <a:rPr lang="en-US" sz="2200" dirty="0"/>
              <a:t>Q17 - Compared to your earlier years of retirement, has the following changed for you in recent years?</a:t>
            </a:r>
          </a:p>
        </p:txBody>
      </p:sp>
      <p:pic>
        <p:nvPicPr>
          <p:cNvPr id="3" name="Object 2"/>
          <p:cNvPicPr>
            <a:picLocks noChangeAspect="1"/>
          </p:cNvPicPr>
          <p:nvPr/>
        </p:nvPicPr>
        <p:blipFill>
          <a:blip r:embed="rId2" cstate="print"/>
          <a:stretch>
            <a:fillRect/>
          </a:stretch>
        </p:blipFill>
        <p:spPr>
          <a:xfrm>
            <a:off x="572000" y="1200000"/>
            <a:ext cx="8000000" cy="5000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53136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1933</a:t>
                      </a:r>
                    </a:p>
                  </a:txBody>
                  <a:tcPr/>
                </a:tc>
                <a:tc>
                  <a:txBody>
                    <a:bodyPr/>
                    <a:lstStyle/>
                    <a:p>
                      <a:r>
                        <a:rPr lang="en-US" sz="1600" dirty="0"/>
                        <a:t>1995</a:t>
                      </a:r>
                    </a:p>
                  </a:txBody>
                  <a:tcPr/>
                </a:tc>
                <a:tc>
                  <a:txBody>
                    <a:bodyPr/>
                    <a:lstStyle/>
                    <a:p>
                      <a:r>
                        <a:rPr lang="en-US" sz="1600" dirty="0"/>
                        <a:t>Physics and Astronomy</a:t>
                      </a:r>
                    </a:p>
                  </a:txBody>
                  <a:tcPr/>
                </a:tc>
                <a:tc>
                  <a:txBody>
                    <a:bodyPr/>
                    <a:lstStyle/>
                    <a:p>
                      <a:r>
                        <a:rPr lang="en-US" sz="1600" dirty="0"/>
                        <a:t>Science</a:t>
                      </a:r>
                    </a:p>
                  </a:txBody>
                  <a:tcPr/>
                </a:tc>
                <a:extLst>
                  <a:ext uri="{0D108BD9-81ED-4DB2-BD59-A6C34878D82A}">
                    <a16:rowId xmlns:a16="http://schemas.microsoft.com/office/drawing/2014/main" val="10001"/>
                  </a:ext>
                </a:extLst>
              </a:tr>
              <a:tr h="370840">
                <a:tc>
                  <a:txBody>
                    <a:bodyPr/>
                    <a:lstStyle/>
                    <a:p>
                      <a:r>
                        <a:rPr lang="en-US" sz="1600" dirty="0"/>
                        <a:t>october 4 1939</a:t>
                      </a:r>
                    </a:p>
                  </a:txBody>
                  <a:tcPr/>
                </a:tc>
                <a:tc>
                  <a:txBody>
                    <a:bodyPr/>
                    <a:lstStyle/>
                    <a:p>
                      <a:endParaRPr lang="en-US" sz="1600" dirty="0"/>
                    </a:p>
                  </a:txBody>
                  <a:tcPr/>
                </a:tc>
                <a:tc>
                  <a:txBody>
                    <a:bodyPr/>
                    <a:lstStyle/>
                    <a:p>
                      <a:r>
                        <a:rPr lang="en-US" sz="1600" dirty="0"/>
                        <a:t>School of Physical Education and Recreation</a:t>
                      </a:r>
                    </a:p>
                  </a:txBody>
                  <a:tcPr/>
                </a:tc>
                <a:tc>
                  <a:txBody>
                    <a:bodyPr/>
                    <a:lstStyle/>
                    <a:p>
                      <a:r>
                        <a:rPr lang="en-US" sz="1600" dirty="0"/>
                        <a:t>Education </a:t>
                      </a:r>
                    </a:p>
                  </a:txBody>
                  <a:tcPr/>
                </a:tc>
                <a:extLst>
                  <a:ext uri="{0D108BD9-81ED-4DB2-BD59-A6C34878D82A}">
                    <a16:rowId xmlns:a16="http://schemas.microsoft.com/office/drawing/2014/main" val="10002"/>
                  </a:ext>
                </a:extLst>
              </a:tr>
              <a:tr h="370840">
                <a:tc>
                  <a:txBody>
                    <a:bodyPr/>
                    <a:lstStyle/>
                    <a:p>
                      <a:r>
                        <a:rPr lang="en-US" sz="1600" dirty="0"/>
                        <a:t>1947</a:t>
                      </a:r>
                    </a:p>
                  </a:txBody>
                  <a:tcPr/>
                </a:tc>
                <a:tc>
                  <a:txBody>
                    <a:bodyPr/>
                    <a:lstStyle/>
                    <a:p>
                      <a:r>
                        <a:rPr lang="en-US" sz="1600" dirty="0"/>
                        <a:t>2015</a:t>
                      </a:r>
                    </a:p>
                  </a:txBody>
                  <a:tcPr/>
                </a:tc>
                <a:tc>
                  <a:txBody>
                    <a:bodyPr/>
                    <a:lstStyle/>
                    <a:p>
                      <a:r>
                        <a:rPr lang="en-US" sz="1600" dirty="0"/>
                        <a:t>UBC </a:t>
                      </a:r>
                    </a:p>
                  </a:txBody>
                  <a:tcPr/>
                </a:tc>
                <a:tc>
                  <a:txBody>
                    <a:bodyPr/>
                    <a:lstStyle/>
                    <a:p>
                      <a:r>
                        <a:rPr lang="en-US" sz="1600" dirty="0"/>
                        <a:t>Urologic Sciences</a:t>
                      </a:r>
                    </a:p>
                  </a:txBody>
                  <a:tcPr/>
                </a:tc>
                <a:extLst>
                  <a:ext uri="{0D108BD9-81ED-4DB2-BD59-A6C34878D82A}">
                    <a16:rowId xmlns:a16="http://schemas.microsoft.com/office/drawing/2014/main" val="10003"/>
                  </a:ext>
                </a:extLst>
              </a:tr>
              <a:tr h="370840">
                <a:tc>
                  <a:txBody>
                    <a:bodyPr/>
                    <a:lstStyle/>
                    <a:p>
                      <a:r>
                        <a:rPr lang="en-US" sz="1600" dirty="0"/>
                        <a:t>1934</a:t>
                      </a:r>
                    </a:p>
                  </a:txBody>
                  <a:tcPr/>
                </a:tc>
                <a:tc>
                  <a:txBody>
                    <a:bodyPr/>
                    <a:lstStyle/>
                    <a:p>
                      <a:r>
                        <a:rPr lang="en-US" sz="1600" dirty="0"/>
                        <a:t>2000</a:t>
                      </a:r>
                    </a:p>
                  </a:txBody>
                  <a:tcPr/>
                </a:tc>
                <a:tc>
                  <a:txBody>
                    <a:bodyPr/>
                    <a:lstStyle/>
                    <a:p>
                      <a:r>
                        <a:rPr lang="en-US" sz="1600" dirty="0"/>
                        <a:t>english</a:t>
                      </a:r>
                    </a:p>
                  </a:txBody>
                  <a:tcPr/>
                </a:tc>
                <a:tc>
                  <a:txBody>
                    <a:bodyPr/>
                    <a:lstStyle/>
                    <a:p>
                      <a:r>
                        <a:rPr lang="en-US" sz="1600" dirty="0"/>
                        <a:t>arts</a:t>
                      </a:r>
                    </a:p>
                  </a:txBody>
                  <a:tcPr/>
                </a:tc>
                <a:extLst>
                  <a:ext uri="{0D108BD9-81ED-4DB2-BD59-A6C34878D82A}">
                    <a16:rowId xmlns:a16="http://schemas.microsoft.com/office/drawing/2014/main" val="10004"/>
                  </a:ext>
                </a:extLst>
              </a:tr>
              <a:tr h="370840">
                <a:tc>
                  <a:txBody>
                    <a:bodyPr/>
                    <a:lstStyle/>
                    <a:p>
                      <a:r>
                        <a:rPr lang="en-US" sz="1600" dirty="0"/>
                        <a:t>1933</a:t>
                      </a:r>
                    </a:p>
                  </a:txBody>
                  <a:tcPr/>
                </a:tc>
                <a:tc>
                  <a:txBody>
                    <a:bodyPr/>
                    <a:lstStyle/>
                    <a:p>
                      <a:r>
                        <a:rPr lang="en-US" sz="1600" dirty="0"/>
                        <a:t>1998</a:t>
                      </a:r>
                    </a:p>
                  </a:txBody>
                  <a:tcPr/>
                </a:tc>
                <a:tc>
                  <a:txBody>
                    <a:bodyPr/>
                    <a:lstStyle/>
                    <a:p>
                      <a:r>
                        <a:rPr lang="en-US" sz="1600" dirty="0"/>
                        <a:t>EOAS</a:t>
                      </a:r>
                    </a:p>
                  </a:txBody>
                  <a:tcPr/>
                </a:tc>
                <a:tc>
                  <a:txBody>
                    <a:bodyPr/>
                    <a:lstStyle/>
                    <a:p>
                      <a:r>
                        <a:rPr lang="en-US" sz="1600" dirty="0"/>
                        <a:t>Science</a:t>
                      </a:r>
                    </a:p>
                  </a:txBody>
                  <a:tcPr/>
                </a:tc>
                <a:extLst>
                  <a:ext uri="{0D108BD9-81ED-4DB2-BD59-A6C34878D82A}">
                    <a16:rowId xmlns:a16="http://schemas.microsoft.com/office/drawing/2014/main" val="10005"/>
                  </a:ext>
                </a:extLst>
              </a:tr>
              <a:tr h="370840">
                <a:tc>
                  <a:txBody>
                    <a:bodyPr/>
                    <a:lstStyle/>
                    <a:p>
                      <a:r>
                        <a:rPr lang="en-US" sz="1600" dirty="0"/>
                        <a:t>1941</a:t>
                      </a:r>
                    </a:p>
                  </a:txBody>
                  <a:tcPr/>
                </a:tc>
                <a:tc>
                  <a:txBody>
                    <a:bodyPr/>
                    <a:lstStyle/>
                    <a:p>
                      <a:r>
                        <a:rPr lang="en-US" sz="1600" dirty="0"/>
                        <a:t>1998</a:t>
                      </a:r>
                    </a:p>
                  </a:txBody>
                  <a:tcPr/>
                </a:tc>
                <a:tc>
                  <a:txBody>
                    <a:bodyPr/>
                    <a:lstStyle/>
                    <a:p>
                      <a:r>
                        <a:rPr lang="en-US" sz="1600" dirty="0"/>
                        <a:t>Library</a:t>
                      </a:r>
                    </a:p>
                  </a:txBody>
                  <a:tcPr/>
                </a:tc>
                <a:tc>
                  <a:txBody>
                    <a:bodyPr/>
                    <a:lstStyle/>
                    <a:p>
                      <a:endParaRPr lang="en-US" sz="1600" dirty="0"/>
                    </a:p>
                  </a:txBody>
                  <a:tcPr/>
                </a:tc>
                <a:extLst>
                  <a:ext uri="{0D108BD9-81ED-4DB2-BD59-A6C34878D82A}">
                    <a16:rowId xmlns:a16="http://schemas.microsoft.com/office/drawing/2014/main" val="10006"/>
                  </a:ext>
                </a:extLst>
              </a:tr>
              <a:tr h="370840">
                <a:tc>
                  <a:txBody>
                    <a:bodyPr/>
                    <a:lstStyle/>
                    <a:p>
                      <a:r>
                        <a:rPr lang="en-US" sz="1600" dirty="0"/>
                        <a:t>930</a:t>
                      </a:r>
                    </a:p>
                  </a:txBody>
                  <a:tcPr/>
                </a:tc>
                <a:tc>
                  <a:txBody>
                    <a:bodyPr/>
                    <a:lstStyle/>
                    <a:p>
                      <a:r>
                        <a:rPr lang="en-US" sz="1600" dirty="0"/>
                        <a:t>9 92</a:t>
                      </a:r>
                    </a:p>
                  </a:txBody>
                  <a:tcPr/>
                </a:tc>
                <a:tc>
                  <a:txBody>
                    <a:bodyPr/>
                    <a:lstStyle/>
                    <a:p>
                      <a:r>
                        <a:rPr lang="en-US" sz="1600" dirty="0"/>
                        <a:t>English</a:t>
                      </a:r>
                    </a:p>
                  </a:txBody>
                  <a:tcPr/>
                </a:tc>
                <a:tc>
                  <a:txBody>
                    <a:bodyPr/>
                    <a:lstStyle/>
                    <a:p>
                      <a:r>
                        <a:rPr lang="en-US" sz="1600" dirty="0"/>
                        <a:t>ARTS</a:t>
                      </a:r>
                    </a:p>
                  </a:txBody>
                  <a:tcPr/>
                </a:tc>
                <a:extLst>
                  <a:ext uri="{0D108BD9-81ED-4DB2-BD59-A6C34878D82A}">
                    <a16:rowId xmlns:a16="http://schemas.microsoft.com/office/drawing/2014/main" val="10007"/>
                  </a:ext>
                </a:extLst>
              </a:tr>
              <a:tr h="370840">
                <a:tc>
                  <a:txBody>
                    <a:bodyPr/>
                    <a:lstStyle/>
                    <a:p>
                      <a:r>
                        <a:rPr lang="en-US" sz="1600" dirty="0"/>
                        <a:t>1940</a:t>
                      </a:r>
                    </a:p>
                  </a:txBody>
                  <a:tcPr/>
                </a:tc>
                <a:tc>
                  <a:txBody>
                    <a:bodyPr/>
                    <a:lstStyle/>
                    <a:p>
                      <a:r>
                        <a:rPr lang="en-US" sz="1600" dirty="0"/>
                        <a:t>2000</a:t>
                      </a:r>
                    </a:p>
                  </a:txBody>
                  <a:tcPr/>
                </a:tc>
                <a:tc>
                  <a:txBody>
                    <a:bodyPr/>
                    <a:lstStyle/>
                    <a:p>
                      <a:r>
                        <a:rPr lang="en-US" sz="1600" dirty="0"/>
                        <a:t>Mathematics</a:t>
                      </a:r>
                    </a:p>
                  </a:txBody>
                  <a:tcPr/>
                </a:tc>
                <a:tc>
                  <a:txBody>
                    <a:bodyPr/>
                    <a:lstStyle/>
                    <a:p>
                      <a:r>
                        <a:rPr lang="en-US" sz="1600" dirty="0"/>
                        <a:t>Science</a:t>
                      </a:r>
                    </a:p>
                  </a:txBody>
                  <a:tcPr/>
                </a:tc>
                <a:extLst>
                  <a:ext uri="{0D108BD9-81ED-4DB2-BD59-A6C34878D82A}">
                    <a16:rowId xmlns:a16="http://schemas.microsoft.com/office/drawing/2014/main" val="10008"/>
                  </a:ext>
                </a:extLst>
              </a:tr>
              <a:tr h="370840">
                <a:tc>
                  <a:txBody>
                    <a:bodyPr/>
                    <a:lstStyle/>
                    <a:p>
                      <a:r>
                        <a:rPr lang="en-US" sz="1600" dirty="0"/>
                        <a:t>1937</a:t>
                      </a:r>
                    </a:p>
                  </a:txBody>
                  <a:tcPr/>
                </a:tc>
                <a:tc>
                  <a:txBody>
                    <a:bodyPr/>
                    <a:lstStyle/>
                    <a:p>
                      <a:r>
                        <a:rPr lang="en-US" sz="1600" dirty="0"/>
                        <a:t>2002</a:t>
                      </a:r>
                    </a:p>
                  </a:txBody>
                  <a:tcPr/>
                </a:tc>
                <a:tc>
                  <a:txBody>
                    <a:bodyPr/>
                    <a:lstStyle/>
                    <a:p>
                      <a:r>
                        <a:rPr lang="en-US" sz="1600" dirty="0"/>
                        <a:t>Economics</a:t>
                      </a:r>
                    </a:p>
                  </a:txBody>
                  <a:tcPr/>
                </a:tc>
                <a:tc>
                  <a:txBody>
                    <a:bodyPr/>
                    <a:lstStyle/>
                    <a:p>
                      <a:r>
                        <a:rPr lang="en-US" sz="1600" dirty="0"/>
                        <a:t>Arts</a:t>
                      </a:r>
                    </a:p>
                  </a:txBody>
                  <a:tcPr/>
                </a:tc>
                <a:extLst>
                  <a:ext uri="{0D108BD9-81ED-4DB2-BD59-A6C34878D82A}">
                    <a16:rowId xmlns:a16="http://schemas.microsoft.com/office/drawing/2014/main" val="10009"/>
                  </a:ext>
                </a:extLst>
              </a:tr>
              <a:tr h="370840">
                <a:tc>
                  <a:txBody>
                    <a:bodyPr/>
                    <a:lstStyle/>
                    <a:p>
                      <a:r>
                        <a:rPr lang="en-US" sz="1600" dirty="0"/>
                        <a:t>1943</a:t>
                      </a:r>
                    </a:p>
                  </a:txBody>
                  <a:tcPr/>
                </a:tc>
                <a:tc>
                  <a:txBody>
                    <a:bodyPr/>
                    <a:lstStyle/>
                    <a:p>
                      <a:r>
                        <a:rPr lang="en-US" sz="1600" dirty="0"/>
                        <a:t>2007</a:t>
                      </a:r>
                    </a:p>
                  </a:txBody>
                  <a:tcPr/>
                </a:tc>
                <a:tc>
                  <a:txBody>
                    <a:bodyPr/>
                    <a:lstStyle/>
                    <a:p>
                      <a:r>
                        <a:rPr lang="en-US" sz="1600" dirty="0"/>
                        <a:t>Mathematics</a:t>
                      </a:r>
                    </a:p>
                  </a:txBody>
                  <a:tcPr/>
                </a:tc>
                <a:tc>
                  <a:txBody>
                    <a:bodyPr/>
                    <a:lstStyle/>
                    <a:p>
                      <a:r>
                        <a:rPr lang="en-US" sz="1600" dirty="0"/>
                        <a:t>Science</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Q17 - Compared to your earlier years of retirement, has the following changed for you in recent years?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8747760"/>
        </p:xfrm>
        <a:graphic>
          <a:graphicData uri="http://schemas.openxmlformats.org/drawingml/2006/table">
            <a:tbl>
              <a:tblPr firstRow="1" bandRow="1">
                <a:tableStyleId>{69012ECD-51FC-41F1-AA8D-1B2483CD663E}</a:tableStyleId>
              </a:tblPr>
              <a:tblGrid>
                <a:gridCol w="1043658">
                  <a:extLst>
                    <a:ext uri="{9D8B030D-6E8A-4147-A177-3AD203B41FA5}">
                      <a16:colId xmlns:a16="http://schemas.microsoft.com/office/drawing/2014/main" val="20000"/>
                    </a:ext>
                  </a:extLst>
                </a:gridCol>
                <a:gridCol w="1043658">
                  <a:extLst>
                    <a:ext uri="{9D8B030D-6E8A-4147-A177-3AD203B41FA5}">
                      <a16:colId xmlns:a16="http://schemas.microsoft.com/office/drawing/2014/main" val="20001"/>
                    </a:ext>
                  </a:extLst>
                </a:gridCol>
                <a:gridCol w="1043658">
                  <a:extLst>
                    <a:ext uri="{9D8B030D-6E8A-4147-A177-3AD203B41FA5}">
                      <a16:colId xmlns:a16="http://schemas.microsoft.com/office/drawing/2014/main" val="20002"/>
                    </a:ext>
                  </a:extLst>
                </a:gridCol>
                <a:gridCol w="1043658">
                  <a:extLst>
                    <a:ext uri="{9D8B030D-6E8A-4147-A177-3AD203B41FA5}">
                      <a16:colId xmlns:a16="http://schemas.microsoft.com/office/drawing/2014/main" val="20003"/>
                    </a:ext>
                  </a:extLst>
                </a:gridCol>
                <a:gridCol w="1043658">
                  <a:extLst>
                    <a:ext uri="{9D8B030D-6E8A-4147-A177-3AD203B41FA5}">
                      <a16:colId xmlns:a16="http://schemas.microsoft.com/office/drawing/2014/main" val="20004"/>
                    </a:ext>
                  </a:extLst>
                </a:gridCol>
                <a:gridCol w="1043658">
                  <a:extLst>
                    <a:ext uri="{9D8B030D-6E8A-4147-A177-3AD203B41FA5}">
                      <a16:colId xmlns:a16="http://schemas.microsoft.com/office/drawing/2014/main" val="20005"/>
                    </a:ext>
                  </a:extLst>
                </a:gridCol>
                <a:gridCol w="1043658">
                  <a:extLst>
                    <a:ext uri="{9D8B030D-6E8A-4147-A177-3AD203B41FA5}">
                      <a16:colId xmlns:a16="http://schemas.microsoft.com/office/drawing/2014/main" val="20006"/>
                    </a:ext>
                  </a:extLst>
                </a:gridCol>
                <a:gridCol w="1043658">
                  <a:extLst>
                    <a:ext uri="{9D8B030D-6E8A-4147-A177-3AD203B41FA5}">
                      <a16:colId xmlns:a16="http://schemas.microsoft.com/office/drawing/2014/main" val="20007"/>
                    </a:ext>
                  </a:extLst>
                </a:gridCol>
              </a:tblGrid>
              <a:tr h="370840">
                <a:tc>
                  <a:txBody>
                    <a:bodyPr/>
                    <a:lstStyle/>
                    <a:p>
                      <a:r>
                        <a:rPr lang="en-US" sz="1600" dirty="0"/>
                        <a:t>#</a:t>
                      </a:r>
                    </a:p>
                  </a:txBody>
                  <a:tcPr/>
                </a:tc>
                <a:tc>
                  <a:txBody>
                    <a:bodyPr/>
                    <a:lstStyle/>
                    <a:p>
                      <a:r>
                        <a:rPr lang="en-US" sz="1600" dirty="0"/>
                        <a:t>Field</a:t>
                      </a:r>
                    </a:p>
                  </a:txBody>
                  <a:tcPr/>
                </a:tc>
                <a:tc>
                  <a:txBody>
                    <a:bodyPr/>
                    <a:lstStyle/>
                    <a:p>
                      <a:r>
                        <a:rPr lang="en-US" sz="1600" dirty="0"/>
                        <a:t>Minimum</a:t>
                      </a:r>
                    </a:p>
                  </a:txBody>
                  <a:tcPr/>
                </a:tc>
                <a:tc>
                  <a:txBody>
                    <a:bodyPr/>
                    <a:lstStyle/>
                    <a:p>
                      <a:r>
                        <a:rPr lang="en-US" sz="1600" dirty="0"/>
                        <a:t>Maximum</a:t>
                      </a:r>
                    </a:p>
                  </a:txBody>
                  <a:tcPr/>
                </a:tc>
                <a:tc>
                  <a:txBody>
                    <a:bodyPr/>
                    <a:lstStyle/>
                    <a:p>
                      <a:r>
                        <a:rPr lang="en-US" sz="1600" dirty="0"/>
                        <a:t>Mean</a:t>
                      </a:r>
                    </a:p>
                  </a:txBody>
                  <a:tcPr/>
                </a:tc>
                <a:tc>
                  <a:txBody>
                    <a:bodyPr/>
                    <a:lstStyle/>
                    <a:p>
                      <a:r>
                        <a:rPr lang="en-US" sz="1600" dirty="0"/>
                        <a:t>Std Deviation</a:t>
                      </a:r>
                    </a:p>
                  </a:txBody>
                  <a:tcPr/>
                </a:tc>
                <a:tc>
                  <a:txBody>
                    <a:bodyPr/>
                    <a:lstStyle/>
                    <a:p>
                      <a:r>
                        <a:rPr lang="en-US" sz="1600" dirty="0"/>
                        <a:t>Variance</a:t>
                      </a:r>
                    </a:p>
                  </a:txBody>
                  <a:tcPr/>
                </a:tc>
                <a:tc>
                  <a:txBody>
                    <a:bodyPr/>
                    <a:lstStyle/>
                    <a:p>
                      <a:r>
                        <a:rPr lang="en-US" sz="1600" dirty="0"/>
                        <a:t>Count</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My connection to the university community such as involvement in the Emeritus College, Senate etc.</a:t>
                      </a:r>
                    </a:p>
                  </a:txBody>
                  <a:tcPr/>
                </a:tc>
                <a:tc>
                  <a:txBody>
                    <a:bodyPr/>
                    <a:lstStyle/>
                    <a:p>
                      <a:r>
                        <a:rPr lang="en-US" sz="1600" dirty="0"/>
                        <a:t>1.00</a:t>
                      </a:r>
                    </a:p>
                  </a:txBody>
                  <a:tcPr/>
                </a:tc>
                <a:tc>
                  <a:txBody>
                    <a:bodyPr/>
                    <a:lstStyle/>
                    <a:p>
                      <a:r>
                        <a:rPr lang="en-US" sz="1600" dirty="0"/>
                        <a:t>3.00</a:t>
                      </a:r>
                    </a:p>
                  </a:txBody>
                  <a:tcPr/>
                </a:tc>
                <a:tc>
                  <a:txBody>
                    <a:bodyPr/>
                    <a:lstStyle/>
                    <a:p>
                      <a:r>
                        <a:rPr lang="en-US" sz="1600" dirty="0"/>
                        <a:t>1.60</a:t>
                      </a:r>
                    </a:p>
                  </a:txBody>
                  <a:tcPr/>
                </a:tc>
                <a:tc>
                  <a:txBody>
                    <a:bodyPr/>
                    <a:lstStyle/>
                    <a:p>
                      <a:r>
                        <a:rPr lang="en-US" sz="1600" dirty="0"/>
                        <a:t>0.63</a:t>
                      </a:r>
                    </a:p>
                  </a:txBody>
                  <a:tcPr/>
                </a:tc>
                <a:tc>
                  <a:txBody>
                    <a:bodyPr/>
                    <a:lstStyle/>
                    <a:p>
                      <a:r>
                        <a:rPr lang="en-US" sz="1600" dirty="0"/>
                        <a:t>0.40</a:t>
                      </a:r>
                    </a:p>
                  </a:txBody>
                  <a:tcPr/>
                </a:tc>
                <a:tc>
                  <a:txBody>
                    <a:bodyPr/>
                    <a:lstStyle/>
                    <a:p>
                      <a:r>
                        <a:rPr lang="en-US" sz="1600" dirty="0"/>
                        <a:t>361</a:t>
                      </a:r>
                    </a:p>
                  </a:txBody>
                  <a:tcPr/>
                </a:tc>
                <a:extLst>
                  <a:ext uri="{0D108BD9-81ED-4DB2-BD59-A6C34878D82A}">
                    <a16:rowId xmlns:a16="http://schemas.microsoft.com/office/drawing/2014/main" val="10001"/>
                  </a:ext>
                </a:extLst>
              </a:tr>
              <a:tr h="370840">
                <a:tc>
                  <a:txBody>
                    <a:bodyPr/>
                    <a:lstStyle/>
                    <a:p>
                      <a:r>
                        <a:rPr lang="en-US" sz="1600" dirty="0"/>
                        <a:t>2</a:t>
                      </a:r>
                    </a:p>
                  </a:txBody>
                  <a:tcPr/>
                </a:tc>
                <a:tc>
                  <a:txBody>
                    <a:bodyPr/>
                    <a:lstStyle/>
                    <a:p>
                      <a:r>
                        <a:rPr lang="en-US" sz="1600" dirty="0"/>
                        <a:t>My connection to work colleagues</a:t>
                      </a:r>
                    </a:p>
                  </a:txBody>
                  <a:tcPr/>
                </a:tc>
                <a:tc>
                  <a:txBody>
                    <a:bodyPr/>
                    <a:lstStyle/>
                    <a:p>
                      <a:r>
                        <a:rPr lang="en-US" sz="1600" dirty="0"/>
                        <a:t>1.00</a:t>
                      </a:r>
                    </a:p>
                  </a:txBody>
                  <a:tcPr/>
                </a:tc>
                <a:tc>
                  <a:txBody>
                    <a:bodyPr/>
                    <a:lstStyle/>
                    <a:p>
                      <a:r>
                        <a:rPr lang="en-US" sz="1600" dirty="0"/>
                        <a:t>3.00</a:t>
                      </a:r>
                    </a:p>
                  </a:txBody>
                  <a:tcPr/>
                </a:tc>
                <a:tc>
                  <a:txBody>
                    <a:bodyPr/>
                    <a:lstStyle/>
                    <a:p>
                      <a:r>
                        <a:rPr lang="en-US" sz="1600" dirty="0"/>
                        <a:t>1.35</a:t>
                      </a:r>
                    </a:p>
                  </a:txBody>
                  <a:tcPr/>
                </a:tc>
                <a:tc>
                  <a:txBody>
                    <a:bodyPr/>
                    <a:lstStyle/>
                    <a:p>
                      <a:r>
                        <a:rPr lang="en-US" sz="1600" dirty="0"/>
                        <a:t>0.54</a:t>
                      </a:r>
                    </a:p>
                  </a:txBody>
                  <a:tcPr/>
                </a:tc>
                <a:tc>
                  <a:txBody>
                    <a:bodyPr/>
                    <a:lstStyle/>
                    <a:p>
                      <a:r>
                        <a:rPr lang="en-US" sz="1600" dirty="0"/>
                        <a:t>0.29</a:t>
                      </a:r>
                    </a:p>
                  </a:txBody>
                  <a:tcPr/>
                </a:tc>
                <a:tc>
                  <a:txBody>
                    <a:bodyPr/>
                    <a:lstStyle/>
                    <a:p>
                      <a:r>
                        <a:rPr lang="en-US" sz="1600" dirty="0"/>
                        <a:t>359</a:t>
                      </a:r>
                    </a:p>
                  </a:txBody>
                  <a:tcPr/>
                </a:tc>
                <a:extLst>
                  <a:ext uri="{0D108BD9-81ED-4DB2-BD59-A6C34878D82A}">
                    <a16:rowId xmlns:a16="http://schemas.microsoft.com/office/drawing/2014/main" val="10002"/>
                  </a:ext>
                </a:extLst>
              </a:tr>
              <a:tr h="370840">
                <a:tc>
                  <a:txBody>
                    <a:bodyPr/>
                    <a:lstStyle/>
                    <a:p>
                      <a:r>
                        <a:rPr lang="en-US" sz="1600" dirty="0"/>
                        <a:t>3</a:t>
                      </a:r>
                    </a:p>
                  </a:txBody>
                  <a:tcPr/>
                </a:tc>
                <a:tc>
                  <a:txBody>
                    <a:bodyPr/>
                    <a:lstStyle/>
                    <a:p>
                      <a:r>
                        <a:rPr lang="en-US" sz="1600" dirty="0"/>
                        <a:t>My engagement in professional activities (teaching, research..)</a:t>
                      </a:r>
                    </a:p>
                  </a:txBody>
                  <a:tcPr/>
                </a:tc>
                <a:tc>
                  <a:txBody>
                    <a:bodyPr/>
                    <a:lstStyle/>
                    <a:p>
                      <a:r>
                        <a:rPr lang="en-US" sz="1600" dirty="0"/>
                        <a:t>1.00</a:t>
                      </a:r>
                    </a:p>
                  </a:txBody>
                  <a:tcPr/>
                </a:tc>
                <a:tc>
                  <a:txBody>
                    <a:bodyPr/>
                    <a:lstStyle/>
                    <a:p>
                      <a:r>
                        <a:rPr lang="en-US" sz="1600" dirty="0"/>
                        <a:t>3.00</a:t>
                      </a:r>
                    </a:p>
                  </a:txBody>
                  <a:tcPr/>
                </a:tc>
                <a:tc>
                  <a:txBody>
                    <a:bodyPr/>
                    <a:lstStyle/>
                    <a:p>
                      <a:r>
                        <a:rPr lang="en-US" sz="1600" dirty="0"/>
                        <a:t>1.38</a:t>
                      </a:r>
                    </a:p>
                  </a:txBody>
                  <a:tcPr/>
                </a:tc>
                <a:tc>
                  <a:txBody>
                    <a:bodyPr/>
                    <a:lstStyle/>
                    <a:p>
                      <a:r>
                        <a:rPr lang="en-US" sz="1600" dirty="0"/>
                        <a:t>0.55</a:t>
                      </a:r>
                    </a:p>
                  </a:txBody>
                  <a:tcPr/>
                </a:tc>
                <a:tc>
                  <a:txBody>
                    <a:bodyPr/>
                    <a:lstStyle/>
                    <a:p>
                      <a:r>
                        <a:rPr lang="en-US" sz="1600" dirty="0"/>
                        <a:t>0.30</a:t>
                      </a:r>
                    </a:p>
                  </a:txBody>
                  <a:tcPr/>
                </a:tc>
                <a:tc>
                  <a:txBody>
                    <a:bodyPr/>
                    <a:lstStyle/>
                    <a:p>
                      <a:r>
                        <a:rPr lang="en-US" sz="1600" dirty="0"/>
                        <a:t>355</a:t>
                      </a:r>
                    </a:p>
                  </a:txBody>
                  <a:tcPr/>
                </a:tc>
                <a:extLst>
                  <a:ext uri="{0D108BD9-81ED-4DB2-BD59-A6C34878D82A}">
                    <a16:rowId xmlns:a16="http://schemas.microsoft.com/office/drawing/2014/main" val="10003"/>
                  </a:ext>
                </a:extLst>
              </a:tr>
              <a:tr h="370840">
                <a:tc>
                  <a:txBody>
                    <a:bodyPr/>
                    <a:lstStyle/>
                    <a:p>
                      <a:r>
                        <a:rPr lang="en-US" sz="1600" dirty="0"/>
                        <a:t>4</a:t>
                      </a:r>
                    </a:p>
                  </a:txBody>
                  <a:tcPr/>
                </a:tc>
                <a:tc>
                  <a:txBody>
                    <a:bodyPr/>
                    <a:lstStyle/>
                    <a:p>
                      <a:r>
                        <a:rPr lang="en-US" sz="1600" dirty="0"/>
                        <a:t>My involvement in interdisciplinary projects</a:t>
                      </a:r>
                    </a:p>
                  </a:txBody>
                  <a:tcPr/>
                </a:tc>
                <a:tc>
                  <a:txBody>
                    <a:bodyPr/>
                    <a:lstStyle/>
                    <a:p>
                      <a:r>
                        <a:rPr lang="en-US" sz="1600" dirty="0"/>
                        <a:t>1.00</a:t>
                      </a:r>
                    </a:p>
                  </a:txBody>
                  <a:tcPr/>
                </a:tc>
                <a:tc>
                  <a:txBody>
                    <a:bodyPr/>
                    <a:lstStyle/>
                    <a:p>
                      <a:r>
                        <a:rPr lang="en-US" sz="1600" dirty="0"/>
                        <a:t>3.00</a:t>
                      </a:r>
                    </a:p>
                  </a:txBody>
                  <a:tcPr/>
                </a:tc>
                <a:tc>
                  <a:txBody>
                    <a:bodyPr/>
                    <a:lstStyle/>
                    <a:p>
                      <a:r>
                        <a:rPr lang="en-US" sz="1600" dirty="0"/>
                        <a:t>1.37</a:t>
                      </a:r>
                    </a:p>
                  </a:txBody>
                  <a:tcPr/>
                </a:tc>
                <a:tc>
                  <a:txBody>
                    <a:bodyPr/>
                    <a:lstStyle/>
                    <a:p>
                      <a:r>
                        <a:rPr lang="en-US" sz="1600" dirty="0"/>
                        <a:t>0.55</a:t>
                      </a:r>
                    </a:p>
                  </a:txBody>
                  <a:tcPr/>
                </a:tc>
                <a:tc>
                  <a:txBody>
                    <a:bodyPr/>
                    <a:lstStyle/>
                    <a:p>
                      <a:r>
                        <a:rPr lang="en-US" sz="1600" dirty="0"/>
                        <a:t>0.30</a:t>
                      </a:r>
                    </a:p>
                  </a:txBody>
                  <a:tcPr/>
                </a:tc>
                <a:tc>
                  <a:txBody>
                    <a:bodyPr/>
                    <a:lstStyle/>
                    <a:p>
                      <a:r>
                        <a:rPr lang="en-US" sz="1600" dirty="0"/>
                        <a:t>341</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Q17 - Compared to your earlier years of retirement, has the following changed for you in recent years?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3779520"/>
        </p:xfrm>
        <a:graphic>
          <a:graphicData uri="http://schemas.openxmlformats.org/drawingml/2006/table">
            <a:tbl>
              <a:tblPr firstRow="1" bandRow="1">
                <a:tableStyleId>{69012ECD-51FC-41F1-AA8D-1B2483CD663E}</a:tableStyleId>
              </a:tblPr>
              <a:tblGrid>
                <a:gridCol w="1043658">
                  <a:extLst>
                    <a:ext uri="{9D8B030D-6E8A-4147-A177-3AD203B41FA5}">
                      <a16:colId xmlns:a16="http://schemas.microsoft.com/office/drawing/2014/main" val="20000"/>
                    </a:ext>
                  </a:extLst>
                </a:gridCol>
                <a:gridCol w="1043658">
                  <a:extLst>
                    <a:ext uri="{9D8B030D-6E8A-4147-A177-3AD203B41FA5}">
                      <a16:colId xmlns:a16="http://schemas.microsoft.com/office/drawing/2014/main" val="20001"/>
                    </a:ext>
                  </a:extLst>
                </a:gridCol>
                <a:gridCol w="1043658">
                  <a:extLst>
                    <a:ext uri="{9D8B030D-6E8A-4147-A177-3AD203B41FA5}">
                      <a16:colId xmlns:a16="http://schemas.microsoft.com/office/drawing/2014/main" val="20002"/>
                    </a:ext>
                  </a:extLst>
                </a:gridCol>
                <a:gridCol w="1043658">
                  <a:extLst>
                    <a:ext uri="{9D8B030D-6E8A-4147-A177-3AD203B41FA5}">
                      <a16:colId xmlns:a16="http://schemas.microsoft.com/office/drawing/2014/main" val="20003"/>
                    </a:ext>
                  </a:extLst>
                </a:gridCol>
                <a:gridCol w="1043658">
                  <a:extLst>
                    <a:ext uri="{9D8B030D-6E8A-4147-A177-3AD203B41FA5}">
                      <a16:colId xmlns:a16="http://schemas.microsoft.com/office/drawing/2014/main" val="20004"/>
                    </a:ext>
                  </a:extLst>
                </a:gridCol>
                <a:gridCol w="1043658">
                  <a:extLst>
                    <a:ext uri="{9D8B030D-6E8A-4147-A177-3AD203B41FA5}">
                      <a16:colId xmlns:a16="http://schemas.microsoft.com/office/drawing/2014/main" val="20005"/>
                    </a:ext>
                  </a:extLst>
                </a:gridCol>
                <a:gridCol w="1043658">
                  <a:extLst>
                    <a:ext uri="{9D8B030D-6E8A-4147-A177-3AD203B41FA5}">
                      <a16:colId xmlns:a16="http://schemas.microsoft.com/office/drawing/2014/main" val="20006"/>
                    </a:ext>
                  </a:extLst>
                </a:gridCol>
                <a:gridCol w="1043658">
                  <a:extLst>
                    <a:ext uri="{9D8B030D-6E8A-4147-A177-3AD203B41FA5}">
                      <a16:colId xmlns:a16="http://schemas.microsoft.com/office/drawing/2014/main" val="20007"/>
                    </a:ext>
                  </a:extLst>
                </a:gridCol>
              </a:tblGrid>
              <a:tr h="370840">
                <a:tc>
                  <a:txBody>
                    <a:bodyPr/>
                    <a:lstStyle/>
                    <a:p>
                      <a:r>
                        <a:rPr lang="en-US" sz="1600" dirty="0"/>
                        <a:t>#</a:t>
                      </a:r>
                    </a:p>
                  </a:txBody>
                  <a:tcPr/>
                </a:tc>
                <a:tc>
                  <a:txBody>
                    <a:bodyPr/>
                    <a:lstStyle/>
                    <a:p>
                      <a:r>
                        <a:rPr lang="en-US" sz="1600" dirty="0"/>
                        <a:t>Field</a:t>
                      </a:r>
                    </a:p>
                  </a:txBody>
                  <a:tcPr/>
                </a:tc>
                <a:tc>
                  <a:txBody>
                    <a:bodyPr/>
                    <a:lstStyle/>
                    <a:p>
                      <a:r>
                        <a:rPr lang="en-US" sz="1600" dirty="0"/>
                        <a:t>Minimum</a:t>
                      </a:r>
                    </a:p>
                  </a:txBody>
                  <a:tcPr/>
                </a:tc>
                <a:tc>
                  <a:txBody>
                    <a:bodyPr/>
                    <a:lstStyle/>
                    <a:p>
                      <a:r>
                        <a:rPr lang="en-US" sz="1600" dirty="0"/>
                        <a:t>Maximum</a:t>
                      </a:r>
                    </a:p>
                  </a:txBody>
                  <a:tcPr/>
                </a:tc>
                <a:tc>
                  <a:txBody>
                    <a:bodyPr/>
                    <a:lstStyle/>
                    <a:p>
                      <a:r>
                        <a:rPr lang="en-US" sz="1600" dirty="0"/>
                        <a:t>Mean</a:t>
                      </a:r>
                    </a:p>
                  </a:txBody>
                  <a:tcPr/>
                </a:tc>
                <a:tc>
                  <a:txBody>
                    <a:bodyPr/>
                    <a:lstStyle/>
                    <a:p>
                      <a:r>
                        <a:rPr lang="en-US" sz="1600" dirty="0"/>
                        <a:t>Std Deviation</a:t>
                      </a:r>
                    </a:p>
                  </a:txBody>
                  <a:tcPr/>
                </a:tc>
                <a:tc>
                  <a:txBody>
                    <a:bodyPr/>
                    <a:lstStyle/>
                    <a:p>
                      <a:r>
                        <a:rPr lang="en-US" sz="1600" dirty="0"/>
                        <a:t>Variance</a:t>
                      </a:r>
                    </a:p>
                  </a:txBody>
                  <a:tcPr/>
                </a:tc>
                <a:tc>
                  <a:txBody>
                    <a:bodyPr/>
                    <a:lstStyle/>
                    <a:p>
                      <a:r>
                        <a:rPr lang="en-US" sz="1600" dirty="0"/>
                        <a:t>Count</a:t>
                      </a:r>
                    </a:p>
                  </a:txBody>
                  <a:tcPr/>
                </a:tc>
                <a:extLst>
                  <a:ext uri="{0D108BD9-81ED-4DB2-BD59-A6C34878D82A}">
                    <a16:rowId xmlns:a16="http://schemas.microsoft.com/office/drawing/2014/main" val="10000"/>
                  </a:ext>
                </a:extLst>
              </a:tr>
              <a:tr h="370840">
                <a:tc>
                  <a:txBody>
                    <a:bodyPr/>
                    <a:lstStyle/>
                    <a:p>
                      <a:r>
                        <a:rPr lang="en-US" sz="1600" dirty="0"/>
                        <a:t>5</a:t>
                      </a:r>
                    </a:p>
                  </a:txBody>
                  <a:tcPr/>
                </a:tc>
                <a:tc>
                  <a:txBody>
                    <a:bodyPr/>
                    <a:lstStyle/>
                    <a:p>
                      <a:r>
                        <a:rPr lang="en-US" sz="1600" dirty="0"/>
                        <a:t>Pursuing new interests</a:t>
                      </a:r>
                    </a:p>
                  </a:txBody>
                  <a:tcPr/>
                </a:tc>
                <a:tc>
                  <a:txBody>
                    <a:bodyPr/>
                    <a:lstStyle/>
                    <a:p>
                      <a:r>
                        <a:rPr lang="en-US" sz="1600" dirty="0"/>
                        <a:t>1.00</a:t>
                      </a:r>
                    </a:p>
                  </a:txBody>
                  <a:tcPr/>
                </a:tc>
                <a:tc>
                  <a:txBody>
                    <a:bodyPr/>
                    <a:lstStyle/>
                    <a:p>
                      <a:r>
                        <a:rPr lang="en-US" sz="1600" dirty="0"/>
                        <a:t>3.00</a:t>
                      </a:r>
                    </a:p>
                  </a:txBody>
                  <a:tcPr/>
                </a:tc>
                <a:tc>
                  <a:txBody>
                    <a:bodyPr/>
                    <a:lstStyle/>
                    <a:p>
                      <a:r>
                        <a:rPr lang="en-US" sz="1600" dirty="0"/>
                        <a:t>2.18</a:t>
                      </a:r>
                    </a:p>
                  </a:txBody>
                  <a:tcPr/>
                </a:tc>
                <a:tc>
                  <a:txBody>
                    <a:bodyPr/>
                    <a:lstStyle/>
                    <a:p>
                      <a:r>
                        <a:rPr lang="en-US" sz="1600" dirty="0"/>
                        <a:t>0.74</a:t>
                      </a:r>
                    </a:p>
                  </a:txBody>
                  <a:tcPr/>
                </a:tc>
                <a:tc>
                  <a:txBody>
                    <a:bodyPr/>
                    <a:lstStyle/>
                    <a:p>
                      <a:r>
                        <a:rPr lang="en-US" sz="1600" dirty="0"/>
                        <a:t>0.55</a:t>
                      </a:r>
                    </a:p>
                  </a:txBody>
                  <a:tcPr/>
                </a:tc>
                <a:tc>
                  <a:txBody>
                    <a:bodyPr/>
                    <a:lstStyle/>
                    <a:p>
                      <a:r>
                        <a:rPr lang="en-US" sz="1600" dirty="0"/>
                        <a:t>348</a:t>
                      </a:r>
                    </a:p>
                  </a:txBody>
                  <a:tcPr/>
                </a:tc>
                <a:extLst>
                  <a:ext uri="{0D108BD9-81ED-4DB2-BD59-A6C34878D82A}">
                    <a16:rowId xmlns:a16="http://schemas.microsoft.com/office/drawing/2014/main" val="10001"/>
                  </a:ext>
                </a:extLst>
              </a:tr>
              <a:tr h="370840">
                <a:tc>
                  <a:txBody>
                    <a:bodyPr/>
                    <a:lstStyle/>
                    <a:p>
                      <a:r>
                        <a:rPr lang="en-US" sz="1600" dirty="0"/>
                        <a:t>6</a:t>
                      </a:r>
                    </a:p>
                  </a:txBody>
                  <a:tcPr/>
                </a:tc>
                <a:tc>
                  <a:txBody>
                    <a:bodyPr/>
                    <a:lstStyle/>
                    <a:p>
                      <a:r>
                        <a:rPr lang="en-US" sz="1600" dirty="0"/>
                        <a:t>Volunteering in the community</a:t>
                      </a:r>
                    </a:p>
                  </a:txBody>
                  <a:tcPr/>
                </a:tc>
                <a:tc>
                  <a:txBody>
                    <a:bodyPr/>
                    <a:lstStyle/>
                    <a:p>
                      <a:r>
                        <a:rPr lang="en-US" sz="1600" dirty="0"/>
                        <a:t>1.00</a:t>
                      </a:r>
                    </a:p>
                  </a:txBody>
                  <a:tcPr/>
                </a:tc>
                <a:tc>
                  <a:txBody>
                    <a:bodyPr/>
                    <a:lstStyle/>
                    <a:p>
                      <a:r>
                        <a:rPr lang="en-US" sz="1600" dirty="0"/>
                        <a:t>3.00</a:t>
                      </a:r>
                    </a:p>
                  </a:txBody>
                  <a:tcPr/>
                </a:tc>
                <a:tc>
                  <a:txBody>
                    <a:bodyPr/>
                    <a:lstStyle/>
                    <a:p>
                      <a:r>
                        <a:rPr lang="en-US" sz="1600" dirty="0"/>
                        <a:t>1.98</a:t>
                      </a:r>
                    </a:p>
                  </a:txBody>
                  <a:tcPr/>
                </a:tc>
                <a:tc>
                  <a:txBody>
                    <a:bodyPr/>
                    <a:lstStyle/>
                    <a:p>
                      <a:r>
                        <a:rPr lang="en-US" sz="1600" dirty="0"/>
                        <a:t>0.68</a:t>
                      </a:r>
                    </a:p>
                  </a:txBody>
                  <a:tcPr/>
                </a:tc>
                <a:tc>
                  <a:txBody>
                    <a:bodyPr/>
                    <a:lstStyle/>
                    <a:p>
                      <a:r>
                        <a:rPr lang="en-US" sz="1600" dirty="0"/>
                        <a:t>0.47</a:t>
                      </a:r>
                    </a:p>
                  </a:txBody>
                  <a:tcPr/>
                </a:tc>
                <a:tc>
                  <a:txBody>
                    <a:bodyPr/>
                    <a:lstStyle/>
                    <a:p>
                      <a:r>
                        <a:rPr lang="en-US" sz="1600" dirty="0"/>
                        <a:t>333</a:t>
                      </a:r>
                    </a:p>
                  </a:txBody>
                  <a:tcPr/>
                </a:tc>
                <a:extLst>
                  <a:ext uri="{0D108BD9-81ED-4DB2-BD59-A6C34878D82A}">
                    <a16:rowId xmlns:a16="http://schemas.microsoft.com/office/drawing/2014/main" val="10002"/>
                  </a:ext>
                </a:extLst>
              </a:tr>
              <a:tr h="370840">
                <a:tc>
                  <a:txBody>
                    <a:bodyPr/>
                    <a:lstStyle/>
                    <a:p>
                      <a:r>
                        <a:rPr lang="en-US" sz="1600" dirty="0"/>
                        <a:t>7</a:t>
                      </a:r>
                    </a:p>
                  </a:txBody>
                  <a:tcPr/>
                </a:tc>
                <a:tc>
                  <a:txBody>
                    <a:bodyPr/>
                    <a:lstStyle/>
                    <a:p>
                      <a:r>
                        <a:rPr lang="en-US" sz="1600" dirty="0"/>
                        <a:t>Providing care to family and/or friends</a:t>
                      </a:r>
                    </a:p>
                  </a:txBody>
                  <a:tcPr/>
                </a:tc>
                <a:tc>
                  <a:txBody>
                    <a:bodyPr/>
                    <a:lstStyle/>
                    <a:p>
                      <a:r>
                        <a:rPr lang="en-US" sz="1600" dirty="0"/>
                        <a:t>1.00</a:t>
                      </a:r>
                    </a:p>
                  </a:txBody>
                  <a:tcPr/>
                </a:tc>
                <a:tc>
                  <a:txBody>
                    <a:bodyPr/>
                    <a:lstStyle/>
                    <a:p>
                      <a:r>
                        <a:rPr lang="en-US" sz="1600" dirty="0"/>
                        <a:t>3.00</a:t>
                      </a:r>
                    </a:p>
                  </a:txBody>
                  <a:tcPr/>
                </a:tc>
                <a:tc>
                  <a:txBody>
                    <a:bodyPr/>
                    <a:lstStyle/>
                    <a:p>
                      <a:r>
                        <a:rPr lang="en-US" sz="1600" dirty="0"/>
                        <a:t>2.31</a:t>
                      </a:r>
                    </a:p>
                  </a:txBody>
                  <a:tcPr/>
                </a:tc>
                <a:tc>
                  <a:txBody>
                    <a:bodyPr/>
                    <a:lstStyle/>
                    <a:p>
                      <a:r>
                        <a:rPr lang="en-US" sz="1600" dirty="0"/>
                        <a:t>0.63</a:t>
                      </a:r>
                    </a:p>
                  </a:txBody>
                  <a:tcPr/>
                </a:tc>
                <a:tc>
                  <a:txBody>
                    <a:bodyPr/>
                    <a:lstStyle/>
                    <a:p>
                      <a:r>
                        <a:rPr lang="en-US" sz="1600" dirty="0"/>
                        <a:t>0.39</a:t>
                      </a:r>
                    </a:p>
                  </a:txBody>
                  <a:tcPr/>
                </a:tc>
                <a:tc>
                  <a:txBody>
                    <a:bodyPr/>
                    <a:lstStyle/>
                    <a:p>
                      <a:r>
                        <a:rPr lang="en-US" sz="1600" dirty="0"/>
                        <a:t>343</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Q17 - Compared to your earlier years of retirement, has the following changed for you in recent years?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934768" cy="9235440"/>
        </p:xfrm>
        <a:graphic>
          <a:graphicData uri="http://schemas.openxmlformats.org/drawingml/2006/table">
            <a:tbl>
              <a:tblPr firstRow="1" bandRow="1">
                <a:tableStyleId>{69012ECD-51FC-41F1-AA8D-1B2483CD663E}</a:tableStyleId>
              </a:tblPr>
              <a:tblGrid>
                <a:gridCol w="992752">
                  <a:extLst>
                    <a:ext uri="{9D8B030D-6E8A-4147-A177-3AD203B41FA5}">
                      <a16:colId xmlns:a16="http://schemas.microsoft.com/office/drawing/2014/main" val="20000"/>
                    </a:ext>
                  </a:extLst>
                </a:gridCol>
                <a:gridCol w="992752">
                  <a:extLst>
                    <a:ext uri="{9D8B030D-6E8A-4147-A177-3AD203B41FA5}">
                      <a16:colId xmlns:a16="http://schemas.microsoft.com/office/drawing/2014/main" val="20001"/>
                    </a:ext>
                  </a:extLst>
                </a:gridCol>
                <a:gridCol w="992752">
                  <a:extLst>
                    <a:ext uri="{9D8B030D-6E8A-4147-A177-3AD203B41FA5}">
                      <a16:colId xmlns:a16="http://schemas.microsoft.com/office/drawing/2014/main" val="20002"/>
                    </a:ext>
                  </a:extLst>
                </a:gridCol>
                <a:gridCol w="992752">
                  <a:extLst>
                    <a:ext uri="{9D8B030D-6E8A-4147-A177-3AD203B41FA5}">
                      <a16:colId xmlns:a16="http://schemas.microsoft.com/office/drawing/2014/main" val="20003"/>
                    </a:ext>
                  </a:extLst>
                </a:gridCol>
                <a:gridCol w="992752">
                  <a:extLst>
                    <a:ext uri="{9D8B030D-6E8A-4147-A177-3AD203B41FA5}">
                      <a16:colId xmlns:a16="http://schemas.microsoft.com/office/drawing/2014/main" val="20004"/>
                    </a:ext>
                  </a:extLst>
                </a:gridCol>
                <a:gridCol w="992752">
                  <a:extLst>
                    <a:ext uri="{9D8B030D-6E8A-4147-A177-3AD203B41FA5}">
                      <a16:colId xmlns:a16="http://schemas.microsoft.com/office/drawing/2014/main" val="20005"/>
                    </a:ext>
                  </a:extLst>
                </a:gridCol>
                <a:gridCol w="992752">
                  <a:extLst>
                    <a:ext uri="{9D8B030D-6E8A-4147-A177-3AD203B41FA5}">
                      <a16:colId xmlns:a16="http://schemas.microsoft.com/office/drawing/2014/main" val="20006"/>
                    </a:ext>
                  </a:extLst>
                </a:gridCol>
                <a:gridCol w="992752">
                  <a:extLst>
                    <a:ext uri="{9D8B030D-6E8A-4147-A177-3AD203B41FA5}">
                      <a16:colId xmlns:a16="http://schemas.microsoft.com/office/drawing/2014/main" val="20007"/>
                    </a:ext>
                  </a:extLst>
                </a:gridCol>
                <a:gridCol w="992752">
                  <a:extLst>
                    <a:ext uri="{9D8B030D-6E8A-4147-A177-3AD203B41FA5}">
                      <a16:colId xmlns:a16="http://schemas.microsoft.com/office/drawing/2014/main" val="20008"/>
                    </a:ext>
                  </a:extLst>
                </a:gridCol>
              </a:tblGrid>
              <a:tr h="370840">
                <a:tc>
                  <a:txBody>
                    <a:bodyPr/>
                    <a:lstStyle/>
                    <a:p>
                      <a:r>
                        <a:rPr lang="en-US" sz="1600" dirty="0"/>
                        <a:t>#</a:t>
                      </a:r>
                    </a:p>
                  </a:txBody>
                  <a:tcPr/>
                </a:tc>
                <a:tc>
                  <a:txBody>
                    <a:bodyPr/>
                    <a:lstStyle/>
                    <a:p>
                      <a:r>
                        <a:rPr lang="en-US" sz="1600" dirty="0"/>
                        <a:t>Question</a:t>
                      </a:r>
                    </a:p>
                  </a:txBody>
                  <a:tcPr/>
                </a:tc>
                <a:tc>
                  <a:txBody>
                    <a:bodyPr/>
                    <a:lstStyle/>
                    <a:p>
                      <a:r>
                        <a:rPr lang="en-US" sz="1600" dirty="0"/>
                        <a:t>Lower</a:t>
                      </a:r>
                    </a:p>
                  </a:txBody>
                  <a:tcPr/>
                </a:tc>
                <a:tc>
                  <a:txBody>
                    <a:bodyPr/>
                    <a:lstStyle/>
                    <a:p>
                      <a:endParaRPr lang="en-US" sz="1600" dirty="0"/>
                    </a:p>
                  </a:txBody>
                  <a:tcPr/>
                </a:tc>
                <a:tc>
                  <a:txBody>
                    <a:bodyPr/>
                    <a:lstStyle/>
                    <a:p>
                      <a:r>
                        <a:rPr lang="en-US" sz="1600" dirty="0"/>
                        <a:t>About the same</a:t>
                      </a:r>
                    </a:p>
                  </a:txBody>
                  <a:tcPr/>
                </a:tc>
                <a:tc>
                  <a:txBody>
                    <a:bodyPr/>
                    <a:lstStyle/>
                    <a:p>
                      <a:endParaRPr lang="en-US" sz="1600" dirty="0"/>
                    </a:p>
                  </a:txBody>
                  <a:tcPr/>
                </a:tc>
                <a:tc>
                  <a:txBody>
                    <a:bodyPr/>
                    <a:lstStyle/>
                    <a:p>
                      <a:r>
                        <a:rPr lang="en-US" sz="1600" dirty="0"/>
                        <a:t>Higher</a:t>
                      </a:r>
                    </a:p>
                  </a:txBody>
                  <a:tcPr/>
                </a:tc>
                <a:tc>
                  <a:txBody>
                    <a:bodyPr/>
                    <a:lstStyle/>
                    <a:p>
                      <a:endParaRPr lang="en-US" sz="1600" dirty="0"/>
                    </a:p>
                  </a:txBody>
                  <a:tcPr/>
                </a:tc>
                <a:tc>
                  <a:txBody>
                    <a:bodyPr/>
                    <a:lstStyle/>
                    <a:p>
                      <a:r>
                        <a:rPr lang="en-US" sz="1600" dirty="0"/>
                        <a:t>Total</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My connection to the university community such as involvement in the Emeritus College, Senate etc.</a:t>
                      </a:r>
                    </a:p>
                  </a:txBody>
                  <a:tcPr/>
                </a:tc>
                <a:tc>
                  <a:txBody>
                    <a:bodyPr/>
                    <a:lstStyle/>
                    <a:p>
                      <a:r>
                        <a:rPr lang="en-US" sz="1600" dirty="0"/>
                        <a:t>47.92%</a:t>
                      </a:r>
                    </a:p>
                  </a:txBody>
                  <a:tcPr/>
                </a:tc>
                <a:tc>
                  <a:txBody>
                    <a:bodyPr/>
                    <a:lstStyle/>
                    <a:p>
                      <a:r>
                        <a:rPr lang="en-US" sz="1600" dirty="0"/>
                        <a:t>173</a:t>
                      </a:r>
                    </a:p>
                  </a:txBody>
                  <a:tcPr/>
                </a:tc>
                <a:tc>
                  <a:txBody>
                    <a:bodyPr/>
                    <a:lstStyle/>
                    <a:p>
                      <a:r>
                        <a:rPr lang="en-US" sz="1600" dirty="0"/>
                        <a:t>44.04%</a:t>
                      </a:r>
                    </a:p>
                  </a:txBody>
                  <a:tcPr/>
                </a:tc>
                <a:tc>
                  <a:txBody>
                    <a:bodyPr/>
                    <a:lstStyle/>
                    <a:p>
                      <a:r>
                        <a:rPr lang="en-US" sz="1600" dirty="0"/>
                        <a:t>159</a:t>
                      </a:r>
                    </a:p>
                  </a:txBody>
                  <a:tcPr/>
                </a:tc>
                <a:tc>
                  <a:txBody>
                    <a:bodyPr/>
                    <a:lstStyle/>
                    <a:p>
                      <a:r>
                        <a:rPr lang="en-US" sz="1600" dirty="0"/>
                        <a:t>8.03%</a:t>
                      </a:r>
                    </a:p>
                  </a:txBody>
                  <a:tcPr/>
                </a:tc>
                <a:tc>
                  <a:txBody>
                    <a:bodyPr/>
                    <a:lstStyle/>
                    <a:p>
                      <a:r>
                        <a:rPr lang="en-US" sz="1600" dirty="0"/>
                        <a:t>29</a:t>
                      </a:r>
                    </a:p>
                  </a:txBody>
                  <a:tcPr/>
                </a:tc>
                <a:tc>
                  <a:txBody>
                    <a:bodyPr/>
                    <a:lstStyle/>
                    <a:p>
                      <a:r>
                        <a:rPr lang="en-US" sz="1600" dirty="0"/>
                        <a:t>361</a:t>
                      </a:r>
                    </a:p>
                  </a:txBody>
                  <a:tcPr/>
                </a:tc>
                <a:extLst>
                  <a:ext uri="{0D108BD9-81ED-4DB2-BD59-A6C34878D82A}">
                    <a16:rowId xmlns:a16="http://schemas.microsoft.com/office/drawing/2014/main" val="10001"/>
                  </a:ext>
                </a:extLst>
              </a:tr>
              <a:tr h="370840">
                <a:tc>
                  <a:txBody>
                    <a:bodyPr/>
                    <a:lstStyle/>
                    <a:p>
                      <a:r>
                        <a:rPr lang="en-US" sz="1600" dirty="0"/>
                        <a:t>2</a:t>
                      </a:r>
                    </a:p>
                  </a:txBody>
                  <a:tcPr/>
                </a:tc>
                <a:tc>
                  <a:txBody>
                    <a:bodyPr/>
                    <a:lstStyle/>
                    <a:p>
                      <a:r>
                        <a:rPr lang="en-US" sz="1600" dirty="0"/>
                        <a:t>My connection to work colleagues</a:t>
                      </a:r>
                    </a:p>
                  </a:txBody>
                  <a:tcPr/>
                </a:tc>
                <a:tc>
                  <a:txBody>
                    <a:bodyPr/>
                    <a:lstStyle/>
                    <a:p>
                      <a:r>
                        <a:rPr lang="en-US" sz="1600" dirty="0"/>
                        <a:t>68.52%</a:t>
                      </a:r>
                    </a:p>
                  </a:txBody>
                  <a:tcPr/>
                </a:tc>
                <a:tc>
                  <a:txBody>
                    <a:bodyPr/>
                    <a:lstStyle/>
                    <a:p>
                      <a:r>
                        <a:rPr lang="en-US" sz="1600" dirty="0"/>
                        <a:t>246</a:t>
                      </a:r>
                    </a:p>
                  </a:txBody>
                  <a:tcPr/>
                </a:tc>
                <a:tc>
                  <a:txBody>
                    <a:bodyPr/>
                    <a:lstStyle/>
                    <a:p>
                      <a:r>
                        <a:rPr lang="en-US" sz="1600" dirty="0"/>
                        <a:t>28.13%</a:t>
                      </a:r>
                    </a:p>
                  </a:txBody>
                  <a:tcPr/>
                </a:tc>
                <a:tc>
                  <a:txBody>
                    <a:bodyPr/>
                    <a:lstStyle/>
                    <a:p>
                      <a:r>
                        <a:rPr lang="en-US" sz="1600" dirty="0"/>
                        <a:t>101</a:t>
                      </a:r>
                    </a:p>
                  </a:txBody>
                  <a:tcPr/>
                </a:tc>
                <a:tc>
                  <a:txBody>
                    <a:bodyPr/>
                    <a:lstStyle/>
                    <a:p>
                      <a:r>
                        <a:rPr lang="en-US" sz="1600" dirty="0"/>
                        <a:t>3.34%</a:t>
                      </a:r>
                    </a:p>
                  </a:txBody>
                  <a:tcPr/>
                </a:tc>
                <a:tc>
                  <a:txBody>
                    <a:bodyPr/>
                    <a:lstStyle/>
                    <a:p>
                      <a:r>
                        <a:rPr lang="en-US" sz="1600" dirty="0"/>
                        <a:t>12</a:t>
                      </a:r>
                    </a:p>
                  </a:txBody>
                  <a:tcPr/>
                </a:tc>
                <a:tc>
                  <a:txBody>
                    <a:bodyPr/>
                    <a:lstStyle/>
                    <a:p>
                      <a:r>
                        <a:rPr lang="en-US" sz="1600" dirty="0"/>
                        <a:t>359</a:t>
                      </a:r>
                    </a:p>
                  </a:txBody>
                  <a:tcPr/>
                </a:tc>
                <a:extLst>
                  <a:ext uri="{0D108BD9-81ED-4DB2-BD59-A6C34878D82A}">
                    <a16:rowId xmlns:a16="http://schemas.microsoft.com/office/drawing/2014/main" val="10002"/>
                  </a:ext>
                </a:extLst>
              </a:tr>
              <a:tr h="370840">
                <a:tc>
                  <a:txBody>
                    <a:bodyPr/>
                    <a:lstStyle/>
                    <a:p>
                      <a:r>
                        <a:rPr lang="en-US" sz="1600" dirty="0"/>
                        <a:t>3</a:t>
                      </a:r>
                    </a:p>
                  </a:txBody>
                  <a:tcPr/>
                </a:tc>
                <a:tc>
                  <a:txBody>
                    <a:bodyPr/>
                    <a:lstStyle/>
                    <a:p>
                      <a:r>
                        <a:rPr lang="en-US" sz="1600" dirty="0"/>
                        <a:t>My engagement in professional activities (teaching, research..)</a:t>
                      </a:r>
                    </a:p>
                  </a:txBody>
                  <a:tcPr/>
                </a:tc>
                <a:tc>
                  <a:txBody>
                    <a:bodyPr/>
                    <a:lstStyle/>
                    <a:p>
                      <a:r>
                        <a:rPr lang="en-US" sz="1600" dirty="0"/>
                        <a:t>65.35%</a:t>
                      </a:r>
                    </a:p>
                  </a:txBody>
                  <a:tcPr/>
                </a:tc>
                <a:tc>
                  <a:txBody>
                    <a:bodyPr/>
                    <a:lstStyle/>
                    <a:p>
                      <a:r>
                        <a:rPr lang="en-US" sz="1600" dirty="0"/>
                        <a:t>232</a:t>
                      </a:r>
                    </a:p>
                  </a:txBody>
                  <a:tcPr/>
                </a:tc>
                <a:tc>
                  <a:txBody>
                    <a:bodyPr/>
                    <a:lstStyle/>
                    <a:p>
                      <a:r>
                        <a:rPr lang="en-US" sz="1600" dirty="0"/>
                        <a:t>31.27%</a:t>
                      </a:r>
                    </a:p>
                  </a:txBody>
                  <a:tcPr/>
                </a:tc>
                <a:tc>
                  <a:txBody>
                    <a:bodyPr/>
                    <a:lstStyle/>
                    <a:p>
                      <a:r>
                        <a:rPr lang="en-US" sz="1600" dirty="0"/>
                        <a:t>111</a:t>
                      </a:r>
                    </a:p>
                  </a:txBody>
                  <a:tcPr/>
                </a:tc>
                <a:tc>
                  <a:txBody>
                    <a:bodyPr/>
                    <a:lstStyle/>
                    <a:p>
                      <a:r>
                        <a:rPr lang="en-US" sz="1600" dirty="0"/>
                        <a:t>3.38%</a:t>
                      </a:r>
                    </a:p>
                  </a:txBody>
                  <a:tcPr/>
                </a:tc>
                <a:tc>
                  <a:txBody>
                    <a:bodyPr/>
                    <a:lstStyle/>
                    <a:p>
                      <a:r>
                        <a:rPr lang="en-US" sz="1600" dirty="0"/>
                        <a:t>12</a:t>
                      </a:r>
                    </a:p>
                  </a:txBody>
                  <a:tcPr/>
                </a:tc>
                <a:tc>
                  <a:txBody>
                    <a:bodyPr/>
                    <a:lstStyle/>
                    <a:p>
                      <a:r>
                        <a:rPr lang="en-US" sz="1600" dirty="0"/>
                        <a:t>355</a:t>
                      </a:r>
                    </a:p>
                  </a:txBody>
                  <a:tcPr/>
                </a:tc>
                <a:extLst>
                  <a:ext uri="{0D108BD9-81ED-4DB2-BD59-A6C34878D82A}">
                    <a16:rowId xmlns:a16="http://schemas.microsoft.com/office/drawing/2014/main" val="10003"/>
                  </a:ext>
                </a:extLst>
              </a:tr>
              <a:tr h="370840">
                <a:tc>
                  <a:txBody>
                    <a:bodyPr/>
                    <a:lstStyle/>
                    <a:p>
                      <a:r>
                        <a:rPr lang="en-US" sz="1600" dirty="0"/>
                        <a:t>4</a:t>
                      </a:r>
                    </a:p>
                  </a:txBody>
                  <a:tcPr/>
                </a:tc>
                <a:tc>
                  <a:txBody>
                    <a:bodyPr/>
                    <a:lstStyle/>
                    <a:p>
                      <a:r>
                        <a:rPr lang="en-US" sz="1600" dirty="0"/>
                        <a:t>My involvement in interdisciplinary projects</a:t>
                      </a:r>
                    </a:p>
                  </a:txBody>
                  <a:tcPr/>
                </a:tc>
                <a:tc>
                  <a:txBody>
                    <a:bodyPr/>
                    <a:lstStyle/>
                    <a:p>
                      <a:r>
                        <a:rPr lang="en-US" sz="1600" dirty="0"/>
                        <a:t>66.28%</a:t>
                      </a:r>
                    </a:p>
                  </a:txBody>
                  <a:tcPr/>
                </a:tc>
                <a:tc>
                  <a:txBody>
                    <a:bodyPr/>
                    <a:lstStyle/>
                    <a:p>
                      <a:r>
                        <a:rPr lang="en-US" sz="1600" dirty="0"/>
                        <a:t>226</a:t>
                      </a:r>
                    </a:p>
                  </a:txBody>
                  <a:tcPr/>
                </a:tc>
                <a:tc>
                  <a:txBody>
                    <a:bodyPr/>
                    <a:lstStyle/>
                    <a:p>
                      <a:r>
                        <a:rPr lang="en-US" sz="1600" dirty="0"/>
                        <a:t>30.21%</a:t>
                      </a:r>
                    </a:p>
                  </a:txBody>
                  <a:tcPr/>
                </a:tc>
                <a:tc>
                  <a:txBody>
                    <a:bodyPr/>
                    <a:lstStyle/>
                    <a:p>
                      <a:r>
                        <a:rPr lang="en-US" sz="1600" dirty="0"/>
                        <a:t>103</a:t>
                      </a:r>
                    </a:p>
                  </a:txBody>
                  <a:tcPr/>
                </a:tc>
                <a:tc>
                  <a:txBody>
                    <a:bodyPr/>
                    <a:lstStyle/>
                    <a:p>
                      <a:r>
                        <a:rPr lang="en-US" sz="1600" dirty="0"/>
                        <a:t>3.52%</a:t>
                      </a:r>
                    </a:p>
                  </a:txBody>
                  <a:tcPr/>
                </a:tc>
                <a:tc>
                  <a:txBody>
                    <a:bodyPr/>
                    <a:lstStyle/>
                    <a:p>
                      <a:r>
                        <a:rPr lang="en-US" sz="1600" dirty="0"/>
                        <a:t>12</a:t>
                      </a:r>
                    </a:p>
                  </a:txBody>
                  <a:tcPr/>
                </a:tc>
                <a:tc>
                  <a:txBody>
                    <a:bodyPr/>
                    <a:lstStyle/>
                    <a:p>
                      <a:r>
                        <a:rPr lang="en-US" sz="1600" dirty="0"/>
                        <a:t>341</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Q17 - Compared to your earlier years of retirement, has the following changed for you in recent years?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934768" cy="4023360"/>
        </p:xfrm>
        <a:graphic>
          <a:graphicData uri="http://schemas.openxmlformats.org/drawingml/2006/table">
            <a:tbl>
              <a:tblPr firstRow="1" bandRow="1">
                <a:tableStyleId>{69012ECD-51FC-41F1-AA8D-1B2483CD663E}</a:tableStyleId>
              </a:tblPr>
              <a:tblGrid>
                <a:gridCol w="992752">
                  <a:extLst>
                    <a:ext uri="{9D8B030D-6E8A-4147-A177-3AD203B41FA5}">
                      <a16:colId xmlns:a16="http://schemas.microsoft.com/office/drawing/2014/main" val="20000"/>
                    </a:ext>
                  </a:extLst>
                </a:gridCol>
                <a:gridCol w="992752">
                  <a:extLst>
                    <a:ext uri="{9D8B030D-6E8A-4147-A177-3AD203B41FA5}">
                      <a16:colId xmlns:a16="http://schemas.microsoft.com/office/drawing/2014/main" val="20001"/>
                    </a:ext>
                  </a:extLst>
                </a:gridCol>
                <a:gridCol w="992752">
                  <a:extLst>
                    <a:ext uri="{9D8B030D-6E8A-4147-A177-3AD203B41FA5}">
                      <a16:colId xmlns:a16="http://schemas.microsoft.com/office/drawing/2014/main" val="20002"/>
                    </a:ext>
                  </a:extLst>
                </a:gridCol>
                <a:gridCol w="992752">
                  <a:extLst>
                    <a:ext uri="{9D8B030D-6E8A-4147-A177-3AD203B41FA5}">
                      <a16:colId xmlns:a16="http://schemas.microsoft.com/office/drawing/2014/main" val="20003"/>
                    </a:ext>
                  </a:extLst>
                </a:gridCol>
                <a:gridCol w="992752">
                  <a:extLst>
                    <a:ext uri="{9D8B030D-6E8A-4147-A177-3AD203B41FA5}">
                      <a16:colId xmlns:a16="http://schemas.microsoft.com/office/drawing/2014/main" val="20004"/>
                    </a:ext>
                  </a:extLst>
                </a:gridCol>
                <a:gridCol w="992752">
                  <a:extLst>
                    <a:ext uri="{9D8B030D-6E8A-4147-A177-3AD203B41FA5}">
                      <a16:colId xmlns:a16="http://schemas.microsoft.com/office/drawing/2014/main" val="20005"/>
                    </a:ext>
                  </a:extLst>
                </a:gridCol>
                <a:gridCol w="992752">
                  <a:extLst>
                    <a:ext uri="{9D8B030D-6E8A-4147-A177-3AD203B41FA5}">
                      <a16:colId xmlns:a16="http://schemas.microsoft.com/office/drawing/2014/main" val="20006"/>
                    </a:ext>
                  </a:extLst>
                </a:gridCol>
                <a:gridCol w="992752">
                  <a:extLst>
                    <a:ext uri="{9D8B030D-6E8A-4147-A177-3AD203B41FA5}">
                      <a16:colId xmlns:a16="http://schemas.microsoft.com/office/drawing/2014/main" val="20007"/>
                    </a:ext>
                  </a:extLst>
                </a:gridCol>
                <a:gridCol w="992752">
                  <a:extLst>
                    <a:ext uri="{9D8B030D-6E8A-4147-A177-3AD203B41FA5}">
                      <a16:colId xmlns:a16="http://schemas.microsoft.com/office/drawing/2014/main" val="20008"/>
                    </a:ext>
                  </a:extLst>
                </a:gridCol>
              </a:tblGrid>
              <a:tr h="370840">
                <a:tc>
                  <a:txBody>
                    <a:bodyPr/>
                    <a:lstStyle/>
                    <a:p>
                      <a:r>
                        <a:rPr lang="en-US" sz="1600" dirty="0"/>
                        <a:t>#</a:t>
                      </a:r>
                    </a:p>
                  </a:txBody>
                  <a:tcPr/>
                </a:tc>
                <a:tc>
                  <a:txBody>
                    <a:bodyPr/>
                    <a:lstStyle/>
                    <a:p>
                      <a:r>
                        <a:rPr lang="en-US" sz="1600" dirty="0"/>
                        <a:t>Question</a:t>
                      </a:r>
                    </a:p>
                  </a:txBody>
                  <a:tcPr/>
                </a:tc>
                <a:tc>
                  <a:txBody>
                    <a:bodyPr/>
                    <a:lstStyle/>
                    <a:p>
                      <a:r>
                        <a:rPr lang="en-US" sz="1600" dirty="0"/>
                        <a:t>Lower</a:t>
                      </a:r>
                    </a:p>
                  </a:txBody>
                  <a:tcPr/>
                </a:tc>
                <a:tc>
                  <a:txBody>
                    <a:bodyPr/>
                    <a:lstStyle/>
                    <a:p>
                      <a:endParaRPr lang="en-US" sz="1600" dirty="0"/>
                    </a:p>
                  </a:txBody>
                  <a:tcPr/>
                </a:tc>
                <a:tc>
                  <a:txBody>
                    <a:bodyPr/>
                    <a:lstStyle/>
                    <a:p>
                      <a:r>
                        <a:rPr lang="en-US" sz="1600" dirty="0"/>
                        <a:t>About the same</a:t>
                      </a:r>
                    </a:p>
                  </a:txBody>
                  <a:tcPr/>
                </a:tc>
                <a:tc>
                  <a:txBody>
                    <a:bodyPr/>
                    <a:lstStyle/>
                    <a:p>
                      <a:endParaRPr lang="en-US" sz="1600" dirty="0"/>
                    </a:p>
                  </a:txBody>
                  <a:tcPr/>
                </a:tc>
                <a:tc>
                  <a:txBody>
                    <a:bodyPr/>
                    <a:lstStyle/>
                    <a:p>
                      <a:r>
                        <a:rPr lang="en-US" sz="1600" dirty="0"/>
                        <a:t>Higher</a:t>
                      </a:r>
                    </a:p>
                  </a:txBody>
                  <a:tcPr/>
                </a:tc>
                <a:tc>
                  <a:txBody>
                    <a:bodyPr/>
                    <a:lstStyle/>
                    <a:p>
                      <a:endParaRPr lang="en-US" sz="1600" dirty="0"/>
                    </a:p>
                  </a:txBody>
                  <a:tcPr/>
                </a:tc>
                <a:tc>
                  <a:txBody>
                    <a:bodyPr/>
                    <a:lstStyle/>
                    <a:p>
                      <a:r>
                        <a:rPr lang="en-US" sz="1600" dirty="0"/>
                        <a:t>Total</a:t>
                      </a:r>
                    </a:p>
                  </a:txBody>
                  <a:tcPr/>
                </a:tc>
                <a:extLst>
                  <a:ext uri="{0D108BD9-81ED-4DB2-BD59-A6C34878D82A}">
                    <a16:rowId xmlns:a16="http://schemas.microsoft.com/office/drawing/2014/main" val="10000"/>
                  </a:ext>
                </a:extLst>
              </a:tr>
              <a:tr h="370840">
                <a:tc>
                  <a:txBody>
                    <a:bodyPr/>
                    <a:lstStyle/>
                    <a:p>
                      <a:r>
                        <a:rPr lang="en-US" sz="1600" dirty="0"/>
                        <a:t>5</a:t>
                      </a:r>
                    </a:p>
                  </a:txBody>
                  <a:tcPr/>
                </a:tc>
                <a:tc>
                  <a:txBody>
                    <a:bodyPr/>
                    <a:lstStyle/>
                    <a:p>
                      <a:r>
                        <a:rPr lang="en-US" sz="1600" dirty="0"/>
                        <a:t>Pursuing new interests</a:t>
                      </a:r>
                    </a:p>
                  </a:txBody>
                  <a:tcPr/>
                </a:tc>
                <a:tc>
                  <a:txBody>
                    <a:bodyPr/>
                    <a:lstStyle/>
                    <a:p>
                      <a:r>
                        <a:rPr lang="en-US" sz="1600" dirty="0"/>
                        <a:t>20.11%</a:t>
                      </a:r>
                    </a:p>
                  </a:txBody>
                  <a:tcPr/>
                </a:tc>
                <a:tc>
                  <a:txBody>
                    <a:bodyPr/>
                    <a:lstStyle/>
                    <a:p>
                      <a:r>
                        <a:rPr lang="en-US" sz="1600" dirty="0"/>
                        <a:t>70</a:t>
                      </a:r>
                    </a:p>
                  </a:txBody>
                  <a:tcPr/>
                </a:tc>
                <a:tc>
                  <a:txBody>
                    <a:bodyPr/>
                    <a:lstStyle/>
                    <a:p>
                      <a:r>
                        <a:rPr lang="en-US" sz="1600" dirty="0"/>
                        <a:t>41.67%</a:t>
                      </a:r>
                    </a:p>
                  </a:txBody>
                  <a:tcPr/>
                </a:tc>
                <a:tc>
                  <a:txBody>
                    <a:bodyPr/>
                    <a:lstStyle/>
                    <a:p>
                      <a:r>
                        <a:rPr lang="en-US" sz="1600" dirty="0"/>
                        <a:t>145</a:t>
                      </a:r>
                    </a:p>
                  </a:txBody>
                  <a:tcPr/>
                </a:tc>
                <a:tc>
                  <a:txBody>
                    <a:bodyPr/>
                    <a:lstStyle/>
                    <a:p>
                      <a:r>
                        <a:rPr lang="en-US" sz="1600" dirty="0"/>
                        <a:t>38.22%</a:t>
                      </a:r>
                    </a:p>
                  </a:txBody>
                  <a:tcPr/>
                </a:tc>
                <a:tc>
                  <a:txBody>
                    <a:bodyPr/>
                    <a:lstStyle/>
                    <a:p>
                      <a:r>
                        <a:rPr lang="en-US" sz="1600" dirty="0"/>
                        <a:t>133</a:t>
                      </a:r>
                    </a:p>
                  </a:txBody>
                  <a:tcPr/>
                </a:tc>
                <a:tc>
                  <a:txBody>
                    <a:bodyPr/>
                    <a:lstStyle/>
                    <a:p>
                      <a:r>
                        <a:rPr lang="en-US" sz="1600" dirty="0"/>
                        <a:t>348</a:t>
                      </a:r>
                    </a:p>
                  </a:txBody>
                  <a:tcPr/>
                </a:tc>
                <a:extLst>
                  <a:ext uri="{0D108BD9-81ED-4DB2-BD59-A6C34878D82A}">
                    <a16:rowId xmlns:a16="http://schemas.microsoft.com/office/drawing/2014/main" val="10001"/>
                  </a:ext>
                </a:extLst>
              </a:tr>
              <a:tr h="370840">
                <a:tc>
                  <a:txBody>
                    <a:bodyPr/>
                    <a:lstStyle/>
                    <a:p>
                      <a:r>
                        <a:rPr lang="en-US" sz="1600" dirty="0"/>
                        <a:t>6</a:t>
                      </a:r>
                    </a:p>
                  </a:txBody>
                  <a:tcPr/>
                </a:tc>
                <a:tc>
                  <a:txBody>
                    <a:bodyPr/>
                    <a:lstStyle/>
                    <a:p>
                      <a:r>
                        <a:rPr lang="en-US" sz="1600" dirty="0"/>
                        <a:t>Volunteering in the community</a:t>
                      </a:r>
                    </a:p>
                  </a:txBody>
                  <a:tcPr/>
                </a:tc>
                <a:tc>
                  <a:txBody>
                    <a:bodyPr/>
                    <a:lstStyle/>
                    <a:p>
                      <a:r>
                        <a:rPr lang="en-US" sz="1600" dirty="0"/>
                        <a:t>24.32%</a:t>
                      </a:r>
                    </a:p>
                  </a:txBody>
                  <a:tcPr/>
                </a:tc>
                <a:tc>
                  <a:txBody>
                    <a:bodyPr/>
                    <a:lstStyle/>
                    <a:p>
                      <a:r>
                        <a:rPr lang="en-US" sz="1600" dirty="0"/>
                        <a:t>81</a:t>
                      </a:r>
                    </a:p>
                  </a:txBody>
                  <a:tcPr/>
                </a:tc>
                <a:tc>
                  <a:txBody>
                    <a:bodyPr/>
                    <a:lstStyle/>
                    <a:p>
                      <a:r>
                        <a:rPr lang="en-US" sz="1600" dirty="0"/>
                        <a:t>53.45%</a:t>
                      </a:r>
                    </a:p>
                  </a:txBody>
                  <a:tcPr/>
                </a:tc>
                <a:tc>
                  <a:txBody>
                    <a:bodyPr/>
                    <a:lstStyle/>
                    <a:p>
                      <a:r>
                        <a:rPr lang="en-US" sz="1600" dirty="0"/>
                        <a:t>178</a:t>
                      </a:r>
                    </a:p>
                  </a:txBody>
                  <a:tcPr/>
                </a:tc>
                <a:tc>
                  <a:txBody>
                    <a:bodyPr/>
                    <a:lstStyle/>
                    <a:p>
                      <a:r>
                        <a:rPr lang="en-US" sz="1600" dirty="0"/>
                        <a:t>22.22%</a:t>
                      </a:r>
                    </a:p>
                  </a:txBody>
                  <a:tcPr/>
                </a:tc>
                <a:tc>
                  <a:txBody>
                    <a:bodyPr/>
                    <a:lstStyle/>
                    <a:p>
                      <a:r>
                        <a:rPr lang="en-US" sz="1600" dirty="0"/>
                        <a:t>74</a:t>
                      </a:r>
                    </a:p>
                  </a:txBody>
                  <a:tcPr/>
                </a:tc>
                <a:tc>
                  <a:txBody>
                    <a:bodyPr/>
                    <a:lstStyle/>
                    <a:p>
                      <a:r>
                        <a:rPr lang="en-US" sz="1600" dirty="0"/>
                        <a:t>333</a:t>
                      </a:r>
                    </a:p>
                  </a:txBody>
                  <a:tcPr/>
                </a:tc>
                <a:extLst>
                  <a:ext uri="{0D108BD9-81ED-4DB2-BD59-A6C34878D82A}">
                    <a16:rowId xmlns:a16="http://schemas.microsoft.com/office/drawing/2014/main" val="10002"/>
                  </a:ext>
                </a:extLst>
              </a:tr>
              <a:tr h="370840">
                <a:tc>
                  <a:txBody>
                    <a:bodyPr/>
                    <a:lstStyle/>
                    <a:p>
                      <a:r>
                        <a:rPr lang="en-US" sz="1600" dirty="0"/>
                        <a:t>7</a:t>
                      </a:r>
                    </a:p>
                  </a:txBody>
                  <a:tcPr/>
                </a:tc>
                <a:tc>
                  <a:txBody>
                    <a:bodyPr/>
                    <a:lstStyle/>
                    <a:p>
                      <a:r>
                        <a:rPr lang="en-US" sz="1600" dirty="0"/>
                        <a:t>Providing care to family and/or friends</a:t>
                      </a:r>
                    </a:p>
                  </a:txBody>
                  <a:tcPr/>
                </a:tc>
                <a:tc>
                  <a:txBody>
                    <a:bodyPr/>
                    <a:lstStyle/>
                    <a:p>
                      <a:r>
                        <a:rPr lang="en-US" sz="1600" dirty="0"/>
                        <a:t>8.75%</a:t>
                      </a:r>
                    </a:p>
                  </a:txBody>
                  <a:tcPr/>
                </a:tc>
                <a:tc>
                  <a:txBody>
                    <a:bodyPr/>
                    <a:lstStyle/>
                    <a:p>
                      <a:r>
                        <a:rPr lang="en-US" sz="1600" dirty="0"/>
                        <a:t>30</a:t>
                      </a:r>
                    </a:p>
                  </a:txBody>
                  <a:tcPr/>
                </a:tc>
                <a:tc>
                  <a:txBody>
                    <a:bodyPr/>
                    <a:lstStyle/>
                    <a:p>
                      <a:r>
                        <a:rPr lang="en-US" sz="1600" dirty="0"/>
                        <a:t>51.02%</a:t>
                      </a:r>
                    </a:p>
                  </a:txBody>
                  <a:tcPr/>
                </a:tc>
                <a:tc>
                  <a:txBody>
                    <a:bodyPr/>
                    <a:lstStyle/>
                    <a:p>
                      <a:r>
                        <a:rPr lang="en-US" sz="1600" dirty="0"/>
                        <a:t>175</a:t>
                      </a:r>
                    </a:p>
                  </a:txBody>
                  <a:tcPr/>
                </a:tc>
                <a:tc>
                  <a:txBody>
                    <a:bodyPr/>
                    <a:lstStyle/>
                    <a:p>
                      <a:r>
                        <a:rPr lang="en-US" sz="1600" dirty="0"/>
                        <a:t>40.23%</a:t>
                      </a:r>
                    </a:p>
                  </a:txBody>
                  <a:tcPr/>
                </a:tc>
                <a:tc>
                  <a:txBody>
                    <a:bodyPr/>
                    <a:lstStyle/>
                    <a:p>
                      <a:r>
                        <a:rPr lang="en-US" sz="1600" dirty="0"/>
                        <a:t>138</a:t>
                      </a:r>
                    </a:p>
                  </a:txBody>
                  <a:tcPr/>
                </a:tc>
                <a:tc>
                  <a:txBody>
                    <a:bodyPr/>
                    <a:lstStyle/>
                    <a:p>
                      <a:r>
                        <a:rPr lang="en-US" sz="1600" dirty="0"/>
                        <a:t>343</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Q32 - What is/was the most helpful resource or type of retirement-planning support that you received?</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94792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What is/was the most helpful resource or type of retirement-planning support that you received?</a:t>
                      </a:r>
                    </a:p>
                  </a:txBody>
                  <a:tcPr/>
                </a:tc>
                <a:extLst>
                  <a:ext uri="{0D108BD9-81ED-4DB2-BD59-A6C34878D82A}">
                    <a16:rowId xmlns:a16="http://schemas.microsoft.com/office/drawing/2014/main" val="10000"/>
                  </a:ext>
                </a:extLst>
              </a:tr>
              <a:tr h="370840">
                <a:tc>
                  <a:txBody>
                    <a:bodyPr/>
                    <a:lstStyle/>
                    <a:p>
                      <a:r>
                        <a:rPr lang="en-US" sz="1600" dirty="0"/>
                        <a:t>I did not receive any special guidance regarding retirement. But I also did not ask for help. I will say that whenever I contacted them the pension office was very helpful. However, I have not tried to contact them for a number of years.</a:t>
                      </a:r>
                    </a:p>
                  </a:txBody>
                  <a:tcPr/>
                </a:tc>
                <a:extLst>
                  <a:ext uri="{0D108BD9-81ED-4DB2-BD59-A6C34878D82A}">
                    <a16:rowId xmlns:a16="http://schemas.microsoft.com/office/drawing/2014/main" val="10001"/>
                  </a:ext>
                </a:extLst>
              </a:tr>
              <a:tr h="370840">
                <a:tc>
                  <a:txBody>
                    <a:bodyPr/>
                    <a:lstStyle/>
                    <a:p>
                      <a:r>
                        <a:rPr lang="en-US" sz="1600" dirty="0"/>
                        <a:t>Talking to other (retired) colleagues</a:t>
                      </a:r>
                    </a:p>
                  </a:txBody>
                  <a:tcPr/>
                </a:tc>
                <a:extLst>
                  <a:ext uri="{0D108BD9-81ED-4DB2-BD59-A6C34878D82A}">
                    <a16:rowId xmlns:a16="http://schemas.microsoft.com/office/drawing/2014/main" val="10002"/>
                  </a:ext>
                </a:extLst>
              </a:tr>
              <a:tr h="370840">
                <a:tc>
                  <a:txBody>
                    <a:bodyPr/>
                    <a:lstStyle/>
                    <a:p>
                      <a:r>
                        <a:rPr lang="en-US" sz="1600" dirty="0"/>
                        <a:t>Alternatives for dealing with the UBC faculty pension</a:t>
                      </a:r>
                    </a:p>
                  </a:txBody>
                  <a:tcPr/>
                </a:tc>
                <a:extLst>
                  <a:ext uri="{0D108BD9-81ED-4DB2-BD59-A6C34878D82A}">
                    <a16:rowId xmlns:a16="http://schemas.microsoft.com/office/drawing/2014/main" val="10003"/>
                  </a:ext>
                </a:extLst>
              </a:tr>
              <a:tr h="370840">
                <a:tc>
                  <a:txBody>
                    <a:bodyPr/>
                    <a:lstStyle/>
                    <a:p>
                      <a:r>
                        <a:rPr lang="en-US" sz="1600" dirty="0"/>
                        <a:t>Received none
</a:t>
                      </a:r>
                    </a:p>
                  </a:txBody>
                  <a:tcPr/>
                </a:tc>
                <a:extLst>
                  <a:ext uri="{0D108BD9-81ED-4DB2-BD59-A6C34878D82A}">
                    <a16:rowId xmlns:a16="http://schemas.microsoft.com/office/drawing/2014/main" val="10004"/>
                  </a:ext>
                </a:extLst>
              </a:tr>
              <a:tr h="370840">
                <a:tc>
                  <a:txBody>
                    <a:bodyPr/>
                    <a:lstStyle/>
                    <a:p>
                      <a:r>
                        <a:rPr lang="en-US" sz="1600" dirty="0"/>
                        <a:t>None</a:t>
                      </a:r>
                    </a:p>
                  </a:txBody>
                  <a:tcPr/>
                </a:tc>
                <a:extLst>
                  <a:ext uri="{0D108BD9-81ED-4DB2-BD59-A6C34878D82A}">
                    <a16:rowId xmlns:a16="http://schemas.microsoft.com/office/drawing/2014/main" val="10005"/>
                  </a:ext>
                </a:extLst>
              </a:tr>
              <a:tr h="370840">
                <a:tc>
                  <a:txBody>
                    <a:bodyPr/>
                    <a:lstStyle/>
                    <a:p>
                      <a:r>
                        <a:rPr lang="en-US" sz="1600" dirty="0"/>
                        <a:t>Benefits, </a:t>
                      </a:r>
                    </a:p>
                  </a:txBody>
                  <a:tcPr/>
                </a:tc>
                <a:extLst>
                  <a:ext uri="{0D108BD9-81ED-4DB2-BD59-A6C34878D82A}">
                    <a16:rowId xmlns:a16="http://schemas.microsoft.com/office/drawing/2014/main" val="10006"/>
                  </a:ext>
                </a:extLst>
              </a:tr>
              <a:tr h="370840">
                <a:tc>
                  <a:txBody>
                    <a:bodyPr/>
                    <a:lstStyle/>
                    <a:p>
                      <a:r>
                        <a:rPr lang="en-US" sz="1600" dirty="0"/>
                        <a:t>Workshops on financial planning. Various UBC pension options. </a:t>
                      </a:r>
                    </a:p>
                  </a:txBody>
                  <a:tcPr/>
                </a:tc>
                <a:extLst>
                  <a:ext uri="{0D108BD9-81ED-4DB2-BD59-A6C34878D82A}">
                    <a16:rowId xmlns:a16="http://schemas.microsoft.com/office/drawing/2014/main" val="10007"/>
                  </a:ext>
                </a:extLst>
              </a:tr>
              <a:tr h="370840">
                <a:tc>
                  <a:txBody>
                    <a:bodyPr/>
                    <a:lstStyle/>
                    <a:p>
                      <a:r>
                        <a:rPr lang="en-US" sz="1600" dirty="0"/>
                        <a:t>Information about pension income. </a:t>
                      </a:r>
                    </a:p>
                  </a:txBody>
                  <a:tcPr/>
                </a:tc>
                <a:extLst>
                  <a:ext uri="{0D108BD9-81ED-4DB2-BD59-A6C34878D82A}">
                    <a16:rowId xmlns:a16="http://schemas.microsoft.com/office/drawing/2014/main" val="10008"/>
                  </a:ext>
                </a:extLst>
              </a:tr>
              <a:tr h="370840">
                <a:tc>
                  <a:txBody>
                    <a:bodyPr/>
                    <a:lstStyle/>
                    <a:p>
                      <a:r>
                        <a:rPr lang="en-US" sz="1600" dirty="0"/>
                        <a:t>NONE</a:t>
                      </a:r>
                    </a:p>
                  </a:txBody>
                  <a:tcPr/>
                </a:tc>
                <a:extLst>
                  <a:ext uri="{0D108BD9-81ED-4DB2-BD59-A6C34878D82A}">
                    <a16:rowId xmlns:a16="http://schemas.microsoft.com/office/drawing/2014/main" val="10009"/>
                  </a:ext>
                </a:extLst>
              </a:tr>
              <a:tr h="370840">
                <a:tc>
                  <a:txBody>
                    <a:bodyPr/>
                    <a:lstStyle/>
                    <a:p>
                      <a:r>
                        <a:rPr lang="en-US" sz="1600" dirty="0"/>
                        <a:t>Word of mouth recommendations by colleagues who had retired before me</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Q32 - What is/was the most helpful resource or type of retirement-planning support that you received?</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528320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What is/was the most helpful resource or type of retirement-planning support that you received?</a:t>
                      </a:r>
                    </a:p>
                  </a:txBody>
                  <a:tcPr/>
                </a:tc>
                <a:extLst>
                  <a:ext uri="{0D108BD9-81ED-4DB2-BD59-A6C34878D82A}">
                    <a16:rowId xmlns:a16="http://schemas.microsoft.com/office/drawing/2014/main" val="10000"/>
                  </a:ext>
                </a:extLst>
              </a:tr>
              <a:tr h="370840">
                <a:tc>
                  <a:txBody>
                    <a:bodyPr/>
                    <a:lstStyle/>
                    <a:p>
                      <a:r>
                        <a:rPr lang="en-US" sz="1600" dirty="0"/>
                        <a:t>Financial planning by UBC pension office. 
</a:t>
                      </a:r>
                    </a:p>
                  </a:txBody>
                  <a:tcPr/>
                </a:tc>
                <a:extLst>
                  <a:ext uri="{0D108BD9-81ED-4DB2-BD59-A6C34878D82A}">
                    <a16:rowId xmlns:a16="http://schemas.microsoft.com/office/drawing/2014/main" val="10001"/>
                  </a:ext>
                </a:extLst>
              </a:tr>
              <a:tr h="370840">
                <a:tc>
                  <a:txBody>
                    <a:bodyPr/>
                    <a:lstStyle/>
                    <a:p>
                      <a:r>
                        <a:rPr lang="en-US" sz="1600" dirty="0"/>
                        <a:t>None</a:t>
                      </a:r>
                    </a:p>
                  </a:txBody>
                  <a:tcPr/>
                </a:tc>
                <a:extLst>
                  <a:ext uri="{0D108BD9-81ED-4DB2-BD59-A6C34878D82A}">
                    <a16:rowId xmlns:a16="http://schemas.microsoft.com/office/drawing/2014/main" val="10002"/>
                  </a:ext>
                </a:extLst>
              </a:tr>
              <a:tr h="370840">
                <a:tc>
                  <a:txBody>
                    <a:bodyPr/>
                    <a:lstStyle/>
                    <a:p>
                      <a:r>
                        <a:rPr lang="en-US" sz="1600" dirty="0"/>
                        <a:t>FPP sessions
Emeritus colleagues</a:t>
                      </a:r>
                    </a:p>
                  </a:txBody>
                  <a:tcPr/>
                </a:tc>
                <a:extLst>
                  <a:ext uri="{0D108BD9-81ED-4DB2-BD59-A6C34878D82A}">
                    <a16:rowId xmlns:a16="http://schemas.microsoft.com/office/drawing/2014/main" val="10003"/>
                  </a:ext>
                </a:extLst>
              </a:tr>
              <a:tr h="370840">
                <a:tc>
                  <a:txBody>
                    <a:bodyPr/>
                    <a:lstStyle/>
                    <a:p>
                      <a:r>
                        <a:rPr lang="en-US" sz="1600" dirty="0"/>
                        <a:t>UBC Library,  annual pension meetings, parking, email </a:t>
                      </a:r>
                    </a:p>
                  </a:txBody>
                  <a:tcPr/>
                </a:tc>
                <a:extLst>
                  <a:ext uri="{0D108BD9-81ED-4DB2-BD59-A6C34878D82A}">
                    <a16:rowId xmlns:a16="http://schemas.microsoft.com/office/drawing/2014/main" val="10004"/>
                  </a:ext>
                </a:extLst>
              </a:tr>
              <a:tr h="370840">
                <a:tc>
                  <a:txBody>
                    <a:bodyPr/>
                    <a:lstStyle/>
                    <a:p>
                      <a:r>
                        <a:rPr lang="en-US" sz="1600" dirty="0"/>
                        <a:t>Seminars on financial planning</a:t>
                      </a:r>
                    </a:p>
                  </a:txBody>
                  <a:tcPr/>
                </a:tc>
                <a:extLst>
                  <a:ext uri="{0D108BD9-81ED-4DB2-BD59-A6C34878D82A}">
                    <a16:rowId xmlns:a16="http://schemas.microsoft.com/office/drawing/2014/main" val="10005"/>
                  </a:ext>
                </a:extLst>
              </a:tr>
              <a:tr h="370840">
                <a:tc>
                  <a:txBody>
                    <a:bodyPr/>
                    <a:lstStyle/>
                    <a:p>
                      <a:r>
                        <a:rPr lang="en-US" sz="1600" dirty="0"/>
                        <a:t>Visiting potential retirement homes</a:t>
                      </a:r>
                    </a:p>
                  </a:txBody>
                  <a:tcPr/>
                </a:tc>
                <a:extLst>
                  <a:ext uri="{0D108BD9-81ED-4DB2-BD59-A6C34878D82A}">
                    <a16:rowId xmlns:a16="http://schemas.microsoft.com/office/drawing/2014/main" val="10006"/>
                  </a:ext>
                </a:extLst>
              </a:tr>
              <a:tr h="370840">
                <a:tc>
                  <a:txBody>
                    <a:bodyPr/>
                    <a:lstStyle/>
                    <a:p>
                      <a:r>
                        <a:rPr lang="en-US" sz="1600" dirty="0"/>
                        <a:t>medical insurance</a:t>
                      </a:r>
                    </a:p>
                  </a:txBody>
                  <a:tcPr/>
                </a:tc>
                <a:extLst>
                  <a:ext uri="{0D108BD9-81ED-4DB2-BD59-A6C34878D82A}">
                    <a16:rowId xmlns:a16="http://schemas.microsoft.com/office/drawing/2014/main" val="10007"/>
                  </a:ext>
                </a:extLst>
              </a:tr>
              <a:tr h="370840">
                <a:tc>
                  <a:txBody>
                    <a:bodyPr/>
                    <a:lstStyle/>
                    <a:p>
                      <a:r>
                        <a:rPr lang="en-US" sz="1600" dirty="0"/>
                        <a:t>Think forward, BUT do not forget past connections and important tasks--plus stay involved with young people(students) and the community at large</a:t>
                      </a:r>
                    </a:p>
                  </a:txBody>
                  <a:tcPr/>
                </a:tc>
                <a:extLst>
                  <a:ext uri="{0D108BD9-81ED-4DB2-BD59-A6C34878D82A}">
                    <a16:rowId xmlns:a16="http://schemas.microsoft.com/office/drawing/2014/main" val="10008"/>
                  </a:ext>
                </a:extLst>
              </a:tr>
              <a:tr h="370840">
                <a:tc>
                  <a:txBody>
                    <a:bodyPr/>
                    <a:lstStyle/>
                    <a:p>
                      <a:r>
                        <a:rPr lang="en-US" sz="1600" dirty="0"/>
                        <a:t>Advice from the Pension Plan office. </a:t>
                      </a:r>
                    </a:p>
                  </a:txBody>
                  <a:tcPr/>
                </a:tc>
                <a:extLst>
                  <a:ext uri="{0D108BD9-81ED-4DB2-BD59-A6C34878D82A}">
                    <a16:rowId xmlns:a16="http://schemas.microsoft.com/office/drawing/2014/main" val="10009"/>
                  </a:ext>
                </a:extLst>
              </a:tr>
              <a:tr h="370840">
                <a:tc>
                  <a:txBody>
                    <a:bodyPr/>
                    <a:lstStyle/>
                    <a:p>
                      <a:r>
                        <a:rPr lang="en-US" sz="1600" dirty="0"/>
                        <a:t>9</a:t>
                      </a:r>
                    </a:p>
                  </a:txBody>
                  <a:tcPr/>
                </a:tc>
                <a:extLst>
                  <a:ext uri="{0D108BD9-81ED-4DB2-BD59-A6C34878D82A}">
                    <a16:rowId xmlns:a16="http://schemas.microsoft.com/office/drawing/2014/main" val="10010"/>
                  </a:ext>
                </a:extLst>
              </a:tr>
              <a:tr h="370840">
                <a:tc>
                  <a:txBody>
                    <a:bodyPr/>
                    <a:lstStyle/>
                    <a:p>
                      <a:r>
                        <a:rPr lang="en-US" sz="1600" dirty="0"/>
                        <a:t>Group and individual Information sessions with the UBC Faculty Pension Plan people.</a:t>
                      </a:r>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Q32 - What is/was the most helpful resource or type of retirement-planning support that you received?</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507492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What is/was the most helpful resource or type of retirement-planning support that you received?</a:t>
                      </a:r>
                    </a:p>
                  </a:txBody>
                  <a:tcPr/>
                </a:tc>
                <a:extLst>
                  <a:ext uri="{0D108BD9-81ED-4DB2-BD59-A6C34878D82A}">
                    <a16:rowId xmlns:a16="http://schemas.microsoft.com/office/drawing/2014/main" val="10000"/>
                  </a:ext>
                </a:extLst>
              </a:tr>
              <a:tr h="370840">
                <a:tc>
                  <a:txBody>
                    <a:bodyPr/>
                    <a:lstStyle/>
                    <a:p>
                      <a:r>
                        <a:rPr lang="en-US" sz="1600" dirty="0"/>
                        <a:t>a financial planner years before retirement</a:t>
                      </a:r>
                    </a:p>
                  </a:txBody>
                  <a:tcPr/>
                </a:tc>
                <a:extLst>
                  <a:ext uri="{0D108BD9-81ED-4DB2-BD59-A6C34878D82A}">
                    <a16:rowId xmlns:a16="http://schemas.microsoft.com/office/drawing/2014/main" val="10001"/>
                  </a:ext>
                </a:extLst>
              </a:tr>
              <a:tr h="370840">
                <a:tc>
                  <a:txBody>
                    <a:bodyPr/>
                    <a:lstStyle/>
                    <a:p>
                      <a:r>
                        <a:rPr lang="en-US" sz="1600" dirty="0"/>
                        <a:t>Staying on faculty email lists to know what is going on, being easily able to access information about things like medical benefits and what other retired folks are doing. Benefitted from presentations and updating and some special events. </a:t>
                      </a:r>
                    </a:p>
                  </a:txBody>
                  <a:tcPr/>
                </a:tc>
                <a:extLst>
                  <a:ext uri="{0D108BD9-81ED-4DB2-BD59-A6C34878D82A}">
                    <a16:rowId xmlns:a16="http://schemas.microsoft.com/office/drawing/2014/main" val="10002"/>
                  </a:ext>
                </a:extLst>
              </a:tr>
              <a:tr h="370840">
                <a:tc>
                  <a:txBody>
                    <a:bodyPr/>
                    <a:lstStyle/>
                    <a:p>
                      <a:r>
                        <a:rPr lang="en-US" sz="1600" dirty="0"/>
                        <a:t>how to decide which was the best plan for me financially so that I would not have to worry about money</a:t>
                      </a:r>
                    </a:p>
                  </a:txBody>
                  <a:tcPr/>
                </a:tc>
                <a:extLst>
                  <a:ext uri="{0D108BD9-81ED-4DB2-BD59-A6C34878D82A}">
                    <a16:rowId xmlns:a16="http://schemas.microsoft.com/office/drawing/2014/main" val="10003"/>
                  </a:ext>
                </a:extLst>
              </a:tr>
              <a:tr h="370840">
                <a:tc>
                  <a:txBody>
                    <a:bodyPr/>
                    <a:lstStyle/>
                    <a:p>
                      <a:r>
                        <a:rPr lang="en-US" sz="1600" dirty="0"/>
                        <a:t>Speaking to friends and researching the literature about retirement. Having a plan, taking stock of my interests and creating a new daily schedule for myself</a:t>
                      </a:r>
                    </a:p>
                  </a:txBody>
                  <a:tcPr/>
                </a:tc>
                <a:extLst>
                  <a:ext uri="{0D108BD9-81ED-4DB2-BD59-A6C34878D82A}">
                    <a16:rowId xmlns:a16="http://schemas.microsoft.com/office/drawing/2014/main" val="10004"/>
                  </a:ext>
                </a:extLst>
              </a:tr>
              <a:tr h="370840">
                <a:tc>
                  <a:txBody>
                    <a:bodyPr/>
                    <a:lstStyle/>
                    <a:p>
                      <a:r>
                        <a:rPr lang="en-US" sz="1600" dirty="0"/>
                        <a:t>Advice on the UBC Pension plan and benefits and how to allocate my payments from the RRIF and LIF.</a:t>
                      </a:r>
                    </a:p>
                  </a:txBody>
                  <a:tcPr/>
                </a:tc>
                <a:extLst>
                  <a:ext uri="{0D108BD9-81ED-4DB2-BD59-A6C34878D82A}">
                    <a16:rowId xmlns:a16="http://schemas.microsoft.com/office/drawing/2014/main" val="10005"/>
                  </a:ext>
                </a:extLst>
              </a:tr>
              <a:tr h="370840">
                <a:tc>
                  <a:txBody>
                    <a:bodyPr/>
                    <a:lstStyle/>
                    <a:p>
                      <a:r>
                        <a:rPr lang="en-US" sz="1600" dirty="0"/>
                        <a:t>An investment club mainly of retirees of similar vintage from chemistry which met monthly to decide what to do with our pensions. At the time we all had to withdraw our pensions from the UBC plan at age 71.</a:t>
                      </a:r>
                    </a:p>
                  </a:txBody>
                  <a:tcPr/>
                </a:tc>
                <a:extLst>
                  <a:ext uri="{0D108BD9-81ED-4DB2-BD59-A6C34878D82A}">
                    <a16:rowId xmlns:a16="http://schemas.microsoft.com/office/drawing/2014/main" val="10006"/>
                  </a:ext>
                </a:extLst>
              </a:tr>
              <a:tr h="370840">
                <a:tc>
                  <a:txBody>
                    <a:bodyPr/>
                    <a:lstStyle/>
                    <a:p>
                      <a:r>
                        <a:rPr lang="en-US" sz="1600" dirty="0"/>
                        <a:t>Extended Health and Travel Plan</a:t>
                      </a:r>
                    </a:p>
                  </a:txBody>
                  <a:tcPr/>
                </a:tc>
                <a:extLst>
                  <a:ext uri="{0D108BD9-81ED-4DB2-BD59-A6C34878D82A}">
                    <a16:rowId xmlns:a16="http://schemas.microsoft.com/office/drawing/2014/main" val="10007"/>
                  </a:ext>
                </a:extLst>
              </a:tr>
              <a:tr h="370840">
                <a:tc>
                  <a:txBody>
                    <a:bodyPr/>
                    <a:lstStyle/>
                    <a:p>
                      <a:r>
                        <a:rPr lang="en-US" sz="1600" dirty="0"/>
                        <a:t>information sessions on insurance</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Q32 - What is/was the most helpful resource or type of retirement-planning support that you received?</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73964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What is/was the most helpful resource or type of retirement-planning support that you received?</a:t>
                      </a:r>
                    </a:p>
                  </a:txBody>
                  <a:tcPr/>
                </a:tc>
                <a:extLst>
                  <a:ext uri="{0D108BD9-81ED-4DB2-BD59-A6C34878D82A}">
                    <a16:rowId xmlns:a16="http://schemas.microsoft.com/office/drawing/2014/main" val="10000"/>
                  </a:ext>
                </a:extLst>
              </a:tr>
              <a:tr h="370840">
                <a:tc>
                  <a:txBody>
                    <a:bodyPr/>
                    <a:lstStyle/>
                    <a:p>
                      <a:r>
                        <a:rPr lang="en-US" sz="1600" dirty="0"/>
                        <a:t>seminars of FPP</a:t>
                      </a:r>
                    </a:p>
                  </a:txBody>
                  <a:tcPr/>
                </a:tc>
                <a:extLst>
                  <a:ext uri="{0D108BD9-81ED-4DB2-BD59-A6C34878D82A}">
                    <a16:rowId xmlns:a16="http://schemas.microsoft.com/office/drawing/2014/main" val="10001"/>
                  </a:ext>
                </a:extLst>
              </a:tr>
              <a:tr h="370840">
                <a:tc>
                  <a:txBody>
                    <a:bodyPr/>
                    <a:lstStyle/>
                    <a:p>
                      <a:r>
                        <a:rPr lang="en-US" sz="1600" dirty="0"/>
                        <a:t>Talking to colleagues</a:t>
                      </a:r>
                    </a:p>
                  </a:txBody>
                  <a:tcPr/>
                </a:tc>
                <a:extLst>
                  <a:ext uri="{0D108BD9-81ED-4DB2-BD59-A6C34878D82A}">
                    <a16:rowId xmlns:a16="http://schemas.microsoft.com/office/drawing/2014/main" val="10002"/>
                  </a:ext>
                </a:extLst>
              </a:tr>
              <a:tr h="370840">
                <a:tc>
                  <a:txBody>
                    <a:bodyPr/>
                    <a:lstStyle/>
                    <a:p>
                      <a:r>
                        <a:rPr lang="en-US" sz="1600" dirty="0"/>
                        <a:t>Medical and travel insurance. Fiscal support for research costs. </a:t>
                      </a:r>
                    </a:p>
                  </a:txBody>
                  <a:tcPr/>
                </a:tc>
                <a:extLst>
                  <a:ext uri="{0D108BD9-81ED-4DB2-BD59-A6C34878D82A}">
                    <a16:rowId xmlns:a16="http://schemas.microsoft.com/office/drawing/2014/main" val="10003"/>
                  </a:ext>
                </a:extLst>
              </a:tr>
              <a:tr h="370840">
                <a:tc>
                  <a:txBody>
                    <a:bodyPr/>
                    <a:lstStyle/>
                    <a:p>
                      <a:r>
                        <a:rPr lang="en-US" sz="1600" dirty="0"/>
                        <a:t>Emeritus College assistance with my membership and health/travel insurance benefit</a:t>
                      </a:r>
                    </a:p>
                  </a:txBody>
                  <a:tcPr/>
                </a:tc>
                <a:extLst>
                  <a:ext uri="{0D108BD9-81ED-4DB2-BD59-A6C34878D82A}">
                    <a16:rowId xmlns:a16="http://schemas.microsoft.com/office/drawing/2014/main" val="10004"/>
                  </a:ext>
                </a:extLst>
              </a:tr>
              <a:tr h="370840">
                <a:tc>
                  <a:txBody>
                    <a:bodyPr/>
                    <a:lstStyle/>
                    <a:p>
                      <a:r>
                        <a:rPr lang="en-US" sz="1600" dirty="0"/>
                        <a:t>MD Management </a:t>
                      </a:r>
                    </a:p>
                  </a:txBody>
                  <a:tcPr/>
                </a:tc>
                <a:extLst>
                  <a:ext uri="{0D108BD9-81ED-4DB2-BD59-A6C34878D82A}">
                    <a16:rowId xmlns:a16="http://schemas.microsoft.com/office/drawing/2014/main" val="10005"/>
                  </a:ext>
                </a:extLst>
              </a:tr>
              <a:tr h="370840">
                <a:tc>
                  <a:txBody>
                    <a:bodyPr/>
                    <a:lstStyle/>
                    <a:p>
                      <a:r>
                        <a:rPr lang="en-US" sz="1600" dirty="0"/>
                        <a:t>Health and travel insurance </a:t>
                      </a:r>
                    </a:p>
                  </a:txBody>
                  <a:tcPr/>
                </a:tc>
                <a:extLst>
                  <a:ext uri="{0D108BD9-81ED-4DB2-BD59-A6C34878D82A}">
                    <a16:rowId xmlns:a16="http://schemas.microsoft.com/office/drawing/2014/main" val="10006"/>
                  </a:ext>
                </a:extLst>
              </a:tr>
              <a:tr h="370840">
                <a:tc>
                  <a:txBody>
                    <a:bodyPr/>
                    <a:lstStyle/>
                    <a:p>
                      <a:r>
                        <a:rPr lang="en-US" sz="1600" dirty="0"/>
                        <a:t>Information about retirement benefits.</a:t>
                      </a:r>
                    </a:p>
                  </a:txBody>
                  <a:tcPr/>
                </a:tc>
                <a:extLst>
                  <a:ext uri="{0D108BD9-81ED-4DB2-BD59-A6C34878D82A}">
                    <a16:rowId xmlns:a16="http://schemas.microsoft.com/office/drawing/2014/main" val="10007"/>
                  </a:ext>
                </a:extLst>
              </a:tr>
              <a:tr h="370840">
                <a:tc>
                  <a:txBody>
                    <a:bodyPr/>
                    <a:lstStyle/>
                    <a:p>
                      <a:r>
                        <a:rPr lang="en-US" sz="1600" dirty="0"/>
                        <a:t>Not retired</a:t>
                      </a:r>
                    </a:p>
                  </a:txBody>
                  <a:tcPr/>
                </a:tc>
                <a:extLst>
                  <a:ext uri="{0D108BD9-81ED-4DB2-BD59-A6C34878D82A}">
                    <a16:rowId xmlns:a16="http://schemas.microsoft.com/office/drawing/2014/main" val="10008"/>
                  </a:ext>
                </a:extLst>
              </a:tr>
              <a:tr h="370840">
                <a:tc>
                  <a:txBody>
                    <a:bodyPr/>
                    <a:lstStyle/>
                    <a:p>
                      <a:r>
                        <a:rPr lang="en-US" sz="1600" dirty="0"/>
                        <a:t>Advice to ensure access and continued work with an independent financial planner</a:t>
                      </a:r>
                    </a:p>
                  </a:txBody>
                  <a:tcPr/>
                </a:tc>
                <a:extLst>
                  <a:ext uri="{0D108BD9-81ED-4DB2-BD59-A6C34878D82A}">
                    <a16:rowId xmlns:a16="http://schemas.microsoft.com/office/drawing/2014/main" val="10009"/>
                  </a:ext>
                </a:extLst>
              </a:tr>
              <a:tr h="370840">
                <a:tc>
                  <a:txBody>
                    <a:bodyPr/>
                    <a:lstStyle/>
                    <a:p>
                      <a:r>
                        <a:rPr lang="en-US" sz="1600" dirty="0"/>
                        <a:t>Financial planning and financial advising through my usual adviser at Nesbitt Burns; advice from my accountant; and advice from my lawyer. Reading the Globe and Mail business and investments sections.</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Q32 - What is/was the most helpful resource or type of retirement-planning support that you received?</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70408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What is/was the most helpful resource or type of retirement-planning support that you received?</a:t>
                      </a:r>
                    </a:p>
                  </a:txBody>
                  <a:tcPr/>
                </a:tc>
                <a:extLst>
                  <a:ext uri="{0D108BD9-81ED-4DB2-BD59-A6C34878D82A}">
                    <a16:rowId xmlns:a16="http://schemas.microsoft.com/office/drawing/2014/main" val="10000"/>
                  </a:ext>
                </a:extLst>
              </a:tr>
              <a:tr h="370840">
                <a:tc>
                  <a:txBody>
                    <a:bodyPr/>
                    <a:lstStyle/>
                    <a:p>
                      <a:r>
                        <a:rPr lang="en-US" sz="1600" dirty="0"/>
                        <a:t>There was an information session pre-retirement. I can’t recall an others but I did not often work on campus.</a:t>
                      </a:r>
                    </a:p>
                  </a:txBody>
                  <a:tcPr/>
                </a:tc>
                <a:extLst>
                  <a:ext uri="{0D108BD9-81ED-4DB2-BD59-A6C34878D82A}">
                    <a16:rowId xmlns:a16="http://schemas.microsoft.com/office/drawing/2014/main" val="10001"/>
                  </a:ext>
                </a:extLst>
              </a:tr>
              <a:tr h="370840">
                <a:tc>
                  <a:txBody>
                    <a:bodyPr/>
                    <a:lstStyle/>
                    <a:p>
                      <a:r>
                        <a:rPr lang="en-US" sz="1600" dirty="0"/>
                        <a:t>Financial planning by my personal financial planner</a:t>
                      </a:r>
                    </a:p>
                  </a:txBody>
                  <a:tcPr/>
                </a:tc>
                <a:extLst>
                  <a:ext uri="{0D108BD9-81ED-4DB2-BD59-A6C34878D82A}">
                    <a16:rowId xmlns:a16="http://schemas.microsoft.com/office/drawing/2014/main" val="10002"/>
                  </a:ext>
                </a:extLst>
              </a:tr>
              <a:tr h="370840">
                <a:tc>
                  <a:txBody>
                    <a:bodyPr/>
                    <a:lstStyle/>
                    <a:p>
                      <a:r>
                        <a:rPr lang="en-US" sz="1600" dirty="0"/>
                        <a:t>Financial Planning and Benefits Planning and stories from those who enjoy retirement.</a:t>
                      </a:r>
                    </a:p>
                  </a:txBody>
                  <a:tcPr/>
                </a:tc>
                <a:extLst>
                  <a:ext uri="{0D108BD9-81ED-4DB2-BD59-A6C34878D82A}">
                    <a16:rowId xmlns:a16="http://schemas.microsoft.com/office/drawing/2014/main" val="10003"/>
                  </a:ext>
                </a:extLst>
              </a:tr>
              <a:tr h="370840">
                <a:tc>
                  <a:txBody>
                    <a:bodyPr/>
                    <a:lstStyle/>
                    <a:p>
                      <a:r>
                        <a:rPr lang="en-US" sz="1600" dirty="0"/>
                        <a:t>presentations prior to retirement</a:t>
                      </a:r>
                    </a:p>
                  </a:txBody>
                  <a:tcPr/>
                </a:tc>
                <a:extLst>
                  <a:ext uri="{0D108BD9-81ED-4DB2-BD59-A6C34878D82A}">
                    <a16:rowId xmlns:a16="http://schemas.microsoft.com/office/drawing/2014/main" val="10004"/>
                  </a:ext>
                </a:extLst>
              </a:tr>
              <a:tr h="370840">
                <a:tc>
                  <a:txBody>
                    <a:bodyPr/>
                    <a:lstStyle/>
                    <a:p>
                      <a:r>
                        <a:rPr lang="en-US" sz="1600" dirty="0"/>
                        <a:t>Self-administered pension with Sun Life</a:t>
                      </a:r>
                    </a:p>
                  </a:txBody>
                  <a:tcPr/>
                </a:tc>
                <a:extLst>
                  <a:ext uri="{0D108BD9-81ED-4DB2-BD59-A6C34878D82A}">
                    <a16:rowId xmlns:a16="http://schemas.microsoft.com/office/drawing/2014/main" val="10005"/>
                  </a:ext>
                </a:extLst>
              </a:tr>
              <a:tr h="370840">
                <a:tc>
                  <a:txBody>
                    <a:bodyPr/>
                    <a:lstStyle/>
                    <a:p>
                      <a:r>
                        <a:rPr lang="en-US" sz="1600" dirty="0"/>
                        <a:t>Entertainment - film group; 
Travel insurance information etc.</a:t>
                      </a:r>
                    </a:p>
                  </a:txBody>
                  <a:tcPr/>
                </a:tc>
                <a:extLst>
                  <a:ext uri="{0D108BD9-81ED-4DB2-BD59-A6C34878D82A}">
                    <a16:rowId xmlns:a16="http://schemas.microsoft.com/office/drawing/2014/main" val="10006"/>
                  </a:ext>
                </a:extLst>
              </a:tr>
              <a:tr h="370840">
                <a:tc>
                  <a:txBody>
                    <a:bodyPr/>
                    <a:lstStyle/>
                    <a:p>
                      <a:r>
                        <a:rPr lang="en-US" sz="1600" dirty="0"/>
                        <a:t>I used a financial planner, not connected to UBC but with one of the major Canadian bank.</a:t>
                      </a:r>
                    </a:p>
                  </a:txBody>
                  <a:tcPr/>
                </a:tc>
                <a:extLst>
                  <a:ext uri="{0D108BD9-81ED-4DB2-BD59-A6C34878D82A}">
                    <a16:rowId xmlns:a16="http://schemas.microsoft.com/office/drawing/2014/main" val="10007"/>
                  </a:ext>
                </a:extLst>
              </a:tr>
              <a:tr h="370840">
                <a:tc>
                  <a:txBody>
                    <a:bodyPr/>
                    <a:lstStyle/>
                    <a:p>
                      <a:r>
                        <a:rPr lang="en-US" sz="1600" dirty="0"/>
                        <a:t>Nond</a:t>
                      </a:r>
                    </a:p>
                  </a:txBody>
                  <a:tcPr/>
                </a:tc>
                <a:extLst>
                  <a:ext uri="{0D108BD9-81ED-4DB2-BD59-A6C34878D82A}">
                    <a16:rowId xmlns:a16="http://schemas.microsoft.com/office/drawing/2014/main" val="10008"/>
                  </a:ext>
                </a:extLst>
              </a:tr>
              <a:tr h="370840">
                <a:tc>
                  <a:txBody>
                    <a:bodyPr/>
                    <a:lstStyle/>
                    <a:p>
                      <a:r>
                        <a:rPr lang="en-US" sz="1600" dirty="0"/>
                        <a:t>Retirement planning seminars, specifically on pension options and taxation issues.</a:t>
                      </a:r>
                    </a:p>
                  </a:txBody>
                  <a:tcPr/>
                </a:tc>
                <a:extLst>
                  <a:ext uri="{0D108BD9-81ED-4DB2-BD59-A6C34878D82A}">
                    <a16:rowId xmlns:a16="http://schemas.microsoft.com/office/drawing/2014/main" val="10009"/>
                  </a:ext>
                </a:extLst>
              </a:tr>
              <a:tr h="370840">
                <a:tc>
                  <a:txBody>
                    <a:bodyPr/>
                    <a:lstStyle/>
                    <a:p>
                      <a:r>
                        <a:rPr lang="en-US" sz="1600" dirty="0"/>
                        <a:t>Advice and assistance from Pensions and Finance Department, Human Resources</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Q32 - What is/was the most helpful resource or type of retirement-planning support that you received?</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65836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What is/was the most helpful resource or type of retirement-planning support that you received?</a:t>
                      </a:r>
                    </a:p>
                  </a:txBody>
                  <a:tcPr/>
                </a:tc>
                <a:extLst>
                  <a:ext uri="{0D108BD9-81ED-4DB2-BD59-A6C34878D82A}">
                    <a16:rowId xmlns:a16="http://schemas.microsoft.com/office/drawing/2014/main" val="10000"/>
                  </a:ext>
                </a:extLst>
              </a:tr>
              <a:tr h="370840">
                <a:tc>
                  <a:txBody>
                    <a:bodyPr/>
                    <a:lstStyle/>
                    <a:p>
                      <a:r>
                        <a:rPr lang="en-US" sz="1600" dirty="0"/>
                        <a:t>Pension and health insurance information</a:t>
                      </a:r>
                    </a:p>
                  </a:txBody>
                  <a:tcPr/>
                </a:tc>
                <a:extLst>
                  <a:ext uri="{0D108BD9-81ED-4DB2-BD59-A6C34878D82A}">
                    <a16:rowId xmlns:a16="http://schemas.microsoft.com/office/drawing/2014/main" val="10001"/>
                  </a:ext>
                </a:extLst>
              </a:tr>
              <a:tr h="370840">
                <a:tc>
                  <a:txBody>
                    <a:bodyPr/>
                    <a:lstStyle/>
                    <a:p>
                      <a:r>
                        <a:rPr lang="en-US" sz="1600" dirty="0"/>
                        <a:t>Learning how to handle my finances myself. I learned this long ago.</a:t>
                      </a:r>
                    </a:p>
                  </a:txBody>
                  <a:tcPr/>
                </a:tc>
                <a:extLst>
                  <a:ext uri="{0D108BD9-81ED-4DB2-BD59-A6C34878D82A}">
                    <a16:rowId xmlns:a16="http://schemas.microsoft.com/office/drawing/2014/main" val="10002"/>
                  </a:ext>
                </a:extLst>
              </a:tr>
              <a:tr h="370840">
                <a:tc>
                  <a:txBody>
                    <a:bodyPr/>
                    <a:lstStyle/>
                    <a:p>
                      <a:r>
                        <a:rPr lang="en-US" sz="1600" dirty="0"/>
                        <a:t>Discussions with UBC FPP admin office</a:t>
                      </a:r>
                    </a:p>
                  </a:txBody>
                  <a:tcPr/>
                </a:tc>
                <a:extLst>
                  <a:ext uri="{0D108BD9-81ED-4DB2-BD59-A6C34878D82A}">
                    <a16:rowId xmlns:a16="http://schemas.microsoft.com/office/drawing/2014/main" val="10003"/>
                  </a:ext>
                </a:extLst>
              </a:tr>
              <a:tr h="370840">
                <a:tc>
                  <a:txBody>
                    <a:bodyPr/>
                    <a:lstStyle/>
                    <a:p>
                      <a:r>
                        <a:rPr lang="en-US" sz="1600" dirty="0"/>
                        <a:t>Pre-retirement meeting and binder of slides</a:t>
                      </a:r>
                    </a:p>
                  </a:txBody>
                  <a:tcPr/>
                </a:tc>
                <a:extLst>
                  <a:ext uri="{0D108BD9-81ED-4DB2-BD59-A6C34878D82A}">
                    <a16:rowId xmlns:a16="http://schemas.microsoft.com/office/drawing/2014/main" val="10004"/>
                  </a:ext>
                </a:extLst>
              </a:tr>
              <a:tr h="370840">
                <a:tc>
                  <a:txBody>
                    <a:bodyPr/>
                    <a:lstStyle/>
                    <a:p>
                      <a:r>
                        <a:rPr lang="en-US" sz="1600" dirty="0"/>
                        <a:t>Extended Health and Travel Plans</a:t>
                      </a:r>
                    </a:p>
                  </a:txBody>
                  <a:tcPr/>
                </a:tc>
                <a:extLst>
                  <a:ext uri="{0D108BD9-81ED-4DB2-BD59-A6C34878D82A}">
                    <a16:rowId xmlns:a16="http://schemas.microsoft.com/office/drawing/2014/main" val="10005"/>
                  </a:ext>
                </a:extLst>
              </a:tr>
              <a:tr h="370840">
                <a:tc>
                  <a:txBody>
                    <a:bodyPr/>
                    <a:lstStyle/>
                    <a:p>
                      <a:r>
                        <a:rPr lang="en-US" sz="1600" dirty="0"/>
                        <a:t>Comparisons of insurance plans</a:t>
                      </a:r>
                    </a:p>
                  </a:txBody>
                  <a:tcPr/>
                </a:tc>
                <a:extLst>
                  <a:ext uri="{0D108BD9-81ED-4DB2-BD59-A6C34878D82A}">
                    <a16:rowId xmlns:a16="http://schemas.microsoft.com/office/drawing/2014/main" val="10006"/>
                  </a:ext>
                </a:extLst>
              </a:tr>
              <a:tr h="370840">
                <a:tc>
                  <a:txBody>
                    <a:bodyPr/>
                    <a:lstStyle/>
                    <a:p>
                      <a:r>
                        <a:rPr lang="en-US" sz="1600" dirty="0"/>
                        <a:t>My Financial Advisor</a:t>
                      </a:r>
                    </a:p>
                  </a:txBody>
                  <a:tcPr/>
                </a:tc>
                <a:extLst>
                  <a:ext uri="{0D108BD9-81ED-4DB2-BD59-A6C34878D82A}">
                    <a16:rowId xmlns:a16="http://schemas.microsoft.com/office/drawing/2014/main" val="10007"/>
                  </a:ext>
                </a:extLst>
              </a:tr>
              <a:tr h="370840">
                <a:tc>
                  <a:txBody>
                    <a:bodyPr/>
                    <a:lstStyle/>
                    <a:p>
                      <a:r>
                        <a:rPr lang="en-US" sz="1600" dirty="0"/>
                        <a:t>Financial planning</a:t>
                      </a:r>
                    </a:p>
                  </a:txBody>
                  <a:tcPr/>
                </a:tc>
                <a:extLst>
                  <a:ext uri="{0D108BD9-81ED-4DB2-BD59-A6C34878D82A}">
                    <a16:rowId xmlns:a16="http://schemas.microsoft.com/office/drawing/2014/main" val="10008"/>
                  </a:ext>
                </a:extLst>
              </a:tr>
              <a:tr h="370840">
                <a:tc>
                  <a:txBody>
                    <a:bodyPr/>
                    <a:lstStyle/>
                    <a:p>
                      <a:r>
                        <a:rPr lang="en-US" sz="1600" dirty="0"/>
                        <a:t>From my personal financial planners.</a:t>
                      </a:r>
                    </a:p>
                  </a:txBody>
                  <a:tcPr/>
                </a:tc>
                <a:extLst>
                  <a:ext uri="{0D108BD9-81ED-4DB2-BD59-A6C34878D82A}">
                    <a16:rowId xmlns:a16="http://schemas.microsoft.com/office/drawing/2014/main" val="10009"/>
                  </a:ext>
                </a:extLst>
              </a:tr>
              <a:tr h="370840">
                <a:tc>
                  <a:txBody>
                    <a:bodyPr/>
                    <a:lstStyle/>
                    <a:p>
                      <a:r>
                        <a:rPr lang="en-US" sz="1600" dirty="0"/>
                        <a:t>Presentations on UBC Faculty Pension Plan Retirement Options</a:t>
                      </a:r>
                    </a:p>
                  </a:txBody>
                  <a:tcPr/>
                </a:tc>
                <a:extLst>
                  <a:ext uri="{0D108BD9-81ED-4DB2-BD59-A6C34878D82A}">
                    <a16:rowId xmlns:a16="http://schemas.microsoft.com/office/drawing/2014/main" val="10010"/>
                  </a:ext>
                </a:extLst>
              </a:tr>
              <a:tr h="370840">
                <a:tc>
                  <a:txBody>
                    <a:bodyPr/>
                    <a:lstStyle/>
                    <a:p>
                      <a:r>
                        <a:rPr lang="en-US" sz="1600" dirty="0"/>
                        <a:t>Pre retirement seminars</a:t>
                      </a:r>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78536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1942</a:t>
                      </a:r>
                    </a:p>
                  </a:txBody>
                  <a:tcPr/>
                </a:tc>
                <a:tc>
                  <a:txBody>
                    <a:bodyPr/>
                    <a:lstStyle/>
                    <a:p>
                      <a:r>
                        <a:rPr lang="en-US" sz="1600" dirty="0"/>
                        <a:t>2007</a:t>
                      </a:r>
                    </a:p>
                  </a:txBody>
                  <a:tcPr/>
                </a:tc>
                <a:tc>
                  <a:txBody>
                    <a:bodyPr/>
                    <a:lstStyle/>
                    <a:p>
                      <a:r>
                        <a:rPr lang="en-US" sz="1600" dirty="0"/>
                        <a:t>Hisyory</a:t>
                      </a:r>
                    </a:p>
                  </a:txBody>
                  <a:tcPr/>
                </a:tc>
                <a:tc>
                  <a:txBody>
                    <a:bodyPr/>
                    <a:lstStyle/>
                    <a:p>
                      <a:r>
                        <a:rPr lang="en-US" sz="1600" dirty="0"/>
                        <a:t>Arts</a:t>
                      </a:r>
                    </a:p>
                  </a:txBody>
                  <a:tcPr/>
                </a:tc>
                <a:extLst>
                  <a:ext uri="{0D108BD9-81ED-4DB2-BD59-A6C34878D82A}">
                    <a16:rowId xmlns:a16="http://schemas.microsoft.com/office/drawing/2014/main" val="10001"/>
                  </a:ext>
                </a:extLst>
              </a:tr>
              <a:tr h="370840">
                <a:tc>
                  <a:txBody>
                    <a:bodyPr/>
                    <a:lstStyle/>
                    <a:p>
                      <a:r>
                        <a:rPr lang="en-US" sz="1600" dirty="0"/>
                        <a:t>1944</a:t>
                      </a:r>
                    </a:p>
                  </a:txBody>
                  <a:tcPr/>
                </a:tc>
                <a:tc>
                  <a:txBody>
                    <a:bodyPr/>
                    <a:lstStyle/>
                    <a:p>
                      <a:r>
                        <a:rPr lang="en-US" sz="1600" dirty="0"/>
                        <a:t>2009</a:t>
                      </a:r>
                    </a:p>
                  </a:txBody>
                  <a:tcPr/>
                </a:tc>
                <a:tc>
                  <a:txBody>
                    <a:bodyPr/>
                    <a:lstStyle/>
                    <a:p>
                      <a:r>
                        <a:rPr lang="en-US" sz="1600" dirty="0"/>
                        <a:t>French, Hispanic and Italian Studies</a:t>
                      </a:r>
                    </a:p>
                  </a:txBody>
                  <a:tcPr/>
                </a:tc>
                <a:tc>
                  <a:txBody>
                    <a:bodyPr/>
                    <a:lstStyle/>
                    <a:p>
                      <a:r>
                        <a:rPr lang="en-US" sz="1600" dirty="0"/>
                        <a:t>Arts</a:t>
                      </a:r>
                    </a:p>
                  </a:txBody>
                  <a:tcPr/>
                </a:tc>
                <a:extLst>
                  <a:ext uri="{0D108BD9-81ED-4DB2-BD59-A6C34878D82A}">
                    <a16:rowId xmlns:a16="http://schemas.microsoft.com/office/drawing/2014/main" val="10002"/>
                  </a:ext>
                </a:extLst>
              </a:tr>
              <a:tr h="370840">
                <a:tc>
                  <a:txBody>
                    <a:bodyPr/>
                    <a:lstStyle/>
                    <a:p>
                      <a:r>
                        <a:rPr lang="en-US" sz="1600" dirty="0"/>
                        <a:t>1942</a:t>
                      </a:r>
                    </a:p>
                  </a:txBody>
                  <a:tcPr/>
                </a:tc>
                <a:tc>
                  <a:txBody>
                    <a:bodyPr/>
                    <a:lstStyle/>
                    <a:p>
                      <a:r>
                        <a:rPr lang="en-US" sz="1600" dirty="0"/>
                        <a:t>2019</a:t>
                      </a:r>
                    </a:p>
                  </a:txBody>
                  <a:tcPr/>
                </a:tc>
                <a:tc>
                  <a:txBody>
                    <a:bodyPr/>
                    <a:lstStyle/>
                    <a:p>
                      <a:r>
                        <a:rPr lang="en-US" sz="1600" dirty="0"/>
                        <a:t>Forest &amp; Conservation Sciences</a:t>
                      </a:r>
                    </a:p>
                  </a:txBody>
                  <a:tcPr/>
                </a:tc>
                <a:tc>
                  <a:txBody>
                    <a:bodyPr/>
                    <a:lstStyle/>
                    <a:p>
                      <a:r>
                        <a:rPr lang="en-US" sz="1600" dirty="0"/>
                        <a:t>Forestry</a:t>
                      </a:r>
                    </a:p>
                  </a:txBody>
                  <a:tcPr/>
                </a:tc>
                <a:extLst>
                  <a:ext uri="{0D108BD9-81ED-4DB2-BD59-A6C34878D82A}">
                    <a16:rowId xmlns:a16="http://schemas.microsoft.com/office/drawing/2014/main" val="10003"/>
                  </a:ext>
                </a:extLst>
              </a:tr>
              <a:tr h="370840">
                <a:tc>
                  <a:txBody>
                    <a:bodyPr/>
                    <a:lstStyle/>
                    <a:p>
                      <a:r>
                        <a:rPr lang="en-US" sz="1600" dirty="0"/>
                        <a:t>1952</a:t>
                      </a:r>
                    </a:p>
                  </a:txBody>
                  <a:tcPr/>
                </a:tc>
                <a:tc>
                  <a:txBody>
                    <a:bodyPr/>
                    <a:lstStyle/>
                    <a:p>
                      <a:r>
                        <a:rPr lang="en-US" sz="1600" dirty="0"/>
                        <a:t>2019</a:t>
                      </a:r>
                    </a:p>
                  </a:txBody>
                  <a:tcPr/>
                </a:tc>
                <a:tc>
                  <a:txBody>
                    <a:bodyPr/>
                    <a:lstStyle/>
                    <a:p>
                      <a:endParaRPr lang="en-US" sz="1600" dirty="0"/>
                    </a:p>
                  </a:txBody>
                  <a:tcPr/>
                </a:tc>
                <a:tc>
                  <a:txBody>
                    <a:bodyPr/>
                    <a:lstStyle/>
                    <a:p>
                      <a:r>
                        <a:rPr lang="en-US" sz="1600" dirty="0"/>
                        <a:t>Pharmaceutical Sciences</a:t>
                      </a:r>
                    </a:p>
                  </a:txBody>
                  <a:tcPr/>
                </a:tc>
                <a:extLst>
                  <a:ext uri="{0D108BD9-81ED-4DB2-BD59-A6C34878D82A}">
                    <a16:rowId xmlns:a16="http://schemas.microsoft.com/office/drawing/2014/main" val="10004"/>
                  </a:ext>
                </a:extLst>
              </a:tr>
              <a:tr h="370840">
                <a:tc>
                  <a:txBody>
                    <a:bodyPr/>
                    <a:lstStyle/>
                    <a:p>
                      <a:r>
                        <a:rPr lang="en-US" sz="1600" dirty="0"/>
                        <a:t>1933</a:t>
                      </a:r>
                    </a:p>
                  </a:txBody>
                  <a:tcPr/>
                </a:tc>
                <a:tc>
                  <a:txBody>
                    <a:bodyPr/>
                    <a:lstStyle/>
                    <a:p>
                      <a:r>
                        <a:rPr lang="en-US" sz="1600" dirty="0"/>
                        <a:t>1998</a:t>
                      </a:r>
                    </a:p>
                  </a:txBody>
                  <a:tcPr/>
                </a:tc>
                <a:tc>
                  <a:txBody>
                    <a:bodyPr/>
                    <a:lstStyle/>
                    <a:p>
                      <a:r>
                        <a:rPr lang="en-US" sz="1600" dirty="0"/>
                        <a:t>English</a:t>
                      </a:r>
                    </a:p>
                  </a:txBody>
                  <a:tcPr/>
                </a:tc>
                <a:tc>
                  <a:txBody>
                    <a:bodyPr/>
                    <a:lstStyle/>
                    <a:p>
                      <a:r>
                        <a:rPr lang="en-US" sz="1600" dirty="0"/>
                        <a:t>Arts</a:t>
                      </a:r>
                    </a:p>
                  </a:txBody>
                  <a:tcPr/>
                </a:tc>
                <a:extLst>
                  <a:ext uri="{0D108BD9-81ED-4DB2-BD59-A6C34878D82A}">
                    <a16:rowId xmlns:a16="http://schemas.microsoft.com/office/drawing/2014/main" val="10005"/>
                  </a:ext>
                </a:extLst>
              </a:tr>
              <a:tr h="370840">
                <a:tc>
                  <a:txBody>
                    <a:bodyPr/>
                    <a:lstStyle/>
                    <a:p>
                      <a:r>
                        <a:rPr lang="en-US" sz="1600" dirty="0"/>
                        <a:t>1938</a:t>
                      </a:r>
                    </a:p>
                  </a:txBody>
                  <a:tcPr/>
                </a:tc>
                <a:tc>
                  <a:txBody>
                    <a:bodyPr/>
                    <a:lstStyle/>
                    <a:p>
                      <a:r>
                        <a:rPr lang="en-US" sz="1600" dirty="0"/>
                        <a:t>2003</a:t>
                      </a:r>
                    </a:p>
                  </a:txBody>
                  <a:tcPr/>
                </a:tc>
                <a:tc>
                  <a:txBody>
                    <a:bodyPr/>
                    <a:lstStyle/>
                    <a:p>
                      <a:endParaRPr lang="en-US" sz="1600" dirty="0"/>
                    </a:p>
                  </a:txBody>
                  <a:tcPr/>
                </a:tc>
                <a:tc>
                  <a:txBody>
                    <a:bodyPr/>
                    <a:lstStyle/>
                    <a:p>
                      <a:r>
                        <a:rPr lang="en-US" sz="1600" dirty="0"/>
                        <a:t>Pharm Sciences</a:t>
                      </a:r>
                    </a:p>
                  </a:txBody>
                  <a:tcPr/>
                </a:tc>
                <a:extLst>
                  <a:ext uri="{0D108BD9-81ED-4DB2-BD59-A6C34878D82A}">
                    <a16:rowId xmlns:a16="http://schemas.microsoft.com/office/drawing/2014/main" val="10006"/>
                  </a:ext>
                </a:extLst>
              </a:tr>
              <a:tr h="370840">
                <a:tc>
                  <a:txBody>
                    <a:bodyPr/>
                    <a:lstStyle/>
                    <a:p>
                      <a:r>
                        <a:rPr lang="en-US" sz="1600" dirty="0"/>
                        <a:t>1943</a:t>
                      </a:r>
                    </a:p>
                  </a:txBody>
                  <a:tcPr/>
                </a:tc>
                <a:tc>
                  <a:txBody>
                    <a:bodyPr/>
                    <a:lstStyle/>
                    <a:p>
                      <a:r>
                        <a:rPr lang="en-US" sz="1600" dirty="0"/>
                        <a:t>2013</a:t>
                      </a:r>
                    </a:p>
                  </a:txBody>
                  <a:tcPr/>
                </a:tc>
                <a:tc>
                  <a:txBody>
                    <a:bodyPr/>
                    <a:lstStyle/>
                    <a:p>
                      <a:r>
                        <a:rPr lang="en-US" sz="1600" dirty="0"/>
                        <a:t>Applied Science; Science</a:t>
                      </a:r>
                    </a:p>
                  </a:txBody>
                  <a:tcPr/>
                </a:tc>
                <a:tc>
                  <a:txBody>
                    <a:bodyPr/>
                    <a:lstStyle/>
                    <a:p>
                      <a:r>
                        <a:rPr lang="en-US" sz="1600" dirty="0"/>
                        <a:t>Mathematics, Mechanical Engineering</a:t>
                      </a:r>
                    </a:p>
                  </a:txBody>
                  <a:tcPr/>
                </a:tc>
                <a:extLst>
                  <a:ext uri="{0D108BD9-81ED-4DB2-BD59-A6C34878D82A}">
                    <a16:rowId xmlns:a16="http://schemas.microsoft.com/office/drawing/2014/main" val="10007"/>
                  </a:ext>
                </a:extLst>
              </a:tr>
              <a:tr h="370840">
                <a:tc>
                  <a:txBody>
                    <a:bodyPr/>
                    <a:lstStyle/>
                    <a:p>
                      <a:r>
                        <a:rPr lang="en-US" sz="1600" dirty="0"/>
                        <a:t>June 13,1931</a:t>
                      </a:r>
                    </a:p>
                  </a:txBody>
                  <a:tcPr/>
                </a:tc>
                <a:tc>
                  <a:txBody>
                    <a:bodyPr/>
                    <a:lstStyle/>
                    <a:p>
                      <a:r>
                        <a:rPr lang="en-US" sz="1600" dirty="0"/>
                        <a:t>1967</a:t>
                      </a:r>
                    </a:p>
                  </a:txBody>
                  <a:tcPr/>
                </a:tc>
                <a:tc>
                  <a:txBody>
                    <a:bodyPr/>
                    <a:lstStyle/>
                    <a:p>
                      <a:r>
                        <a:rPr lang="en-US" sz="1600" dirty="0"/>
                        <a:t>English</a:t>
                      </a:r>
                    </a:p>
                  </a:txBody>
                  <a:tcPr/>
                </a:tc>
                <a:tc>
                  <a:txBody>
                    <a:bodyPr/>
                    <a:lstStyle/>
                    <a:p>
                      <a:r>
                        <a:rPr lang="en-US" sz="1600" dirty="0"/>
                        <a:t>Arts</a:t>
                      </a:r>
                    </a:p>
                  </a:txBody>
                  <a:tcPr/>
                </a:tc>
                <a:extLst>
                  <a:ext uri="{0D108BD9-81ED-4DB2-BD59-A6C34878D82A}">
                    <a16:rowId xmlns:a16="http://schemas.microsoft.com/office/drawing/2014/main" val="10008"/>
                  </a:ext>
                </a:extLst>
              </a:tr>
              <a:tr h="370840">
                <a:tc>
                  <a:txBody>
                    <a:bodyPr/>
                    <a:lstStyle/>
                    <a:p>
                      <a:r>
                        <a:rPr lang="en-US" sz="1600" dirty="0"/>
                        <a:t>1948</a:t>
                      </a:r>
                    </a:p>
                  </a:txBody>
                  <a:tcPr/>
                </a:tc>
                <a:tc>
                  <a:txBody>
                    <a:bodyPr/>
                    <a:lstStyle/>
                    <a:p>
                      <a:r>
                        <a:rPr lang="en-US" sz="1600" dirty="0"/>
                        <a:t>2015</a:t>
                      </a:r>
                    </a:p>
                  </a:txBody>
                  <a:tcPr/>
                </a:tc>
                <a:tc>
                  <a:txBody>
                    <a:bodyPr/>
                    <a:lstStyle/>
                    <a:p>
                      <a:endParaRPr lang="en-US" sz="1600" dirty="0"/>
                    </a:p>
                  </a:txBody>
                  <a:tcPr/>
                </a:tc>
                <a:tc>
                  <a:txBody>
                    <a:bodyPr/>
                    <a:lstStyle/>
                    <a:p>
                      <a:r>
                        <a:rPr lang="en-US" sz="1600" dirty="0"/>
                        <a:t>Phar Sci</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Q32 - What is/was the most helpful resource or type of retirement-planning support that you received?</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70408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What is/was the most helpful resource or type of retirement-planning support that you received?</a:t>
                      </a:r>
                    </a:p>
                  </a:txBody>
                  <a:tcPr/>
                </a:tc>
                <a:extLst>
                  <a:ext uri="{0D108BD9-81ED-4DB2-BD59-A6C34878D82A}">
                    <a16:rowId xmlns:a16="http://schemas.microsoft.com/office/drawing/2014/main" val="10000"/>
                  </a:ext>
                </a:extLst>
              </a:tr>
              <a:tr h="370840">
                <a:tc>
                  <a:txBody>
                    <a:bodyPr/>
                    <a:lstStyle/>
                    <a:p>
                      <a:r>
                        <a:rPr lang="en-US" sz="1600" dirty="0"/>
                        <a:t>The College provides a ‘support’ network even though I have not taken undue advantage, Knowing it is there at this time of continued transitioning, It feels supportive.</a:t>
                      </a:r>
                    </a:p>
                  </a:txBody>
                  <a:tcPr/>
                </a:tc>
                <a:extLst>
                  <a:ext uri="{0D108BD9-81ED-4DB2-BD59-A6C34878D82A}">
                    <a16:rowId xmlns:a16="http://schemas.microsoft.com/office/drawing/2014/main" val="10001"/>
                  </a:ext>
                </a:extLst>
              </a:tr>
              <a:tr h="370840">
                <a:tc>
                  <a:txBody>
                    <a:bodyPr/>
                    <a:lstStyle/>
                    <a:p>
                      <a:r>
                        <a:rPr lang="en-US" sz="1600" dirty="0"/>
                        <a:t>Benefits</a:t>
                      </a:r>
                    </a:p>
                  </a:txBody>
                  <a:tcPr/>
                </a:tc>
                <a:extLst>
                  <a:ext uri="{0D108BD9-81ED-4DB2-BD59-A6C34878D82A}">
                    <a16:rowId xmlns:a16="http://schemas.microsoft.com/office/drawing/2014/main" val="10002"/>
                  </a:ext>
                </a:extLst>
              </a:tr>
              <a:tr h="370840">
                <a:tc>
                  <a:txBody>
                    <a:bodyPr/>
                    <a:lstStyle/>
                    <a:p>
                      <a:r>
                        <a:rPr lang="en-US" sz="1600" dirty="0"/>
                        <a:t>Pre-retirement sessions at Western were excellent.</a:t>
                      </a:r>
                    </a:p>
                  </a:txBody>
                  <a:tcPr/>
                </a:tc>
                <a:extLst>
                  <a:ext uri="{0D108BD9-81ED-4DB2-BD59-A6C34878D82A}">
                    <a16:rowId xmlns:a16="http://schemas.microsoft.com/office/drawing/2014/main" val="10003"/>
                  </a:ext>
                </a:extLst>
              </a:tr>
              <a:tr h="370840">
                <a:tc>
                  <a:txBody>
                    <a:bodyPr/>
                    <a:lstStyle/>
                    <a:p>
                      <a:r>
                        <a:rPr lang="en-US" sz="1600" dirty="0"/>
                        <a:t>N.A</a:t>
                      </a:r>
                    </a:p>
                  </a:txBody>
                  <a:tcPr/>
                </a:tc>
                <a:extLst>
                  <a:ext uri="{0D108BD9-81ED-4DB2-BD59-A6C34878D82A}">
                    <a16:rowId xmlns:a16="http://schemas.microsoft.com/office/drawing/2014/main" val="10004"/>
                  </a:ext>
                </a:extLst>
              </a:tr>
              <a:tr h="370840">
                <a:tc>
                  <a:txBody>
                    <a:bodyPr/>
                    <a:lstStyle/>
                    <a:p>
                      <a:r>
                        <a:rPr lang="en-US" sz="1600" dirty="0"/>
                        <a:t>Self. Thought about retirement long in advance. Did it by stages. </a:t>
                      </a:r>
                    </a:p>
                  </a:txBody>
                  <a:tcPr/>
                </a:tc>
                <a:extLst>
                  <a:ext uri="{0D108BD9-81ED-4DB2-BD59-A6C34878D82A}">
                    <a16:rowId xmlns:a16="http://schemas.microsoft.com/office/drawing/2014/main" val="10005"/>
                  </a:ext>
                </a:extLst>
              </a:tr>
              <a:tr h="370840">
                <a:tc>
                  <a:txBody>
                    <a:bodyPr/>
                    <a:lstStyle/>
                    <a:p>
                      <a:r>
                        <a:rPr lang="en-US" sz="1600" dirty="0"/>
                        <a:t>Lectures at UBC about retirement planning</a:t>
                      </a:r>
                    </a:p>
                  </a:txBody>
                  <a:tcPr/>
                </a:tc>
                <a:extLst>
                  <a:ext uri="{0D108BD9-81ED-4DB2-BD59-A6C34878D82A}">
                    <a16:rowId xmlns:a16="http://schemas.microsoft.com/office/drawing/2014/main" val="10006"/>
                  </a:ext>
                </a:extLst>
              </a:tr>
              <a:tr h="370840">
                <a:tc>
                  <a:txBody>
                    <a:bodyPr/>
                    <a:lstStyle/>
                    <a:p>
                      <a:r>
                        <a:rPr lang="en-US" sz="1600" dirty="0"/>
                        <a:t>Standard retirement planning day, including financial information.</a:t>
                      </a:r>
                    </a:p>
                  </a:txBody>
                  <a:tcPr/>
                </a:tc>
                <a:extLst>
                  <a:ext uri="{0D108BD9-81ED-4DB2-BD59-A6C34878D82A}">
                    <a16:rowId xmlns:a16="http://schemas.microsoft.com/office/drawing/2014/main" val="10007"/>
                  </a:ext>
                </a:extLst>
              </a:tr>
              <a:tr h="370840">
                <a:tc>
                  <a:txBody>
                    <a:bodyPr/>
                    <a:lstStyle/>
                    <a:p>
                      <a:r>
                        <a:rPr lang="en-US" sz="1600" dirty="0"/>
                        <a:t>ubc faculty financial/retirement meetings</a:t>
                      </a:r>
                    </a:p>
                  </a:txBody>
                  <a:tcPr/>
                </a:tc>
                <a:extLst>
                  <a:ext uri="{0D108BD9-81ED-4DB2-BD59-A6C34878D82A}">
                    <a16:rowId xmlns:a16="http://schemas.microsoft.com/office/drawing/2014/main" val="10008"/>
                  </a:ext>
                </a:extLst>
              </a:tr>
              <a:tr h="370840">
                <a:tc>
                  <a:txBody>
                    <a:bodyPr/>
                    <a:lstStyle/>
                    <a:p>
                      <a:r>
                        <a:rPr lang="en-US" sz="1600" dirty="0"/>
                        <a:t>During my first years of retirement, the head of our Sociology/History department at UBCO continued to support my research and I felt very much still a department member.</a:t>
                      </a:r>
                    </a:p>
                  </a:txBody>
                  <a:tcPr/>
                </a:tc>
                <a:extLst>
                  <a:ext uri="{0D108BD9-81ED-4DB2-BD59-A6C34878D82A}">
                    <a16:rowId xmlns:a16="http://schemas.microsoft.com/office/drawing/2014/main" val="10009"/>
                  </a:ext>
                </a:extLst>
              </a:tr>
              <a:tr h="370840">
                <a:tc>
                  <a:txBody>
                    <a:bodyPr/>
                    <a:lstStyle/>
                    <a:p>
                      <a:r>
                        <a:rPr lang="en-US" sz="1600" dirty="0"/>
                        <a:t>pension and health care advice</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Q32 - What is/was the most helpful resource or type of retirement-planning support that you received?</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91236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What is/was the most helpful resource or type of retirement-planning support that you received?</a:t>
                      </a:r>
                    </a:p>
                  </a:txBody>
                  <a:tcPr/>
                </a:tc>
                <a:extLst>
                  <a:ext uri="{0D108BD9-81ED-4DB2-BD59-A6C34878D82A}">
                    <a16:rowId xmlns:a16="http://schemas.microsoft.com/office/drawing/2014/main" val="10000"/>
                  </a:ext>
                </a:extLst>
              </a:tr>
              <a:tr h="370840">
                <a:tc>
                  <a:txBody>
                    <a:bodyPr/>
                    <a:lstStyle/>
                    <a:p>
                      <a:r>
                        <a:rPr lang="en-US" sz="1600" dirty="0"/>
                        <a:t>Assistance from College members in sorting out financial and insurance details</a:t>
                      </a:r>
                    </a:p>
                  </a:txBody>
                  <a:tcPr/>
                </a:tc>
                <a:extLst>
                  <a:ext uri="{0D108BD9-81ED-4DB2-BD59-A6C34878D82A}">
                    <a16:rowId xmlns:a16="http://schemas.microsoft.com/office/drawing/2014/main" val="10001"/>
                  </a:ext>
                </a:extLst>
              </a:tr>
              <a:tr h="370840">
                <a:tc>
                  <a:txBody>
                    <a:bodyPr/>
                    <a:lstStyle/>
                    <a:p>
                      <a:r>
                        <a:rPr lang="en-US" sz="1600" dirty="0"/>
                        <a:t>FInancial planning series and pension information.</a:t>
                      </a:r>
                    </a:p>
                  </a:txBody>
                  <a:tcPr/>
                </a:tc>
                <a:extLst>
                  <a:ext uri="{0D108BD9-81ED-4DB2-BD59-A6C34878D82A}">
                    <a16:rowId xmlns:a16="http://schemas.microsoft.com/office/drawing/2014/main" val="10002"/>
                  </a:ext>
                </a:extLst>
              </a:tr>
              <a:tr h="370840">
                <a:tc>
                  <a:txBody>
                    <a:bodyPr/>
                    <a:lstStyle/>
                    <a:p>
                      <a:r>
                        <a:rPr lang="en-US" sz="1600" dirty="0"/>
                        <a:t>Recommendation to make an appointment with a financial planner.</a:t>
                      </a:r>
                    </a:p>
                  </a:txBody>
                  <a:tcPr/>
                </a:tc>
                <a:extLst>
                  <a:ext uri="{0D108BD9-81ED-4DB2-BD59-A6C34878D82A}">
                    <a16:rowId xmlns:a16="http://schemas.microsoft.com/office/drawing/2014/main" val="10003"/>
                  </a:ext>
                </a:extLst>
              </a:tr>
              <a:tr h="370840">
                <a:tc>
                  <a:txBody>
                    <a:bodyPr/>
                    <a:lstStyle/>
                    <a:p>
                      <a:r>
                        <a:rPr lang="en-US" sz="1600" dirty="0"/>
                        <a:t>Liraary</a:t>
                      </a:r>
                    </a:p>
                  </a:txBody>
                  <a:tcPr/>
                </a:tc>
                <a:extLst>
                  <a:ext uri="{0D108BD9-81ED-4DB2-BD59-A6C34878D82A}">
                    <a16:rowId xmlns:a16="http://schemas.microsoft.com/office/drawing/2014/main" val="10004"/>
                  </a:ext>
                </a:extLst>
              </a:tr>
              <a:tr h="370840">
                <a:tc>
                  <a:txBody>
                    <a:bodyPr/>
                    <a:lstStyle/>
                    <a:p>
                      <a:r>
                        <a:rPr lang="en-US" sz="1600" dirty="0"/>
                        <a:t>TIAA/CREF;  Sun Life Insurance, Nicola Wealth Management  I put my retirement funds here, rather than in the UBC pension fund.</a:t>
                      </a:r>
                    </a:p>
                  </a:txBody>
                  <a:tcPr/>
                </a:tc>
                <a:extLst>
                  <a:ext uri="{0D108BD9-81ED-4DB2-BD59-A6C34878D82A}">
                    <a16:rowId xmlns:a16="http://schemas.microsoft.com/office/drawing/2014/main" val="10005"/>
                  </a:ext>
                </a:extLst>
              </a:tr>
              <a:tr h="370840">
                <a:tc>
                  <a:txBody>
                    <a:bodyPr/>
                    <a:lstStyle/>
                    <a:p>
                      <a:r>
                        <a:rPr lang="en-US" sz="1600" dirty="0"/>
                        <a:t>I subscribed to a weekly newsletter that described general principles of investing.  I don't know if the newsletter is still being published.  </a:t>
                      </a:r>
                    </a:p>
                  </a:txBody>
                  <a:tcPr/>
                </a:tc>
                <a:extLst>
                  <a:ext uri="{0D108BD9-81ED-4DB2-BD59-A6C34878D82A}">
                    <a16:rowId xmlns:a16="http://schemas.microsoft.com/office/drawing/2014/main" val="10006"/>
                  </a:ext>
                </a:extLst>
              </a:tr>
              <a:tr h="370840">
                <a:tc>
                  <a:txBody>
                    <a:bodyPr/>
                    <a:lstStyle/>
                    <a:p>
                      <a:r>
                        <a:rPr lang="en-US" sz="1600" dirty="0"/>
                        <a:t>Financial advice</a:t>
                      </a:r>
                    </a:p>
                  </a:txBody>
                  <a:tcPr/>
                </a:tc>
                <a:extLst>
                  <a:ext uri="{0D108BD9-81ED-4DB2-BD59-A6C34878D82A}">
                    <a16:rowId xmlns:a16="http://schemas.microsoft.com/office/drawing/2014/main" val="10007"/>
                  </a:ext>
                </a:extLst>
              </a:tr>
              <a:tr h="370840">
                <a:tc>
                  <a:txBody>
                    <a:bodyPr/>
                    <a:lstStyle/>
                    <a:p>
                      <a:r>
                        <a:rPr lang="en-US" sz="1600" dirty="0"/>
                        <a:t>FPP retirement planning options seminar; Extended medical/travel insurance options (Emeritis College seminar &amp; report)</a:t>
                      </a:r>
                    </a:p>
                  </a:txBody>
                  <a:tcPr/>
                </a:tc>
                <a:extLst>
                  <a:ext uri="{0D108BD9-81ED-4DB2-BD59-A6C34878D82A}">
                    <a16:rowId xmlns:a16="http://schemas.microsoft.com/office/drawing/2014/main" val="10008"/>
                  </a:ext>
                </a:extLst>
              </a:tr>
              <a:tr h="370840">
                <a:tc>
                  <a:txBody>
                    <a:bodyPr/>
                    <a:lstStyle/>
                    <a:p>
                      <a:r>
                        <a:rPr lang="en-US" sz="1600" dirty="0"/>
                        <a:t>information sessions about how to handle my assets in the UBC pension fund</a:t>
                      </a:r>
                    </a:p>
                  </a:txBody>
                  <a:tcPr/>
                </a:tc>
                <a:extLst>
                  <a:ext uri="{0D108BD9-81ED-4DB2-BD59-A6C34878D82A}">
                    <a16:rowId xmlns:a16="http://schemas.microsoft.com/office/drawing/2014/main" val="10009"/>
                  </a:ext>
                </a:extLst>
              </a:tr>
              <a:tr h="370840">
                <a:tc>
                  <a:txBody>
                    <a:bodyPr/>
                    <a:lstStyle/>
                    <a:p>
                      <a:r>
                        <a:rPr lang="en-US" sz="1600" dirty="0"/>
                        <a:t>FOS/University  retirement seminars/talks</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Q32 - What is/was the most helpful resource or type of retirement-planning support that you received?</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65836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What is/was the most helpful resource or type of retirement-planning support that you received?</a:t>
                      </a:r>
                    </a:p>
                  </a:txBody>
                  <a:tcPr/>
                </a:tc>
                <a:extLst>
                  <a:ext uri="{0D108BD9-81ED-4DB2-BD59-A6C34878D82A}">
                    <a16:rowId xmlns:a16="http://schemas.microsoft.com/office/drawing/2014/main" val="10000"/>
                  </a:ext>
                </a:extLst>
              </a:tr>
              <a:tr h="370840">
                <a:tc>
                  <a:txBody>
                    <a:bodyPr/>
                    <a:lstStyle/>
                    <a:p>
                      <a:r>
                        <a:rPr lang="en-US" sz="1600" dirty="0"/>
                        <a:t>Did not received any</a:t>
                      </a:r>
                    </a:p>
                  </a:txBody>
                  <a:tcPr/>
                </a:tc>
                <a:extLst>
                  <a:ext uri="{0D108BD9-81ED-4DB2-BD59-A6C34878D82A}">
                    <a16:rowId xmlns:a16="http://schemas.microsoft.com/office/drawing/2014/main" val="10001"/>
                  </a:ext>
                </a:extLst>
              </a:tr>
              <a:tr h="370840">
                <a:tc>
                  <a:txBody>
                    <a:bodyPr/>
                    <a:lstStyle/>
                    <a:p>
                      <a:r>
                        <a:rPr lang="en-US" sz="1600" dirty="0"/>
                        <a:t>Friends and UBC retirement meetings</a:t>
                      </a:r>
                    </a:p>
                  </a:txBody>
                  <a:tcPr/>
                </a:tc>
                <a:extLst>
                  <a:ext uri="{0D108BD9-81ED-4DB2-BD59-A6C34878D82A}">
                    <a16:rowId xmlns:a16="http://schemas.microsoft.com/office/drawing/2014/main" val="10002"/>
                  </a:ext>
                </a:extLst>
              </a:tr>
              <a:tr h="370840">
                <a:tc>
                  <a:txBody>
                    <a:bodyPr/>
                    <a:lstStyle/>
                    <a:p>
                      <a:r>
                        <a:rPr lang="en-US" sz="1600" dirty="0"/>
                        <a:t>Extra medical insurance programs</a:t>
                      </a:r>
                    </a:p>
                  </a:txBody>
                  <a:tcPr/>
                </a:tc>
                <a:extLst>
                  <a:ext uri="{0D108BD9-81ED-4DB2-BD59-A6C34878D82A}">
                    <a16:rowId xmlns:a16="http://schemas.microsoft.com/office/drawing/2014/main" val="10003"/>
                  </a:ext>
                </a:extLst>
              </a:tr>
              <a:tr h="370840">
                <a:tc>
                  <a:txBody>
                    <a:bodyPr/>
                    <a:lstStyle/>
                    <a:p>
                      <a:r>
                        <a:rPr lang="en-US" sz="1600" dirty="0"/>
                        <a:t>Talk by HR; presentation by external financial adviser.  In truth, there was very little from the UBC end; but this was a long time ago. </a:t>
                      </a:r>
                    </a:p>
                  </a:txBody>
                  <a:tcPr/>
                </a:tc>
                <a:extLst>
                  <a:ext uri="{0D108BD9-81ED-4DB2-BD59-A6C34878D82A}">
                    <a16:rowId xmlns:a16="http://schemas.microsoft.com/office/drawing/2014/main" val="10004"/>
                  </a:ext>
                </a:extLst>
              </a:tr>
              <a:tr h="370840">
                <a:tc>
                  <a:txBody>
                    <a:bodyPr/>
                    <a:lstStyle/>
                    <a:p>
                      <a:r>
                        <a:rPr lang="en-US" sz="1600" dirty="0"/>
                        <a:t>Information about pension plan</a:t>
                      </a:r>
                    </a:p>
                  </a:txBody>
                  <a:tcPr/>
                </a:tc>
                <a:extLst>
                  <a:ext uri="{0D108BD9-81ED-4DB2-BD59-A6C34878D82A}">
                    <a16:rowId xmlns:a16="http://schemas.microsoft.com/office/drawing/2014/main" val="10005"/>
                  </a:ext>
                </a:extLst>
              </a:tr>
              <a:tr h="370840">
                <a:tc>
                  <a:txBody>
                    <a:bodyPr/>
                    <a:lstStyle/>
                    <a:p>
                      <a:r>
                        <a:rPr lang="en-US" sz="1600" dirty="0"/>
                        <a:t>Faculty Association- organized seminars.</a:t>
                      </a:r>
                    </a:p>
                  </a:txBody>
                  <a:tcPr/>
                </a:tc>
                <a:extLst>
                  <a:ext uri="{0D108BD9-81ED-4DB2-BD59-A6C34878D82A}">
                    <a16:rowId xmlns:a16="http://schemas.microsoft.com/office/drawing/2014/main" val="10006"/>
                  </a:ext>
                </a:extLst>
              </a:tr>
              <a:tr h="370840">
                <a:tc>
                  <a:txBody>
                    <a:bodyPr/>
                    <a:lstStyle/>
                    <a:p>
                      <a:r>
                        <a:rPr lang="en-US" sz="1600" dirty="0"/>
                        <a:t>The pre-retirement information sessions, especially related to Financial Planning and to Health &amp; Travel Insurance, were very helpful. It would be helpful to have another similar session - recapping these issues - shortly after Retirement, as the reality can be quite overwhelming and, of course, the ground is constantly shifting - especially having retired in this past year of COVID.</a:t>
                      </a:r>
                    </a:p>
                  </a:txBody>
                  <a:tcPr/>
                </a:tc>
                <a:extLst>
                  <a:ext uri="{0D108BD9-81ED-4DB2-BD59-A6C34878D82A}">
                    <a16:rowId xmlns:a16="http://schemas.microsoft.com/office/drawing/2014/main" val="10007"/>
                  </a:ext>
                </a:extLst>
              </a:tr>
              <a:tr h="370840">
                <a:tc>
                  <a:txBody>
                    <a:bodyPr/>
                    <a:lstStyle/>
                    <a:p>
                      <a:r>
                        <a:rPr lang="en-US" sz="1600" dirty="0"/>
                        <a:t>Just talking with colleagues who had already transitioned to retirement or those planning on retirement.</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Q32 - What is/was the most helpful resource or type of retirement-planning support that you received?</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65836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What is/was the most helpful resource or type of retirement-planning support that you received?</a:t>
                      </a:r>
                    </a:p>
                  </a:txBody>
                  <a:tcPr/>
                </a:tc>
                <a:extLst>
                  <a:ext uri="{0D108BD9-81ED-4DB2-BD59-A6C34878D82A}">
                    <a16:rowId xmlns:a16="http://schemas.microsoft.com/office/drawing/2014/main" val="10000"/>
                  </a:ext>
                </a:extLst>
              </a:tr>
              <a:tr h="370840">
                <a:tc>
                  <a:txBody>
                    <a:bodyPr/>
                    <a:lstStyle/>
                    <a:p>
                      <a:r>
                        <a:rPr lang="en-US" sz="1600" dirty="0"/>
                        <a:t>Financial planning </a:t>
                      </a:r>
                    </a:p>
                  </a:txBody>
                  <a:tcPr/>
                </a:tc>
                <a:extLst>
                  <a:ext uri="{0D108BD9-81ED-4DB2-BD59-A6C34878D82A}">
                    <a16:rowId xmlns:a16="http://schemas.microsoft.com/office/drawing/2014/main" val="10001"/>
                  </a:ext>
                </a:extLst>
              </a:tr>
              <a:tr h="370840">
                <a:tc>
                  <a:txBody>
                    <a:bodyPr/>
                    <a:lstStyle/>
                    <a:p>
                      <a:r>
                        <a:rPr lang="en-US" sz="1600" dirty="0"/>
                        <a:t>Financial  planning advice from "downtown company".</a:t>
                      </a:r>
                    </a:p>
                  </a:txBody>
                  <a:tcPr/>
                </a:tc>
                <a:extLst>
                  <a:ext uri="{0D108BD9-81ED-4DB2-BD59-A6C34878D82A}">
                    <a16:rowId xmlns:a16="http://schemas.microsoft.com/office/drawing/2014/main" val="10002"/>
                  </a:ext>
                </a:extLst>
              </a:tr>
              <a:tr h="370840">
                <a:tc>
                  <a:txBody>
                    <a:bodyPr/>
                    <a:lstStyle/>
                    <a:p>
                      <a:r>
                        <a:rPr lang="en-US" sz="1600" dirty="0"/>
                        <a:t>Financial management</a:t>
                      </a:r>
                    </a:p>
                  </a:txBody>
                  <a:tcPr/>
                </a:tc>
                <a:extLst>
                  <a:ext uri="{0D108BD9-81ED-4DB2-BD59-A6C34878D82A}">
                    <a16:rowId xmlns:a16="http://schemas.microsoft.com/office/drawing/2014/main" val="10003"/>
                  </a:ext>
                </a:extLst>
              </a:tr>
              <a:tr h="370840">
                <a:tc>
                  <a:txBody>
                    <a:bodyPr/>
                    <a:lstStyle/>
                    <a:p>
                      <a:r>
                        <a:rPr lang="en-US" sz="1600" dirty="0"/>
                        <a:t>Library</a:t>
                      </a:r>
                    </a:p>
                  </a:txBody>
                  <a:tcPr/>
                </a:tc>
                <a:extLst>
                  <a:ext uri="{0D108BD9-81ED-4DB2-BD59-A6C34878D82A}">
                    <a16:rowId xmlns:a16="http://schemas.microsoft.com/office/drawing/2014/main" val="10004"/>
                  </a:ext>
                </a:extLst>
              </a:tr>
              <a:tr h="370840">
                <a:tc>
                  <a:txBody>
                    <a:bodyPr/>
                    <a:lstStyle/>
                    <a:p>
                      <a:r>
                        <a:rPr lang="en-US" sz="1600" dirty="0"/>
                        <a:t>The extended health information</a:t>
                      </a:r>
                    </a:p>
                  </a:txBody>
                  <a:tcPr/>
                </a:tc>
                <a:extLst>
                  <a:ext uri="{0D108BD9-81ED-4DB2-BD59-A6C34878D82A}">
                    <a16:rowId xmlns:a16="http://schemas.microsoft.com/office/drawing/2014/main" val="10005"/>
                  </a:ext>
                </a:extLst>
              </a:tr>
              <a:tr h="370840">
                <a:tc>
                  <a:txBody>
                    <a:bodyPr/>
                    <a:lstStyle/>
                    <a:p>
                      <a:r>
                        <a:rPr lang="en-US" sz="1600" dirty="0"/>
                        <a:t>Frequent email and news from the Pensions office.</a:t>
                      </a:r>
                    </a:p>
                  </a:txBody>
                  <a:tcPr/>
                </a:tc>
                <a:extLst>
                  <a:ext uri="{0D108BD9-81ED-4DB2-BD59-A6C34878D82A}">
                    <a16:rowId xmlns:a16="http://schemas.microsoft.com/office/drawing/2014/main" val="10006"/>
                  </a:ext>
                </a:extLst>
              </a:tr>
              <a:tr h="370840">
                <a:tc>
                  <a:txBody>
                    <a:bodyPr/>
                    <a:lstStyle/>
                    <a:p>
                      <a:r>
                        <a:rPr lang="en-US" sz="1600" dirty="0"/>
                        <a:t>Editing and reviewing articles and book manuscripts</a:t>
                      </a:r>
                    </a:p>
                  </a:txBody>
                  <a:tcPr/>
                </a:tc>
                <a:extLst>
                  <a:ext uri="{0D108BD9-81ED-4DB2-BD59-A6C34878D82A}">
                    <a16:rowId xmlns:a16="http://schemas.microsoft.com/office/drawing/2014/main" val="10007"/>
                  </a:ext>
                </a:extLst>
              </a:tr>
              <a:tr h="370840">
                <a:tc>
                  <a:txBody>
                    <a:bodyPr/>
                    <a:lstStyle/>
                    <a:p>
                      <a:r>
                        <a:rPr lang="en-US" sz="1600" dirty="0"/>
                        <a:t>N/A</a:t>
                      </a:r>
                    </a:p>
                  </a:txBody>
                  <a:tcPr/>
                </a:tc>
                <a:extLst>
                  <a:ext uri="{0D108BD9-81ED-4DB2-BD59-A6C34878D82A}">
                    <a16:rowId xmlns:a16="http://schemas.microsoft.com/office/drawing/2014/main" val="10008"/>
                  </a:ext>
                </a:extLst>
              </a:tr>
              <a:tr h="370840">
                <a:tc>
                  <a:txBody>
                    <a:bodyPr/>
                    <a:lstStyle/>
                    <a:p>
                      <a:r>
                        <a:rPr lang="en-US" sz="1600" dirty="0"/>
                        <a:t>Accountant</a:t>
                      </a:r>
                    </a:p>
                  </a:txBody>
                  <a:tcPr/>
                </a:tc>
                <a:extLst>
                  <a:ext uri="{0D108BD9-81ED-4DB2-BD59-A6C34878D82A}">
                    <a16:rowId xmlns:a16="http://schemas.microsoft.com/office/drawing/2014/main" val="10009"/>
                  </a:ext>
                </a:extLst>
              </a:tr>
              <a:tr h="370840">
                <a:tc>
                  <a:txBody>
                    <a:bodyPr/>
                    <a:lstStyle/>
                    <a:p>
                      <a:r>
                        <a:rPr lang="en-US" sz="1600" dirty="0"/>
                        <a:t>My Assante financial advisor.</a:t>
                      </a:r>
                    </a:p>
                  </a:txBody>
                  <a:tcPr/>
                </a:tc>
                <a:extLst>
                  <a:ext uri="{0D108BD9-81ED-4DB2-BD59-A6C34878D82A}">
                    <a16:rowId xmlns:a16="http://schemas.microsoft.com/office/drawing/2014/main" val="10010"/>
                  </a:ext>
                </a:extLst>
              </a:tr>
              <a:tr h="370840">
                <a:tc>
                  <a:txBody>
                    <a:bodyPr/>
                    <a:lstStyle/>
                    <a:p>
                      <a:r>
                        <a:rPr lang="en-US" sz="1600" dirty="0"/>
                        <a:t>The retirement planning seminars were helpful. </a:t>
                      </a:r>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Q32 - What is/was the most helpful resource or type of retirement-planning support that you received?</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577088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What is/was the most helpful resource or type of retirement-planning support that you received?</a:t>
                      </a:r>
                    </a:p>
                  </a:txBody>
                  <a:tcPr/>
                </a:tc>
                <a:extLst>
                  <a:ext uri="{0D108BD9-81ED-4DB2-BD59-A6C34878D82A}">
                    <a16:rowId xmlns:a16="http://schemas.microsoft.com/office/drawing/2014/main" val="10000"/>
                  </a:ext>
                </a:extLst>
              </a:tr>
              <a:tr h="370840">
                <a:tc>
                  <a:txBody>
                    <a:bodyPr/>
                    <a:lstStyle/>
                    <a:p>
                      <a:r>
                        <a:rPr lang="en-US" sz="1600" dirty="0"/>
                        <a:t>UBC Pension Plan staff</a:t>
                      </a:r>
                    </a:p>
                  </a:txBody>
                  <a:tcPr/>
                </a:tc>
                <a:extLst>
                  <a:ext uri="{0D108BD9-81ED-4DB2-BD59-A6C34878D82A}">
                    <a16:rowId xmlns:a16="http://schemas.microsoft.com/office/drawing/2014/main" val="10001"/>
                  </a:ext>
                </a:extLst>
              </a:tr>
              <a:tr h="370840">
                <a:tc>
                  <a:txBody>
                    <a:bodyPr/>
                    <a:lstStyle/>
                    <a:p>
                      <a:r>
                        <a:rPr lang="en-US" sz="1600" dirty="0"/>
                        <a:t>Ongoing news of pensions</a:t>
                      </a:r>
                    </a:p>
                  </a:txBody>
                  <a:tcPr/>
                </a:tc>
                <a:extLst>
                  <a:ext uri="{0D108BD9-81ED-4DB2-BD59-A6C34878D82A}">
                    <a16:rowId xmlns:a16="http://schemas.microsoft.com/office/drawing/2014/main" val="10002"/>
                  </a:ext>
                </a:extLst>
              </a:tr>
              <a:tr h="370840">
                <a:tc>
                  <a:txBody>
                    <a:bodyPr/>
                    <a:lstStyle/>
                    <a:p>
                      <a:r>
                        <a:rPr lang="en-US" sz="1600" dirty="0"/>
                        <a:t>Pension info 
Help from members on health insurance😃</a:t>
                      </a:r>
                    </a:p>
                  </a:txBody>
                  <a:tcPr/>
                </a:tc>
                <a:extLst>
                  <a:ext uri="{0D108BD9-81ED-4DB2-BD59-A6C34878D82A}">
                    <a16:rowId xmlns:a16="http://schemas.microsoft.com/office/drawing/2014/main" val="10003"/>
                  </a:ext>
                </a:extLst>
              </a:tr>
              <a:tr h="370840">
                <a:tc>
                  <a:txBody>
                    <a:bodyPr/>
                    <a:lstStyle/>
                    <a:p>
                      <a:r>
                        <a:rPr lang="en-US" sz="1600" dirty="0"/>
                        <a:t>Managing pension...</a:t>
                      </a:r>
                    </a:p>
                  </a:txBody>
                  <a:tcPr/>
                </a:tc>
                <a:extLst>
                  <a:ext uri="{0D108BD9-81ED-4DB2-BD59-A6C34878D82A}">
                    <a16:rowId xmlns:a16="http://schemas.microsoft.com/office/drawing/2014/main" val="10004"/>
                  </a:ext>
                </a:extLst>
              </a:tr>
              <a:tr h="370840">
                <a:tc>
                  <a:txBody>
                    <a:bodyPr/>
                    <a:lstStyle/>
                    <a:p>
                      <a:r>
                        <a:rPr lang="en-US" sz="1600" dirty="0"/>
                        <a:t>Financial</a:t>
                      </a:r>
                    </a:p>
                  </a:txBody>
                  <a:tcPr/>
                </a:tc>
                <a:extLst>
                  <a:ext uri="{0D108BD9-81ED-4DB2-BD59-A6C34878D82A}">
                    <a16:rowId xmlns:a16="http://schemas.microsoft.com/office/drawing/2014/main" val="10005"/>
                  </a:ext>
                </a:extLst>
              </a:tr>
              <a:tr h="370840">
                <a:tc>
                  <a:txBody>
                    <a:bodyPr/>
                    <a:lstStyle/>
                    <a:p>
                      <a:r>
                        <a:rPr lang="en-US" sz="1600" dirty="0"/>
                        <a:t>Health insurance</a:t>
                      </a:r>
                    </a:p>
                  </a:txBody>
                  <a:tcPr/>
                </a:tc>
                <a:extLst>
                  <a:ext uri="{0D108BD9-81ED-4DB2-BD59-A6C34878D82A}">
                    <a16:rowId xmlns:a16="http://schemas.microsoft.com/office/drawing/2014/main" val="10006"/>
                  </a:ext>
                </a:extLst>
              </a:tr>
              <a:tr h="370840">
                <a:tc>
                  <a:txBody>
                    <a:bodyPr/>
                    <a:lstStyle/>
                    <a:p>
                      <a:r>
                        <a:rPr lang="en-US" sz="1600" dirty="0"/>
                        <a:t>Doing my own research and reading on the topic.</a:t>
                      </a:r>
                    </a:p>
                  </a:txBody>
                  <a:tcPr/>
                </a:tc>
                <a:extLst>
                  <a:ext uri="{0D108BD9-81ED-4DB2-BD59-A6C34878D82A}">
                    <a16:rowId xmlns:a16="http://schemas.microsoft.com/office/drawing/2014/main" val="10007"/>
                  </a:ext>
                </a:extLst>
              </a:tr>
              <a:tr h="370840">
                <a:tc>
                  <a:txBody>
                    <a:bodyPr/>
                    <a:lstStyle/>
                    <a:p>
                      <a:r>
                        <a:rPr lang="en-US" sz="1600" dirty="0"/>
                        <a:t>The emeritus web site regarding comparison of insurance options. The people who prepared that did a great service. 
</a:t>
                      </a:r>
                    </a:p>
                  </a:txBody>
                  <a:tcPr/>
                </a:tc>
                <a:extLst>
                  <a:ext uri="{0D108BD9-81ED-4DB2-BD59-A6C34878D82A}">
                    <a16:rowId xmlns:a16="http://schemas.microsoft.com/office/drawing/2014/main" val="10008"/>
                  </a:ext>
                </a:extLst>
              </a:tr>
              <a:tr h="370840">
                <a:tc>
                  <a:txBody>
                    <a:bodyPr/>
                    <a:lstStyle/>
                    <a:p>
                      <a:r>
                        <a:rPr lang="en-US" sz="1600" dirty="0"/>
                        <a:t>retirement seminars with financial planning  </a:t>
                      </a:r>
                    </a:p>
                  </a:txBody>
                  <a:tcPr/>
                </a:tc>
                <a:extLst>
                  <a:ext uri="{0D108BD9-81ED-4DB2-BD59-A6C34878D82A}">
                    <a16:rowId xmlns:a16="http://schemas.microsoft.com/office/drawing/2014/main" val="10009"/>
                  </a:ext>
                </a:extLst>
              </a:tr>
              <a:tr h="370840">
                <a:tc>
                  <a:txBody>
                    <a:bodyPr/>
                    <a:lstStyle/>
                    <a:p>
                      <a:r>
                        <a:rPr lang="en-US" sz="1600" dirty="0"/>
                        <a:t>Financial planning and information about additional travel and health insurance. </a:t>
                      </a:r>
                    </a:p>
                  </a:txBody>
                  <a:tcPr/>
                </a:tc>
                <a:extLst>
                  <a:ext uri="{0D108BD9-81ED-4DB2-BD59-A6C34878D82A}">
                    <a16:rowId xmlns:a16="http://schemas.microsoft.com/office/drawing/2014/main" val="10010"/>
                  </a:ext>
                </a:extLst>
              </a:tr>
              <a:tr h="370840">
                <a:tc>
                  <a:txBody>
                    <a:bodyPr/>
                    <a:lstStyle/>
                    <a:p>
                      <a:r>
                        <a:rPr lang="en-US" sz="1600" dirty="0"/>
                        <a:t>Back when I retired (2006), very little information or support was provided.  You were largely on your own.</a:t>
                      </a:r>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Q32 - What is/was the most helpful resource or type of retirement-planning support that you received?</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571500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What is/was the most helpful resource or type of retirement-planning support that you received?</a:t>
                      </a:r>
                    </a:p>
                  </a:txBody>
                  <a:tcPr/>
                </a:tc>
                <a:extLst>
                  <a:ext uri="{0D108BD9-81ED-4DB2-BD59-A6C34878D82A}">
                    <a16:rowId xmlns:a16="http://schemas.microsoft.com/office/drawing/2014/main" val="10000"/>
                  </a:ext>
                </a:extLst>
              </a:tr>
              <a:tr h="370840">
                <a:tc>
                  <a:txBody>
                    <a:bodyPr/>
                    <a:lstStyle/>
                    <a:p>
                      <a:r>
                        <a:rPr lang="en-US" sz="1600" dirty="0"/>
                        <a:t>Meeting with Lorraine.</a:t>
                      </a:r>
                    </a:p>
                  </a:txBody>
                  <a:tcPr/>
                </a:tc>
                <a:extLst>
                  <a:ext uri="{0D108BD9-81ED-4DB2-BD59-A6C34878D82A}">
                    <a16:rowId xmlns:a16="http://schemas.microsoft.com/office/drawing/2014/main" val="10001"/>
                  </a:ext>
                </a:extLst>
              </a:tr>
              <a:tr h="370840">
                <a:tc>
                  <a:txBody>
                    <a:bodyPr/>
                    <a:lstStyle/>
                    <a:p>
                      <a:r>
                        <a:rPr lang="en-US" sz="1600" dirty="0"/>
                        <a:t>Extended health and travel insurance info; much appreciated!</a:t>
                      </a:r>
                    </a:p>
                  </a:txBody>
                  <a:tcPr/>
                </a:tc>
                <a:extLst>
                  <a:ext uri="{0D108BD9-81ED-4DB2-BD59-A6C34878D82A}">
                    <a16:rowId xmlns:a16="http://schemas.microsoft.com/office/drawing/2014/main" val="10002"/>
                  </a:ext>
                </a:extLst>
              </a:tr>
              <a:tr h="370840">
                <a:tc>
                  <a:txBody>
                    <a:bodyPr/>
                    <a:lstStyle/>
                    <a:p>
                      <a:r>
                        <a:rPr lang="en-US" sz="1600" dirty="0"/>
                        <a:t>Announcement of the various information sessions such as UBC Pension retirement planning options,
information brochures on the UBC RSB, making appointment with a tax accountant for retirement planning strategies.  It basically was a time of talking to other colleagues to learn what you could. Hit and miss.  Extremely few comprehensive retirement planning supports in place during my time of retirement.</a:t>
                      </a:r>
                    </a:p>
                  </a:txBody>
                  <a:tcPr/>
                </a:tc>
                <a:extLst>
                  <a:ext uri="{0D108BD9-81ED-4DB2-BD59-A6C34878D82A}">
                    <a16:rowId xmlns:a16="http://schemas.microsoft.com/office/drawing/2014/main" val="10003"/>
                  </a:ext>
                </a:extLst>
              </a:tr>
              <a:tr h="370840">
                <a:tc>
                  <a:txBody>
                    <a:bodyPr/>
                    <a:lstStyle/>
                    <a:p>
                      <a:r>
                        <a:rPr lang="en-US" sz="1600" dirty="0"/>
                        <a:t>FPP discussion and information</a:t>
                      </a:r>
                    </a:p>
                  </a:txBody>
                  <a:tcPr/>
                </a:tc>
                <a:extLst>
                  <a:ext uri="{0D108BD9-81ED-4DB2-BD59-A6C34878D82A}">
                    <a16:rowId xmlns:a16="http://schemas.microsoft.com/office/drawing/2014/main" val="10004"/>
                  </a:ext>
                </a:extLst>
              </a:tr>
              <a:tr h="370840">
                <a:tc>
                  <a:txBody>
                    <a:bodyPr/>
                    <a:lstStyle/>
                    <a:p>
                      <a:r>
                        <a:rPr lang="en-US" sz="1600" dirty="0"/>
                        <a:t>advice from my colleagues and friends. I attended many financial planning sessions but they covered too much and the details were lost on me. </a:t>
                      </a:r>
                    </a:p>
                  </a:txBody>
                  <a:tcPr/>
                </a:tc>
                <a:extLst>
                  <a:ext uri="{0D108BD9-81ED-4DB2-BD59-A6C34878D82A}">
                    <a16:rowId xmlns:a16="http://schemas.microsoft.com/office/drawing/2014/main" val="10005"/>
                  </a:ext>
                </a:extLst>
              </a:tr>
              <a:tr h="370840">
                <a:tc>
                  <a:txBody>
                    <a:bodyPr/>
                    <a:lstStyle/>
                    <a:p>
                      <a:r>
                        <a:rPr lang="en-US" sz="1600" dirty="0"/>
                        <a:t>Informal conversations with recently retired colleagues.
A pension planning session put on by the Faculty Pension Plan staff about 18 months before my retirement was also very useful.</a:t>
                      </a:r>
                    </a:p>
                  </a:txBody>
                  <a:tcPr/>
                </a:tc>
                <a:extLst>
                  <a:ext uri="{0D108BD9-81ED-4DB2-BD59-A6C34878D82A}">
                    <a16:rowId xmlns:a16="http://schemas.microsoft.com/office/drawing/2014/main" val="10006"/>
                  </a:ext>
                </a:extLst>
              </a:tr>
              <a:tr h="370840">
                <a:tc>
                  <a:txBody>
                    <a:bodyPr/>
                    <a:lstStyle/>
                    <a:p>
                      <a:r>
                        <a:rPr lang="en-US" sz="1600" dirty="0"/>
                        <a:t>I did not actually receive such support. My last year at UBC I was on leave to take the position of lead scientist for a major water and environmental management program in California. At the end of that assignment I returned to Canada as a retired faculty member</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Q32 - What is/was the most helpful resource or type of retirement-planning support that you received?</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536448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What is/was the most helpful resource or type of retirement-planning support that you received?</a:t>
                      </a:r>
                    </a:p>
                  </a:txBody>
                  <a:tcPr/>
                </a:tc>
                <a:extLst>
                  <a:ext uri="{0D108BD9-81ED-4DB2-BD59-A6C34878D82A}">
                    <a16:rowId xmlns:a16="http://schemas.microsoft.com/office/drawing/2014/main" val="10000"/>
                  </a:ext>
                </a:extLst>
              </a:tr>
              <a:tr h="370840">
                <a:tc>
                  <a:txBody>
                    <a:bodyPr/>
                    <a:lstStyle/>
                    <a:p>
                      <a:r>
                        <a:rPr lang="en-US" sz="1600" dirty="0"/>
                        <a:t>post-retirement appointment to a new department</a:t>
                      </a:r>
                    </a:p>
                  </a:txBody>
                  <a:tcPr/>
                </a:tc>
                <a:extLst>
                  <a:ext uri="{0D108BD9-81ED-4DB2-BD59-A6C34878D82A}">
                    <a16:rowId xmlns:a16="http://schemas.microsoft.com/office/drawing/2014/main" val="10001"/>
                  </a:ext>
                </a:extLst>
              </a:tr>
              <a:tr h="370840">
                <a:tc>
                  <a:txBody>
                    <a:bodyPr/>
                    <a:lstStyle/>
                    <a:p>
                      <a:r>
                        <a:rPr lang="en-US" sz="1600" dirty="0"/>
                        <a:t>Lorraine Hezeltine FPP seminars</a:t>
                      </a:r>
                    </a:p>
                  </a:txBody>
                  <a:tcPr/>
                </a:tc>
                <a:extLst>
                  <a:ext uri="{0D108BD9-81ED-4DB2-BD59-A6C34878D82A}">
                    <a16:rowId xmlns:a16="http://schemas.microsoft.com/office/drawing/2014/main" val="10002"/>
                  </a:ext>
                </a:extLst>
              </a:tr>
              <a:tr h="370840">
                <a:tc>
                  <a:txBody>
                    <a:bodyPr/>
                    <a:lstStyle/>
                    <a:p>
                      <a:r>
                        <a:rPr lang="en-US" sz="1600" dirty="0"/>
                        <a:t>interaction with UBC Faculty Pension Plan personnel</a:t>
                      </a:r>
                    </a:p>
                  </a:txBody>
                  <a:tcPr/>
                </a:tc>
                <a:extLst>
                  <a:ext uri="{0D108BD9-81ED-4DB2-BD59-A6C34878D82A}">
                    <a16:rowId xmlns:a16="http://schemas.microsoft.com/office/drawing/2014/main" val="10003"/>
                  </a:ext>
                </a:extLst>
              </a:tr>
              <a:tr h="370840">
                <a:tc>
                  <a:txBody>
                    <a:bodyPr/>
                    <a:lstStyle/>
                    <a:p>
                      <a:r>
                        <a:rPr lang="en-US" sz="1600" dirty="0"/>
                        <a:t>The retirement workshops that were offered -- I remember attending one in 2016 that was particularly helpful. </a:t>
                      </a:r>
                    </a:p>
                  </a:txBody>
                  <a:tcPr/>
                </a:tc>
                <a:extLst>
                  <a:ext uri="{0D108BD9-81ED-4DB2-BD59-A6C34878D82A}">
                    <a16:rowId xmlns:a16="http://schemas.microsoft.com/office/drawing/2014/main" val="10004"/>
                  </a:ext>
                </a:extLst>
              </a:tr>
              <a:tr h="370840">
                <a:tc>
                  <a:txBody>
                    <a:bodyPr/>
                    <a:lstStyle/>
                    <a:p>
                      <a:r>
                        <a:rPr lang="en-US" sz="1600" dirty="0"/>
                        <a:t>Didn't receive or need any</a:t>
                      </a:r>
                    </a:p>
                  </a:txBody>
                  <a:tcPr/>
                </a:tc>
                <a:extLst>
                  <a:ext uri="{0D108BD9-81ED-4DB2-BD59-A6C34878D82A}">
                    <a16:rowId xmlns:a16="http://schemas.microsoft.com/office/drawing/2014/main" val="10005"/>
                  </a:ext>
                </a:extLst>
              </a:tr>
              <a:tr h="370840">
                <a:tc>
                  <a:txBody>
                    <a:bodyPr/>
                    <a:lstStyle/>
                    <a:p>
                      <a:r>
                        <a:rPr lang="en-US" sz="1600" dirty="0"/>
                        <a:t>The 3-hour pre-retirement session with the accompanying binder of copy of slides and notes
</a:t>
                      </a:r>
                    </a:p>
                  </a:txBody>
                  <a:tcPr/>
                </a:tc>
                <a:extLst>
                  <a:ext uri="{0D108BD9-81ED-4DB2-BD59-A6C34878D82A}">
                    <a16:rowId xmlns:a16="http://schemas.microsoft.com/office/drawing/2014/main" val="10006"/>
                  </a:ext>
                </a:extLst>
              </a:tr>
              <a:tr h="370840">
                <a:tc>
                  <a:txBody>
                    <a:bodyPr/>
                    <a:lstStyle/>
                    <a:p>
                      <a:r>
                        <a:rPr lang="en-US" sz="1600" dirty="0"/>
                        <a:t>A seminar provided by UBC, a very knowledgeable colleague in the department and ongoing support from Lorraine Heseltine in the Pensions department of Human Resources</a:t>
                      </a:r>
                    </a:p>
                  </a:txBody>
                  <a:tcPr/>
                </a:tc>
                <a:extLst>
                  <a:ext uri="{0D108BD9-81ED-4DB2-BD59-A6C34878D82A}">
                    <a16:rowId xmlns:a16="http://schemas.microsoft.com/office/drawing/2014/main" val="10007"/>
                  </a:ext>
                </a:extLst>
              </a:tr>
              <a:tr h="370840">
                <a:tc>
                  <a:txBody>
                    <a:bodyPr/>
                    <a:lstStyle/>
                    <a:p>
                      <a:r>
                        <a:rPr lang="en-US" sz="1600" dirty="0"/>
                        <a:t>None needed but good to know it was there if needd</a:t>
                      </a:r>
                    </a:p>
                  </a:txBody>
                  <a:tcPr/>
                </a:tc>
                <a:extLst>
                  <a:ext uri="{0D108BD9-81ED-4DB2-BD59-A6C34878D82A}">
                    <a16:rowId xmlns:a16="http://schemas.microsoft.com/office/drawing/2014/main" val="10008"/>
                  </a:ext>
                </a:extLst>
              </a:tr>
              <a:tr h="370840">
                <a:tc>
                  <a:txBody>
                    <a:bodyPr/>
                    <a:lstStyle/>
                    <a:p>
                      <a:r>
                        <a:rPr lang="en-US" sz="1600" dirty="0"/>
                        <a:t>Extended Health information</a:t>
                      </a:r>
                    </a:p>
                  </a:txBody>
                  <a:tcPr/>
                </a:tc>
                <a:extLst>
                  <a:ext uri="{0D108BD9-81ED-4DB2-BD59-A6C34878D82A}">
                    <a16:rowId xmlns:a16="http://schemas.microsoft.com/office/drawing/2014/main" val="10009"/>
                  </a:ext>
                </a:extLst>
              </a:tr>
              <a:tr h="370840">
                <a:tc>
                  <a:txBody>
                    <a:bodyPr/>
                    <a:lstStyle/>
                    <a:p>
                      <a:r>
                        <a:rPr lang="en-US" sz="1600" dirty="0"/>
                        <a:t>My department never queried my desire to continue to do research, supported my grant applications, and provided the necessary lab space, office space, facilities for students, postdocs and employees, etc.</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Q32 - What is/was the most helpful resource or type of retirement-planning support that you received?</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65836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What is/was the most helpful resource or type of retirement-planning support that you received?</a:t>
                      </a:r>
                    </a:p>
                  </a:txBody>
                  <a:tcPr/>
                </a:tc>
                <a:extLst>
                  <a:ext uri="{0D108BD9-81ED-4DB2-BD59-A6C34878D82A}">
                    <a16:rowId xmlns:a16="http://schemas.microsoft.com/office/drawing/2014/main" val="10000"/>
                  </a:ext>
                </a:extLst>
              </a:tr>
              <a:tr h="370840">
                <a:tc>
                  <a:txBody>
                    <a:bodyPr/>
                    <a:lstStyle/>
                    <a:p>
                      <a:r>
                        <a:rPr lang="en-US" sz="1600" dirty="0"/>
                        <a:t>I found the financial planning and the health planning most useful.</a:t>
                      </a:r>
                    </a:p>
                  </a:txBody>
                  <a:tcPr/>
                </a:tc>
                <a:extLst>
                  <a:ext uri="{0D108BD9-81ED-4DB2-BD59-A6C34878D82A}">
                    <a16:rowId xmlns:a16="http://schemas.microsoft.com/office/drawing/2014/main" val="10001"/>
                  </a:ext>
                </a:extLst>
              </a:tr>
              <a:tr h="370840">
                <a:tc>
                  <a:txBody>
                    <a:bodyPr/>
                    <a:lstStyle/>
                    <a:p>
                      <a:r>
                        <a:rPr lang="en-US" sz="1600" dirty="0"/>
                        <a:t>A seminar on financial planning</a:t>
                      </a:r>
                    </a:p>
                  </a:txBody>
                  <a:tcPr/>
                </a:tc>
                <a:extLst>
                  <a:ext uri="{0D108BD9-81ED-4DB2-BD59-A6C34878D82A}">
                    <a16:rowId xmlns:a16="http://schemas.microsoft.com/office/drawing/2014/main" val="10002"/>
                  </a:ext>
                </a:extLst>
              </a:tr>
              <a:tr h="370840">
                <a:tc>
                  <a:txBody>
                    <a:bodyPr/>
                    <a:lstStyle/>
                    <a:p>
                      <a:r>
                        <a:rPr lang="en-US" sz="1600" dirty="0"/>
                        <a:t>Health and finance.</a:t>
                      </a:r>
                    </a:p>
                  </a:txBody>
                  <a:tcPr/>
                </a:tc>
                <a:extLst>
                  <a:ext uri="{0D108BD9-81ED-4DB2-BD59-A6C34878D82A}">
                    <a16:rowId xmlns:a16="http://schemas.microsoft.com/office/drawing/2014/main" val="10003"/>
                  </a:ext>
                </a:extLst>
              </a:tr>
              <a:tr h="370840">
                <a:tc>
                  <a:txBody>
                    <a:bodyPr/>
                    <a:lstStyle/>
                    <a:p>
                      <a:r>
                        <a:rPr lang="en-US" sz="1600" dirty="0"/>
                        <a:t>Pension information sessions</a:t>
                      </a:r>
                    </a:p>
                  </a:txBody>
                  <a:tcPr/>
                </a:tc>
                <a:extLst>
                  <a:ext uri="{0D108BD9-81ED-4DB2-BD59-A6C34878D82A}">
                    <a16:rowId xmlns:a16="http://schemas.microsoft.com/office/drawing/2014/main" val="10004"/>
                  </a:ext>
                </a:extLst>
              </a:tr>
              <a:tr h="370840">
                <a:tc>
                  <a:txBody>
                    <a:bodyPr/>
                    <a:lstStyle/>
                    <a:p>
                      <a:r>
                        <a:rPr lang="en-US" sz="1600" dirty="0"/>
                        <a:t>Allowed me to choose my path</a:t>
                      </a:r>
                    </a:p>
                  </a:txBody>
                  <a:tcPr/>
                </a:tc>
                <a:extLst>
                  <a:ext uri="{0D108BD9-81ED-4DB2-BD59-A6C34878D82A}">
                    <a16:rowId xmlns:a16="http://schemas.microsoft.com/office/drawing/2014/main" val="10005"/>
                  </a:ext>
                </a:extLst>
              </a:tr>
              <a:tr h="370840">
                <a:tc>
                  <a:txBody>
                    <a:bodyPr/>
                    <a:lstStyle/>
                    <a:p>
                      <a:r>
                        <a:rPr lang="en-US" sz="1600" dirty="0"/>
                        <a:t>health insurance information</a:t>
                      </a:r>
                    </a:p>
                  </a:txBody>
                  <a:tcPr/>
                </a:tc>
                <a:extLst>
                  <a:ext uri="{0D108BD9-81ED-4DB2-BD59-A6C34878D82A}">
                    <a16:rowId xmlns:a16="http://schemas.microsoft.com/office/drawing/2014/main" val="10006"/>
                  </a:ext>
                </a:extLst>
              </a:tr>
              <a:tr h="370840">
                <a:tc>
                  <a:txBody>
                    <a:bodyPr/>
                    <a:lstStyle/>
                    <a:p>
                      <a:r>
                        <a:rPr lang="en-US" sz="1600" dirty="0"/>
                        <a:t>Direct contact with HR back in the dark ages</a:t>
                      </a:r>
                    </a:p>
                  </a:txBody>
                  <a:tcPr/>
                </a:tc>
                <a:extLst>
                  <a:ext uri="{0D108BD9-81ED-4DB2-BD59-A6C34878D82A}">
                    <a16:rowId xmlns:a16="http://schemas.microsoft.com/office/drawing/2014/main" val="10007"/>
                  </a:ext>
                </a:extLst>
              </a:tr>
              <a:tr h="370840">
                <a:tc>
                  <a:txBody>
                    <a:bodyPr/>
                    <a:lstStyle/>
                    <a:p>
                      <a:r>
                        <a:rPr lang="en-US" sz="1600" dirty="0"/>
                        <a:t>Financial planning provided local bank</a:t>
                      </a:r>
                    </a:p>
                  </a:txBody>
                  <a:tcPr/>
                </a:tc>
                <a:extLst>
                  <a:ext uri="{0D108BD9-81ED-4DB2-BD59-A6C34878D82A}">
                    <a16:rowId xmlns:a16="http://schemas.microsoft.com/office/drawing/2014/main" val="10008"/>
                  </a:ext>
                </a:extLst>
              </a:tr>
              <a:tr h="370840">
                <a:tc>
                  <a:txBody>
                    <a:bodyPr/>
                    <a:lstStyle/>
                    <a:p>
                      <a:r>
                        <a:rPr lang="en-US" sz="1600" dirty="0"/>
                        <a:t>financial planning for retirement</a:t>
                      </a:r>
                    </a:p>
                  </a:txBody>
                  <a:tcPr/>
                </a:tc>
                <a:extLst>
                  <a:ext uri="{0D108BD9-81ED-4DB2-BD59-A6C34878D82A}">
                    <a16:rowId xmlns:a16="http://schemas.microsoft.com/office/drawing/2014/main" val="10009"/>
                  </a:ext>
                </a:extLst>
              </a:tr>
              <a:tr h="370840">
                <a:tc>
                  <a:txBody>
                    <a:bodyPr/>
                    <a:lstStyle/>
                    <a:p>
                      <a:r>
                        <a:rPr lang="en-US" sz="1600" dirty="0"/>
                        <a:t>Meetings by HR</a:t>
                      </a:r>
                    </a:p>
                  </a:txBody>
                  <a:tcPr/>
                </a:tc>
                <a:extLst>
                  <a:ext uri="{0D108BD9-81ED-4DB2-BD59-A6C34878D82A}">
                    <a16:rowId xmlns:a16="http://schemas.microsoft.com/office/drawing/2014/main" val="10010"/>
                  </a:ext>
                </a:extLst>
              </a:tr>
              <a:tr h="370840">
                <a:tc>
                  <a:txBody>
                    <a:bodyPr/>
                    <a:lstStyle/>
                    <a:p>
                      <a:r>
                        <a:rPr lang="en-US" sz="1600" dirty="0"/>
                        <a:t>FPP seminars; insurance guidance</a:t>
                      </a:r>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Q32 - What is/was the most helpful resource or type of retirement-planning support that you received?</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70408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What is/was the most helpful resource or type of retirement-planning support that you received?</a:t>
                      </a:r>
                    </a:p>
                  </a:txBody>
                  <a:tcPr/>
                </a:tc>
                <a:extLst>
                  <a:ext uri="{0D108BD9-81ED-4DB2-BD59-A6C34878D82A}">
                    <a16:rowId xmlns:a16="http://schemas.microsoft.com/office/drawing/2014/main" val="10000"/>
                  </a:ext>
                </a:extLst>
              </a:tr>
              <a:tr h="370840">
                <a:tc>
                  <a:txBody>
                    <a:bodyPr/>
                    <a:lstStyle/>
                    <a:p>
                      <a:r>
                        <a:rPr lang="en-US" sz="1600" dirty="0"/>
                        <a:t>UBC | Okanagan Campus Faculty Pension Plan Forum</a:t>
                      </a:r>
                    </a:p>
                  </a:txBody>
                  <a:tcPr/>
                </a:tc>
                <a:extLst>
                  <a:ext uri="{0D108BD9-81ED-4DB2-BD59-A6C34878D82A}">
                    <a16:rowId xmlns:a16="http://schemas.microsoft.com/office/drawing/2014/main" val="10001"/>
                  </a:ext>
                </a:extLst>
              </a:tr>
              <a:tr h="370840">
                <a:tc>
                  <a:txBody>
                    <a:bodyPr/>
                    <a:lstStyle/>
                    <a:p>
                      <a:r>
                        <a:rPr lang="en-US" sz="1600" dirty="0"/>
                        <a:t>A book (Breaking the Watch) by an anthropologist friend, Dr. Joel Savishinsky provided very valuable insight.</a:t>
                      </a:r>
                    </a:p>
                  </a:txBody>
                  <a:tcPr/>
                </a:tc>
                <a:extLst>
                  <a:ext uri="{0D108BD9-81ED-4DB2-BD59-A6C34878D82A}">
                    <a16:rowId xmlns:a16="http://schemas.microsoft.com/office/drawing/2014/main" val="10002"/>
                  </a:ext>
                </a:extLst>
              </a:tr>
              <a:tr h="370840">
                <a:tc>
                  <a:txBody>
                    <a:bodyPr/>
                    <a:lstStyle/>
                    <a:p>
                      <a:r>
                        <a:rPr lang="en-US" sz="1600" dirty="0"/>
                        <a:t>not much.   The FA and HR had sessions in which the participants exchanged ideas.  Little hard information.</a:t>
                      </a:r>
                    </a:p>
                  </a:txBody>
                  <a:tcPr/>
                </a:tc>
                <a:extLst>
                  <a:ext uri="{0D108BD9-81ED-4DB2-BD59-A6C34878D82A}">
                    <a16:rowId xmlns:a16="http://schemas.microsoft.com/office/drawing/2014/main" val="10003"/>
                  </a:ext>
                </a:extLst>
              </a:tr>
              <a:tr h="370840">
                <a:tc>
                  <a:txBody>
                    <a:bodyPr/>
                    <a:lstStyle/>
                    <a:p>
                      <a:r>
                        <a:rPr lang="en-US" sz="1600" dirty="0"/>
                        <a:t>Financial subsidy for certified financial planner consultant </a:t>
                      </a:r>
                    </a:p>
                  </a:txBody>
                  <a:tcPr/>
                </a:tc>
                <a:extLst>
                  <a:ext uri="{0D108BD9-81ED-4DB2-BD59-A6C34878D82A}">
                    <a16:rowId xmlns:a16="http://schemas.microsoft.com/office/drawing/2014/main" val="10004"/>
                  </a:ext>
                </a:extLst>
              </a:tr>
              <a:tr h="370840">
                <a:tc>
                  <a:txBody>
                    <a:bodyPr/>
                    <a:lstStyle/>
                    <a:p>
                      <a:r>
                        <a:rPr lang="en-US" sz="1600" dirty="0"/>
                        <a:t>Annual lectures on investment, etc.</a:t>
                      </a:r>
                    </a:p>
                  </a:txBody>
                  <a:tcPr/>
                </a:tc>
                <a:extLst>
                  <a:ext uri="{0D108BD9-81ED-4DB2-BD59-A6C34878D82A}">
                    <a16:rowId xmlns:a16="http://schemas.microsoft.com/office/drawing/2014/main" val="10005"/>
                  </a:ext>
                </a:extLst>
              </a:tr>
              <a:tr h="370840">
                <a:tc>
                  <a:txBody>
                    <a:bodyPr/>
                    <a:lstStyle/>
                    <a:p>
                      <a:r>
                        <a:rPr lang="en-US" sz="1600" dirty="0"/>
                        <a:t>Financial planning from Faculty Pension Plan</a:t>
                      </a:r>
                    </a:p>
                  </a:txBody>
                  <a:tcPr/>
                </a:tc>
                <a:extLst>
                  <a:ext uri="{0D108BD9-81ED-4DB2-BD59-A6C34878D82A}">
                    <a16:rowId xmlns:a16="http://schemas.microsoft.com/office/drawing/2014/main" val="10006"/>
                  </a:ext>
                </a:extLst>
              </a:tr>
              <a:tr h="370840">
                <a:tc>
                  <a:txBody>
                    <a:bodyPr/>
                    <a:lstStyle/>
                    <a:p>
                      <a:r>
                        <a:rPr lang="en-US" sz="1600" dirty="0"/>
                        <a:t>Financial Planning</a:t>
                      </a:r>
                    </a:p>
                  </a:txBody>
                  <a:tcPr/>
                </a:tc>
                <a:extLst>
                  <a:ext uri="{0D108BD9-81ED-4DB2-BD59-A6C34878D82A}">
                    <a16:rowId xmlns:a16="http://schemas.microsoft.com/office/drawing/2014/main" val="10007"/>
                  </a:ext>
                </a:extLst>
              </a:tr>
              <a:tr h="370840">
                <a:tc>
                  <a:txBody>
                    <a:bodyPr/>
                    <a:lstStyle/>
                    <a:p>
                      <a:r>
                        <a:rPr lang="en-US" sz="1600" dirty="0"/>
                        <a:t>Financial planning with personal consultant funded by UBC was extremely helpful.</a:t>
                      </a:r>
                    </a:p>
                  </a:txBody>
                  <a:tcPr/>
                </a:tc>
                <a:extLst>
                  <a:ext uri="{0D108BD9-81ED-4DB2-BD59-A6C34878D82A}">
                    <a16:rowId xmlns:a16="http://schemas.microsoft.com/office/drawing/2014/main" val="10008"/>
                  </a:ext>
                </a:extLst>
              </a:tr>
              <a:tr h="370840">
                <a:tc>
                  <a:txBody>
                    <a:bodyPr/>
                    <a:lstStyle/>
                    <a:p>
                      <a:r>
                        <a:rPr lang="en-US" sz="1600" dirty="0"/>
                        <a:t>UBC HR and Pension Plan workshops</a:t>
                      </a:r>
                    </a:p>
                  </a:txBody>
                  <a:tcPr/>
                </a:tc>
                <a:extLst>
                  <a:ext uri="{0D108BD9-81ED-4DB2-BD59-A6C34878D82A}">
                    <a16:rowId xmlns:a16="http://schemas.microsoft.com/office/drawing/2014/main" val="10009"/>
                  </a:ext>
                </a:extLst>
              </a:tr>
              <a:tr h="370840">
                <a:tc>
                  <a:txBody>
                    <a:bodyPr/>
                    <a:lstStyle/>
                    <a:p>
                      <a:r>
                        <a:rPr lang="en-US" sz="1600" dirty="0"/>
                        <a:t>finacial</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Q32 - What is/was the most helpful resource or type of retirement-planning support that you received?</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73964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What is/was the most helpful resource or type of retirement-planning support that you received?</a:t>
                      </a:r>
                    </a:p>
                  </a:txBody>
                  <a:tcPr/>
                </a:tc>
                <a:extLst>
                  <a:ext uri="{0D108BD9-81ED-4DB2-BD59-A6C34878D82A}">
                    <a16:rowId xmlns:a16="http://schemas.microsoft.com/office/drawing/2014/main" val="10000"/>
                  </a:ext>
                </a:extLst>
              </a:tr>
              <a:tr h="370840">
                <a:tc>
                  <a:txBody>
                    <a:bodyPr/>
                    <a:lstStyle/>
                    <a:p>
                      <a:r>
                        <a:rPr lang="en-US" sz="1600" dirty="0"/>
                        <a:t>financial planning support; </a:t>
                      </a:r>
                    </a:p>
                  </a:txBody>
                  <a:tcPr/>
                </a:tc>
                <a:extLst>
                  <a:ext uri="{0D108BD9-81ED-4DB2-BD59-A6C34878D82A}">
                    <a16:rowId xmlns:a16="http://schemas.microsoft.com/office/drawing/2014/main" val="10001"/>
                  </a:ext>
                </a:extLst>
              </a:tr>
              <a:tr h="370840">
                <a:tc>
                  <a:txBody>
                    <a:bodyPr/>
                    <a:lstStyle/>
                    <a:p>
                      <a:r>
                        <a:rPr lang="en-US" sz="1600" dirty="0"/>
                        <a:t>Needed no help. support. And there was none.</a:t>
                      </a:r>
                    </a:p>
                  </a:txBody>
                  <a:tcPr/>
                </a:tc>
                <a:extLst>
                  <a:ext uri="{0D108BD9-81ED-4DB2-BD59-A6C34878D82A}">
                    <a16:rowId xmlns:a16="http://schemas.microsoft.com/office/drawing/2014/main" val="10002"/>
                  </a:ext>
                </a:extLst>
              </a:tr>
              <a:tr h="370840">
                <a:tc>
                  <a:txBody>
                    <a:bodyPr/>
                    <a:lstStyle/>
                    <a:p>
                      <a:r>
                        <a:rPr lang="en-US" sz="1600" dirty="0"/>
                        <a:t>a financial advisor from day one of my career.</a:t>
                      </a:r>
                    </a:p>
                  </a:txBody>
                  <a:tcPr/>
                </a:tc>
                <a:extLst>
                  <a:ext uri="{0D108BD9-81ED-4DB2-BD59-A6C34878D82A}">
                    <a16:rowId xmlns:a16="http://schemas.microsoft.com/office/drawing/2014/main" val="10003"/>
                  </a:ext>
                </a:extLst>
              </a:tr>
              <a:tr h="370840">
                <a:tc>
                  <a:txBody>
                    <a:bodyPr/>
                    <a:lstStyle/>
                    <a:p>
                      <a:r>
                        <a:rPr lang="en-US" sz="1600" dirty="0"/>
                        <a:t>My own research and professional development that I gave</a:t>
                      </a:r>
                    </a:p>
                  </a:txBody>
                  <a:tcPr/>
                </a:tc>
                <a:extLst>
                  <a:ext uri="{0D108BD9-81ED-4DB2-BD59-A6C34878D82A}">
                    <a16:rowId xmlns:a16="http://schemas.microsoft.com/office/drawing/2014/main" val="10004"/>
                  </a:ext>
                </a:extLst>
              </a:tr>
              <a:tr h="370840">
                <a:tc>
                  <a:txBody>
                    <a:bodyPr/>
                    <a:lstStyle/>
                    <a:p>
                      <a:r>
                        <a:rPr lang="en-US" sz="1600" dirty="0"/>
                        <a:t>None</a:t>
                      </a:r>
                    </a:p>
                  </a:txBody>
                  <a:tcPr/>
                </a:tc>
                <a:extLst>
                  <a:ext uri="{0D108BD9-81ED-4DB2-BD59-A6C34878D82A}">
                    <a16:rowId xmlns:a16="http://schemas.microsoft.com/office/drawing/2014/main" val="10005"/>
                  </a:ext>
                </a:extLst>
              </a:tr>
              <a:tr h="370840">
                <a:tc>
                  <a:txBody>
                    <a:bodyPr/>
                    <a:lstStyle/>
                    <a:p>
                      <a:r>
                        <a:rPr lang="en-US" sz="1600" dirty="0"/>
                        <a:t>Pension plan seminars</a:t>
                      </a:r>
                    </a:p>
                  </a:txBody>
                  <a:tcPr/>
                </a:tc>
                <a:extLst>
                  <a:ext uri="{0D108BD9-81ED-4DB2-BD59-A6C34878D82A}">
                    <a16:rowId xmlns:a16="http://schemas.microsoft.com/office/drawing/2014/main" val="10006"/>
                  </a:ext>
                </a:extLst>
              </a:tr>
              <a:tr h="370840">
                <a:tc>
                  <a:txBody>
                    <a:bodyPr/>
                    <a:lstStyle/>
                    <a:p>
                      <a:r>
                        <a:rPr lang="en-US" sz="1600" dirty="0"/>
                        <a:t>Health Benefits</a:t>
                      </a:r>
                    </a:p>
                  </a:txBody>
                  <a:tcPr/>
                </a:tc>
                <a:extLst>
                  <a:ext uri="{0D108BD9-81ED-4DB2-BD59-A6C34878D82A}">
                    <a16:rowId xmlns:a16="http://schemas.microsoft.com/office/drawing/2014/main" val="10007"/>
                  </a:ext>
                </a:extLst>
              </a:tr>
              <a:tr h="370840">
                <a:tc>
                  <a:txBody>
                    <a:bodyPr/>
                    <a:lstStyle/>
                    <a:p>
                      <a:r>
                        <a:rPr lang="en-US" sz="1600" dirty="0"/>
                        <a:t>Emeriti status</a:t>
                      </a:r>
                    </a:p>
                  </a:txBody>
                  <a:tcPr/>
                </a:tc>
                <a:extLst>
                  <a:ext uri="{0D108BD9-81ED-4DB2-BD59-A6C34878D82A}">
                    <a16:rowId xmlns:a16="http://schemas.microsoft.com/office/drawing/2014/main" val="10008"/>
                  </a:ext>
                </a:extLst>
              </a:tr>
              <a:tr h="370840">
                <a:tc>
                  <a:txBody>
                    <a:bodyPr/>
                    <a:lstStyle/>
                    <a:p>
                      <a:r>
                        <a:rPr lang="en-US" sz="1600" dirty="0"/>
                        <a:t>Regular UBC Pension Forum sessions; Retirement Workshops; membership on Faculty Association Executive during the abolition of mandatory retirement, and participation in the creation of the Retirement Options program for the university.</a:t>
                      </a:r>
                    </a:p>
                  </a:txBody>
                  <a:tcPr/>
                </a:tc>
                <a:extLst>
                  <a:ext uri="{0D108BD9-81ED-4DB2-BD59-A6C34878D82A}">
                    <a16:rowId xmlns:a16="http://schemas.microsoft.com/office/drawing/2014/main" val="10009"/>
                  </a:ext>
                </a:extLst>
              </a:tr>
              <a:tr h="370840">
                <a:tc>
                  <a:txBody>
                    <a:bodyPr/>
                    <a:lstStyle/>
                    <a:p>
                      <a:r>
                        <a:rPr lang="en-US" sz="1600" dirty="0"/>
                        <a:t>Understanding pension – Lorraine Heseltine deserves UBCs highest recognition</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54152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1945</a:t>
                      </a:r>
                    </a:p>
                  </a:txBody>
                  <a:tcPr/>
                </a:tc>
                <a:tc>
                  <a:txBody>
                    <a:bodyPr/>
                    <a:lstStyle/>
                    <a:p>
                      <a:r>
                        <a:rPr lang="en-US" sz="1600" dirty="0"/>
                        <a:t>2012</a:t>
                      </a:r>
                    </a:p>
                  </a:txBody>
                  <a:tcPr/>
                </a:tc>
                <a:tc>
                  <a:txBody>
                    <a:bodyPr/>
                    <a:lstStyle/>
                    <a:p>
                      <a:r>
                        <a:rPr lang="en-US" sz="1600" dirty="0"/>
                        <a:t>Mechanical Engineering</a:t>
                      </a:r>
                    </a:p>
                  </a:txBody>
                  <a:tcPr/>
                </a:tc>
                <a:tc>
                  <a:txBody>
                    <a:bodyPr/>
                    <a:lstStyle/>
                    <a:p>
                      <a:r>
                        <a:rPr lang="en-US" sz="1600" dirty="0"/>
                        <a:t>Applied Science</a:t>
                      </a:r>
                    </a:p>
                  </a:txBody>
                  <a:tcPr/>
                </a:tc>
                <a:extLst>
                  <a:ext uri="{0D108BD9-81ED-4DB2-BD59-A6C34878D82A}">
                    <a16:rowId xmlns:a16="http://schemas.microsoft.com/office/drawing/2014/main" val="10001"/>
                  </a:ext>
                </a:extLst>
              </a:tr>
              <a:tr h="370840">
                <a:tc>
                  <a:txBody>
                    <a:bodyPr/>
                    <a:lstStyle/>
                    <a:p>
                      <a:r>
                        <a:rPr lang="en-US" sz="1600" dirty="0"/>
                        <a:t>1936</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002"/>
                  </a:ext>
                </a:extLst>
              </a:tr>
              <a:tr h="370840">
                <a:tc>
                  <a:txBody>
                    <a:bodyPr/>
                    <a:lstStyle/>
                    <a:p>
                      <a:r>
                        <a:rPr lang="en-US" sz="1600" dirty="0"/>
                        <a:t>1929</a:t>
                      </a:r>
                    </a:p>
                  </a:txBody>
                  <a:tcPr/>
                </a:tc>
                <a:tc>
                  <a:txBody>
                    <a:bodyPr/>
                    <a:lstStyle/>
                    <a:p>
                      <a:r>
                        <a:rPr lang="en-US" sz="1600" dirty="0"/>
                        <a:t>1991 (?)</a:t>
                      </a:r>
                    </a:p>
                  </a:txBody>
                  <a:tcPr/>
                </a:tc>
                <a:tc>
                  <a:txBody>
                    <a:bodyPr/>
                    <a:lstStyle/>
                    <a:p>
                      <a:r>
                        <a:rPr lang="en-US" sz="1600" dirty="0"/>
                        <a:t>Education Administration</a:t>
                      </a:r>
                    </a:p>
                  </a:txBody>
                  <a:tcPr/>
                </a:tc>
                <a:tc>
                  <a:txBody>
                    <a:bodyPr/>
                    <a:lstStyle/>
                    <a:p>
                      <a:r>
                        <a:rPr lang="en-US" sz="1600" dirty="0"/>
                        <a:t>Educatiion </a:t>
                      </a:r>
                    </a:p>
                  </a:txBody>
                  <a:tcPr/>
                </a:tc>
                <a:extLst>
                  <a:ext uri="{0D108BD9-81ED-4DB2-BD59-A6C34878D82A}">
                    <a16:rowId xmlns:a16="http://schemas.microsoft.com/office/drawing/2014/main" val="10003"/>
                  </a:ext>
                </a:extLst>
              </a:tr>
              <a:tr h="370840">
                <a:tc>
                  <a:txBody>
                    <a:bodyPr/>
                    <a:lstStyle/>
                    <a:p>
                      <a:r>
                        <a:rPr lang="en-US" sz="1600" dirty="0"/>
                        <a:t>1949</a:t>
                      </a:r>
                    </a:p>
                  </a:txBody>
                  <a:tcPr/>
                </a:tc>
                <a:tc>
                  <a:txBody>
                    <a:bodyPr/>
                    <a:lstStyle/>
                    <a:p>
                      <a:r>
                        <a:rPr lang="en-US" sz="1600" dirty="0"/>
                        <a:t>2019</a:t>
                      </a:r>
                    </a:p>
                  </a:txBody>
                  <a:tcPr/>
                </a:tc>
                <a:tc>
                  <a:txBody>
                    <a:bodyPr/>
                    <a:lstStyle/>
                    <a:p>
                      <a:r>
                        <a:rPr lang="en-US" sz="1600" dirty="0"/>
                        <a:t>Hematology</a:t>
                      </a:r>
                    </a:p>
                  </a:txBody>
                  <a:tcPr/>
                </a:tc>
                <a:tc>
                  <a:txBody>
                    <a:bodyPr/>
                    <a:lstStyle/>
                    <a:p>
                      <a:r>
                        <a:rPr lang="en-US" sz="1600" dirty="0"/>
                        <a:t>Medicine</a:t>
                      </a:r>
                    </a:p>
                  </a:txBody>
                  <a:tcPr/>
                </a:tc>
                <a:extLst>
                  <a:ext uri="{0D108BD9-81ED-4DB2-BD59-A6C34878D82A}">
                    <a16:rowId xmlns:a16="http://schemas.microsoft.com/office/drawing/2014/main" val="10004"/>
                  </a:ext>
                </a:extLst>
              </a:tr>
              <a:tr h="370840">
                <a:tc>
                  <a:txBody>
                    <a:bodyPr/>
                    <a:lstStyle/>
                    <a:p>
                      <a:r>
                        <a:rPr lang="en-US" sz="1600" dirty="0"/>
                        <a:t>1936</a:t>
                      </a:r>
                    </a:p>
                  </a:txBody>
                  <a:tcPr/>
                </a:tc>
                <a:tc>
                  <a:txBody>
                    <a:bodyPr/>
                    <a:lstStyle/>
                    <a:p>
                      <a:r>
                        <a:rPr lang="en-US" sz="1600" dirty="0"/>
                        <a:t>1999</a:t>
                      </a:r>
                    </a:p>
                  </a:txBody>
                  <a:tcPr/>
                </a:tc>
                <a:tc>
                  <a:txBody>
                    <a:bodyPr/>
                    <a:lstStyle/>
                    <a:p>
                      <a:r>
                        <a:rPr lang="en-US" sz="1600" dirty="0"/>
                        <a:t>Nursing</a:t>
                      </a:r>
                    </a:p>
                  </a:txBody>
                  <a:tcPr/>
                </a:tc>
                <a:tc>
                  <a:txBody>
                    <a:bodyPr/>
                    <a:lstStyle/>
                    <a:p>
                      <a:r>
                        <a:rPr lang="en-US" sz="1600" dirty="0"/>
                        <a:t>Applied Science</a:t>
                      </a:r>
                    </a:p>
                  </a:txBody>
                  <a:tcPr/>
                </a:tc>
                <a:extLst>
                  <a:ext uri="{0D108BD9-81ED-4DB2-BD59-A6C34878D82A}">
                    <a16:rowId xmlns:a16="http://schemas.microsoft.com/office/drawing/2014/main" val="10005"/>
                  </a:ext>
                </a:extLst>
              </a:tr>
              <a:tr h="370840">
                <a:tc>
                  <a:txBody>
                    <a:bodyPr/>
                    <a:lstStyle/>
                    <a:p>
                      <a:r>
                        <a:rPr lang="en-US" sz="1600" dirty="0"/>
                        <a:t>1950</a:t>
                      </a:r>
                    </a:p>
                  </a:txBody>
                  <a:tcPr/>
                </a:tc>
                <a:tc>
                  <a:txBody>
                    <a:bodyPr/>
                    <a:lstStyle/>
                    <a:p>
                      <a:r>
                        <a:rPr lang="en-US" sz="1600" dirty="0"/>
                        <a:t>2014</a:t>
                      </a:r>
                    </a:p>
                  </a:txBody>
                  <a:tcPr/>
                </a:tc>
                <a:tc>
                  <a:txBody>
                    <a:bodyPr/>
                    <a:lstStyle/>
                    <a:p>
                      <a:r>
                        <a:rPr lang="en-US" sz="1600" dirty="0"/>
                        <a:t>Curriculum &amp; Pedagogy</a:t>
                      </a:r>
                    </a:p>
                  </a:txBody>
                  <a:tcPr/>
                </a:tc>
                <a:tc>
                  <a:txBody>
                    <a:bodyPr/>
                    <a:lstStyle/>
                    <a:p>
                      <a:r>
                        <a:rPr lang="en-US" sz="1600" dirty="0"/>
                        <a:t>Education</a:t>
                      </a:r>
                    </a:p>
                  </a:txBody>
                  <a:tcPr/>
                </a:tc>
                <a:extLst>
                  <a:ext uri="{0D108BD9-81ED-4DB2-BD59-A6C34878D82A}">
                    <a16:rowId xmlns:a16="http://schemas.microsoft.com/office/drawing/2014/main" val="10006"/>
                  </a:ext>
                </a:extLst>
              </a:tr>
              <a:tr h="370840">
                <a:tc>
                  <a:txBody>
                    <a:bodyPr/>
                    <a:lstStyle/>
                    <a:p>
                      <a:r>
                        <a:rPr lang="en-US" sz="1600" dirty="0"/>
                        <a:t>1947</a:t>
                      </a:r>
                    </a:p>
                  </a:txBody>
                  <a:tcPr/>
                </a:tc>
                <a:tc>
                  <a:txBody>
                    <a:bodyPr/>
                    <a:lstStyle/>
                    <a:p>
                      <a:r>
                        <a:rPr lang="en-US" sz="1600" dirty="0"/>
                        <a:t>2016</a:t>
                      </a:r>
                    </a:p>
                  </a:txBody>
                  <a:tcPr/>
                </a:tc>
                <a:tc>
                  <a:txBody>
                    <a:bodyPr/>
                    <a:lstStyle/>
                    <a:p>
                      <a:r>
                        <a:rPr lang="en-US" sz="1600" dirty="0"/>
                        <a:t>Medical Genetics</a:t>
                      </a:r>
                    </a:p>
                  </a:txBody>
                  <a:tcPr/>
                </a:tc>
                <a:tc>
                  <a:txBody>
                    <a:bodyPr/>
                    <a:lstStyle/>
                    <a:p>
                      <a:r>
                        <a:rPr lang="en-US" sz="1600" dirty="0"/>
                        <a:t>Medicine</a:t>
                      </a:r>
                    </a:p>
                  </a:txBody>
                  <a:tcPr/>
                </a:tc>
                <a:extLst>
                  <a:ext uri="{0D108BD9-81ED-4DB2-BD59-A6C34878D82A}">
                    <a16:rowId xmlns:a16="http://schemas.microsoft.com/office/drawing/2014/main" val="10007"/>
                  </a:ext>
                </a:extLst>
              </a:tr>
              <a:tr h="370840">
                <a:tc>
                  <a:txBody>
                    <a:bodyPr/>
                    <a:lstStyle/>
                    <a:p>
                      <a:r>
                        <a:rPr lang="en-US" sz="1600" dirty="0"/>
                        <a:t>1938</a:t>
                      </a:r>
                    </a:p>
                  </a:txBody>
                  <a:tcPr/>
                </a:tc>
                <a:tc>
                  <a:txBody>
                    <a:bodyPr/>
                    <a:lstStyle/>
                    <a:p>
                      <a:r>
                        <a:rPr lang="en-US" sz="1600" dirty="0"/>
                        <a:t>2003</a:t>
                      </a:r>
                    </a:p>
                  </a:txBody>
                  <a:tcPr/>
                </a:tc>
                <a:tc>
                  <a:txBody>
                    <a:bodyPr/>
                    <a:lstStyle/>
                    <a:p>
                      <a:r>
                        <a:rPr lang="en-US" sz="1600" dirty="0"/>
                        <a:t>Institute of Asian Research</a:t>
                      </a:r>
                    </a:p>
                  </a:txBody>
                  <a:tcPr/>
                </a:tc>
                <a:tc>
                  <a:txBody>
                    <a:bodyPr/>
                    <a:lstStyle/>
                    <a:p>
                      <a:r>
                        <a:rPr lang="en-US" sz="1600" dirty="0"/>
                        <a:t>Arts</a:t>
                      </a:r>
                    </a:p>
                  </a:txBody>
                  <a:tcPr/>
                </a:tc>
                <a:extLst>
                  <a:ext uri="{0D108BD9-81ED-4DB2-BD59-A6C34878D82A}">
                    <a16:rowId xmlns:a16="http://schemas.microsoft.com/office/drawing/2014/main" val="10008"/>
                  </a:ext>
                </a:extLst>
              </a:tr>
              <a:tr h="370840">
                <a:tc>
                  <a:txBody>
                    <a:bodyPr/>
                    <a:lstStyle/>
                    <a:p>
                      <a:r>
                        <a:rPr lang="en-US" sz="1600" dirty="0"/>
                        <a:t>1945</a:t>
                      </a:r>
                    </a:p>
                  </a:txBody>
                  <a:tcPr/>
                </a:tc>
                <a:tc>
                  <a:txBody>
                    <a:bodyPr/>
                    <a:lstStyle/>
                    <a:p>
                      <a:r>
                        <a:rPr lang="en-US" sz="1600" dirty="0"/>
                        <a:t>2001</a:t>
                      </a:r>
                    </a:p>
                  </a:txBody>
                  <a:tcPr/>
                </a:tc>
                <a:tc>
                  <a:txBody>
                    <a:bodyPr/>
                    <a:lstStyle/>
                    <a:p>
                      <a:r>
                        <a:rPr lang="en-US" sz="1600" dirty="0"/>
                        <a:t>Restorative Dentistry</a:t>
                      </a:r>
                    </a:p>
                  </a:txBody>
                  <a:tcPr/>
                </a:tc>
                <a:tc>
                  <a:txBody>
                    <a:bodyPr/>
                    <a:lstStyle/>
                    <a:p>
                      <a:r>
                        <a:rPr lang="en-US" sz="1600" dirty="0"/>
                        <a:t>Dentistry</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Q32 - What is/was the most helpful resource or type of retirement-planning support that you received?</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49580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What is/was the most helpful resource or type of retirement-planning support that you received?</a:t>
                      </a:r>
                    </a:p>
                  </a:txBody>
                  <a:tcPr/>
                </a:tc>
                <a:extLst>
                  <a:ext uri="{0D108BD9-81ED-4DB2-BD59-A6C34878D82A}">
                    <a16:rowId xmlns:a16="http://schemas.microsoft.com/office/drawing/2014/main" val="10000"/>
                  </a:ext>
                </a:extLst>
              </a:tr>
              <a:tr h="370840">
                <a:tc>
                  <a:txBody>
                    <a:bodyPr/>
                    <a:lstStyle/>
                    <a:p>
                      <a:r>
                        <a:rPr lang="en-US" sz="1600" dirty="0"/>
                        <a:t>Information on the FPP. Lorraine is an amazing resource. Also, the information on the benefit and travel plans are very good.</a:t>
                      </a:r>
                    </a:p>
                  </a:txBody>
                  <a:tcPr/>
                </a:tc>
                <a:extLst>
                  <a:ext uri="{0D108BD9-81ED-4DB2-BD59-A6C34878D82A}">
                    <a16:rowId xmlns:a16="http://schemas.microsoft.com/office/drawing/2014/main" val="10001"/>
                  </a:ext>
                </a:extLst>
              </a:tr>
              <a:tr h="370840">
                <a:tc>
                  <a:txBody>
                    <a:bodyPr/>
                    <a:lstStyle/>
                    <a:p>
                      <a:r>
                        <a:rPr lang="en-US" sz="1600" dirty="0"/>
                        <a:t>UBC human resources days on retirement planning. </a:t>
                      </a:r>
                    </a:p>
                  </a:txBody>
                  <a:tcPr/>
                </a:tc>
                <a:extLst>
                  <a:ext uri="{0D108BD9-81ED-4DB2-BD59-A6C34878D82A}">
                    <a16:rowId xmlns:a16="http://schemas.microsoft.com/office/drawing/2014/main" val="10002"/>
                  </a:ext>
                </a:extLst>
              </a:tr>
              <a:tr h="370840">
                <a:tc>
                  <a:txBody>
                    <a:bodyPr/>
                    <a:lstStyle/>
                    <a:p>
                      <a:r>
                        <a:rPr lang="en-US" sz="1600" dirty="0"/>
                        <a:t>Can't really say. Didn't get any support to speak of.</a:t>
                      </a:r>
                    </a:p>
                  </a:txBody>
                  <a:tcPr/>
                </a:tc>
                <a:extLst>
                  <a:ext uri="{0D108BD9-81ED-4DB2-BD59-A6C34878D82A}">
                    <a16:rowId xmlns:a16="http://schemas.microsoft.com/office/drawing/2014/main" val="10003"/>
                  </a:ext>
                </a:extLst>
              </a:tr>
              <a:tr h="370840">
                <a:tc>
                  <a:txBody>
                    <a:bodyPr/>
                    <a:lstStyle/>
                    <a:p>
                      <a:r>
                        <a:rPr lang="en-US" sz="1600" dirty="0"/>
                        <a:t>From my financial advisor</a:t>
                      </a:r>
                    </a:p>
                  </a:txBody>
                  <a:tcPr/>
                </a:tc>
                <a:extLst>
                  <a:ext uri="{0D108BD9-81ED-4DB2-BD59-A6C34878D82A}">
                    <a16:rowId xmlns:a16="http://schemas.microsoft.com/office/drawing/2014/main" val="10004"/>
                  </a:ext>
                </a:extLst>
              </a:tr>
              <a:tr h="370840">
                <a:tc>
                  <a:txBody>
                    <a:bodyPr/>
                    <a:lstStyle/>
                    <a:p>
                      <a:r>
                        <a:rPr lang="en-US" sz="1600" dirty="0"/>
                        <a:t>Connection with Lorraine Heseltine</a:t>
                      </a:r>
                    </a:p>
                  </a:txBody>
                  <a:tcPr/>
                </a:tc>
                <a:extLst>
                  <a:ext uri="{0D108BD9-81ED-4DB2-BD59-A6C34878D82A}">
                    <a16:rowId xmlns:a16="http://schemas.microsoft.com/office/drawing/2014/main" val="10005"/>
                  </a:ext>
                </a:extLst>
              </a:tr>
              <a:tr h="370840">
                <a:tc>
                  <a:txBody>
                    <a:bodyPr/>
                    <a:lstStyle/>
                    <a:p>
                      <a:r>
                        <a:rPr lang="en-US" sz="1600" dirty="0"/>
                        <a:t>HR-sponsored retirement workshop</a:t>
                      </a:r>
                    </a:p>
                  </a:txBody>
                  <a:tcPr/>
                </a:tc>
                <a:extLst>
                  <a:ext uri="{0D108BD9-81ED-4DB2-BD59-A6C34878D82A}">
                    <a16:rowId xmlns:a16="http://schemas.microsoft.com/office/drawing/2014/main" val="10006"/>
                  </a:ext>
                </a:extLst>
              </a:tr>
              <a:tr h="370840">
                <a:tc>
                  <a:txBody>
                    <a:bodyPr/>
                    <a:lstStyle/>
                    <a:p>
                      <a:r>
                        <a:rPr lang="en-US" sz="1600" dirty="0"/>
                        <a:t>Financial SEminars</a:t>
                      </a:r>
                    </a:p>
                  </a:txBody>
                  <a:tcPr/>
                </a:tc>
                <a:extLst>
                  <a:ext uri="{0D108BD9-81ED-4DB2-BD59-A6C34878D82A}">
                    <a16:rowId xmlns:a16="http://schemas.microsoft.com/office/drawing/2014/main" val="10007"/>
                  </a:ext>
                </a:extLst>
              </a:tr>
              <a:tr h="370840">
                <a:tc>
                  <a:txBody>
                    <a:bodyPr/>
                    <a:lstStyle/>
                    <a:p>
                      <a:r>
                        <a:rPr lang="en-US" sz="1600" dirty="0"/>
                        <a:t>Opportunity to work on a new project</a:t>
                      </a:r>
                    </a:p>
                  </a:txBody>
                  <a:tcPr/>
                </a:tc>
                <a:extLst>
                  <a:ext uri="{0D108BD9-81ED-4DB2-BD59-A6C34878D82A}">
                    <a16:rowId xmlns:a16="http://schemas.microsoft.com/office/drawing/2014/main" val="10008"/>
                  </a:ext>
                </a:extLst>
              </a:tr>
              <a:tr h="370840">
                <a:tc>
                  <a:txBody>
                    <a:bodyPr/>
                    <a:lstStyle/>
                    <a:p>
                      <a:r>
                        <a:rPr lang="en-US" sz="1600" dirty="0"/>
                        <a:t>Materials from the pension plan</a:t>
                      </a:r>
                    </a:p>
                  </a:txBody>
                  <a:tcPr/>
                </a:tc>
                <a:extLst>
                  <a:ext uri="{0D108BD9-81ED-4DB2-BD59-A6C34878D82A}">
                    <a16:rowId xmlns:a16="http://schemas.microsoft.com/office/drawing/2014/main" val="10009"/>
                  </a:ext>
                </a:extLst>
              </a:tr>
              <a:tr h="370840">
                <a:tc>
                  <a:txBody>
                    <a:bodyPr/>
                    <a:lstStyle/>
                    <a:p>
                      <a:r>
                        <a:rPr lang="en-US" sz="1600" dirty="0"/>
                        <a:t>Johnstone's health insurance plan. Good job Paul Marantz!! Opportunities to meet other retirees.</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Q32 - What is/was the most helpful resource or type of retirement-planning support that you received?</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73964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What is/was the most helpful resource or type of retirement-planning support that you received?</a:t>
                      </a:r>
                    </a:p>
                  </a:txBody>
                  <a:tcPr/>
                </a:tc>
                <a:extLst>
                  <a:ext uri="{0D108BD9-81ED-4DB2-BD59-A6C34878D82A}">
                    <a16:rowId xmlns:a16="http://schemas.microsoft.com/office/drawing/2014/main" val="10000"/>
                  </a:ext>
                </a:extLst>
              </a:tr>
              <a:tr h="370840">
                <a:tc>
                  <a:txBody>
                    <a:bodyPr/>
                    <a:lstStyle/>
                    <a:p>
                      <a:r>
                        <a:rPr lang="en-US" sz="1600" dirty="0"/>
                        <a:t>medical</a:t>
                      </a:r>
                    </a:p>
                  </a:txBody>
                  <a:tcPr/>
                </a:tc>
                <a:extLst>
                  <a:ext uri="{0D108BD9-81ED-4DB2-BD59-A6C34878D82A}">
                    <a16:rowId xmlns:a16="http://schemas.microsoft.com/office/drawing/2014/main" val="10001"/>
                  </a:ext>
                </a:extLst>
              </a:tr>
              <a:tr h="370840">
                <a:tc>
                  <a:txBody>
                    <a:bodyPr/>
                    <a:lstStyle/>
                    <a:p>
                      <a:r>
                        <a:rPr lang="en-US" sz="1600" dirty="0"/>
                        <a:t>Financia information</a:t>
                      </a:r>
                    </a:p>
                  </a:txBody>
                  <a:tcPr/>
                </a:tc>
                <a:extLst>
                  <a:ext uri="{0D108BD9-81ED-4DB2-BD59-A6C34878D82A}">
                    <a16:rowId xmlns:a16="http://schemas.microsoft.com/office/drawing/2014/main" val="10002"/>
                  </a:ext>
                </a:extLst>
              </a:tr>
              <a:tr h="370840">
                <a:tc>
                  <a:txBody>
                    <a:bodyPr/>
                    <a:lstStyle/>
                    <a:p>
                      <a:r>
                        <a:rPr lang="en-US" sz="1600" dirty="0"/>
                        <a:t>instruction on navigating the financial vehicles like RRIF's and LLIF'S .  Eventually I decided to take my retirement fund outside of the University pension plan.  It is still a challenge adapting to less income however.  Doing worksheets on monthly expenditures etc would have helped.</a:t>
                      </a:r>
                    </a:p>
                  </a:txBody>
                  <a:tcPr/>
                </a:tc>
                <a:extLst>
                  <a:ext uri="{0D108BD9-81ED-4DB2-BD59-A6C34878D82A}">
                    <a16:rowId xmlns:a16="http://schemas.microsoft.com/office/drawing/2014/main" val="10003"/>
                  </a:ext>
                </a:extLst>
              </a:tr>
              <a:tr h="370840">
                <a:tc>
                  <a:txBody>
                    <a:bodyPr/>
                    <a:lstStyle/>
                    <a:p>
                      <a:r>
                        <a:rPr lang="en-US" sz="1600" dirty="0"/>
                        <a:t>Pension Plan information</a:t>
                      </a:r>
                    </a:p>
                  </a:txBody>
                  <a:tcPr/>
                </a:tc>
                <a:extLst>
                  <a:ext uri="{0D108BD9-81ED-4DB2-BD59-A6C34878D82A}">
                    <a16:rowId xmlns:a16="http://schemas.microsoft.com/office/drawing/2014/main" val="10004"/>
                  </a:ext>
                </a:extLst>
              </a:tr>
              <a:tr h="370840">
                <a:tc>
                  <a:txBody>
                    <a:bodyPr/>
                    <a:lstStyle/>
                    <a:p>
                      <a:r>
                        <a:rPr lang="en-US" sz="1600" dirty="0"/>
                        <a:t>Financial planning, even though it could be greatly improved. </a:t>
                      </a:r>
                    </a:p>
                  </a:txBody>
                  <a:tcPr/>
                </a:tc>
                <a:extLst>
                  <a:ext uri="{0D108BD9-81ED-4DB2-BD59-A6C34878D82A}">
                    <a16:rowId xmlns:a16="http://schemas.microsoft.com/office/drawing/2014/main" val="10005"/>
                  </a:ext>
                </a:extLst>
              </a:tr>
              <a:tr h="370840">
                <a:tc>
                  <a:txBody>
                    <a:bodyPr/>
                    <a:lstStyle/>
                    <a:p>
                      <a:r>
                        <a:rPr lang="en-US" sz="1600" dirty="0"/>
                        <a:t>Financial advice, mainly from Paul Marantz</a:t>
                      </a:r>
                    </a:p>
                  </a:txBody>
                  <a:tcPr/>
                </a:tc>
                <a:extLst>
                  <a:ext uri="{0D108BD9-81ED-4DB2-BD59-A6C34878D82A}">
                    <a16:rowId xmlns:a16="http://schemas.microsoft.com/office/drawing/2014/main" val="10006"/>
                  </a:ext>
                </a:extLst>
              </a:tr>
              <a:tr h="370840">
                <a:tc>
                  <a:txBody>
                    <a:bodyPr/>
                    <a:lstStyle/>
                    <a:p>
                      <a:r>
                        <a:rPr lang="en-US" sz="1600" dirty="0"/>
                        <a:t>Newsletter in</a:t>
                      </a:r>
                    </a:p>
                  </a:txBody>
                  <a:tcPr/>
                </a:tc>
                <a:extLst>
                  <a:ext uri="{0D108BD9-81ED-4DB2-BD59-A6C34878D82A}">
                    <a16:rowId xmlns:a16="http://schemas.microsoft.com/office/drawing/2014/main" val="10007"/>
                  </a:ext>
                </a:extLst>
              </a:tr>
              <a:tr h="370840">
                <a:tc>
                  <a:txBody>
                    <a:bodyPr/>
                    <a:lstStyle/>
                    <a:p>
                      <a:r>
                        <a:rPr lang="en-US" sz="1600" dirty="0"/>
                        <a:t>FPP sessions</a:t>
                      </a:r>
                    </a:p>
                  </a:txBody>
                  <a:tcPr/>
                </a:tc>
                <a:extLst>
                  <a:ext uri="{0D108BD9-81ED-4DB2-BD59-A6C34878D82A}">
                    <a16:rowId xmlns:a16="http://schemas.microsoft.com/office/drawing/2014/main" val="10008"/>
                  </a:ext>
                </a:extLst>
              </a:tr>
              <a:tr h="370840">
                <a:tc>
                  <a:txBody>
                    <a:bodyPr/>
                    <a:lstStyle/>
                    <a:p>
                      <a:r>
                        <a:rPr lang="en-US" sz="1600" dirty="0"/>
                        <a:t>Health benefits</a:t>
                      </a:r>
                    </a:p>
                  </a:txBody>
                  <a:tcPr/>
                </a:tc>
                <a:extLst>
                  <a:ext uri="{0D108BD9-81ED-4DB2-BD59-A6C34878D82A}">
                    <a16:rowId xmlns:a16="http://schemas.microsoft.com/office/drawing/2014/main" val="10009"/>
                  </a:ext>
                </a:extLst>
              </a:tr>
              <a:tr h="370840">
                <a:tc>
                  <a:txBody>
                    <a:bodyPr/>
                    <a:lstStyle/>
                    <a:p>
                      <a:r>
                        <a:rPr lang="en-US" sz="1600" dirty="0"/>
                        <a:t>Information/seminars about pension plan/finances.</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Q32 - What is/was the most helpful resource or type of retirement-planning support that you received?</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616712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What is/was the most helpful resource or type of retirement-planning support that you received?</a:t>
                      </a:r>
                    </a:p>
                  </a:txBody>
                  <a:tcPr/>
                </a:tc>
                <a:extLst>
                  <a:ext uri="{0D108BD9-81ED-4DB2-BD59-A6C34878D82A}">
                    <a16:rowId xmlns:a16="http://schemas.microsoft.com/office/drawing/2014/main" val="10000"/>
                  </a:ext>
                </a:extLst>
              </a:tr>
              <a:tr h="370840">
                <a:tc>
                  <a:txBody>
                    <a:bodyPr/>
                    <a:lstStyle/>
                    <a:p>
                      <a:r>
                        <a:rPr lang="en-US" sz="1600" dirty="0"/>
                        <a:t>Pension</a:t>
                      </a:r>
                    </a:p>
                  </a:txBody>
                  <a:tcPr/>
                </a:tc>
                <a:extLst>
                  <a:ext uri="{0D108BD9-81ED-4DB2-BD59-A6C34878D82A}">
                    <a16:rowId xmlns:a16="http://schemas.microsoft.com/office/drawing/2014/main" val="10001"/>
                  </a:ext>
                </a:extLst>
              </a:tr>
              <a:tr h="370840">
                <a:tc>
                  <a:txBody>
                    <a:bodyPr/>
                    <a:lstStyle/>
                    <a:p>
                      <a:r>
                        <a:rPr lang="en-US" sz="1600" dirty="0"/>
                        <a:t>Workshops to prepare for retirement and meeting the Lorraine Heseltoine who does a great job</a:t>
                      </a:r>
                    </a:p>
                  </a:txBody>
                  <a:tcPr/>
                </a:tc>
                <a:extLst>
                  <a:ext uri="{0D108BD9-81ED-4DB2-BD59-A6C34878D82A}">
                    <a16:rowId xmlns:a16="http://schemas.microsoft.com/office/drawing/2014/main" val="10002"/>
                  </a:ext>
                </a:extLst>
              </a:tr>
              <a:tr h="370840">
                <a:tc>
                  <a:txBody>
                    <a:bodyPr/>
                    <a:lstStyle/>
                    <a:p>
                      <a:r>
                        <a:rPr lang="en-US" sz="1600" dirty="0"/>
                        <a:t>financial planning seminar re: UBC pension plan</a:t>
                      </a:r>
                    </a:p>
                  </a:txBody>
                  <a:tcPr/>
                </a:tc>
                <a:extLst>
                  <a:ext uri="{0D108BD9-81ED-4DB2-BD59-A6C34878D82A}">
                    <a16:rowId xmlns:a16="http://schemas.microsoft.com/office/drawing/2014/main" val="10003"/>
                  </a:ext>
                </a:extLst>
              </a:tr>
              <a:tr h="370840">
                <a:tc>
                  <a:txBody>
                    <a:bodyPr/>
                    <a:lstStyle/>
                    <a:p>
                      <a:r>
                        <a:rPr lang="en-US" sz="1600" dirty="0"/>
                        <a:t>Financial advisor</a:t>
                      </a:r>
                    </a:p>
                  </a:txBody>
                  <a:tcPr/>
                </a:tc>
                <a:extLst>
                  <a:ext uri="{0D108BD9-81ED-4DB2-BD59-A6C34878D82A}">
                    <a16:rowId xmlns:a16="http://schemas.microsoft.com/office/drawing/2014/main" val="10004"/>
                  </a:ext>
                </a:extLst>
              </a:tr>
              <a:tr h="370840">
                <a:tc>
                  <a:txBody>
                    <a:bodyPr/>
                    <a:lstStyle/>
                    <a:p>
                      <a:r>
                        <a:rPr lang="en-US" sz="1600" dirty="0"/>
                        <a:t>Advice from wife</a:t>
                      </a:r>
                    </a:p>
                  </a:txBody>
                  <a:tcPr/>
                </a:tc>
                <a:extLst>
                  <a:ext uri="{0D108BD9-81ED-4DB2-BD59-A6C34878D82A}">
                    <a16:rowId xmlns:a16="http://schemas.microsoft.com/office/drawing/2014/main" val="10005"/>
                  </a:ext>
                </a:extLst>
              </a:tr>
              <a:tr h="370840">
                <a:tc>
                  <a:txBody>
                    <a:bodyPr/>
                    <a:lstStyle/>
                    <a:p>
                      <a:r>
                        <a:rPr lang="en-US" sz="1600" dirty="0"/>
                        <a:t>Help from Lorraine Hesseltine</a:t>
                      </a:r>
                    </a:p>
                  </a:txBody>
                  <a:tcPr/>
                </a:tc>
                <a:extLst>
                  <a:ext uri="{0D108BD9-81ED-4DB2-BD59-A6C34878D82A}">
                    <a16:rowId xmlns:a16="http://schemas.microsoft.com/office/drawing/2014/main" val="10006"/>
                  </a:ext>
                </a:extLst>
              </a:tr>
              <a:tr h="370840">
                <a:tc>
                  <a:txBody>
                    <a:bodyPr/>
                    <a:lstStyle/>
                    <a:p>
                      <a:r>
                        <a:rPr lang="en-US" sz="1600" dirty="0"/>
                        <a:t>Workshops and seminars both from the UBC Pension Plan office and from the Faculty Association. It was important to have these workshops spaced over one’s career. </a:t>
                      </a:r>
                    </a:p>
                  </a:txBody>
                  <a:tcPr/>
                </a:tc>
                <a:extLst>
                  <a:ext uri="{0D108BD9-81ED-4DB2-BD59-A6C34878D82A}">
                    <a16:rowId xmlns:a16="http://schemas.microsoft.com/office/drawing/2014/main" val="10007"/>
                  </a:ext>
                </a:extLst>
              </a:tr>
              <a:tr h="370840">
                <a:tc>
                  <a:txBody>
                    <a:bodyPr/>
                    <a:lstStyle/>
                    <a:p>
                      <a:r>
                        <a:rPr lang="en-US" sz="1600" dirty="0"/>
                        <a:t>NSERC Grant</a:t>
                      </a:r>
                    </a:p>
                  </a:txBody>
                  <a:tcPr/>
                </a:tc>
                <a:extLst>
                  <a:ext uri="{0D108BD9-81ED-4DB2-BD59-A6C34878D82A}">
                    <a16:rowId xmlns:a16="http://schemas.microsoft.com/office/drawing/2014/main" val="10008"/>
                  </a:ext>
                </a:extLst>
              </a:tr>
              <a:tr h="370840">
                <a:tc>
                  <a:txBody>
                    <a:bodyPr/>
                    <a:lstStyle/>
                    <a:p>
                      <a:r>
                        <a:rPr lang="en-US" sz="1600" dirty="0"/>
                        <a:t>Word of mouth from colleagues</a:t>
                      </a:r>
                    </a:p>
                  </a:txBody>
                  <a:tcPr/>
                </a:tc>
                <a:extLst>
                  <a:ext uri="{0D108BD9-81ED-4DB2-BD59-A6C34878D82A}">
                    <a16:rowId xmlns:a16="http://schemas.microsoft.com/office/drawing/2014/main" val="10009"/>
                  </a:ext>
                </a:extLst>
              </a:tr>
              <a:tr h="370840">
                <a:tc>
                  <a:txBody>
                    <a:bodyPr/>
                    <a:lstStyle/>
                    <a:p>
                      <a:r>
                        <a:rPr lang="en-US" sz="1600" dirty="0"/>
                        <a:t>Little or no retirement-planning support was effectly available in 2001! This was a serious UBC shortcoming and involved a challenging transition process from full-time academic work to post-retirement. Presumably this is now being dealt with as the university seems to become increasingly more sophisticated in handling these matters especially via with the new Emeritus College. Most distressing back in the day at retirement time was the lack of substantial help and information regarding the transfer and management of our university PENSION, including an anxiety-ridden learning curve and search for a suitable financial management group in which one could have confidence and peace of mind.</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Q32 - What is/was the most helpful resource or type of retirement-planning support that you received?</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61264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What is/was the most helpful resource or type of retirement-planning support that you received?</a:t>
                      </a:r>
                    </a:p>
                  </a:txBody>
                  <a:tcPr/>
                </a:tc>
                <a:extLst>
                  <a:ext uri="{0D108BD9-81ED-4DB2-BD59-A6C34878D82A}">
                    <a16:rowId xmlns:a16="http://schemas.microsoft.com/office/drawing/2014/main" val="10000"/>
                  </a:ext>
                </a:extLst>
              </a:tr>
              <a:tr h="370840">
                <a:tc>
                  <a:txBody>
                    <a:bodyPr/>
                    <a:lstStyle/>
                    <a:p>
                      <a:r>
                        <a:rPr lang="en-US" sz="1600" dirty="0"/>
                        <a:t>Health information</a:t>
                      </a:r>
                    </a:p>
                  </a:txBody>
                  <a:tcPr/>
                </a:tc>
                <a:extLst>
                  <a:ext uri="{0D108BD9-81ED-4DB2-BD59-A6C34878D82A}">
                    <a16:rowId xmlns:a16="http://schemas.microsoft.com/office/drawing/2014/main" val="10001"/>
                  </a:ext>
                </a:extLst>
              </a:tr>
              <a:tr h="370840">
                <a:tc>
                  <a:txBody>
                    <a:bodyPr/>
                    <a:lstStyle/>
                    <a:p>
                      <a:r>
                        <a:rPr lang="en-US" sz="1600" dirty="0"/>
                        <a:t>I taught faculty retirement planning seminars to UBC, UVic, and a couple of BC colleges, so knew what to look for. My concern is that many approaches to helping folks with retirement focus on financial/legal planning and omit what I know to be the most important aspects - caring for mental and physical health, connections to community, new relations with spouses as life changes</a:t>
                      </a:r>
                    </a:p>
                  </a:txBody>
                  <a:tcPr/>
                </a:tc>
                <a:extLst>
                  <a:ext uri="{0D108BD9-81ED-4DB2-BD59-A6C34878D82A}">
                    <a16:rowId xmlns:a16="http://schemas.microsoft.com/office/drawing/2014/main" val="10002"/>
                  </a:ext>
                </a:extLst>
              </a:tr>
              <a:tr h="370840">
                <a:tc>
                  <a:txBody>
                    <a:bodyPr/>
                    <a:lstStyle/>
                    <a:p>
                      <a:r>
                        <a:rPr lang="en-US" sz="1600" dirty="0"/>
                        <a:t>My Financial Advisor and the UBC Association of Professors Emeriti</a:t>
                      </a:r>
                    </a:p>
                  </a:txBody>
                  <a:tcPr/>
                </a:tc>
                <a:extLst>
                  <a:ext uri="{0D108BD9-81ED-4DB2-BD59-A6C34878D82A}">
                    <a16:rowId xmlns:a16="http://schemas.microsoft.com/office/drawing/2014/main" val="10003"/>
                  </a:ext>
                </a:extLst>
              </a:tr>
              <a:tr h="370840">
                <a:tc>
                  <a:txBody>
                    <a:bodyPr/>
                    <a:lstStyle/>
                    <a:p>
                      <a:r>
                        <a:rPr lang="en-US" sz="1600" dirty="0"/>
                        <a:t>Group meals and discussions</a:t>
                      </a:r>
                    </a:p>
                  </a:txBody>
                  <a:tcPr/>
                </a:tc>
                <a:extLst>
                  <a:ext uri="{0D108BD9-81ED-4DB2-BD59-A6C34878D82A}">
                    <a16:rowId xmlns:a16="http://schemas.microsoft.com/office/drawing/2014/main" val="10004"/>
                  </a:ext>
                </a:extLst>
              </a:tr>
              <a:tr h="370840">
                <a:tc>
                  <a:txBody>
                    <a:bodyPr/>
                    <a:lstStyle/>
                    <a:p>
                      <a:r>
                        <a:rPr lang="en-US" sz="1600" dirty="0"/>
                        <a:t>Membership in UBC APE</a:t>
                      </a:r>
                    </a:p>
                  </a:txBody>
                  <a:tcPr/>
                </a:tc>
                <a:extLst>
                  <a:ext uri="{0D108BD9-81ED-4DB2-BD59-A6C34878D82A}">
                    <a16:rowId xmlns:a16="http://schemas.microsoft.com/office/drawing/2014/main" val="10005"/>
                  </a:ext>
                </a:extLst>
              </a:tr>
              <a:tr h="370840">
                <a:tc>
                  <a:txBody>
                    <a:bodyPr/>
                    <a:lstStyle/>
                    <a:p>
                      <a:r>
                        <a:rPr lang="en-US" sz="1600" dirty="0"/>
                        <a:t>None</a:t>
                      </a:r>
                    </a:p>
                  </a:txBody>
                  <a:tcPr/>
                </a:tc>
                <a:extLst>
                  <a:ext uri="{0D108BD9-81ED-4DB2-BD59-A6C34878D82A}">
                    <a16:rowId xmlns:a16="http://schemas.microsoft.com/office/drawing/2014/main" val="10006"/>
                  </a:ext>
                </a:extLst>
              </a:tr>
              <a:tr h="370840">
                <a:tc>
                  <a:txBody>
                    <a:bodyPr/>
                    <a:lstStyle/>
                    <a:p>
                      <a:r>
                        <a:rPr lang="en-US" sz="1600" dirty="0"/>
                        <a:t>My adult son and daughter who are both academics.</a:t>
                      </a:r>
                    </a:p>
                  </a:txBody>
                  <a:tcPr/>
                </a:tc>
                <a:extLst>
                  <a:ext uri="{0D108BD9-81ED-4DB2-BD59-A6C34878D82A}">
                    <a16:rowId xmlns:a16="http://schemas.microsoft.com/office/drawing/2014/main" val="10007"/>
                  </a:ext>
                </a:extLst>
              </a:tr>
              <a:tr h="370840">
                <a:tc>
                  <a:txBody>
                    <a:bodyPr/>
                    <a:lstStyle/>
                    <a:p>
                      <a:r>
                        <a:rPr lang="en-US" sz="1600" dirty="0"/>
                        <a:t>Cz</a:t>
                      </a:r>
                    </a:p>
                  </a:txBody>
                  <a:tcPr/>
                </a:tc>
                <a:extLst>
                  <a:ext uri="{0D108BD9-81ED-4DB2-BD59-A6C34878D82A}">
                    <a16:rowId xmlns:a16="http://schemas.microsoft.com/office/drawing/2014/main" val="10008"/>
                  </a:ext>
                </a:extLst>
              </a:tr>
              <a:tr h="370840">
                <a:tc>
                  <a:txBody>
                    <a:bodyPr/>
                    <a:lstStyle/>
                    <a:p>
                      <a:r>
                        <a:rPr lang="en-US" sz="1600" dirty="0"/>
                        <a:t>Advice about extended medical benefits</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Q32 - What is/was the most helpful resource or type of retirement-planning support that you received?</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169164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What is/was the most helpful resource or type of retirement-planning support that you received?</a:t>
                      </a:r>
                    </a:p>
                  </a:txBody>
                  <a:tcPr/>
                </a:tc>
                <a:extLst>
                  <a:ext uri="{0D108BD9-81ED-4DB2-BD59-A6C34878D82A}">
                    <a16:rowId xmlns:a16="http://schemas.microsoft.com/office/drawing/2014/main" val="10000"/>
                  </a:ext>
                </a:extLst>
              </a:tr>
              <a:tr h="370840">
                <a:tc>
                  <a:txBody>
                    <a:bodyPr/>
                    <a:lstStyle/>
                    <a:p>
                      <a:r>
                        <a:rPr lang="en-US" sz="1600" dirty="0"/>
                        <a:t>Financial advice</a:t>
                      </a:r>
                    </a:p>
                  </a:txBody>
                  <a:tcPr/>
                </a:tc>
                <a:extLst>
                  <a:ext uri="{0D108BD9-81ED-4DB2-BD59-A6C34878D82A}">
                    <a16:rowId xmlns:a16="http://schemas.microsoft.com/office/drawing/2014/main" val="10001"/>
                  </a:ext>
                </a:extLst>
              </a:tr>
              <a:tr h="370840">
                <a:tc>
                  <a:txBody>
                    <a:bodyPr/>
                    <a:lstStyle/>
                    <a:p>
                      <a:r>
                        <a:rPr lang="en-US" sz="1600" dirty="0"/>
                        <a:t>Travel insurance</a:t>
                      </a:r>
                    </a:p>
                  </a:txBody>
                  <a:tcPr/>
                </a:tc>
                <a:extLst>
                  <a:ext uri="{0D108BD9-81ED-4DB2-BD59-A6C34878D82A}">
                    <a16:rowId xmlns:a16="http://schemas.microsoft.com/office/drawing/2014/main" val="10002"/>
                  </a:ext>
                </a:extLst>
              </a:tr>
              <a:tr h="370840">
                <a:tc>
                  <a:txBody>
                    <a:bodyPr/>
                    <a:lstStyle/>
                    <a:p>
                      <a:r>
                        <a:rPr lang="en-US" sz="1600" dirty="0"/>
                        <a:t>Only the documentation I got from the Faculty Pension Office.</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Q33 - How could UBC and/or the UBC Emeritus College better support faculty during their pre- and early post-retirement periods?  We welcome your ideas.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500888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How could UBC and/or the UBC Emeritus College better support faculty during their pre- and early post-retirement periods?  We welcome your ideas.</a:t>
                      </a:r>
                    </a:p>
                  </a:txBody>
                  <a:tcPr/>
                </a:tc>
                <a:extLst>
                  <a:ext uri="{0D108BD9-81ED-4DB2-BD59-A6C34878D82A}">
                    <a16:rowId xmlns:a16="http://schemas.microsoft.com/office/drawing/2014/main" val="10000"/>
                  </a:ext>
                </a:extLst>
              </a:tr>
              <a:tr h="370840">
                <a:tc>
                  <a:txBody>
                    <a:bodyPr/>
                    <a:lstStyle/>
                    <a:p>
                      <a:r>
                        <a:rPr lang="en-US" sz="1600" dirty="0"/>
                        <a:t>I always had a number of outside interests and following retirement I did consulting work for about 7 years and so made a gradual transition to full retirement. My wife an I also relocated to the Okanagan so that maintaining contact with the main campus became difficult. I was involved in a couple of events at the Okanagan campus but as it was more than an hour's drive from my home it was not easy to develop a productive relationship. In some ways the pandemic has been helpful because Emeritus groups are meeting online and that has allowed me to reconnect with some university related activities. None of this is really relevant to the question but, as it is more than a decade since I retired I expect new retirees will have a very different experience.</a:t>
                      </a:r>
                    </a:p>
                  </a:txBody>
                  <a:tcPr/>
                </a:tc>
                <a:extLst>
                  <a:ext uri="{0D108BD9-81ED-4DB2-BD59-A6C34878D82A}">
                    <a16:rowId xmlns:a16="http://schemas.microsoft.com/office/drawing/2014/main" val="10001"/>
                  </a:ext>
                </a:extLst>
              </a:tr>
              <a:tr h="370840">
                <a:tc>
                  <a:txBody>
                    <a:bodyPr/>
                    <a:lstStyle/>
                    <a:p>
                      <a:r>
                        <a:rPr lang="en-US" sz="1600" dirty="0"/>
                        <a:t>Never forget that UBC is an education institution and not a degree mill !    UBC (should) must give our senior students a taste of  professional work. That  was, and is the guiding principle of the Eng. Physics program, but ought to be implemented in some other departments 
That  was lacking in many programs when I retired</a:t>
                      </a:r>
                    </a:p>
                  </a:txBody>
                  <a:tcPr/>
                </a:tc>
                <a:extLst>
                  <a:ext uri="{0D108BD9-81ED-4DB2-BD59-A6C34878D82A}">
                    <a16:rowId xmlns:a16="http://schemas.microsoft.com/office/drawing/2014/main" val="10002"/>
                  </a:ext>
                </a:extLst>
              </a:tr>
              <a:tr h="370840">
                <a:tc>
                  <a:txBody>
                    <a:bodyPr/>
                    <a:lstStyle/>
                    <a:p>
                      <a:r>
                        <a:rPr lang="en-US" sz="1600" dirty="0"/>
                        <a:t>Keep holding the meetings with a  speaker.  They give a chance for retired faculty to reconnect with one another</a:t>
                      </a:r>
                    </a:p>
                  </a:txBody>
                  <a:tcPr/>
                </a:tc>
                <a:extLst>
                  <a:ext uri="{0D108BD9-81ED-4DB2-BD59-A6C34878D82A}">
                    <a16:rowId xmlns:a16="http://schemas.microsoft.com/office/drawing/2014/main" val="10003"/>
                  </a:ext>
                </a:extLst>
              </a:tr>
              <a:tr h="370840">
                <a:tc>
                  <a:txBody>
                    <a:bodyPr/>
                    <a:lstStyle/>
                    <a:p>
                      <a:r>
                        <a:rPr lang="en-US" sz="1600" dirty="0"/>
                        <a:t>Earnestly performing well.</a:t>
                      </a:r>
                    </a:p>
                  </a:txBody>
                  <a:tcPr/>
                </a:tc>
                <a:extLst>
                  <a:ext uri="{0D108BD9-81ED-4DB2-BD59-A6C34878D82A}">
                    <a16:rowId xmlns:a16="http://schemas.microsoft.com/office/drawing/2014/main" val="10004"/>
                  </a:ext>
                </a:extLst>
              </a:tr>
              <a:tr h="370840">
                <a:tc>
                  <a:txBody>
                    <a:bodyPr/>
                    <a:lstStyle/>
                    <a:p>
                      <a:r>
                        <a:rPr lang="en-US" sz="1600" dirty="0"/>
                        <a:t>??</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Q33 - How could UBC and/or the UBC Emeritus College better support faculty during their pre- and early post-retirement periods?  We welcome your ideas.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90220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How could UBC and/or the UBC Emeritus College better support faculty during their pre- and early post-retirement periods?  We welcome your ideas.</a:t>
                      </a:r>
                    </a:p>
                  </a:txBody>
                  <a:tcPr/>
                </a:tc>
                <a:extLst>
                  <a:ext uri="{0D108BD9-81ED-4DB2-BD59-A6C34878D82A}">
                    <a16:rowId xmlns:a16="http://schemas.microsoft.com/office/drawing/2014/main" val="10000"/>
                  </a:ext>
                </a:extLst>
              </a:tr>
              <a:tr h="370840">
                <a:tc>
                  <a:txBody>
                    <a:bodyPr/>
                    <a:lstStyle/>
                    <a:p>
                      <a:r>
                        <a:rPr lang="en-US" sz="1600" dirty="0"/>
                        <a:t>Better ongoing health benefits support. Coverage should be longer than for one month after one’s retirement date. Workshops on preparing for retirement. These were essentially non existent in the year ahead of my planned retirement. </a:t>
                      </a:r>
                    </a:p>
                  </a:txBody>
                  <a:tcPr/>
                </a:tc>
                <a:extLst>
                  <a:ext uri="{0D108BD9-81ED-4DB2-BD59-A6C34878D82A}">
                    <a16:rowId xmlns:a16="http://schemas.microsoft.com/office/drawing/2014/main" val="10001"/>
                  </a:ext>
                </a:extLst>
              </a:tr>
              <a:tr h="370840">
                <a:tc>
                  <a:txBody>
                    <a:bodyPr/>
                    <a:lstStyle/>
                    <a:p>
                      <a:r>
                        <a:rPr lang="en-US" sz="1600" dirty="0"/>
                        <a:t>I think COVID showed us how much easier it would be to join Emeritus events virtually. </a:t>
                      </a:r>
                    </a:p>
                  </a:txBody>
                  <a:tcPr/>
                </a:tc>
                <a:extLst>
                  <a:ext uri="{0D108BD9-81ED-4DB2-BD59-A6C34878D82A}">
                    <a16:rowId xmlns:a16="http://schemas.microsoft.com/office/drawing/2014/main" val="10002"/>
                  </a:ext>
                </a:extLst>
              </a:tr>
              <a:tr h="370840">
                <a:tc>
                  <a:txBody>
                    <a:bodyPr/>
                    <a:lstStyle/>
                    <a:p>
                      <a:r>
                        <a:rPr lang="en-US" sz="1600" dirty="0"/>
                        <a:t>So many retirees move away or live at a distance (which is also true pre-retirement) and the Newsletter plus General and particular meetings of groups, on-line during the pandemic, this should be continued after the pandemic to cope with the distance that separates many retirees from UBC .Campus </a:t>
                      </a:r>
                    </a:p>
                  </a:txBody>
                  <a:tcPr/>
                </a:tc>
                <a:extLst>
                  <a:ext uri="{0D108BD9-81ED-4DB2-BD59-A6C34878D82A}">
                    <a16:rowId xmlns:a16="http://schemas.microsoft.com/office/drawing/2014/main" val="10003"/>
                  </a:ext>
                </a:extLst>
              </a:tr>
              <a:tr h="370840">
                <a:tc>
                  <a:txBody>
                    <a:bodyPr/>
                    <a:lstStyle/>
                    <a:p>
                      <a:r>
                        <a:rPr lang="en-US" sz="1600" dirty="0"/>
                        <a:t>Something all the lines of the above would have been very helpful then.</a:t>
                      </a:r>
                    </a:p>
                  </a:txBody>
                  <a:tcPr/>
                </a:tc>
                <a:extLst>
                  <a:ext uri="{0D108BD9-81ED-4DB2-BD59-A6C34878D82A}">
                    <a16:rowId xmlns:a16="http://schemas.microsoft.com/office/drawing/2014/main" val="10004"/>
                  </a:ext>
                </a:extLst>
              </a:tr>
              <a:tr h="370840">
                <a:tc>
                  <a:txBody>
                    <a:bodyPr/>
                    <a:lstStyle/>
                    <a:p>
                      <a:r>
                        <a:rPr lang="en-US" sz="1600" dirty="0"/>
                        <a:t>Keep up the community minded work. </a:t>
                      </a:r>
                    </a:p>
                  </a:txBody>
                  <a:tcPr/>
                </a:tc>
                <a:extLst>
                  <a:ext uri="{0D108BD9-81ED-4DB2-BD59-A6C34878D82A}">
                    <a16:rowId xmlns:a16="http://schemas.microsoft.com/office/drawing/2014/main" val="10005"/>
                  </a:ext>
                </a:extLst>
              </a:tr>
              <a:tr h="370840">
                <a:tc>
                  <a:txBody>
                    <a:bodyPr/>
                    <a:lstStyle/>
                    <a:p>
                      <a:r>
                        <a:rPr lang="en-US" sz="1600" dirty="0"/>
                        <a:t>Not sure, awhile ago for me now.</a:t>
                      </a:r>
                    </a:p>
                  </a:txBody>
                  <a:tcPr/>
                </a:tc>
                <a:extLst>
                  <a:ext uri="{0D108BD9-81ED-4DB2-BD59-A6C34878D82A}">
                    <a16:rowId xmlns:a16="http://schemas.microsoft.com/office/drawing/2014/main" val="10006"/>
                  </a:ext>
                </a:extLst>
              </a:tr>
              <a:tr h="370840">
                <a:tc>
                  <a:txBody>
                    <a:bodyPr/>
                    <a:lstStyle/>
                    <a:p>
                      <a:r>
                        <a:rPr lang="en-US" sz="1600" dirty="0"/>
                        <a:t>Is it OK to NOT be interested in continuing professional activities and being actively involved? Much judgment from others and self-deprecation is common. </a:t>
                      </a:r>
                    </a:p>
                  </a:txBody>
                  <a:tcPr/>
                </a:tc>
                <a:extLst>
                  <a:ext uri="{0D108BD9-81ED-4DB2-BD59-A6C34878D82A}">
                    <a16:rowId xmlns:a16="http://schemas.microsoft.com/office/drawing/2014/main" val="10007"/>
                  </a:ext>
                </a:extLst>
              </a:tr>
              <a:tr h="370840">
                <a:tc>
                  <a:txBody>
                    <a:bodyPr/>
                    <a:lstStyle/>
                    <a:p>
                      <a:r>
                        <a:rPr lang="en-US" sz="1600" dirty="0"/>
                        <a:t>None</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Q33 - How could UBC and/or the UBC Emeritus College better support faculty during their pre- and early post-retirement periods?  We welcome your ideas.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83108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How could UBC and/or the UBC Emeritus College better support faculty during their pre- and early post-retirement periods?  We welcome your ideas.</a:t>
                      </a:r>
                    </a:p>
                  </a:txBody>
                  <a:tcPr/>
                </a:tc>
                <a:extLst>
                  <a:ext uri="{0D108BD9-81ED-4DB2-BD59-A6C34878D82A}">
                    <a16:rowId xmlns:a16="http://schemas.microsoft.com/office/drawing/2014/main" val="10000"/>
                  </a:ext>
                </a:extLst>
              </a:tr>
              <a:tr h="370840">
                <a:tc>
                  <a:txBody>
                    <a:bodyPr/>
                    <a:lstStyle/>
                    <a:p>
                      <a:r>
                        <a:rPr lang="en-US" sz="1600" dirty="0"/>
                        <a:t>Provide meeting/desk space
</a:t>
                      </a:r>
                    </a:p>
                  </a:txBody>
                  <a:tcPr/>
                </a:tc>
                <a:extLst>
                  <a:ext uri="{0D108BD9-81ED-4DB2-BD59-A6C34878D82A}">
                    <a16:rowId xmlns:a16="http://schemas.microsoft.com/office/drawing/2014/main" val="10001"/>
                  </a:ext>
                </a:extLst>
              </a:tr>
              <a:tr h="370840">
                <a:tc>
                  <a:txBody>
                    <a:bodyPr/>
                    <a:lstStyle/>
                    <a:p>
                      <a:r>
                        <a:rPr lang="en-US" sz="1600" dirty="0"/>
                        <a:t>I think the UBC Emeritus College provides great support but my life has been so busy with research, writing, speaking events, and community activities that I have not found the time to enjoy as much of the college activities that I would have liked.</a:t>
                      </a:r>
                    </a:p>
                  </a:txBody>
                  <a:tcPr/>
                </a:tc>
                <a:extLst>
                  <a:ext uri="{0D108BD9-81ED-4DB2-BD59-A6C34878D82A}">
                    <a16:rowId xmlns:a16="http://schemas.microsoft.com/office/drawing/2014/main" val="10002"/>
                  </a:ext>
                </a:extLst>
              </a:tr>
              <a:tr h="370840">
                <a:tc>
                  <a:txBody>
                    <a:bodyPr/>
                    <a:lstStyle/>
                    <a:p>
                      <a:r>
                        <a:rPr lang="en-US" sz="1600" dirty="0"/>
                        <a:t>Have speakers from retirement homes</a:t>
                      </a:r>
                    </a:p>
                  </a:txBody>
                  <a:tcPr/>
                </a:tc>
                <a:extLst>
                  <a:ext uri="{0D108BD9-81ED-4DB2-BD59-A6C34878D82A}">
                    <a16:rowId xmlns:a16="http://schemas.microsoft.com/office/drawing/2014/main" val="10003"/>
                  </a:ext>
                </a:extLst>
              </a:tr>
              <a:tr h="370840">
                <a:tc>
                  <a:txBody>
                    <a:bodyPr/>
                    <a:lstStyle/>
                    <a:p>
                      <a:r>
                        <a:rPr lang="en-US" sz="1600" dirty="0"/>
                        <a:t>none come to mind--a good College to associate with.</a:t>
                      </a:r>
                    </a:p>
                  </a:txBody>
                  <a:tcPr/>
                </a:tc>
                <a:extLst>
                  <a:ext uri="{0D108BD9-81ED-4DB2-BD59-A6C34878D82A}">
                    <a16:rowId xmlns:a16="http://schemas.microsoft.com/office/drawing/2014/main" val="10004"/>
                  </a:ext>
                </a:extLst>
              </a:tr>
              <a:tr h="370840">
                <a:tc>
                  <a:txBody>
                    <a:bodyPr/>
                    <a:lstStyle/>
                    <a:p>
                      <a:r>
                        <a:rPr lang="en-US" sz="1600" dirty="0"/>
                        <a:t>Better IT support for professional activities. Let all members know whom to contact if we need IT help. </a:t>
                      </a:r>
                    </a:p>
                  </a:txBody>
                  <a:tcPr/>
                </a:tc>
                <a:extLst>
                  <a:ext uri="{0D108BD9-81ED-4DB2-BD59-A6C34878D82A}">
                    <a16:rowId xmlns:a16="http://schemas.microsoft.com/office/drawing/2014/main" val="10005"/>
                  </a:ext>
                </a:extLst>
              </a:tr>
              <a:tr h="370840">
                <a:tc>
                  <a:txBody>
                    <a:bodyPr/>
                    <a:lstStyle/>
                    <a:p>
                      <a:r>
                        <a:rPr lang="en-US" sz="1600" dirty="0"/>
                        <a:t>Sorting out Emeriti/ae issues that are Board of Governors related from those that are Senate related.  In my case (circa 2015), documents I was presented with were inconsistent.</a:t>
                      </a:r>
                    </a:p>
                  </a:txBody>
                  <a:tcPr/>
                </a:tc>
                <a:extLst>
                  <a:ext uri="{0D108BD9-81ED-4DB2-BD59-A6C34878D82A}">
                    <a16:rowId xmlns:a16="http://schemas.microsoft.com/office/drawing/2014/main" val="10006"/>
                  </a:ext>
                </a:extLst>
              </a:tr>
              <a:tr h="370840">
                <a:tc>
                  <a:txBody>
                    <a:bodyPr/>
                    <a:lstStyle/>
                    <a:p>
                      <a:r>
                        <a:rPr lang="en-US" sz="1600" dirty="0"/>
                        <a:t>Work to reduce ageism.</a:t>
                      </a:r>
                    </a:p>
                  </a:txBody>
                  <a:tcPr/>
                </a:tc>
                <a:extLst>
                  <a:ext uri="{0D108BD9-81ED-4DB2-BD59-A6C34878D82A}">
                    <a16:rowId xmlns:a16="http://schemas.microsoft.com/office/drawing/2014/main" val="10007"/>
                  </a:ext>
                </a:extLst>
              </a:tr>
              <a:tr h="370840">
                <a:tc>
                  <a:txBody>
                    <a:bodyPr/>
                    <a:lstStyle/>
                    <a:p>
                      <a:r>
                        <a:rPr lang="en-US" sz="1600" dirty="0"/>
                        <a:t>Promote a more standardized process amongst all UBC Faculties in their recommendations of Senate-approved Emeritus/a status to retired faculty members (including the clinical professors). </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Q33 - How could UBC and/or the UBC Emeritus College better support faculty during their pre- and early post-retirement periods?  We welcome your ideas.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61264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How could UBC and/or the UBC Emeritus College better support faculty during their pre- and early post-retirement periods?  We welcome your ideas.</a:t>
                      </a:r>
                    </a:p>
                  </a:txBody>
                  <a:tcPr/>
                </a:tc>
                <a:extLst>
                  <a:ext uri="{0D108BD9-81ED-4DB2-BD59-A6C34878D82A}">
                    <a16:rowId xmlns:a16="http://schemas.microsoft.com/office/drawing/2014/main" val="10000"/>
                  </a:ext>
                </a:extLst>
              </a:tr>
              <a:tr h="370840">
                <a:tc>
                  <a:txBody>
                    <a:bodyPr/>
                    <a:lstStyle/>
                    <a:p>
                      <a:r>
                        <a:rPr lang="en-US" sz="1600" dirty="0"/>
                        <a:t>Encourage departments and faculties to reach out, stay connected and make use of the knowledge and experience of their emeritus faculty.</a:t>
                      </a:r>
                    </a:p>
                  </a:txBody>
                  <a:tcPr/>
                </a:tc>
                <a:extLst>
                  <a:ext uri="{0D108BD9-81ED-4DB2-BD59-A6C34878D82A}">
                    <a16:rowId xmlns:a16="http://schemas.microsoft.com/office/drawing/2014/main" val="10001"/>
                  </a:ext>
                </a:extLst>
              </a:tr>
              <a:tr h="370840">
                <a:tc>
                  <a:txBody>
                    <a:bodyPr/>
                    <a:lstStyle/>
                    <a:p>
                      <a:r>
                        <a:rPr lang="en-US" sz="1600" dirty="0"/>
                        <a:t>I had a plan that worked and I benefited from continued contact with those who helped me before the change that became retirement retirement</a:t>
                      </a:r>
                    </a:p>
                  </a:txBody>
                  <a:tcPr/>
                </a:tc>
                <a:extLst>
                  <a:ext uri="{0D108BD9-81ED-4DB2-BD59-A6C34878D82A}">
                    <a16:rowId xmlns:a16="http://schemas.microsoft.com/office/drawing/2014/main" val="10002"/>
                  </a:ext>
                </a:extLst>
              </a:tr>
              <a:tr h="370840">
                <a:tc>
                  <a:txBody>
                    <a:bodyPr/>
                    <a:lstStyle/>
                    <a:p>
                      <a:r>
                        <a:rPr lang="en-US" sz="1600" dirty="0"/>
                        <a:t>I live in Victoria, BC and therefore access to in-person activities at the Emeritus College has not been feasible. I did not increase my participation online once activities became virtual due to COVID-19 because did not want to get used to it and then have to stop and feel the loss of it once things go back to normal. I am not sure how many of us reside in parts of the Province outside Vancouver.  One thing the Emeritus College could do is to acknowledge that we exist, and think how to keep us engaged virtually after the pandemic. </a:t>
                      </a:r>
                    </a:p>
                  </a:txBody>
                  <a:tcPr/>
                </a:tc>
                <a:extLst>
                  <a:ext uri="{0D108BD9-81ED-4DB2-BD59-A6C34878D82A}">
                    <a16:rowId xmlns:a16="http://schemas.microsoft.com/office/drawing/2014/main" val="10003"/>
                  </a:ext>
                </a:extLst>
              </a:tr>
              <a:tr h="370840">
                <a:tc>
                  <a:txBody>
                    <a:bodyPr/>
                    <a:lstStyle/>
                    <a:p>
                      <a:r>
                        <a:rPr lang="en-US" sz="1600" dirty="0"/>
                        <a:t>Don’t know what is available now.</a:t>
                      </a:r>
                    </a:p>
                  </a:txBody>
                  <a:tcPr/>
                </a:tc>
                <a:extLst>
                  <a:ext uri="{0D108BD9-81ED-4DB2-BD59-A6C34878D82A}">
                    <a16:rowId xmlns:a16="http://schemas.microsoft.com/office/drawing/2014/main" val="10004"/>
                  </a:ext>
                </a:extLst>
              </a:tr>
              <a:tr h="370840">
                <a:tc>
                  <a:txBody>
                    <a:bodyPr/>
                    <a:lstStyle/>
                    <a:p>
                      <a:r>
                        <a:rPr lang="en-US" sz="1600" dirty="0"/>
                        <a:t>Get a better extended benefits plan I’ve outlived mine.</a:t>
                      </a:r>
                    </a:p>
                  </a:txBody>
                  <a:tcPr/>
                </a:tc>
                <a:extLst>
                  <a:ext uri="{0D108BD9-81ED-4DB2-BD59-A6C34878D82A}">
                    <a16:rowId xmlns:a16="http://schemas.microsoft.com/office/drawing/2014/main" val="10005"/>
                  </a:ext>
                </a:extLst>
              </a:tr>
              <a:tr h="370840">
                <a:tc>
                  <a:txBody>
                    <a:bodyPr/>
                    <a:lstStyle/>
                    <a:p>
                      <a:r>
                        <a:rPr lang="en-US" sz="1600" dirty="0"/>
                        <a:t>University Departments could host an annual presentation from retired members called "The Retired Life" that would present different ways to live a meaningful life in retirement.</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Q33 - How could UBC and/or the UBC Emeritus College better support faculty during their pre- and early post-retirement periods?  We welcome your ideas.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527812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How could UBC and/or the UBC Emeritus College better support faculty during their pre- and early post-retirement periods?  We welcome your ideas.</a:t>
                      </a:r>
                    </a:p>
                  </a:txBody>
                  <a:tcPr/>
                </a:tc>
                <a:extLst>
                  <a:ext uri="{0D108BD9-81ED-4DB2-BD59-A6C34878D82A}">
                    <a16:rowId xmlns:a16="http://schemas.microsoft.com/office/drawing/2014/main" val="10000"/>
                  </a:ext>
                </a:extLst>
              </a:tr>
              <a:tr h="370840">
                <a:tc>
                  <a:txBody>
                    <a:bodyPr/>
                    <a:lstStyle/>
                    <a:p>
                      <a:r>
                        <a:rPr lang="en-US" sz="1600" dirty="0"/>
                        <a:t>Strengthen relationships with academic units by clarifying and enhancing possible roles and relationships.</a:t>
                      </a:r>
                    </a:p>
                  </a:txBody>
                  <a:tcPr/>
                </a:tc>
                <a:extLst>
                  <a:ext uri="{0D108BD9-81ED-4DB2-BD59-A6C34878D82A}">
                    <a16:rowId xmlns:a16="http://schemas.microsoft.com/office/drawing/2014/main" val="10001"/>
                  </a:ext>
                </a:extLst>
              </a:tr>
              <a:tr h="370840">
                <a:tc>
                  <a:txBody>
                    <a:bodyPr/>
                    <a:lstStyle/>
                    <a:p>
                      <a:r>
                        <a:rPr lang="en-US" sz="1600" dirty="0"/>
                        <a:t>I am just finishing being an Executor for and estate of a former colleague (not a UBC colleague) and I have realized that although I got a lot of useful information from the retirement planning sessions I attended pre-retirement, that are a lot of issues related to probate and other aspects of managing an estate that I have learned that I think most retirees would want to have an opportunity to learn more about as they prepare for retirement. A very specific issue that actually shocked me was the difficulty I had gaining control over bank accounts for the estate. There is a lot of detail here, so I will just summarize -- even after Probate was granted and I was legally the Executor, the bank (TD Canada Trust) does not allow me online access to the accounts that I set up for the Estate, which means I have had to revert to banking practices that I abandoned decades ago for my personal banking. I currently have no direct access to statements for accounts, no ability to do e-transfers via the web, and I was not able to set up a credit card or a debit card to pay expenses on behalf of the estate. I would be more than willing to share my experience if there is an interest in pursuing these questions. I am personally trying to figure out how my Executor will be able to avoid the difficulties I experienced, but I do not as yet have enough information about alternatives to know what to do.</a:t>
                      </a:r>
                    </a:p>
                  </a:txBody>
                  <a:tcPr/>
                </a:tc>
                <a:extLst>
                  <a:ext uri="{0D108BD9-81ED-4DB2-BD59-A6C34878D82A}">
                    <a16:rowId xmlns:a16="http://schemas.microsoft.com/office/drawing/2014/main" val="10002"/>
                  </a:ext>
                </a:extLst>
              </a:tr>
              <a:tr h="370840">
                <a:tc>
                  <a:txBody>
                    <a:bodyPr/>
                    <a:lstStyle/>
                    <a:p>
                      <a:r>
                        <a:rPr lang="en-US" sz="1600" dirty="0"/>
                        <a:t>Emphasize transition to retirement issues</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520192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1943</a:t>
                      </a:r>
                    </a:p>
                  </a:txBody>
                  <a:tcPr/>
                </a:tc>
                <a:tc>
                  <a:txBody>
                    <a:bodyPr/>
                    <a:lstStyle/>
                    <a:p>
                      <a:r>
                        <a:rPr lang="en-US" sz="1600" dirty="0"/>
                        <a:t>2015</a:t>
                      </a:r>
                    </a:p>
                  </a:txBody>
                  <a:tcPr/>
                </a:tc>
                <a:tc>
                  <a:txBody>
                    <a:bodyPr/>
                    <a:lstStyle/>
                    <a:p>
                      <a:r>
                        <a:rPr lang="en-US" sz="1600" dirty="0"/>
                        <a:t>Physical Therapy</a:t>
                      </a:r>
                    </a:p>
                  </a:txBody>
                  <a:tcPr/>
                </a:tc>
                <a:tc>
                  <a:txBody>
                    <a:bodyPr/>
                    <a:lstStyle/>
                    <a:p>
                      <a:r>
                        <a:rPr lang="en-US" sz="1600" dirty="0"/>
                        <a:t>Medicine</a:t>
                      </a:r>
                    </a:p>
                  </a:txBody>
                  <a:tcPr/>
                </a:tc>
                <a:extLst>
                  <a:ext uri="{0D108BD9-81ED-4DB2-BD59-A6C34878D82A}">
                    <a16:rowId xmlns:a16="http://schemas.microsoft.com/office/drawing/2014/main" val="10001"/>
                  </a:ext>
                </a:extLst>
              </a:tr>
              <a:tr h="370840">
                <a:tc>
                  <a:txBody>
                    <a:bodyPr/>
                    <a:lstStyle/>
                    <a:p>
                      <a:r>
                        <a:rPr lang="en-US" sz="1600" dirty="0"/>
                        <a:t>1946</a:t>
                      </a:r>
                    </a:p>
                  </a:txBody>
                  <a:tcPr/>
                </a:tc>
                <a:tc>
                  <a:txBody>
                    <a:bodyPr/>
                    <a:lstStyle/>
                    <a:p>
                      <a:r>
                        <a:rPr lang="en-US" sz="1600" dirty="0"/>
                        <a:t>2015</a:t>
                      </a:r>
                    </a:p>
                  </a:txBody>
                  <a:tcPr/>
                </a:tc>
                <a:tc>
                  <a:txBody>
                    <a:bodyPr/>
                    <a:lstStyle/>
                    <a:p>
                      <a:r>
                        <a:rPr lang="en-US" sz="1600" dirty="0"/>
                        <a:t>Language and Literacy Education</a:t>
                      </a:r>
                    </a:p>
                  </a:txBody>
                  <a:tcPr/>
                </a:tc>
                <a:tc>
                  <a:txBody>
                    <a:bodyPr/>
                    <a:lstStyle/>
                    <a:p>
                      <a:r>
                        <a:rPr lang="en-US" sz="1600" dirty="0"/>
                        <a:t>Education</a:t>
                      </a:r>
                    </a:p>
                  </a:txBody>
                  <a:tcPr/>
                </a:tc>
                <a:extLst>
                  <a:ext uri="{0D108BD9-81ED-4DB2-BD59-A6C34878D82A}">
                    <a16:rowId xmlns:a16="http://schemas.microsoft.com/office/drawing/2014/main" val="10002"/>
                  </a:ext>
                </a:extLst>
              </a:tr>
              <a:tr h="370840">
                <a:tc>
                  <a:txBody>
                    <a:bodyPr/>
                    <a:lstStyle/>
                    <a:p>
                      <a:r>
                        <a:rPr lang="en-US" sz="1600" dirty="0"/>
                        <a:t>1954</a:t>
                      </a:r>
                    </a:p>
                  </a:txBody>
                  <a:tcPr/>
                </a:tc>
                <a:tc>
                  <a:txBody>
                    <a:bodyPr/>
                    <a:lstStyle/>
                    <a:p>
                      <a:r>
                        <a:rPr lang="en-US" sz="1600" dirty="0"/>
                        <a:t>2018</a:t>
                      </a:r>
                    </a:p>
                  </a:txBody>
                  <a:tcPr/>
                </a:tc>
                <a:tc>
                  <a:txBody>
                    <a:bodyPr/>
                    <a:lstStyle/>
                    <a:p>
                      <a:r>
                        <a:rPr lang="en-US" sz="1600" dirty="0"/>
                        <a:t>Pathology and Laboratory Medicine</a:t>
                      </a:r>
                    </a:p>
                  </a:txBody>
                  <a:tcPr/>
                </a:tc>
                <a:tc>
                  <a:txBody>
                    <a:bodyPr/>
                    <a:lstStyle/>
                    <a:p>
                      <a:r>
                        <a:rPr lang="en-US" sz="1600" dirty="0"/>
                        <a:t>Medicine</a:t>
                      </a:r>
                    </a:p>
                  </a:txBody>
                  <a:tcPr/>
                </a:tc>
                <a:extLst>
                  <a:ext uri="{0D108BD9-81ED-4DB2-BD59-A6C34878D82A}">
                    <a16:rowId xmlns:a16="http://schemas.microsoft.com/office/drawing/2014/main" val="10003"/>
                  </a:ext>
                </a:extLst>
              </a:tr>
              <a:tr h="370840">
                <a:tc>
                  <a:txBody>
                    <a:bodyPr/>
                    <a:lstStyle/>
                    <a:p>
                      <a:r>
                        <a:rPr lang="en-US" sz="1600" dirty="0"/>
                        <a:t>1934</a:t>
                      </a:r>
                    </a:p>
                  </a:txBody>
                  <a:tcPr/>
                </a:tc>
                <a:tc>
                  <a:txBody>
                    <a:bodyPr/>
                    <a:lstStyle/>
                    <a:p>
                      <a:r>
                        <a:rPr lang="en-US" sz="1600" dirty="0"/>
                        <a:t>1999</a:t>
                      </a:r>
                    </a:p>
                  </a:txBody>
                  <a:tcPr/>
                </a:tc>
                <a:tc>
                  <a:txBody>
                    <a:bodyPr/>
                    <a:lstStyle/>
                    <a:p>
                      <a:r>
                        <a:rPr lang="en-US" sz="1600" dirty="0"/>
                        <a:t>English</a:t>
                      </a:r>
                    </a:p>
                  </a:txBody>
                  <a:tcPr/>
                </a:tc>
                <a:tc>
                  <a:txBody>
                    <a:bodyPr/>
                    <a:lstStyle/>
                    <a:p>
                      <a:r>
                        <a:rPr lang="en-US" sz="1600" dirty="0"/>
                        <a:t>Arts</a:t>
                      </a:r>
                    </a:p>
                  </a:txBody>
                  <a:tcPr/>
                </a:tc>
                <a:extLst>
                  <a:ext uri="{0D108BD9-81ED-4DB2-BD59-A6C34878D82A}">
                    <a16:rowId xmlns:a16="http://schemas.microsoft.com/office/drawing/2014/main" val="10004"/>
                  </a:ext>
                </a:extLst>
              </a:tr>
              <a:tr h="370840">
                <a:tc>
                  <a:txBody>
                    <a:bodyPr/>
                    <a:lstStyle/>
                    <a:p>
                      <a:r>
                        <a:rPr lang="en-US" sz="1600" dirty="0"/>
                        <a:t>1939</a:t>
                      </a:r>
                    </a:p>
                  </a:txBody>
                  <a:tcPr/>
                </a:tc>
                <a:tc>
                  <a:txBody>
                    <a:bodyPr/>
                    <a:lstStyle/>
                    <a:p>
                      <a:r>
                        <a:rPr lang="en-US" sz="1600" dirty="0"/>
                        <a:t>2005</a:t>
                      </a:r>
                    </a:p>
                  </a:txBody>
                  <a:tcPr/>
                </a:tc>
                <a:tc>
                  <a:txBody>
                    <a:bodyPr/>
                    <a:lstStyle/>
                    <a:p>
                      <a:r>
                        <a:rPr lang="en-US" sz="1600" dirty="0"/>
                        <a:t>School of Creative Writing</a:t>
                      </a:r>
                    </a:p>
                  </a:txBody>
                  <a:tcPr/>
                </a:tc>
                <a:tc>
                  <a:txBody>
                    <a:bodyPr/>
                    <a:lstStyle/>
                    <a:p>
                      <a:r>
                        <a:rPr lang="en-US" sz="1600" dirty="0"/>
                        <a:t>Arts</a:t>
                      </a:r>
                    </a:p>
                  </a:txBody>
                  <a:tcPr/>
                </a:tc>
                <a:extLst>
                  <a:ext uri="{0D108BD9-81ED-4DB2-BD59-A6C34878D82A}">
                    <a16:rowId xmlns:a16="http://schemas.microsoft.com/office/drawing/2014/main" val="10005"/>
                  </a:ext>
                </a:extLst>
              </a:tr>
              <a:tr h="370840">
                <a:tc>
                  <a:txBody>
                    <a:bodyPr/>
                    <a:lstStyle/>
                    <a:p>
                      <a:r>
                        <a:rPr lang="en-US" sz="1600" dirty="0"/>
                        <a:t>1951</a:t>
                      </a:r>
                    </a:p>
                  </a:txBody>
                  <a:tcPr/>
                </a:tc>
                <a:tc>
                  <a:txBody>
                    <a:bodyPr/>
                    <a:lstStyle/>
                    <a:p>
                      <a:r>
                        <a:rPr lang="en-US" sz="1600" dirty="0"/>
                        <a:t>2018</a:t>
                      </a:r>
                    </a:p>
                  </a:txBody>
                  <a:tcPr/>
                </a:tc>
                <a:tc>
                  <a:txBody>
                    <a:bodyPr/>
                    <a:lstStyle/>
                    <a:p>
                      <a:endParaRPr lang="en-US" sz="1600" dirty="0"/>
                    </a:p>
                  </a:txBody>
                  <a:tcPr/>
                </a:tc>
                <a:tc>
                  <a:txBody>
                    <a:bodyPr/>
                    <a:lstStyle/>
                    <a:p>
                      <a:r>
                        <a:rPr lang="en-US" sz="1600" dirty="0"/>
                        <a:t>Faculty of Pharmaceutical Sciences </a:t>
                      </a:r>
                    </a:p>
                  </a:txBody>
                  <a:tcPr/>
                </a:tc>
                <a:extLst>
                  <a:ext uri="{0D108BD9-81ED-4DB2-BD59-A6C34878D82A}">
                    <a16:rowId xmlns:a16="http://schemas.microsoft.com/office/drawing/2014/main" val="10006"/>
                  </a:ext>
                </a:extLst>
              </a:tr>
              <a:tr h="370840">
                <a:tc>
                  <a:txBody>
                    <a:bodyPr/>
                    <a:lstStyle/>
                    <a:p>
                      <a:r>
                        <a:rPr lang="en-US" sz="1600" dirty="0"/>
                        <a:t>1952</a:t>
                      </a:r>
                    </a:p>
                  </a:txBody>
                  <a:tcPr/>
                </a:tc>
                <a:tc>
                  <a:txBody>
                    <a:bodyPr/>
                    <a:lstStyle/>
                    <a:p>
                      <a:r>
                        <a:rPr lang="en-US" sz="1600" dirty="0"/>
                        <a:t>2017</a:t>
                      </a:r>
                    </a:p>
                  </a:txBody>
                  <a:tcPr/>
                </a:tc>
                <a:tc>
                  <a:txBody>
                    <a:bodyPr/>
                    <a:lstStyle/>
                    <a:p>
                      <a:r>
                        <a:rPr lang="en-US" sz="1600" dirty="0"/>
                        <a:t>Biochemistry &amp; Molecular Biology</a:t>
                      </a:r>
                    </a:p>
                  </a:txBody>
                  <a:tcPr/>
                </a:tc>
                <a:tc>
                  <a:txBody>
                    <a:bodyPr/>
                    <a:lstStyle/>
                    <a:p>
                      <a:r>
                        <a:rPr lang="en-US" sz="1600" dirty="0"/>
                        <a:t>Medicine</a:t>
                      </a:r>
                    </a:p>
                  </a:txBody>
                  <a:tcPr/>
                </a:tc>
                <a:extLst>
                  <a:ext uri="{0D108BD9-81ED-4DB2-BD59-A6C34878D82A}">
                    <a16:rowId xmlns:a16="http://schemas.microsoft.com/office/drawing/2014/main" val="10007"/>
                  </a:ext>
                </a:extLst>
              </a:tr>
              <a:tr h="370840">
                <a:tc>
                  <a:txBody>
                    <a:bodyPr/>
                    <a:lstStyle/>
                    <a:p>
                      <a:r>
                        <a:rPr lang="en-US" sz="1600" dirty="0"/>
                        <a:t>1943</a:t>
                      </a:r>
                    </a:p>
                  </a:txBody>
                  <a:tcPr/>
                </a:tc>
                <a:tc>
                  <a:txBody>
                    <a:bodyPr/>
                    <a:lstStyle/>
                    <a:p>
                      <a:r>
                        <a:rPr lang="en-US" sz="1600" dirty="0"/>
                        <a:t>2011</a:t>
                      </a:r>
                    </a:p>
                  </a:txBody>
                  <a:tcPr/>
                </a:tc>
                <a:tc>
                  <a:txBody>
                    <a:bodyPr/>
                    <a:lstStyle/>
                    <a:p>
                      <a:r>
                        <a:rPr lang="en-US" sz="1600" dirty="0"/>
                        <a:t>UBC</a:t>
                      </a:r>
                    </a:p>
                  </a:txBody>
                  <a:tcPr/>
                </a:tc>
                <a:tc>
                  <a:txBody>
                    <a:bodyPr/>
                    <a:lstStyle/>
                    <a:p>
                      <a:r>
                        <a:rPr lang="en-US" sz="1600" dirty="0"/>
                        <a:t>Medicine</a:t>
                      </a:r>
                    </a:p>
                  </a:txBody>
                  <a:tcPr/>
                </a:tc>
                <a:extLst>
                  <a:ext uri="{0D108BD9-81ED-4DB2-BD59-A6C34878D82A}">
                    <a16:rowId xmlns:a16="http://schemas.microsoft.com/office/drawing/2014/main" val="10008"/>
                  </a:ext>
                </a:extLst>
              </a:tr>
              <a:tr h="370840">
                <a:tc>
                  <a:txBody>
                    <a:bodyPr/>
                    <a:lstStyle/>
                    <a:p>
                      <a:r>
                        <a:rPr lang="en-US" sz="1600" dirty="0"/>
                        <a:t>1934</a:t>
                      </a:r>
                    </a:p>
                  </a:txBody>
                  <a:tcPr/>
                </a:tc>
                <a:tc>
                  <a:txBody>
                    <a:bodyPr/>
                    <a:lstStyle/>
                    <a:p>
                      <a:r>
                        <a:rPr lang="en-US" sz="1600" dirty="0"/>
                        <a:t>2000</a:t>
                      </a:r>
                    </a:p>
                  </a:txBody>
                  <a:tcPr/>
                </a:tc>
                <a:tc>
                  <a:txBody>
                    <a:bodyPr/>
                    <a:lstStyle/>
                    <a:p>
                      <a:r>
                        <a:rPr lang="en-US" sz="1600" dirty="0"/>
                        <a:t>Electrical and Computer Engineering</a:t>
                      </a:r>
                    </a:p>
                  </a:txBody>
                  <a:tcPr/>
                </a:tc>
                <a:tc>
                  <a:txBody>
                    <a:bodyPr/>
                    <a:lstStyle/>
                    <a:p>
                      <a:r>
                        <a:rPr lang="en-US" sz="1600" dirty="0"/>
                        <a:t>Applied Science</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Q33 - How could UBC and/or the UBC Emeritus College better support faculty during their pre- and early post-retirement periods?  We welcome your ideas.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575056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How could UBC and/or the UBC Emeritus College better support faculty during their pre- and early post-retirement periods?  We welcome your ideas.</a:t>
                      </a:r>
                    </a:p>
                  </a:txBody>
                  <a:tcPr/>
                </a:tc>
                <a:extLst>
                  <a:ext uri="{0D108BD9-81ED-4DB2-BD59-A6C34878D82A}">
                    <a16:rowId xmlns:a16="http://schemas.microsoft.com/office/drawing/2014/main" val="10000"/>
                  </a:ext>
                </a:extLst>
              </a:tr>
              <a:tr h="370840">
                <a:tc>
                  <a:txBody>
                    <a:bodyPr/>
                    <a:lstStyle/>
                    <a:p>
                      <a:r>
                        <a:rPr lang="en-US" sz="1600" dirty="0"/>
                        <a:t>Networking, Focus on health and exercise, Meditation</a:t>
                      </a:r>
                    </a:p>
                  </a:txBody>
                  <a:tcPr/>
                </a:tc>
                <a:extLst>
                  <a:ext uri="{0D108BD9-81ED-4DB2-BD59-A6C34878D82A}">
                    <a16:rowId xmlns:a16="http://schemas.microsoft.com/office/drawing/2014/main" val="10001"/>
                  </a:ext>
                </a:extLst>
              </a:tr>
              <a:tr h="370840">
                <a:tc>
                  <a:txBody>
                    <a:bodyPr/>
                    <a:lstStyle/>
                    <a:p>
                      <a:r>
                        <a:rPr lang="en-US" sz="1600" dirty="0"/>
                        <a:t>Improve options for post-retirement contribution to department, faculty and/or university; there are many options where voluntary contribution of time, effort and expertise would be of value to our currently employed colleagues.</a:t>
                      </a:r>
                    </a:p>
                  </a:txBody>
                  <a:tcPr/>
                </a:tc>
                <a:extLst>
                  <a:ext uri="{0D108BD9-81ED-4DB2-BD59-A6C34878D82A}">
                    <a16:rowId xmlns:a16="http://schemas.microsoft.com/office/drawing/2014/main" val="10002"/>
                  </a:ext>
                </a:extLst>
              </a:tr>
              <a:tr h="370840">
                <a:tc>
                  <a:txBody>
                    <a:bodyPr/>
                    <a:lstStyle/>
                    <a:p>
                      <a:r>
                        <a:rPr lang="en-US" sz="1600" dirty="0"/>
                        <a:t>The support has been very satisfactory.</a:t>
                      </a:r>
                    </a:p>
                  </a:txBody>
                  <a:tcPr/>
                </a:tc>
                <a:extLst>
                  <a:ext uri="{0D108BD9-81ED-4DB2-BD59-A6C34878D82A}">
                    <a16:rowId xmlns:a16="http://schemas.microsoft.com/office/drawing/2014/main" val="10003"/>
                  </a:ext>
                </a:extLst>
              </a:tr>
              <a:tr h="370840">
                <a:tc>
                  <a:txBody>
                    <a:bodyPr/>
                    <a:lstStyle/>
                    <a:p>
                      <a:r>
                        <a:rPr lang="en-US" sz="1600" dirty="0"/>
                        <a:t>One on one coffee chats between just retired and long retired</a:t>
                      </a:r>
                    </a:p>
                  </a:txBody>
                  <a:tcPr/>
                </a:tc>
                <a:extLst>
                  <a:ext uri="{0D108BD9-81ED-4DB2-BD59-A6C34878D82A}">
                    <a16:rowId xmlns:a16="http://schemas.microsoft.com/office/drawing/2014/main" val="10004"/>
                  </a:ext>
                </a:extLst>
              </a:tr>
              <a:tr h="370840">
                <a:tc>
                  <a:txBody>
                    <a:bodyPr/>
                    <a:lstStyle/>
                    <a:p>
                      <a:r>
                        <a:rPr lang="en-US" sz="1600" dirty="0"/>
                        <a:t>I think COVID has severely affected the landscape of retirement, especially during the early post-retirement period, which was me.  Getting involved and finding new avenues of enjoyment/fulfillment was difficult since I really looked forward to enjoying more of the campus activities, both Emeritus and other.  Hopefully, things can get back to normal, or a new normal in the next year or two.</a:t>
                      </a:r>
                    </a:p>
                  </a:txBody>
                  <a:tcPr/>
                </a:tc>
                <a:extLst>
                  <a:ext uri="{0D108BD9-81ED-4DB2-BD59-A6C34878D82A}">
                    <a16:rowId xmlns:a16="http://schemas.microsoft.com/office/drawing/2014/main" val="10005"/>
                  </a:ext>
                </a:extLst>
              </a:tr>
              <a:tr h="370840">
                <a:tc>
                  <a:txBody>
                    <a:bodyPr/>
                    <a:lstStyle/>
                    <a:p>
                      <a:r>
                        <a:rPr lang="en-US" sz="1600" dirty="0"/>
                        <a:t>Continue present provision with reflections by those at various stages of retirement.</a:t>
                      </a:r>
                    </a:p>
                  </a:txBody>
                  <a:tcPr/>
                </a:tc>
                <a:extLst>
                  <a:ext uri="{0D108BD9-81ED-4DB2-BD59-A6C34878D82A}">
                    <a16:rowId xmlns:a16="http://schemas.microsoft.com/office/drawing/2014/main" val="10006"/>
                  </a:ext>
                </a:extLst>
              </a:tr>
              <a:tr h="370840">
                <a:tc>
                  <a:txBody>
                    <a:bodyPr/>
                    <a:lstStyle/>
                    <a:p>
                      <a:r>
                        <a:rPr lang="en-US" sz="1600" dirty="0"/>
                        <a:t>The College is going a great job. It behooves members to get involved and to take advantage. I believe I have benefited from the work of the College for that I am truly grateful. I could do more to contribute, but do have ongoing commitments, thus need to give myself ‘space’ to define my transitioning path. I do not relate to the term ‘retirement’. I resonate more to ‘re-inventing’, ‘re-tooling’, ‘re-firing’. May be if the College rhetoric reflected more of these sentiments, I would resonate more to participating. Just a personal thing... </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Q33 - How could UBC and/or the UBC Emeritus College better support faculty during their pre- and early post-retirement periods?  We welcome your ideas.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501904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How could UBC and/or the UBC Emeritus College better support faculty during their pre- and early post-retirement periods?  We welcome your ideas.</a:t>
                      </a:r>
                    </a:p>
                  </a:txBody>
                  <a:tcPr/>
                </a:tc>
                <a:extLst>
                  <a:ext uri="{0D108BD9-81ED-4DB2-BD59-A6C34878D82A}">
                    <a16:rowId xmlns:a16="http://schemas.microsoft.com/office/drawing/2014/main" val="10000"/>
                  </a:ext>
                </a:extLst>
              </a:tr>
              <a:tr h="370840">
                <a:tc>
                  <a:txBody>
                    <a:bodyPr/>
                    <a:lstStyle/>
                    <a:p>
                      <a:r>
                        <a:rPr lang="en-US" sz="1600" dirty="0"/>
                        <a:t>I think the College has been very supportive</a:t>
                      </a:r>
                    </a:p>
                  </a:txBody>
                  <a:tcPr/>
                </a:tc>
                <a:extLst>
                  <a:ext uri="{0D108BD9-81ED-4DB2-BD59-A6C34878D82A}">
                    <a16:rowId xmlns:a16="http://schemas.microsoft.com/office/drawing/2014/main" val="10001"/>
                  </a:ext>
                </a:extLst>
              </a:tr>
              <a:tr h="370840">
                <a:tc>
                  <a:txBody>
                    <a:bodyPr/>
                    <a:lstStyle/>
                    <a:p>
                      <a:r>
                        <a:rPr lang="en-US" sz="1600" dirty="0"/>
                        <a:t>Both are doing a good job</a:t>
                      </a:r>
                    </a:p>
                  </a:txBody>
                  <a:tcPr/>
                </a:tc>
                <a:extLst>
                  <a:ext uri="{0D108BD9-81ED-4DB2-BD59-A6C34878D82A}">
                    <a16:rowId xmlns:a16="http://schemas.microsoft.com/office/drawing/2014/main" val="10002"/>
                  </a:ext>
                </a:extLst>
              </a:tr>
              <a:tr h="370840">
                <a:tc>
                  <a:txBody>
                    <a:bodyPr/>
                    <a:lstStyle/>
                    <a:p>
                      <a:r>
                        <a:rPr lang="en-US" sz="1600" dirty="0"/>
                        <a:t>Giving retirees a choice to have a retirement mentor i.e., some who is a few to many years ahead in the retirement stage of life. Low commitment hours, just having coffee together once a month or bi-monthly. I’m part of a retiree « support group » (as if our level of societal privilege needs this :) ) with a few people from my former School. Mostly it’s social and low-key and over coffee, however we’ve also supported each other through deaths and other experiences of transitions as we age eg, loss of perfect health, increasing physical disability.</a:t>
                      </a:r>
                    </a:p>
                  </a:txBody>
                  <a:tcPr/>
                </a:tc>
                <a:extLst>
                  <a:ext uri="{0D108BD9-81ED-4DB2-BD59-A6C34878D82A}">
                    <a16:rowId xmlns:a16="http://schemas.microsoft.com/office/drawing/2014/main" val="10003"/>
                  </a:ext>
                </a:extLst>
              </a:tr>
              <a:tr h="370840">
                <a:tc>
                  <a:txBody>
                    <a:bodyPr/>
                    <a:lstStyle/>
                    <a:p>
                      <a:r>
                        <a:rPr lang="en-US" sz="1600" dirty="0"/>
                        <a:t>well, maybe we should plan within 6 months of retirement a gathering with a good speaker but lots of interaction</a:t>
                      </a:r>
                    </a:p>
                  </a:txBody>
                  <a:tcPr/>
                </a:tc>
                <a:extLst>
                  <a:ext uri="{0D108BD9-81ED-4DB2-BD59-A6C34878D82A}">
                    <a16:rowId xmlns:a16="http://schemas.microsoft.com/office/drawing/2014/main" val="10004"/>
                  </a:ext>
                </a:extLst>
              </a:tr>
              <a:tr h="370840">
                <a:tc>
                  <a:txBody>
                    <a:bodyPr/>
                    <a:lstStyle/>
                    <a:p>
                      <a:r>
                        <a:rPr lang="en-US" sz="1600" dirty="0"/>
                        <a:t>But when the head was replaced by someone new, a non-sociologist from another university, all the support was withdrawn.  It has been difficult to keep my research projects going without departmental support.</a:t>
                      </a:r>
                    </a:p>
                  </a:txBody>
                  <a:tcPr/>
                </a:tc>
                <a:extLst>
                  <a:ext uri="{0D108BD9-81ED-4DB2-BD59-A6C34878D82A}">
                    <a16:rowId xmlns:a16="http://schemas.microsoft.com/office/drawing/2014/main" val="10005"/>
                  </a:ext>
                </a:extLst>
              </a:tr>
              <a:tr h="370840">
                <a:tc>
                  <a:txBody>
                    <a:bodyPr/>
                    <a:lstStyle/>
                    <a:p>
                      <a:r>
                        <a:rPr lang="en-US" sz="1600" dirty="0"/>
                        <a:t>connect new retirees with persons nearing retirement. Give encouragement. </a:t>
                      </a:r>
                    </a:p>
                  </a:txBody>
                  <a:tcPr/>
                </a:tc>
                <a:extLst>
                  <a:ext uri="{0D108BD9-81ED-4DB2-BD59-A6C34878D82A}">
                    <a16:rowId xmlns:a16="http://schemas.microsoft.com/office/drawing/2014/main" val="10006"/>
                  </a:ext>
                </a:extLst>
              </a:tr>
              <a:tr h="370840">
                <a:tc>
                  <a:txBody>
                    <a:bodyPr/>
                    <a:lstStyle/>
                    <a:p>
                      <a:r>
                        <a:rPr lang="en-US" sz="1600" dirty="0"/>
                        <a:t>Excellent job; no suggestions at this time.</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Q33 - How could UBC and/or the UBC Emeritus College better support faculty during their pre- and early post-retirement periods?  We welcome your ideas.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531876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How could UBC and/or the UBC Emeritus College better support faculty during their pre- and early post-retirement periods?  We welcome your ideas.</a:t>
                      </a:r>
                    </a:p>
                  </a:txBody>
                  <a:tcPr/>
                </a:tc>
                <a:extLst>
                  <a:ext uri="{0D108BD9-81ED-4DB2-BD59-A6C34878D82A}">
                    <a16:rowId xmlns:a16="http://schemas.microsoft.com/office/drawing/2014/main" val="10000"/>
                  </a:ext>
                </a:extLst>
              </a:tr>
              <a:tr h="370840">
                <a:tc>
                  <a:txBody>
                    <a:bodyPr/>
                    <a:lstStyle/>
                    <a:p>
                      <a:r>
                        <a:rPr lang="en-US" sz="1600" dirty="0"/>
                        <a:t>Be sure that we know who has retired and connect with them and invite them to meetings, events and include them in all that the college offers.</a:t>
                      </a:r>
                    </a:p>
                  </a:txBody>
                  <a:tcPr/>
                </a:tc>
                <a:extLst>
                  <a:ext uri="{0D108BD9-81ED-4DB2-BD59-A6C34878D82A}">
                    <a16:rowId xmlns:a16="http://schemas.microsoft.com/office/drawing/2014/main" val="10001"/>
                  </a:ext>
                </a:extLst>
              </a:tr>
              <a:tr h="370840">
                <a:tc>
                  <a:txBody>
                    <a:bodyPr/>
                    <a:lstStyle/>
                    <a:p>
                      <a:r>
                        <a:rPr lang="en-US" sz="1600" dirty="0"/>
                        <a:t>UBC pensions offered me practical support about the alternative things I could do with my pension when I retired.  </a:t>
                      </a:r>
                    </a:p>
                  </a:txBody>
                  <a:tcPr/>
                </a:tc>
                <a:extLst>
                  <a:ext uri="{0D108BD9-81ED-4DB2-BD59-A6C34878D82A}">
                    <a16:rowId xmlns:a16="http://schemas.microsoft.com/office/drawing/2014/main" val="10002"/>
                  </a:ext>
                </a:extLst>
              </a:tr>
              <a:tr h="370840">
                <a:tc>
                  <a:txBody>
                    <a:bodyPr/>
                    <a:lstStyle/>
                    <a:p>
                      <a:r>
                        <a:rPr lang="en-US" sz="1600" dirty="0"/>
                        <a:t>I was supported as much as I wanted. I don't think I'd change anything for myself.</a:t>
                      </a:r>
                    </a:p>
                  </a:txBody>
                  <a:tcPr/>
                </a:tc>
                <a:extLst>
                  <a:ext uri="{0D108BD9-81ED-4DB2-BD59-A6C34878D82A}">
                    <a16:rowId xmlns:a16="http://schemas.microsoft.com/office/drawing/2014/main" val="10003"/>
                  </a:ext>
                </a:extLst>
              </a:tr>
              <a:tr h="370840">
                <a:tc>
                  <a:txBody>
                    <a:bodyPr/>
                    <a:lstStyle/>
                    <a:p>
                      <a:r>
                        <a:rPr lang="en-US" sz="1600" dirty="0"/>
                        <a:t>-like the pension fund 'education session', perhaps have sessions that cover more about opportunities for retired professors at the university and in the community</a:t>
                      </a:r>
                    </a:p>
                  </a:txBody>
                  <a:tcPr/>
                </a:tc>
                <a:extLst>
                  <a:ext uri="{0D108BD9-81ED-4DB2-BD59-A6C34878D82A}">
                    <a16:rowId xmlns:a16="http://schemas.microsoft.com/office/drawing/2014/main" val="10004"/>
                  </a:ext>
                </a:extLst>
              </a:tr>
              <a:tr h="370840">
                <a:tc>
                  <a:txBody>
                    <a:bodyPr/>
                    <a:lstStyle/>
                    <a:p>
                      <a:r>
                        <a:rPr lang="en-US" sz="1600" dirty="0"/>
                        <a:t>I think that the college is doing this</a:t>
                      </a:r>
                    </a:p>
                  </a:txBody>
                  <a:tcPr/>
                </a:tc>
                <a:extLst>
                  <a:ext uri="{0D108BD9-81ED-4DB2-BD59-A6C34878D82A}">
                    <a16:rowId xmlns:a16="http://schemas.microsoft.com/office/drawing/2014/main" val="10005"/>
                  </a:ext>
                </a:extLst>
              </a:tr>
              <a:tr h="370840">
                <a:tc>
                  <a:txBody>
                    <a:bodyPr/>
                    <a:lstStyle/>
                    <a:p>
                      <a:r>
                        <a:rPr lang="en-US" sz="1600" dirty="0"/>
                        <a:t>Since I retired 17 years ago, things have changed significantly and I don't think my experience is very relevant to today's faculty getting ready to retire.</a:t>
                      </a:r>
                    </a:p>
                  </a:txBody>
                  <a:tcPr/>
                </a:tc>
                <a:extLst>
                  <a:ext uri="{0D108BD9-81ED-4DB2-BD59-A6C34878D82A}">
                    <a16:rowId xmlns:a16="http://schemas.microsoft.com/office/drawing/2014/main" val="10006"/>
                  </a:ext>
                </a:extLst>
              </a:tr>
              <a:tr h="370840">
                <a:tc>
                  <a:txBody>
                    <a:bodyPr/>
                    <a:lstStyle/>
                    <a:p>
                      <a:r>
                        <a:rPr lang="en-US" sz="1600" dirty="0"/>
                        <a:t>Sending out information about the College to members approaching retirement.  </a:t>
                      </a:r>
                    </a:p>
                  </a:txBody>
                  <a:tcPr/>
                </a:tc>
                <a:extLst>
                  <a:ext uri="{0D108BD9-81ED-4DB2-BD59-A6C34878D82A}">
                    <a16:rowId xmlns:a16="http://schemas.microsoft.com/office/drawing/2014/main" val="10007"/>
                  </a:ext>
                </a:extLst>
              </a:tr>
              <a:tr h="370840">
                <a:tc>
                  <a:txBody>
                    <a:bodyPr/>
                    <a:lstStyle/>
                    <a:p>
                      <a:r>
                        <a:rPr lang="en-US" sz="1600" dirty="0"/>
                        <a:t>As I am still formally supervising PhD students and participating in grant-supported research, I was surprised and seriously dismayed to discover that ARTS ISIT does not provide upgrades to retired/Emeriti faculty for computer software like Adobe Acrobat Pro. I absolutely need this software for my research and graduate student supervision, and it is very expensive to purchase this independently - especially on a post-retirement income.</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Q33 - How could UBC and/or the UBC Emeritus College better support faculty during their pre- and early post-retirement periods?  We welcome your ideas.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73964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How could UBC and/or the UBC Emeritus College better support faculty during their pre- and early post-retirement periods?  We welcome your ideas.</a:t>
                      </a:r>
                    </a:p>
                  </a:txBody>
                  <a:tcPr/>
                </a:tc>
                <a:extLst>
                  <a:ext uri="{0D108BD9-81ED-4DB2-BD59-A6C34878D82A}">
                    <a16:rowId xmlns:a16="http://schemas.microsoft.com/office/drawing/2014/main" val="10000"/>
                  </a:ext>
                </a:extLst>
              </a:tr>
              <a:tr h="370840">
                <a:tc>
                  <a:txBody>
                    <a:bodyPr/>
                    <a:lstStyle/>
                    <a:p>
                      <a:r>
                        <a:rPr lang="en-US" sz="1600" dirty="0"/>
                        <a:t>Good question - I think just letting people know what is available.  Maybe getting groups together that are planning retirement to brainstorm and discuss what everybody is going to do.  We are all very different but there are common bonds or things that we can relate to.</a:t>
                      </a:r>
                    </a:p>
                  </a:txBody>
                  <a:tcPr/>
                </a:tc>
                <a:extLst>
                  <a:ext uri="{0D108BD9-81ED-4DB2-BD59-A6C34878D82A}">
                    <a16:rowId xmlns:a16="http://schemas.microsoft.com/office/drawing/2014/main" val="10001"/>
                  </a:ext>
                </a:extLst>
              </a:tr>
              <a:tr h="370840">
                <a:tc>
                  <a:txBody>
                    <a:bodyPr/>
                    <a:lstStyle/>
                    <a:p>
                      <a:r>
                        <a:rPr lang="en-US" sz="1600" dirty="0"/>
                        <a:t>Have focus groups for newly retirees to better understand what they need. </a:t>
                      </a:r>
                    </a:p>
                  </a:txBody>
                  <a:tcPr/>
                </a:tc>
                <a:extLst>
                  <a:ext uri="{0D108BD9-81ED-4DB2-BD59-A6C34878D82A}">
                    <a16:rowId xmlns:a16="http://schemas.microsoft.com/office/drawing/2014/main" val="10002"/>
                  </a:ext>
                </a:extLst>
              </a:tr>
              <a:tr h="370840">
                <a:tc>
                  <a:txBody>
                    <a:bodyPr/>
                    <a:lstStyle/>
                    <a:p>
                      <a:r>
                        <a:rPr lang="en-US" sz="1600" dirty="0"/>
                        <a:t>Need very thorough education of pre-retirement members, especially younger ones, as to what the options are, what to expect, etc.</a:t>
                      </a:r>
                    </a:p>
                  </a:txBody>
                  <a:tcPr/>
                </a:tc>
                <a:extLst>
                  <a:ext uri="{0D108BD9-81ED-4DB2-BD59-A6C34878D82A}">
                    <a16:rowId xmlns:a16="http://schemas.microsoft.com/office/drawing/2014/main" val="10003"/>
                  </a:ext>
                </a:extLst>
              </a:tr>
              <a:tr h="370840">
                <a:tc>
                  <a:txBody>
                    <a:bodyPr/>
                    <a:lstStyle/>
                    <a:p>
                      <a:r>
                        <a:rPr lang="en-US" sz="1600" dirty="0"/>
                        <a:t>Provide Emeriti programming/services for faculty off campus, for example, the drive to UBC from the north shore is too onerous.  </a:t>
                      </a:r>
                    </a:p>
                  </a:txBody>
                  <a:tcPr/>
                </a:tc>
                <a:extLst>
                  <a:ext uri="{0D108BD9-81ED-4DB2-BD59-A6C34878D82A}">
                    <a16:rowId xmlns:a16="http://schemas.microsoft.com/office/drawing/2014/main" val="10004"/>
                  </a:ext>
                </a:extLst>
              </a:tr>
              <a:tr h="370840">
                <a:tc>
                  <a:txBody>
                    <a:bodyPr/>
                    <a:lstStyle/>
                    <a:p>
                      <a:r>
                        <a:rPr lang="en-US" sz="1600" dirty="0"/>
                        <a:t>Just keep doing what you have been doing</a:t>
                      </a:r>
                    </a:p>
                  </a:txBody>
                  <a:tcPr/>
                </a:tc>
                <a:extLst>
                  <a:ext uri="{0D108BD9-81ED-4DB2-BD59-A6C34878D82A}">
                    <a16:rowId xmlns:a16="http://schemas.microsoft.com/office/drawing/2014/main" val="10005"/>
                  </a:ext>
                </a:extLst>
              </a:tr>
              <a:tr h="370840">
                <a:tc>
                  <a:txBody>
                    <a:bodyPr/>
                    <a:lstStyle/>
                    <a:p>
                      <a:r>
                        <a:rPr lang="en-US" sz="1600" dirty="0"/>
                        <a:t>A great deal of our post-retirement life involves writing--professional, political (in a broad sense of that term), and in service of our roles as public intellectuals. More advice and help to maintain a writing life might be welcomed by many (most?) retirees, esp. people more than 10 years into retirement.</a:t>
                      </a:r>
                    </a:p>
                  </a:txBody>
                  <a:tcPr/>
                </a:tc>
                <a:extLst>
                  <a:ext uri="{0D108BD9-81ED-4DB2-BD59-A6C34878D82A}">
                    <a16:rowId xmlns:a16="http://schemas.microsoft.com/office/drawing/2014/main" val="10006"/>
                  </a:ext>
                </a:extLst>
              </a:tr>
              <a:tr h="370840">
                <a:tc>
                  <a:txBody>
                    <a:bodyPr/>
                    <a:lstStyle/>
                    <a:p>
                      <a:r>
                        <a:rPr lang="en-US" sz="1600" dirty="0"/>
                        <a:t>You are doing well</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Q33 - How could UBC and/or the UBC Emeritus College better support faculty during their pre- and early post-retirement periods?  We welcome your ideas.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90220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How could UBC and/or the UBC Emeritus College better support faculty during their pre- and early post-retirement periods?  We welcome your ideas.</a:t>
                      </a:r>
                    </a:p>
                  </a:txBody>
                  <a:tcPr/>
                </a:tc>
                <a:extLst>
                  <a:ext uri="{0D108BD9-81ED-4DB2-BD59-A6C34878D82A}">
                    <a16:rowId xmlns:a16="http://schemas.microsoft.com/office/drawing/2014/main" val="10000"/>
                  </a:ext>
                </a:extLst>
              </a:tr>
              <a:tr h="370840">
                <a:tc>
                  <a:txBody>
                    <a:bodyPr/>
                    <a:lstStyle/>
                    <a:p>
                      <a:r>
                        <a:rPr lang="en-US" sz="1600" dirty="0"/>
                        <a:t>Department heads should be mandated to learn about available retirement planning resources for their department members and should be expected at least annually to share this type of information at a departmental meeting/rounds etc.</a:t>
                      </a:r>
                    </a:p>
                  </a:txBody>
                  <a:tcPr/>
                </a:tc>
                <a:extLst>
                  <a:ext uri="{0D108BD9-81ED-4DB2-BD59-A6C34878D82A}">
                    <a16:rowId xmlns:a16="http://schemas.microsoft.com/office/drawing/2014/main" val="10001"/>
                  </a:ext>
                </a:extLst>
              </a:tr>
              <a:tr h="370840">
                <a:tc>
                  <a:txBody>
                    <a:bodyPr/>
                    <a:lstStyle/>
                    <a:p>
                      <a:r>
                        <a:rPr lang="en-US" sz="1600" dirty="0"/>
                        <a:t>N/A</a:t>
                      </a:r>
                    </a:p>
                  </a:txBody>
                  <a:tcPr/>
                </a:tc>
                <a:extLst>
                  <a:ext uri="{0D108BD9-81ED-4DB2-BD59-A6C34878D82A}">
                    <a16:rowId xmlns:a16="http://schemas.microsoft.com/office/drawing/2014/main" val="10002"/>
                  </a:ext>
                </a:extLst>
              </a:tr>
              <a:tr h="370840">
                <a:tc>
                  <a:txBody>
                    <a:bodyPr/>
                    <a:lstStyle/>
                    <a:p>
                      <a:r>
                        <a:rPr lang="en-US" sz="1600" dirty="0"/>
                        <a:t>Financial planning</a:t>
                      </a:r>
                    </a:p>
                  </a:txBody>
                  <a:tcPr/>
                </a:tc>
                <a:extLst>
                  <a:ext uri="{0D108BD9-81ED-4DB2-BD59-A6C34878D82A}">
                    <a16:rowId xmlns:a16="http://schemas.microsoft.com/office/drawing/2014/main" val="10003"/>
                  </a:ext>
                </a:extLst>
              </a:tr>
              <a:tr h="370840">
                <a:tc>
                  <a:txBody>
                    <a:bodyPr/>
                    <a:lstStyle/>
                    <a:p>
                      <a:r>
                        <a:rPr lang="en-US" sz="1600" dirty="0"/>
                        <a:t>The help should start in one’s department with guidance on who to contact with various types of questions.  A pamphlet would do....</a:t>
                      </a:r>
                    </a:p>
                  </a:txBody>
                  <a:tcPr/>
                </a:tc>
                <a:extLst>
                  <a:ext uri="{0D108BD9-81ED-4DB2-BD59-A6C34878D82A}">
                    <a16:rowId xmlns:a16="http://schemas.microsoft.com/office/drawing/2014/main" val="10004"/>
                  </a:ext>
                </a:extLst>
              </a:tr>
              <a:tr h="370840">
                <a:tc>
                  <a:txBody>
                    <a:bodyPr/>
                    <a:lstStyle/>
                    <a:p>
                      <a:r>
                        <a:rPr lang="en-US" sz="1600" dirty="0"/>
                        <a:t>Advice on gradual retirement or “soft landing”</a:t>
                      </a:r>
                    </a:p>
                  </a:txBody>
                  <a:tcPr/>
                </a:tc>
                <a:extLst>
                  <a:ext uri="{0D108BD9-81ED-4DB2-BD59-A6C34878D82A}">
                    <a16:rowId xmlns:a16="http://schemas.microsoft.com/office/drawing/2014/main" val="10005"/>
                  </a:ext>
                </a:extLst>
              </a:tr>
              <a:tr h="370840">
                <a:tc>
                  <a:txBody>
                    <a:bodyPr/>
                    <a:lstStyle/>
                    <a:p>
                      <a:r>
                        <a:rPr lang="en-US" sz="1600" dirty="0"/>
                        <a:t>Parties?</a:t>
                      </a:r>
                    </a:p>
                  </a:txBody>
                  <a:tcPr/>
                </a:tc>
                <a:extLst>
                  <a:ext uri="{0D108BD9-81ED-4DB2-BD59-A6C34878D82A}">
                    <a16:rowId xmlns:a16="http://schemas.microsoft.com/office/drawing/2014/main" val="10006"/>
                  </a:ext>
                </a:extLst>
              </a:tr>
              <a:tr h="370840">
                <a:tc>
                  <a:txBody>
                    <a:bodyPr/>
                    <a:lstStyle/>
                    <a:p>
                      <a:r>
                        <a:rPr lang="en-US" sz="1600" dirty="0"/>
                        <a:t>
I think there should be a gradual introduction to the Emeritus College information and services as you get closer to Retirement.  Even though I knew it was coming, retirement was upon me before I knew it.  Perhaps some kind of one on one contact leading up to that date.</a:t>
                      </a:r>
                    </a:p>
                  </a:txBody>
                  <a:tcPr/>
                </a:tc>
                <a:extLst>
                  <a:ext uri="{0D108BD9-81ED-4DB2-BD59-A6C34878D82A}">
                    <a16:rowId xmlns:a16="http://schemas.microsoft.com/office/drawing/2014/main" val="10007"/>
                  </a:ext>
                </a:extLst>
              </a:tr>
              <a:tr h="370840">
                <a:tc>
                  <a:txBody>
                    <a:bodyPr/>
                    <a:lstStyle/>
                    <a:p>
                      <a:r>
                        <a:rPr lang="en-US" sz="1600" dirty="0"/>
                        <a:t>I have no suggestions for change at present.</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Q33 - How could UBC and/or the UBC Emeritus College better support faculty during their pre- and early post-retirement periods?  We welcome your ideas.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704088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How could UBC and/or the UBC Emeritus College better support faculty during their pre- and early post-retirement periods?  We welcome your ideas.</a:t>
                      </a:r>
                    </a:p>
                  </a:txBody>
                  <a:tcPr/>
                </a:tc>
                <a:extLst>
                  <a:ext uri="{0D108BD9-81ED-4DB2-BD59-A6C34878D82A}">
                    <a16:rowId xmlns:a16="http://schemas.microsoft.com/office/drawing/2014/main" val="10000"/>
                  </a:ext>
                </a:extLst>
              </a:tr>
              <a:tr h="370840">
                <a:tc>
                  <a:txBody>
                    <a:bodyPr/>
                    <a:lstStyle/>
                    <a:p>
                      <a:r>
                        <a:rPr lang="en-US" sz="1600" dirty="0"/>
                        <a:t>Supporting the University's pre-retirement workshop; ensuring that faculty approaching retirement are aware of the Emeritus College and the resources on its website.</a:t>
                      </a:r>
                    </a:p>
                  </a:txBody>
                  <a:tcPr/>
                </a:tc>
                <a:extLst>
                  <a:ext uri="{0D108BD9-81ED-4DB2-BD59-A6C34878D82A}">
                    <a16:rowId xmlns:a16="http://schemas.microsoft.com/office/drawing/2014/main" val="10001"/>
                  </a:ext>
                </a:extLst>
              </a:tr>
              <a:tr h="370840">
                <a:tc>
                  <a:txBody>
                    <a:bodyPr/>
                    <a:lstStyle/>
                    <a:p>
                      <a:r>
                        <a:rPr lang="en-US" sz="1600" dirty="0"/>
                        <a:t>Departments should be better informed about the contributions of Emeriti. IT support and a way to preserve academic archives on the UBC network should be provided. For an easy transition and to avoid UBC receiving unsorted archival materials upon the death of a member. The transition from paper to electronic archives should be guided with UBC standards that can be easily followed.</a:t>
                      </a:r>
                    </a:p>
                  </a:txBody>
                  <a:tcPr/>
                </a:tc>
                <a:extLst>
                  <a:ext uri="{0D108BD9-81ED-4DB2-BD59-A6C34878D82A}">
                    <a16:rowId xmlns:a16="http://schemas.microsoft.com/office/drawing/2014/main" val="10002"/>
                  </a:ext>
                </a:extLst>
              </a:tr>
              <a:tr h="370840">
                <a:tc>
                  <a:txBody>
                    <a:bodyPr/>
                    <a:lstStyle/>
                    <a:p>
                      <a:r>
                        <a:rPr lang="en-US" sz="1600" dirty="0"/>
                        <a:t>Not all of us want to continue with their previous UBC  scholarly pursuits and interests. Time to do new things and move on. More advice with the “moving on” from UBC would be helpful. E.g. how to learn to play an instrument if u have never done it before. </a:t>
                      </a:r>
                    </a:p>
                  </a:txBody>
                  <a:tcPr/>
                </a:tc>
                <a:extLst>
                  <a:ext uri="{0D108BD9-81ED-4DB2-BD59-A6C34878D82A}">
                    <a16:rowId xmlns:a16="http://schemas.microsoft.com/office/drawing/2014/main" val="10003"/>
                  </a:ext>
                </a:extLst>
              </a:tr>
              <a:tr h="370840">
                <a:tc>
                  <a:txBody>
                    <a:bodyPr/>
                    <a:lstStyle/>
                    <a:p>
                      <a:r>
                        <a:rPr lang="en-US" sz="1600" dirty="0"/>
                        <a:t>Retirement needs to be part of the culture at UBC, starting from the time one is employed. There needs to be a coordinated UBC plan, which includes the Emeritus College, that addresses the many and inter-related aspects pertaining to retirement.  It goes way beyond financial planning and health benefits.  One's career is an intricate part of one's identity, an often overlooked and underestimated component of retirement-planning.  At the moment, UBC and the Emeritus College offers a series of retirement-related sessions that are most useful but there does not seem to be an overall university strategy that incorporates retirement planning through out one's work life.  As well, it  is totally uneven on how informed administrative heads are about the retirement resources and options, and their comfort level in discussing and advising.  Furthermore, even though mandatory retirement departed, there is still the attitude that once retired, we have little or no need for your experience and expertise to assist new faculty and the student body, as well as department heads in future planning.  |A dreadful waste of a valuable resource related to those who wish to make  continuing contributions.  In addition, it is demeaning to those who have provided years of commitment to UBC to be brushed aside.  Thank heavens for the Emeritus College where one can get support in making a successful transition into retirement, get answers and strategies to approach one's department.  </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Q33 - How could UBC and/or the UBC Emeritus College better support faculty during their pre- and early post-retirement periods?  We welcome your ideas.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97332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How could UBC and/or the UBC Emeritus College better support faculty during their pre- and early post-retirement periods?  We welcome your ideas.</a:t>
                      </a:r>
                    </a:p>
                  </a:txBody>
                  <a:tcPr/>
                </a:tc>
                <a:extLst>
                  <a:ext uri="{0D108BD9-81ED-4DB2-BD59-A6C34878D82A}">
                    <a16:rowId xmlns:a16="http://schemas.microsoft.com/office/drawing/2014/main" val="10000"/>
                  </a:ext>
                </a:extLst>
              </a:tr>
              <a:tr h="370840">
                <a:tc>
                  <a:txBody>
                    <a:bodyPr/>
                    <a:lstStyle/>
                    <a:p>
                      <a:r>
                        <a:rPr lang="en-US" sz="1600" dirty="0"/>
                        <a:t>Like myself, ,most of my colleagues who are now retired had no problem transitioning into retirement which has been a gradual shift away from the university towards other activities. For a while it seemed that the only difference was that I was off the payroll in relation to supervising doctoral candidates. There is no recognition of this work. When I retired, I did ask about remuneration but was told that was not possible. It seems that offering an honorarium is tied to specific units. I think there would be a university-wide fund to recognize this work. I would use that money to support awards for students. The workshops offered could involve panel presentations from retired colleagues about their experiences with lots of time left for sharing and discussion. Everyone is different so there is no one profile. .   </a:t>
                      </a:r>
                    </a:p>
                  </a:txBody>
                  <a:tcPr/>
                </a:tc>
                <a:extLst>
                  <a:ext uri="{0D108BD9-81ED-4DB2-BD59-A6C34878D82A}">
                    <a16:rowId xmlns:a16="http://schemas.microsoft.com/office/drawing/2014/main" val="10001"/>
                  </a:ext>
                </a:extLst>
              </a:tr>
              <a:tr h="370840">
                <a:tc>
                  <a:txBody>
                    <a:bodyPr/>
                    <a:lstStyle/>
                    <a:p>
                      <a:r>
                        <a:rPr lang="en-US" sz="1600" dirty="0"/>
                        <a:t>My perception is that the university offers a number of kinds of assistance to help with retirement. Since I did not take advantage of any of these I can't comment.</a:t>
                      </a:r>
                    </a:p>
                  </a:txBody>
                  <a:tcPr/>
                </a:tc>
                <a:extLst>
                  <a:ext uri="{0D108BD9-81ED-4DB2-BD59-A6C34878D82A}">
                    <a16:rowId xmlns:a16="http://schemas.microsoft.com/office/drawing/2014/main" val="10002"/>
                  </a:ext>
                </a:extLst>
              </a:tr>
              <a:tr h="370840">
                <a:tc>
                  <a:txBody>
                    <a:bodyPr/>
                    <a:lstStyle/>
                    <a:p>
                      <a:r>
                        <a:rPr lang="en-US" sz="1600" dirty="0"/>
                        <a:t>Make certain that new retirees are valued, say by featuring a brief biographical sketch in the newsletter or on website</a:t>
                      </a:r>
                    </a:p>
                  </a:txBody>
                  <a:tcPr/>
                </a:tc>
                <a:extLst>
                  <a:ext uri="{0D108BD9-81ED-4DB2-BD59-A6C34878D82A}">
                    <a16:rowId xmlns:a16="http://schemas.microsoft.com/office/drawing/2014/main" val="10003"/>
                  </a:ext>
                </a:extLst>
              </a:tr>
              <a:tr h="370840">
                <a:tc>
                  <a:txBody>
                    <a:bodyPr/>
                    <a:lstStyle/>
                    <a:p>
                      <a:r>
                        <a:rPr lang="en-US" sz="1600" dirty="0"/>
                        <a:t>Connecting with retirees as they plan for retirement and as they undertake their retirement. </a:t>
                      </a:r>
                    </a:p>
                  </a:txBody>
                  <a:tcPr/>
                </a:tc>
                <a:extLst>
                  <a:ext uri="{0D108BD9-81ED-4DB2-BD59-A6C34878D82A}">
                    <a16:rowId xmlns:a16="http://schemas.microsoft.com/office/drawing/2014/main" val="10004"/>
                  </a:ext>
                </a:extLst>
              </a:tr>
              <a:tr h="370840">
                <a:tc>
                  <a:txBody>
                    <a:bodyPr/>
                    <a:lstStyle/>
                    <a:p>
                      <a:r>
                        <a:rPr lang="en-US" sz="1600" dirty="0"/>
                        <a:t>More information about acquiring new post-retirement hobbies (interests) and opportunities for meeting and discussion with other retirees, ie., establishing new interests and social connections.</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Q33 - How could UBC and/or the UBC Emeritus College better support faculty during their pre- and early post-retirement periods?  We welcome your ideas.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519176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How could UBC and/or the UBC Emeritus College better support faculty during their pre- and early post-retirement periods?  We welcome your ideas.</a:t>
                      </a:r>
                    </a:p>
                  </a:txBody>
                  <a:tcPr/>
                </a:tc>
                <a:extLst>
                  <a:ext uri="{0D108BD9-81ED-4DB2-BD59-A6C34878D82A}">
                    <a16:rowId xmlns:a16="http://schemas.microsoft.com/office/drawing/2014/main" val="10000"/>
                  </a:ext>
                </a:extLst>
              </a:tr>
              <a:tr h="370840">
                <a:tc>
                  <a:txBody>
                    <a:bodyPr/>
                    <a:lstStyle/>
                    <a:p>
                      <a:r>
                        <a:rPr lang="en-US" sz="1600" dirty="0"/>
                        <a:t>Might be interesting to see if the Pension Group can provide some figures on whether the pay into the Registered retirement fund is really worth-while financially. As my income now is far in excess of what I earned prior to retirement I could really do without the compulsory withdrawal from the RRIF adding to my taxable income. I could have better spent the money that I put into the RRIF when I was still working.</a:t>
                      </a:r>
                    </a:p>
                  </a:txBody>
                  <a:tcPr/>
                </a:tc>
                <a:extLst>
                  <a:ext uri="{0D108BD9-81ED-4DB2-BD59-A6C34878D82A}">
                    <a16:rowId xmlns:a16="http://schemas.microsoft.com/office/drawing/2014/main" val="10001"/>
                  </a:ext>
                </a:extLst>
              </a:tr>
              <a:tr h="370840">
                <a:tc>
                  <a:txBody>
                    <a:bodyPr/>
                    <a:lstStyle/>
                    <a:p>
                      <a:r>
                        <a:rPr lang="en-US" sz="1600" dirty="0"/>
                        <a:t>Maybe more planning seminars and/or discussion about the different pathways people take, and how important it is to have already developed interests and social activities outside the academic field.</a:t>
                      </a:r>
                    </a:p>
                  </a:txBody>
                  <a:tcPr/>
                </a:tc>
                <a:extLst>
                  <a:ext uri="{0D108BD9-81ED-4DB2-BD59-A6C34878D82A}">
                    <a16:rowId xmlns:a16="http://schemas.microsoft.com/office/drawing/2014/main" val="10002"/>
                  </a:ext>
                </a:extLst>
              </a:tr>
              <a:tr h="370840">
                <a:tc>
                  <a:txBody>
                    <a:bodyPr/>
                    <a:lstStyle/>
                    <a:p>
                      <a:r>
                        <a:rPr lang="en-US" sz="1600" dirty="0"/>
                        <a:t>I think we do a good job
But the potential retiring faculty need to be made aware of us!!</a:t>
                      </a:r>
                    </a:p>
                  </a:txBody>
                  <a:tcPr/>
                </a:tc>
                <a:extLst>
                  <a:ext uri="{0D108BD9-81ED-4DB2-BD59-A6C34878D82A}">
                    <a16:rowId xmlns:a16="http://schemas.microsoft.com/office/drawing/2014/main" val="10003"/>
                  </a:ext>
                </a:extLst>
              </a:tr>
              <a:tr h="370840">
                <a:tc>
                  <a:txBody>
                    <a:bodyPr/>
                    <a:lstStyle/>
                    <a:p>
                      <a:r>
                        <a:rPr lang="en-US" sz="1600" dirty="0"/>
                        <a:t>Better guidance around nuts and bolts of pension details -- how to reallocate sources of income after retirement; clarity around insurance options;</a:t>
                      </a:r>
                    </a:p>
                  </a:txBody>
                  <a:tcPr/>
                </a:tc>
                <a:extLst>
                  <a:ext uri="{0D108BD9-81ED-4DB2-BD59-A6C34878D82A}">
                    <a16:rowId xmlns:a16="http://schemas.microsoft.com/office/drawing/2014/main" val="10004"/>
                  </a:ext>
                </a:extLst>
              </a:tr>
              <a:tr h="370840">
                <a:tc>
                  <a:txBody>
                    <a:bodyPr/>
                    <a:lstStyle/>
                    <a:p>
                      <a:r>
                        <a:rPr lang="en-US" sz="1600" dirty="0"/>
                        <a:t>Greater presence on the Okanagan Campus</a:t>
                      </a:r>
                    </a:p>
                  </a:txBody>
                  <a:tcPr/>
                </a:tc>
                <a:extLst>
                  <a:ext uri="{0D108BD9-81ED-4DB2-BD59-A6C34878D82A}">
                    <a16:rowId xmlns:a16="http://schemas.microsoft.com/office/drawing/2014/main" val="10005"/>
                  </a:ext>
                </a:extLst>
              </a:tr>
              <a:tr h="370840">
                <a:tc>
                  <a:txBody>
                    <a:bodyPr/>
                    <a:lstStyle/>
                    <a:p>
                      <a:r>
                        <a:rPr lang="en-US" sz="1600" dirty="0"/>
                        <a:t>Most emeriti are not active researchers, so programs to engage them socially or intellectually are important.</a:t>
                      </a:r>
                    </a:p>
                  </a:txBody>
                  <a:tcPr/>
                </a:tc>
                <a:extLst>
                  <a:ext uri="{0D108BD9-81ED-4DB2-BD59-A6C34878D82A}">
                    <a16:rowId xmlns:a16="http://schemas.microsoft.com/office/drawing/2014/main" val="10006"/>
                  </a:ext>
                </a:extLst>
              </a:tr>
              <a:tr h="370840">
                <a:tc>
                  <a:txBody>
                    <a:bodyPr/>
                    <a:lstStyle/>
                    <a:p>
                      <a:r>
                        <a:rPr lang="en-US" sz="1600" dirty="0"/>
                        <a:t>Ease maintaining contact with the department from which they retired.</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Q33 - How could UBC and/or the UBC Emeritus College better support faculty during their pre- and early post-retirement periods?  We welcome your ideas.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84632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How could UBC and/or the UBC Emeritus College better support faculty during their pre- and early post-retirement periods?  We welcome your ideas.</a:t>
                      </a:r>
                    </a:p>
                  </a:txBody>
                  <a:tcPr/>
                </a:tc>
                <a:extLst>
                  <a:ext uri="{0D108BD9-81ED-4DB2-BD59-A6C34878D82A}">
                    <a16:rowId xmlns:a16="http://schemas.microsoft.com/office/drawing/2014/main" val="10000"/>
                  </a:ext>
                </a:extLst>
              </a:tr>
              <a:tr h="370840">
                <a:tc>
                  <a:txBody>
                    <a:bodyPr/>
                    <a:lstStyle/>
                    <a:p>
                      <a:r>
                        <a:rPr lang="en-US" sz="1600" dirty="0"/>
                        <a:t>I really had no contact with the Emeritus College before retirement. My colleagues at UBC just don't retire (!!) so really had no sense of the challenges ahead in terms of maintaining research and connection. Financial planning was what I focussed on, and I'm glad I did. But I was surprised at the issues involved in sense of self. I didn't expect there to be any difference, but there has been. Pandemic hasn't helped, of course.</a:t>
                      </a:r>
                    </a:p>
                  </a:txBody>
                  <a:tcPr/>
                </a:tc>
                <a:extLst>
                  <a:ext uri="{0D108BD9-81ED-4DB2-BD59-A6C34878D82A}">
                    <a16:rowId xmlns:a16="http://schemas.microsoft.com/office/drawing/2014/main" val="10001"/>
                  </a:ext>
                </a:extLst>
              </a:tr>
              <a:tr h="370840">
                <a:tc>
                  <a:txBody>
                    <a:bodyPr/>
                    <a:lstStyle/>
                    <a:p>
                      <a:r>
                        <a:rPr lang="en-US" sz="1600" dirty="0"/>
                        <a:t>Some departments have a culture of not recognizing emeritii, regardless of the prestige or contribution of the individual.  I do not see any easy ways to address this, but if the College could undertake a study of the differing ethos with regards to retirees that might be useful.  I say might because I think this is a ground up issue hard to remedy from a top down position.</a:t>
                      </a:r>
                    </a:p>
                  </a:txBody>
                  <a:tcPr/>
                </a:tc>
                <a:extLst>
                  <a:ext uri="{0D108BD9-81ED-4DB2-BD59-A6C34878D82A}">
                    <a16:rowId xmlns:a16="http://schemas.microsoft.com/office/drawing/2014/main" val="10002"/>
                  </a:ext>
                </a:extLst>
              </a:tr>
              <a:tr h="370840">
                <a:tc>
                  <a:txBody>
                    <a:bodyPr/>
                    <a:lstStyle/>
                    <a:p>
                      <a:r>
                        <a:rPr lang="en-US" sz="1600" dirty="0"/>
                        <a:t>As above, making some talks available as recordings. Many look to be so interesting.  It's often difficult to join live by Zoom etc because of large time differences.</a:t>
                      </a:r>
                    </a:p>
                  </a:txBody>
                  <a:tcPr/>
                </a:tc>
                <a:extLst>
                  <a:ext uri="{0D108BD9-81ED-4DB2-BD59-A6C34878D82A}">
                    <a16:rowId xmlns:a16="http://schemas.microsoft.com/office/drawing/2014/main" val="10003"/>
                  </a:ext>
                </a:extLst>
              </a:tr>
              <a:tr h="370840">
                <a:tc>
                  <a:txBody>
                    <a:bodyPr/>
                    <a:lstStyle/>
                    <a:p>
                      <a:r>
                        <a:rPr lang="en-US" sz="1600" dirty="0"/>
                        <a:t>I think that the emeritus college is a wonderful idea. My issue comes with the leaders of the Emeritus college who tend to be the same leaders of the administration of the University when I was an active faculty member. If I was disappointed with their leader ship back then, I have a little interest in learning about their leader ship now. However, I am proud to have been a UBC faculty member and still promote the University whenever I can</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Q33 - How could UBC and/or the UBC Emeritus College better support faculty during their pre- and early post-retirement periods?  We welcome your ideas.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90220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How could UBC and/or the UBC Emeritus College better support faculty during their pre- and early post-retirement periods?  We welcome your ideas.</a:t>
                      </a:r>
                    </a:p>
                  </a:txBody>
                  <a:tcPr/>
                </a:tc>
                <a:extLst>
                  <a:ext uri="{0D108BD9-81ED-4DB2-BD59-A6C34878D82A}">
                    <a16:rowId xmlns:a16="http://schemas.microsoft.com/office/drawing/2014/main" val="10000"/>
                  </a:ext>
                </a:extLst>
              </a:tr>
              <a:tr h="370840">
                <a:tc>
                  <a:txBody>
                    <a:bodyPr/>
                    <a:lstStyle/>
                    <a:p>
                      <a:r>
                        <a:rPr lang="en-US" sz="1600" dirty="0"/>
                        <a:t>Advertise our activities more.</a:t>
                      </a:r>
                    </a:p>
                  </a:txBody>
                  <a:tcPr/>
                </a:tc>
                <a:extLst>
                  <a:ext uri="{0D108BD9-81ED-4DB2-BD59-A6C34878D82A}">
                    <a16:rowId xmlns:a16="http://schemas.microsoft.com/office/drawing/2014/main" val="10001"/>
                  </a:ext>
                </a:extLst>
              </a:tr>
              <a:tr h="370840">
                <a:tc>
                  <a:txBody>
                    <a:bodyPr/>
                    <a:lstStyle/>
                    <a:p>
                      <a:r>
                        <a:rPr lang="en-US" sz="1600" dirty="0"/>
                        <a:t>More flexibility in continuing Departmental/Hospital activity at a reduced level.
Invitations to Departmental academic and social events to keep in touch with colleagues.</a:t>
                      </a:r>
                    </a:p>
                  </a:txBody>
                  <a:tcPr/>
                </a:tc>
                <a:extLst>
                  <a:ext uri="{0D108BD9-81ED-4DB2-BD59-A6C34878D82A}">
                    <a16:rowId xmlns:a16="http://schemas.microsoft.com/office/drawing/2014/main" val="10002"/>
                  </a:ext>
                </a:extLst>
              </a:tr>
              <a:tr h="370840">
                <a:tc>
                  <a:txBody>
                    <a:bodyPr/>
                    <a:lstStyle/>
                    <a:p>
                      <a:r>
                        <a:rPr lang="en-US" sz="1600" dirty="0"/>
                        <a:t>more activities related to planning and preparing</a:t>
                      </a:r>
                    </a:p>
                  </a:txBody>
                  <a:tcPr/>
                </a:tc>
                <a:extLst>
                  <a:ext uri="{0D108BD9-81ED-4DB2-BD59-A6C34878D82A}">
                    <a16:rowId xmlns:a16="http://schemas.microsoft.com/office/drawing/2014/main" val="10003"/>
                  </a:ext>
                </a:extLst>
              </a:tr>
              <a:tr h="370840">
                <a:tc>
                  <a:txBody>
                    <a:bodyPr/>
                    <a:lstStyle/>
                    <a:p>
                      <a:r>
                        <a:rPr lang="en-US" sz="1600" dirty="0"/>
                        <a:t>I would have welcomed a chance to talk to older retirees when I first retired.</a:t>
                      </a:r>
                    </a:p>
                  </a:txBody>
                  <a:tcPr/>
                </a:tc>
                <a:extLst>
                  <a:ext uri="{0D108BD9-81ED-4DB2-BD59-A6C34878D82A}">
                    <a16:rowId xmlns:a16="http://schemas.microsoft.com/office/drawing/2014/main" val="10004"/>
                  </a:ext>
                </a:extLst>
              </a:tr>
              <a:tr h="370840">
                <a:tc>
                  <a:txBody>
                    <a:bodyPr/>
                    <a:lstStyle/>
                    <a:p>
                      <a:r>
                        <a:rPr lang="en-US" sz="1600" dirty="0"/>
                        <a:t>Benefits information and choices</a:t>
                      </a:r>
                    </a:p>
                  </a:txBody>
                  <a:tcPr/>
                </a:tc>
                <a:extLst>
                  <a:ext uri="{0D108BD9-81ED-4DB2-BD59-A6C34878D82A}">
                    <a16:rowId xmlns:a16="http://schemas.microsoft.com/office/drawing/2014/main" val="10005"/>
                  </a:ext>
                </a:extLst>
              </a:tr>
              <a:tr h="370840">
                <a:tc>
                  <a:txBody>
                    <a:bodyPr/>
                    <a:lstStyle/>
                    <a:p>
                      <a:r>
                        <a:rPr lang="en-US" sz="1600" dirty="0"/>
                        <a:t>A programme of Easing Into Retirement covering many of the topics noted above. Each retiree will be quite different from another, and this would require customizing.</a:t>
                      </a:r>
                    </a:p>
                  </a:txBody>
                  <a:tcPr/>
                </a:tc>
                <a:extLst>
                  <a:ext uri="{0D108BD9-81ED-4DB2-BD59-A6C34878D82A}">
                    <a16:rowId xmlns:a16="http://schemas.microsoft.com/office/drawing/2014/main" val="10006"/>
                  </a:ext>
                </a:extLst>
              </a:tr>
              <a:tr h="370840">
                <a:tc>
                  <a:txBody>
                    <a:bodyPr/>
                    <a:lstStyle/>
                    <a:p>
                      <a:r>
                        <a:rPr lang="en-US" sz="1600" dirty="0"/>
                        <a:t>Add "Community volunteer service" category to the official UBC CV, and take the category seriously at all stages of career progress and merit reviews. Actively educate pre-retirement members about Retirement Options well in advance of retirement. End the subsidy for continuation of scholarly activities: it only enables some members to avoid "easing into retirement."   </a:t>
                      </a:r>
                    </a:p>
                  </a:txBody>
                  <a:tcPr/>
                </a:tc>
                <a:extLst>
                  <a:ext uri="{0D108BD9-81ED-4DB2-BD59-A6C34878D82A}">
                    <a16:rowId xmlns:a16="http://schemas.microsoft.com/office/drawing/2014/main" val="10007"/>
                  </a:ext>
                </a:extLst>
              </a:tr>
              <a:tr h="370840">
                <a:tc>
                  <a:txBody>
                    <a:bodyPr/>
                    <a:lstStyle/>
                    <a:p>
                      <a:r>
                        <a:rPr lang="en-US" sz="1600" dirty="0"/>
                        <a:t>Graduate from the so-ingrained petty cultures of academic pecking order. Probably impossible.</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33324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1943</a:t>
                      </a:r>
                    </a:p>
                  </a:txBody>
                  <a:tcPr/>
                </a:tc>
                <a:tc>
                  <a:txBody>
                    <a:bodyPr/>
                    <a:lstStyle/>
                    <a:p>
                      <a:r>
                        <a:rPr lang="en-US" sz="1600" dirty="0"/>
                        <a:t>2018</a:t>
                      </a:r>
                    </a:p>
                  </a:txBody>
                  <a:tcPr/>
                </a:tc>
                <a:tc>
                  <a:txBody>
                    <a:bodyPr/>
                    <a:lstStyle/>
                    <a:p>
                      <a:r>
                        <a:rPr lang="en-US" sz="1600" dirty="0"/>
                        <a:t>Oral Biological &amp; Med. Sciences</a:t>
                      </a:r>
                    </a:p>
                  </a:txBody>
                  <a:tcPr/>
                </a:tc>
                <a:tc>
                  <a:txBody>
                    <a:bodyPr/>
                    <a:lstStyle/>
                    <a:p>
                      <a:r>
                        <a:rPr lang="en-US" sz="1600" dirty="0"/>
                        <a:t>Dentistry</a:t>
                      </a:r>
                    </a:p>
                  </a:txBody>
                  <a:tcPr/>
                </a:tc>
                <a:extLst>
                  <a:ext uri="{0D108BD9-81ED-4DB2-BD59-A6C34878D82A}">
                    <a16:rowId xmlns:a16="http://schemas.microsoft.com/office/drawing/2014/main" val="10001"/>
                  </a:ext>
                </a:extLst>
              </a:tr>
              <a:tr h="370840">
                <a:tc>
                  <a:txBody>
                    <a:bodyPr/>
                    <a:lstStyle/>
                    <a:p>
                      <a:r>
                        <a:rPr lang="en-US" sz="1600" dirty="0"/>
                        <a:t>1953</a:t>
                      </a:r>
                    </a:p>
                  </a:txBody>
                  <a:tcPr/>
                </a:tc>
                <a:tc>
                  <a:txBody>
                    <a:bodyPr/>
                    <a:lstStyle/>
                    <a:p>
                      <a:r>
                        <a:rPr lang="en-US" sz="1600" dirty="0"/>
                        <a:t>2008</a:t>
                      </a:r>
                    </a:p>
                  </a:txBody>
                  <a:tcPr/>
                </a:tc>
                <a:tc>
                  <a:txBody>
                    <a:bodyPr/>
                    <a:lstStyle/>
                    <a:p>
                      <a:r>
                        <a:rPr lang="en-US" sz="1600" dirty="0"/>
                        <a:t>Library</a:t>
                      </a:r>
                    </a:p>
                  </a:txBody>
                  <a:tcPr/>
                </a:tc>
                <a:tc>
                  <a:txBody>
                    <a:bodyPr/>
                    <a:lstStyle/>
                    <a:p>
                      <a:r>
                        <a:rPr lang="en-US" sz="1600" dirty="0"/>
                        <a:t>Library</a:t>
                      </a:r>
                    </a:p>
                  </a:txBody>
                  <a:tcPr/>
                </a:tc>
                <a:extLst>
                  <a:ext uri="{0D108BD9-81ED-4DB2-BD59-A6C34878D82A}">
                    <a16:rowId xmlns:a16="http://schemas.microsoft.com/office/drawing/2014/main" val="10002"/>
                  </a:ext>
                </a:extLst>
              </a:tr>
              <a:tr h="370840">
                <a:tc>
                  <a:txBody>
                    <a:bodyPr/>
                    <a:lstStyle/>
                    <a:p>
                      <a:r>
                        <a:rPr lang="en-US" sz="1600" dirty="0"/>
                        <a:t>1951</a:t>
                      </a:r>
                    </a:p>
                  </a:txBody>
                  <a:tcPr/>
                </a:tc>
                <a:tc>
                  <a:txBody>
                    <a:bodyPr/>
                    <a:lstStyle/>
                    <a:p>
                      <a:r>
                        <a:rPr lang="en-US" sz="1600" dirty="0"/>
                        <a:t>2014</a:t>
                      </a:r>
                    </a:p>
                  </a:txBody>
                  <a:tcPr/>
                </a:tc>
                <a:tc>
                  <a:txBody>
                    <a:bodyPr/>
                    <a:lstStyle/>
                    <a:p>
                      <a:r>
                        <a:rPr lang="en-US" sz="1600" dirty="0"/>
                        <a:t>Orthopaedics</a:t>
                      </a:r>
                    </a:p>
                  </a:txBody>
                  <a:tcPr/>
                </a:tc>
                <a:tc>
                  <a:txBody>
                    <a:bodyPr/>
                    <a:lstStyle/>
                    <a:p>
                      <a:r>
                        <a:rPr lang="en-US" sz="1600" dirty="0"/>
                        <a:t>Medicine</a:t>
                      </a:r>
                    </a:p>
                  </a:txBody>
                  <a:tcPr/>
                </a:tc>
                <a:extLst>
                  <a:ext uri="{0D108BD9-81ED-4DB2-BD59-A6C34878D82A}">
                    <a16:rowId xmlns:a16="http://schemas.microsoft.com/office/drawing/2014/main" val="10003"/>
                  </a:ext>
                </a:extLst>
              </a:tr>
              <a:tr h="370840">
                <a:tc>
                  <a:txBody>
                    <a:bodyPr/>
                    <a:lstStyle/>
                    <a:p>
                      <a:r>
                        <a:rPr lang="en-US" sz="1600" dirty="0"/>
                        <a:t>1946</a:t>
                      </a:r>
                    </a:p>
                  </a:txBody>
                  <a:tcPr/>
                </a:tc>
                <a:tc>
                  <a:txBody>
                    <a:bodyPr/>
                    <a:lstStyle/>
                    <a:p>
                      <a:r>
                        <a:rPr lang="en-US" sz="1600" dirty="0"/>
                        <a:t>2011</a:t>
                      </a:r>
                    </a:p>
                  </a:txBody>
                  <a:tcPr/>
                </a:tc>
                <a:tc>
                  <a:txBody>
                    <a:bodyPr/>
                    <a:lstStyle/>
                    <a:p>
                      <a:r>
                        <a:rPr lang="en-US" sz="1600" dirty="0"/>
                        <a:t>Physics &amp; Astronomy</a:t>
                      </a:r>
                    </a:p>
                  </a:txBody>
                  <a:tcPr/>
                </a:tc>
                <a:tc>
                  <a:txBody>
                    <a:bodyPr/>
                    <a:lstStyle/>
                    <a:p>
                      <a:r>
                        <a:rPr lang="en-US" sz="1600" dirty="0"/>
                        <a:t>Science</a:t>
                      </a:r>
                    </a:p>
                  </a:txBody>
                  <a:tcPr/>
                </a:tc>
                <a:extLst>
                  <a:ext uri="{0D108BD9-81ED-4DB2-BD59-A6C34878D82A}">
                    <a16:rowId xmlns:a16="http://schemas.microsoft.com/office/drawing/2014/main" val="10004"/>
                  </a:ext>
                </a:extLst>
              </a:tr>
              <a:tr h="370840">
                <a:tc>
                  <a:txBody>
                    <a:bodyPr/>
                    <a:lstStyle/>
                    <a:p>
                      <a:r>
                        <a:rPr lang="en-US" sz="1600" dirty="0"/>
                        <a:t>1937</a:t>
                      </a:r>
                    </a:p>
                  </a:txBody>
                  <a:tcPr/>
                </a:tc>
                <a:tc>
                  <a:txBody>
                    <a:bodyPr/>
                    <a:lstStyle/>
                    <a:p>
                      <a:r>
                        <a:rPr lang="en-US" sz="1600" dirty="0"/>
                        <a:t>2000</a:t>
                      </a:r>
                    </a:p>
                  </a:txBody>
                  <a:tcPr/>
                </a:tc>
                <a:tc>
                  <a:txBody>
                    <a:bodyPr/>
                    <a:lstStyle/>
                    <a:p>
                      <a:r>
                        <a:rPr lang="en-US" sz="1600" dirty="0"/>
                        <a:t>Oral Medical Surgical Sciences</a:t>
                      </a:r>
                    </a:p>
                  </a:txBody>
                  <a:tcPr/>
                </a:tc>
                <a:tc>
                  <a:txBody>
                    <a:bodyPr/>
                    <a:lstStyle/>
                    <a:p>
                      <a:r>
                        <a:rPr lang="en-US" sz="1600" dirty="0"/>
                        <a:t>Dentistry</a:t>
                      </a:r>
                    </a:p>
                  </a:txBody>
                  <a:tcPr/>
                </a:tc>
                <a:extLst>
                  <a:ext uri="{0D108BD9-81ED-4DB2-BD59-A6C34878D82A}">
                    <a16:rowId xmlns:a16="http://schemas.microsoft.com/office/drawing/2014/main" val="10005"/>
                  </a:ext>
                </a:extLst>
              </a:tr>
              <a:tr h="370840">
                <a:tc>
                  <a:txBody>
                    <a:bodyPr/>
                    <a:lstStyle/>
                    <a:p>
                      <a:r>
                        <a:rPr lang="en-US" sz="1600" dirty="0"/>
                        <a:t>1939</a:t>
                      </a:r>
                    </a:p>
                  </a:txBody>
                  <a:tcPr/>
                </a:tc>
                <a:tc>
                  <a:txBody>
                    <a:bodyPr/>
                    <a:lstStyle/>
                    <a:p>
                      <a:r>
                        <a:rPr lang="en-US" sz="1600" dirty="0"/>
                        <a:t>1988</a:t>
                      </a:r>
                    </a:p>
                  </a:txBody>
                  <a:tcPr/>
                </a:tc>
                <a:tc>
                  <a:txBody>
                    <a:bodyPr/>
                    <a:lstStyle/>
                    <a:p>
                      <a:r>
                        <a:rPr lang="en-US" sz="1600" dirty="0"/>
                        <a:t>English</a:t>
                      </a:r>
                    </a:p>
                  </a:txBody>
                  <a:tcPr/>
                </a:tc>
                <a:tc>
                  <a:txBody>
                    <a:bodyPr/>
                    <a:lstStyle/>
                    <a:p>
                      <a:r>
                        <a:rPr lang="en-US" sz="1600" dirty="0"/>
                        <a:t>Arts</a:t>
                      </a:r>
                    </a:p>
                  </a:txBody>
                  <a:tcPr/>
                </a:tc>
                <a:extLst>
                  <a:ext uri="{0D108BD9-81ED-4DB2-BD59-A6C34878D82A}">
                    <a16:rowId xmlns:a16="http://schemas.microsoft.com/office/drawing/2014/main" val="10006"/>
                  </a:ext>
                </a:extLst>
              </a:tr>
              <a:tr h="370840">
                <a:tc>
                  <a:txBody>
                    <a:bodyPr/>
                    <a:lstStyle/>
                    <a:p>
                      <a:r>
                        <a:rPr lang="en-US" sz="1600" dirty="0"/>
                        <a:t>1936</a:t>
                      </a:r>
                    </a:p>
                  </a:txBody>
                  <a:tcPr/>
                </a:tc>
                <a:tc>
                  <a:txBody>
                    <a:bodyPr/>
                    <a:lstStyle/>
                    <a:p>
                      <a:r>
                        <a:rPr lang="en-US" sz="1600" dirty="0"/>
                        <a:t>1991</a:t>
                      </a:r>
                    </a:p>
                  </a:txBody>
                  <a:tcPr/>
                </a:tc>
                <a:tc>
                  <a:txBody>
                    <a:bodyPr/>
                    <a:lstStyle/>
                    <a:p>
                      <a:r>
                        <a:rPr lang="en-US" sz="1600" dirty="0"/>
                        <a:t>Human Kinetics</a:t>
                      </a:r>
                    </a:p>
                  </a:txBody>
                  <a:tcPr/>
                </a:tc>
                <a:tc>
                  <a:txBody>
                    <a:bodyPr/>
                    <a:lstStyle/>
                    <a:p>
                      <a:r>
                        <a:rPr lang="en-US" sz="1600" dirty="0"/>
                        <a:t>Education</a:t>
                      </a:r>
                    </a:p>
                  </a:txBody>
                  <a:tcPr/>
                </a:tc>
                <a:extLst>
                  <a:ext uri="{0D108BD9-81ED-4DB2-BD59-A6C34878D82A}">
                    <a16:rowId xmlns:a16="http://schemas.microsoft.com/office/drawing/2014/main" val="10007"/>
                  </a:ext>
                </a:extLst>
              </a:tr>
              <a:tr h="370840">
                <a:tc>
                  <a:txBody>
                    <a:bodyPr/>
                    <a:lstStyle/>
                    <a:p>
                      <a:r>
                        <a:rPr lang="en-US" sz="1600" dirty="0"/>
                        <a:t>1944</a:t>
                      </a:r>
                    </a:p>
                  </a:txBody>
                  <a:tcPr/>
                </a:tc>
                <a:tc>
                  <a:txBody>
                    <a:bodyPr/>
                    <a:lstStyle/>
                    <a:p>
                      <a:r>
                        <a:rPr lang="en-US" sz="1600" dirty="0"/>
                        <a:t>2014</a:t>
                      </a:r>
                    </a:p>
                  </a:txBody>
                  <a:tcPr/>
                </a:tc>
                <a:tc>
                  <a:txBody>
                    <a:bodyPr/>
                    <a:lstStyle/>
                    <a:p>
                      <a:r>
                        <a:rPr lang="en-US" sz="1600" dirty="0"/>
                        <a:t>Educational Studies</a:t>
                      </a:r>
                    </a:p>
                  </a:txBody>
                  <a:tcPr/>
                </a:tc>
                <a:tc>
                  <a:txBody>
                    <a:bodyPr/>
                    <a:lstStyle/>
                    <a:p>
                      <a:r>
                        <a:rPr lang="en-US" sz="1600" dirty="0"/>
                        <a:t>Education</a:t>
                      </a:r>
                    </a:p>
                  </a:txBody>
                  <a:tcPr/>
                </a:tc>
                <a:extLst>
                  <a:ext uri="{0D108BD9-81ED-4DB2-BD59-A6C34878D82A}">
                    <a16:rowId xmlns:a16="http://schemas.microsoft.com/office/drawing/2014/main" val="10008"/>
                  </a:ext>
                </a:extLst>
              </a:tr>
              <a:tr h="370840">
                <a:tc>
                  <a:txBody>
                    <a:bodyPr/>
                    <a:lstStyle/>
                    <a:p>
                      <a:r>
                        <a:rPr lang="en-US" sz="1600" dirty="0"/>
                        <a:t>1953</a:t>
                      </a:r>
                    </a:p>
                  </a:txBody>
                  <a:tcPr/>
                </a:tc>
                <a:tc>
                  <a:txBody>
                    <a:bodyPr/>
                    <a:lstStyle/>
                    <a:p>
                      <a:r>
                        <a:rPr lang="en-US" sz="1600" dirty="0"/>
                        <a:t>2020</a:t>
                      </a:r>
                    </a:p>
                  </a:txBody>
                  <a:tcPr/>
                </a:tc>
                <a:tc>
                  <a:txBody>
                    <a:bodyPr/>
                    <a:lstStyle/>
                    <a:p>
                      <a:r>
                        <a:rPr lang="en-US" sz="1600" dirty="0"/>
                        <a:t>Creative Studies</a:t>
                      </a:r>
                    </a:p>
                  </a:txBody>
                  <a:tcPr/>
                </a:tc>
                <a:tc>
                  <a:txBody>
                    <a:bodyPr/>
                    <a:lstStyle/>
                    <a:p>
                      <a:r>
                        <a:rPr lang="en-US" sz="1600" dirty="0"/>
                        <a:t>Creative and Critical Studies</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Q33 - How could UBC and/or the UBC Emeritus College better support faculty during their pre- and early post-retirement periods?  We welcome your ideas.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89204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How could UBC and/or the UBC Emeritus College better support faculty during their pre- and early post-retirement periods?  We welcome your ideas.</a:t>
                      </a:r>
                    </a:p>
                  </a:txBody>
                  <a:tcPr/>
                </a:tc>
                <a:extLst>
                  <a:ext uri="{0D108BD9-81ED-4DB2-BD59-A6C34878D82A}">
                    <a16:rowId xmlns:a16="http://schemas.microsoft.com/office/drawing/2014/main" val="10000"/>
                  </a:ext>
                </a:extLst>
              </a:tr>
              <a:tr h="370840">
                <a:tc>
                  <a:txBody>
                    <a:bodyPr/>
                    <a:lstStyle/>
                    <a:p>
                      <a:r>
                        <a:rPr lang="en-US" sz="1600" dirty="0"/>
                        <a:t>Probably should develop program specifically to link up with and engage faculty in the 1-2 years BEFORE they retire.</a:t>
                      </a:r>
                    </a:p>
                  </a:txBody>
                  <a:tcPr/>
                </a:tc>
                <a:extLst>
                  <a:ext uri="{0D108BD9-81ED-4DB2-BD59-A6C34878D82A}">
                    <a16:rowId xmlns:a16="http://schemas.microsoft.com/office/drawing/2014/main" val="10001"/>
                  </a:ext>
                </a:extLst>
              </a:tr>
              <a:tr h="370840">
                <a:tc>
                  <a:txBody>
                    <a:bodyPr/>
                    <a:lstStyle/>
                    <a:p>
                      <a:r>
                        <a:rPr lang="en-US" sz="1600" dirty="0"/>
                        <a:t>More networking opportunity ; provide membership list with contact possibility</a:t>
                      </a:r>
                    </a:p>
                  </a:txBody>
                  <a:tcPr/>
                </a:tc>
                <a:extLst>
                  <a:ext uri="{0D108BD9-81ED-4DB2-BD59-A6C34878D82A}">
                    <a16:rowId xmlns:a16="http://schemas.microsoft.com/office/drawing/2014/main" val="10002"/>
                  </a:ext>
                </a:extLst>
              </a:tr>
              <a:tr h="370840">
                <a:tc>
                  <a:txBody>
                    <a:bodyPr/>
                    <a:lstStyle/>
                    <a:p>
                      <a:r>
                        <a:rPr lang="en-US" sz="1600" dirty="0"/>
                        <a:t>My unit shows no interest in my participation in any ongoing activities and no respect for my previous contributions, and I'd have to say that is true for the Faculty as well. My current professional activities, which are fairly extensive, have no connection with UBC. I think there is general ignorance of the roles that Emeritus faculty could play. Perhaps the College could educate them, or work with senior leadership - not at the President Ono level - he seems very supportive, but perhaps the Dean level.  My affection for UBC has gone way down based on how I have been treated during retirement.  My satisfaction level indicated below has nothing to do with UBC - in fact, I am happy to be away from it.</a:t>
                      </a:r>
                    </a:p>
                  </a:txBody>
                  <a:tcPr/>
                </a:tc>
                <a:extLst>
                  <a:ext uri="{0D108BD9-81ED-4DB2-BD59-A6C34878D82A}">
                    <a16:rowId xmlns:a16="http://schemas.microsoft.com/office/drawing/2014/main" val="10003"/>
                  </a:ext>
                </a:extLst>
              </a:tr>
              <a:tr h="370840">
                <a:tc>
                  <a:txBody>
                    <a:bodyPr/>
                    <a:lstStyle/>
                    <a:p>
                      <a:r>
                        <a:rPr lang="en-US" sz="1600" dirty="0"/>
                        <a:t>Perhaps more communication with faculty who are approaching retirement (even though that is 
difficult to define these days), to let them know about info/resources available through College.</a:t>
                      </a:r>
                    </a:p>
                  </a:txBody>
                  <a:tcPr/>
                </a:tc>
                <a:extLst>
                  <a:ext uri="{0D108BD9-81ED-4DB2-BD59-A6C34878D82A}">
                    <a16:rowId xmlns:a16="http://schemas.microsoft.com/office/drawing/2014/main" val="10004"/>
                  </a:ext>
                </a:extLst>
              </a:tr>
              <a:tr h="370840">
                <a:tc>
                  <a:txBody>
                    <a:bodyPr/>
                    <a:lstStyle/>
                    <a:p>
                      <a:r>
                        <a:rPr lang="en-US" sz="1600" dirty="0"/>
                        <a:t>Force department heads to better explain retirement options to faculty.</a:t>
                      </a:r>
                    </a:p>
                  </a:txBody>
                  <a:tcPr/>
                </a:tc>
                <a:extLst>
                  <a:ext uri="{0D108BD9-81ED-4DB2-BD59-A6C34878D82A}">
                    <a16:rowId xmlns:a16="http://schemas.microsoft.com/office/drawing/2014/main" val="10005"/>
                  </a:ext>
                </a:extLst>
              </a:tr>
              <a:tr h="370840">
                <a:tc>
                  <a:txBody>
                    <a:bodyPr/>
                    <a:lstStyle/>
                    <a:p>
                      <a:r>
                        <a:rPr lang="en-US" sz="1600" dirty="0"/>
                        <a:t>Let them decide then providee support - help them achieve what they desire.</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Q33 - How could UBC and/or the UBC Emeritus College better support faculty during their pre- and early post-retirement periods?  We welcome your ideas.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41452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How could UBC and/or the UBC Emeritus College better support faculty during their pre- and early post-retirement periods?  We welcome your ideas.</a:t>
                      </a:r>
                    </a:p>
                  </a:txBody>
                  <a:tcPr/>
                </a:tc>
                <a:extLst>
                  <a:ext uri="{0D108BD9-81ED-4DB2-BD59-A6C34878D82A}">
                    <a16:rowId xmlns:a16="http://schemas.microsoft.com/office/drawing/2014/main" val="10000"/>
                  </a:ext>
                </a:extLst>
              </a:tr>
              <a:tr h="370840">
                <a:tc>
                  <a:txBody>
                    <a:bodyPr/>
                    <a:lstStyle/>
                    <a:p>
                      <a:r>
                        <a:rPr lang="en-US" sz="1600" dirty="0"/>
                        <a:t>Wish the health care benefits as faculty did not change so drastically on retirement. Most civil servants have the same benefits after retirement</a:t>
                      </a:r>
                    </a:p>
                  </a:txBody>
                  <a:tcPr/>
                </a:tc>
                <a:extLst>
                  <a:ext uri="{0D108BD9-81ED-4DB2-BD59-A6C34878D82A}">
                    <a16:rowId xmlns:a16="http://schemas.microsoft.com/office/drawing/2014/main" val="10001"/>
                  </a:ext>
                </a:extLst>
              </a:tr>
              <a:tr h="370840">
                <a:tc>
                  <a:txBody>
                    <a:bodyPr/>
                    <a:lstStyle/>
                    <a:p>
                      <a:r>
                        <a:rPr lang="en-US" sz="1600" dirty="0"/>
                        <a:t>Monitoring changes e.g. income tax, health, financial planning that might affect retirees. Enabling  cross-department collaborative activities - UBC remains a bunch of Dept silos.</a:t>
                      </a:r>
                    </a:p>
                  </a:txBody>
                  <a:tcPr/>
                </a:tc>
                <a:extLst>
                  <a:ext uri="{0D108BD9-81ED-4DB2-BD59-A6C34878D82A}">
                    <a16:rowId xmlns:a16="http://schemas.microsoft.com/office/drawing/2014/main" val="10002"/>
                  </a:ext>
                </a:extLst>
              </a:tr>
              <a:tr h="370840">
                <a:tc>
                  <a:txBody>
                    <a:bodyPr/>
                    <a:lstStyle/>
                    <a:p>
                      <a:r>
                        <a:rPr lang="en-US" sz="1600" dirty="0"/>
                        <a:t>no comment</a:t>
                      </a:r>
                    </a:p>
                  </a:txBody>
                  <a:tcPr/>
                </a:tc>
                <a:extLst>
                  <a:ext uri="{0D108BD9-81ED-4DB2-BD59-A6C34878D82A}">
                    <a16:rowId xmlns:a16="http://schemas.microsoft.com/office/drawing/2014/main" val="10003"/>
                  </a:ext>
                </a:extLst>
              </a:tr>
              <a:tr h="370840">
                <a:tc>
                  <a:txBody>
                    <a:bodyPr/>
                    <a:lstStyle/>
                    <a:p>
                      <a:r>
                        <a:rPr lang="en-US" sz="1600" dirty="0"/>
                        <a:t>I have enjoyed listening to some of the panel discussions in areas of expertise and would like to listen/watch a lot more.  I would like to hear more on the future/relevance of the University as an institution as our society continues to evolve at warp speed.</a:t>
                      </a:r>
                    </a:p>
                  </a:txBody>
                  <a:tcPr/>
                </a:tc>
                <a:extLst>
                  <a:ext uri="{0D108BD9-81ED-4DB2-BD59-A6C34878D82A}">
                    <a16:rowId xmlns:a16="http://schemas.microsoft.com/office/drawing/2014/main" val="10004"/>
                  </a:ext>
                </a:extLst>
              </a:tr>
              <a:tr h="370840">
                <a:tc>
                  <a:txBody>
                    <a:bodyPr/>
                    <a:lstStyle/>
                    <a:p>
                      <a:r>
                        <a:rPr lang="en-US" sz="1600" dirty="0"/>
                        <a:t>Panel discussion or talks on adjustments and opportunities in retirement life</a:t>
                      </a:r>
                    </a:p>
                  </a:txBody>
                  <a:tcPr/>
                </a:tc>
                <a:extLst>
                  <a:ext uri="{0D108BD9-81ED-4DB2-BD59-A6C34878D82A}">
                    <a16:rowId xmlns:a16="http://schemas.microsoft.com/office/drawing/2014/main" val="10005"/>
                  </a:ext>
                </a:extLst>
              </a:tr>
              <a:tr h="370840">
                <a:tc>
                  <a:txBody>
                    <a:bodyPr/>
                    <a:lstStyle/>
                    <a:p>
                      <a:r>
                        <a:rPr lang="en-US" sz="1600" dirty="0"/>
                        <a:t>Difficult to say given both the recency of my retirement and the suffocating effect of COVID.</a:t>
                      </a:r>
                    </a:p>
                  </a:txBody>
                  <a:tcPr/>
                </a:tc>
                <a:extLst>
                  <a:ext uri="{0D108BD9-81ED-4DB2-BD59-A6C34878D82A}">
                    <a16:rowId xmlns:a16="http://schemas.microsoft.com/office/drawing/2014/main" val="10006"/>
                  </a:ext>
                </a:extLst>
              </a:tr>
              <a:tr h="370840">
                <a:tc>
                  <a:txBody>
                    <a:bodyPr/>
                    <a:lstStyle/>
                    <a:p>
                      <a:r>
                        <a:rPr lang="en-US" sz="1600" dirty="0"/>
                        <a:t>In person meetings. Hopefully </a:t>
                      </a:r>
                    </a:p>
                  </a:txBody>
                  <a:tcPr/>
                </a:tc>
                <a:extLst>
                  <a:ext uri="{0D108BD9-81ED-4DB2-BD59-A6C34878D82A}">
                    <a16:rowId xmlns:a16="http://schemas.microsoft.com/office/drawing/2014/main" val="10007"/>
                  </a:ext>
                </a:extLst>
              </a:tr>
              <a:tr h="370840">
                <a:tc>
                  <a:txBody>
                    <a:bodyPr/>
                    <a:lstStyle/>
                    <a:p>
                      <a:r>
                        <a:rPr lang="en-US" sz="1600" dirty="0"/>
                        <a:t>by fostering dept/faculty  emeritus groups (dept reps etc)</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Q33 - How could UBC and/or the UBC Emeritus College better support faculty during their pre- and early post-retirement periods?  We welcome your ideas.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68376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How could UBC and/or the UBC Emeritus College better support faculty during their pre- and early post-retirement periods?  We welcome your ideas.</a:t>
                      </a:r>
                    </a:p>
                  </a:txBody>
                  <a:tcPr/>
                </a:tc>
                <a:extLst>
                  <a:ext uri="{0D108BD9-81ED-4DB2-BD59-A6C34878D82A}">
                    <a16:rowId xmlns:a16="http://schemas.microsoft.com/office/drawing/2014/main" val="10000"/>
                  </a:ext>
                </a:extLst>
              </a:tr>
              <a:tr h="370840">
                <a:tc>
                  <a:txBody>
                    <a:bodyPr/>
                    <a:lstStyle/>
                    <a:p>
                      <a:r>
                        <a:rPr lang="en-US" sz="1600" dirty="0"/>
                        <a:t>Give them more information from standpoint of people who are retired. </a:t>
                      </a:r>
                    </a:p>
                  </a:txBody>
                  <a:tcPr/>
                </a:tc>
                <a:extLst>
                  <a:ext uri="{0D108BD9-81ED-4DB2-BD59-A6C34878D82A}">
                    <a16:rowId xmlns:a16="http://schemas.microsoft.com/office/drawing/2014/main" val="10001"/>
                  </a:ext>
                </a:extLst>
              </a:tr>
              <a:tr h="370840">
                <a:tc>
                  <a:txBody>
                    <a:bodyPr/>
                    <a:lstStyle/>
                    <a:p>
                      <a:r>
                        <a:rPr lang="en-US" sz="1600" dirty="0"/>
                        <a:t>Let's get out of the CoVid hole and reactivate personal meetings; I greatly miss this .  </a:t>
                      </a:r>
                    </a:p>
                  </a:txBody>
                  <a:tcPr/>
                </a:tc>
                <a:extLst>
                  <a:ext uri="{0D108BD9-81ED-4DB2-BD59-A6C34878D82A}">
                    <a16:rowId xmlns:a16="http://schemas.microsoft.com/office/drawing/2014/main" val="10002"/>
                  </a:ext>
                </a:extLst>
              </a:tr>
              <a:tr h="370840">
                <a:tc>
                  <a:txBody>
                    <a:bodyPr/>
                    <a:lstStyle/>
                    <a:p>
                      <a:r>
                        <a:rPr lang="en-US" sz="1600" dirty="0"/>
                        <a:t>talks on retirement life styles</a:t>
                      </a:r>
                    </a:p>
                  </a:txBody>
                  <a:tcPr/>
                </a:tc>
                <a:extLst>
                  <a:ext uri="{0D108BD9-81ED-4DB2-BD59-A6C34878D82A}">
                    <a16:rowId xmlns:a16="http://schemas.microsoft.com/office/drawing/2014/main" val="10003"/>
                  </a:ext>
                </a:extLst>
              </a:tr>
              <a:tr h="370840">
                <a:tc>
                  <a:txBody>
                    <a:bodyPr/>
                    <a:lstStyle/>
                    <a:p>
                      <a:r>
                        <a:rPr lang="en-US" sz="1600" dirty="0"/>
                        <a:t>Make the retirement workshops and sessions on different times of the day and different days of the week in different terms, please! I had problems attending because these were at the same time and day of the week each term, and I had a teaching conflict. </a:t>
                      </a:r>
                    </a:p>
                  </a:txBody>
                  <a:tcPr/>
                </a:tc>
                <a:extLst>
                  <a:ext uri="{0D108BD9-81ED-4DB2-BD59-A6C34878D82A}">
                    <a16:rowId xmlns:a16="http://schemas.microsoft.com/office/drawing/2014/main" val="10004"/>
                  </a:ext>
                </a:extLst>
              </a:tr>
              <a:tr h="370840">
                <a:tc>
                  <a:txBody>
                    <a:bodyPr/>
                    <a:lstStyle/>
                    <a:p>
                      <a:r>
                        <a:rPr lang="en-US" sz="1600" dirty="0"/>
                        <a:t>See above regarding help in financial planning and the management of the university pension.</a:t>
                      </a:r>
                    </a:p>
                  </a:txBody>
                  <a:tcPr/>
                </a:tc>
                <a:extLst>
                  <a:ext uri="{0D108BD9-81ED-4DB2-BD59-A6C34878D82A}">
                    <a16:rowId xmlns:a16="http://schemas.microsoft.com/office/drawing/2014/main" val="10005"/>
                  </a:ext>
                </a:extLst>
              </a:tr>
              <a:tr h="370840">
                <a:tc>
                  <a:txBody>
                    <a:bodyPr/>
                    <a:lstStyle/>
                    <a:p>
                      <a:r>
                        <a:rPr lang="en-US" sz="1600" dirty="0"/>
                        <a:t>See above - I think that faculty nearing retirement should think about how their relationships will change with spouse, adult kids, and others who have always seen them as a ‘worker bee’, and for whom they may have spent less time with. I also know lots of faculty members who just hadn’t planned for a life beyond work, and who initially go through the day suffering from the loss of a work life. These are the issues that must be addressed BEFORE retirement! Emeritus College is a big help for those in Vancouver, though - just to know that you can meet with colleagues from all over the campus.</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Q33 - How could UBC and/or the UBC Emeritus College better support faculty during their pre- and early post-retirement periods?  We welcome your ideas.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312928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How could UBC and/or the UBC Emeritus College better support faculty during their pre- and early post-retirement periods?  We welcome your ideas.</a:t>
                      </a:r>
                    </a:p>
                  </a:txBody>
                  <a:tcPr/>
                </a:tc>
                <a:extLst>
                  <a:ext uri="{0D108BD9-81ED-4DB2-BD59-A6C34878D82A}">
                    <a16:rowId xmlns:a16="http://schemas.microsoft.com/office/drawing/2014/main" val="10000"/>
                  </a:ext>
                </a:extLst>
              </a:tr>
              <a:tr h="370840">
                <a:tc>
                  <a:txBody>
                    <a:bodyPr/>
                    <a:lstStyle/>
                    <a:p>
                      <a:r>
                        <a:rPr lang="en-US" sz="1600" dirty="0"/>
                        <a:t>Recent developments have been impressive</a:t>
                      </a:r>
                    </a:p>
                  </a:txBody>
                  <a:tcPr/>
                </a:tc>
                <a:extLst>
                  <a:ext uri="{0D108BD9-81ED-4DB2-BD59-A6C34878D82A}">
                    <a16:rowId xmlns:a16="http://schemas.microsoft.com/office/drawing/2014/main" val="10001"/>
                  </a:ext>
                </a:extLst>
              </a:tr>
              <a:tr h="370840">
                <a:tc>
                  <a:txBody>
                    <a:bodyPr/>
                    <a:lstStyle/>
                    <a:p>
                      <a:r>
                        <a:rPr lang="en-US" sz="1600" dirty="0"/>
                        <a:t>The objective of the Emeritus College delineated at the beginning of this survey were restricted to assisting with the transition to retirement and providing support in contributing to the university.  I'd like to see more emphasis on how the Emeritus College could contribute broadly to the quality of life of its members.</a:t>
                      </a:r>
                    </a:p>
                  </a:txBody>
                  <a:tcPr/>
                </a:tc>
                <a:extLst>
                  <a:ext uri="{0D108BD9-81ED-4DB2-BD59-A6C34878D82A}">
                    <a16:rowId xmlns:a16="http://schemas.microsoft.com/office/drawing/2014/main" val="10002"/>
                  </a:ext>
                </a:extLst>
              </a:tr>
              <a:tr h="370840">
                <a:tc>
                  <a:txBody>
                    <a:bodyPr/>
                    <a:lstStyle/>
                    <a:p>
                      <a:r>
                        <a:rPr lang="en-US" sz="1600" dirty="0"/>
                        <a:t>Have none</a:t>
                      </a:r>
                    </a:p>
                  </a:txBody>
                  <a:tcPr/>
                </a:tc>
                <a:extLst>
                  <a:ext uri="{0D108BD9-81ED-4DB2-BD59-A6C34878D82A}">
                    <a16:rowId xmlns:a16="http://schemas.microsoft.com/office/drawing/2014/main" val="10003"/>
                  </a:ext>
                </a:extLst>
              </a:tr>
              <a:tr h="370840">
                <a:tc>
                  <a:txBody>
                    <a:bodyPr/>
                    <a:lstStyle/>
                    <a:p>
                      <a:r>
                        <a:rPr lang="en-US" sz="1600" dirty="0"/>
                        <a:t>I think you do a good job</a:t>
                      </a:r>
                    </a:p>
                  </a:txBody>
                  <a:tcPr/>
                </a:tc>
                <a:extLst>
                  <a:ext uri="{0D108BD9-81ED-4DB2-BD59-A6C34878D82A}">
                    <a16:rowId xmlns:a16="http://schemas.microsoft.com/office/drawing/2014/main" val="10004"/>
                  </a:ext>
                </a:extLst>
              </a:tr>
              <a:tr h="370840">
                <a:tc>
                  <a:txBody>
                    <a:bodyPr/>
                    <a:lstStyle/>
                    <a:p>
                      <a:r>
                        <a:rPr lang="en-US" sz="1600" dirty="0"/>
                        <a:t>No all fine</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140000"/>
            <a:ext cx="8229600" cy="369332"/>
          </a:xfrm>
          <a:prstGeom prst="rect">
            <a:avLst/>
          </a:prstGeom>
          <a:noFill/>
        </p:spPr>
        <p:txBody>
          <a:bodyPr wrap="square" rtlCol="0"/>
          <a:lstStyle/>
          <a:p>
            <a:r>
              <a:rPr lang="en-US" sz="2200" dirty="0"/>
              <a:t>Q18 - Are you happy with your post-retirement experience?</a:t>
            </a:r>
          </a:p>
        </p:txBody>
      </p:sp>
      <p:pic>
        <p:nvPicPr>
          <p:cNvPr id="3" name="Object 2"/>
          <p:cNvPicPr>
            <a:picLocks noChangeAspect="1"/>
          </p:cNvPicPr>
          <p:nvPr/>
        </p:nvPicPr>
        <p:blipFill>
          <a:blip r:embed="rId2" cstate="print"/>
          <a:stretch>
            <a:fillRect/>
          </a:stretch>
        </p:blipFill>
        <p:spPr>
          <a:xfrm>
            <a:off x="572000" y="1200000"/>
            <a:ext cx="8000000" cy="5000000"/>
          </a:xfrm>
          <a:prstGeom prst="rect">
            <a:avLst/>
          </a:prstGeom>
        </p:spPr>
      </p:pic>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Q18 - Are you happy with your post-retirement experience?</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2621280"/>
        </p:xfrm>
        <a:graphic>
          <a:graphicData uri="http://schemas.openxmlformats.org/drawingml/2006/table">
            <a:tbl>
              <a:tblPr firstRow="1" bandRow="1">
                <a:tableStyleId>{69012ECD-51FC-41F1-AA8D-1B2483CD663E}</a:tableStyleId>
              </a:tblPr>
              <a:tblGrid>
                <a:gridCol w="1043658">
                  <a:extLst>
                    <a:ext uri="{9D8B030D-6E8A-4147-A177-3AD203B41FA5}">
                      <a16:colId xmlns:a16="http://schemas.microsoft.com/office/drawing/2014/main" val="20000"/>
                    </a:ext>
                  </a:extLst>
                </a:gridCol>
                <a:gridCol w="1043658">
                  <a:extLst>
                    <a:ext uri="{9D8B030D-6E8A-4147-A177-3AD203B41FA5}">
                      <a16:colId xmlns:a16="http://schemas.microsoft.com/office/drawing/2014/main" val="20001"/>
                    </a:ext>
                  </a:extLst>
                </a:gridCol>
                <a:gridCol w="1043658">
                  <a:extLst>
                    <a:ext uri="{9D8B030D-6E8A-4147-A177-3AD203B41FA5}">
                      <a16:colId xmlns:a16="http://schemas.microsoft.com/office/drawing/2014/main" val="20002"/>
                    </a:ext>
                  </a:extLst>
                </a:gridCol>
                <a:gridCol w="1043658">
                  <a:extLst>
                    <a:ext uri="{9D8B030D-6E8A-4147-A177-3AD203B41FA5}">
                      <a16:colId xmlns:a16="http://schemas.microsoft.com/office/drawing/2014/main" val="20003"/>
                    </a:ext>
                  </a:extLst>
                </a:gridCol>
                <a:gridCol w="1043658">
                  <a:extLst>
                    <a:ext uri="{9D8B030D-6E8A-4147-A177-3AD203B41FA5}">
                      <a16:colId xmlns:a16="http://schemas.microsoft.com/office/drawing/2014/main" val="20004"/>
                    </a:ext>
                  </a:extLst>
                </a:gridCol>
                <a:gridCol w="1043658">
                  <a:extLst>
                    <a:ext uri="{9D8B030D-6E8A-4147-A177-3AD203B41FA5}">
                      <a16:colId xmlns:a16="http://schemas.microsoft.com/office/drawing/2014/main" val="20005"/>
                    </a:ext>
                  </a:extLst>
                </a:gridCol>
                <a:gridCol w="1043658">
                  <a:extLst>
                    <a:ext uri="{9D8B030D-6E8A-4147-A177-3AD203B41FA5}">
                      <a16:colId xmlns:a16="http://schemas.microsoft.com/office/drawing/2014/main" val="20006"/>
                    </a:ext>
                  </a:extLst>
                </a:gridCol>
                <a:gridCol w="1043658">
                  <a:extLst>
                    <a:ext uri="{9D8B030D-6E8A-4147-A177-3AD203B41FA5}">
                      <a16:colId xmlns:a16="http://schemas.microsoft.com/office/drawing/2014/main" val="20007"/>
                    </a:ext>
                  </a:extLst>
                </a:gridCol>
              </a:tblGrid>
              <a:tr h="370840">
                <a:tc>
                  <a:txBody>
                    <a:bodyPr/>
                    <a:lstStyle/>
                    <a:p>
                      <a:r>
                        <a:rPr lang="en-US" sz="1600" dirty="0"/>
                        <a:t>#</a:t>
                      </a:r>
                    </a:p>
                  </a:txBody>
                  <a:tcPr/>
                </a:tc>
                <a:tc>
                  <a:txBody>
                    <a:bodyPr/>
                    <a:lstStyle/>
                    <a:p>
                      <a:r>
                        <a:rPr lang="en-US" sz="1600" dirty="0"/>
                        <a:t>Field</a:t>
                      </a:r>
                    </a:p>
                  </a:txBody>
                  <a:tcPr/>
                </a:tc>
                <a:tc>
                  <a:txBody>
                    <a:bodyPr/>
                    <a:lstStyle/>
                    <a:p>
                      <a:r>
                        <a:rPr lang="en-US" sz="1600" dirty="0"/>
                        <a:t>Minimum</a:t>
                      </a:r>
                    </a:p>
                  </a:txBody>
                  <a:tcPr/>
                </a:tc>
                <a:tc>
                  <a:txBody>
                    <a:bodyPr/>
                    <a:lstStyle/>
                    <a:p>
                      <a:r>
                        <a:rPr lang="en-US" sz="1600" dirty="0"/>
                        <a:t>Maximum</a:t>
                      </a:r>
                    </a:p>
                  </a:txBody>
                  <a:tcPr/>
                </a:tc>
                <a:tc>
                  <a:txBody>
                    <a:bodyPr/>
                    <a:lstStyle/>
                    <a:p>
                      <a:r>
                        <a:rPr lang="en-US" sz="1600" dirty="0"/>
                        <a:t>Mean</a:t>
                      </a:r>
                    </a:p>
                  </a:txBody>
                  <a:tcPr/>
                </a:tc>
                <a:tc>
                  <a:txBody>
                    <a:bodyPr/>
                    <a:lstStyle/>
                    <a:p>
                      <a:r>
                        <a:rPr lang="en-US" sz="1600" dirty="0"/>
                        <a:t>Std Deviation</a:t>
                      </a:r>
                    </a:p>
                  </a:txBody>
                  <a:tcPr/>
                </a:tc>
                <a:tc>
                  <a:txBody>
                    <a:bodyPr/>
                    <a:lstStyle/>
                    <a:p>
                      <a:r>
                        <a:rPr lang="en-US" sz="1600" dirty="0"/>
                        <a:t>Variance</a:t>
                      </a:r>
                    </a:p>
                  </a:txBody>
                  <a:tcPr/>
                </a:tc>
                <a:tc>
                  <a:txBody>
                    <a:bodyPr/>
                    <a:lstStyle/>
                    <a:p>
                      <a:r>
                        <a:rPr lang="en-US" sz="1600" dirty="0"/>
                        <a:t>Count</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Are you happy with your post-retirement experience?</a:t>
                      </a:r>
                    </a:p>
                  </a:txBody>
                  <a:tcPr/>
                </a:tc>
                <a:tc>
                  <a:txBody>
                    <a:bodyPr/>
                    <a:lstStyle/>
                    <a:p>
                      <a:r>
                        <a:rPr lang="en-US" sz="1600" dirty="0"/>
                        <a:t>1.00</a:t>
                      </a:r>
                    </a:p>
                  </a:txBody>
                  <a:tcPr/>
                </a:tc>
                <a:tc>
                  <a:txBody>
                    <a:bodyPr/>
                    <a:lstStyle/>
                    <a:p>
                      <a:r>
                        <a:rPr lang="en-US" sz="1600" dirty="0"/>
                        <a:t>3.00</a:t>
                      </a:r>
                    </a:p>
                  </a:txBody>
                  <a:tcPr/>
                </a:tc>
                <a:tc>
                  <a:txBody>
                    <a:bodyPr/>
                    <a:lstStyle/>
                    <a:p>
                      <a:r>
                        <a:rPr lang="en-US" sz="1600" dirty="0"/>
                        <a:t>1.15</a:t>
                      </a:r>
                    </a:p>
                  </a:txBody>
                  <a:tcPr/>
                </a:tc>
                <a:tc>
                  <a:txBody>
                    <a:bodyPr/>
                    <a:lstStyle/>
                    <a:p>
                      <a:r>
                        <a:rPr lang="en-US" sz="1600" dirty="0"/>
                        <a:t>0.41</a:t>
                      </a:r>
                    </a:p>
                  </a:txBody>
                  <a:tcPr/>
                </a:tc>
                <a:tc>
                  <a:txBody>
                    <a:bodyPr/>
                    <a:lstStyle/>
                    <a:p>
                      <a:r>
                        <a:rPr lang="en-US" sz="1600" dirty="0"/>
                        <a:t>0.17</a:t>
                      </a:r>
                    </a:p>
                  </a:txBody>
                  <a:tcPr/>
                </a:tc>
                <a:tc>
                  <a:txBody>
                    <a:bodyPr/>
                    <a:lstStyle/>
                    <a:p>
                      <a:r>
                        <a:rPr lang="en-US" sz="1600" dirty="0"/>
                        <a:t>374</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Q18 - Are you happy with your post-retirement experience?</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185420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t>
                      </a:r>
                    </a:p>
                  </a:txBody>
                  <a:tcPr/>
                </a:tc>
                <a:tc>
                  <a:txBody>
                    <a:bodyPr/>
                    <a:lstStyle/>
                    <a:p>
                      <a:r>
                        <a:rPr lang="en-US" sz="1600" dirty="0"/>
                        <a:t>Answer</a:t>
                      </a:r>
                    </a:p>
                  </a:txBody>
                  <a:tcPr/>
                </a:tc>
                <a:tc>
                  <a:txBody>
                    <a:bodyPr/>
                    <a:lstStyle/>
                    <a:p>
                      <a:r>
                        <a:rPr lang="en-US" sz="1600" dirty="0"/>
                        <a:t>%</a:t>
                      </a:r>
                    </a:p>
                  </a:txBody>
                  <a:tcPr/>
                </a:tc>
                <a:tc>
                  <a:txBody>
                    <a:bodyPr/>
                    <a:lstStyle/>
                    <a:p>
                      <a:r>
                        <a:rPr lang="en-US" sz="1600" dirty="0"/>
                        <a:t>Count</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Satisfied</a:t>
                      </a:r>
                    </a:p>
                  </a:txBody>
                  <a:tcPr/>
                </a:tc>
                <a:tc>
                  <a:txBody>
                    <a:bodyPr/>
                    <a:lstStyle/>
                    <a:p>
                      <a:r>
                        <a:rPr lang="en-US" sz="1600" dirty="0"/>
                        <a:t>86.90%</a:t>
                      </a:r>
                    </a:p>
                  </a:txBody>
                  <a:tcPr/>
                </a:tc>
                <a:tc>
                  <a:txBody>
                    <a:bodyPr/>
                    <a:lstStyle/>
                    <a:p>
                      <a:r>
                        <a:rPr lang="en-US" sz="1600" dirty="0"/>
                        <a:t>325</a:t>
                      </a:r>
                    </a:p>
                  </a:txBody>
                  <a:tcPr/>
                </a:tc>
                <a:extLst>
                  <a:ext uri="{0D108BD9-81ED-4DB2-BD59-A6C34878D82A}">
                    <a16:rowId xmlns:a16="http://schemas.microsoft.com/office/drawing/2014/main" val="10001"/>
                  </a:ext>
                </a:extLst>
              </a:tr>
              <a:tr h="370840">
                <a:tc>
                  <a:txBody>
                    <a:bodyPr/>
                    <a:lstStyle/>
                    <a:p>
                      <a:r>
                        <a:rPr lang="en-US" sz="1600" dirty="0"/>
                        <a:t>2</a:t>
                      </a:r>
                    </a:p>
                  </a:txBody>
                  <a:tcPr/>
                </a:tc>
                <a:tc>
                  <a:txBody>
                    <a:bodyPr/>
                    <a:lstStyle/>
                    <a:p>
                      <a:r>
                        <a:rPr lang="en-US" sz="1600" dirty="0"/>
                        <a:t>Neutral</a:t>
                      </a:r>
                    </a:p>
                  </a:txBody>
                  <a:tcPr/>
                </a:tc>
                <a:tc>
                  <a:txBody>
                    <a:bodyPr/>
                    <a:lstStyle/>
                    <a:p>
                      <a:r>
                        <a:rPr lang="en-US" sz="1600" dirty="0"/>
                        <a:t>10.96%</a:t>
                      </a:r>
                    </a:p>
                  </a:txBody>
                  <a:tcPr/>
                </a:tc>
                <a:tc>
                  <a:txBody>
                    <a:bodyPr/>
                    <a:lstStyle/>
                    <a:p>
                      <a:r>
                        <a:rPr lang="en-US" sz="1600" dirty="0"/>
                        <a:t>41</a:t>
                      </a:r>
                    </a:p>
                  </a:txBody>
                  <a:tcPr/>
                </a:tc>
                <a:extLst>
                  <a:ext uri="{0D108BD9-81ED-4DB2-BD59-A6C34878D82A}">
                    <a16:rowId xmlns:a16="http://schemas.microsoft.com/office/drawing/2014/main" val="10002"/>
                  </a:ext>
                </a:extLst>
              </a:tr>
              <a:tr h="370840">
                <a:tc>
                  <a:txBody>
                    <a:bodyPr/>
                    <a:lstStyle/>
                    <a:p>
                      <a:r>
                        <a:rPr lang="en-US" sz="1600" dirty="0"/>
                        <a:t>3</a:t>
                      </a:r>
                    </a:p>
                  </a:txBody>
                  <a:tcPr/>
                </a:tc>
                <a:tc>
                  <a:txBody>
                    <a:bodyPr/>
                    <a:lstStyle/>
                    <a:p>
                      <a:r>
                        <a:rPr lang="en-US" sz="1600" dirty="0"/>
                        <a:t>Dissatisfied</a:t>
                      </a:r>
                    </a:p>
                  </a:txBody>
                  <a:tcPr/>
                </a:tc>
                <a:tc>
                  <a:txBody>
                    <a:bodyPr/>
                    <a:lstStyle/>
                    <a:p>
                      <a:r>
                        <a:rPr lang="en-US" sz="1600" dirty="0"/>
                        <a:t>2.14%</a:t>
                      </a:r>
                    </a:p>
                  </a:txBody>
                  <a:tcPr/>
                </a:tc>
                <a:tc>
                  <a:txBody>
                    <a:bodyPr/>
                    <a:lstStyle/>
                    <a:p>
                      <a:r>
                        <a:rPr lang="en-US" sz="1600" dirty="0"/>
                        <a:t>8</a:t>
                      </a:r>
                    </a:p>
                  </a:txBody>
                  <a:tcPr/>
                </a:tc>
                <a:extLst>
                  <a:ext uri="{0D108BD9-81ED-4DB2-BD59-A6C34878D82A}">
                    <a16:rowId xmlns:a16="http://schemas.microsoft.com/office/drawing/2014/main" val="10003"/>
                  </a:ext>
                </a:extLst>
              </a:tr>
              <a:tr h="370840">
                <a:tc>
                  <a:txBody>
                    <a:bodyPr/>
                    <a:lstStyle/>
                    <a:p>
                      <a:endParaRPr lang="en-US" sz="1600" dirty="0"/>
                    </a:p>
                  </a:txBody>
                  <a:tcPr/>
                </a:tc>
                <a:tc>
                  <a:txBody>
                    <a:bodyPr/>
                    <a:lstStyle/>
                    <a:p>
                      <a:r>
                        <a:rPr lang="en-US" sz="1600" dirty="0"/>
                        <a:t>Total</a:t>
                      </a:r>
                    </a:p>
                  </a:txBody>
                  <a:tcPr/>
                </a:tc>
                <a:tc>
                  <a:txBody>
                    <a:bodyPr/>
                    <a:lstStyle/>
                    <a:p>
                      <a:r>
                        <a:rPr lang="en-US" sz="1600" dirty="0"/>
                        <a:t>100%</a:t>
                      </a:r>
                    </a:p>
                  </a:txBody>
                  <a:tcPr/>
                </a:tc>
                <a:tc>
                  <a:txBody>
                    <a:bodyPr/>
                    <a:lstStyle/>
                    <a:p>
                      <a:r>
                        <a:rPr lang="en-US" sz="1600" dirty="0"/>
                        <a:t>374</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140000"/>
            <a:ext cx="8229600" cy="369332"/>
          </a:xfrm>
          <a:prstGeom prst="rect">
            <a:avLst/>
          </a:prstGeom>
          <a:noFill/>
        </p:spPr>
        <p:txBody>
          <a:bodyPr wrap="square" rtlCol="0"/>
          <a:lstStyle/>
          <a:p>
            <a:r>
              <a:rPr lang="en-US" sz="2200" dirty="0"/>
              <a:t>Q23 - Compared to pre-pandemic times, how much has the following changed for you in the last year?</a:t>
            </a:r>
          </a:p>
        </p:txBody>
      </p:sp>
      <p:pic>
        <p:nvPicPr>
          <p:cNvPr id="3" name="Object 2"/>
          <p:cNvPicPr>
            <a:picLocks noChangeAspect="1"/>
          </p:cNvPicPr>
          <p:nvPr/>
        </p:nvPicPr>
        <p:blipFill>
          <a:blip r:embed="rId2" cstate="print"/>
          <a:stretch>
            <a:fillRect/>
          </a:stretch>
        </p:blipFill>
        <p:spPr>
          <a:xfrm>
            <a:off x="572000" y="1200000"/>
            <a:ext cx="8000000" cy="5000000"/>
          </a:xfrm>
          <a:prstGeom prst="rect">
            <a:avLst/>
          </a:prstGeom>
        </p:spPr>
      </p:pic>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Q23 - Compared to pre-pandemic times, how much has the following changed for you in the last year?</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6309360"/>
        </p:xfrm>
        <a:graphic>
          <a:graphicData uri="http://schemas.openxmlformats.org/drawingml/2006/table">
            <a:tbl>
              <a:tblPr firstRow="1" bandRow="1">
                <a:tableStyleId>{69012ECD-51FC-41F1-AA8D-1B2483CD663E}</a:tableStyleId>
              </a:tblPr>
              <a:tblGrid>
                <a:gridCol w="1043658">
                  <a:extLst>
                    <a:ext uri="{9D8B030D-6E8A-4147-A177-3AD203B41FA5}">
                      <a16:colId xmlns:a16="http://schemas.microsoft.com/office/drawing/2014/main" val="20000"/>
                    </a:ext>
                  </a:extLst>
                </a:gridCol>
                <a:gridCol w="1043658">
                  <a:extLst>
                    <a:ext uri="{9D8B030D-6E8A-4147-A177-3AD203B41FA5}">
                      <a16:colId xmlns:a16="http://schemas.microsoft.com/office/drawing/2014/main" val="20001"/>
                    </a:ext>
                  </a:extLst>
                </a:gridCol>
                <a:gridCol w="1043658">
                  <a:extLst>
                    <a:ext uri="{9D8B030D-6E8A-4147-A177-3AD203B41FA5}">
                      <a16:colId xmlns:a16="http://schemas.microsoft.com/office/drawing/2014/main" val="20002"/>
                    </a:ext>
                  </a:extLst>
                </a:gridCol>
                <a:gridCol w="1043658">
                  <a:extLst>
                    <a:ext uri="{9D8B030D-6E8A-4147-A177-3AD203B41FA5}">
                      <a16:colId xmlns:a16="http://schemas.microsoft.com/office/drawing/2014/main" val="20003"/>
                    </a:ext>
                  </a:extLst>
                </a:gridCol>
                <a:gridCol w="1043658">
                  <a:extLst>
                    <a:ext uri="{9D8B030D-6E8A-4147-A177-3AD203B41FA5}">
                      <a16:colId xmlns:a16="http://schemas.microsoft.com/office/drawing/2014/main" val="20004"/>
                    </a:ext>
                  </a:extLst>
                </a:gridCol>
                <a:gridCol w="1043658">
                  <a:extLst>
                    <a:ext uri="{9D8B030D-6E8A-4147-A177-3AD203B41FA5}">
                      <a16:colId xmlns:a16="http://schemas.microsoft.com/office/drawing/2014/main" val="20005"/>
                    </a:ext>
                  </a:extLst>
                </a:gridCol>
                <a:gridCol w="1043658">
                  <a:extLst>
                    <a:ext uri="{9D8B030D-6E8A-4147-A177-3AD203B41FA5}">
                      <a16:colId xmlns:a16="http://schemas.microsoft.com/office/drawing/2014/main" val="20006"/>
                    </a:ext>
                  </a:extLst>
                </a:gridCol>
                <a:gridCol w="1043658">
                  <a:extLst>
                    <a:ext uri="{9D8B030D-6E8A-4147-A177-3AD203B41FA5}">
                      <a16:colId xmlns:a16="http://schemas.microsoft.com/office/drawing/2014/main" val="20007"/>
                    </a:ext>
                  </a:extLst>
                </a:gridCol>
              </a:tblGrid>
              <a:tr h="370840">
                <a:tc>
                  <a:txBody>
                    <a:bodyPr/>
                    <a:lstStyle/>
                    <a:p>
                      <a:r>
                        <a:rPr lang="en-US" sz="1600" dirty="0"/>
                        <a:t>#</a:t>
                      </a:r>
                    </a:p>
                  </a:txBody>
                  <a:tcPr/>
                </a:tc>
                <a:tc>
                  <a:txBody>
                    <a:bodyPr/>
                    <a:lstStyle/>
                    <a:p>
                      <a:r>
                        <a:rPr lang="en-US" sz="1600" dirty="0"/>
                        <a:t>Field</a:t>
                      </a:r>
                    </a:p>
                  </a:txBody>
                  <a:tcPr/>
                </a:tc>
                <a:tc>
                  <a:txBody>
                    <a:bodyPr/>
                    <a:lstStyle/>
                    <a:p>
                      <a:r>
                        <a:rPr lang="en-US" sz="1600" dirty="0"/>
                        <a:t>Minimum</a:t>
                      </a:r>
                    </a:p>
                  </a:txBody>
                  <a:tcPr/>
                </a:tc>
                <a:tc>
                  <a:txBody>
                    <a:bodyPr/>
                    <a:lstStyle/>
                    <a:p>
                      <a:r>
                        <a:rPr lang="en-US" sz="1600" dirty="0"/>
                        <a:t>Maximum</a:t>
                      </a:r>
                    </a:p>
                  </a:txBody>
                  <a:tcPr/>
                </a:tc>
                <a:tc>
                  <a:txBody>
                    <a:bodyPr/>
                    <a:lstStyle/>
                    <a:p>
                      <a:r>
                        <a:rPr lang="en-US" sz="1600" dirty="0"/>
                        <a:t>Mean</a:t>
                      </a:r>
                    </a:p>
                  </a:txBody>
                  <a:tcPr/>
                </a:tc>
                <a:tc>
                  <a:txBody>
                    <a:bodyPr/>
                    <a:lstStyle/>
                    <a:p>
                      <a:r>
                        <a:rPr lang="en-US" sz="1600" dirty="0"/>
                        <a:t>Std Deviation</a:t>
                      </a:r>
                    </a:p>
                  </a:txBody>
                  <a:tcPr/>
                </a:tc>
                <a:tc>
                  <a:txBody>
                    <a:bodyPr/>
                    <a:lstStyle/>
                    <a:p>
                      <a:r>
                        <a:rPr lang="en-US" sz="1600" dirty="0"/>
                        <a:t>Variance</a:t>
                      </a:r>
                    </a:p>
                  </a:txBody>
                  <a:tcPr/>
                </a:tc>
                <a:tc>
                  <a:txBody>
                    <a:bodyPr/>
                    <a:lstStyle/>
                    <a:p>
                      <a:r>
                        <a:rPr lang="en-US" sz="1600" dirty="0"/>
                        <a:t>Count</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My ability to teach in a manner comfortable to me</a:t>
                      </a:r>
                    </a:p>
                  </a:txBody>
                  <a:tcPr/>
                </a:tc>
                <a:tc>
                  <a:txBody>
                    <a:bodyPr/>
                    <a:lstStyle/>
                    <a:p>
                      <a:r>
                        <a:rPr lang="en-US" sz="1600" dirty="0"/>
                        <a:t>1.00</a:t>
                      </a:r>
                    </a:p>
                  </a:txBody>
                  <a:tcPr/>
                </a:tc>
                <a:tc>
                  <a:txBody>
                    <a:bodyPr/>
                    <a:lstStyle/>
                    <a:p>
                      <a:r>
                        <a:rPr lang="en-US" sz="1600" dirty="0"/>
                        <a:t>6.00</a:t>
                      </a:r>
                    </a:p>
                  </a:txBody>
                  <a:tcPr/>
                </a:tc>
                <a:tc>
                  <a:txBody>
                    <a:bodyPr/>
                    <a:lstStyle/>
                    <a:p>
                      <a:r>
                        <a:rPr lang="en-US" sz="1600" dirty="0"/>
                        <a:t>5.20</a:t>
                      </a:r>
                    </a:p>
                  </a:txBody>
                  <a:tcPr/>
                </a:tc>
                <a:tc>
                  <a:txBody>
                    <a:bodyPr/>
                    <a:lstStyle/>
                    <a:p>
                      <a:r>
                        <a:rPr lang="en-US" sz="1600" dirty="0"/>
                        <a:t>1.51</a:t>
                      </a:r>
                    </a:p>
                  </a:txBody>
                  <a:tcPr/>
                </a:tc>
                <a:tc>
                  <a:txBody>
                    <a:bodyPr/>
                    <a:lstStyle/>
                    <a:p>
                      <a:r>
                        <a:rPr lang="en-US" sz="1600" dirty="0"/>
                        <a:t>2.28</a:t>
                      </a:r>
                    </a:p>
                  </a:txBody>
                  <a:tcPr/>
                </a:tc>
                <a:tc>
                  <a:txBody>
                    <a:bodyPr/>
                    <a:lstStyle/>
                    <a:p>
                      <a:r>
                        <a:rPr lang="en-US" sz="1600" dirty="0"/>
                        <a:t>359</a:t>
                      </a:r>
                    </a:p>
                  </a:txBody>
                  <a:tcPr/>
                </a:tc>
                <a:extLst>
                  <a:ext uri="{0D108BD9-81ED-4DB2-BD59-A6C34878D82A}">
                    <a16:rowId xmlns:a16="http://schemas.microsoft.com/office/drawing/2014/main" val="10001"/>
                  </a:ext>
                </a:extLst>
              </a:tr>
              <a:tr h="370840">
                <a:tc>
                  <a:txBody>
                    <a:bodyPr/>
                    <a:lstStyle/>
                    <a:p>
                      <a:r>
                        <a:rPr lang="en-US" sz="1600" dirty="0"/>
                        <a:t>2</a:t>
                      </a:r>
                    </a:p>
                  </a:txBody>
                  <a:tcPr/>
                </a:tc>
                <a:tc>
                  <a:txBody>
                    <a:bodyPr/>
                    <a:lstStyle/>
                    <a:p>
                      <a:r>
                        <a:rPr lang="en-US" sz="1600" dirty="0"/>
                        <a:t>My ability to supervise/mentor trainees</a:t>
                      </a:r>
                    </a:p>
                  </a:txBody>
                  <a:tcPr/>
                </a:tc>
                <a:tc>
                  <a:txBody>
                    <a:bodyPr/>
                    <a:lstStyle/>
                    <a:p>
                      <a:r>
                        <a:rPr lang="en-US" sz="1600" dirty="0"/>
                        <a:t>1.00</a:t>
                      </a:r>
                    </a:p>
                  </a:txBody>
                  <a:tcPr/>
                </a:tc>
                <a:tc>
                  <a:txBody>
                    <a:bodyPr/>
                    <a:lstStyle/>
                    <a:p>
                      <a:r>
                        <a:rPr lang="en-US" sz="1600" dirty="0"/>
                        <a:t>6.00</a:t>
                      </a:r>
                    </a:p>
                  </a:txBody>
                  <a:tcPr/>
                </a:tc>
                <a:tc>
                  <a:txBody>
                    <a:bodyPr/>
                    <a:lstStyle/>
                    <a:p>
                      <a:r>
                        <a:rPr lang="en-US" sz="1600" dirty="0"/>
                        <a:t>4.87</a:t>
                      </a:r>
                    </a:p>
                  </a:txBody>
                  <a:tcPr/>
                </a:tc>
                <a:tc>
                  <a:txBody>
                    <a:bodyPr/>
                    <a:lstStyle/>
                    <a:p>
                      <a:r>
                        <a:rPr lang="en-US" sz="1600" dirty="0"/>
                        <a:t>1.71</a:t>
                      </a:r>
                    </a:p>
                  </a:txBody>
                  <a:tcPr/>
                </a:tc>
                <a:tc>
                  <a:txBody>
                    <a:bodyPr/>
                    <a:lstStyle/>
                    <a:p>
                      <a:r>
                        <a:rPr lang="en-US" sz="1600" dirty="0"/>
                        <a:t>2.92</a:t>
                      </a:r>
                    </a:p>
                  </a:txBody>
                  <a:tcPr/>
                </a:tc>
                <a:tc>
                  <a:txBody>
                    <a:bodyPr/>
                    <a:lstStyle/>
                    <a:p>
                      <a:r>
                        <a:rPr lang="en-US" sz="1600" dirty="0"/>
                        <a:t>355</a:t>
                      </a:r>
                    </a:p>
                  </a:txBody>
                  <a:tcPr/>
                </a:tc>
                <a:extLst>
                  <a:ext uri="{0D108BD9-81ED-4DB2-BD59-A6C34878D82A}">
                    <a16:rowId xmlns:a16="http://schemas.microsoft.com/office/drawing/2014/main" val="10002"/>
                  </a:ext>
                </a:extLst>
              </a:tr>
              <a:tr h="370840">
                <a:tc>
                  <a:txBody>
                    <a:bodyPr/>
                    <a:lstStyle/>
                    <a:p>
                      <a:r>
                        <a:rPr lang="en-US" sz="1600" dirty="0"/>
                        <a:t>3</a:t>
                      </a:r>
                    </a:p>
                  </a:txBody>
                  <a:tcPr/>
                </a:tc>
                <a:tc>
                  <a:txBody>
                    <a:bodyPr/>
                    <a:lstStyle/>
                    <a:p>
                      <a:r>
                        <a:rPr lang="en-US" sz="1600" dirty="0"/>
                        <a:t>My ability to be involved in research</a:t>
                      </a:r>
                    </a:p>
                  </a:txBody>
                  <a:tcPr/>
                </a:tc>
                <a:tc>
                  <a:txBody>
                    <a:bodyPr/>
                    <a:lstStyle/>
                    <a:p>
                      <a:r>
                        <a:rPr lang="en-US" sz="1600" dirty="0"/>
                        <a:t>1.00</a:t>
                      </a:r>
                    </a:p>
                  </a:txBody>
                  <a:tcPr/>
                </a:tc>
                <a:tc>
                  <a:txBody>
                    <a:bodyPr/>
                    <a:lstStyle/>
                    <a:p>
                      <a:r>
                        <a:rPr lang="en-US" sz="1600" dirty="0"/>
                        <a:t>6.00</a:t>
                      </a:r>
                    </a:p>
                  </a:txBody>
                  <a:tcPr/>
                </a:tc>
                <a:tc>
                  <a:txBody>
                    <a:bodyPr/>
                    <a:lstStyle/>
                    <a:p>
                      <a:r>
                        <a:rPr lang="en-US" sz="1600" dirty="0"/>
                        <a:t>3.94</a:t>
                      </a:r>
                    </a:p>
                  </a:txBody>
                  <a:tcPr/>
                </a:tc>
                <a:tc>
                  <a:txBody>
                    <a:bodyPr/>
                    <a:lstStyle/>
                    <a:p>
                      <a:r>
                        <a:rPr lang="en-US" sz="1600" dirty="0"/>
                        <a:t>1.93</a:t>
                      </a:r>
                    </a:p>
                  </a:txBody>
                  <a:tcPr/>
                </a:tc>
                <a:tc>
                  <a:txBody>
                    <a:bodyPr/>
                    <a:lstStyle/>
                    <a:p>
                      <a:r>
                        <a:rPr lang="en-US" sz="1600" dirty="0"/>
                        <a:t>3.71</a:t>
                      </a:r>
                    </a:p>
                  </a:txBody>
                  <a:tcPr/>
                </a:tc>
                <a:tc>
                  <a:txBody>
                    <a:bodyPr/>
                    <a:lstStyle/>
                    <a:p>
                      <a:r>
                        <a:rPr lang="en-US" sz="1600" dirty="0"/>
                        <a:t>359</a:t>
                      </a:r>
                    </a:p>
                  </a:txBody>
                  <a:tcPr/>
                </a:tc>
                <a:extLst>
                  <a:ext uri="{0D108BD9-81ED-4DB2-BD59-A6C34878D82A}">
                    <a16:rowId xmlns:a16="http://schemas.microsoft.com/office/drawing/2014/main" val="10003"/>
                  </a:ext>
                </a:extLst>
              </a:tr>
              <a:tr h="370840">
                <a:tc>
                  <a:txBody>
                    <a:bodyPr/>
                    <a:lstStyle/>
                    <a:p>
                      <a:r>
                        <a:rPr lang="en-US" sz="1600" dirty="0"/>
                        <a:t>4</a:t>
                      </a:r>
                    </a:p>
                  </a:txBody>
                  <a:tcPr/>
                </a:tc>
                <a:tc>
                  <a:txBody>
                    <a:bodyPr/>
                    <a:lstStyle/>
                    <a:p>
                      <a:r>
                        <a:rPr lang="en-US" sz="1600" dirty="0"/>
                        <a:t>My ability to connect with colleagues</a:t>
                      </a:r>
                    </a:p>
                  </a:txBody>
                  <a:tcPr/>
                </a:tc>
                <a:tc>
                  <a:txBody>
                    <a:bodyPr/>
                    <a:lstStyle/>
                    <a:p>
                      <a:r>
                        <a:rPr lang="en-US" sz="1600" dirty="0"/>
                        <a:t>1.00</a:t>
                      </a:r>
                    </a:p>
                  </a:txBody>
                  <a:tcPr/>
                </a:tc>
                <a:tc>
                  <a:txBody>
                    <a:bodyPr/>
                    <a:lstStyle/>
                    <a:p>
                      <a:r>
                        <a:rPr lang="en-US" sz="1600" dirty="0"/>
                        <a:t>6.00</a:t>
                      </a:r>
                    </a:p>
                  </a:txBody>
                  <a:tcPr/>
                </a:tc>
                <a:tc>
                  <a:txBody>
                    <a:bodyPr/>
                    <a:lstStyle/>
                    <a:p>
                      <a:r>
                        <a:rPr lang="en-US" sz="1600" dirty="0"/>
                        <a:t>2.97</a:t>
                      </a:r>
                    </a:p>
                  </a:txBody>
                  <a:tcPr/>
                </a:tc>
                <a:tc>
                  <a:txBody>
                    <a:bodyPr/>
                    <a:lstStyle/>
                    <a:p>
                      <a:r>
                        <a:rPr lang="en-US" sz="1600" dirty="0"/>
                        <a:t>1.33</a:t>
                      </a:r>
                    </a:p>
                  </a:txBody>
                  <a:tcPr/>
                </a:tc>
                <a:tc>
                  <a:txBody>
                    <a:bodyPr/>
                    <a:lstStyle/>
                    <a:p>
                      <a:r>
                        <a:rPr lang="en-US" sz="1600" dirty="0"/>
                        <a:t>1.77</a:t>
                      </a:r>
                    </a:p>
                  </a:txBody>
                  <a:tcPr/>
                </a:tc>
                <a:tc>
                  <a:txBody>
                    <a:bodyPr/>
                    <a:lstStyle/>
                    <a:p>
                      <a:r>
                        <a:rPr lang="en-US" sz="1600" dirty="0"/>
                        <a:t>360</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Q23 - Compared to pre-pandemic times, how much has the following changed for you in the last year?</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10920272" cy="6797040"/>
        </p:xfrm>
        <a:graphic>
          <a:graphicData uri="http://schemas.openxmlformats.org/drawingml/2006/table">
            <a:tbl>
              <a:tblPr firstRow="1" bandRow="1">
                <a:tableStyleId>{69012ECD-51FC-41F1-AA8D-1B2483CD663E}</a:tableStyleId>
              </a:tblPr>
              <a:tblGrid>
                <a:gridCol w="992752">
                  <a:extLst>
                    <a:ext uri="{9D8B030D-6E8A-4147-A177-3AD203B41FA5}">
                      <a16:colId xmlns:a16="http://schemas.microsoft.com/office/drawing/2014/main" val="20000"/>
                    </a:ext>
                  </a:extLst>
                </a:gridCol>
                <a:gridCol w="992752">
                  <a:extLst>
                    <a:ext uri="{9D8B030D-6E8A-4147-A177-3AD203B41FA5}">
                      <a16:colId xmlns:a16="http://schemas.microsoft.com/office/drawing/2014/main" val="20001"/>
                    </a:ext>
                  </a:extLst>
                </a:gridCol>
                <a:gridCol w="992752">
                  <a:extLst>
                    <a:ext uri="{9D8B030D-6E8A-4147-A177-3AD203B41FA5}">
                      <a16:colId xmlns:a16="http://schemas.microsoft.com/office/drawing/2014/main" val="20002"/>
                    </a:ext>
                  </a:extLst>
                </a:gridCol>
                <a:gridCol w="992752">
                  <a:extLst>
                    <a:ext uri="{9D8B030D-6E8A-4147-A177-3AD203B41FA5}">
                      <a16:colId xmlns:a16="http://schemas.microsoft.com/office/drawing/2014/main" val="20003"/>
                    </a:ext>
                  </a:extLst>
                </a:gridCol>
                <a:gridCol w="992752">
                  <a:extLst>
                    <a:ext uri="{9D8B030D-6E8A-4147-A177-3AD203B41FA5}">
                      <a16:colId xmlns:a16="http://schemas.microsoft.com/office/drawing/2014/main" val="20004"/>
                    </a:ext>
                  </a:extLst>
                </a:gridCol>
                <a:gridCol w="992752">
                  <a:extLst>
                    <a:ext uri="{9D8B030D-6E8A-4147-A177-3AD203B41FA5}">
                      <a16:colId xmlns:a16="http://schemas.microsoft.com/office/drawing/2014/main" val="20005"/>
                    </a:ext>
                  </a:extLst>
                </a:gridCol>
                <a:gridCol w="992752">
                  <a:extLst>
                    <a:ext uri="{9D8B030D-6E8A-4147-A177-3AD203B41FA5}">
                      <a16:colId xmlns:a16="http://schemas.microsoft.com/office/drawing/2014/main" val="20006"/>
                    </a:ext>
                  </a:extLst>
                </a:gridCol>
                <a:gridCol w="992752">
                  <a:extLst>
                    <a:ext uri="{9D8B030D-6E8A-4147-A177-3AD203B41FA5}">
                      <a16:colId xmlns:a16="http://schemas.microsoft.com/office/drawing/2014/main" val="20007"/>
                    </a:ext>
                  </a:extLst>
                </a:gridCol>
                <a:gridCol w="992752">
                  <a:extLst>
                    <a:ext uri="{9D8B030D-6E8A-4147-A177-3AD203B41FA5}">
                      <a16:colId xmlns:a16="http://schemas.microsoft.com/office/drawing/2014/main" val="20008"/>
                    </a:ext>
                  </a:extLst>
                </a:gridCol>
                <a:gridCol w="992752">
                  <a:extLst>
                    <a:ext uri="{9D8B030D-6E8A-4147-A177-3AD203B41FA5}">
                      <a16:colId xmlns:a16="http://schemas.microsoft.com/office/drawing/2014/main" val="20009"/>
                    </a:ext>
                  </a:extLst>
                </a:gridCol>
                <a:gridCol w="992752">
                  <a:extLst>
                    <a:ext uri="{9D8B030D-6E8A-4147-A177-3AD203B41FA5}">
                      <a16:colId xmlns:a16="http://schemas.microsoft.com/office/drawing/2014/main" val="20010"/>
                    </a:ext>
                  </a:extLst>
                </a:gridCol>
              </a:tblGrid>
              <a:tr h="370840">
                <a:tc>
                  <a:txBody>
                    <a:bodyPr/>
                    <a:lstStyle/>
                    <a:p>
                      <a:r>
                        <a:rPr lang="en-US" sz="1600" dirty="0"/>
                        <a:t>#</a:t>
                      </a:r>
                    </a:p>
                  </a:txBody>
                  <a:tcPr/>
                </a:tc>
                <a:tc>
                  <a:txBody>
                    <a:bodyPr/>
                    <a:lstStyle/>
                    <a:p>
                      <a:r>
                        <a:rPr lang="en-US" sz="1600" dirty="0"/>
                        <a:t>Question</a:t>
                      </a:r>
                    </a:p>
                  </a:txBody>
                  <a:tcPr/>
                </a:tc>
                <a:tc>
                  <a:txBody>
                    <a:bodyPr/>
                    <a:lstStyle/>
                    <a:p>
                      <a:r>
                        <a:rPr lang="en-US" sz="1600" dirty="0"/>
                        <a:t>Better</a:t>
                      </a:r>
                    </a:p>
                  </a:txBody>
                  <a:tcPr/>
                </a:tc>
                <a:tc>
                  <a:txBody>
                    <a:bodyPr/>
                    <a:lstStyle/>
                    <a:p>
                      <a:endParaRPr lang="en-US" sz="1600" dirty="0"/>
                    </a:p>
                  </a:txBody>
                  <a:tcPr/>
                </a:tc>
                <a:tc>
                  <a:txBody>
                    <a:bodyPr/>
                    <a:lstStyle/>
                    <a:p>
                      <a:r>
                        <a:rPr lang="en-US" sz="1600" dirty="0"/>
                        <a:t>About the same</a:t>
                      </a:r>
                    </a:p>
                  </a:txBody>
                  <a:tcPr/>
                </a:tc>
                <a:tc>
                  <a:txBody>
                    <a:bodyPr/>
                    <a:lstStyle/>
                    <a:p>
                      <a:endParaRPr lang="en-US" sz="1600" dirty="0"/>
                    </a:p>
                  </a:txBody>
                  <a:tcPr/>
                </a:tc>
                <a:tc>
                  <a:txBody>
                    <a:bodyPr/>
                    <a:lstStyle/>
                    <a:p>
                      <a:r>
                        <a:rPr lang="en-US" sz="1600" dirty="0"/>
                        <a:t>Worse</a:t>
                      </a:r>
                    </a:p>
                  </a:txBody>
                  <a:tcPr/>
                </a:tc>
                <a:tc>
                  <a:txBody>
                    <a:bodyPr/>
                    <a:lstStyle/>
                    <a:p>
                      <a:endParaRPr lang="en-US" sz="1600" dirty="0"/>
                    </a:p>
                  </a:txBody>
                  <a:tcPr/>
                </a:tc>
                <a:tc>
                  <a:txBody>
                    <a:bodyPr/>
                    <a:lstStyle/>
                    <a:p>
                      <a:r>
                        <a:rPr lang="en-US" sz="1600" dirty="0"/>
                        <a:t>Not Applicable</a:t>
                      </a:r>
                    </a:p>
                  </a:txBody>
                  <a:tcPr/>
                </a:tc>
                <a:tc>
                  <a:txBody>
                    <a:bodyPr/>
                    <a:lstStyle/>
                    <a:p>
                      <a:endParaRPr lang="en-US" sz="1600" dirty="0"/>
                    </a:p>
                  </a:txBody>
                  <a:tcPr/>
                </a:tc>
                <a:tc>
                  <a:txBody>
                    <a:bodyPr/>
                    <a:lstStyle/>
                    <a:p>
                      <a:r>
                        <a:rPr lang="en-US" sz="1600" dirty="0"/>
                        <a:t>Total</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My ability to teach in a manner comfortable to me</a:t>
                      </a:r>
                    </a:p>
                  </a:txBody>
                  <a:tcPr/>
                </a:tc>
                <a:tc>
                  <a:txBody>
                    <a:bodyPr/>
                    <a:lstStyle/>
                    <a:p>
                      <a:r>
                        <a:rPr lang="en-US" sz="1600" dirty="0"/>
                        <a:t>1.39%</a:t>
                      </a:r>
                    </a:p>
                  </a:txBody>
                  <a:tcPr/>
                </a:tc>
                <a:tc>
                  <a:txBody>
                    <a:bodyPr/>
                    <a:lstStyle/>
                    <a:p>
                      <a:r>
                        <a:rPr lang="en-US" sz="1600" dirty="0"/>
                        <a:t>5</a:t>
                      </a:r>
                    </a:p>
                  </a:txBody>
                  <a:tcPr/>
                </a:tc>
                <a:tc>
                  <a:txBody>
                    <a:bodyPr/>
                    <a:lstStyle/>
                    <a:p>
                      <a:r>
                        <a:rPr lang="en-US" sz="1600" dirty="0"/>
                        <a:t>9.47%</a:t>
                      </a:r>
                    </a:p>
                  </a:txBody>
                  <a:tcPr/>
                </a:tc>
                <a:tc>
                  <a:txBody>
                    <a:bodyPr/>
                    <a:lstStyle/>
                    <a:p>
                      <a:r>
                        <a:rPr lang="en-US" sz="1600" dirty="0"/>
                        <a:t>34</a:t>
                      </a:r>
                    </a:p>
                  </a:txBody>
                  <a:tcPr/>
                </a:tc>
                <a:tc>
                  <a:txBody>
                    <a:bodyPr/>
                    <a:lstStyle/>
                    <a:p>
                      <a:r>
                        <a:rPr lang="en-US" sz="1600" dirty="0"/>
                        <a:t>11.70%</a:t>
                      </a:r>
                    </a:p>
                  </a:txBody>
                  <a:tcPr/>
                </a:tc>
                <a:tc>
                  <a:txBody>
                    <a:bodyPr/>
                    <a:lstStyle/>
                    <a:p>
                      <a:r>
                        <a:rPr lang="en-US" sz="1600" dirty="0"/>
                        <a:t>42</a:t>
                      </a:r>
                    </a:p>
                  </a:txBody>
                  <a:tcPr/>
                </a:tc>
                <a:tc>
                  <a:txBody>
                    <a:bodyPr/>
                    <a:lstStyle/>
                    <a:p>
                      <a:r>
                        <a:rPr lang="en-US" sz="1600" dirty="0"/>
                        <a:t>77.44%</a:t>
                      </a:r>
                    </a:p>
                  </a:txBody>
                  <a:tcPr/>
                </a:tc>
                <a:tc>
                  <a:txBody>
                    <a:bodyPr/>
                    <a:lstStyle/>
                    <a:p>
                      <a:r>
                        <a:rPr lang="en-US" sz="1600" dirty="0"/>
                        <a:t>278</a:t>
                      </a:r>
                    </a:p>
                  </a:txBody>
                  <a:tcPr/>
                </a:tc>
                <a:tc>
                  <a:txBody>
                    <a:bodyPr/>
                    <a:lstStyle/>
                    <a:p>
                      <a:r>
                        <a:rPr lang="en-US" sz="1600" dirty="0"/>
                        <a:t>359</a:t>
                      </a:r>
                    </a:p>
                  </a:txBody>
                  <a:tcPr/>
                </a:tc>
                <a:extLst>
                  <a:ext uri="{0D108BD9-81ED-4DB2-BD59-A6C34878D82A}">
                    <a16:rowId xmlns:a16="http://schemas.microsoft.com/office/drawing/2014/main" val="10001"/>
                  </a:ext>
                </a:extLst>
              </a:tr>
              <a:tr h="370840">
                <a:tc>
                  <a:txBody>
                    <a:bodyPr/>
                    <a:lstStyle/>
                    <a:p>
                      <a:r>
                        <a:rPr lang="en-US" sz="1600" dirty="0"/>
                        <a:t>2</a:t>
                      </a:r>
                    </a:p>
                  </a:txBody>
                  <a:tcPr/>
                </a:tc>
                <a:tc>
                  <a:txBody>
                    <a:bodyPr/>
                    <a:lstStyle/>
                    <a:p>
                      <a:r>
                        <a:rPr lang="en-US" sz="1600" dirty="0"/>
                        <a:t>My ability to supervise/mentor trainees</a:t>
                      </a:r>
                    </a:p>
                  </a:txBody>
                  <a:tcPr/>
                </a:tc>
                <a:tc>
                  <a:txBody>
                    <a:bodyPr/>
                    <a:lstStyle/>
                    <a:p>
                      <a:r>
                        <a:rPr lang="en-US" sz="1600" dirty="0"/>
                        <a:t>1.41%</a:t>
                      </a:r>
                    </a:p>
                  </a:txBody>
                  <a:tcPr/>
                </a:tc>
                <a:tc>
                  <a:txBody>
                    <a:bodyPr/>
                    <a:lstStyle/>
                    <a:p>
                      <a:r>
                        <a:rPr lang="en-US" sz="1600" dirty="0"/>
                        <a:t>5</a:t>
                      </a:r>
                    </a:p>
                  </a:txBody>
                  <a:tcPr/>
                </a:tc>
                <a:tc>
                  <a:txBody>
                    <a:bodyPr/>
                    <a:lstStyle/>
                    <a:p>
                      <a:r>
                        <a:rPr lang="en-US" sz="1600" dirty="0"/>
                        <a:t>16.62%</a:t>
                      </a:r>
                    </a:p>
                  </a:txBody>
                  <a:tcPr/>
                </a:tc>
                <a:tc>
                  <a:txBody>
                    <a:bodyPr/>
                    <a:lstStyle/>
                    <a:p>
                      <a:r>
                        <a:rPr lang="en-US" sz="1600" dirty="0"/>
                        <a:t>59</a:t>
                      </a:r>
                    </a:p>
                  </a:txBody>
                  <a:tcPr/>
                </a:tc>
                <a:tc>
                  <a:txBody>
                    <a:bodyPr/>
                    <a:lstStyle/>
                    <a:p>
                      <a:r>
                        <a:rPr lang="en-US" sz="1600" dirty="0"/>
                        <a:t>13.24%</a:t>
                      </a:r>
                    </a:p>
                  </a:txBody>
                  <a:tcPr/>
                </a:tc>
                <a:tc>
                  <a:txBody>
                    <a:bodyPr/>
                    <a:lstStyle/>
                    <a:p>
                      <a:r>
                        <a:rPr lang="en-US" sz="1600" dirty="0"/>
                        <a:t>47</a:t>
                      </a:r>
                    </a:p>
                  </a:txBody>
                  <a:tcPr/>
                </a:tc>
                <a:tc>
                  <a:txBody>
                    <a:bodyPr/>
                    <a:lstStyle/>
                    <a:p>
                      <a:r>
                        <a:rPr lang="en-US" sz="1600" dirty="0"/>
                        <a:t>68.73%</a:t>
                      </a:r>
                    </a:p>
                  </a:txBody>
                  <a:tcPr/>
                </a:tc>
                <a:tc>
                  <a:txBody>
                    <a:bodyPr/>
                    <a:lstStyle/>
                    <a:p>
                      <a:r>
                        <a:rPr lang="en-US" sz="1600" dirty="0"/>
                        <a:t>244</a:t>
                      </a:r>
                    </a:p>
                  </a:txBody>
                  <a:tcPr/>
                </a:tc>
                <a:tc>
                  <a:txBody>
                    <a:bodyPr/>
                    <a:lstStyle/>
                    <a:p>
                      <a:r>
                        <a:rPr lang="en-US" sz="1600" dirty="0"/>
                        <a:t>355</a:t>
                      </a:r>
                    </a:p>
                  </a:txBody>
                  <a:tcPr/>
                </a:tc>
                <a:extLst>
                  <a:ext uri="{0D108BD9-81ED-4DB2-BD59-A6C34878D82A}">
                    <a16:rowId xmlns:a16="http://schemas.microsoft.com/office/drawing/2014/main" val="10002"/>
                  </a:ext>
                </a:extLst>
              </a:tr>
              <a:tr h="370840">
                <a:tc>
                  <a:txBody>
                    <a:bodyPr/>
                    <a:lstStyle/>
                    <a:p>
                      <a:r>
                        <a:rPr lang="en-US" sz="1600" dirty="0"/>
                        <a:t>3</a:t>
                      </a:r>
                    </a:p>
                  </a:txBody>
                  <a:tcPr/>
                </a:tc>
                <a:tc>
                  <a:txBody>
                    <a:bodyPr/>
                    <a:lstStyle/>
                    <a:p>
                      <a:r>
                        <a:rPr lang="en-US" sz="1600" dirty="0"/>
                        <a:t>My ability to be involved in research</a:t>
                      </a:r>
                    </a:p>
                  </a:txBody>
                  <a:tcPr/>
                </a:tc>
                <a:tc>
                  <a:txBody>
                    <a:bodyPr/>
                    <a:lstStyle/>
                    <a:p>
                      <a:r>
                        <a:rPr lang="en-US" sz="1600" dirty="0"/>
                        <a:t>4.18%</a:t>
                      </a:r>
                    </a:p>
                  </a:txBody>
                  <a:tcPr/>
                </a:tc>
                <a:tc>
                  <a:txBody>
                    <a:bodyPr/>
                    <a:lstStyle/>
                    <a:p>
                      <a:r>
                        <a:rPr lang="en-US" sz="1600" dirty="0"/>
                        <a:t>15</a:t>
                      </a:r>
                    </a:p>
                  </a:txBody>
                  <a:tcPr/>
                </a:tc>
                <a:tc>
                  <a:txBody>
                    <a:bodyPr/>
                    <a:lstStyle/>
                    <a:p>
                      <a:r>
                        <a:rPr lang="en-US" sz="1600" dirty="0"/>
                        <a:t>33.98%</a:t>
                      </a:r>
                    </a:p>
                  </a:txBody>
                  <a:tcPr/>
                </a:tc>
                <a:tc>
                  <a:txBody>
                    <a:bodyPr/>
                    <a:lstStyle/>
                    <a:p>
                      <a:r>
                        <a:rPr lang="en-US" sz="1600" dirty="0"/>
                        <a:t>122</a:t>
                      </a:r>
                    </a:p>
                  </a:txBody>
                  <a:tcPr/>
                </a:tc>
                <a:tc>
                  <a:txBody>
                    <a:bodyPr/>
                    <a:lstStyle/>
                    <a:p>
                      <a:r>
                        <a:rPr lang="en-US" sz="1600" dirty="0"/>
                        <a:t>16.43%</a:t>
                      </a:r>
                    </a:p>
                  </a:txBody>
                  <a:tcPr/>
                </a:tc>
                <a:tc>
                  <a:txBody>
                    <a:bodyPr/>
                    <a:lstStyle/>
                    <a:p>
                      <a:r>
                        <a:rPr lang="en-US" sz="1600" dirty="0"/>
                        <a:t>59</a:t>
                      </a:r>
                    </a:p>
                  </a:txBody>
                  <a:tcPr/>
                </a:tc>
                <a:tc>
                  <a:txBody>
                    <a:bodyPr/>
                    <a:lstStyle/>
                    <a:p>
                      <a:r>
                        <a:rPr lang="en-US" sz="1600" dirty="0"/>
                        <a:t>45.40%</a:t>
                      </a:r>
                    </a:p>
                  </a:txBody>
                  <a:tcPr/>
                </a:tc>
                <a:tc>
                  <a:txBody>
                    <a:bodyPr/>
                    <a:lstStyle/>
                    <a:p>
                      <a:r>
                        <a:rPr lang="en-US" sz="1600" dirty="0"/>
                        <a:t>163</a:t>
                      </a:r>
                    </a:p>
                  </a:txBody>
                  <a:tcPr/>
                </a:tc>
                <a:tc>
                  <a:txBody>
                    <a:bodyPr/>
                    <a:lstStyle/>
                    <a:p>
                      <a:r>
                        <a:rPr lang="en-US" sz="1600" dirty="0"/>
                        <a:t>359</a:t>
                      </a:r>
                    </a:p>
                  </a:txBody>
                  <a:tcPr/>
                </a:tc>
                <a:extLst>
                  <a:ext uri="{0D108BD9-81ED-4DB2-BD59-A6C34878D82A}">
                    <a16:rowId xmlns:a16="http://schemas.microsoft.com/office/drawing/2014/main" val="10003"/>
                  </a:ext>
                </a:extLst>
              </a:tr>
              <a:tr h="370840">
                <a:tc>
                  <a:txBody>
                    <a:bodyPr/>
                    <a:lstStyle/>
                    <a:p>
                      <a:r>
                        <a:rPr lang="en-US" sz="1600" dirty="0"/>
                        <a:t>4</a:t>
                      </a:r>
                    </a:p>
                  </a:txBody>
                  <a:tcPr/>
                </a:tc>
                <a:tc>
                  <a:txBody>
                    <a:bodyPr/>
                    <a:lstStyle/>
                    <a:p>
                      <a:r>
                        <a:rPr lang="en-US" sz="1600" dirty="0"/>
                        <a:t>My ability to connect with colleagues</a:t>
                      </a:r>
                    </a:p>
                  </a:txBody>
                  <a:tcPr/>
                </a:tc>
                <a:tc>
                  <a:txBody>
                    <a:bodyPr/>
                    <a:lstStyle/>
                    <a:p>
                      <a:r>
                        <a:rPr lang="en-US" sz="1600" dirty="0"/>
                        <a:t>3.61%</a:t>
                      </a:r>
                    </a:p>
                  </a:txBody>
                  <a:tcPr/>
                </a:tc>
                <a:tc>
                  <a:txBody>
                    <a:bodyPr/>
                    <a:lstStyle/>
                    <a:p>
                      <a:r>
                        <a:rPr lang="en-US" sz="1600" dirty="0"/>
                        <a:t>13</a:t>
                      </a:r>
                    </a:p>
                  </a:txBody>
                  <a:tcPr/>
                </a:tc>
                <a:tc>
                  <a:txBody>
                    <a:bodyPr/>
                    <a:lstStyle/>
                    <a:p>
                      <a:r>
                        <a:rPr lang="en-US" sz="1600" dirty="0"/>
                        <a:t>37.22%</a:t>
                      </a:r>
                    </a:p>
                  </a:txBody>
                  <a:tcPr/>
                </a:tc>
                <a:tc>
                  <a:txBody>
                    <a:bodyPr/>
                    <a:lstStyle/>
                    <a:p>
                      <a:r>
                        <a:rPr lang="en-US" sz="1600" dirty="0"/>
                        <a:t>134</a:t>
                      </a:r>
                    </a:p>
                  </a:txBody>
                  <a:tcPr/>
                </a:tc>
                <a:tc>
                  <a:txBody>
                    <a:bodyPr/>
                    <a:lstStyle/>
                    <a:p>
                      <a:r>
                        <a:rPr lang="en-US" sz="1600" dirty="0"/>
                        <a:t>45.28%</a:t>
                      </a:r>
                    </a:p>
                  </a:txBody>
                  <a:tcPr/>
                </a:tc>
                <a:tc>
                  <a:txBody>
                    <a:bodyPr/>
                    <a:lstStyle/>
                    <a:p>
                      <a:r>
                        <a:rPr lang="en-US" sz="1600" dirty="0"/>
                        <a:t>163</a:t>
                      </a:r>
                    </a:p>
                  </a:txBody>
                  <a:tcPr/>
                </a:tc>
                <a:tc>
                  <a:txBody>
                    <a:bodyPr/>
                    <a:lstStyle/>
                    <a:p>
                      <a:r>
                        <a:rPr lang="en-US" sz="1600" dirty="0"/>
                        <a:t>13.89%</a:t>
                      </a:r>
                    </a:p>
                  </a:txBody>
                  <a:tcPr/>
                </a:tc>
                <a:tc>
                  <a:txBody>
                    <a:bodyPr/>
                    <a:lstStyle/>
                    <a:p>
                      <a:r>
                        <a:rPr lang="en-US" sz="1600" dirty="0"/>
                        <a:t>50</a:t>
                      </a:r>
                    </a:p>
                  </a:txBody>
                  <a:tcPr/>
                </a:tc>
                <a:tc>
                  <a:txBody>
                    <a:bodyPr/>
                    <a:lstStyle/>
                    <a:p>
                      <a:r>
                        <a:rPr lang="en-US" sz="1600" dirty="0"/>
                        <a:t>360</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28752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1944</a:t>
                      </a:r>
                    </a:p>
                  </a:txBody>
                  <a:tcPr/>
                </a:tc>
                <a:tc>
                  <a:txBody>
                    <a:bodyPr/>
                    <a:lstStyle/>
                    <a:p>
                      <a:r>
                        <a:rPr lang="en-US" sz="1600" dirty="0"/>
                        <a:t>2007</a:t>
                      </a:r>
                    </a:p>
                  </a:txBody>
                  <a:tcPr/>
                </a:tc>
                <a:tc>
                  <a:txBody>
                    <a:bodyPr/>
                    <a:lstStyle/>
                    <a:p>
                      <a:r>
                        <a:rPr lang="en-US" sz="1600" dirty="0"/>
                        <a:t>Nursing</a:t>
                      </a:r>
                    </a:p>
                  </a:txBody>
                  <a:tcPr/>
                </a:tc>
                <a:tc>
                  <a:txBody>
                    <a:bodyPr/>
                    <a:lstStyle/>
                    <a:p>
                      <a:r>
                        <a:rPr lang="en-US" sz="1600" dirty="0"/>
                        <a:t>Applied Science</a:t>
                      </a:r>
                    </a:p>
                  </a:txBody>
                  <a:tcPr/>
                </a:tc>
                <a:extLst>
                  <a:ext uri="{0D108BD9-81ED-4DB2-BD59-A6C34878D82A}">
                    <a16:rowId xmlns:a16="http://schemas.microsoft.com/office/drawing/2014/main" val="10001"/>
                  </a:ext>
                </a:extLst>
              </a:tr>
              <a:tr h="370840">
                <a:tc>
                  <a:txBody>
                    <a:bodyPr/>
                    <a:lstStyle/>
                    <a:p>
                      <a:r>
                        <a:rPr lang="en-US" sz="1600" dirty="0"/>
                        <a:t>1943</a:t>
                      </a:r>
                    </a:p>
                  </a:txBody>
                  <a:tcPr/>
                </a:tc>
                <a:tc>
                  <a:txBody>
                    <a:bodyPr/>
                    <a:lstStyle/>
                    <a:p>
                      <a:r>
                        <a:rPr lang="en-US" sz="1600" dirty="0"/>
                        <a:t>2013</a:t>
                      </a:r>
                    </a:p>
                  </a:txBody>
                  <a:tcPr/>
                </a:tc>
                <a:tc>
                  <a:txBody>
                    <a:bodyPr/>
                    <a:lstStyle/>
                    <a:p>
                      <a:r>
                        <a:rPr lang="en-US" sz="1600" dirty="0"/>
                        <a:t>art history</a:t>
                      </a:r>
                    </a:p>
                  </a:txBody>
                  <a:tcPr/>
                </a:tc>
                <a:tc>
                  <a:txBody>
                    <a:bodyPr/>
                    <a:lstStyle/>
                    <a:p>
                      <a:r>
                        <a:rPr lang="en-US" sz="1600" dirty="0"/>
                        <a:t>arts</a:t>
                      </a:r>
                    </a:p>
                  </a:txBody>
                  <a:tcPr/>
                </a:tc>
                <a:extLst>
                  <a:ext uri="{0D108BD9-81ED-4DB2-BD59-A6C34878D82A}">
                    <a16:rowId xmlns:a16="http://schemas.microsoft.com/office/drawing/2014/main" val="10002"/>
                  </a:ext>
                </a:extLst>
              </a:tr>
              <a:tr h="370840">
                <a:tc>
                  <a:txBody>
                    <a:bodyPr/>
                    <a:lstStyle/>
                    <a:p>
                      <a:r>
                        <a:rPr lang="en-US" sz="1600" dirty="0"/>
                        <a:t>1945</a:t>
                      </a:r>
                    </a:p>
                  </a:txBody>
                  <a:tcPr/>
                </a:tc>
                <a:tc>
                  <a:txBody>
                    <a:bodyPr/>
                    <a:lstStyle/>
                    <a:p>
                      <a:r>
                        <a:rPr lang="en-US" sz="1600" dirty="0"/>
                        <a:t>1996</a:t>
                      </a:r>
                    </a:p>
                  </a:txBody>
                  <a:tcPr/>
                </a:tc>
                <a:tc>
                  <a:txBody>
                    <a:bodyPr/>
                    <a:lstStyle/>
                    <a:p>
                      <a:r>
                        <a:rPr lang="en-US" sz="1600" dirty="0"/>
                        <a:t>Paediatrics</a:t>
                      </a:r>
                    </a:p>
                  </a:txBody>
                  <a:tcPr/>
                </a:tc>
                <a:tc>
                  <a:txBody>
                    <a:bodyPr/>
                    <a:lstStyle/>
                    <a:p>
                      <a:r>
                        <a:rPr lang="en-US" sz="1600" dirty="0"/>
                        <a:t>Faculty</a:t>
                      </a:r>
                    </a:p>
                  </a:txBody>
                  <a:tcPr/>
                </a:tc>
                <a:extLst>
                  <a:ext uri="{0D108BD9-81ED-4DB2-BD59-A6C34878D82A}">
                    <a16:rowId xmlns:a16="http://schemas.microsoft.com/office/drawing/2014/main" val="10003"/>
                  </a:ext>
                </a:extLst>
              </a:tr>
              <a:tr h="370840">
                <a:tc>
                  <a:txBody>
                    <a:bodyPr/>
                    <a:lstStyle/>
                    <a:p>
                      <a:r>
                        <a:rPr lang="en-US" sz="1600" dirty="0"/>
                        <a:t>1942</a:t>
                      </a:r>
                    </a:p>
                  </a:txBody>
                  <a:tcPr/>
                </a:tc>
                <a:tc>
                  <a:txBody>
                    <a:bodyPr/>
                    <a:lstStyle/>
                    <a:p>
                      <a:r>
                        <a:rPr lang="en-US" sz="1600" dirty="0"/>
                        <a:t>2011</a:t>
                      </a:r>
                    </a:p>
                  </a:txBody>
                  <a:tcPr/>
                </a:tc>
                <a:tc>
                  <a:txBody>
                    <a:bodyPr/>
                    <a:lstStyle/>
                    <a:p>
                      <a:r>
                        <a:rPr lang="en-US" sz="1600" dirty="0"/>
                        <a:t>Political Science</a:t>
                      </a:r>
                    </a:p>
                  </a:txBody>
                  <a:tcPr/>
                </a:tc>
                <a:tc>
                  <a:txBody>
                    <a:bodyPr/>
                    <a:lstStyle/>
                    <a:p>
                      <a:r>
                        <a:rPr lang="en-US" sz="1600" dirty="0"/>
                        <a:t>Arts</a:t>
                      </a:r>
                    </a:p>
                  </a:txBody>
                  <a:tcPr/>
                </a:tc>
                <a:extLst>
                  <a:ext uri="{0D108BD9-81ED-4DB2-BD59-A6C34878D82A}">
                    <a16:rowId xmlns:a16="http://schemas.microsoft.com/office/drawing/2014/main" val="10004"/>
                  </a:ext>
                </a:extLst>
              </a:tr>
              <a:tr h="370840">
                <a:tc>
                  <a:txBody>
                    <a:bodyPr/>
                    <a:lstStyle/>
                    <a:p>
                      <a:r>
                        <a:rPr lang="en-US" sz="1600" dirty="0"/>
                        <a:t>1947</a:t>
                      </a:r>
                    </a:p>
                  </a:txBody>
                  <a:tcPr/>
                </a:tc>
                <a:tc>
                  <a:txBody>
                    <a:bodyPr/>
                    <a:lstStyle/>
                    <a:p>
                      <a:r>
                        <a:rPr lang="en-US" sz="1600" dirty="0"/>
                        <a:t>2004</a:t>
                      </a:r>
                    </a:p>
                  </a:txBody>
                  <a:tcPr/>
                </a:tc>
                <a:tc>
                  <a:txBody>
                    <a:bodyPr/>
                    <a:lstStyle/>
                    <a:p>
                      <a:r>
                        <a:rPr lang="en-US" sz="1600" dirty="0"/>
                        <a:t>Koerner Library</a:t>
                      </a:r>
                    </a:p>
                  </a:txBody>
                  <a:tcPr/>
                </a:tc>
                <a:tc>
                  <a:txBody>
                    <a:bodyPr/>
                    <a:lstStyle/>
                    <a:p>
                      <a:endParaRPr lang="en-US" sz="1600" dirty="0"/>
                    </a:p>
                  </a:txBody>
                  <a:tcPr/>
                </a:tc>
                <a:extLst>
                  <a:ext uri="{0D108BD9-81ED-4DB2-BD59-A6C34878D82A}">
                    <a16:rowId xmlns:a16="http://schemas.microsoft.com/office/drawing/2014/main" val="10005"/>
                  </a:ext>
                </a:extLst>
              </a:tr>
              <a:tr h="370840">
                <a:tc>
                  <a:txBody>
                    <a:bodyPr/>
                    <a:lstStyle/>
                    <a:p>
                      <a:r>
                        <a:rPr lang="en-US" sz="1600" dirty="0"/>
                        <a:t>1937</a:t>
                      </a:r>
                    </a:p>
                  </a:txBody>
                  <a:tcPr/>
                </a:tc>
                <a:tc>
                  <a:txBody>
                    <a:bodyPr/>
                    <a:lstStyle/>
                    <a:p>
                      <a:r>
                        <a:rPr lang="en-US" sz="1600" dirty="0"/>
                        <a:t>2002</a:t>
                      </a:r>
                    </a:p>
                  </a:txBody>
                  <a:tcPr/>
                </a:tc>
                <a:tc>
                  <a:txBody>
                    <a:bodyPr/>
                    <a:lstStyle/>
                    <a:p>
                      <a:r>
                        <a:rPr lang="en-US" sz="1600" dirty="0"/>
                        <a:t>History</a:t>
                      </a:r>
                    </a:p>
                  </a:txBody>
                  <a:tcPr/>
                </a:tc>
                <a:tc>
                  <a:txBody>
                    <a:bodyPr/>
                    <a:lstStyle/>
                    <a:p>
                      <a:r>
                        <a:rPr lang="en-US" sz="1600" dirty="0"/>
                        <a:t>Arts</a:t>
                      </a:r>
                    </a:p>
                  </a:txBody>
                  <a:tcPr/>
                </a:tc>
                <a:extLst>
                  <a:ext uri="{0D108BD9-81ED-4DB2-BD59-A6C34878D82A}">
                    <a16:rowId xmlns:a16="http://schemas.microsoft.com/office/drawing/2014/main" val="10006"/>
                  </a:ext>
                </a:extLst>
              </a:tr>
              <a:tr h="370840">
                <a:tc>
                  <a:txBody>
                    <a:bodyPr/>
                    <a:lstStyle/>
                    <a:p>
                      <a:r>
                        <a:rPr lang="en-US" sz="1600" dirty="0"/>
                        <a:t>1939</a:t>
                      </a:r>
                    </a:p>
                  </a:txBody>
                  <a:tcPr/>
                </a:tc>
                <a:tc>
                  <a:txBody>
                    <a:bodyPr/>
                    <a:lstStyle/>
                    <a:p>
                      <a:r>
                        <a:rPr lang="en-US" sz="1600" dirty="0"/>
                        <a:t>2004</a:t>
                      </a:r>
                    </a:p>
                  </a:txBody>
                  <a:tcPr/>
                </a:tc>
                <a:tc>
                  <a:txBody>
                    <a:bodyPr/>
                    <a:lstStyle/>
                    <a:p>
                      <a:r>
                        <a:rPr lang="en-US" sz="1600" dirty="0"/>
                        <a:t>EECE</a:t>
                      </a:r>
                    </a:p>
                  </a:txBody>
                  <a:tcPr/>
                </a:tc>
                <a:tc>
                  <a:txBody>
                    <a:bodyPr/>
                    <a:lstStyle/>
                    <a:p>
                      <a:r>
                        <a:rPr lang="en-US" sz="1600" dirty="0"/>
                        <a:t>APSC</a:t>
                      </a:r>
                    </a:p>
                  </a:txBody>
                  <a:tcPr/>
                </a:tc>
                <a:extLst>
                  <a:ext uri="{0D108BD9-81ED-4DB2-BD59-A6C34878D82A}">
                    <a16:rowId xmlns:a16="http://schemas.microsoft.com/office/drawing/2014/main" val="10007"/>
                  </a:ext>
                </a:extLst>
              </a:tr>
              <a:tr h="370840">
                <a:tc>
                  <a:txBody>
                    <a:bodyPr/>
                    <a:lstStyle/>
                    <a:p>
                      <a:r>
                        <a:rPr lang="en-US" sz="1600" dirty="0"/>
                        <a:t>1944</a:t>
                      </a:r>
                    </a:p>
                  </a:txBody>
                  <a:tcPr/>
                </a:tc>
                <a:tc>
                  <a:txBody>
                    <a:bodyPr/>
                    <a:lstStyle/>
                    <a:p>
                      <a:r>
                        <a:rPr lang="en-US" sz="1600" dirty="0"/>
                        <a:t>2011</a:t>
                      </a:r>
                    </a:p>
                  </a:txBody>
                  <a:tcPr/>
                </a:tc>
                <a:tc>
                  <a:txBody>
                    <a:bodyPr/>
                    <a:lstStyle/>
                    <a:p>
                      <a:r>
                        <a:rPr lang="en-US" sz="1600" dirty="0"/>
                        <a:t>Radiology </a:t>
                      </a:r>
                    </a:p>
                  </a:txBody>
                  <a:tcPr/>
                </a:tc>
                <a:tc>
                  <a:txBody>
                    <a:bodyPr/>
                    <a:lstStyle/>
                    <a:p>
                      <a:r>
                        <a:rPr lang="en-US" sz="1600" dirty="0"/>
                        <a:t>Medicine </a:t>
                      </a:r>
                    </a:p>
                  </a:txBody>
                  <a:tcPr/>
                </a:tc>
                <a:extLst>
                  <a:ext uri="{0D108BD9-81ED-4DB2-BD59-A6C34878D82A}">
                    <a16:rowId xmlns:a16="http://schemas.microsoft.com/office/drawing/2014/main" val="10008"/>
                  </a:ext>
                </a:extLst>
              </a:tr>
              <a:tr h="370840">
                <a:tc>
                  <a:txBody>
                    <a:bodyPr/>
                    <a:lstStyle/>
                    <a:p>
                      <a:r>
                        <a:rPr lang="en-US" sz="1600" dirty="0"/>
                        <a:t>July 11, 1941</a:t>
                      </a:r>
                    </a:p>
                  </a:txBody>
                  <a:tcPr/>
                </a:tc>
                <a:tc>
                  <a:txBody>
                    <a:bodyPr/>
                    <a:lstStyle/>
                    <a:p>
                      <a:r>
                        <a:rPr lang="en-US" sz="1600" dirty="0"/>
                        <a:t>2001</a:t>
                      </a:r>
                    </a:p>
                  </a:txBody>
                  <a:tcPr/>
                </a:tc>
                <a:tc>
                  <a:txBody>
                    <a:bodyPr/>
                    <a:lstStyle/>
                    <a:p>
                      <a:r>
                        <a:rPr lang="en-US" sz="1600" dirty="0"/>
                        <a:t>Physics and Astronomy</a:t>
                      </a:r>
                    </a:p>
                  </a:txBody>
                  <a:tcPr/>
                </a:tc>
                <a:tc>
                  <a:txBody>
                    <a:bodyPr/>
                    <a:lstStyle/>
                    <a:p>
                      <a:r>
                        <a:rPr lang="en-US" sz="1600" dirty="0"/>
                        <a:t>Science</a:t>
                      </a:r>
                    </a:p>
                  </a:txBody>
                  <a:tcPr/>
                </a:tc>
                <a:extLst>
                  <a:ext uri="{0D108BD9-81ED-4DB2-BD59-A6C34878D82A}">
                    <a16:rowId xmlns:a16="http://schemas.microsoft.com/office/drawing/2014/main" val="10009"/>
                  </a:ext>
                </a:extLst>
              </a:tr>
              <a:tr h="370840">
                <a:tc>
                  <a:txBody>
                    <a:bodyPr/>
                    <a:lstStyle/>
                    <a:p>
                      <a:r>
                        <a:rPr lang="en-US" sz="1600" dirty="0"/>
                        <a:t>1942</a:t>
                      </a:r>
                    </a:p>
                  </a:txBody>
                  <a:tcPr/>
                </a:tc>
                <a:tc>
                  <a:txBody>
                    <a:bodyPr/>
                    <a:lstStyle/>
                    <a:p>
                      <a:r>
                        <a:rPr lang="en-US" sz="1600" dirty="0"/>
                        <a:t>2010</a:t>
                      </a:r>
                    </a:p>
                  </a:txBody>
                  <a:tcPr/>
                </a:tc>
                <a:tc>
                  <a:txBody>
                    <a:bodyPr/>
                    <a:lstStyle/>
                    <a:p>
                      <a:r>
                        <a:rPr lang="en-US" sz="1600" dirty="0"/>
                        <a:t>Curriculum and Pedagogy</a:t>
                      </a:r>
                    </a:p>
                  </a:txBody>
                  <a:tcPr/>
                </a:tc>
                <a:tc>
                  <a:txBody>
                    <a:bodyPr/>
                    <a:lstStyle/>
                    <a:p>
                      <a:r>
                        <a:rPr lang="en-US" sz="1600" dirty="0"/>
                        <a:t>Education</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Q24 - Any final comments?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648208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Any final comments?</a:t>
                      </a:r>
                    </a:p>
                  </a:txBody>
                  <a:tcPr/>
                </a:tc>
                <a:extLst>
                  <a:ext uri="{0D108BD9-81ED-4DB2-BD59-A6C34878D82A}">
                    <a16:rowId xmlns:a16="http://schemas.microsoft.com/office/drawing/2014/main" val="10000"/>
                  </a:ext>
                </a:extLst>
              </a:tr>
              <a:tr h="370840">
                <a:tc>
                  <a:txBody>
                    <a:bodyPr/>
                    <a:lstStyle/>
                    <a:p>
                      <a:r>
                        <a:rPr lang="en-US" sz="1600" dirty="0"/>
                        <a:t>since I live in Victoria most campus activities are not relevant - I continue to be active in research and writing and in contact with First Nations communities</a:t>
                      </a:r>
                    </a:p>
                  </a:txBody>
                  <a:tcPr/>
                </a:tc>
                <a:extLst>
                  <a:ext uri="{0D108BD9-81ED-4DB2-BD59-A6C34878D82A}">
                    <a16:rowId xmlns:a16="http://schemas.microsoft.com/office/drawing/2014/main" val="10001"/>
                  </a:ext>
                </a:extLst>
              </a:tr>
              <a:tr h="370840">
                <a:tc>
                  <a:txBody>
                    <a:bodyPr/>
                    <a:lstStyle/>
                    <a:p>
                      <a:r>
                        <a:rPr lang="en-US" sz="1600" dirty="0"/>
                        <a:t>Never forget that even after retirement your advice and experience are caluable assets of UBC. </a:t>
                      </a:r>
                    </a:p>
                  </a:txBody>
                  <a:tcPr/>
                </a:tc>
                <a:extLst>
                  <a:ext uri="{0D108BD9-81ED-4DB2-BD59-A6C34878D82A}">
                    <a16:rowId xmlns:a16="http://schemas.microsoft.com/office/drawing/2014/main" val="10002"/>
                  </a:ext>
                </a:extLst>
              </a:tr>
              <a:tr h="370840">
                <a:tc>
                  <a:txBody>
                    <a:bodyPr/>
                    <a:lstStyle/>
                    <a:p>
                      <a:r>
                        <a:rPr lang="en-US" sz="1600" dirty="0"/>
                        <a:t>As you see above, opportunities for collegiality among emeriti rank highest in my needs over the retirement years. 
A mini-faculty club for emeriti is the Ideal... Or anything moving in that direction! Note emphasis on coffee... and congenial events (the talks held intermittently at Tapestry in some past years were a splendid example, but all too rare...) 
    I assume that ubc lectures &amp; similar events will resume in due course: Vanc. Inst. type things were precious but rare.
     Please be in touch with me on these matters! 
   p. merivale</a:t>
                      </a:r>
                    </a:p>
                  </a:txBody>
                  <a:tcPr/>
                </a:tc>
                <a:extLst>
                  <a:ext uri="{0D108BD9-81ED-4DB2-BD59-A6C34878D82A}">
                    <a16:rowId xmlns:a16="http://schemas.microsoft.com/office/drawing/2014/main" val="10003"/>
                  </a:ext>
                </a:extLst>
              </a:tr>
              <a:tr h="370840">
                <a:tc>
                  <a:txBody>
                    <a:bodyPr/>
                    <a:lstStyle/>
                    <a:p>
                      <a:r>
                        <a:rPr lang="en-US" sz="1600" dirty="0"/>
                        <a:t>keep up the good work you do.</a:t>
                      </a:r>
                    </a:p>
                  </a:txBody>
                  <a:tcPr/>
                </a:tc>
                <a:extLst>
                  <a:ext uri="{0D108BD9-81ED-4DB2-BD59-A6C34878D82A}">
                    <a16:rowId xmlns:a16="http://schemas.microsoft.com/office/drawing/2014/main" val="10004"/>
                  </a:ext>
                </a:extLst>
              </a:tr>
              <a:tr h="370840">
                <a:tc>
                  <a:txBody>
                    <a:bodyPr/>
                    <a:lstStyle/>
                    <a:p>
                      <a:r>
                        <a:rPr lang="en-US" sz="1600" dirty="0"/>
                        <a:t>Let's all stay young, without its mistakes.</a:t>
                      </a:r>
                    </a:p>
                  </a:txBody>
                  <a:tcPr/>
                </a:tc>
                <a:extLst>
                  <a:ext uri="{0D108BD9-81ED-4DB2-BD59-A6C34878D82A}">
                    <a16:rowId xmlns:a16="http://schemas.microsoft.com/office/drawing/2014/main" val="10005"/>
                  </a:ext>
                </a:extLst>
              </a:tr>
              <a:tr h="370840">
                <a:tc>
                  <a:txBody>
                    <a:bodyPr/>
                    <a:lstStyle/>
                    <a:p>
                      <a:r>
                        <a:rPr lang="en-US" sz="1600" dirty="0"/>
                        <a:t>Very happy with the Emeritus College. I am now in my 80s and finding less interest in most of the activities but would like to keep in touch.</a:t>
                      </a:r>
                    </a:p>
                  </a:txBody>
                  <a:tcPr/>
                </a:tc>
                <a:extLst>
                  <a:ext uri="{0D108BD9-81ED-4DB2-BD59-A6C34878D82A}">
                    <a16:rowId xmlns:a16="http://schemas.microsoft.com/office/drawing/2014/main" val="10006"/>
                  </a:ext>
                </a:extLst>
              </a:tr>
              <a:tr h="370840">
                <a:tc>
                  <a:txBody>
                    <a:bodyPr/>
                    <a:lstStyle/>
                    <a:p>
                      <a:r>
                        <a:rPr lang="en-US" sz="1600" dirty="0"/>
                        <a:t>For the past 18 years I have lived and worked at universities mainly in Thailand - but also India and Indonesia.
It continues to be a rewarding life, academically - as well as living in the tropics. 
Always happy to keep in touch with UBC - a great institution.</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Q24 - Any final comments?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84632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Any final comments?</a:t>
                      </a:r>
                    </a:p>
                  </a:txBody>
                  <a:tcPr/>
                </a:tc>
                <a:extLst>
                  <a:ext uri="{0D108BD9-81ED-4DB2-BD59-A6C34878D82A}">
                    <a16:rowId xmlns:a16="http://schemas.microsoft.com/office/drawing/2014/main" val="10000"/>
                  </a:ext>
                </a:extLst>
              </a:tr>
              <a:tr h="370840">
                <a:tc>
                  <a:txBody>
                    <a:bodyPr/>
                    <a:lstStyle/>
                    <a:p>
                      <a:r>
                        <a:rPr lang="en-US" sz="1600" dirty="0"/>
                        <a:t>Thank you for the opportunity.</a:t>
                      </a:r>
                    </a:p>
                  </a:txBody>
                  <a:tcPr/>
                </a:tc>
                <a:extLst>
                  <a:ext uri="{0D108BD9-81ED-4DB2-BD59-A6C34878D82A}">
                    <a16:rowId xmlns:a16="http://schemas.microsoft.com/office/drawing/2014/main" val="10001"/>
                  </a:ext>
                </a:extLst>
              </a:tr>
              <a:tr h="370840">
                <a:tc>
                  <a:txBody>
                    <a:bodyPr/>
                    <a:lstStyle/>
                    <a:p>
                      <a:r>
                        <a:rPr lang="en-US" sz="1600" dirty="0"/>
                        <a:t>none at this time</a:t>
                      </a:r>
                    </a:p>
                  </a:txBody>
                  <a:tcPr/>
                </a:tc>
                <a:extLst>
                  <a:ext uri="{0D108BD9-81ED-4DB2-BD59-A6C34878D82A}">
                    <a16:rowId xmlns:a16="http://schemas.microsoft.com/office/drawing/2014/main" val="10002"/>
                  </a:ext>
                </a:extLst>
              </a:tr>
              <a:tr h="370840">
                <a:tc>
                  <a:txBody>
                    <a:bodyPr/>
                    <a:lstStyle/>
                    <a:p>
                      <a:r>
                        <a:rPr lang="en-US" sz="1600" dirty="0"/>
                        <a:t>I was not very aware of what kinds of events I could take advantage of and might enjoy. I would like to be able to join some by Zoom to increase my likelihood of connecting and finding some events I might have been a bit hesitant to come in person. I wrote a number of online courses before others began and I could have been helpful when many courses had to go online. I would have stepped forward but UBC just changed their choice of delivery company. I think it would have been helpful for me to meet with the Department Head to find out what they would have liked to involve me in.  </a:t>
                      </a:r>
                    </a:p>
                  </a:txBody>
                  <a:tcPr/>
                </a:tc>
                <a:extLst>
                  <a:ext uri="{0D108BD9-81ED-4DB2-BD59-A6C34878D82A}">
                    <a16:rowId xmlns:a16="http://schemas.microsoft.com/office/drawing/2014/main" val="10003"/>
                  </a:ext>
                </a:extLst>
              </a:tr>
              <a:tr h="370840">
                <a:tc>
                  <a:txBody>
                    <a:bodyPr/>
                    <a:lstStyle/>
                    <a:p>
                      <a:r>
                        <a:rPr lang="en-US" sz="1600" dirty="0"/>
                        <a:t>My husband passed away suddenly last September, and so the social isolation due to COVID has hit me hard. I am now interested in joining some groups so that I have opportunities for social interaction with other emeriti.</a:t>
                      </a:r>
                    </a:p>
                  </a:txBody>
                  <a:tcPr/>
                </a:tc>
                <a:extLst>
                  <a:ext uri="{0D108BD9-81ED-4DB2-BD59-A6C34878D82A}">
                    <a16:rowId xmlns:a16="http://schemas.microsoft.com/office/drawing/2014/main" val="10004"/>
                  </a:ext>
                </a:extLst>
              </a:tr>
              <a:tr h="370840">
                <a:tc>
                  <a:txBody>
                    <a:bodyPr/>
                    <a:lstStyle/>
                    <a:p>
                      <a:r>
                        <a:rPr lang="en-US" sz="1600" dirty="0"/>
                        <a:t>Overall the College is doing a grand job and more power to the movers and shakers behind </a:t>
                      </a:r>
                    </a:p>
                  </a:txBody>
                  <a:tcPr/>
                </a:tc>
                <a:extLst>
                  <a:ext uri="{0D108BD9-81ED-4DB2-BD59-A6C34878D82A}">
                    <a16:rowId xmlns:a16="http://schemas.microsoft.com/office/drawing/2014/main" val="10005"/>
                  </a:ext>
                </a:extLst>
              </a:tr>
              <a:tr h="370840">
                <a:tc>
                  <a:txBody>
                    <a:bodyPr/>
                    <a:lstStyle/>
                    <a:p>
                      <a:r>
                        <a:rPr lang="en-US" sz="1600" dirty="0"/>
                        <a:t>I look forward to attending again in person meetings of professors emeriti.</a:t>
                      </a:r>
                    </a:p>
                  </a:txBody>
                  <a:tcPr/>
                </a:tc>
                <a:extLst>
                  <a:ext uri="{0D108BD9-81ED-4DB2-BD59-A6C34878D82A}">
                    <a16:rowId xmlns:a16="http://schemas.microsoft.com/office/drawing/2014/main" val="10006"/>
                  </a:ext>
                </a:extLst>
              </a:tr>
              <a:tr h="370840">
                <a:tc>
                  <a:txBody>
                    <a:bodyPr/>
                    <a:lstStyle/>
                    <a:p>
                      <a:r>
                        <a:rPr lang="en-US" sz="1600" dirty="0"/>
                        <a:t>the speaker series is excellent.  Just terrific range of topics and very high quality presentations.</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Q24 - Any final comments?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556260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Any final comments?</a:t>
                      </a:r>
                    </a:p>
                  </a:txBody>
                  <a:tcPr/>
                </a:tc>
                <a:extLst>
                  <a:ext uri="{0D108BD9-81ED-4DB2-BD59-A6C34878D82A}">
                    <a16:rowId xmlns:a16="http://schemas.microsoft.com/office/drawing/2014/main" val="10000"/>
                  </a:ext>
                </a:extLst>
              </a:tr>
              <a:tr h="370840">
                <a:tc>
                  <a:txBody>
                    <a:bodyPr/>
                    <a:lstStyle/>
                    <a:p>
                      <a:r>
                        <a:rPr lang="en-US" sz="1600" dirty="0"/>
                        <a:t>None</a:t>
                      </a:r>
                    </a:p>
                  </a:txBody>
                  <a:tcPr/>
                </a:tc>
                <a:extLst>
                  <a:ext uri="{0D108BD9-81ED-4DB2-BD59-A6C34878D82A}">
                    <a16:rowId xmlns:a16="http://schemas.microsoft.com/office/drawing/2014/main" val="10001"/>
                  </a:ext>
                </a:extLst>
              </a:tr>
              <a:tr h="370840">
                <a:tc>
                  <a:txBody>
                    <a:bodyPr/>
                    <a:lstStyle/>
                    <a:p>
                      <a:r>
                        <a:rPr lang="en-US" sz="1600" dirty="0"/>
                        <a:t>Keep up the good work
And I may have done the survey twice-sorry</a:t>
                      </a:r>
                    </a:p>
                  </a:txBody>
                  <a:tcPr/>
                </a:tc>
                <a:extLst>
                  <a:ext uri="{0D108BD9-81ED-4DB2-BD59-A6C34878D82A}">
                    <a16:rowId xmlns:a16="http://schemas.microsoft.com/office/drawing/2014/main" val="10002"/>
                  </a:ext>
                </a:extLst>
              </a:tr>
              <a:tr h="370840">
                <a:tc>
                  <a:txBody>
                    <a:bodyPr/>
                    <a:lstStyle/>
                    <a:p>
                      <a:r>
                        <a:rPr lang="en-US" sz="1600" dirty="0"/>
                        <a:t>Congratulations on getting us through the worst of the epidemic 
College might provide more advice on
Downsizing 
Mental health</a:t>
                      </a:r>
                    </a:p>
                  </a:txBody>
                  <a:tcPr/>
                </a:tc>
                <a:extLst>
                  <a:ext uri="{0D108BD9-81ED-4DB2-BD59-A6C34878D82A}">
                    <a16:rowId xmlns:a16="http://schemas.microsoft.com/office/drawing/2014/main" val="10003"/>
                  </a:ext>
                </a:extLst>
              </a:tr>
              <a:tr h="370840">
                <a:tc>
                  <a:txBody>
                    <a:bodyPr/>
                    <a:lstStyle/>
                    <a:p>
                      <a:r>
                        <a:rPr lang="en-US" sz="1600" dirty="0"/>
                        <a:t>I have come to appreciate that as a UBC Professor Emeritus I have amazing opportunities to contribute to society through retirement which is very satisfying.</a:t>
                      </a:r>
                    </a:p>
                  </a:txBody>
                  <a:tcPr/>
                </a:tc>
                <a:extLst>
                  <a:ext uri="{0D108BD9-81ED-4DB2-BD59-A6C34878D82A}">
                    <a16:rowId xmlns:a16="http://schemas.microsoft.com/office/drawing/2014/main" val="10004"/>
                  </a:ext>
                </a:extLst>
              </a:tr>
              <a:tr h="370840">
                <a:tc>
                  <a:txBody>
                    <a:bodyPr/>
                    <a:lstStyle/>
                    <a:p>
                      <a:r>
                        <a:rPr lang="en-US" sz="1600" dirty="0"/>
                        <a:t>n/a</a:t>
                      </a:r>
                    </a:p>
                  </a:txBody>
                  <a:tcPr/>
                </a:tc>
                <a:extLst>
                  <a:ext uri="{0D108BD9-81ED-4DB2-BD59-A6C34878D82A}">
                    <a16:rowId xmlns:a16="http://schemas.microsoft.com/office/drawing/2014/main" val="10005"/>
                  </a:ext>
                </a:extLst>
              </a:tr>
              <a:tr h="370840">
                <a:tc>
                  <a:txBody>
                    <a:bodyPr/>
                    <a:lstStyle/>
                    <a:p>
                      <a:r>
                        <a:rPr lang="en-US" sz="1600" dirty="0"/>
                        <a:t>nothing.
A good survey./ questionnaire</a:t>
                      </a:r>
                    </a:p>
                  </a:txBody>
                  <a:tcPr/>
                </a:tc>
                <a:extLst>
                  <a:ext uri="{0D108BD9-81ED-4DB2-BD59-A6C34878D82A}">
                    <a16:rowId xmlns:a16="http://schemas.microsoft.com/office/drawing/2014/main" val="10006"/>
                  </a:ext>
                </a:extLst>
              </a:tr>
              <a:tr h="370840">
                <a:tc>
                  <a:txBody>
                    <a:bodyPr/>
                    <a:lstStyle/>
                    <a:p>
                      <a:r>
                        <a:rPr lang="en-US" sz="1600" dirty="0"/>
                        <a:t>I am a recent retiree and I am working full time in another job so I have not have had the time to explore and enjoy the Emeritus College fully yet. Look forward to more interaction in the years to come.</a:t>
                      </a:r>
                    </a:p>
                  </a:txBody>
                  <a:tcPr/>
                </a:tc>
                <a:extLst>
                  <a:ext uri="{0D108BD9-81ED-4DB2-BD59-A6C34878D82A}">
                    <a16:rowId xmlns:a16="http://schemas.microsoft.com/office/drawing/2014/main" val="10007"/>
                  </a:ext>
                </a:extLst>
              </a:tr>
              <a:tr h="370840">
                <a:tc>
                  <a:txBody>
                    <a:bodyPr/>
                    <a:lstStyle/>
                    <a:p>
                      <a:r>
                        <a:rPr lang="en-US" sz="1600" dirty="0"/>
                        <a:t>I would appreciate a clearer articulation of the purposes and intent of the Emeritus College compared to the previous association.  What formal role, if any, does it have in the overall governance model of UBC?</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Q24 - Any final comments?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81076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Any final comments?</a:t>
                      </a:r>
                    </a:p>
                  </a:txBody>
                  <a:tcPr/>
                </a:tc>
                <a:extLst>
                  <a:ext uri="{0D108BD9-81ED-4DB2-BD59-A6C34878D82A}">
                    <a16:rowId xmlns:a16="http://schemas.microsoft.com/office/drawing/2014/main" val="10000"/>
                  </a:ext>
                </a:extLst>
              </a:tr>
              <a:tr h="370840">
                <a:tc>
                  <a:txBody>
                    <a:bodyPr/>
                    <a:lstStyle/>
                    <a:p>
                      <a:r>
                        <a:rPr lang="en-US" sz="1600" dirty="0"/>
                        <a:t>I appreciate the work being done by the Emeritus College and look forward to post-pandemic initiatives.  </a:t>
                      </a:r>
                    </a:p>
                  </a:txBody>
                  <a:tcPr/>
                </a:tc>
                <a:extLst>
                  <a:ext uri="{0D108BD9-81ED-4DB2-BD59-A6C34878D82A}">
                    <a16:rowId xmlns:a16="http://schemas.microsoft.com/office/drawing/2014/main" val="10001"/>
                  </a:ext>
                </a:extLst>
              </a:tr>
              <a:tr h="370840">
                <a:tc>
                  <a:txBody>
                    <a:bodyPr/>
                    <a:lstStyle/>
                    <a:p>
                      <a:r>
                        <a:rPr lang="en-US" sz="1600" dirty="0"/>
                        <a:t>I live on Vancouver Island so even in non-pandemic times it was difficult to attend in person</a:t>
                      </a:r>
                    </a:p>
                  </a:txBody>
                  <a:tcPr/>
                </a:tc>
                <a:extLst>
                  <a:ext uri="{0D108BD9-81ED-4DB2-BD59-A6C34878D82A}">
                    <a16:rowId xmlns:a16="http://schemas.microsoft.com/office/drawing/2014/main" val="10002"/>
                  </a:ext>
                </a:extLst>
              </a:tr>
              <a:tr h="370840">
                <a:tc>
                  <a:txBody>
                    <a:bodyPr/>
                    <a:lstStyle/>
                    <a:p>
                      <a:r>
                        <a:rPr lang="en-US" sz="1600" dirty="0"/>
                        <a:t>Thanx for taking the effort to send this survey</a:t>
                      </a:r>
                    </a:p>
                  </a:txBody>
                  <a:tcPr/>
                </a:tc>
                <a:extLst>
                  <a:ext uri="{0D108BD9-81ED-4DB2-BD59-A6C34878D82A}">
                    <a16:rowId xmlns:a16="http://schemas.microsoft.com/office/drawing/2014/main" val="10003"/>
                  </a:ext>
                </a:extLst>
              </a:tr>
              <a:tr h="370840">
                <a:tc>
                  <a:txBody>
                    <a:bodyPr/>
                    <a:lstStyle/>
                    <a:p>
                      <a:r>
                        <a:rPr lang="en-US" sz="1600" dirty="0"/>
                        <a:t>It would be nice to know how many members live outside of Vancouver and, if there are other members like me, acknowledge that the Emeritus College is indeed a distributed Provincial institution, very much like UBC is at present. As I mentioned in a comment above, I reside in Victoria, BC and worked in the island Medical Program, a distributed regional campus of the UBC Faculty of Medicine.</a:t>
                      </a:r>
                    </a:p>
                  </a:txBody>
                  <a:tcPr/>
                </a:tc>
                <a:extLst>
                  <a:ext uri="{0D108BD9-81ED-4DB2-BD59-A6C34878D82A}">
                    <a16:rowId xmlns:a16="http://schemas.microsoft.com/office/drawing/2014/main" val="10004"/>
                  </a:ext>
                </a:extLst>
              </a:tr>
              <a:tr h="370840">
                <a:tc>
                  <a:txBody>
                    <a:bodyPr/>
                    <a:lstStyle/>
                    <a:p>
                      <a:r>
                        <a:rPr lang="en-US" sz="1600" dirty="0"/>
                        <a:t>Thank you for your interest.</a:t>
                      </a:r>
                    </a:p>
                  </a:txBody>
                  <a:tcPr/>
                </a:tc>
                <a:extLst>
                  <a:ext uri="{0D108BD9-81ED-4DB2-BD59-A6C34878D82A}">
                    <a16:rowId xmlns:a16="http://schemas.microsoft.com/office/drawing/2014/main" val="10005"/>
                  </a:ext>
                </a:extLst>
              </a:tr>
              <a:tr h="370840">
                <a:tc>
                  <a:txBody>
                    <a:bodyPr/>
                    <a:lstStyle/>
                    <a:p>
                      <a:r>
                        <a:rPr lang="en-US" sz="1600" dirty="0"/>
                        <a:t>No</a:t>
                      </a:r>
                    </a:p>
                  </a:txBody>
                  <a:tcPr/>
                </a:tc>
                <a:extLst>
                  <a:ext uri="{0D108BD9-81ED-4DB2-BD59-A6C34878D82A}">
                    <a16:rowId xmlns:a16="http://schemas.microsoft.com/office/drawing/2014/main" val="10006"/>
                  </a:ext>
                </a:extLst>
              </a:tr>
              <a:tr h="370840">
                <a:tc>
                  <a:txBody>
                    <a:bodyPr/>
                    <a:lstStyle/>
                    <a:p>
                      <a:r>
                        <a:rPr lang="en-US" sz="1600" dirty="0"/>
                        <a:t>Would be interested in spearheading an outreach program that would see school children from neighbourhoods where a minority of parents are college educated interacting with the Emeritus College/emeriti as a way of exposing them to the idea of University.
Niamh Kelly niamh.kelly@ubc.ca</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Q24 - Any final comments?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559816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Any final comments?</a:t>
                      </a:r>
                    </a:p>
                  </a:txBody>
                  <a:tcPr/>
                </a:tc>
                <a:extLst>
                  <a:ext uri="{0D108BD9-81ED-4DB2-BD59-A6C34878D82A}">
                    <a16:rowId xmlns:a16="http://schemas.microsoft.com/office/drawing/2014/main" val="10000"/>
                  </a:ext>
                </a:extLst>
              </a:tr>
              <a:tr h="370840">
                <a:tc>
                  <a:txBody>
                    <a:bodyPr/>
                    <a:lstStyle/>
                    <a:p>
                      <a:r>
                        <a:rPr lang="en-US" sz="1600" dirty="0"/>
                        <a:t>Keep up the good work. Keeping connected is vital.</a:t>
                      </a:r>
                    </a:p>
                  </a:txBody>
                  <a:tcPr/>
                </a:tc>
                <a:extLst>
                  <a:ext uri="{0D108BD9-81ED-4DB2-BD59-A6C34878D82A}">
                    <a16:rowId xmlns:a16="http://schemas.microsoft.com/office/drawing/2014/main" val="10001"/>
                  </a:ext>
                </a:extLst>
              </a:tr>
              <a:tr h="370840">
                <a:tc>
                  <a:txBody>
                    <a:bodyPr/>
                    <a:lstStyle/>
                    <a:p>
                      <a:r>
                        <a:rPr lang="en-US" sz="1600" dirty="0"/>
                        <a:t>Alerts to our age group such as the announcement to re-register for 2nd vaccination was appreciated.</a:t>
                      </a:r>
                    </a:p>
                  </a:txBody>
                  <a:tcPr/>
                </a:tc>
                <a:extLst>
                  <a:ext uri="{0D108BD9-81ED-4DB2-BD59-A6C34878D82A}">
                    <a16:rowId xmlns:a16="http://schemas.microsoft.com/office/drawing/2014/main" val="10002"/>
                  </a:ext>
                </a:extLst>
              </a:tr>
              <a:tr h="370840">
                <a:tc>
                  <a:txBody>
                    <a:bodyPr/>
                    <a:lstStyle/>
                    <a:p>
                      <a:r>
                        <a:rPr lang="en-US" sz="1600" dirty="0"/>
                        <a:t>Thank you for the important role that the EC plays in our lives and i the UBC community.</a:t>
                      </a:r>
                    </a:p>
                  </a:txBody>
                  <a:tcPr/>
                </a:tc>
                <a:extLst>
                  <a:ext uri="{0D108BD9-81ED-4DB2-BD59-A6C34878D82A}">
                    <a16:rowId xmlns:a16="http://schemas.microsoft.com/office/drawing/2014/main" val="10003"/>
                  </a:ext>
                </a:extLst>
              </a:tr>
              <a:tr h="370840">
                <a:tc>
                  <a:txBody>
                    <a:bodyPr/>
                    <a:lstStyle/>
                    <a:p>
                      <a:r>
                        <a:rPr lang="en-US" sz="1600" dirty="0"/>
                        <a:t>I can be contacted regarding the issues noted earlier regarding banking arrangements for estates if there is interest in following up with me.
Kellogg Booth
ksbooth@cs.ubc.ca</a:t>
                      </a:r>
                    </a:p>
                  </a:txBody>
                  <a:tcPr/>
                </a:tc>
                <a:extLst>
                  <a:ext uri="{0D108BD9-81ED-4DB2-BD59-A6C34878D82A}">
                    <a16:rowId xmlns:a16="http://schemas.microsoft.com/office/drawing/2014/main" val="10004"/>
                  </a:ext>
                </a:extLst>
              </a:tr>
              <a:tr h="370840">
                <a:tc>
                  <a:txBody>
                    <a:bodyPr/>
                    <a:lstStyle/>
                    <a:p>
                      <a:r>
                        <a:rPr lang="en-US" sz="1600" dirty="0"/>
                        <a:t>I'm enjoying retirement. I no longer do the long commute to UBC but now lecture to local growths, particularly youth.</a:t>
                      </a:r>
                    </a:p>
                  </a:txBody>
                  <a:tcPr/>
                </a:tc>
                <a:extLst>
                  <a:ext uri="{0D108BD9-81ED-4DB2-BD59-A6C34878D82A}">
                    <a16:rowId xmlns:a16="http://schemas.microsoft.com/office/drawing/2014/main" val="10005"/>
                  </a:ext>
                </a:extLst>
              </a:tr>
              <a:tr h="370840">
                <a:tc>
                  <a:txBody>
                    <a:bodyPr/>
                    <a:lstStyle/>
                    <a:p>
                      <a:r>
                        <a:rPr lang="en-US" sz="1600" dirty="0"/>
                        <a:t>The assumption underpinning this survey appears to be that all Emeriti are located in or close to the UBC campuses. I live abroad. I therefore welcome being able to access College resources and events online and it is has been a pleasure, during the COVID pandemic, to see on Zoom (mostly) past colleagues. Thank you </a:t>
                      </a:r>
                    </a:p>
                  </a:txBody>
                  <a:tcPr/>
                </a:tc>
                <a:extLst>
                  <a:ext uri="{0D108BD9-81ED-4DB2-BD59-A6C34878D82A}">
                    <a16:rowId xmlns:a16="http://schemas.microsoft.com/office/drawing/2014/main" val="10006"/>
                  </a:ext>
                </a:extLst>
              </a:tr>
              <a:tr h="370840">
                <a:tc>
                  <a:txBody>
                    <a:bodyPr/>
                    <a:lstStyle/>
                    <a:p>
                      <a:r>
                        <a:rPr lang="en-US" sz="1600" dirty="0"/>
                        <a:t>Emeritus College is doing a great job in developing innovative ways to connect people and meet their interests. Thanks you so much!</a:t>
                      </a:r>
                    </a:p>
                  </a:txBody>
                  <a:tcPr/>
                </a:tc>
                <a:extLst>
                  <a:ext uri="{0D108BD9-81ED-4DB2-BD59-A6C34878D82A}">
                    <a16:rowId xmlns:a16="http://schemas.microsoft.com/office/drawing/2014/main" val="10007"/>
                  </a:ext>
                </a:extLst>
              </a:tr>
              <a:tr h="370840">
                <a:tc>
                  <a:txBody>
                    <a:bodyPr/>
                    <a:lstStyle/>
                    <a:p>
                      <a:r>
                        <a:rPr lang="en-US" sz="1600" dirty="0"/>
                        <a:t>No</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Q24 - Any final comments?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529844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Any final comments?</a:t>
                      </a:r>
                    </a:p>
                  </a:txBody>
                  <a:tcPr/>
                </a:tc>
                <a:extLst>
                  <a:ext uri="{0D108BD9-81ED-4DB2-BD59-A6C34878D82A}">
                    <a16:rowId xmlns:a16="http://schemas.microsoft.com/office/drawing/2014/main" val="10000"/>
                  </a:ext>
                </a:extLst>
              </a:tr>
              <a:tr h="370840">
                <a:tc>
                  <a:txBody>
                    <a:bodyPr/>
                    <a:lstStyle/>
                    <a:p>
                      <a:r>
                        <a:rPr lang="en-US" sz="1600" dirty="0"/>
                        <a:t>I might have already filled this out...!!</a:t>
                      </a:r>
                    </a:p>
                  </a:txBody>
                  <a:tcPr/>
                </a:tc>
                <a:extLst>
                  <a:ext uri="{0D108BD9-81ED-4DB2-BD59-A6C34878D82A}">
                    <a16:rowId xmlns:a16="http://schemas.microsoft.com/office/drawing/2014/main" val="10001"/>
                  </a:ext>
                </a:extLst>
              </a:tr>
              <a:tr h="370840">
                <a:tc>
                  <a:txBody>
                    <a:bodyPr/>
                    <a:lstStyle/>
                    <a:p>
                      <a:r>
                        <a:rPr lang="en-US" sz="1600" dirty="0"/>
                        <a:t>Retain the strong framework of academic interest alongside more informal community.</a:t>
                      </a:r>
                    </a:p>
                  </a:txBody>
                  <a:tcPr/>
                </a:tc>
                <a:extLst>
                  <a:ext uri="{0D108BD9-81ED-4DB2-BD59-A6C34878D82A}">
                    <a16:rowId xmlns:a16="http://schemas.microsoft.com/office/drawing/2014/main" val="10002"/>
                  </a:ext>
                </a:extLst>
              </a:tr>
              <a:tr h="370840">
                <a:tc>
                  <a:txBody>
                    <a:bodyPr/>
                    <a:lstStyle/>
                    <a:p>
                      <a:r>
                        <a:rPr lang="en-US" sz="1600" dirty="0"/>
                        <a:t>Thank you for supporting professors emeriti.
Stay safe..</a:t>
                      </a:r>
                    </a:p>
                  </a:txBody>
                  <a:tcPr/>
                </a:tc>
                <a:extLst>
                  <a:ext uri="{0D108BD9-81ED-4DB2-BD59-A6C34878D82A}">
                    <a16:rowId xmlns:a16="http://schemas.microsoft.com/office/drawing/2014/main" val="10003"/>
                  </a:ext>
                </a:extLst>
              </a:tr>
              <a:tr h="370840">
                <a:tc>
                  <a:txBody>
                    <a:bodyPr/>
                    <a:lstStyle/>
                    <a:p>
                      <a:r>
                        <a:rPr lang="en-US" sz="1600" dirty="0"/>
                        <a:t>No.</a:t>
                      </a:r>
                    </a:p>
                  </a:txBody>
                  <a:tcPr/>
                </a:tc>
                <a:extLst>
                  <a:ext uri="{0D108BD9-81ED-4DB2-BD59-A6C34878D82A}">
                    <a16:rowId xmlns:a16="http://schemas.microsoft.com/office/drawing/2014/main" val="10004"/>
                  </a:ext>
                </a:extLst>
              </a:tr>
              <a:tr h="370840">
                <a:tc>
                  <a:txBody>
                    <a:bodyPr/>
                    <a:lstStyle/>
                    <a:p>
                      <a:r>
                        <a:rPr lang="en-US" sz="1600" dirty="0"/>
                        <a:t>Thank you for your work supporting Emeriti </a:t>
                      </a:r>
                    </a:p>
                  </a:txBody>
                  <a:tcPr/>
                </a:tc>
                <a:extLst>
                  <a:ext uri="{0D108BD9-81ED-4DB2-BD59-A6C34878D82A}">
                    <a16:rowId xmlns:a16="http://schemas.microsoft.com/office/drawing/2014/main" val="10005"/>
                  </a:ext>
                </a:extLst>
              </a:tr>
              <a:tr h="370840">
                <a:tc>
                  <a:txBody>
                    <a:bodyPr/>
                    <a:lstStyle/>
                    <a:p>
                      <a:r>
                        <a:rPr lang="en-US" sz="1600" dirty="0"/>
                        <a:t>I miss the UBC atmosphere, being on the wonderful campus and interacting with students and faculty.  I am fortunate that four of the researchers in my lab joined my company and I have almost daily interaction with them. Conducting research has been an important part of my entire life and I am privileged that I can  do so in retirement.  I now live on Vancouver Island and it not easy to travel to Vancouver with Covid19 around.  Hopefully that will be over soon.  I have many contacts with leading wineries around the world and I am willing to organize tours for emeriti.</a:t>
                      </a:r>
                    </a:p>
                  </a:txBody>
                  <a:tcPr/>
                </a:tc>
                <a:extLst>
                  <a:ext uri="{0D108BD9-81ED-4DB2-BD59-A6C34878D82A}">
                    <a16:rowId xmlns:a16="http://schemas.microsoft.com/office/drawing/2014/main" val="10006"/>
                  </a:ext>
                </a:extLst>
              </a:tr>
              <a:tr h="370840">
                <a:tc>
                  <a:txBody>
                    <a:bodyPr/>
                    <a:lstStyle/>
                    <a:p>
                      <a:r>
                        <a:rPr lang="en-US" sz="1600" dirty="0"/>
                        <a:t>Although I’m not currently participating on College activities, it’s good to know that this option exists.
I appreciate knowing that there are opportunities for future involvement with a range of people who  have worked in this particular type of environment.</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Q24 - Any final comments?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506984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Any final comments?</a:t>
                      </a:r>
                    </a:p>
                  </a:txBody>
                  <a:tcPr/>
                </a:tc>
                <a:extLst>
                  <a:ext uri="{0D108BD9-81ED-4DB2-BD59-A6C34878D82A}">
                    <a16:rowId xmlns:a16="http://schemas.microsoft.com/office/drawing/2014/main" val="10000"/>
                  </a:ext>
                </a:extLst>
              </a:tr>
              <a:tr h="370840">
                <a:tc>
                  <a:txBody>
                    <a:bodyPr/>
                    <a:lstStyle/>
                    <a:p>
                      <a:r>
                        <a:rPr lang="en-US" sz="1600" dirty="0"/>
                        <a:t>Our department now has another new chair, and when Covid dangers subside, I am hoping to talk with them about possible support for the small percentage of my research project which remains.Basically I continue to need printing from the library and access  to the library computer's SPSS program.  Basically, I propose adding the option of an "emeritus pay-for-print card (like students have) to enable printing and the use of some research programs (such as SPSS for doing statistics, and the other programs which my qualitative-research colleagues require).  Thanks to your financial support for emeriti researchers, I was able to present a paper from my research to the American Sociological Association Annual Meeting in 2019.  Thank you for all you do, and for listening to my comments about what may make your help even better.</a:t>
                      </a:r>
                    </a:p>
                  </a:txBody>
                  <a:tcPr/>
                </a:tc>
                <a:extLst>
                  <a:ext uri="{0D108BD9-81ED-4DB2-BD59-A6C34878D82A}">
                    <a16:rowId xmlns:a16="http://schemas.microsoft.com/office/drawing/2014/main" val="10001"/>
                  </a:ext>
                </a:extLst>
              </a:tr>
              <a:tr h="370840">
                <a:tc>
                  <a:txBody>
                    <a:bodyPr/>
                    <a:lstStyle/>
                    <a:p>
                      <a:r>
                        <a:rPr lang="en-US" sz="1600" dirty="0"/>
                        <a:t>Covid has played havoc with my relationship with the campus and most of my colleagues.
I am still involved in 2 dissertations as supervisor. Before Christmas I worked very hard with a third student who is losing her sight, which required extra work, although I was not the director. The person who replaced me is not allowed to direct dissertations as an Assistant Professor, if I understand correctly. I think that it would be nice if the Department and/or the Faculty thanked or ackowledged people such as myself. Perhaps a gift certificate from the bookstore too? We are helping the University, but receive no compensation or recognition.  </a:t>
                      </a:r>
                    </a:p>
                  </a:txBody>
                  <a:tcPr/>
                </a:tc>
                <a:extLst>
                  <a:ext uri="{0D108BD9-81ED-4DB2-BD59-A6C34878D82A}">
                    <a16:rowId xmlns:a16="http://schemas.microsoft.com/office/drawing/2014/main" val="10002"/>
                  </a:ext>
                </a:extLst>
              </a:tr>
              <a:tr h="370840">
                <a:tc>
                  <a:txBody>
                    <a:bodyPr/>
                    <a:lstStyle/>
                    <a:p>
                      <a:r>
                        <a:rPr lang="en-US" sz="1600" dirty="0"/>
                        <a:t>The Emeritus College does a great job in providing programmes for, and connecting retired people. </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Q24 - Any final comments?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500888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Any final comments?</a:t>
                      </a:r>
                    </a:p>
                  </a:txBody>
                  <a:tcPr/>
                </a:tc>
                <a:extLst>
                  <a:ext uri="{0D108BD9-81ED-4DB2-BD59-A6C34878D82A}">
                    <a16:rowId xmlns:a16="http://schemas.microsoft.com/office/drawing/2014/main" val="10000"/>
                  </a:ext>
                </a:extLst>
              </a:tr>
              <a:tr h="370840">
                <a:tc>
                  <a:txBody>
                    <a:bodyPr/>
                    <a:lstStyle/>
                    <a:p>
                      <a:r>
                        <a:rPr lang="en-US" sz="1600" dirty="0"/>
                        <a:t>Thanks for conducting this survey.</a:t>
                      </a:r>
                    </a:p>
                  </a:txBody>
                  <a:tcPr/>
                </a:tc>
                <a:extLst>
                  <a:ext uri="{0D108BD9-81ED-4DB2-BD59-A6C34878D82A}">
                    <a16:rowId xmlns:a16="http://schemas.microsoft.com/office/drawing/2014/main" val="10001"/>
                  </a:ext>
                </a:extLst>
              </a:tr>
              <a:tr h="370840">
                <a:tc>
                  <a:txBody>
                    <a:bodyPr/>
                    <a:lstStyle/>
                    <a:p>
                      <a:r>
                        <a:rPr lang="en-US" sz="1600" dirty="0"/>
                        <a:t>You are doing a good job.  I retired from UBC in 2001, but continued teaching and research at two other universities, in Hong Kong and Taiwan,   So, in effect, my active career  continued for several years after that.  I published my last book in 2009 with EJ Brill; it was based on extensive fieldwork in rural north China, c2002-2008  So,  my teaching and research career continued until 2009.</a:t>
                      </a:r>
                    </a:p>
                  </a:txBody>
                  <a:tcPr/>
                </a:tc>
                <a:extLst>
                  <a:ext uri="{0D108BD9-81ED-4DB2-BD59-A6C34878D82A}">
                    <a16:rowId xmlns:a16="http://schemas.microsoft.com/office/drawing/2014/main" val="10002"/>
                  </a:ext>
                </a:extLst>
              </a:tr>
              <a:tr h="370840">
                <a:tc>
                  <a:txBody>
                    <a:bodyPr/>
                    <a:lstStyle/>
                    <a:p>
                      <a:r>
                        <a:rPr lang="en-US" sz="1600" dirty="0"/>
                        <a:t>As I am ninety years old and just surviving has become a full time job ! 
I enjoy reading about all the programs that are active even without participating,
Thank you for asking.
The long questionnaire is exactly what a research project should be, and I hope us older folks will take the time to ponder each question and answer them, perhaps not in the time suggested.</a:t>
                      </a:r>
                    </a:p>
                  </a:txBody>
                  <a:tcPr/>
                </a:tc>
                <a:extLst>
                  <a:ext uri="{0D108BD9-81ED-4DB2-BD59-A6C34878D82A}">
                    <a16:rowId xmlns:a16="http://schemas.microsoft.com/office/drawing/2014/main" val="10003"/>
                  </a:ext>
                </a:extLst>
              </a:tr>
              <a:tr h="370840">
                <a:tc>
                  <a:txBody>
                    <a:bodyPr/>
                    <a:lstStyle/>
                    <a:p>
                      <a:r>
                        <a:rPr lang="en-US" sz="1600" dirty="0"/>
                        <a:t>The pandemic has made me feel more isolated, and I look forward to its ending.  I used to enjoy the talks sponsored by the emeriti and the teas that preceded them.  The teas allowed casual chats with former colleagues and other emeriti that I hadn't known while active at UBC.</a:t>
                      </a:r>
                    </a:p>
                  </a:txBody>
                  <a:tcPr/>
                </a:tc>
                <a:extLst>
                  <a:ext uri="{0D108BD9-81ED-4DB2-BD59-A6C34878D82A}">
                    <a16:rowId xmlns:a16="http://schemas.microsoft.com/office/drawing/2014/main" val="10004"/>
                  </a:ext>
                </a:extLst>
              </a:tr>
              <a:tr h="370840">
                <a:tc>
                  <a:txBody>
                    <a:bodyPr/>
                    <a:lstStyle/>
                    <a:p>
                      <a:r>
                        <a:rPr lang="en-US" sz="1600" dirty="0"/>
                        <a:t>I have found retirement to be a most wonderful experience. Doing creative work -- writing fiction and publishing it -- has provided me with new perspectives and great opportunities to exercise my imagination in new ways. To be honest, it's been totally exhilarating.</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Q24 - Any final comments?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559816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Any final comments?</a:t>
                      </a:r>
                    </a:p>
                  </a:txBody>
                  <a:tcPr/>
                </a:tc>
                <a:extLst>
                  <a:ext uri="{0D108BD9-81ED-4DB2-BD59-A6C34878D82A}">
                    <a16:rowId xmlns:a16="http://schemas.microsoft.com/office/drawing/2014/main" val="10000"/>
                  </a:ext>
                </a:extLst>
              </a:tr>
              <a:tr h="370840">
                <a:tc>
                  <a:txBody>
                    <a:bodyPr/>
                    <a:lstStyle/>
                    <a:p>
                      <a:r>
                        <a:rPr lang="en-US" sz="1600" dirty="0"/>
                        <a:t>Let's just get through these pandemic restrictions first and try to figure out a 'new normal'...</a:t>
                      </a:r>
                    </a:p>
                  </a:txBody>
                  <a:tcPr/>
                </a:tc>
                <a:extLst>
                  <a:ext uri="{0D108BD9-81ED-4DB2-BD59-A6C34878D82A}">
                    <a16:rowId xmlns:a16="http://schemas.microsoft.com/office/drawing/2014/main" val="10001"/>
                  </a:ext>
                </a:extLst>
              </a:tr>
              <a:tr h="370840">
                <a:tc>
                  <a:txBody>
                    <a:bodyPr/>
                    <a:lstStyle/>
                    <a:p>
                      <a:r>
                        <a:rPr lang="en-US" sz="1600" dirty="0"/>
                        <a:t>Thanks for asking!</a:t>
                      </a:r>
                    </a:p>
                  </a:txBody>
                  <a:tcPr/>
                </a:tc>
                <a:extLst>
                  <a:ext uri="{0D108BD9-81ED-4DB2-BD59-A6C34878D82A}">
                    <a16:rowId xmlns:a16="http://schemas.microsoft.com/office/drawing/2014/main" val="10002"/>
                  </a:ext>
                </a:extLst>
              </a:tr>
              <a:tr h="370840">
                <a:tc>
                  <a:txBody>
                    <a:bodyPr/>
                    <a:lstStyle/>
                    <a:p>
                      <a:r>
                        <a:rPr lang="en-US" sz="1600" dirty="0"/>
                        <a:t>Thank you</a:t>
                      </a:r>
                    </a:p>
                  </a:txBody>
                  <a:tcPr/>
                </a:tc>
                <a:extLst>
                  <a:ext uri="{0D108BD9-81ED-4DB2-BD59-A6C34878D82A}">
                    <a16:rowId xmlns:a16="http://schemas.microsoft.com/office/drawing/2014/main" val="10003"/>
                  </a:ext>
                </a:extLst>
              </a:tr>
              <a:tr h="370840">
                <a:tc>
                  <a:txBody>
                    <a:bodyPr/>
                    <a:lstStyle/>
                    <a:p>
                      <a:r>
                        <a:rPr lang="en-US" sz="1600" dirty="0"/>
                        <a:t>I have not been very engaged with the Emeritus College yet - too busy. But I look forward to becoming more involved in the future. From what I have seen it seems to be an excellent organization!</a:t>
                      </a:r>
                    </a:p>
                  </a:txBody>
                  <a:tcPr/>
                </a:tc>
                <a:extLst>
                  <a:ext uri="{0D108BD9-81ED-4DB2-BD59-A6C34878D82A}">
                    <a16:rowId xmlns:a16="http://schemas.microsoft.com/office/drawing/2014/main" val="10004"/>
                  </a:ext>
                </a:extLst>
              </a:tr>
              <a:tr h="370840">
                <a:tc>
                  <a:txBody>
                    <a:bodyPr/>
                    <a:lstStyle/>
                    <a:p>
                      <a:r>
                        <a:rPr lang="en-US" sz="1600" dirty="0"/>
                        <a:t>The provision of modest research support was a most wonderful development. I hope it can continue.
I expect the current system to grow and develop as it has over the last 20 years.</a:t>
                      </a:r>
                    </a:p>
                  </a:txBody>
                  <a:tcPr/>
                </a:tc>
                <a:extLst>
                  <a:ext uri="{0D108BD9-81ED-4DB2-BD59-A6C34878D82A}">
                    <a16:rowId xmlns:a16="http://schemas.microsoft.com/office/drawing/2014/main" val="10005"/>
                  </a:ext>
                </a:extLst>
              </a:tr>
              <a:tr h="370840">
                <a:tc>
                  <a:txBody>
                    <a:bodyPr/>
                    <a:lstStyle/>
                    <a:p>
                      <a:r>
                        <a:rPr lang="en-US" sz="1600" dirty="0"/>
                        <a:t>I now live in Langley.  Having a formal way to interact with local institutions would be helpful.
UBC is just too far away to allow in person visits.
</a:t>
                      </a:r>
                    </a:p>
                  </a:txBody>
                  <a:tcPr/>
                </a:tc>
                <a:extLst>
                  <a:ext uri="{0D108BD9-81ED-4DB2-BD59-A6C34878D82A}">
                    <a16:rowId xmlns:a16="http://schemas.microsoft.com/office/drawing/2014/main" val="10006"/>
                  </a:ext>
                </a:extLst>
              </a:tr>
              <a:tr h="370840">
                <a:tc>
                  <a:txBody>
                    <a:bodyPr/>
                    <a:lstStyle/>
                    <a:p>
                      <a:r>
                        <a:rPr lang="en-US" sz="1600" dirty="0"/>
                        <a:t>We should make sure that all emeriti are made aware of the College, and shown how its many activities can enrich their experience.</a:t>
                      </a:r>
                    </a:p>
                  </a:txBody>
                  <a:tcPr/>
                </a:tc>
                <a:extLst>
                  <a:ext uri="{0D108BD9-81ED-4DB2-BD59-A6C34878D82A}">
                    <a16:rowId xmlns:a16="http://schemas.microsoft.com/office/drawing/2014/main" val="10007"/>
                  </a:ext>
                </a:extLst>
              </a:tr>
              <a:tr h="370840">
                <a:tc>
                  <a:txBody>
                    <a:bodyPr/>
                    <a:lstStyle/>
                    <a:p>
                      <a:r>
                        <a:rPr lang="en-US" sz="1600" dirty="0"/>
                        <a:t>The Emeritus College seems to be less independent of UBC administration than was The Association of Professors Emeriti.  (Consider, for example, Johnson Insurance promoted via APE.)
I regret this change.</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Q24 - Any final comments?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49580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Any final comments?</a:t>
                      </a:r>
                    </a:p>
                  </a:txBody>
                  <a:tcPr/>
                </a:tc>
                <a:extLst>
                  <a:ext uri="{0D108BD9-81ED-4DB2-BD59-A6C34878D82A}">
                    <a16:rowId xmlns:a16="http://schemas.microsoft.com/office/drawing/2014/main" val="10000"/>
                  </a:ext>
                </a:extLst>
              </a:tr>
              <a:tr h="370840">
                <a:tc>
                  <a:txBody>
                    <a:bodyPr/>
                    <a:lstStyle/>
                    <a:p>
                      <a:r>
                        <a:rPr lang="en-US" sz="1600" dirty="0"/>
                        <a:t>The Emeritus College has been a very positive factor in my transition to retirement. Thank you to the UBC administration and to the EC Council and staff for the support that is offered.</a:t>
                      </a:r>
                    </a:p>
                  </a:txBody>
                  <a:tcPr/>
                </a:tc>
                <a:extLst>
                  <a:ext uri="{0D108BD9-81ED-4DB2-BD59-A6C34878D82A}">
                    <a16:rowId xmlns:a16="http://schemas.microsoft.com/office/drawing/2014/main" val="10001"/>
                  </a:ext>
                </a:extLst>
              </a:tr>
              <a:tr h="370840">
                <a:tc>
                  <a:txBody>
                    <a:bodyPr/>
                    <a:lstStyle/>
                    <a:p>
                      <a:r>
                        <a:rPr lang="en-US" sz="1600" dirty="0"/>
                        <a:t>Very pleased to be a member of the Emeritus College.  I didn't realize how important it would be in my retirement experience.  I think COVID has increased this importance to stay connected to people outside my immediate realm.  I do miss visiting the campus and taking part in events/activities in person!!</a:t>
                      </a:r>
                    </a:p>
                  </a:txBody>
                  <a:tcPr/>
                </a:tc>
                <a:extLst>
                  <a:ext uri="{0D108BD9-81ED-4DB2-BD59-A6C34878D82A}">
                    <a16:rowId xmlns:a16="http://schemas.microsoft.com/office/drawing/2014/main" val="10002"/>
                  </a:ext>
                </a:extLst>
              </a:tr>
              <a:tr h="370840">
                <a:tc>
                  <a:txBody>
                    <a:bodyPr/>
                    <a:lstStyle/>
                    <a:p>
                      <a:r>
                        <a:rPr lang="en-US" sz="1600" dirty="0"/>
                        <a:t>Thank you for conducting this survey, I hope you receive valuable information. </a:t>
                      </a:r>
                    </a:p>
                  </a:txBody>
                  <a:tcPr/>
                </a:tc>
                <a:extLst>
                  <a:ext uri="{0D108BD9-81ED-4DB2-BD59-A6C34878D82A}">
                    <a16:rowId xmlns:a16="http://schemas.microsoft.com/office/drawing/2014/main" val="10003"/>
                  </a:ext>
                </a:extLst>
              </a:tr>
              <a:tr h="370840">
                <a:tc>
                  <a:txBody>
                    <a:bodyPr/>
                    <a:lstStyle/>
                    <a:p>
                      <a:r>
                        <a:rPr lang="en-US" sz="1600" dirty="0"/>
                        <a:t>I found some of the questions hard to provide a single answer to, because of the lenght of time since I retired.</a:t>
                      </a:r>
                    </a:p>
                  </a:txBody>
                  <a:tcPr/>
                </a:tc>
                <a:extLst>
                  <a:ext uri="{0D108BD9-81ED-4DB2-BD59-A6C34878D82A}">
                    <a16:rowId xmlns:a16="http://schemas.microsoft.com/office/drawing/2014/main" val="10004"/>
                  </a:ext>
                </a:extLst>
              </a:tr>
              <a:tr h="370840">
                <a:tc>
                  <a:txBody>
                    <a:bodyPr/>
                    <a:lstStyle/>
                    <a:p>
                      <a:r>
                        <a:rPr lang="en-US" sz="1600" dirty="0"/>
                        <a:t>Thanks for asking!!</a:t>
                      </a:r>
                    </a:p>
                  </a:txBody>
                  <a:tcPr/>
                </a:tc>
                <a:extLst>
                  <a:ext uri="{0D108BD9-81ED-4DB2-BD59-A6C34878D82A}">
                    <a16:rowId xmlns:a16="http://schemas.microsoft.com/office/drawing/2014/main" val="10005"/>
                  </a:ext>
                </a:extLst>
              </a:tr>
              <a:tr h="370840">
                <a:tc>
                  <a:txBody>
                    <a:bodyPr/>
                    <a:lstStyle/>
                    <a:p>
                      <a:r>
                        <a:rPr lang="en-US" sz="1600" dirty="0"/>
                        <a:t>I participated in an art slide show accompanying a recent panel on profs-who-do-art and tried to find it later but couldn't.  Is that slide show available on the website?  Thanks.</a:t>
                      </a:r>
                    </a:p>
                  </a:txBody>
                  <a:tcPr/>
                </a:tc>
                <a:extLst>
                  <a:ext uri="{0D108BD9-81ED-4DB2-BD59-A6C34878D82A}">
                    <a16:rowId xmlns:a16="http://schemas.microsoft.com/office/drawing/2014/main" val="10006"/>
                  </a:ext>
                </a:extLst>
              </a:tr>
              <a:tr h="370840">
                <a:tc>
                  <a:txBody>
                    <a:bodyPr/>
                    <a:lstStyle/>
                    <a:p>
                      <a:r>
                        <a:rPr lang="en-US" sz="1600" dirty="0"/>
                        <a:t>The College is doing very well under the unexpected and unfamiliar circumstances. I appreciate your commitment to a common good. </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70408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May 16 1942</a:t>
                      </a:r>
                    </a:p>
                  </a:txBody>
                  <a:tcPr/>
                </a:tc>
                <a:tc>
                  <a:txBody>
                    <a:bodyPr/>
                    <a:lstStyle/>
                    <a:p>
                      <a:r>
                        <a:rPr lang="en-US" sz="1600" dirty="0"/>
                        <a:t>sept 1, 2018</a:t>
                      </a:r>
                    </a:p>
                  </a:txBody>
                  <a:tcPr/>
                </a:tc>
                <a:tc>
                  <a:txBody>
                    <a:bodyPr/>
                    <a:lstStyle/>
                    <a:p>
                      <a:r>
                        <a:rPr lang="en-US" sz="1600" dirty="0"/>
                        <a:t>physics</a:t>
                      </a:r>
                    </a:p>
                  </a:txBody>
                  <a:tcPr/>
                </a:tc>
                <a:tc>
                  <a:txBody>
                    <a:bodyPr/>
                    <a:lstStyle/>
                    <a:p>
                      <a:r>
                        <a:rPr lang="en-US" sz="1600" dirty="0"/>
                        <a:t>Science</a:t>
                      </a:r>
                    </a:p>
                  </a:txBody>
                  <a:tcPr/>
                </a:tc>
                <a:extLst>
                  <a:ext uri="{0D108BD9-81ED-4DB2-BD59-A6C34878D82A}">
                    <a16:rowId xmlns:a16="http://schemas.microsoft.com/office/drawing/2014/main" val="10001"/>
                  </a:ext>
                </a:extLst>
              </a:tr>
              <a:tr h="370840">
                <a:tc>
                  <a:txBody>
                    <a:bodyPr/>
                    <a:lstStyle/>
                    <a:p>
                      <a:r>
                        <a:rPr lang="en-US" sz="1600" dirty="0"/>
                        <a:t>1936</a:t>
                      </a:r>
                    </a:p>
                  </a:txBody>
                  <a:tcPr/>
                </a:tc>
                <a:tc>
                  <a:txBody>
                    <a:bodyPr/>
                    <a:lstStyle/>
                    <a:p>
                      <a:r>
                        <a:rPr lang="en-US" sz="1600" dirty="0"/>
                        <a:t>2001</a:t>
                      </a:r>
                    </a:p>
                  </a:txBody>
                  <a:tcPr/>
                </a:tc>
                <a:tc>
                  <a:txBody>
                    <a:bodyPr/>
                    <a:lstStyle/>
                    <a:p>
                      <a:r>
                        <a:rPr lang="en-US" sz="1600" dirty="0"/>
                        <a:t>Chemistry/UBC</a:t>
                      </a:r>
                    </a:p>
                  </a:txBody>
                  <a:tcPr/>
                </a:tc>
                <a:tc>
                  <a:txBody>
                    <a:bodyPr/>
                    <a:lstStyle/>
                    <a:p>
                      <a:r>
                        <a:rPr lang="en-US" sz="1600" dirty="0"/>
                        <a:t>Science</a:t>
                      </a:r>
                    </a:p>
                  </a:txBody>
                  <a:tcPr/>
                </a:tc>
                <a:extLst>
                  <a:ext uri="{0D108BD9-81ED-4DB2-BD59-A6C34878D82A}">
                    <a16:rowId xmlns:a16="http://schemas.microsoft.com/office/drawing/2014/main" val="10002"/>
                  </a:ext>
                </a:extLst>
              </a:tr>
              <a:tr h="370840">
                <a:tc>
                  <a:txBody>
                    <a:bodyPr/>
                    <a:lstStyle/>
                    <a:p>
                      <a:r>
                        <a:rPr lang="en-US" sz="1600" dirty="0"/>
                        <a:t>1941</a:t>
                      </a:r>
                    </a:p>
                  </a:txBody>
                  <a:tcPr/>
                </a:tc>
                <a:tc>
                  <a:txBody>
                    <a:bodyPr/>
                    <a:lstStyle/>
                    <a:p>
                      <a:r>
                        <a:rPr lang="en-US" sz="1600" dirty="0"/>
                        <a:t>2006</a:t>
                      </a:r>
                    </a:p>
                  </a:txBody>
                  <a:tcPr/>
                </a:tc>
                <a:tc>
                  <a:txBody>
                    <a:bodyPr/>
                    <a:lstStyle/>
                    <a:p>
                      <a:r>
                        <a:rPr lang="en-US" sz="1600" dirty="0"/>
                        <a:t>History</a:t>
                      </a:r>
                    </a:p>
                  </a:txBody>
                  <a:tcPr/>
                </a:tc>
                <a:tc>
                  <a:txBody>
                    <a:bodyPr/>
                    <a:lstStyle/>
                    <a:p>
                      <a:r>
                        <a:rPr lang="en-US" sz="1600" dirty="0"/>
                        <a:t>Arts</a:t>
                      </a:r>
                    </a:p>
                  </a:txBody>
                  <a:tcPr/>
                </a:tc>
                <a:extLst>
                  <a:ext uri="{0D108BD9-81ED-4DB2-BD59-A6C34878D82A}">
                    <a16:rowId xmlns:a16="http://schemas.microsoft.com/office/drawing/2014/main" val="10003"/>
                  </a:ext>
                </a:extLst>
              </a:tr>
              <a:tr h="370840">
                <a:tc>
                  <a:txBody>
                    <a:bodyPr/>
                    <a:lstStyle/>
                    <a:p>
                      <a:r>
                        <a:rPr lang="en-US" sz="1600" dirty="0"/>
                        <a:t>1943</a:t>
                      </a:r>
                    </a:p>
                  </a:txBody>
                  <a:tcPr/>
                </a:tc>
                <a:tc>
                  <a:txBody>
                    <a:bodyPr/>
                    <a:lstStyle/>
                    <a:p>
                      <a:r>
                        <a:rPr lang="en-US" sz="1600" dirty="0"/>
                        <a:t>2018</a:t>
                      </a:r>
                    </a:p>
                  </a:txBody>
                  <a:tcPr/>
                </a:tc>
                <a:tc>
                  <a:txBody>
                    <a:bodyPr/>
                    <a:lstStyle/>
                    <a:p>
                      <a:r>
                        <a:rPr lang="en-US" sz="1600" dirty="0"/>
                        <a:t>Medicine</a:t>
                      </a:r>
                    </a:p>
                  </a:txBody>
                  <a:tcPr/>
                </a:tc>
                <a:tc>
                  <a:txBody>
                    <a:bodyPr/>
                    <a:lstStyle/>
                    <a:p>
                      <a:r>
                        <a:rPr lang="en-US" sz="1600" dirty="0"/>
                        <a:t>Medicine</a:t>
                      </a:r>
                    </a:p>
                  </a:txBody>
                  <a:tcPr/>
                </a:tc>
                <a:extLst>
                  <a:ext uri="{0D108BD9-81ED-4DB2-BD59-A6C34878D82A}">
                    <a16:rowId xmlns:a16="http://schemas.microsoft.com/office/drawing/2014/main" val="10004"/>
                  </a:ext>
                </a:extLst>
              </a:tr>
              <a:tr h="370840">
                <a:tc>
                  <a:txBody>
                    <a:bodyPr/>
                    <a:lstStyle/>
                    <a:p>
                      <a:r>
                        <a:rPr lang="en-US" sz="1600" dirty="0"/>
                        <a:t>1941</a:t>
                      </a:r>
                    </a:p>
                  </a:txBody>
                  <a:tcPr/>
                </a:tc>
                <a:tc>
                  <a:txBody>
                    <a:bodyPr/>
                    <a:lstStyle/>
                    <a:p>
                      <a:r>
                        <a:rPr lang="en-US" sz="1600" dirty="0"/>
                        <a:t>2006</a:t>
                      </a:r>
                    </a:p>
                  </a:txBody>
                  <a:tcPr/>
                </a:tc>
                <a:tc>
                  <a:txBody>
                    <a:bodyPr/>
                    <a:lstStyle/>
                    <a:p>
                      <a:r>
                        <a:rPr lang="en-US" sz="1600" dirty="0"/>
                        <a:t>CNERS</a:t>
                      </a:r>
                    </a:p>
                  </a:txBody>
                  <a:tcPr/>
                </a:tc>
                <a:tc>
                  <a:txBody>
                    <a:bodyPr/>
                    <a:lstStyle/>
                    <a:p>
                      <a:r>
                        <a:rPr lang="en-US" sz="1600" dirty="0"/>
                        <a:t>Arts</a:t>
                      </a:r>
                    </a:p>
                  </a:txBody>
                  <a:tcPr/>
                </a:tc>
                <a:extLst>
                  <a:ext uri="{0D108BD9-81ED-4DB2-BD59-A6C34878D82A}">
                    <a16:rowId xmlns:a16="http://schemas.microsoft.com/office/drawing/2014/main" val="10005"/>
                  </a:ext>
                </a:extLst>
              </a:tr>
              <a:tr h="370840">
                <a:tc>
                  <a:txBody>
                    <a:bodyPr/>
                    <a:lstStyle/>
                    <a:p>
                      <a:r>
                        <a:rPr lang="en-US" sz="1600" dirty="0"/>
                        <a:t>1941</a:t>
                      </a:r>
                    </a:p>
                  </a:txBody>
                  <a:tcPr/>
                </a:tc>
                <a:tc>
                  <a:txBody>
                    <a:bodyPr/>
                    <a:lstStyle/>
                    <a:p>
                      <a:r>
                        <a:rPr lang="en-US" sz="1600" dirty="0"/>
                        <a:t>2007</a:t>
                      </a:r>
                    </a:p>
                  </a:txBody>
                  <a:tcPr/>
                </a:tc>
                <a:tc>
                  <a:txBody>
                    <a:bodyPr/>
                    <a:lstStyle/>
                    <a:p>
                      <a:r>
                        <a:rPr lang="en-US" sz="1600" dirty="0"/>
                        <a:t>Electrical and Computer Engineering</a:t>
                      </a:r>
                    </a:p>
                  </a:txBody>
                  <a:tcPr/>
                </a:tc>
                <a:tc>
                  <a:txBody>
                    <a:bodyPr/>
                    <a:lstStyle/>
                    <a:p>
                      <a:r>
                        <a:rPr lang="en-US" sz="1600" dirty="0"/>
                        <a:t>Applied Science</a:t>
                      </a:r>
                    </a:p>
                  </a:txBody>
                  <a:tcPr/>
                </a:tc>
                <a:extLst>
                  <a:ext uri="{0D108BD9-81ED-4DB2-BD59-A6C34878D82A}">
                    <a16:rowId xmlns:a16="http://schemas.microsoft.com/office/drawing/2014/main" val="10006"/>
                  </a:ext>
                </a:extLst>
              </a:tr>
              <a:tr h="370840">
                <a:tc>
                  <a:txBody>
                    <a:bodyPr/>
                    <a:lstStyle/>
                    <a:p>
                      <a:r>
                        <a:rPr lang="en-US" sz="1600" dirty="0"/>
                        <a:t>1931</a:t>
                      </a:r>
                    </a:p>
                  </a:txBody>
                  <a:tcPr/>
                </a:tc>
                <a:tc>
                  <a:txBody>
                    <a:bodyPr/>
                    <a:lstStyle/>
                    <a:p>
                      <a:r>
                        <a:rPr lang="en-US" sz="1600" dirty="0"/>
                        <a:t>1966</a:t>
                      </a:r>
                    </a:p>
                  </a:txBody>
                  <a:tcPr/>
                </a:tc>
                <a:tc>
                  <a:txBody>
                    <a:bodyPr/>
                    <a:lstStyle/>
                    <a:p>
                      <a:r>
                        <a:rPr lang="en-US" sz="1600" dirty="0"/>
                        <a:t>Electrical and Computer Engineering</a:t>
                      </a:r>
                    </a:p>
                  </a:txBody>
                  <a:tcPr/>
                </a:tc>
                <a:tc>
                  <a:txBody>
                    <a:bodyPr/>
                    <a:lstStyle/>
                    <a:p>
                      <a:r>
                        <a:rPr lang="en-US" sz="1600" dirty="0"/>
                        <a:t>Applied Science</a:t>
                      </a:r>
                    </a:p>
                  </a:txBody>
                  <a:tcPr/>
                </a:tc>
                <a:extLst>
                  <a:ext uri="{0D108BD9-81ED-4DB2-BD59-A6C34878D82A}">
                    <a16:rowId xmlns:a16="http://schemas.microsoft.com/office/drawing/2014/main" val="10007"/>
                  </a:ext>
                </a:extLst>
              </a:tr>
              <a:tr h="370840">
                <a:tc>
                  <a:txBody>
                    <a:bodyPr/>
                    <a:lstStyle/>
                    <a:p>
                      <a:r>
                        <a:rPr lang="en-US" sz="1600" dirty="0"/>
                        <a:t>1946</a:t>
                      </a:r>
                    </a:p>
                  </a:txBody>
                  <a:tcPr/>
                </a:tc>
                <a:tc>
                  <a:txBody>
                    <a:bodyPr/>
                    <a:lstStyle/>
                    <a:p>
                      <a:r>
                        <a:rPr lang="en-US" sz="1600" dirty="0"/>
                        <a:t>2018</a:t>
                      </a:r>
                    </a:p>
                  </a:txBody>
                  <a:tcPr/>
                </a:tc>
                <a:tc>
                  <a:txBody>
                    <a:bodyPr/>
                    <a:lstStyle/>
                    <a:p>
                      <a:r>
                        <a:rPr lang="en-US" sz="1600" dirty="0"/>
                        <a:t>Civil Engineering</a:t>
                      </a:r>
                    </a:p>
                  </a:txBody>
                  <a:tcPr/>
                </a:tc>
                <a:tc>
                  <a:txBody>
                    <a:bodyPr/>
                    <a:lstStyle/>
                    <a:p>
                      <a:r>
                        <a:rPr lang="en-US" sz="1600" dirty="0"/>
                        <a:t>Applied Science</a:t>
                      </a:r>
                    </a:p>
                  </a:txBody>
                  <a:tcPr/>
                </a:tc>
                <a:extLst>
                  <a:ext uri="{0D108BD9-81ED-4DB2-BD59-A6C34878D82A}">
                    <a16:rowId xmlns:a16="http://schemas.microsoft.com/office/drawing/2014/main" val="10008"/>
                  </a:ext>
                </a:extLst>
              </a:tr>
              <a:tr h="370840">
                <a:tc>
                  <a:txBody>
                    <a:bodyPr/>
                    <a:lstStyle/>
                    <a:p>
                      <a:r>
                        <a:rPr lang="en-US" sz="1600" dirty="0"/>
                        <a:t>1947</a:t>
                      </a:r>
                    </a:p>
                  </a:txBody>
                  <a:tcPr/>
                </a:tc>
                <a:tc>
                  <a:txBody>
                    <a:bodyPr/>
                    <a:lstStyle/>
                    <a:p>
                      <a:r>
                        <a:rPr lang="en-US" sz="1600" dirty="0"/>
                        <a:t>2020</a:t>
                      </a:r>
                    </a:p>
                  </a:txBody>
                  <a:tcPr/>
                </a:tc>
                <a:tc>
                  <a:txBody>
                    <a:bodyPr/>
                    <a:lstStyle/>
                    <a:p>
                      <a:endParaRPr lang="en-US" sz="1600" dirty="0"/>
                    </a:p>
                  </a:txBody>
                  <a:tcPr/>
                </a:tc>
                <a:tc>
                  <a:txBody>
                    <a:bodyPr/>
                    <a:lstStyle/>
                    <a:p>
                      <a:r>
                        <a:rPr lang="en-US" sz="1600" dirty="0"/>
                        <a:t>Land and Food Systems</a:t>
                      </a:r>
                    </a:p>
                  </a:txBody>
                  <a:tcPr/>
                </a:tc>
                <a:extLst>
                  <a:ext uri="{0D108BD9-81ED-4DB2-BD59-A6C34878D82A}">
                    <a16:rowId xmlns:a16="http://schemas.microsoft.com/office/drawing/2014/main" val="10009"/>
                  </a:ext>
                </a:extLst>
              </a:tr>
              <a:tr h="370840">
                <a:tc>
                  <a:txBody>
                    <a:bodyPr/>
                    <a:lstStyle/>
                    <a:p>
                      <a:r>
                        <a:rPr lang="en-US" sz="1600" dirty="0"/>
                        <a:t>1962</a:t>
                      </a:r>
                    </a:p>
                  </a:txBody>
                  <a:tcPr/>
                </a:tc>
                <a:tc>
                  <a:txBody>
                    <a:bodyPr/>
                    <a:lstStyle/>
                    <a:p>
                      <a:r>
                        <a:rPr lang="en-US" sz="1600" dirty="0"/>
                        <a:t>2019</a:t>
                      </a:r>
                    </a:p>
                  </a:txBody>
                  <a:tcPr/>
                </a:tc>
                <a:tc>
                  <a:txBody>
                    <a:bodyPr/>
                    <a:lstStyle/>
                    <a:p>
                      <a:r>
                        <a:rPr lang="en-US" sz="1600" dirty="0"/>
                        <a:t>Materials Engineering</a:t>
                      </a:r>
                    </a:p>
                  </a:txBody>
                  <a:tcPr/>
                </a:tc>
                <a:tc>
                  <a:txBody>
                    <a:bodyPr/>
                    <a:lstStyle/>
                    <a:p>
                      <a:r>
                        <a:rPr lang="en-US" sz="1600" dirty="0"/>
                        <a:t>Applied Science</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Q24 - Any final comments?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530860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Any final comments?</a:t>
                      </a:r>
                    </a:p>
                  </a:txBody>
                  <a:tcPr/>
                </a:tc>
                <a:extLst>
                  <a:ext uri="{0D108BD9-81ED-4DB2-BD59-A6C34878D82A}">
                    <a16:rowId xmlns:a16="http://schemas.microsoft.com/office/drawing/2014/main" val="10000"/>
                  </a:ext>
                </a:extLst>
              </a:tr>
              <a:tr h="370840">
                <a:tc>
                  <a:txBody>
                    <a:bodyPr/>
                    <a:lstStyle/>
                    <a:p>
                      <a:r>
                        <a:rPr lang="en-US" sz="1600" dirty="0"/>
                        <a:t>Thanks</a:t>
                      </a:r>
                    </a:p>
                  </a:txBody>
                  <a:tcPr/>
                </a:tc>
                <a:extLst>
                  <a:ext uri="{0D108BD9-81ED-4DB2-BD59-A6C34878D82A}">
                    <a16:rowId xmlns:a16="http://schemas.microsoft.com/office/drawing/2014/main" val="10001"/>
                  </a:ext>
                </a:extLst>
              </a:tr>
              <a:tr h="370840">
                <a:tc>
                  <a:txBody>
                    <a:bodyPr/>
                    <a:lstStyle/>
                    <a:p>
                      <a:r>
                        <a:rPr lang="en-US" sz="1600" dirty="0"/>
                        <a:t>Keep up the good work!</a:t>
                      </a:r>
                    </a:p>
                  </a:txBody>
                  <a:tcPr/>
                </a:tc>
                <a:extLst>
                  <a:ext uri="{0D108BD9-81ED-4DB2-BD59-A6C34878D82A}">
                    <a16:rowId xmlns:a16="http://schemas.microsoft.com/office/drawing/2014/main" val="10002"/>
                  </a:ext>
                </a:extLst>
              </a:tr>
              <a:tr h="370840">
                <a:tc>
                  <a:txBody>
                    <a:bodyPr/>
                    <a:lstStyle/>
                    <a:p>
                      <a:r>
                        <a:rPr lang="en-US" sz="1600" dirty="0"/>
                        <a:t>NO</a:t>
                      </a:r>
                    </a:p>
                  </a:txBody>
                  <a:tcPr/>
                </a:tc>
                <a:extLst>
                  <a:ext uri="{0D108BD9-81ED-4DB2-BD59-A6C34878D82A}">
                    <a16:rowId xmlns:a16="http://schemas.microsoft.com/office/drawing/2014/main" val="10003"/>
                  </a:ext>
                </a:extLst>
              </a:tr>
              <a:tr h="370840">
                <a:tc>
                  <a:txBody>
                    <a:bodyPr/>
                    <a:lstStyle/>
                    <a:p>
                      <a:r>
                        <a:rPr lang="en-US" sz="1600" dirty="0"/>
                        <a:t>No.</a:t>
                      </a:r>
                    </a:p>
                  </a:txBody>
                  <a:tcPr/>
                </a:tc>
                <a:extLst>
                  <a:ext uri="{0D108BD9-81ED-4DB2-BD59-A6C34878D82A}">
                    <a16:rowId xmlns:a16="http://schemas.microsoft.com/office/drawing/2014/main" val="10004"/>
                  </a:ext>
                </a:extLst>
              </a:tr>
              <a:tr h="370840">
                <a:tc>
                  <a:txBody>
                    <a:bodyPr/>
                    <a:lstStyle/>
                    <a:p>
                      <a:r>
                        <a:rPr lang="en-US" sz="1600" dirty="0"/>
                        <a:t>So far in my retirement I have been very busy with continued UBC research, some consulting, intense involvement in community based activities and working on my own projects (Building an airplane). 
I look forward very much to participating in Emeritus College activities- they sound very interesting!
From what little information I have, the Emeritus College is doing a great job!</a:t>
                      </a:r>
                    </a:p>
                  </a:txBody>
                  <a:tcPr/>
                </a:tc>
                <a:extLst>
                  <a:ext uri="{0D108BD9-81ED-4DB2-BD59-A6C34878D82A}">
                    <a16:rowId xmlns:a16="http://schemas.microsoft.com/office/drawing/2014/main" val="10005"/>
                  </a:ext>
                </a:extLst>
              </a:tr>
              <a:tr h="370840">
                <a:tc>
                  <a:txBody>
                    <a:bodyPr/>
                    <a:lstStyle/>
                    <a:p>
                      <a:r>
                        <a:rPr lang="en-US" sz="1600" dirty="0"/>
                        <a:t>Thanks for offering this opportunity to voice an opinion. </a:t>
                      </a:r>
                    </a:p>
                  </a:txBody>
                  <a:tcPr/>
                </a:tc>
                <a:extLst>
                  <a:ext uri="{0D108BD9-81ED-4DB2-BD59-A6C34878D82A}">
                    <a16:rowId xmlns:a16="http://schemas.microsoft.com/office/drawing/2014/main" val="10006"/>
                  </a:ext>
                </a:extLst>
              </a:tr>
              <a:tr h="370840">
                <a:tc>
                  <a:txBody>
                    <a:bodyPr/>
                    <a:lstStyle/>
                    <a:p>
                      <a:r>
                        <a:rPr lang="en-US" sz="1600" dirty="0"/>
                        <a:t>I welcome the contribution the Emeritus College has made to keeping us "retired" faculty involved with the university.</a:t>
                      </a:r>
                    </a:p>
                  </a:txBody>
                  <a:tcPr/>
                </a:tc>
                <a:extLst>
                  <a:ext uri="{0D108BD9-81ED-4DB2-BD59-A6C34878D82A}">
                    <a16:rowId xmlns:a16="http://schemas.microsoft.com/office/drawing/2014/main" val="10007"/>
                  </a:ext>
                </a:extLst>
              </a:tr>
              <a:tr h="370840">
                <a:tc>
                  <a:txBody>
                    <a:bodyPr/>
                    <a:lstStyle/>
                    <a:p>
                      <a:r>
                        <a:rPr lang="en-US" sz="1600" dirty="0"/>
                        <a:t>Thanks so much to the people who have put so much effort in to the survey.</a:t>
                      </a:r>
                    </a:p>
                  </a:txBody>
                  <a:tcPr/>
                </a:tc>
                <a:extLst>
                  <a:ext uri="{0D108BD9-81ED-4DB2-BD59-A6C34878D82A}">
                    <a16:rowId xmlns:a16="http://schemas.microsoft.com/office/drawing/2014/main" val="10008"/>
                  </a:ext>
                </a:extLst>
              </a:tr>
              <a:tr h="370840">
                <a:tc>
                  <a:txBody>
                    <a:bodyPr/>
                    <a:lstStyle/>
                    <a:p>
                      <a:r>
                        <a:rPr lang="en-US" sz="1600" dirty="0"/>
                        <a:t>Many of my answers relate to the fact that I am now almost 92 yrs. and no longer able to participate in many/most activities which were previously of interest.</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Q24 - Any final comments?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31292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Any final comments?</a:t>
                      </a:r>
                    </a:p>
                  </a:txBody>
                  <a:tcPr/>
                </a:tc>
                <a:extLst>
                  <a:ext uri="{0D108BD9-81ED-4DB2-BD59-A6C34878D82A}">
                    <a16:rowId xmlns:a16="http://schemas.microsoft.com/office/drawing/2014/main" val="10000"/>
                  </a:ext>
                </a:extLst>
              </a:tr>
              <a:tr h="370840">
                <a:tc>
                  <a:txBody>
                    <a:bodyPr/>
                    <a:lstStyle/>
                    <a:p>
                      <a:r>
                        <a:rPr lang="en-US" sz="1600" dirty="0"/>
                        <a:t>Somehow I never got involved with APE when I first retired and so never found a connection to the group. During my working years time didn’t allow much social interaction with other faculty so upon retirement I didn’t have social connections to other faculty so my retirement path has had very little connection to other retired members.</a:t>
                      </a:r>
                    </a:p>
                  </a:txBody>
                  <a:tcPr/>
                </a:tc>
                <a:extLst>
                  <a:ext uri="{0D108BD9-81ED-4DB2-BD59-A6C34878D82A}">
                    <a16:rowId xmlns:a16="http://schemas.microsoft.com/office/drawing/2014/main" val="10001"/>
                  </a:ext>
                </a:extLst>
              </a:tr>
              <a:tr h="370840">
                <a:tc>
                  <a:txBody>
                    <a:bodyPr/>
                    <a:lstStyle/>
                    <a:p>
                      <a:r>
                        <a:rPr lang="en-US" sz="1600" dirty="0"/>
                        <a:t>Thank you for this carefully designed and in-depth survey. Please share the results when available.</a:t>
                      </a:r>
                    </a:p>
                  </a:txBody>
                  <a:tcPr/>
                </a:tc>
                <a:extLst>
                  <a:ext uri="{0D108BD9-81ED-4DB2-BD59-A6C34878D82A}">
                    <a16:rowId xmlns:a16="http://schemas.microsoft.com/office/drawing/2014/main" val="10002"/>
                  </a:ext>
                </a:extLst>
              </a:tr>
              <a:tr h="370840">
                <a:tc>
                  <a:txBody>
                    <a:bodyPr/>
                    <a:lstStyle/>
                    <a:p>
                      <a:r>
                        <a:rPr lang="en-US" sz="1600" dirty="0"/>
                        <a:t>I have been retired almost six years. My first five years were quite active in terms of research, publishing, reviewing, some conference participation, etc.  I did appreciate the subsidy program to support my research. Over the past year, I have drawn away from many of these activities. But I know colleagues who are still very active and will appreciate all of that sort of support.
In my faculty, due to space concerns, the shared office space that I have had is diminishing and in fact I will move out this summer (personal choice). For some that may be difficult.</a:t>
                      </a:r>
                    </a:p>
                  </a:txBody>
                  <a:tcPr/>
                </a:tc>
                <a:extLst>
                  <a:ext uri="{0D108BD9-81ED-4DB2-BD59-A6C34878D82A}">
                    <a16:rowId xmlns:a16="http://schemas.microsoft.com/office/drawing/2014/main" val="10003"/>
                  </a:ext>
                </a:extLst>
              </a:tr>
              <a:tr h="370840">
                <a:tc>
                  <a:txBody>
                    <a:bodyPr/>
                    <a:lstStyle/>
                    <a:p>
                      <a:r>
                        <a:rPr lang="en-US" sz="1600" dirty="0"/>
                        <a:t>I am looking forward to visiting the new building as I never had a chance to take a tour.</a:t>
                      </a:r>
                    </a:p>
                  </a:txBody>
                  <a:tcPr/>
                </a:tc>
                <a:extLst>
                  <a:ext uri="{0D108BD9-81ED-4DB2-BD59-A6C34878D82A}">
                    <a16:rowId xmlns:a16="http://schemas.microsoft.com/office/drawing/2014/main" val="10004"/>
                  </a:ext>
                </a:extLst>
              </a:tr>
              <a:tr h="370840">
                <a:tc>
                  <a:txBody>
                    <a:bodyPr/>
                    <a:lstStyle/>
                    <a:p>
                      <a:r>
                        <a:rPr lang="en-US" sz="1600" dirty="0"/>
                        <a:t>Thanks for all the efforts of the people who help move the emeritus college forward. Great work on the behalf of others is being done by these folks.</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Q24 - Any final comments?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723900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Any final comments?</a:t>
                      </a:r>
                    </a:p>
                  </a:txBody>
                  <a:tcPr/>
                </a:tc>
                <a:extLst>
                  <a:ext uri="{0D108BD9-81ED-4DB2-BD59-A6C34878D82A}">
                    <a16:rowId xmlns:a16="http://schemas.microsoft.com/office/drawing/2014/main" val="10000"/>
                  </a:ext>
                </a:extLst>
              </a:tr>
              <a:tr h="370840">
                <a:tc>
                  <a:txBody>
                    <a:bodyPr/>
                    <a:lstStyle/>
                    <a:p>
                      <a:r>
                        <a:rPr lang="en-US" sz="1600" dirty="0"/>
                        <a:t>With regard to the question about my preference to participate in College meetings and events...although I selected continue all online per the pandemic I would participate in some events face to face if available. I didn't select that option because it may not be possible for all current and future events to continue to be available online. Although I recognize many of the names and faces among college members, and know and have worked with a number of members, face to face may increase opportunities to get to know members in different ways. I've designed courses, taught and worked online for over 20 years so that is not the reason for my comment. 
Thank you for inviting feedback from members!</a:t>
                      </a:r>
                    </a:p>
                  </a:txBody>
                  <a:tcPr/>
                </a:tc>
                <a:extLst>
                  <a:ext uri="{0D108BD9-81ED-4DB2-BD59-A6C34878D82A}">
                    <a16:rowId xmlns:a16="http://schemas.microsoft.com/office/drawing/2014/main" val="10001"/>
                  </a:ext>
                </a:extLst>
              </a:tr>
              <a:tr h="370840">
                <a:tc>
                  <a:txBody>
                    <a:bodyPr/>
                    <a:lstStyle/>
                    <a:p>
                      <a:r>
                        <a:rPr lang="en-US" sz="1600" dirty="0"/>
                        <a:t>For early retirees, the Emeritus College looks a bit like Tapestry. The College should be more like a college with active participation in teaching and learning open to people over 60. Not just members of the college. Collaboration with Extended Learning could help. UBC had an thriving senior community in the old days, bringing together academics and local seniors. It can be self sustaining. This would fit the inclusive mandate of the university. Seniors are not seniors anymore unless they are in their eighties or nineties.</a:t>
                      </a:r>
                    </a:p>
                  </a:txBody>
                  <a:tcPr/>
                </a:tc>
                <a:extLst>
                  <a:ext uri="{0D108BD9-81ED-4DB2-BD59-A6C34878D82A}">
                    <a16:rowId xmlns:a16="http://schemas.microsoft.com/office/drawing/2014/main" val="10002"/>
                  </a:ext>
                </a:extLst>
              </a:tr>
              <a:tr h="370840">
                <a:tc>
                  <a:txBody>
                    <a:bodyPr/>
                    <a:lstStyle/>
                    <a:p>
                      <a:r>
                        <a:rPr lang="en-US" sz="1600" dirty="0"/>
                        <a:t>Thank you for this opportunity!</a:t>
                      </a:r>
                    </a:p>
                  </a:txBody>
                  <a:tcPr/>
                </a:tc>
                <a:extLst>
                  <a:ext uri="{0D108BD9-81ED-4DB2-BD59-A6C34878D82A}">
                    <a16:rowId xmlns:a16="http://schemas.microsoft.com/office/drawing/2014/main" val="10003"/>
                  </a:ext>
                </a:extLst>
              </a:tr>
              <a:tr h="370840">
                <a:tc>
                  <a:txBody>
                    <a:bodyPr/>
                    <a:lstStyle/>
                    <a:p>
                      <a:r>
                        <a:rPr lang="en-US" sz="1600" dirty="0"/>
                        <a:t>I have enjoyed the efforts on our behalf.</a:t>
                      </a:r>
                    </a:p>
                  </a:txBody>
                  <a:tcPr/>
                </a:tc>
                <a:extLst>
                  <a:ext uri="{0D108BD9-81ED-4DB2-BD59-A6C34878D82A}">
                    <a16:rowId xmlns:a16="http://schemas.microsoft.com/office/drawing/2014/main" val="10004"/>
                  </a:ext>
                </a:extLst>
              </a:tr>
              <a:tr h="370840">
                <a:tc>
                  <a:txBody>
                    <a:bodyPr/>
                    <a:lstStyle/>
                    <a:p>
                      <a:r>
                        <a:rPr lang="en-US" sz="1600" dirty="0"/>
                        <a:t>It takes time, but I think efforts need to be made to increase the visibility of the Emeritus College within departments and the university as a whole.  The College is the voice for retired colleagues and all that they have to offer but also the experience in supporting people with their planning and transition to retirement.
Hugely impressed with how the Emeritus College has taken flight and expanded its offerings.  I am also relieved that it is a home for those with divergent interests and is not focused predominantly on colleagues who continue to pursue research endeavours.  It is a great model for other academic institutions across the province, nationally and even internationally.  Well done!</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Q24 - Any final comments?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558800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Any final comments?</a:t>
                      </a:r>
                    </a:p>
                  </a:txBody>
                  <a:tcPr/>
                </a:tc>
                <a:extLst>
                  <a:ext uri="{0D108BD9-81ED-4DB2-BD59-A6C34878D82A}">
                    <a16:rowId xmlns:a16="http://schemas.microsoft.com/office/drawing/2014/main" val="10000"/>
                  </a:ext>
                </a:extLst>
              </a:tr>
              <a:tr h="370840">
                <a:tc>
                  <a:txBody>
                    <a:bodyPr/>
                    <a:lstStyle/>
                    <a:p>
                      <a:r>
                        <a:rPr lang="en-US" sz="1600" dirty="0"/>
                        <a:t>My sense of UBC emeriti  is that there are generational differences as well as differences in relation to gender and race. The diversity of UBC retirees means that programming and services need to be flexible. And there seems to be a shift towards more bureaucratization as the College becomes more established. Some formalizing of roles and responsibilities is needed but it would be great if the College didn't organize itself in a hierarchical manner.     </a:t>
                      </a:r>
                    </a:p>
                  </a:txBody>
                  <a:tcPr/>
                </a:tc>
                <a:extLst>
                  <a:ext uri="{0D108BD9-81ED-4DB2-BD59-A6C34878D82A}">
                    <a16:rowId xmlns:a16="http://schemas.microsoft.com/office/drawing/2014/main" val="10001"/>
                  </a:ext>
                </a:extLst>
              </a:tr>
              <a:tr h="370840">
                <a:tc>
                  <a:txBody>
                    <a:bodyPr/>
                    <a:lstStyle/>
                    <a:p>
                      <a:r>
                        <a:rPr lang="en-US" sz="1600" dirty="0"/>
                        <a:t>I appreciate that the College is there</a:t>
                      </a:r>
                    </a:p>
                  </a:txBody>
                  <a:tcPr/>
                </a:tc>
                <a:extLst>
                  <a:ext uri="{0D108BD9-81ED-4DB2-BD59-A6C34878D82A}">
                    <a16:rowId xmlns:a16="http://schemas.microsoft.com/office/drawing/2014/main" val="10002"/>
                  </a:ext>
                </a:extLst>
              </a:tr>
              <a:tr h="370840">
                <a:tc>
                  <a:txBody>
                    <a:bodyPr/>
                    <a:lstStyle/>
                    <a:p>
                      <a:r>
                        <a:rPr lang="en-US" sz="1600" dirty="0"/>
                        <a:t>Thanks for the opportunity to participate in the survey. Would have been good to ask the kind of information that would yield metrics useful for stressing the contribution of the college to UBC. This was the time to do it.</a:t>
                      </a:r>
                    </a:p>
                  </a:txBody>
                  <a:tcPr/>
                </a:tc>
                <a:extLst>
                  <a:ext uri="{0D108BD9-81ED-4DB2-BD59-A6C34878D82A}">
                    <a16:rowId xmlns:a16="http://schemas.microsoft.com/office/drawing/2014/main" val="10003"/>
                  </a:ext>
                </a:extLst>
              </a:tr>
              <a:tr h="370840">
                <a:tc>
                  <a:txBody>
                    <a:bodyPr/>
                    <a:lstStyle/>
                    <a:p>
                      <a:r>
                        <a:rPr lang="en-US" sz="1600" dirty="0"/>
                        <a:t>I appreciate the College and I think that by being a member of the college it has made a difference in my transition to retirement.  The Subsidy supports definitely made a difference in my international participation in conferences. Thanks so much.</a:t>
                      </a:r>
                    </a:p>
                  </a:txBody>
                  <a:tcPr/>
                </a:tc>
                <a:extLst>
                  <a:ext uri="{0D108BD9-81ED-4DB2-BD59-A6C34878D82A}">
                    <a16:rowId xmlns:a16="http://schemas.microsoft.com/office/drawing/2014/main" val="10004"/>
                  </a:ext>
                </a:extLst>
              </a:tr>
              <a:tr h="370840">
                <a:tc>
                  <a:txBody>
                    <a:bodyPr/>
                    <a:lstStyle/>
                    <a:p>
                      <a:r>
                        <a:rPr lang="en-US" sz="1600" dirty="0"/>
                        <a:t>The activity of the college and its offerings need to be amped up.  Improve the possibilities for engagement and social interactions among the retirees</a:t>
                      </a:r>
                    </a:p>
                  </a:txBody>
                  <a:tcPr/>
                </a:tc>
                <a:extLst>
                  <a:ext uri="{0D108BD9-81ED-4DB2-BD59-A6C34878D82A}">
                    <a16:rowId xmlns:a16="http://schemas.microsoft.com/office/drawing/2014/main" val="10005"/>
                  </a:ext>
                </a:extLst>
              </a:tr>
              <a:tr h="370840">
                <a:tc>
                  <a:txBody>
                    <a:bodyPr/>
                    <a:lstStyle/>
                    <a:p>
                      <a:r>
                        <a:rPr lang="en-US" sz="1600" dirty="0"/>
                        <a:t>I am pleased that the College now exists and is actively seeking ways to engage the retired colleagues who, having devoted their lives to academic pursuits, have not developed any interests beyond academe. I find it worrying to hear the wives of many retired colleagues describe their husbands’ daily lives which seem to me to indicate that these men are depressed, having “lost” their purpose in life, and hence their sense of identity. Very sad.</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Q24 - Any final comments?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501904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Any final comments?</a:t>
                      </a:r>
                    </a:p>
                  </a:txBody>
                  <a:tcPr/>
                </a:tc>
                <a:extLst>
                  <a:ext uri="{0D108BD9-81ED-4DB2-BD59-A6C34878D82A}">
                    <a16:rowId xmlns:a16="http://schemas.microsoft.com/office/drawing/2014/main" val="10000"/>
                  </a:ext>
                </a:extLst>
              </a:tr>
              <a:tr h="370840">
                <a:tc>
                  <a:txBody>
                    <a:bodyPr/>
                    <a:lstStyle/>
                    <a:p>
                      <a:r>
                        <a:rPr lang="en-US" sz="1600" dirty="0"/>
                        <a:t>To those of us in the Okanagan, this group is very Vancouver-centric. </a:t>
                      </a:r>
                    </a:p>
                  </a:txBody>
                  <a:tcPr/>
                </a:tc>
                <a:extLst>
                  <a:ext uri="{0D108BD9-81ED-4DB2-BD59-A6C34878D82A}">
                    <a16:rowId xmlns:a16="http://schemas.microsoft.com/office/drawing/2014/main" val="10001"/>
                  </a:ext>
                </a:extLst>
              </a:tr>
              <a:tr h="370840">
                <a:tc>
                  <a:txBody>
                    <a:bodyPr/>
                    <a:lstStyle/>
                    <a:p>
                      <a:r>
                        <a:rPr lang="en-US" sz="1600" dirty="0"/>
                        <a:t>Would have liked to have the opportunity to expand on some of my choices, with a comment box underneath the multiple choice questions.</a:t>
                      </a:r>
                    </a:p>
                  </a:txBody>
                  <a:tcPr/>
                </a:tc>
                <a:extLst>
                  <a:ext uri="{0D108BD9-81ED-4DB2-BD59-A6C34878D82A}">
                    <a16:rowId xmlns:a16="http://schemas.microsoft.com/office/drawing/2014/main" val="10002"/>
                  </a:ext>
                </a:extLst>
              </a:tr>
              <a:tr h="370840">
                <a:tc>
                  <a:txBody>
                    <a:bodyPr/>
                    <a:lstStyle/>
                    <a:p>
                      <a:r>
                        <a:rPr lang="en-US" sz="1600" dirty="0"/>
                        <a:t>i really miss in-person meetings, but i also realize that many of us aren't in Vancouver or find it difficult to come out to UBC. I'm not sure what the right balance is, but I think we need to maintain some activities on Zoom.</a:t>
                      </a:r>
                    </a:p>
                  </a:txBody>
                  <a:tcPr/>
                </a:tc>
                <a:extLst>
                  <a:ext uri="{0D108BD9-81ED-4DB2-BD59-A6C34878D82A}">
                    <a16:rowId xmlns:a16="http://schemas.microsoft.com/office/drawing/2014/main" val="10003"/>
                  </a:ext>
                </a:extLst>
              </a:tr>
              <a:tr h="370840">
                <a:tc>
                  <a:txBody>
                    <a:bodyPr/>
                    <a:lstStyle/>
                    <a:p>
                      <a:r>
                        <a:rPr lang="en-US" sz="1600" dirty="0"/>
                        <a:t>Thanks for being there. I hope to participate in more events after the pandemic has eased.</a:t>
                      </a:r>
                    </a:p>
                  </a:txBody>
                  <a:tcPr/>
                </a:tc>
                <a:extLst>
                  <a:ext uri="{0D108BD9-81ED-4DB2-BD59-A6C34878D82A}">
                    <a16:rowId xmlns:a16="http://schemas.microsoft.com/office/drawing/2014/main" val="10004"/>
                  </a:ext>
                </a:extLst>
              </a:tr>
              <a:tr h="370840">
                <a:tc>
                  <a:txBody>
                    <a:bodyPr/>
                    <a:lstStyle/>
                    <a:p>
                      <a:r>
                        <a:rPr lang="en-US" sz="1600" dirty="0"/>
                        <a:t>I continue to work in journal editing
I am also much involved in disciplinary history, prepare history of Botany and Botanical sciences at UBC
I also volunteer with the Music school.</a:t>
                      </a:r>
                    </a:p>
                  </a:txBody>
                  <a:tcPr/>
                </a:tc>
                <a:extLst>
                  <a:ext uri="{0D108BD9-81ED-4DB2-BD59-A6C34878D82A}">
                    <a16:rowId xmlns:a16="http://schemas.microsoft.com/office/drawing/2014/main" val="10005"/>
                  </a:ext>
                </a:extLst>
              </a:tr>
              <a:tr h="370840">
                <a:tc>
                  <a:txBody>
                    <a:bodyPr/>
                    <a:lstStyle/>
                    <a:p>
                      <a:r>
                        <a:rPr lang="en-US" sz="1600" dirty="0"/>
                        <a:t>No</a:t>
                      </a:r>
                    </a:p>
                  </a:txBody>
                  <a:tcPr/>
                </a:tc>
                <a:extLst>
                  <a:ext uri="{0D108BD9-81ED-4DB2-BD59-A6C34878D82A}">
                    <a16:rowId xmlns:a16="http://schemas.microsoft.com/office/drawing/2014/main" val="10006"/>
                  </a:ext>
                </a:extLst>
              </a:tr>
              <a:tr h="370840">
                <a:tc>
                  <a:txBody>
                    <a:bodyPr/>
                    <a:lstStyle/>
                    <a:p>
                      <a:r>
                        <a:rPr lang="en-US" sz="1600" dirty="0"/>
                        <a:t>The culture of UBC has changed significantly since I retired, a relatively short time.  Its wholehearted adoption of Progressive Puritanism along with cancel culture and a faith based, rather than a true scientific approach to much of the research and teaching saddens and alienates me.</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Q24 - Any final comments?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65836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Any final comments?</a:t>
                      </a:r>
                    </a:p>
                  </a:txBody>
                  <a:tcPr/>
                </a:tc>
                <a:extLst>
                  <a:ext uri="{0D108BD9-81ED-4DB2-BD59-A6C34878D82A}">
                    <a16:rowId xmlns:a16="http://schemas.microsoft.com/office/drawing/2014/main" val="10000"/>
                  </a:ext>
                </a:extLst>
              </a:tr>
              <a:tr h="370840">
                <a:tc>
                  <a:txBody>
                    <a:bodyPr/>
                    <a:lstStyle/>
                    <a:p>
                      <a:r>
                        <a:rPr lang="en-US" sz="1600" dirty="0"/>
                        <a:t>As a new member, I am looking forward to being involved with activities of the College</a:t>
                      </a:r>
                    </a:p>
                  </a:txBody>
                  <a:tcPr/>
                </a:tc>
                <a:extLst>
                  <a:ext uri="{0D108BD9-81ED-4DB2-BD59-A6C34878D82A}">
                    <a16:rowId xmlns:a16="http://schemas.microsoft.com/office/drawing/2014/main" val="10001"/>
                  </a:ext>
                </a:extLst>
              </a:tr>
              <a:tr h="370840">
                <a:tc>
                  <a:txBody>
                    <a:bodyPr/>
                    <a:lstStyle/>
                    <a:p>
                      <a:r>
                        <a:rPr lang="en-US" sz="1600" dirty="0"/>
                        <a:t>Support from UBC for my research/writing activities has been excellent.</a:t>
                      </a:r>
                    </a:p>
                  </a:txBody>
                  <a:tcPr/>
                </a:tc>
                <a:extLst>
                  <a:ext uri="{0D108BD9-81ED-4DB2-BD59-A6C34878D82A}">
                    <a16:rowId xmlns:a16="http://schemas.microsoft.com/office/drawing/2014/main" val="10002"/>
                  </a:ext>
                </a:extLst>
              </a:tr>
              <a:tr h="370840">
                <a:tc>
                  <a:txBody>
                    <a:bodyPr/>
                    <a:lstStyle/>
                    <a:p>
                      <a:r>
                        <a:rPr lang="en-US" sz="1600" dirty="0"/>
                        <a:t>good survey!</a:t>
                      </a:r>
                    </a:p>
                  </a:txBody>
                  <a:tcPr/>
                </a:tc>
                <a:extLst>
                  <a:ext uri="{0D108BD9-81ED-4DB2-BD59-A6C34878D82A}">
                    <a16:rowId xmlns:a16="http://schemas.microsoft.com/office/drawing/2014/main" val="10003"/>
                  </a:ext>
                </a:extLst>
              </a:tr>
              <a:tr h="370840">
                <a:tc>
                  <a:txBody>
                    <a:bodyPr/>
                    <a:lstStyle/>
                    <a:p>
                      <a:r>
                        <a:rPr lang="en-US" sz="1600" dirty="0"/>
                        <a:t>As a relative newcomer-comer to the College, I do my have a lot of experience to draw on, but I’m happy to share my experience whenever appropriate.</a:t>
                      </a:r>
                    </a:p>
                  </a:txBody>
                  <a:tcPr/>
                </a:tc>
                <a:extLst>
                  <a:ext uri="{0D108BD9-81ED-4DB2-BD59-A6C34878D82A}">
                    <a16:rowId xmlns:a16="http://schemas.microsoft.com/office/drawing/2014/main" val="10004"/>
                  </a:ext>
                </a:extLst>
              </a:tr>
              <a:tr h="370840">
                <a:tc>
                  <a:txBody>
                    <a:bodyPr/>
                    <a:lstStyle/>
                    <a:p>
                      <a:r>
                        <a:rPr lang="en-US" sz="1600" dirty="0"/>
                        <a:t>College is doing well and will continue to evolve.</a:t>
                      </a:r>
                    </a:p>
                  </a:txBody>
                  <a:tcPr/>
                </a:tc>
                <a:extLst>
                  <a:ext uri="{0D108BD9-81ED-4DB2-BD59-A6C34878D82A}">
                    <a16:rowId xmlns:a16="http://schemas.microsoft.com/office/drawing/2014/main" val="10005"/>
                  </a:ext>
                </a:extLst>
              </a:tr>
              <a:tr h="370840">
                <a:tc>
                  <a:txBody>
                    <a:bodyPr/>
                    <a:lstStyle/>
                    <a:p>
                      <a:r>
                        <a:rPr lang="en-US" sz="1600" dirty="0"/>
                        <a:t>You are doing great. I spent a lot of time preparing for retirement, so i don't feel I need much support. Others may have greater needs though. I am very happy with retirement.</a:t>
                      </a:r>
                    </a:p>
                  </a:txBody>
                  <a:tcPr/>
                </a:tc>
                <a:extLst>
                  <a:ext uri="{0D108BD9-81ED-4DB2-BD59-A6C34878D82A}">
                    <a16:rowId xmlns:a16="http://schemas.microsoft.com/office/drawing/2014/main" val="10006"/>
                  </a:ext>
                </a:extLst>
              </a:tr>
              <a:tr h="370840">
                <a:tc>
                  <a:txBody>
                    <a:bodyPr/>
                    <a:lstStyle/>
                    <a:p>
                      <a:r>
                        <a:rPr lang="en-US" sz="1600" dirty="0"/>
                        <a:t>I value the College and hope for the resumption of in-person gatherings, especially academic events.</a:t>
                      </a:r>
                    </a:p>
                  </a:txBody>
                  <a:tcPr/>
                </a:tc>
                <a:extLst>
                  <a:ext uri="{0D108BD9-81ED-4DB2-BD59-A6C34878D82A}">
                    <a16:rowId xmlns:a16="http://schemas.microsoft.com/office/drawing/2014/main" val="10007"/>
                  </a:ext>
                </a:extLst>
              </a:tr>
              <a:tr h="370840">
                <a:tc>
                  <a:txBody>
                    <a:bodyPr/>
                    <a:lstStyle/>
                    <a:p>
                      <a:r>
                        <a:rPr lang="en-US" sz="1600" dirty="0"/>
                        <a:t>Very appreciative of the support of the college. I'm not very involved at this point. I'm not a typical emerita in that I only taught for 13 years, was hired at 51, and am a professional, not an academic. So the community isn't that much of a match for me, but it is nonetheless vital and welcoming. Very much thankful for all the fine work being done. </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Q24 - Any final comments?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41452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Any final comments?</a:t>
                      </a:r>
                    </a:p>
                  </a:txBody>
                  <a:tcPr/>
                </a:tc>
                <a:extLst>
                  <a:ext uri="{0D108BD9-81ED-4DB2-BD59-A6C34878D82A}">
                    <a16:rowId xmlns:a16="http://schemas.microsoft.com/office/drawing/2014/main" val="10000"/>
                  </a:ext>
                </a:extLst>
              </a:tr>
              <a:tr h="370840">
                <a:tc>
                  <a:txBody>
                    <a:bodyPr/>
                    <a:lstStyle/>
                    <a:p>
                      <a:r>
                        <a:rPr lang="en-US" sz="1600" dirty="0"/>
                        <a:t>In the course of the 28 years of retirement, my connections with UBC (including the emeriti assocation/college) has diminished.</a:t>
                      </a:r>
                    </a:p>
                  </a:txBody>
                  <a:tcPr/>
                </a:tc>
                <a:extLst>
                  <a:ext uri="{0D108BD9-81ED-4DB2-BD59-A6C34878D82A}">
                    <a16:rowId xmlns:a16="http://schemas.microsoft.com/office/drawing/2014/main" val="10001"/>
                  </a:ext>
                </a:extLst>
              </a:tr>
              <a:tr h="370840">
                <a:tc>
                  <a:txBody>
                    <a:bodyPr/>
                    <a:lstStyle/>
                    <a:p>
                      <a:r>
                        <a:rPr lang="en-US" sz="1600" dirty="0"/>
                        <a:t>I value the work done by EC volunteers</a:t>
                      </a:r>
                    </a:p>
                  </a:txBody>
                  <a:tcPr/>
                </a:tc>
                <a:extLst>
                  <a:ext uri="{0D108BD9-81ED-4DB2-BD59-A6C34878D82A}">
                    <a16:rowId xmlns:a16="http://schemas.microsoft.com/office/drawing/2014/main" val="10002"/>
                  </a:ext>
                </a:extLst>
              </a:tr>
              <a:tr h="370840">
                <a:tc>
                  <a:txBody>
                    <a:bodyPr/>
                    <a:lstStyle/>
                    <a:p>
                      <a:r>
                        <a:rPr lang="en-US" sz="1600" dirty="0"/>
                        <a:t>nope.  My experience was/is probably not very useful to draw lessons from.  Seems to me like you should remember that most faculty are not ones winning awards.  They are simple "good enough".</a:t>
                      </a:r>
                    </a:p>
                  </a:txBody>
                  <a:tcPr/>
                </a:tc>
                <a:extLst>
                  <a:ext uri="{0D108BD9-81ED-4DB2-BD59-A6C34878D82A}">
                    <a16:rowId xmlns:a16="http://schemas.microsoft.com/office/drawing/2014/main" val="10003"/>
                  </a:ext>
                </a:extLst>
              </a:tr>
              <a:tr h="370840">
                <a:tc>
                  <a:txBody>
                    <a:bodyPr/>
                    <a:lstStyle/>
                    <a:p>
                      <a:r>
                        <a:rPr lang="en-US" sz="1600" dirty="0"/>
                        <a:t>Thanks for the opportunity to answer</a:t>
                      </a:r>
                    </a:p>
                  </a:txBody>
                  <a:tcPr/>
                </a:tc>
                <a:extLst>
                  <a:ext uri="{0D108BD9-81ED-4DB2-BD59-A6C34878D82A}">
                    <a16:rowId xmlns:a16="http://schemas.microsoft.com/office/drawing/2014/main" val="10004"/>
                  </a:ext>
                </a:extLst>
              </a:tr>
              <a:tr h="370840">
                <a:tc>
                  <a:txBody>
                    <a:bodyPr/>
                    <a:lstStyle/>
                    <a:p>
                      <a:r>
                        <a:rPr lang="en-US" sz="1600" dirty="0"/>
                        <a:t>No - thanks for doing this.</a:t>
                      </a:r>
                    </a:p>
                  </a:txBody>
                  <a:tcPr/>
                </a:tc>
                <a:extLst>
                  <a:ext uri="{0D108BD9-81ED-4DB2-BD59-A6C34878D82A}">
                    <a16:rowId xmlns:a16="http://schemas.microsoft.com/office/drawing/2014/main" val="10005"/>
                  </a:ext>
                </a:extLst>
              </a:tr>
              <a:tr h="370840">
                <a:tc>
                  <a:txBody>
                    <a:bodyPr/>
                    <a:lstStyle/>
                    <a:p>
                      <a:r>
                        <a:rPr lang="en-US" sz="1600" dirty="0"/>
                        <a:t>Long events are tough by zoom, but short events are better by zoom because it doesn’t require travel time disproportionate to event time</a:t>
                      </a:r>
                    </a:p>
                  </a:txBody>
                  <a:tcPr/>
                </a:tc>
                <a:extLst>
                  <a:ext uri="{0D108BD9-81ED-4DB2-BD59-A6C34878D82A}">
                    <a16:rowId xmlns:a16="http://schemas.microsoft.com/office/drawing/2014/main" val="10006"/>
                  </a:ext>
                </a:extLst>
              </a:tr>
              <a:tr h="370840">
                <a:tc>
                  <a:txBody>
                    <a:bodyPr/>
                    <a:lstStyle/>
                    <a:p>
                      <a:r>
                        <a:rPr lang="en-US" sz="1600" dirty="0"/>
                        <a:t>The College and its predecessor have provided a great environment for me. </a:t>
                      </a:r>
                    </a:p>
                  </a:txBody>
                  <a:tcPr/>
                </a:tc>
                <a:extLst>
                  <a:ext uri="{0D108BD9-81ED-4DB2-BD59-A6C34878D82A}">
                    <a16:rowId xmlns:a16="http://schemas.microsoft.com/office/drawing/2014/main" val="10007"/>
                  </a:ext>
                </a:extLst>
              </a:tr>
              <a:tr h="370840">
                <a:tc>
                  <a:txBody>
                    <a:bodyPr/>
                    <a:lstStyle/>
                    <a:p>
                      <a:r>
                        <a:rPr lang="en-US" sz="1600" dirty="0"/>
                        <a:t>I would like to see links to other university programs for retired faculty. I have a number of European colleagues engaged in similar Emeritus associations and our "visiting" through internet and with possible mutually beneficial events - amusing as well as informative.</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Q24 - Any final comments?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513588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Any final comments?</a:t>
                      </a:r>
                    </a:p>
                  </a:txBody>
                  <a:tcPr/>
                </a:tc>
                <a:extLst>
                  <a:ext uri="{0D108BD9-81ED-4DB2-BD59-A6C34878D82A}">
                    <a16:rowId xmlns:a16="http://schemas.microsoft.com/office/drawing/2014/main" val="10000"/>
                  </a:ext>
                </a:extLst>
              </a:tr>
              <a:tr h="370840">
                <a:tc>
                  <a:txBody>
                    <a:bodyPr/>
                    <a:lstStyle/>
                    <a:p>
                      <a:r>
                        <a:rPr lang="en-US" sz="1600" dirty="0"/>
                        <a:t>Though located far from UBC (unfortunately), I greatly value the College and would love to have more access to some events through recordings, if this is feasible for staff.  There is a 17-19 hr time difference between the campus and my location so live Zoom links don't actually help.</a:t>
                      </a:r>
                    </a:p>
                  </a:txBody>
                  <a:tcPr/>
                </a:tc>
                <a:extLst>
                  <a:ext uri="{0D108BD9-81ED-4DB2-BD59-A6C34878D82A}">
                    <a16:rowId xmlns:a16="http://schemas.microsoft.com/office/drawing/2014/main" val="10001"/>
                  </a:ext>
                </a:extLst>
              </a:tr>
              <a:tr h="370840">
                <a:tc>
                  <a:txBody>
                    <a:bodyPr/>
                    <a:lstStyle/>
                    <a:p>
                      <a:r>
                        <a:rPr lang="en-US" sz="1600" dirty="0"/>
                        <a:t>I really like the idea of the emeritus college. It is too bad that the pandemic has caused such turmoil. I am not negative – I just feel a bit restricted</a:t>
                      </a:r>
                    </a:p>
                  </a:txBody>
                  <a:tcPr/>
                </a:tc>
                <a:extLst>
                  <a:ext uri="{0D108BD9-81ED-4DB2-BD59-A6C34878D82A}">
                    <a16:rowId xmlns:a16="http://schemas.microsoft.com/office/drawing/2014/main" val="10002"/>
                  </a:ext>
                </a:extLst>
              </a:tr>
              <a:tr h="370840">
                <a:tc>
                  <a:txBody>
                    <a:bodyPr/>
                    <a:lstStyle/>
                    <a:p>
                      <a:r>
                        <a:rPr lang="en-US" sz="1600" dirty="0"/>
                        <a:t>Without zoom and the internet it would be difficult to keep my research life going. On the other hand there is my library.</a:t>
                      </a:r>
                    </a:p>
                  </a:txBody>
                  <a:tcPr/>
                </a:tc>
                <a:extLst>
                  <a:ext uri="{0D108BD9-81ED-4DB2-BD59-A6C34878D82A}">
                    <a16:rowId xmlns:a16="http://schemas.microsoft.com/office/drawing/2014/main" val="10003"/>
                  </a:ext>
                </a:extLst>
              </a:tr>
              <a:tr h="370840">
                <a:tc>
                  <a:txBody>
                    <a:bodyPr/>
                    <a:lstStyle/>
                    <a:p>
                      <a:r>
                        <a:rPr lang="en-US" sz="1600" dirty="0"/>
                        <a:t>I have reconnected with some former colleagues because of zoom</a:t>
                      </a:r>
                    </a:p>
                  </a:txBody>
                  <a:tcPr/>
                </a:tc>
                <a:extLst>
                  <a:ext uri="{0D108BD9-81ED-4DB2-BD59-A6C34878D82A}">
                    <a16:rowId xmlns:a16="http://schemas.microsoft.com/office/drawing/2014/main" val="10004"/>
                  </a:ext>
                </a:extLst>
              </a:tr>
              <a:tr h="370840">
                <a:tc>
                  <a:txBody>
                    <a:bodyPr/>
                    <a:lstStyle/>
                    <a:p>
                      <a:r>
                        <a:rPr lang="en-US" sz="1600" dirty="0"/>
                        <a:t>Good survey</a:t>
                      </a:r>
                    </a:p>
                  </a:txBody>
                  <a:tcPr/>
                </a:tc>
                <a:extLst>
                  <a:ext uri="{0D108BD9-81ED-4DB2-BD59-A6C34878D82A}">
                    <a16:rowId xmlns:a16="http://schemas.microsoft.com/office/drawing/2014/main" val="10005"/>
                  </a:ext>
                </a:extLst>
              </a:tr>
              <a:tr h="370840">
                <a:tc>
                  <a:txBody>
                    <a:bodyPr/>
                    <a:lstStyle/>
                    <a:p>
                      <a:r>
                        <a:rPr lang="en-US" sz="1600" dirty="0"/>
                        <a:t>Thanks for designing and conducting this survey, and my very best wishes to the Executive and staff as the current academic years draws to a close and plans for the coming session take shape.
On reflection, my experience of retirement was tremendously enhanced by two things: my early engagement in non-academic volunteer activities, and my ability to take advantage of one of the Retirement Options designed by the FA for the University. Hence my earlier suggestion that both of these elements might be worthwhile for the College to consider programmatically if there appears to wider support.</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Q24 - Any final comments?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564896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Any final comments?</a:t>
                      </a:r>
                    </a:p>
                  </a:txBody>
                  <a:tcPr/>
                </a:tc>
                <a:extLst>
                  <a:ext uri="{0D108BD9-81ED-4DB2-BD59-A6C34878D82A}">
                    <a16:rowId xmlns:a16="http://schemas.microsoft.com/office/drawing/2014/main" val="10000"/>
                  </a:ext>
                </a:extLst>
              </a:tr>
              <a:tr h="370840">
                <a:tc>
                  <a:txBody>
                    <a:bodyPr/>
                    <a:lstStyle/>
                    <a:p>
                      <a:r>
                        <a:rPr lang="en-US" sz="1600" dirty="0"/>
                        <a:t>I think the College is doing an excellent job of keeping Emeriti/ae abreast of what is happening on campus.  Although it has some wonderful interest groups for changes in intellectual stimuli, I would like to see the College looking at both future directions of Universities (career prep or liberal education) and even the educational system (does everyone need a University Education?).  Is there a better model, and to this end I would like to hear from experts on other systems used throughout the world.  I think we are very insular and protective of our system.  Just a thought.</a:t>
                      </a:r>
                    </a:p>
                  </a:txBody>
                  <a:tcPr/>
                </a:tc>
                <a:extLst>
                  <a:ext uri="{0D108BD9-81ED-4DB2-BD59-A6C34878D82A}">
                    <a16:rowId xmlns:a16="http://schemas.microsoft.com/office/drawing/2014/main" val="10001"/>
                  </a:ext>
                </a:extLst>
              </a:tr>
              <a:tr h="370840">
                <a:tc>
                  <a:txBody>
                    <a:bodyPr/>
                    <a:lstStyle/>
                    <a:p>
                      <a:r>
                        <a:rPr lang="en-US" sz="1600" dirty="0"/>
                        <a:t>I am very happy to be a member of Emeritus College and look forward to the events and meetings. I will be happy when there is a return to in person meetings once they can be undertaken. However, since I live in North Vancouver, I also appreciate being able to "attend" without the long drive.
Many thanks to Graeme Wynn for his leadership and inspiring reports - they were part of my enjoyment of the newsletter.</a:t>
                      </a:r>
                    </a:p>
                  </a:txBody>
                  <a:tcPr/>
                </a:tc>
                <a:extLst>
                  <a:ext uri="{0D108BD9-81ED-4DB2-BD59-A6C34878D82A}">
                    <a16:rowId xmlns:a16="http://schemas.microsoft.com/office/drawing/2014/main" val="10002"/>
                  </a:ext>
                </a:extLst>
              </a:tr>
              <a:tr h="370840">
                <a:tc>
                  <a:txBody>
                    <a:bodyPr/>
                    <a:lstStyle/>
                    <a:p>
                      <a:r>
                        <a:rPr lang="en-US" sz="1600" dirty="0"/>
                        <a:t>Thank you for all of your work, it is very much appreciated!!</a:t>
                      </a:r>
                    </a:p>
                  </a:txBody>
                  <a:tcPr/>
                </a:tc>
                <a:extLst>
                  <a:ext uri="{0D108BD9-81ED-4DB2-BD59-A6C34878D82A}">
                    <a16:rowId xmlns:a16="http://schemas.microsoft.com/office/drawing/2014/main" val="10003"/>
                  </a:ext>
                </a:extLst>
              </a:tr>
              <a:tr h="370840">
                <a:tc>
                  <a:txBody>
                    <a:bodyPr/>
                    <a:lstStyle/>
                    <a:p>
                      <a:r>
                        <a:rPr lang="en-US" sz="1600" dirty="0"/>
                        <a:t>My name is Barbara Williamson. I am the widow of John Edward Michael Kew (J.E. Michael ...). My husband died Nov. 22, 2020 and I am taking this opportunity to announce his death to the College. I suggest you might do more to facilitate notifications of death by family or colleagues, and to announce deaths of members. For the foreseeable future I will use the Email address:  willkew@shaw.ca.
Dr. Kew's last illness prevented him from participating in the College's benefits to retirees.</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Q24 - Any final comments?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77520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Any final comments?</a:t>
                      </a:r>
                    </a:p>
                  </a:txBody>
                  <a:tcPr/>
                </a:tc>
                <a:extLst>
                  <a:ext uri="{0D108BD9-81ED-4DB2-BD59-A6C34878D82A}">
                    <a16:rowId xmlns:a16="http://schemas.microsoft.com/office/drawing/2014/main" val="10000"/>
                  </a:ext>
                </a:extLst>
              </a:tr>
              <a:tr h="370840">
                <a:tc>
                  <a:txBody>
                    <a:bodyPr/>
                    <a:lstStyle/>
                    <a:p>
                      <a:r>
                        <a:rPr lang="en-US" sz="1600" dirty="0"/>
                        <a:t>I look forward to meeting my emeritus colleagues in the flesh!</a:t>
                      </a:r>
                    </a:p>
                  </a:txBody>
                  <a:tcPr/>
                </a:tc>
                <a:extLst>
                  <a:ext uri="{0D108BD9-81ED-4DB2-BD59-A6C34878D82A}">
                    <a16:rowId xmlns:a16="http://schemas.microsoft.com/office/drawing/2014/main" val="10001"/>
                  </a:ext>
                </a:extLst>
              </a:tr>
              <a:tr h="370840">
                <a:tc>
                  <a:txBody>
                    <a:bodyPr/>
                    <a:lstStyle/>
                    <a:p>
                      <a:r>
                        <a:rPr lang="en-US" sz="1600" dirty="0"/>
                        <a:t>Great and valuable organization </a:t>
                      </a:r>
                    </a:p>
                  </a:txBody>
                  <a:tcPr/>
                </a:tc>
                <a:extLst>
                  <a:ext uri="{0D108BD9-81ED-4DB2-BD59-A6C34878D82A}">
                    <a16:rowId xmlns:a16="http://schemas.microsoft.com/office/drawing/2014/main" val="10002"/>
                  </a:ext>
                </a:extLst>
              </a:tr>
              <a:tr h="370840">
                <a:tc>
                  <a:txBody>
                    <a:bodyPr/>
                    <a:lstStyle/>
                    <a:p>
                      <a:r>
                        <a:rPr lang="en-US" sz="1600" dirty="0"/>
                        <a:t>My gratitude to all who contribute to the work of the College
 </a:t>
                      </a:r>
                    </a:p>
                  </a:txBody>
                  <a:tcPr/>
                </a:tc>
                <a:extLst>
                  <a:ext uri="{0D108BD9-81ED-4DB2-BD59-A6C34878D82A}">
                    <a16:rowId xmlns:a16="http://schemas.microsoft.com/office/drawing/2014/main" val="10003"/>
                  </a:ext>
                </a:extLst>
              </a:tr>
              <a:tr h="370840">
                <a:tc>
                  <a:txBody>
                    <a:bodyPr/>
                    <a:lstStyle/>
                    <a:p>
                      <a:r>
                        <a:rPr lang="en-US" sz="1600" dirty="0"/>
                        <a:t>It is a gift to have the Emeritus College. </a:t>
                      </a:r>
                    </a:p>
                  </a:txBody>
                  <a:tcPr/>
                </a:tc>
                <a:extLst>
                  <a:ext uri="{0D108BD9-81ED-4DB2-BD59-A6C34878D82A}">
                    <a16:rowId xmlns:a16="http://schemas.microsoft.com/office/drawing/2014/main" val="10004"/>
                  </a:ext>
                </a:extLst>
              </a:tr>
              <a:tr h="370840">
                <a:tc>
                  <a:txBody>
                    <a:bodyPr/>
                    <a:lstStyle/>
                    <a:p>
                      <a:r>
                        <a:rPr lang="en-US" sz="1600" dirty="0"/>
                        <a:t>I knew that some bridges would crumble when I retired in 2018 but CoVid has created a terrible double-down knockout in this respect.   I feel isolated and miss the stimulation that comes with live interactions. </a:t>
                      </a:r>
                    </a:p>
                  </a:txBody>
                  <a:tcPr/>
                </a:tc>
                <a:extLst>
                  <a:ext uri="{0D108BD9-81ED-4DB2-BD59-A6C34878D82A}">
                    <a16:rowId xmlns:a16="http://schemas.microsoft.com/office/drawing/2014/main" val="10005"/>
                  </a:ext>
                </a:extLst>
              </a:tr>
              <a:tr h="370840">
                <a:tc>
                  <a:txBody>
                    <a:bodyPr/>
                    <a:lstStyle/>
                    <a:p>
                      <a:r>
                        <a:rPr lang="en-US" sz="1600" dirty="0"/>
                        <a:t>After retirement I went back to school and got a Diploma in Textile Art which has occupied much of my time since in various capacities from teaching to administration.</a:t>
                      </a:r>
                    </a:p>
                  </a:txBody>
                  <a:tcPr/>
                </a:tc>
                <a:extLst>
                  <a:ext uri="{0D108BD9-81ED-4DB2-BD59-A6C34878D82A}">
                    <a16:rowId xmlns:a16="http://schemas.microsoft.com/office/drawing/2014/main" val="10006"/>
                  </a:ext>
                </a:extLst>
              </a:tr>
              <a:tr h="370840">
                <a:tc>
                  <a:txBody>
                    <a:bodyPr/>
                    <a:lstStyle/>
                    <a:p>
                      <a:r>
                        <a:rPr lang="en-US" sz="1600" dirty="0"/>
                        <a:t>For faculty who have retired outside of Vancouver, the ability to join by Zoom or a webinar to Emeritus events is really important in helping someone to stay, and feel, connected. But I also appreciate the potential opportunity to see each other in person. My favorite event ever was the two day ‘conference’ (2018or19?) with lots of speakers on different subjects, and an address at the end by Santa Ono. Great information, great socializing, great connection to the University.</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49580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1947</a:t>
                      </a:r>
                    </a:p>
                  </a:txBody>
                  <a:tcPr/>
                </a:tc>
                <a:tc>
                  <a:txBody>
                    <a:bodyPr/>
                    <a:lstStyle/>
                    <a:p>
                      <a:r>
                        <a:rPr lang="en-US" sz="1600" dirty="0"/>
                        <a:t>2017</a:t>
                      </a:r>
                    </a:p>
                  </a:txBody>
                  <a:tcPr/>
                </a:tc>
                <a:tc>
                  <a:txBody>
                    <a:bodyPr/>
                    <a:lstStyle/>
                    <a:p>
                      <a:endParaRPr lang="en-US" sz="1600" dirty="0"/>
                    </a:p>
                  </a:txBody>
                  <a:tcPr/>
                </a:tc>
                <a:tc>
                  <a:txBody>
                    <a:bodyPr/>
                    <a:lstStyle/>
                    <a:p>
                      <a:r>
                        <a:rPr lang="en-US" sz="1600" dirty="0"/>
                        <a:t>Allard School of Law</a:t>
                      </a:r>
                    </a:p>
                  </a:txBody>
                  <a:tcPr/>
                </a:tc>
                <a:extLst>
                  <a:ext uri="{0D108BD9-81ED-4DB2-BD59-A6C34878D82A}">
                    <a16:rowId xmlns:a16="http://schemas.microsoft.com/office/drawing/2014/main" val="10001"/>
                  </a:ext>
                </a:extLst>
              </a:tr>
              <a:tr h="370840">
                <a:tc>
                  <a:txBody>
                    <a:bodyPr/>
                    <a:lstStyle/>
                    <a:p>
                      <a:r>
                        <a:rPr lang="en-US" sz="1600" dirty="0"/>
                        <a:t>1946</a:t>
                      </a:r>
                    </a:p>
                  </a:txBody>
                  <a:tcPr/>
                </a:tc>
                <a:tc>
                  <a:txBody>
                    <a:bodyPr/>
                    <a:lstStyle/>
                    <a:p>
                      <a:r>
                        <a:rPr lang="en-US" sz="1600" dirty="0"/>
                        <a:t>2012</a:t>
                      </a:r>
                    </a:p>
                  </a:txBody>
                  <a:tcPr/>
                </a:tc>
                <a:tc>
                  <a:txBody>
                    <a:bodyPr/>
                    <a:lstStyle/>
                    <a:p>
                      <a:r>
                        <a:rPr lang="en-US" sz="1600" dirty="0"/>
                        <a:t>CNERS</a:t>
                      </a:r>
                    </a:p>
                  </a:txBody>
                  <a:tcPr/>
                </a:tc>
                <a:tc>
                  <a:txBody>
                    <a:bodyPr/>
                    <a:lstStyle/>
                    <a:p>
                      <a:r>
                        <a:rPr lang="en-US" sz="1600" dirty="0"/>
                        <a:t>Arts</a:t>
                      </a:r>
                    </a:p>
                  </a:txBody>
                  <a:tcPr/>
                </a:tc>
                <a:extLst>
                  <a:ext uri="{0D108BD9-81ED-4DB2-BD59-A6C34878D82A}">
                    <a16:rowId xmlns:a16="http://schemas.microsoft.com/office/drawing/2014/main" val="10002"/>
                  </a:ext>
                </a:extLst>
              </a:tr>
              <a:tr h="370840">
                <a:tc>
                  <a:txBody>
                    <a:bodyPr/>
                    <a:lstStyle/>
                    <a:p>
                      <a:r>
                        <a:rPr lang="en-US" sz="1600" dirty="0"/>
                        <a:t>1943</a:t>
                      </a:r>
                    </a:p>
                  </a:txBody>
                  <a:tcPr/>
                </a:tc>
                <a:tc>
                  <a:txBody>
                    <a:bodyPr/>
                    <a:lstStyle/>
                    <a:p>
                      <a:r>
                        <a:rPr lang="en-US" sz="1600" dirty="0"/>
                        <a:t>2016</a:t>
                      </a:r>
                    </a:p>
                  </a:txBody>
                  <a:tcPr/>
                </a:tc>
                <a:tc>
                  <a:txBody>
                    <a:bodyPr/>
                    <a:lstStyle/>
                    <a:p>
                      <a:r>
                        <a:rPr lang="en-US" sz="1600" dirty="0"/>
                        <a:t>Psychology</a:t>
                      </a:r>
                    </a:p>
                  </a:txBody>
                  <a:tcPr/>
                </a:tc>
                <a:tc>
                  <a:txBody>
                    <a:bodyPr/>
                    <a:lstStyle/>
                    <a:p>
                      <a:r>
                        <a:rPr lang="en-US" sz="1600" dirty="0"/>
                        <a:t>Arts</a:t>
                      </a:r>
                    </a:p>
                  </a:txBody>
                  <a:tcPr/>
                </a:tc>
                <a:extLst>
                  <a:ext uri="{0D108BD9-81ED-4DB2-BD59-A6C34878D82A}">
                    <a16:rowId xmlns:a16="http://schemas.microsoft.com/office/drawing/2014/main" val="10003"/>
                  </a:ext>
                </a:extLst>
              </a:tr>
              <a:tr h="370840">
                <a:tc>
                  <a:txBody>
                    <a:bodyPr/>
                    <a:lstStyle/>
                    <a:p>
                      <a:r>
                        <a:rPr lang="en-US" sz="1600" dirty="0"/>
                        <a:t>1950</a:t>
                      </a:r>
                    </a:p>
                  </a:txBody>
                  <a:tcPr/>
                </a:tc>
                <a:tc>
                  <a:txBody>
                    <a:bodyPr/>
                    <a:lstStyle/>
                    <a:p>
                      <a:r>
                        <a:rPr lang="en-US" sz="1600" dirty="0"/>
                        <a:t>2015</a:t>
                      </a:r>
                    </a:p>
                  </a:txBody>
                  <a:tcPr/>
                </a:tc>
                <a:tc>
                  <a:txBody>
                    <a:bodyPr/>
                    <a:lstStyle/>
                    <a:p>
                      <a:r>
                        <a:rPr lang="en-US" sz="1600" dirty="0"/>
                        <a:t>Computer Science</a:t>
                      </a:r>
                    </a:p>
                  </a:txBody>
                  <a:tcPr/>
                </a:tc>
                <a:tc>
                  <a:txBody>
                    <a:bodyPr/>
                    <a:lstStyle/>
                    <a:p>
                      <a:r>
                        <a:rPr lang="en-US" sz="1600" dirty="0"/>
                        <a:t>Science</a:t>
                      </a:r>
                    </a:p>
                  </a:txBody>
                  <a:tcPr/>
                </a:tc>
                <a:extLst>
                  <a:ext uri="{0D108BD9-81ED-4DB2-BD59-A6C34878D82A}">
                    <a16:rowId xmlns:a16="http://schemas.microsoft.com/office/drawing/2014/main" val="10004"/>
                  </a:ext>
                </a:extLst>
              </a:tr>
              <a:tr h="370840">
                <a:tc>
                  <a:txBody>
                    <a:bodyPr/>
                    <a:lstStyle/>
                    <a:p>
                      <a:r>
                        <a:rPr lang="en-US" sz="1600" dirty="0"/>
                        <a:t>1954</a:t>
                      </a:r>
                    </a:p>
                  </a:txBody>
                  <a:tcPr/>
                </a:tc>
                <a:tc>
                  <a:txBody>
                    <a:bodyPr/>
                    <a:lstStyle/>
                    <a:p>
                      <a:r>
                        <a:rPr lang="en-US" sz="1600" dirty="0"/>
                        <a:t>2020</a:t>
                      </a:r>
                    </a:p>
                  </a:txBody>
                  <a:tcPr/>
                </a:tc>
                <a:tc>
                  <a:txBody>
                    <a:bodyPr/>
                    <a:lstStyle/>
                    <a:p>
                      <a:r>
                        <a:rPr lang="en-US" sz="1600" dirty="0"/>
                        <a:t>CPS</a:t>
                      </a:r>
                    </a:p>
                  </a:txBody>
                  <a:tcPr/>
                </a:tc>
                <a:tc>
                  <a:txBody>
                    <a:bodyPr/>
                    <a:lstStyle/>
                    <a:p>
                      <a:r>
                        <a:rPr lang="en-US" sz="1600" dirty="0"/>
                        <a:t>Medicine</a:t>
                      </a:r>
                    </a:p>
                  </a:txBody>
                  <a:tcPr/>
                </a:tc>
                <a:extLst>
                  <a:ext uri="{0D108BD9-81ED-4DB2-BD59-A6C34878D82A}">
                    <a16:rowId xmlns:a16="http://schemas.microsoft.com/office/drawing/2014/main" val="10005"/>
                  </a:ext>
                </a:extLst>
              </a:tr>
              <a:tr h="370840">
                <a:tc>
                  <a:txBody>
                    <a:bodyPr/>
                    <a:lstStyle/>
                    <a:p>
                      <a:r>
                        <a:rPr lang="en-US" sz="1600" dirty="0"/>
                        <a:t>1937</a:t>
                      </a:r>
                    </a:p>
                  </a:txBody>
                  <a:tcPr/>
                </a:tc>
                <a:tc>
                  <a:txBody>
                    <a:bodyPr/>
                    <a:lstStyle/>
                    <a:p>
                      <a:r>
                        <a:rPr lang="en-US" sz="1600" dirty="0"/>
                        <a:t>2002</a:t>
                      </a:r>
                    </a:p>
                  </a:txBody>
                  <a:tcPr/>
                </a:tc>
                <a:tc>
                  <a:txBody>
                    <a:bodyPr/>
                    <a:lstStyle/>
                    <a:p>
                      <a:r>
                        <a:rPr lang="en-US" sz="1600" dirty="0"/>
                        <a:t>Psychology</a:t>
                      </a:r>
                    </a:p>
                  </a:txBody>
                  <a:tcPr/>
                </a:tc>
                <a:tc>
                  <a:txBody>
                    <a:bodyPr/>
                    <a:lstStyle/>
                    <a:p>
                      <a:r>
                        <a:rPr lang="en-US" sz="1600" dirty="0"/>
                        <a:t>Arts</a:t>
                      </a:r>
                    </a:p>
                  </a:txBody>
                  <a:tcPr/>
                </a:tc>
                <a:extLst>
                  <a:ext uri="{0D108BD9-81ED-4DB2-BD59-A6C34878D82A}">
                    <a16:rowId xmlns:a16="http://schemas.microsoft.com/office/drawing/2014/main" val="10006"/>
                  </a:ext>
                </a:extLst>
              </a:tr>
              <a:tr h="370840">
                <a:tc>
                  <a:txBody>
                    <a:bodyPr/>
                    <a:lstStyle/>
                    <a:p>
                      <a:r>
                        <a:rPr lang="en-US" sz="1600" dirty="0"/>
                        <a:t>1949</a:t>
                      </a:r>
                    </a:p>
                  </a:txBody>
                  <a:tcPr/>
                </a:tc>
                <a:tc>
                  <a:txBody>
                    <a:bodyPr/>
                    <a:lstStyle/>
                    <a:p>
                      <a:r>
                        <a:rPr lang="en-US" sz="1600" dirty="0"/>
                        <a:t>2020</a:t>
                      </a:r>
                    </a:p>
                  </a:txBody>
                  <a:tcPr/>
                </a:tc>
                <a:tc>
                  <a:txBody>
                    <a:bodyPr/>
                    <a:lstStyle/>
                    <a:p>
                      <a:r>
                        <a:rPr lang="en-US" sz="1600" dirty="0"/>
                        <a:t>ECPS</a:t>
                      </a:r>
                    </a:p>
                  </a:txBody>
                  <a:tcPr/>
                </a:tc>
                <a:tc>
                  <a:txBody>
                    <a:bodyPr/>
                    <a:lstStyle/>
                    <a:p>
                      <a:r>
                        <a:rPr lang="en-US" sz="1600" dirty="0"/>
                        <a:t>Education</a:t>
                      </a:r>
                    </a:p>
                  </a:txBody>
                  <a:tcPr/>
                </a:tc>
                <a:extLst>
                  <a:ext uri="{0D108BD9-81ED-4DB2-BD59-A6C34878D82A}">
                    <a16:rowId xmlns:a16="http://schemas.microsoft.com/office/drawing/2014/main" val="10007"/>
                  </a:ext>
                </a:extLst>
              </a:tr>
              <a:tr h="370840">
                <a:tc>
                  <a:txBody>
                    <a:bodyPr/>
                    <a:lstStyle/>
                    <a:p>
                      <a:r>
                        <a:rPr lang="en-US" sz="1600" dirty="0"/>
                        <a:t>1946</a:t>
                      </a:r>
                    </a:p>
                  </a:txBody>
                  <a:tcPr/>
                </a:tc>
                <a:tc>
                  <a:txBody>
                    <a:bodyPr/>
                    <a:lstStyle/>
                    <a:p>
                      <a:r>
                        <a:rPr lang="en-US" sz="1600" dirty="0"/>
                        <a:t>2016</a:t>
                      </a:r>
                    </a:p>
                  </a:txBody>
                  <a:tcPr/>
                </a:tc>
                <a:tc>
                  <a:txBody>
                    <a:bodyPr/>
                    <a:lstStyle/>
                    <a:p>
                      <a:r>
                        <a:rPr lang="en-US" sz="1600" dirty="0"/>
                        <a:t>Pathology and Laboratory Medicine </a:t>
                      </a:r>
                    </a:p>
                  </a:txBody>
                  <a:tcPr/>
                </a:tc>
                <a:tc>
                  <a:txBody>
                    <a:bodyPr/>
                    <a:lstStyle/>
                    <a:p>
                      <a:r>
                        <a:rPr lang="en-US" sz="1600" dirty="0"/>
                        <a:t>Medicine</a:t>
                      </a:r>
                    </a:p>
                  </a:txBody>
                  <a:tcPr/>
                </a:tc>
                <a:extLst>
                  <a:ext uri="{0D108BD9-81ED-4DB2-BD59-A6C34878D82A}">
                    <a16:rowId xmlns:a16="http://schemas.microsoft.com/office/drawing/2014/main" val="10008"/>
                  </a:ext>
                </a:extLst>
              </a:tr>
              <a:tr h="370840">
                <a:tc>
                  <a:txBody>
                    <a:bodyPr/>
                    <a:lstStyle/>
                    <a:p>
                      <a:r>
                        <a:rPr lang="en-US" sz="1600" dirty="0"/>
                        <a:t>1944</a:t>
                      </a:r>
                    </a:p>
                  </a:txBody>
                  <a:tcPr/>
                </a:tc>
                <a:tc>
                  <a:txBody>
                    <a:bodyPr/>
                    <a:lstStyle/>
                    <a:p>
                      <a:r>
                        <a:rPr lang="en-US" sz="1600" dirty="0"/>
                        <a:t>2013</a:t>
                      </a:r>
                    </a:p>
                  </a:txBody>
                  <a:tcPr/>
                </a:tc>
                <a:tc>
                  <a:txBody>
                    <a:bodyPr/>
                    <a:lstStyle/>
                    <a:p>
                      <a:r>
                        <a:rPr lang="en-US" sz="1600" dirty="0"/>
                        <a:t>Political Science</a:t>
                      </a:r>
                    </a:p>
                  </a:txBody>
                  <a:tcPr/>
                </a:tc>
                <a:tc>
                  <a:txBody>
                    <a:bodyPr/>
                    <a:lstStyle/>
                    <a:p>
                      <a:r>
                        <a:rPr lang="en-US" sz="1600" dirty="0"/>
                        <a:t>Arts</a:t>
                      </a:r>
                    </a:p>
                  </a:txBody>
                  <a:tcPr/>
                </a:tc>
                <a:extLst>
                  <a:ext uri="{0D108BD9-81ED-4DB2-BD59-A6C34878D82A}">
                    <a16:rowId xmlns:a16="http://schemas.microsoft.com/office/drawing/2014/main" val="10009"/>
                  </a:ext>
                </a:extLst>
              </a:tr>
              <a:tr h="370840">
                <a:tc>
                  <a:txBody>
                    <a:bodyPr/>
                    <a:lstStyle/>
                    <a:p>
                      <a:r>
                        <a:rPr lang="en-US" sz="1600" dirty="0"/>
                        <a:t>1942</a:t>
                      </a:r>
                    </a:p>
                  </a:txBody>
                  <a:tcPr/>
                </a:tc>
                <a:tc>
                  <a:txBody>
                    <a:bodyPr/>
                    <a:lstStyle/>
                    <a:p>
                      <a:r>
                        <a:rPr lang="en-US" sz="1600" dirty="0"/>
                        <a:t>2007</a:t>
                      </a:r>
                    </a:p>
                  </a:txBody>
                  <a:tcPr/>
                </a:tc>
                <a:tc>
                  <a:txBody>
                    <a:bodyPr/>
                    <a:lstStyle/>
                    <a:p>
                      <a:r>
                        <a:rPr lang="en-US" sz="1600" dirty="0"/>
                        <a:t>Earth, Ocean &amp; Atmospheric Sciences</a:t>
                      </a:r>
                    </a:p>
                  </a:txBody>
                  <a:tcPr/>
                </a:tc>
                <a:tc>
                  <a:txBody>
                    <a:bodyPr/>
                    <a:lstStyle/>
                    <a:p>
                      <a:r>
                        <a:rPr lang="en-US" sz="1600" dirty="0"/>
                        <a:t>Science </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Q24 - Any final comments?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370840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Any final comments?</a:t>
                      </a:r>
                    </a:p>
                  </a:txBody>
                  <a:tcPr/>
                </a:tc>
                <a:extLst>
                  <a:ext uri="{0D108BD9-81ED-4DB2-BD59-A6C34878D82A}">
                    <a16:rowId xmlns:a16="http://schemas.microsoft.com/office/drawing/2014/main" val="10000"/>
                  </a:ext>
                </a:extLst>
              </a:tr>
              <a:tr h="370840">
                <a:tc>
                  <a:txBody>
                    <a:bodyPr/>
                    <a:lstStyle/>
                    <a:p>
                      <a:r>
                        <a:rPr lang="en-US" sz="1600" dirty="0"/>
                        <a:t>The Emeriti Association now College has been and important source of retirement education and an opportunity to maintain contact with UBC colleagues.
</a:t>
                      </a:r>
                    </a:p>
                  </a:txBody>
                  <a:tcPr/>
                </a:tc>
                <a:extLst>
                  <a:ext uri="{0D108BD9-81ED-4DB2-BD59-A6C34878D82A}">
                    <a16:rowId xmlns:a16="http://schemas.microsoft.com/office/drawing/2014/main" val="10001"/>
                  </a:ext>
                </a:extLst>
              </a:tr>
              <a:tr h="370840">
                <a:tc>
                  <a:txBody>
                    <a:bodyPr/>
                    <a:lstStyle/>
                    <a:p>
                      <a:r>
                        <a:rPr lang="en-US" sz="1600" dirty="0"/>
                        <a:t>Kudos to the new newsletter editor, Margery Fee, who is doing a wonderful job -- like her predecessor!</a:t>
                      </a:r>
                    </a:p>
                  </a:txBody>
                  <a:tcPr/>
                </a:tc>
                <a:extLst>
                  <a:ext uri="{0D108BD9-81ED-4DB2-BD59-A6C34878D82A}">
                    <a16:rowId xmlns:a16="http://schemas.microsoft.com/office/drawing/2014/main" val="10002"/>
                  </a:ext>
                </a:extLst>
              </a:tr>
              <a:tr h="370840">
                <a:tc>
                  <a:txBody>
                    <a:bodyPr/>
                    <a:lstStyle/>
                    <a:p>
                      <a:r>
                        <a:rPr lang="en-US" sz="1600" dirty="0"/>
                        <a:t>Extended sickness over the past three months has substantially altered my view of the world.</a:t>
                      </a:r>
                    </a:p>
                  </a:txBody>
                  <a:tcPr/>
                </a:tc>
                <a:extLst>
                  <a:ext uri="{0D108BD9-81ED-4DB2-BD59-A6C34878D82A}">
                    <a16:rowId xmlns:a16="http://schemas.microsoft.com/office/drawing/2014/main" val="10003"/>
                  </a:ext>
                </a:extLst>
              </a:tr>
              <a:tr h="370840">
                <a:tc>
                  <a:txBody>
                    <a:bodyPr/>
                    <a:lstStyle/>
                    <a:p>
                      <a:r>
                        <a:rPr lang="en-US" sz="1600" dirty="0"/>
                        <a:t>Not a well conceived questionnaire, but they never are.</a:t>
                      </a:r>
                    </a:p>
                  </a:txBody>
                  <a:tcPr/>
                </a:tc>
                <a:extLst>
                  <a:ext uri="{0D108BD9-81ED-4DB2-BD59-A6C34878D82A}">
                    <a16:rowId xmlns:a16="http://schemas.microsoft.com/office/drawing/2014/main" val="10004"/>
                  </a:ext>
                </a:extLst>
              </a:tr>
              <a:tr h="370840">
                <a:tc>
                  <a:txBody>
                    <a:bodyPr/>
                    <a:lstStyle/>
                    <a:p>
                      <a:r>
                        <a:rPr lang="en-US" sz="1600" dirty="0"/>
                        <a:t>I feel happier and more fulfilled in semi-retirement than I was when working full-time!</a:t>
                      </a:r>
                    </a:p>
                  </a:txBody>
                  <a:tcPr/>
                </a:tc>
                <a:extLst>
                  <a:ext uri="{0D108BD9-81ED-4DB2-BD59-A6C34878D82A}">
                    <a16:rowId xmlns:a16="http://schemas.microsoft.com/office/drawing/2014/main" val="10005"/>
                  </a:ext>
                </a:extLst>
              </a:tr>
              <a:tr h="370840">
                <a:tc>
                  <a:txBody>
                    <a:bodyPr/>
                    <a:lstStyle/>
                    <a:p>
                      <a:r>
                        <a:rPr lang="en-US" sz="1600" dirty="0"/>
                        <a:t>I find I am tired of the university world and am pursuing non-academic activities (fiction writing, language learning, travel). I do not anticipate attending any UBC activities again.</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140000"/>
            <a:ext cx="8229600" cy="369332"/>
          </a:xfrm>
          <a:prstGeom prst="rect">
            <a:avLst/>
          </a:prstGeom>
          <a:noFill/>
        </p:spPr>
        <p:txBody>
          <a:bodyPr wrap="square" rtlCol="0"/>
          <a:lstStyle/>
          <a:p>
            <a:r>
              <a:rPr lang="en-US" sz="2200" dirty="0"/>
              <a:t>Q4 - Are you a UBC Senate-approved Emeritus/a faculty member?</a:t>
            </a:r>
          </a:p>
        </p:txBody>
      </p:sp>
      <p:pic>
        <p:nvPicPr>
          <p:cNvPr id="3" name="Object 2"/>
          <p:cNvPicPr>
            <a:picLocks noChangeAspect="1"/>
          </p:cNvPicPr>
          <p:nvPr/>
        </p:nvPicPr>
        <p:blipFill>
          <a:blip r:embed="rId2" cstate="print"/>
          <a:stretch>
            <a:fillRect/>
          </a:stretch>
        </p:blipFill>
        <p:spPr>
          <a:xfrm>
            <a:off x="572000" y="1200000"/>
            <a:ext cx="8000000" cy="5000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70408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1954</a:t>
                      </a:r>
                    </a:p>
                  </a:txBody>
                  <a:tcPr/>
                </a:tc>
                <a:tc>
                  <a:txBody>
                    <a:bodyPr/>
                    <a:lstStyle/>
                    <a:p>
                      <a:r>
                        <a:rPr lang="en-US" sz="1600" dirty="0"/>
                        <a:t>2016</a:t>
                      </a:r>
                    </a:p>
                  </a:txBody>
                  <a:tcPr/>
                </a:tc>
                <a:tc>
                  <a:txBody>
                    <a:bodyPr/>
                    <a:lstStyle/>
                    <a:p>
                      <a:r>
                        <a:rPr lang="en-US" sz="1600" dirty="0"/>
                        <a:t>Food, Nutrition and Health</a:t>
                      </a:r>
                    </a:p>
                  </a:txBody>
                  <a:tcPr/>
                </a:tc>
                <a:tc>
                  <a:txBody>
                    <a:bodyPr/>
                    <a:lstStyle/>
                    <a:p>
                      <a:r>
                        <a:rPr lang="en-US" sz="1600" dirty="0"/>
                        <a:t>Land and Food Systems</a:t>
                      </a:r>
                    </a:p>
                  </a:txBody>
                  <a:tcPr/>
                </a:tc>
                <a:extLst>
                  <a:ext uri="{0D108BD9-81ED-4DB2-BD59-A6C34878D82A}">
                    <a16:rowId xmlns:a16="http://schemas.microsoft.com/office/drawing/2014/main" val="10001"/>
                  </a:ext>
                </a:extLst>
              </a:tr>
              <a:tr h="370840">
                <a:tc>
                  <a:txBody>
                    <a:bodyPr/>
                    <a:lstStyle/>
                    <a:p>
                      <a:r>
                        <a:rPr lang="en-US" sz="1600" dirty="0"/>
                        <a:t>1955</a:t>
                      </a:r>
                    </a:p>
                  </a:txBody>
                  <a:tcPr/>
                </a:tc>
                <a:tc>
                  <a:txBody>
                    <a:bodyPr/>
                    <a:lstStyle/>
                    <a:p>
                      <a:r>
                        <a:rPr lang="en-US" sz="1600" dirty="0"/>
                        <a:t>2019</a:t>
                      </a:r>
                    </a:p>
                  </a:txBody>
                  <a:tcPr/>
                </a:tc>
                <a:tc>
                  <a:txBody>
                    <a:bodyPr/>
                    <a:lstStyle/>
                    <a:p>
                      <a:r>
                        <a:rPr lang="en-US" sz="1600" dirty="0"/>
                        <a:t>Oral Health Sciences</a:t>
                      </a:r>
                    </a:p>
                  </a:txBody>
                  <a:tcPr/>
                </a:tc>
                <a:tc>
                  <a:txBody>
                    <a:bodyPr/>
                    <a:lstStyle/>
                    <a:p>
                      <a:r>
                        <a:rPr lang="en-US" sz="1600" dirty="0"/>
                        <a:t>Dentistry</a:t>
                      </a:r>
                    </a:p>
                  </a:txBody>
                  <a:tcPr/>
                </a:tc>
                <a:extLst>
                  <a:ext uri="{0D108BD9-81ED-4DB2-BD59-A6C34878D82A}">
                    <a16:rowId xmlns:a16="http://schemas.microsoft.com/office/drawing/2014/main" val="10002"/>
                  </a:ext>
                </a:extLst>
              </a:tr>
              <a:tr h="370840">
                <a:tc>
                  <a:txBody>
                    <a:bodyPr/>
                    <a:lstStyle/>
                    <a:p>
                      <a:r>
                        <a:rPr lang="en-US" sz="1600" dirty="0"/>
                        <a:t>1932</a:t>
                      </a:r>
                    </a:p>
                  </a:txBody>
                  <a:tcPr/>
                </a:tc>
                <a:tc>
                  <a:txBody>
                    <a:bodyPr/>
                    <a:lstStyle/>
                    <a:p>
                      <a:r>
                        <a:rPr lang="en-US" sz="1600" dirty="0"/>
                        <a:t>1996</a:t>
                      </a:r>
                    </a:p>
                  </a:txBody>
                  <a:tcPr/>
                </a:tc>
                <a:tc>
                  <a:txBody>
                    <a:bodyPr/>
                    <a:lstStyle/>
                    <a:p>
                      <a:r>
                        <a:rPr lang="en-US" sz="1600" dirty="0"/>
                        <a:t>Mathematics</a:t>
                      </a:r>
                    </a:p>
                  </a:txBody>
                  <a:tcPr/>
                </a:tc>
                <a:tc>
                  <a:txBody>
                    <a:bodyPr/>
                    <a:lstStyle/>
                    <a:p>
                      <a:r>
                        <a:rPr lang="en-US" sz="1600" dirty="0"/>
                        <a:t>Science</a:t>
                      </a:r>
                    </a:p>
                  </a:txBody>
                  <a:tcPr/>
                </a:tc>
                <a:extLst>
                  <a:ext uri="{0D108BD9-81ED-4DB2-BD59-A6C34878D82A}">
                    <a16:rowId xmlns:a16="http://schemas.microsoft.com/office/drawing/2014/main" val="10003"/>
                  </a:ext>
                </a:extLst>
              </a:tr>
              <a:tr h="370840">
                <a:tc>
                  <a:txBody>
                    <a:bodyPr/>
                    <a:lstStyle/>
                    <a:p>
                      <a:r>
                        <a:rPr lang="en-US" sz="1600" dirty="0"/>
                        <a:t>1945</a:t>
                      </a:r>
                    </a:p>
                  </a:txBody>
                  <a:tcPr/>
                </a:tc>
                <a:tc>
                  <a:txBody>
                    <a:bodyPr/>
                    <a:lstStyle/>
                    <a:p>
                      <a:r>
                        <a:rPr lang="en-US" sz="1600" dirty="0"/>
                        <a:t>2018</a:t>
                      </a:r>
                    </a:p>
                  </a:txBody>
                  <a:tcPr/>
                </a:tc>
                <a:tc>
                  <a:txBody>
                    <a:bodyPr/>
                    <a:lstStyle/>
                    <a:p>
                      <a:r>
                        <a:rPr lang="en-US" sz="1600" dirty="0"/>
                        <a:t>Pediatrics</a:t>
                      </a:r>
                    </a:p>
                  </a:txBody>
                  <a:tcPr/>
                </a:tc>
                <a:tc>
                  <a:txBody>
                    <a:bodyPr/>
                    <a:lstStyle/>
                    <a:p>
                      <a:r>
                        <a:rPr lang="en-US" sz="1600" dirty="0"/>
                        <a:t>Medicine </a:t>
                      </a:r>
                    </a:p>
                  </a:txBody>
                  <a:tcPr/>
                </a:tc>
                <a:extLst>
                  <a:ext uri="{0D108BD9-81ED-4DB2-BD59-A6C34878D82A}">
                    <a16:rowId xmlns:a16="http://schemas.microsoft.com/office/drawing/2014/main" val="10004"/>
                  </a:ext>
                </a:extLst>
              </a:tr>
              <a:tr h="370840">
                <a:tc>
                  <a:txBody>
                    <a:bodyPr/>
                    <a:lstStyle/>
                    <a:p>
                      <a:r>
                        <a:rPr lang="en-US" sz="1600" dirty="0"/>
                        <a:t>1941</a:t>
                      </a:r>
                    </a:p>
                  </a:txBody>
                  <a:tcPr/>
                </a:tc>
                <a:tc>
                  <a:txBody>
                    <a:bodyPr/>
                    <a:lstStyle/>
                    <a:p>
                      <a:r>
                        <a:rPr lang="en-US" sz="1600" dirty="0"/>
                        <a:t>2004</a:t>
                      </a:r>
                    </a:p>
                  </a:txBody>
                  <a:tcPr/>
                </a:tc>
                <a:tc>
                  <a:txBody>
                    <a:bodyPr/>
                    <a:lstStyle/>
                    <a:p>
                      <a:endParaRPr lang="en-US" sz="1600" dirty="0"/>
                    </a:p>
                  </a:txBody>
                  <a:tcPr/>
                </a:tc>
                <a:tc>
                  <a:txBody>
                    <a:bodyPr/>
                    <a:lstStyle/>
                    <a:p>
                      <a:r>
                        <a:rPr lang="en-US" sz="1600" dirty="0"/>
                        <a:t>Sauder School of Business </a:t>
                      </a:r>
                    </a:p>
                  </a:txBody>
                  <a:tcPr/>
                </a:tc>
                <a:extLst>
                  <a:ext uri="{0D108BD9-81ED-4DB2-BD59-A6C34878D82A}">
                    <a16:rowId xmlns:a16="http://schemas.microsoft.com/office/drawing/2014/main" val="10005"/>
                  </a:ext>
                </a:extLst>
              </a:tr>
              <a:tr h="370840">
                <a:tc>
                  <a:txBody>
                    <a:bodyPr/>
                    <a:lstStyle/>
                    <a:p>
                      <a:r>
                        <a:rPr lang="en-US" sz="1600" dirty="0"/>
                        <a:t>1957</a:t>
                      </a:r>
                    </a:p>
                  </a:txBody>
                  <a:tcPr/>
                </a:tc>
                <a:tc>
                  <a:txBody>
                    <a:bodyPr/>
                    <a:lstStyle/>
                    <a:p>
                      <a:r>
                        <a:rPr lang="en-US" sz="1600" dirty="0"/>
                        <a:t>2020</a:t>
                      </a:r>
                    </a:p>
                  </a:txBody>
                  <a:tcPr/>
                </a:tc>
                <a:tc>
                  <a:txBody>
                    <a:bodyPr/>
                    <a:lstStyle/>
                    <a:p>
                      <a:r>
                        <a:rPr lang="en-US" sz="1600" dirty="0"/>
                        <a:t>Biology</a:t>
                      </a:r>
                    </a:p>
                  </a:txBody>
                  <a:tcPr/>
                </a:tc>
                <a:tc>
                  <a:txBody>
                    <a:bodyPr/>
                    <a:lstStyle/>
                    <a:p>
                      <a:r>
                        <a:rPr lang="en-US" sz="1600" dirty="0"/>
                        <a:t>Arts and Science</a:t>
                      </a:r>
                    </a:p>
                  </a:txBody>
                  <a:tcPr/>
                </a:tc>
                <a:extLst>
                  <a:ext uri="{0D108BD9-81ED-4DB2-BD59-A6C34878D82A}">
                    <a16:rowId xmlns:a16="http://schemas.microsoft.com/office/drawing/2014/main" val="10006"/>
                  </a:ext>
                </a:extLst>
              </a:tr>
              <a:tr h="370840">
                <a:tc>
                  <a:txBody>
                    <a:bodyPr/>
                    <a:lstStyle/>
                    <a:p>
                      <a:r>
                        <a:rPr lang="en-US" sz="1600" dirty="0"/>
                        <a:t>1947</a:t>
                      </a:r>
                    </a:p>
                  </a:txBody>
                  <a:tcPr/>
                </a:tc>
                <a:tc>
                  <a:txBody>
                    <a:bodyPr/>
                    <a:lstStyle/>
                    <a:p>
                      <a:r>
                        <a:rPr lang="en-US" sz="1600" dirty="0"/>
                        <a:t>Not retired</a:t>
                      </a:r>
                    </a:p>
                  </a:txBody>
                  <a:tcPr/>
                </a:tc>
                <a:tc>
                  <a:txBody>
                    <a:bodyPr/>
                    <a:lstStyle/>
                    <a:p>
                      <a:r>
                        <a:rPr lang="en-US" sz="1600" dirty="0"/>
                        <a:t>Psychiatry</a:t>
                      </a:r>
                    </a:p>
                  </a:txBody>
                  <a:tcPr/>
                </a:tc>
                <a:tc>
                  <a:txBody>
                    <a:bodyPr/>
                    <a:lstStyle/>
                    <a:p>
                      <a:r>
                        <a:rPr lang="en-US" sz="1600" dirty="0"/>
                        <a:t>Medicine</a:t>
                      </a:r>
                    </a:p>
                  </a:txBody>
                  <a:tcPr/>
                </a:tc>
                <a:extLst>
                  <a:ext uri="{0D108BD9-81ED-4DB2-BD59-A6C34878D82A}">
                    <a16:rowId xmlns:a16="http://schemas.microsoft.com/office/drawing/2014/main" val="10007"/>
                  </a:ext>
                </a:extLst>
              </a:tr>
              <a:tr h="370840">
                <a:tc>
                  <a:txBody>
                    <a:bodyPr/>
                    <a:lstStyle/>
                    <a:p>
                      <a:r>
                        <a:rPr lang="en-US" sz="1600" dirty="0"/>
                        <a:t>1938</a:t>
                      </a:r>
                    </a:p>
                  </a:txBody>
                  <a:tcPr/>
                </a:tc>
                <a:tc>
                  <a:txBody>
                    <a:bodyPr/>
                    <a:lstStyle/>
                    <a:p>
                      <a:r>
                        <a:rPr lang="en-US" sz="1600" dirty="0"/>
                        <a:t>2004</a:t>
                      </a:r>
                    </a:p>
                  </a:txBody>
                  <a:tcPr/>
                </a:tc>
                <a:tc>
                  <a:txBody>
                    <a:bodyPr/>
                    <a:lstStyle/>
                    <a:p>
                      <a:r>
                        <a:rPr lang="en-US" sz="1600" dirty="0"/>
                        <a:t>Botany</a:t>
                      </a:r>
                    </a:p>
                  </a:txBody>
                  <a:tcPr/>
                </a:tc>
                <a:tc>
                  <a:txBody>
                    <a:bodyPr/>
                    <a:lstStyle/>
                    <a:p>
                      <a:r>
                        <a:rPr lang="en-US" sz="1600" dirty="0"/>
                        <a:t>Science</a:t>
                      </a:r>
                    </a:p>
                  </a:txBody>
                  <a:tcPr/>
                </a:tc>
                <a:extLst>
                  <a:ext uri="{0D108BD9-81ED-4DB2-BD59-A6C34878D82A}">
                    <a16:rowId xmlns:a16="http://schemas.microsoft.com/office/drawing/2014/main" val="10008"/>
                  </a:ext>
                </a:extLst>
              </a:tr>
              <a:tr h="370840">
                <a:tc>
                  <a:txBody>
                    <a:bodyPr/>
                    <a:lstStyle/>
                    <a:p>
                      <a:r>
                        <a:rPr lang="en-US" sz="1600" dirty="0"/>
                        <a:t>1941</a:t>
                      </a:r>
                    </a:p>
                  </a:txBody>
                  <a:tcPr/>
                </a:tc>
                <a:tc>
                  <a:txBody>
                    <a:bodyPr/>
                    <a:lstStyle/>
                    <a:p>
                      <a:r>
                        <a:rPr lang="en-US" sz="1600" dirty="0"/>
                        <a:t>2006</a:t>
                      </a:r>
                    </a:p>
                  </a:txBody>
                  <a:tcPr/>
                </a:tc>
                <a:tc>
                  <a:txBody>
                    <a:bodyPr/>
                    <a:lstStyle/>
                    <a:p>
                      <a:r>
                        <a:rPr lang="en-US" sz="1600" dirty="0"/>
                        <a:t>Medical Genetics</a:t>
                      </a:r>
                    </a:p>
                  </a:txBody>
                  <a:tcPr/>
                </a:tc>
                <a:tc>
                  <a:txBody>
                    <a:bodyPr/>
                    <a:lstStyle/>
                    <a:p>
                      <a:r>
                        <a:rPr lang="en-US" sz="1600" dirty="0"/>
                        <a:t>Medicine</a:t>
                      </a:r>
                    </a:p>
                  </a:txBody>
                  <a:tcPr/>
                </a:tc>
                <a:extLst>
                  <a:ext uri="{0D108BD9-81ED-4DB2-BD59-A6C34878D82A}">
                    <a16:rowId xmlns:a16="http://schemas.microsoft.com/office/drawing/2014/main" val="10009"/>
                  </a:ext>
                </a:extLst>
              </a:tr>
              <a:tr h="370840">
                <a:tc>
                  <a:txBody>
                    <a:bodyPr/>
                    <a:lstStyle/>
                    <a:p>
                      <a:r>
                        <a:rPr lang="en-US" sz="1600" dirty="0"/>
                        <a:t>1951</a:t>
                      </a:r>
                    </a:p>
                  </a:txBody>
                  <a:tcPr/>
                </a:tc>
                <a:tc>
                  <a:txBody>
                    <a:bodyPr/>
                    <a:lstStyle/>
                    <a:p>
                      <a:r>
                        <a:rPr lang="en-US" sz="1600" dirty="0"/>
                        <a:t>2018</a:t>
                      </a:r>
                    </a:p>
                  </a:txBody>
                  <a:tcPr/>
                </a:tc>
                <a:tc>
                  <a:txBody>
                    <a:bodyPr/>
                    <a:lstStyle/>
                    <a:p>
                      <a:r>
                        <a:rPr lang="en-US" sz="1600" dirty="0"/>
                        <a:t>School of Population &amp; Public Health</a:t>
                      </a:r>
                    </a:p>
                  </a:txBody>
                  <a:tcPr/>
                </a:tc>
                <a:tc>
                  <a:txBody>
                    <a:bodyPr/>
                    <a:lstStyle/>
                    <a:p>
                      <a:r>
                        <a:rPr lang="en-US" sz="1600" dirty="0"/>
                        <a:t>Medicine</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45008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1954</a:t>
                      </a:r>
                    </a:p>
                  </a:txBody>
                  <a:tcPr/>
                </a:tc>
                <a:tc>
                  <a:txBody>
                    <a:bodyPr/>
                    <a:lstStyle/>
                    <a:p>
                      <a:r>
                        <a:rPr lang="en-US" sz="1600" dirty="0"/>
                        <a:t>2019</a:t>
                      </a:r>
                    </a:p>
                  </a:txBody>
                  <a:tcPr/>
                </a:tc>
                <a:tc>
                  <a:txBody>
                    <a:bodyPr/>
                    <a:lstStyle/>
                    <a:p>
                      <a:r>
                        <a:rPr lang="en-US" sz="1600" dirty="0"/>
                        <a:t>CPS</a:t>
                      </a:r>
                    </a:p>
                  </a:txBody>
                  <a:tcPr/>
                </a:tc>
                <a:tc>
                  <a:txBody>
                    <a:bodyPr/>
                    <a:lstStyle/>
                    <a:p>
                      <a:r>
                        <a:rPr lang="en-US" sz="1600" dirty="0"/>
                        <a:t>Medicine</a:t>
                      </a:r>
                    </a:p>
                  </a:txBody>
                  <a:tcPr/>
                </a:tc>
                <a:extLst>
                  <a:ext uri="{0D108BD9-81ED-4DB2-BD59-A6C34878D82A}">
                    <a16:rowId xmlns:a16="http://schemas.microsoft.com/office/drawing/2014/main" val="10001"/>
                  </a:ext>
                </a:extLst>
              </a:tr>
              <a:tr h="370840">
                <a:tc>
                  <a:txBody>
                    <a:bodyPr/>
                    <a:lstStyle/>
                    <a:p>
                      <a:r>
                        <a:rPr lang="en-US" sz="1600" dirty="0"/>
                        <a:t>1943</a:t>
                      </a:r>
                    </a:p>
                  </a:txBody>
                  <a:tcPr/>
                </a:tc>
                <a:tc>
                  <a:txBody>
                    <a:bodyPr/>
                    <a:lstStyle/>
                    <a:p>
                      <a:r>
                        <a:rPr lang="en-US" sz="1600" dirty="0"/>
                        <a:t>2011</a:t>
                      </a:r>
                    </a:p>
                  </a:txBody>
                  <a:tcPr/>
                </a:tc>
                <a:tc>
                  <a:txBody>
                    <a:bodyPr/>
                    <a:lstStyle/>
                    <a:p>
                      <a:r>
                        <a:rPr lang="en-US" sz="1600" dirty="0"/>
                        <a:t>History</a:t>
                      </a:r>
                    </a:p>
                  </a:txBody>
                  <a:tcPr/>
                </a:tc>
                <a:tc>
                  <a:txBody>
                    <a:bodyPr/>
                    <a:lstStyle/>
                    <a:p>
                      <a:r>
                        <a:rPr lang="en-US" sz="1600" dirty="0"/>
                        <a:t>Arts</a:t>
                      </a:r>
                    </a:p>
                  </a:txBody>
                  <a:tcPr/>
                </a:tc>
                <a:extLst>
                  <a:ext uri="{0D108BD9-81ED-4DB2-BD59-A6C34878D82A}">
                    <a16:rowId xmlns:a16="http://schemas.microsoft.com/office/drawing/2014/main" val="10002"/>
                  </a:ext>
                </a:extLst>
              </a:tr>
              <a:tr h="370840">
                <a:tc>
                  <a:txBody>
                    <a:bodyPr/>
                    <a:lstStyle/>
                    <a:p>
                      <a:r>
                        <a:rPr lang="en-US" sz="1600" dirty="0"/>
                        <a:t>1943</a:t>
                      </a:r>
                    </a:p>
                  </a:txBody>
                  <a:tcPr/>
                </a:tc>
                <a:tc>
                  <a:txBody>
                    <a:bodyPr/>
                    <a:lstStyle/>
                    <a:p>
                      <a:r>
                        <a:rPr lang="en-US" sz="1600" dirty="0"/>
                        <a:t>2009</a:t>
                      </a:r>
                    </a:p>
                  </a:txBody>
                  <a:tcPr/>
                </a:tc>
                <a:tc>
                  <a:txBody>
                    <a:bodyPr/>
                    <a:lstStyle/>
                    <a:p>
                      <a:r>
                        <a:rPr lang="en-US" sz="1600" dirty="0"/>
                        <a:t>Forest Sciences</a:t>
                      </a:r>
                    </a:p>
                  </a:txBody>
                  <a:tcPr/>
                </a:tc>
                <a:tc>
                  <a:txBody>
                    <a:bodyPr/>
                    <a:lstStyle/>
                    <a:p>
                      <a:r>
                        <a:rPr lang="en-US" sz="1600" dirty="0"/>
                        <a:t>Forestry</a:t>
                      </a:r>
                    </a:p>
                  </a:txBody>
                  <a:tcPr/>
                </a:tc>
                <a:extLst>
                  <a:ext uri="{0D108BD9-81ED-4DB2-BD59-A6C34878D82A}">
                    <a16:rowId xmlns:a16="http://schemas.microsoft.com/office/drawing/2014/main" val="10003"/>
                  </a:ext>
                </a:extLst>
              </a:tr>
              <a:tr h="370840">
                <a:tc>
                  <a:txBody>
                    <a:bodyPr/>
                    <a:lstStyle/>
                    <a:p>
                      <a:r>
                        <a:rPr lang="en-US" sz="1600" dirty="0"/>
                        <a:t>1948</a:t>
                      </a:r>
                    </a:p>
                  </a:txBody>
                  <a:tcPr/>
                </a:tc>
                <a:tc>
                  <a:txBody>
                    <a:bodyPr/>
                    <a:lstStyle/>
                    <a:p>
                      <a:r>
                        <a:rPr lang="en-US" sz="1600" dirty="0"/>
                        <a:t>2015</a:t>
                      </a:r>
                    </a:p>
                  </a:txBody>
                  <a:tcPr/>
                </a:tc>
                <a:tc>
                  <a:txBody>
                    <a:bodyPr/>
                    <a:lstStyle/>
                    <a:p>
                      <a:r>
                        <a:rPr lang="en-US" sz="1600" dirty="0"/>
                        <a:t>Educational Studies</a:t>
                      </a:r>
                    </a:p>
                  </a:txBody>
                  <a:tcPr/>
                </a:tc>
                <a:tc>
                  <a:txBody>
                    <a:bodyPr/>
                    <a:lstStyle/>
                    <a:p>
                      <a:r>
                        <a:rPr lang="en-US" sz="1600" dirty="0"/>
                        <a:t>Education</a:t>
                      </a:r>
                    </a:p>
                  </a:txBody>
                  <a:tcPr/>
                </a:tc>
                <a:extLst>
                  <a:ext uri="{0D108BD9-81ED-4DB2-BD59-A6C34878D82A}">
                    <a16:rowId xmlns:a16="http://schemas.microsoft.com/office/drawing/2014/main" val="10004"/>
                  </a:ext>
                </a:extLst>
              </a:tr>
              <a:tr h="370840">
                <a:tc>
                  <a:txBody>
                    <a:bodyPr/>
                    <a:lstStyle/>
                    <a:p>
                      <a:r>
                        <a:rPr lang="en-US" sz="1600" dirty="0"/>
                        <a:t>1936</a:t>
                      </a:r>
                    </a:p>
                  </a:txBody>
                  <a:tcPr/>
                </a:tc>
                <a:tc>
                  <a:txBody>
                    <a:bodyPr/>
                    <a:lstStyle/>
                    <a:p>
                      <a:r>
                        <a:rPr lang="en-US" sz="1600" dirty="0"/>
                        <a:t>1998</a:t>
                      </a:r>
                    </a:p>
                  </a:txBody>
                  <a:tcPr/>
                </a:tc>
                <a:tc>
                  <a:txBody>
                    <a:bodyPr/>
                    <a:lstStyle/>
                    <a:p>
                      <a:r>
                        <a:rPr lang="en-US" sz="1600" dirty="0"/>
                        <a:t>Nursing</a:t>
                      </a:r>
                    </a:p>
                  </a:txBody>
                  <a:tcPr/>
                </a:tc>
                <a:tc>
                  <a:txBody>
                    <a:bodyPr/>
                    <a:lstStyle/>
                    <a:p>
                      <a:r>
                        <a:rPr lang="en-US" sz="1600" dirty="0"/>
                        <a:t>Applied Science</a:t>
                      </a:r>
                    </a:p>
                  </a:txBody>
                  <a:tcPr/>
                </a:tc>
                <a:extLst>
                  <a:ext uri="{0D108BD9-81ED-4DB2-BD59-A6C34878D82A}">
                    <a16:rowId xmlns:a16="http://schemas.microsoft.com/office/drawing/2014/main" val="10005"/>
                  </a:ext>
                </a:extLst>
              </a:tr>
              <a:tr h="370840">
                <a:tc>
                  <a:txBody>
                    <a:bodyPr/>
                    <a:lstStyle/>
                    <a:p>
                      <a:r>
                        <a:rPr lang="en-US" sz="1600" dirty="0"/>
                        <a:t>1950</a:t>
                      </a:r>
                    </a:p>
                  </a:txBody>
                  <a:tcPr/>
                </a:tc>
                <a:tc>
                  <a:txBody>
                    <a:bodyPr/>
                    <a:lstStyle/>
                    <a:p>
                      <a:r>
                        <a:rPr lang="en-US" sz="1600" dirty="0"/>
                        <a:t>2018</a:t>
                      </a:r>
                    </a:p>
                  </a:txBody>
                  <a:tcPr/>
                </a:tc>
                <a:tc>
                  <a:txBody>
                    <a:bodyPr/>
                    <a:lstStyle/>
                    <a:p>
                      <a:r>
                        <a:rPr lang="en-US" sz="1600" dirty="0"/>
                        <a:t>Pediatrics</a:t>
                      </a:r>
                    </a:p>
                  </a:txBody>
                  <a:tcPr/>
                </a:tc>
                <a:tc>
                  <a:txBody>
                    <a:bodyPr/>
                    <a:lstStyle/>
                    <a:p>
                      <a:r>
                        <a:rPr lang="en-US" sz="1600" dirty="0"/>
                        <a:t>Medicine</a:t>
                      </a:r>
                    </a:p>
                  </a:txBody>
                  <a:tcPr/>
                </a:tc>
                <a:extLst>
                  <a:ext uri="{0D108BD9-81ED-4DB2-BD59-A6C34878D82A}">
                    <a16:rowId xmlns:a16="http://schemas.microsoft.com/office/drawing/2014/main" val="10006"/>
                  </a:ext>
                </a:extLst>
              </a:tr>
              <a:tr h="370840">
                <a:tc>
                  <a:txBody>
                    <a:bodyPr/>
                    <a:lstStyle/>
                    <a:p>
                      <a:r>
                        <a:rPr lang="en-US" sz="1600" dirty="0"/>
                        <a:t>1939</a:t>
                      </a:r>
                    </a:p>
                  </a:txBody>
                  <a:tcPr/>
                </a:tc>
                <a:tc>
                  <a:txBody>
                    <a:bodyPr/>
                    <a:lstStyle/>
                    <a:p>
                      <a:r>
                        <a:rPr lang="en-US" sz="1600" dirty="0"/>
                        <a:t>2010?</a:t>
                      </a:r>
                    </a:p>
                  </a:txBody>
                  <a:tcPr/>
                </a:tc>
                <a:tc>
                  <a:txBody>
                    <a:bodyPr/>
                    <a:lstStyle/>
                    <a:p>
                      <a:r>
                        <a:rPr lang="en-US" sz="1600" dirty="0"/>
                        <a:t>Kinesiology </a:t>
                      </a:r>
                    </a:p>
                  </a:txBody>
                  <a:tcPr/>
                </a:tc>
                <a:tc>
                  <a:txBody>
                    <a:bodyPr/>
                    <a:lstStyle/>
                    <a:p>
                      <a:r>
                        <a:rPr lang="en-US" sz="1600" dirty="0"/>
                        <a:t>Education </a:t>
                      </a:r>
                    </a:p>
                  </a:txBody>
                  <a:tcPr/>
                </a:tc>
                <a:extLst>
                  <a:ext uri="{0D108BD9-81ED-4DB2-BD59-A6C34878D82A}">
                    <a16:rowId xmlns:a16="http://schemas.microsoft.com/office/drawing/2014/main" val="10007"/>
                  </a:ext>
                </a:extLst>
              </a:tr>
              <a:tr h="370840">
                <a:tc>
                  <a:txBody>
                    <a:bodyPr/>
                    <a:lstStyle/>
                    <a:p>
                      <a:r>
                        <a:rPr lang="en-US" sz="1600" dirty="0"/>
                        <a:t>1931</a:t>
                      </a:r>
                    </a:p>
                  </a:txBody>
                  <a:tcPr/>
                </a:tc>
                <a:tc>
                  <a:txBody>
                    <a:bodyPr/>
                    <a:lstStyle/>
                    <a:p>
                      <a:r>
                        <a:rPr lang="en-US" sz="1600" dirty="0"/>
                        <a:t>2115</a:t>
                      </a:r>
                    </a:p>
                  </a:txBody>
                  <a:tcPr/>
                </a:tc>
                <a:tc>
                  <a:txBody>
                    <a:bodyPr/>
                    <a:lstStyle/>
                    <a:p>
                      <a:r>
                        <a:rPr lang="en-US" sz="1600" dirty="0"/>
                        <a:t>Dermatology</a:t>
                      </a:r>
                    </a:p>
                  </a:txBody>
                  <a:tcPr/>
                </a:tc>
                <a:tc>
                  <a:txBody>
                    <a:bodyPr/>
                    <a:lstStyle/>
                    <a:p>
                      <a:endParaRPr lang="en-US" sz="1600" dirty="0"/>
                    </a:p>
                  </a:txBody>
                  <a:tcPr/>
                </a:tc>
                <a:extLst>
                  <a:ext uri="{0D108BD9-81ED-4DB2-BD59-A6C34878D82A}">
                    <a16:rowId xmlns:a16="http://schemas.microsoft.com/office/drawing/2014/main" val="10008"/>
                  </a:ext>
                </a:extLst>
              </a:tr>
              <a:tr h="370840">
                <a:tc>
                  <a:txBody>
                    <a:bodyPr/>
                    <a:lstStyle/>
                    <a:p>
                      <a:r>
                        <a:rPr lang="en-US" sz="1600" dirty="0"/>
                        <a:t>1929</a:t>
                      </a:r>
                    </a:p>
                  </a:txBody>
                  <a:tcPr/>
                </a:tc>
                <a:tc>
                  <a:txBody>
                    <a:bodyPr/>
                    <a:lstStyle/>
                    <a:p>
                      <a:r>
                        <a:rPr lang="en-US" sz="1600" dirty="0"/>
                        <a:t>1995</a:t>
                      </a:r>
                    </a:p>
                  </a:txBody>
                  <a:tcPr/>
                </a:tc>
                <a:tc>
                  <a:txBody>
                    <a:bodyPr/>
                    <a:lstStyle/>
                    <a:p>
                      <a:r>
                        <a:rPr lang="en-US" sz="1600" dirty="0"/>
                        <a:t>Medicine</a:t>
                      </a:r>
                    </a:p>
                  </a:txBody>
                  <a:tcPr/>
                </a:tc>
                <a:tc>
                  <a:txBody>
                    <a:bodyPr/>
                    <a:lstStyle/>
                    <a:p>
                      <a:r>
                        <a:rPr lang="en-US" sz="1600" dirty="0"/>
                        <a:t>Medicine</a:t>
                      </a:r>
                    </a:p>
                  </a:txBody>
                  <a:tcPr/>
                </a:tc>
                <a:extLst>
                  <a:ext uri="{0D108BD9-81ED-4DB2-BD59-A6C34878D82A}">
                    <a16:rowId xmlns:a16="http://schemas.microsoft.com/office/drawing/2014/main" val="10009"/>
                  </a:ext>
                </a:extLst>
              </a:tr>
              <a:tr h="370840">
                <a:tc>
                  <a:txBody>
                    <a:bodyPr/>
                    <a:lstStyle/>
                    <a:p>
                      <a:endParaRPr lang="en-US" sz="1600" dirty="0"/>
                    </a:p>
                  </a:txBody>
                  <a:tcPr/>
                </a:tc>
                <a:tc>
                  <a:txBody>
                    <a:bodyPr/>
                    <a:lstStyle/>
                    <a:p>
                      <a:r>
                        <a:rPr lang="en-US" sz="1600" dirty="0"/>
                        <a:t>2005</a:t>
                      </a:r>
                    </a:p>
                  </a:txBody>
                  <a:tcPr/>
                </a:tc>
                <a:tc>
                  <a:txBody>
                    <a:bodyPr/>
                    <a:lstStyle/>
                    <a:p>
                      <a:r>
                        <a:rPr lang="en-US" sz="1600" dirty="0"/>
                        <a:t>Nursing</a:t>
                      </a:r>
                    </a:p>
                  </a:txBody>
                  <a:tcPr/>
                </a:tc>
                <a:tc>
                  <a:txBody>
                    <a:bodyPr/>
                    <a:lstStyle/>
                    <a:p>
                      <a:r>
                        <a:rPr lang="en-US" sz="1600" dirty="0"/>
                        <a:t>Applied Science</a:t>
                      </a:r>
                    </a:p>
                  </a:txBody>
                  <a:tcPr/>
                </a:tc>
                <a:extLst>
                  <a:ext uri="{0D108BD9-81ED-4DB2-BD59-A6C34878D82A}">
                    <a16:rowId xmlns:a16="http://schemas.microsoft.com/office/drawing/2014/main" val="10010"/>
                  </a:ext>
                </a:extLst>
              </a:tr>
              <a:tr h="370840">
                <a:tc>
                  <a:txBody>
                    <a:bodyPr/>
                    <a:lstStyle/>
                    <a:p>
                      <a:r>
                        <a:rPr lang="en-US" sz="1600" dirty="0"/>
                        <a:t>1942</a:t>
                      </a:r>
                    </a:p>
                  </a:txBody>
                  <a:tcPr/>
                </a:tc>
                <a:tc>
                  <a:txBody>
                    <a:bodyPr/>
                    <a:lstStyle/>
                    <a:p>
                      <a:r>
                        <a:rPr lang="en-US" sz="1600" dirty="0"/>
                        <a:t>2001</a:t>
                      </a:r>
                    </a:p>
                  </a:txBody>
                  <a:tcPr/>
                </a:tc>
                <a:tc>
                  <a:txBody>
                    <a:bodyPr/>
                    <a:lstStyle/>
                    <a:p>
                      <a:r>
                        <a:rPr lang="en-US" sz="1600" dirty="0"/>
                        <a:t>Hispanic Italian</a:t>
                      </a:r>
                    </a:p>
                  </a:txBody>
                  <a:tcPr/>
                </a:tc>
                <a:tc>
                  <a:txBody>
                    <a:bodyPr/>
                    <a:lstStyle/>
                    <a:p>
                      <a:r>
                        <a:rPr lang="en-US" sz="1600" dirty="0"/>
                        <a:t>Arts</a:t>
                      </a:r>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54152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1942</a:t>
                      </a:r>
                    </a:p>
                  </a:txBody>
                  <a:tcPr/>
                </a:tc>
                <a:tc>
                  <a:txBody>
                    <a:bodyPr/>
                    <a:lstStyle/>
                    <a:p>
                      <a:r>
                        <a:rPr lang="en-US" sz="1600" dirty="0"/>
                        <a:t>2007</a:t>
                      </a:r>
                    </a:p>
                  </a:txBody>
                  <a:tcPr/>
                </a:tc>
                <a:tc>
                  <a:txBody>
                    <a:bodyPr/>
                    <a:lstStyle/>
                    <a:p>
                      <a:r>
                        <a:rPr lang="en-US" sz="1600" dirty="0"/>
                        <a:t>Social Work</a:t>
                      </a:r>
                    </a:p>
                  </a:txBody>
                  <a:tcPr/>
                </a:tc>
                <a:tc>
                  <a:txBody>
                    <a:bodyPr/>
                    <a:lstStyle/>
                    <a:p>
                      <a:r>
                        <a:rPr lang="en-US" sz="1600" dirty="0"/>
                        <a:t>Arts</a:t>
                      </a:r>
                    </a:p>
                  </a:txBody>
                  <a:tcPr/>
                </a:tc>
                <a:extLst>
                  <a:ext uri="{0D108BD9-81ED-4DB2-BD59-A6C34878D82A}">
                    <a16:rowId xmlns:a16="http://schemas.microsoft.com/office/drawing/2014/main" val="10001"/>
                  </a:ext>
                </a:extLst>
              </a:tr>
              <a:tr h="370840">
                <a:tc>
                  <a:txBody>
                    <a:bodyPr/>
                    <a:lstStyle/>
                    <a:p>
                      <a:r>
                        <a:rPr lang="en-US" sz="1600" dirty="0"/>
                        <a:t>1934</a:t>
                      </a:r>
                    </a:p>
                  </a:txBody>
                  <a:tcPr/>
                </a:tc>
                <a:tc>
                  <a:txBody>
                    <a:bodyPr/>
                    <a:lstStyle/>
                    <a:p>
                      <a:r>
                        <a:rPr lang="en-US" sz="1600" dirty="0"/>
                        <a:t>1999</a:t>
                      </a:r>
                    </a:p>
                  </a:txBody>
                  <a:tcPr/>
                </a:tc>
                <a:tc>
                  <a:txBody>
                    <a:bodyPr/>
                    <a:lstStyle/>
                    <a:p>
                      <a:r>
                        <a:rPr lang="en-US" sz="1600" dirty="0"/>
                        <a:t>Chemical and Biological Engineering</a:t>
                      </a:r>
                    </a:p>
                  </a:txBody>
                  <a:tcPr/>
                </a:tc>
                <a:tc>
                  <a:txBody>
                    <a:bodyPr/>
                    <a:lstStyle/>
                    <a:p>
                      <a:r>
                        <a:rPr lang="en-US" sz="1600" dirty="0"/>
                        <a:t>Applied Science</a:t>
                      </a:r>
                    </a:p>
                  </a:txBody>
                  <a:tcPr/>
                </a:tc>
                <a:extLst>
                  <a:ext uri="{0D108BD9-81ED-4DB2-BD59-A6C34878D82A}">
                    <a16:rowId xmlns:a16="http://schemas.microsoft.com/office/drawing/2014/main" val="10002"/>
                  </a:ext>
                </a:extLst>
              </a:tr>
              <a:tr h="370840">
                <a:tc>
                  <a:txBody>
                    <a:bodyPr/>
                    <a:lstStyle/>
                    <a:p>
                      <a:r>
                        <a:rPr lang="en-US" sz="1600" dirty="0"/>
                        <a:t>1955</a:t>
                      </a:r>
                    </a:p>
                  </a:txBody>
                  <a:tcPr/>
                </a:tc>
                <a:tc>
                  <a:txBody>
                    <a:bodyPr/>
                    <a:lstStyle/>
                    <a:p>
                      <a:r>
                        <a:rPr lang="en-US" sz="1600" dirty="0"/>
                        <a:t>2020</a:t>
                      </a:r>
                    </a:p>
                  </a:txBody>
                  <a:tcPr/>
                </a:tc>
                <a:tc>
                  <a:txBody>
                    <a:bodyPr/>
                    <a:lstStyle/>
                    <a:p>
                      <a:r>
                        <a:rPr lang="en-US" sz="1600" dirty="0"/>
                        <a:t>Pathology</a:t>
                      </a:r>
                    </a:p>
                  </a:txBody>
                  <a:tcPr/>
                </a:tc>
                <a:tc>
                  <a:txBody>
                    <a:bodyPr/>
                    <a:lstStyle/>
                    <a:p>
                      <a:r>
                        <a:rPr lang="en-US" sz="1600" dirty="0"/>
                        <a:t>Medicine</a:t>
                      </a:r>
                    </a:p>
                  </a:txBody>
                  <a:tcPr/>
                </a:tc>
                <a:extLst>
                  <a:ext uri="{0D108BD9-81ED-4DB2-BD59-A6C34878D82A}">
                    <a16:rowId xmlns:a16="http://schemas.microsoft.com/office/drawing/2014/main" val="10003"/>
                  </a:ext>
                </a:extLst>
              </a:tr>
              <a:tr h="370840">
                <a:tc>
                  <a:txBody>
                    <a:bodyPr/>
                    <a:lstStyle/>
                    <a:p>
                      <a:r>
                        <a:rPr lang="en-US" sz="1600" dirty="0"/>
                        <a:t>1946</a:t>
                      </a:r>
                    </a:p>
                  </a:txBody>
                  <a:tcPr/>
                </a:tc>
                <a:tc>
                  <a:txBody>
                    <a:bodyPr/>
                    <a:lstStyle/>
                    <a:p>
                      <a:r>
                        <a:rPr lang="en-US" sz="1600" dirty="0"/>
                        <a:t>2007</a:t>
                      </a:r>
                    </a:p>
                  </a:txBody>
                  <a:tcPr/>
                </a:tc>
                <a:tc>
                  <a:txBody>
                    <a:bodyPr/>
                    <a:lstStyle/>
                    <a:p>
                      <a:r>
                        <a:rPr lang="en-US" sz="1600" dirty="0"/>
                        <a:t>Curriculum &amp; Pedagogy</a:t>
                      </a:r>
                    </a:p>
                  </a:txBody>
                  <a:tcPr/>
                </a:tc>
                <a:tc>
                  <a:txBody>
                    <a:bodyPr/>
                    <a:lstStyle/>
                    <a:p>
                      <a:r>
                        <a:rPr lang="en-US" sz="1600" dirty="0"/>
                        <a:t>Education</a:t>
                      </a:r>
                    </a:p>
                  </a:txBody>
                  <a:tcPr/>
                </a:tc>
                <a:extLst>
                  <a:ext uri="{0D108BD9-81ED-4DB2-BD59-A6C34878D82A}">
                    <a16:rowId xmlns:a16="http://schemas.microsoft.com/office/drawing/2014/main" val="10004"/>
                  </a:ext>
                </a:extLst>
              </a:tr>
              <a:tr h="370840">
                <a:tc>
                  <a:txBody>
                    <a:bodyPr/>
                    <a:lstStyle/>
                    <a:p>
                      <a:r>
                        <a:rPr lang="en-US" sz="1600" dirty="0"/>
                        <a:t>1952</a:t>
                      </a:r>
                    </a:p>
                  </a:txBody>
                  <a:tcPr/>
                </a:tc>
                <a:tc>
                  <a:txBody>
                    <a:bodyPr/>
                    <a:lstStyle/>
                    <a:p>
                      <a:r>
                        <a:rPr lang="en-US" sz="1600" dirty="0"/>
                        <a:t>2017</a:t>
                      </a:r>
                    </a:p>
                  </a:txBody>
                  <a:tcPr/>
                </a:tc>
                <a:tc>
                  <a:txBody>
                    <a:bodyPr/>
                    <a:lstStyle/>
                    <a:p>
                      <a:r>
                        <a:rPr lang="en-US" sz="1600" dirty="0"/>
                        <a:t>Population &amp; Public Health</a:t>
                      </a:r>
                    </a:p>
                  </a:txBody>
                  <a:tcPr/>
                </a:tc>
                <a:tc>
                  <a:txBody>
                    <a:bodyPr/>
                    <a:lstStyle/>
                    <a:p>
                      <a:r>
                        <a:rPr lang="en-US" sz="1600" dirty="0"/>
                        <a:t>Medicine</a:t>
                      </a:r>
                    </a:p>
                  </a:txBody>
                  <a:tcPr/>
                </a:tc>
                <a:extLst>
                  <a:ext uri="{0D108BD9-81ED-4DB2-BD59-A6C34878D82A}">
                    <a16:rowId xmlns:a16="http://schemas.microsoft.com/office/drawing/2014/main" val="10005"/>
                  </a:ext>
                </a:extLst>
              </a:tr>
              <a:tr h="370840">
                <a:tc>
                  <a:txBody>
                    <a:bodyPr/>
                    <a:lstStyle/>
                    <a:p>
                      <a:r>
                        <a:rPr lang="en-US" sz="1600" dirty="0"/>
                        <a:t>1941</a:t>
                      </a:r>
                    </a:p>
                  </a:txBody>
                  <a:tcPr/>
                </a:tc>
                <a:tc>
                  <a:txBody>
                    <a:bodyPr/>
                    <a:lstStyle/>
                    <a:p>
                      <a:r>
                        <a:rPr lang="en-US" sz="1600" dirty="0"/>
                        <a:t>2012</a:t>
                      </a:r>
                    </a:p>
                  </a:txBody>
                  <a:tcPr/>
                </a:tc>
                <a:tc>
                  <a:txBody>
                    <a:bodyPr/>
                    <a:lstStyle/>
                    <a:p>
                      <a:r>
                        <a:rPr lang="en-US" sz="1600" dirty="0"/>
                        <a:t>Education/UBCO</a:t>
                      </a:r>
                    </a:p>
                  </a:txBody>
                  <a:tcPr/>
                </a:tc>
                <a:tc>
                  <a:txBody>
                    <a:bodyPr/>
                    <a:lstStyle/>
                    <a:p>
                      <a:r>
                        <a:rPr lang="en-US" sz="1600" dirty="0"/>
                        <a:t>Education</a:t>
                      </a:r>
                    </a:p>
                  </a:txBody>
                  <a:tcPr/>
                </a:tc>
                <a:extLst>
                  <a:ext uri="{0D108BD9-81ED-4DB2-BD59-A6C34878D82A}">
                    <a16:rowId xmlns:a16="http://schemas.microsoft.com/office/drawing/2014/main" val="10006"/>
                  </a:ext>
                </a:extLst>
              </a:tr>
              <a:tr h="370840">
                <a:tc>
                  <a:txBody>
                    <a:bodyPr/>
                    <a:lstStyle/>
                    <a:p>
                      <a:r>
                        <a:rPr lang="en-US" sz="1600" dirty="0"/>
                        <a:t>1948</a:t>
                      </a:r>
                    </a:p>
                  </a:txBody>
                  <a:tcPr/>
                </a:tc>
                <a:tc>
                  <a:txBody>
                    <a:bodyPr/>
                    <a:lstStyle/>
                    <a:p>
                      <a:r>
                        <a:rPr lang="en-US" sz="1600" dirty="0"/>
                        <a:t>2017</a:t>
                      </a:r>
                    </a:p>
                  </a:txBody>
                  <a:tcPr/>
                </a:tc>
                <a:tc>
                  <a:txBody>
                    <a:bodyPr/>
                    <a:lstStyle/>
                    <a:p>
                      <a:r>
                        <a:rPr lang="en-US" sz="1600" dirty="0"/>
                        <a:t>School of Audiology and Speech Sciences</a:t>
                      </a:r>
                    </a:p>
                  </a:txBody>
                  <a:tcPr/>
                </a:tc>
                <a:tc>
                  <a:txBody>
                    <a:bodyPr/>
                    <a:lstStyle/>
                    <a:p>
                      <a:r>
                        <a:rPr lang="en-US" sz="1600" dirty="0"/>
                        <a:t>Medicine</a:t>
                      </a:r>
                    </a:p>
                  </a:txBody>
                  <a:tcPr/>
                </a:tc>
                <a:extLst>
                  <a:ext uri="{0D108BD9-81ED-4DB2-BD59-A6C34878D82A}">
                    <a16:rowId xmlns:a16="http://schemas.microsoft.com/office/drawing/2014/main" val="10007"/>
                  </a:ext>
                </a:extLst>
              </a:tr>
              <a:tr h="370840">
                <a:tc>
                  <a:txBody>
                    <a:bodyPr/>
                    <a:lstStyle/>
                    <a:p>
                      <a:r>
                        <a:rPr lang="en-US" sz="1600" dirty="0"/>
                        <a:t>1933</a:t>
                      </a:r>
                    </a:p>
                  </a:txBody>
                  <a:tcPr/>
                </a:tc>
                <a:tc>
                  <a:txBody>
                    <a:bodyPr/>
                    <a:lstStyle/>
                    <a:p>
                      <a:r>
                        <a:rPr lang="en-US" sz="1600" dirty="0"/>
                        <a:t>1999</a:t>
                      </a:r>
                    </a:p>
                  </a:txBody>
                  <a:tcPr/>
                </a:tc>
                <a:tc>
                  <a:txBody>
                    <a:bodyPr/>
                    <a:lstStyle/>
                    <a:p>
                      <a:r>
                        <a:rPr lang="en-US" sz="1600" dirty="0"/>
                        <a:t>Forestry</a:t>
                      </a:r>
                    </a:p>
                  </a:txBody>
                  <a:tcPr/>
                </a:tc>
                <a:tc>
                  <a:txBody>
                    <a:bodyPr/>
                    <a:lstStyle/>
                    <a:p>
                      <a:endParaRPr lang="en-US" sz="1600" dirty="0"/>
                    </a:p>
                  </a:txBody>
                  <a:tcPr/>
                </a:tc>
                <a:extLst>
                  <a:ext uri="{0D108BD9-81ED-4DB2-BD59-A6C34878D82A}">
                    <a16:rowId xmlns:a16="http://schemas.microsoft.com/office/drawing/2014/main" val="10008"/>
                  </a:ext>
                </a:extLst>
              </a:tr>
              <a:tr h="370840">
                <a:tc>
                  <a:txBody>
                    <a:bodyPr/>
                    <a:lstStyle/>
                    <a:p>
                      <a:r>
                        <a:rPr lang="en-US" sz="1600" dirty="0"/>
                        <a:t>1933</a:t>
                      </a:r>
                    </a:p>
                  </a:txBody>
                  <a:tcPr/>
                </a:tc>
                <a:tc>
                  <a:txBody>
                    <a:bodyPr/>
                    <a:lstStyle/>
                    <a:p>
                      <a:r>
                        <a:rPr lang="en-US" sz="1600" dirty="0"/>
                        <a:t>1995</a:t>
                      </a:r>
                    </a:p>
                  </a:txBody>
                  <a:tcPr/>
                </a:tc>
                <a:tc>
                  <a:txBody>
                    <a:bodyPr/>
                    <a:lstStyle/>
                    <a:p>
                      <a:r>
                        <a:rPr lang="en-US" sz="1600" dirty="0"/>
                        <a:t>Physics and Astronomy</a:t>
                      </a:r>
                    </a:p>
                  </a:txBody>
                  <a:tcPr/>
                </a:tc>
                <a:tc>
                  <a:txBody>
                    <a:bodyPr/>
                    <a:lstStyle/>
                    <a:p>
                      <a:r>
                        <a:rPr lang="en-US" sz="1600" dirty="0"/>
                        <a:t>Science</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28752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1943</a:t>
                      </a:r>
                    </a:p>
                  </a:txBody>
                  <a:tcPr/>
                </a:tc>
                <a:tc>
                  <a:txBody>
                    <a:bodyPr/>
                    <a:lstStyle/>
                    <a:p>
                      <a:r>
                        <a:rPr lang="en-US" sz="1600" dirty="0"/>
                        <a:t>2005</a:t>
                      </a:r>
                    </a:p>
                  </a:txBody>
                  <a:tcPr/>
                </a:tc>
                <a:tc>
                  <a:txBody>
                    <a:bodyPr/>
                    <a:lstStyle/>
                    <a:p>
                      <a:r>
                        <a:rPr lang="en-US" sz="1600" dirty="0"/>
                        <a:t>History</a:t>
                      </a:r>
                    </a:p>
                  </a:txBody>
                  <a:tcPr/>
                </a:tc>
                <a:tc>
                  <a:txBody>
                    <a:bodyPr/>
                    <a:lstStyle/>
                    <a:p>
                      <a:r>
                        <a:rPr lang="en-US" sz="1600" dirty="0"/>
                        <a:t>Arts</a:t>
                      </a:r>
                    </a:p>
                  </a:txBody>
                  <a:tcPr/>
                </a:tc>
                <a:extLst>
                  <a:ext uri="{0D108BD9-81ED-4DB2-BD59-A6C34878D82A}">
                    <a16:rowId xmlns:a16="http://schemas.microsoft.com/office/drawing/2014/main" val="10001"/>
                  </a:ext>
                </a:extLst>
              </a:tr>
              <a:tr h="370840">
                <a:tc>
                  <a:txBody>
                    <a:bodyPr/>
                    <a:lstStyle/>
                    <a:p>
                      <a:r>
                        <a:rPr lang="en-US" sz="1600" dirty="0"/>
                        <a:t>1932</a:t>
                      </a:r>
                    </a:p>
                  </a:txBody>
                  <a:tcPr/>
                </a:tc>
                <a:tc>
                  <a:txBody>
                    <a:bodyPr/>
                    <a:lstStyle/>
                    <a:p>
                      <a:r>
                        <a:rPr lang="en-US" sz="1600" dirty="0"/>
                        <a:t>?</a:t>
                      </a:r>
                    </a:p>
                  </a:txBody>
                  <a:tcPr/>
                </a:tc>
                <a:tc>
                  <a:txBody>
                    <a:bodyPr/>
                    <a:lstStyle/>
                    <a:p>
                      <a:r>
                        <a:rPr lang="en-US" sz="1600" dirty="0"/>
                        <a:t>Microbiology </a:t>
                      </a:r>
                    </a:p>
                  </a:txBody>
                  <a:tcPr/>
                </a:tc>
                <a:tc>
                  <a:txBody>
                    <a:bodyPr/>
                    <a:lstStyle/>
                    <a:p>
                      <a:r>
                        <a:rPr lang="en-US" sz="1600" dirty="0"/>
                        <a:t>Science</a:t>
                      </a:r>
                    </a:p>
                  </a:txBody>
                  <a:tcPr/>
                </a:tc>
                <a:extLst>
                  <a:ext uri="{0D108BD9-81ED-4DB2-BD59-A6C34878D82A}">
                    <a16:rowId xmlns:a16="http://schemas.microsoft.com/office/drawing/2014/main" val="10002"/>
                  </a:ext>
                </a:extLst>
              </a:tr>
              <a:tr h="370840">
                <a:tc>
                  <a:txBody>
                    <a:bodyPr/>
                    <a:lstStyle/>
                    <a:p>
                      <a:r>
                        <a:rPr lang="en-US" sz="1600" dirty="0"/>
                        <a:t>1938</a:t>
                      </a:r>
                    </a:p>
                  </a:txBody>
                  <a:tcPr/>
                </a:tc>
                <a:tc>
                  <a:txBody>
                    <a:bodyPr/>
                    <a:lstStyle/>
                    <a:p>
                      <a:r>
                        <a:rPr lang="en-US" sz="1600" dirty="0"/>
                        <a:t>2003</a:t>
                      </a:r>
                    </a:p>
                  </a:txBody>
                  <a:tcPr/>
                </a:tc>
                <a:tc>
                  <a:txBody>
                    <a:bodyPr/>
                    <a:lstStyle/>
                    <a:p>
                      <a:r>
                        <a:rPr lang="en-US" sz="1600" dirty="0"/>
                        <a:t>Botany</a:t>
                      </a:r>
                    </a:p>
                  </a:txBody>
                  <a:tcPr/>
                </a:tc>
                <a:tc>
                  <a:txBody>
                    <a:bodyPr/>
                    <a:lstStyle/>
                    <a:p>
                      <a:r>
                        <a:rPr lang="en-US" sz="1600" dirty="0"/>
                        <a:t>Science</a:t>
                      </a:r>
                    </a:p>
                  </a:txBody>
                  <a:tcPr/>
                </a:tc>
                <a:extLst>
                  <a:ext uri="{0D108BD9-81ED-4DB2-BD59-A6C34878D82A}">
                    <a16:rowId xmlns:a16="http://schemas.microsoft.com/office/drawing/2014/main" val="10003"/>
                  </a:ext>
                </a:extLst>
              </a:tr>
              <a:tr h="370840">
                <a:tc>
                  <a:txBody>
                    <a:bodyPr/>
                    <a:lstStyle/>
                    <a:p>
                      <a:r>
                        <a:rPr lang="en-US" sz="1600" dirty="0"/>
                        <a:t>1934</a:t>
                      </a:r>
                    </a:p>
                  </a:txBody>
                  <a:tcPr/>
                </a:tc>
                <a:tc>
                  <a:txBody>
                    <a:bodyPr/>
                    <a:lstStyle/>
                    <a:p>
                      <a:r>
                        <a:rPr lang="en-US" sz="1600" dirty="0"/>
                        <a:t>1998</a:t>
                      </a:r>
                    </a:p>
                  </a:txBody>
                  <a:tcPr/>
                </a:tc>
                <a:tc>
                  <a:txBody>
                    <a:bodyPr/>
                    <a:lstStyle/>
                    <a:p>
                      <a:r>
                        <a:rPr lang="en-US" sz="1600" dirty="0"/>
                        <a:t>Architecture </a:t>
                      </a:r>
                    </a:p>
                  </a:txBody>
                  <a:tcPr/>
                </a:tc>
                <a:tc>
                  <a:txBody>
                    <a:bodyPr/>
                    <a:lstStyle/>
                    <a:p>
                      <a:r>
                        <a:rPr lang="en-US" sz="1600" dirty="0"/>
                        <a:t>Grad Studies </a:t>
                      </a:r>
                    </a:p>
                  </a:txBody>
                  <a:tcPr/>
                </a:tc>
                <a:extLst>
                  <a:ext uri="{0D108BD9-81ED-4DB2-BD59-A6C34878D82A}">
                    <a16:rowId xmlns:a16="http://schemas.microsoft.com/office/drawing/2014/main" val="10004"/>
                  </a:ext>
                </a:extLst>
              </a:tr>
              <a:tr h="370840">
                <a:tc>
                  <a:txBody>
                    <a:bodyPr/>
                    <a:lstStyle/>
                    <a:p>
                      <a:r>
                        <a:rPr lang="en-US" sz="1600" dirty="0"/>
                        <a:t>1946</a:t>
                      </a:r>
                    </a:p>
                  </a:txBody>
                  <a:tcPr/>
                </a:tc>
                <a:tc>
                  <a:txBody>
                    <a:bodyPr/>
                    <a:lstStyle/>
                    <a:p>
                      <a:r>
                        <a:rPr lang="en-US" sz="1600" dirty="0"/>
                        <a:t>2019</a:t>
                      </a:r>
                    </a:p>
                  </a:txBody>
                  <a:tcPr/>
                </a:tc>
                <a:tc>
                  <a:txBody>
                    <a:bodyPr/>
                    <a:lstStyle/>
                    <a:p>
                      <a:r>
                        <a:rPr lang="en-US" sz="1600" dirty="0"/>
                        <a:t>University of Toronto</a:t>
                      </a:r>
                    </a:p>
                  </a:txBody>
                  <a:tcPr/>
                </a:tc>
                <a:tc>
                  <a:txBody>
                    <a:bodyPr/>
                    <a:lstStyle/>
                    <a:p>
                      <a:r>
                        <a:rPr lang="en-US" sz="1600" dirty="0"/>
                        <a:t>Medicine</a:t>
                      </a:r>
                    </a:p>
                  </a:txBody>
                  <a:tcPr/>
                </a:tc>
                <a:extLst>
                  <a:ext uri="{0D108BD9-81ED-4DB2-BD59-A6C34878D82A}">
                    <a16:rowId xmlns:a16="http://schemas.microsoft.com/office/drawing/2014/main" val="10005"/>
                  </a:ext>
                </a:extLst>
              </a:tr>
              <a:tr h="370840">
                <a:tc>
                  <a:txBody>
                    <a:bodyPr/>
                    <a:lstStyle/>
                    <a:p>
                      <a:r>
                        <a:rPr lang="en-US" sz="1600" dirty="0"/>
                        <a:t>1929</a:t>
                      </a:r>
                    </a:p>
                  </a:txBody>
                  <a:tcPr/>
                </a:tc>
                <a:tc>
                  <a:txBody>
                    <a:bodyPr/>
                    <a:lstStyle/>
                    <a:p>
                      <a:r>
                        <a:rPr lang="en-US" sz="1600" dirty="0"/>
                        <a:t>1993</a:t>
                      </a:r>
                    </a:p>
                  </a:txBody>
                  <a:tcPr/>
                </a:tc>
                <a:tc>
                  <a:txBody>
                    <a:bodyPr/>
                    <a:lstStyle/>
                    <a:p>
                      <a:r>
                        <a:rPr lang="en-US" sz="1600" dirty="0"/>
                        <a:t>Kinesiology</a:t>
                      </a:r>
                    </a:p>
                  </a:txBody>
                  <a:tcPr/>
                </a:tc>
                <a:tc>
                  <a:txBody>
                    <a:bodyPr/>
                    <a:lstStyle/>
                    <a:p>
                      <a:r>
                        <a:rPr lang="en-US" sz="1600" dirty="0"/>
                        <a:t>Education</a:t>
                      </a:r>
                    </a:p>
                  </a:txBody>
                  <a:tcPr/>
                </a:tc>
                <a:extLst>
                  <a:ext uri="{0D108BD9-81ED-4DB2-BD59-A6C34878D82A}">
                    <a16:rowId xmlns:a16="http://schemas.microsoft.com/office/drawing/2014/main" val="10006"/>
                  </a:ext>
                </a:extLst>
              </a:tr>
              <a:tr h="370840">
                <a:tc>
                  <a:txBody>
                    <a:bodyPr/>
                    <a:lstStyle/>
                    <a:p>
                      <a:r>
                        <a:rPr lang="en-US" sz="1600" dirty="0"/>
                        <a:t>1935</a:t>
                      </a:r>
                    </a:p>
                  </a:txBody>
                  <a:tcPr/>
                </a:tc>
                <a:tc>
                  <a:txBody>
                    <a:bodyPr/>
                    <a:lstStyle/>
                    <a:p>
                      <a:r>
                        <a:rPr lang="en-US" sz="1600" dirty="0"/>
                        <a:t>2017</a:t>
                      </a:r>
                    </a:p>
                  </a:txBody>
                  <a:tcPr/>
                </a:tc>
                <a:tc>
                  <a:txBody>
                    <a:bodyPr/>
                    <a:lstStyle/>
                    <a:p>
                      <a:r>
                        <a:rPr lang="en-US" sz="1600" dirty="0"/>
                        <a:t>Orthopaedics</a:t>
                      </a:r>
                    </a:p>
                  </a:txBody>
                  <a:tcPr/>
                </a:tc>
                <a:tc>
                  <a:txBody>
                    <a:bodyPr/>
                    <a:lstStyle/>
                    <a:p>
                      <a:r>
                        <a:rPr lang="en-US" sz="1600" dirty="0"/>
                        <a:t>Medicine</a:t>
                      </a:r>
                    </a:p>
                  </a:txBody>
                  <a:tcPr/>
                </a:tc>
                <a:extLst>
                  <a:ext uri="{0D108BD9-81ED-4DB2-BD59-A6C34878D82A}">
                    <a16:rowId xmlns:a16="http://schemas.microsoft.com/office/drawing/2014/main" val="10007"/>
                  </a:ext>
                </a:extLst>
              </a:tr>
              <a:tr h="370840">
                <a:tc>
                  <a:txBody>
                    <a:bodyPr/>
                    <a:lstStyle/>
                    <a:p>
                      <a:r>
                        <a:rPr lang="en-US" sz="1600" dirty="0"/>
                        <a:t>1936</a:t>
                      </a:r>
                    </a:p>
                  </a:txBody>
                  <a:tcPr/>
                </a:tc>
                <a:tc>
                  <a:txBody>
                    <a:bodyPr/>
                    <a:lstStyle/>
                    <a:p>
                      <a:r>
                        <a:rPr lang="en-US" sz="1600" dirty="0"/>
                        <a:t>2002</a:t>
                      </a:r>
                    </a:p>
                  </a:txBody>
                  <a:tcPr/>
                </a:tc>
                <a:tc>
                  <a:txBody>
                    <a:bodyPr/>
                    <a:lstStyle/>
                    <a:p>
                      <a:r>
                        <a:rPr lang="en-US" sz="1600" dirty="0"/>
                        <a:t>Medicine</a:t>
                      </a:r>
                    </a:p>
                  </a:txBody>
                  <a:tcPr/>
                </a:tc>
                <a:tc>
                  <a:txBody>
                    <a:bodyPr/>
                    <a:lstStyle/>
                    <a:p>
                      <a:r>
                        <a:rPr lang="en-US" sz="1600" dirty="0"/>
                        <a:t>Medicine</a:t>
                      </a:r>
                    </a:p>
                  </a:txBody>
                  <a:tcPr/>
                </a:tc>
                <a:extLst>
                  <a:ext uri="{0D108BD9-81ED-4DB2-BD59-A6C34878D82A}">
                    <a16:rowId xmlns:a16="http://schemas.microsoft.com/office/drawing/2014/main" val="10008"/>
                  </a:ext>
                </a:extLst>
              </a:tr>
              <a:tr h="370840">
                <a:tc>
                  <a:txBody>
                    <a:bodyPr/>
                    <a:lstStyle/>
                    <a:p>
                      <a:r>
                        <a:rPr lang="en-US" sz="1600" dirty="0"/>
                        <a:t>1946</a:t>
                      </a:r>
                    </a:p>
                  </a:txBody>
                  <a:tcPr/>
                </a:tc>
                <a:tc>
                  <a:txBody>
                    <a:bodyPr/>
                    <a:lstStyle/>
                    <a:p>
                      <a:r>
                        <a:rPr lang="en-US" sz="1600" dirty="0"/>
                        <a:t>2915</a:t>
                      </a:r>
                    </a:p>
                  </a:txBody>
                  <a:tcPr/>
                </a:tc>
                <a:tc>
                  <a:txBody>
                    <a:bodyPr/>
                    <a:lstStyle/>
                    <a:p>
                      <a:r>
                        <a:rPr lang="en-US" sz="1600" dirty="0"/>
                        <a:t>Oral Health Science</a:t>
                      </a:r>
                    </a:p>
                  </a:txBody>
                  <a:tcPr/>
                </a:tc>
                <a:tc>
                  <a:txBody>
                    <a:bodyPr/>
                    <a:lstStyle/>
                    <a:p>
                      <a:r>
                        <a:rPr lang="en-US" sz="1600" dirty="0"/>
                        <a:t>Dentistry</a:t>
                      </a:r>
                    </a:p>
                  </a:txBody>
                  <a:tcPr/>
                </a:tc>
                <a:extLst>
                  <a:ext uri="{0D108BD9-81ED-4DB2-BD59-A6C34878D82A}">
                    <a16:rowId xmlns:a16="http://schemas.microsoft.com/office/drawing/2014/main" val="10009"/>
                  </a:ext>
                </a:extLst>
              </a:tr>
              <a:tr h="370840">
                <a:tc>
                  <a:txBody>
                    <a:bodyPr/>
                    <a:lstStyle/>
                    <a:p>
                      <a:r>
                        <a:rPr lang="en-US" sz="1600" dirty="0"/>
                        <a:t>1952</a:t>
                      </a:r>
                    </a:p>
                  </a:txBody>
                  <a:tcPr/>
                </a:tc>
                <a:tc>
                  <a:txBody>
                    <a:bodyPr/>
                    <a:lstStyle/>
                    <a:p>
                      <a:r>
                        <a:rPr lang="en-US" sz="1600" dirty="0"/>
                        <a:t>2020</a:t>
                      </a:r>
                    </a:p>
                  </a:txBody>
                  <a:tcPr/>
                </a:tc>
                <a:tc>
                  <a:txBody>
                    <a:bodyPr/>
                    <a:lstStyle/>
                    <a:p>
                      <a:r>
                        <a:rPr lang="en-US" sz="1600" dirty="0"/>
                        <a:t>Electrical and Computer Engineering</a:t>
                      </a:r>
                    </a:p>
                  </a:txBody>
                  <a:tcPr/>
                </a:tc>
                <a:tc>
                  <a:txBody>
                    <a:bodyPr/>
                    <a:lstStyle/>
                    <a:p>
                      <a:r>
                        <a:rPr lang="en-US" sz="1600" dirty="0"/>
                        <a:t>Applied science</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94792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1942</a:t>
                      </a:r>
                    </a:p>
                  </a:txBody>
                  <a:tcPr/>
                </a:tc>
                <a:tc>
                  <a:txBody>
                    <a:bodyPr/>
                    <a:lstStyle/>
                    <a:p>
                      <a:r>
                        <a:rPr lang="en-US" sz="1600" dirty="0"/>
                        <a:t>2002</a:t>
                      </a:r>
                    </a:p>
                  </a:txBody>
                  <a:tcPr/>
                </a:tc>
                <a:tc>
                  <a:txBody>
                    <a:bodyPr/>
                    <a:lstStyle/>
                    <a:p>
                      <a:r>
                        <a:rPr lang="en-US" sz="1600" dirty="0"/>
                        <a:t>Nursing</a:t>
                      </a:r>
                    </a:p>
                  </a:txBody>
                  <a:tcPr/>
                </a:tc>
                <a:tc>
                  <a:txBody>
                    <a:bodyPr/>
                    <a:lstStyle/>
                    <a:p>
                      <a:r>
                        <a:rPr lang="en-US" sz="1600" dirty="0"/>
                        <a:t>Applied Science</a:t>
                      </a:r>
                    </a:p>
                  </a:txBody>
                  <a:tcPr/>
                </a:tc>
                <a:extLst>
                  <a:ext uri="{0D108BD9-81ED-4DB2-BD59-A6C34878D82A}">
                    <a16:rowId xmlns:a16="http://schemas.microsoft.com/office/drawing/2014/main" val="10001"/>
                  </a:ext>
                </a:extLst>
              </a:tr>
              <a:tr h="370840">
                <a:tc>
                  <a:txBody>
                    <a:bodyPr/>
                    <a:lstStyle/>
                    <a:p>
                      <a:r>
                        <a:rPr lang="en-US" sz="1600" dirty="0"/>
                        <a:t>1946</a:t>
                      </a:r>
                    </a:p>
                  </a:txBody>
                  <a:tcPr/>
                </a:tc>
                <a:tc>
                  <a:txBody>
                    <a:bodyPr/>
                    <a:lstStyle/>
                    <a:p>
                      <a:r>
                        <a:rPr lang="en-US" sz="1600" dirty="0"/>
                        <a:t>2016</a:t>
                      </a:r>
                    </a:p>
                  </a:txBody>
                  <a:tcPr/>
                </a:tc>
                <a:tc>
                  <a:txBody>
                    <a:bodyPr/>
                    <a:lstStyle/>
                    <a:p>
                      <a:r>
                        <a:rPr lang="en-US" sz="1600" dirty="0"/>
                        <a:t>computer science</a:t>
                      </a:r>
                    </a:p>
                  </a:txBody>
                  <a:tcPr/>
                </a:tc>
                <a:tc>
                  <a:txBody>
                    <a:bodyPr/>
                    <a:lstStyle/>
                    <a:p>
                      <a:r>
                        <a:rPr lang="en-US" sz="1600" dirty="0"/>
                        <a:t>science</a:t>
                      </a:r>
                    </a:p>
                  </a:txBody>
                  <a:tcPr/>
                </a:tc>
                <a:extLst>
                  <a:ext uri="{0D108BD9-81ED-4DB2-BD59-A6C34878D82A}">
                    <a16:rowId xmlns:a16="http://schemas.microsoft.com/office/drawing/2014/main" val="10002"/>
                  </a:ext>
                </a:extLst>
              </a:tr>
              <a:tr h="370840">
                <a:tc>
                  <a:txBody>
                    <a:bodyPr/>
                    <a:lstStyle/>
                    <a:p>
                      <a:r>
                        <a:rPr lang="en-US" sz="1600" dirty="0"/>
                        <a:t>1942</a:t>
                      </a:r>
                    </a:p>
                  </a:txBody>
                  <a:tcPr/>
                </a:tc>
                <a:tc>
                  <a:txBody>
                    <a:bodyPr/>
                    <a:lstStyle/>
                    <a:p>
                      <a:r>
                        <a:rPr lang="en-US" sz="1600" dirty="0"/>
                        <a:t>2012</a:t>
                      </a:r>
                    </a:p>
                  </a:txBody>
                  <a:tcPr/>
                </a:tc>
                <a:tc>
                  <a:txBody>
                    <a:bodyPr/>
                    <a:lstStyle/>
                    <a:p>
                      <a:endParaRPr lang="en-US" sz="1600" dirty="0"/>
                    </a:p>
                  </a:txBody>
                  <a:tcPr/>
                </a:tc>
                <a:tc>
                  <a:txBody>
                    <a:bodyPr/>
                    <a:lstStyle/>
                    <a:p>
                      <a:r>
                        <a:rPr lang="en-US" sz="1600" dirty="0"/>
                        <a:t>Forestry</a:t>
                      </a:r>
                    </a:p>
                  </a:txBody>
                  <a:tcPr/>
                </a:tc>
                <a:extLst>
                  <a:ext uri="{0D108BD9-81ED-4DB2-BD59-A6C34878D82A}">
                    <a16:rowId xmlns:a16="http://schemas.microsoft.com/office/drawing/2014/main" val="10003"/>
                  </a:ext>
                </a:extLst>
              </a:tr>
              <a:tr h="370840">
                <a:tc>
                  <a:txBody>
                    <a:bodyPr/>
                    <a:lstStyle/>
                    <a:p>
                      <a:r>
                        <a:rPr lang="en-US" sz="1600" dirty="0"/>
                        <a:t>1950</a:t>
                      </a:r>
                    </a:p>
                  </a:txBody>
                  <a:tcPr/>
                </a:tc>
                <a:tc>
                  <a:txBody>
                    <a:bodyPr/>
                    <a:lstStyle/>
                    <a:p>
                      <a:r>
                        <a:rPr lang="en-US" sz="1600" dirty="0"/>
                        <a:t>2019</a:t>
                      </a:r>
                    </a:p>
                  </a:txBody>
                  <a:tcPr/>
                </a:tc>
                <a:tc>
                  <a:txBody>
                    <a:bodyPr/>
                    <a:lstStyle/>
                    <a:p>
                      <a:r>
                        <a:rPr lang="en-US" sz="1600" dirty="0"/>
                        <a:t>Occupational Sciences&amp; Occupational Therapy </a:t>
                      </a:r>
                    </a:p>
                  </a:txBody>
                  <a:tcPr/>
                </a:tc>
                <a:tc>
                  <a:txBody>
                    <a:bodyPr/>
                    <a:lstStyle/>
                    <a:p>
                      <a:r>
                        <a:rPr lang="en-US" sz="1600" dirty="0"/>
                        <a:t>Medicine</a:t>
                      </a:r>
                    </a:p>
                  </a:txBody>
                  <a:tcPr/>
                </a:tc>
                <a:extLst>
                  <a:ext uri="{0D108BD9-81ED-4DB2-BD59-A6C34878D82A}">
                    <a16:rowId xmlns:a16="http://schemas.microsoft.com/office/drawing/2014/main" val="10004"/>
                  </a:ext>
                </a:extLst>
              </a:tr>
              <a:tr h="370840">
                <a:tc>
                  <a:txBody>
                    <a:bodyPr/>
                    <a:lstStyle/>
                    <a:p>
                      <a:r>
                        <a:rPr lang="en-US" sz="1600" dirty="0"/>
                        <a:t>1939</a:t>
                      </a:r>
                    </a:p>
                  </a:txBody>
                  <a:tcPr/>
                </a:tc>
                <a:tc>
                  <a:txBody>
                    <a:bodyPr/>
                    <a:lstStyle/>
                    <a:p>
                      <a:r>
                        <a:rPr lang="en-US" sz="1600" dirty="0"/>
                        <a:t>2004</a:t>
                      </a:r>
                    </a:p>
                  </a:txBody>
                  <a:tcPr/>
                </a:tc>
                <a:tc>
                  <a:txBody>
                    <a:bodyPr/>
                    <a:lstStyle/>
                    <a:p>
                      <a:r>
                        <a:rPr lang="en-US" sz="1600" dirty="0"/>
                        <a:t>Sauder</a:t>
                      </a:r>
                    </a:p>
                  </a:txBody>
                  <a:tcPr/>
                </a:tc>
                <a:tc>
                  <a:txBody>
                    <a:bodyPr/>
                    <a:lstStyle/>
                    <a:p>
                      <a:r>
                        <a:rPr lang="en-US" sz="1600" dirty="0"/>
                        <a:t>Commerce &amp; Bus Admin</a:t>
                      </a:r>
                    </a:p>
                  </a:txBody>
                  <a:tcPr/>
                </a:tc>
                <a:extLst>
                  <a:ext uri="{0D108BD9-81ED-4DB2-BD59-A6C34878D82A}">
                    <a16:rowId xmlns:a16="http://schemas.microsoft.com/office/drawing/2014/main" val="10005"/>
                  </a:ext>
                </a:extLst>
              </a:tr>
              <a:tr h="370840">
                <a:tc>
                  <a:txBody>
                    <a:bodyPr/>
                    <a:lstStyle/>
                    <a:p>
                      <a:r>
                        <a:rPr lang="en-US" sz="1600" dirty="0"/>
                        <a:t>1935</a:t>
                      </a:r>
                    </a:p>
                  </a:txBody>
                  <a:tcPr/>
                </a:tc>
                <a:tc>
                  <a:txBody>
                    <a:bodyPr/>
                    <a:lstStyle/>
                    <a:p>
                      <a:r>
                        <a:rPr lang="en-US" sz="1600" dirty="0"/>
                        <a:t>1998</a:t>
                      </a:r>
                    </a:p>
                  </a:txBody>
                  <a:tcPr/>
                </a:tc>
                <a:tc>
                  <a:txBody>
                    <a:bodyPr/>
                    <a:lstStyle/>
                    <a:p>
                      <a:r>
                        <a:rPr lang="en-US" sz="1600" dirty="0"/>
                        <a:t>EOS</a:t>
                      </a:r>
                    </a:p>
                  </a:txBody>
                  <a:tcPr/>
                </a:tc>
                <a:tc>
                  <a:txBody>
                    <a:bodyPr/>
                    <a:lstStyle/>
                    <a:p>
                      <a:r>
                        <a:rPr lang="en-US" sz="1600" dirty="0"/>
                        <a:t>Science</a:t>
                      </a:r>
                    </a:p>
                  </a:txBody>
                  <a:tcPr/>
                </a:tc>
                <a:extLst>
                  <a:ext uri="{0D108BD9-81ED-4DB2-BD59-A6C34878D82A}">
                    <a16:rowId xmlns:a16="http://schemas.microsoft.com/office/drawing/2014/main" val="10006"/>
                  </a:ext>
                </a:extLst>
              </a:tr>
              <a:tr h="370840">
                <a:tc>
                  <a:txBody>
                    <a:bodyPr/>
                    <a:lstStyle/>
                    <a:p>
                      <a:r>
                        <a:rPr lang="en-US" sz="1600" dirty="0"/>
                        <a:t>1942</a:t>
                      </a:r>
                    </a:p>
                  </a:txBody>
                  <a:tcPr/>
                </a:tc>
                <a:tc>
                  <a:txBody>
                    <a:bodyPr/>
                    <a:lstStyle/>
                    <a:p>
                      <a:r>
                        <a:rPr lang="en-US" sz="1600" dirty="0"/>
                        <a:t>2015</a:t>
                      </a:r>
                    </a:p>
                  </a:txBody>
                  <a:tcPr/>
                </a:tc>
                <a:tc>
                  <a:txBody>
                    <a:bodyPr/>
                    <a:lstStyle/>
                    <a:p>
                      <a:r>
                        <a:rPr lang="en-US" sz="1600" dirty="0"/>
                        <a:t>Philosophy</a:t>
                      </a:r>
                    </a:p>
                  </a:txBody>
                  <a:tcPr/>
                </a:tc>
                <a:tc>
                  <a:txBody>
                    <a:bodyPr/>
                    <a:lstStyle/>
                    <a:p>
                      <a:r>
                        <a:rPr lang="en-US" sz="1600" dirty="0"/>
                        <a:t>Arts</a:t>
                      </a:r>
                    </a:p>
                  </a:txBody>
                  <a:tcPr/>
                </a:tc>
                <a:extLst>
                  <a:ext uri="{0D108BD9-81ED-4DB2-BD59-A6C34878D82A}">
                    <a16:rowId xmlns:a16="http://schemas.microsoft.com/office/drawing/2014/main" val="10007"/>
                  </a:ext>
                </a:extLst>
              </a:tr>
              <a:tr h="370840">
                <a:tc>
                  <a:txBody>
                    <a:bodyPr/>
                    <a:lstStyle/>
                    <a:p>
                      <a:r>
                        <a:rPr lang="en-US" sz="1600" dirty="0"/>
                        <a:t>1949</a:t>
                      </a:r>
                    </a:p>
                  </a:txBody>
                  <a:tcPr/>
                </a:tc>
                <a:tc>
                  <a:txBody>
                    <a:bodyPr/>
                    <a:lstStyle/>
                    <a:p>
                      <a:r>
                        <a:rPr lang="en-US" sz="1600" dirty="0"/>
                        <a:t>2013</a:t>
                      </a:r>
                    </a:p>
                  </a:txBody>
                  <a:tcPr/>
                </a:tc>
                <a:tc>
                  <a:txBody>
                    <a:bodyPr/>
                    <a:lstStyle/>
                    <a:p>
                      <a:r>
                        <a:rPr lang="en-US" sz="1600" dirty="0"/>
                        <a:t>TRIUMF, UBC</a:t>
                      </a:r>
                    </a:p>
                  </a:txBody>
                  <a:tcPr/>
                </a:tc>
                <a:tc>
                  <a:txBody>
                    <a:bodyPr/>
                    <a:lstStyle/>
                    <a:p>
                      <a:r>
                        <a:rPr lang="en-US" sz="1600" dirty="0"/>
                        <a:t>TRIUMF, UBC</a:t>
                      </a:r>
                    </a:p>
                  </a:txBody>
                  <a:tcPr/>
                </a:tc>
                <a:extLst>
                  <a:ext uri="{0D108BD9-81ED-4DB2-BD59-A6C34878D82A}">
                    <a16:rowId xmlns:a16="http://schemas.microsoft.com/office/drawing/2014/main" val="10008"/>
                  </a:ext>
                </a:extLst>
              </a:tr>
              <a:tr h="370840">
                <a:tc>
                  <a:txBody>
                    <a:bodyPr/>
                    <a:lstStyle/>
                    <a:p>
                      <a:r>
                        <a:rPr lang="en-US" sz="1600" dirty="0"/>
                        <a:t>1944</a:t>
                      </a:r>
                    </a:p>
                  </a:txBody>
                  <a:tcPr/>
                </a:tc>
                <a:tc>
                  <a:txBody>
                    <a:bodyPr/>
                    <a:lstStyle/>
                    <a:p>
                      <a:r>
                        <a:rPr lang="en-US" sz="1600" dirty="0"/>
                        <a:t>2012</a:t>
                      </a:r>
                    </a:p>
                  </a:txBody>
                  <a:tcPr/>
                </a:tc>
                <a:tc>
                  <a:txBody>
                    <a:bodyPr/>
                    <a:lstStyle/>
                    <a:p>
                      <a:r>
                        <a:rPr lang="en-US" sz="1600" dirty="0"/>
                        <a:t>Zoology</a:t>
                      </a:r>
                    </a:p>
                  </a:txBody>
                  <a:tcPr/>
                </a:tc>
                <a:tc>
                  <a:txBody>
                    <a:bodyPr/>
                    <a:lstStyle/>
                    <a:p>
                      <a:r>
                        <a:rPr lang="en-US" sz="1600" dirty="0"/>
                        <a:t>Science</a:t>
                      </a:r>
                    </a:p>
                  </a:txBody>
                  <a:tcPr/>
                </a:tc>
                <a:extLst>
                  <a:ext uri="{0D108BD9-81ED-4DB2-BD59-A6C34878D82A}">
                    <a16:rowId xmlns:a16="http://schemas.microsoft.com/office/drawing/2014/main" val="10009"/>
                  </a:ext>
                </a:extLst>
              </a:tr>
              <a:tr h="370840">
                <a:tc>
                  <a:txBody>
                    <a:bodyPr/>
                    <a:lstStyle/>
                    <a:p>
                      <a:r>
                        <a:rPr lang="en-US" sz="1600" dirty="0"/>
                        <a:t>1937</a:t>
                      </a:r>
                    </a:p>
                  </a:txBody>
                  <a:tcPr/>
                </a:tc>
                <a:tc>
                  <a:txBody>
                    <a:bodyPr/>
                    <a:lstStyle/>
                    <a:p>
                      <a:r>
                        <a:rPr lang="en-US" sz="1600" dirty="0"/>
                        <a:t>2000</a:t>
                      </a:r>
                    </a:p>
                  </a:txBody>
                  <a:tcPr/>
                </a:tc>
                <a:tc>
                  <a:txBody>
                    <a:bodyPr/>
                    <a:lstStyle/>
                    <a:p>
                      <a:r>
                        <a:rPr lang="en-US" sz="1600" dirty="0"/>
                        <a:t>Oral,Medical and Surgical Sciences</a:t>
                      </a:r>
                    </a:p>
                  </a:txBody>
                  <a:tcPr/>
                </a:tc>
                <a:tc>
                  <a:txBody>
                    <a:bodyPr/>
                    <a:lstStyle/>
                    <a:p>
                      <a:r>
                        <a:rPr lang="en-US" sz="1600" dirty="0"/>
                        <a:t>Dentistry</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70408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1956</a:t>
                      </a:r>
                    </a:p>
                  </a:txBody>
                  <a:tcPr/>
                </a:tc>
                <a:tc>
                  <a:txBody>
                    <a:bodyPr/>
                    <a:lstStyle/>
                    <a:p>
                      <a:r>
                        <a:rPr lang="en-US" sz="1600" dirty="0"/>
                        <a:t>2018</a:t>
                      </a:r>
                    </a:p>
                  </a:txBody>
                  <a:tcPr/>
                </a:tc>
                <a:tc>
                  <a:txBody>
                    <a:bodyPr/>
                    <a:lstStyle/>
                    <a:p>
                      <a:r>
                        <a:rPr lang="en-US" sz="1600" dirty="0"/>
                        <a:t>Pharmaceutical Sciences</a:t>
                      </a:r>
                    </a:p>
                  </a:txBody>
                  <a:tcPr/>
                </a:tc>
                <a:tc>
                  <a:txBody>
                    <a:bodyPr/>
                    <a:lstStyle/>
                    <a:p>
                      <a:r>
                        <a:rPr lang="en-US" sz="1600" dirty="0"/>
                        <a:t>Pharmaceutical Sciences</a:t>
                      </a:r>
                    </a:p>
                  </a:txBody>
                  <a:tcPr/>
                </a:tc>
                <a:extLst>
                  <a:ext uri="{0D108BD9-81ED-4DB2-BD59-A6C34878D82A}">
                    <a16:rowId xmlns:a16="http://schemas.microsoft.com/office/drawing/2014/main" val="10001"/>
                  </a:ext>
                </a:extLst>
              </a:tr>
              <a:tr h="370840">
                <a:tc>
                  <a:txBody>
                    <a:bodyPr/>
                    <a:lstStyle/>
                    <a:p>
                      <a:r>
                        <a:rPr lang="en-US" sz="1600" dirty="0"/>
                        <a:t>1947</a:t>
                      </a:r>
                    </a:p>
                  </a:txBody>
                  <a:tcPr/>
                </a:tc>
                <a:tc>
                  <a:txBody>
                    <a:bodyPr/>
                    <a:lstStyle/>
                    <a:p>
                      <a:r>
                        <a:rPr lang="en-US" sz="1600" dirty="0"/>
                        <a:t>2017</a:t>
                      </a:r>
                    </a:p>
                  </a:txBody>
                  <a:tcPr/>
                </a:tc>
                <a:tc>
                  <a:txBody>
                    <a:bodyPr/>
                    <a:lstStyle/>
                    <a:p>
                      <a:r>
                        <a:rPr lang="en-US" sz="1600" dirty="0"/>
                        <a:t>Geography</a:t>
                      </a:r>
                    </a:p>
                  </a:txBody>
                  <a:tcPr/>
                </a:tc>
                <a:tc>
                  <a:txBody>
                    <a:bodyPr/>
                    <a:lstStyle/>
                    <a:p>
                      <a:r>
                        <a:rPr lang="en-US" sz="1600" dirty="0"/>
                        <a:t>Arts</a:t>
                      </a:r>
                    </a:p>
                  </a:txBody>
                  <a:tcPr/>
                </a:tc>
                <a:extLst>
                  <a:ext uri="{0D108BD9-81ED-4DB2-BD59-A6C34878D82A}">
                    <a16:rowId xmlns:a16="http://schemas.microsoft.com/office/drawing/2014/main" val="10002"/>
                  </a:ext>
                </a:extLst>
              </a:tr>
              <a:tr h="370840">
                <a:tc>
                  <a:txBody>
                    <a:bodyPr/>
                    <a:lstStyle/>
                    <a:p>
                      <a:r>
                        <a:rPr lang="en-US" sz="1600" dirty="0"/>
                        <a:t>1941</a:t>
                      </a:r>
                    </a:p>
                  </a:txBody>
                  <a:tcPr/>
                </a:tc>
                <a:tc>
                  <a:txBody>
                    <a:bodyPr/>
                    <a:lstStyle/>
                    <a:p>
                      <a:r>
                        <a:rPr lang="en-US" sz="1600" dirty="0"/>
                        <a:t>2006</a:t>
                      </a:r>
                    </a:p>
                  </a:txBody>
                  <a:tcPr/>
                </a:tc>
                <a:tc>
                  <a:txBody>
                    <a:bodyPr/>
                    <a:lstStyle/>
                    <a:p>
                      <a:r>
                        <a:rPr lang="en-US" sz="1600" dirty="0"/>
                        <a:t>Continuing Studies</a:t>
                      </a:r>
                    </a:p>
                  </a:txBody>
                  <a:tcPr/>
                </a:tc>
                <a:tc>
                  <a:txBody>
                    <a:bodyPr/>
                    <a:lstStyle/>
                    <a:p>
                      <a:r>
                        <a:rPr lang="en-US" sz="1600" dirty="0"/>
                        <a:t>Continuing Studies</a:t>
                      </a:r>
                    </a:p>
                  </a:txBody>
                  <a:tcPr/>
                </a:tc>
                <a:extLst>
                  <a:ext uri="{0D108BD9-81ED-4DB2-BD59-A6C34878D82A}">
                    <a16:rowId xmlns:a16="http://schemas.microsoft.com/office/drawing/2014/main" val="10003"/>
                  </a:ext>
                </a:extLst>
              </a:tr>
              <a:tr h="370840">
                <a:tc>
                  <a:txBody>
                    <a:bodyPr/>
                    <a:lstStyle/>
                    <a:p>
                      <a:r>
                        <a:rPr lang="en-US" sz="1600" dirty="0"/>
                        <a:t>1934</a:t>
                      </a:r>
                    </a:p>
                  </a:txBody>
                  <a:tcPr/>
                </a:tc>
                <a:tc>
                  <a:txBody>
                    <a:bodyPr/>
                    <a:lstStyle/>
                    <a:p>
                      <a:r>
                        <a:rPr lang="en-US" sz="1600" dirty="0"/>
                        <a:t>2028</a:t>
                      </a:r>
                    </a:p>
                  </a:txBody>
                  <a:tcPr/>
                </a:tc>
                <a:tc>
                  <a:txBody>
                    <a:bodyPr/>
                    <a:lstStyle/>
                    <a:p>
                      <a:r>
                        <a:rPr lang="en-US" sz="1600" dirty="0"/>
                        <a:t>Ophthalmology</a:t>
                      </a:r>
                    </a:p>
                  </a:txBody>
                  <a:tcPr/>
                </a:tc>
                <a:tc>
                  <a:txBody>
                    <a:bodyPr/>
                    <a:lstStyle/>
                    <a:p>
                      <a:r>
                        <a:rPr lang="en-US" sz="1600" dirty="0"/>
                        <a:t>Medicine </a:t>
                      </a:r>
                    </a:p>
                  </a:txBody>
                  <a:tcPr/>
                </a:tc>
                <a:extLst>
                  <a:ext uri="{0D108BD9-81ED-4DB2-BD59-A6C34878D82A}">
                    <a16:rowId xmlns:a16="http://schemas.microsoft.com/office/drawing/2014/main" val="10004"/>
                  </a:ext>
                </a:extLst>
              </a:tr>
              <a:tr h="370840">
                <a:tc>
                  <a:txBody>
                    <a:bodyPr/>
                    <a:lstStyle/>
                    <a:p>
                      <a:r>
                        <a:rPr lang="en-US" sz="1600" dirty="0"/>
                        <a:t>1957</a:t>
                      </a:r>
                    </a:p>
                  </a:txBody>
                  <a:tcPr/>
                </a:tc>
                <a:tc>
                  <a:txBody>
                    <a:bodyPr/>
                    <a:lstStyle/>
                    <a:p>
                      <a:r>
                        <a:rPr lang="en-US" sz="1600" dirty="0"/>
                        <a:t>2012</a:t>
                      </a:r>
                    </a:p>
                  </a:txBody>
                  <a:tcPr/>
                </a:tc>
                <a:tc>
                  <a:txBody>
                    <a:bodyPr/>
                    <a:lstStyle/>
                    <a:p>
                      <a:r>
                        <a:rPr lang="en-US" sz="1600" dirty="0"/>
                        <a:t>Asian Studies</a:t>
                      </a:r>
                    </a:p>
                  </a:txBody>
                  <a:tcPr/>
                </a:tc>
                <a:tc>
                  <a:txBody>
                    <a:bodyPr/>
                    <a:lstStyle/>
                    <a:p>
                      <a:r>
                        <a:rPr lang="en-US" sz="1600" dirty="0"/>
                        <a:t>Arts</a:t>
                      </a:r>
                    </a:p>
                  </a:txBody>
                  <a:tcPr/>
                </a:tc>
                <a:extLst>
                  <a:ext uri="{0D108BD9-81ED-4DB2-BD59-A6C34878D82A}">
                    <a16:rowId xmlns:a16="http://schemas.microsoft.com/office/drawing/2014/main" val="10005"/>
                  </a:ext>
                </a:extLst>
              </a:tr>
              <a:tr h="370840">
                <a:tc>
                  <a:txBody>
                    <a:bodyPr/>
                    <a:lstStyle/>
                    <a:p>
                      <a:r>
                        <a:rPr lang="en-US" sz="1600" dirty="0"/>
                        <a:t>1936</a:t>
                      </a:r>
                    </a:p>
                  </a:txBody>
                  <a:tcPr/>
                </a:tc>
                <a:tc>
                  <a:txBody>
                    <a:bodyPr/>
                    <a:lstStyle/>
                    <a:p>
                      <a:r>
                        <a:rPr lang="en-US" sz="1600" dirty="0"/>
                        <a:t>1997</a:t>
                      </a:r>
                    </a:p>
                  </a:txBody>
                  <a:tcPr/>
                </a:tc>
                <a:tc>
                  <a:txBody>
                    <a:bodyPr/>
                    <a:lstStyle/>
                    <a:p>
                      <a:r>
                        <a:rPr lang="en-US" sz="1600" dirty="0"/>
                        <a:t>Radiology</a:t>
                      </a:r>
                    </a:p>
                  </a:txBody>
                  <a:tcPr/>
                </a:tc>
                <a:tc>
                  <a:txBody>
                    <a:bodyPr/>
                    <a:lstStyle/>
                    <a:p>
                      <a:r>
                        <a:rPr lang="en-US" sz="1600" dirty="0"/>
                        <a:t>Medicine</a:t>
                      </a:r>
                    </a:p>
                  </a:txBody>
                  <a:tcPr/>
                </a:tc>
                <a:extLst>
                  <a:ext uri="{0D108BD9-81ED-4DB2-BD59-A6C34878D82A}">
                    <a16:rowId xmlns:a16="http://schemas.microsoft.com/office/drawing/2014/main" val="10006"/>
                  </a:ext>
                </a:extLst>
              </a:tr>
              <a:tr h="370840">
                <a:tc>
                  <a:txBody>
                    <a:bodyPr/>
                    <a:lstStyle/>
                    <a:p>
                      <a:r>
                        <a:rPr lang="en-US" sz="1600" dirty="0"/>
                        <a:t>1941</a:t>
                      </a:r>
                    </a:p>
                  </a:txBody>
                  <a:tcPr/>
                </a:tc>
                <a:tc>
                  <a:txBody>
                    <a:bodyPr/>
                    <a:lstStyle/>
                    <a:p>
                      <a:r>
                        <a:rPr lang="en-US" sz="1600" dirty="0"/>
                        <a:t>1966</a:t>
                      </a:r>
                    </a:p>
                  </a:txBody>
                  <a:tcPr/>
                </a:tc>
                <a:tc>
                  <a:txBody>
                    <a:bodyPr/>
                    <a:lstStyle/>
                    <a:p>
                      <a:r>
                        <a:rPr lang="en-US" sz="1600" dirty="0"/>
                        <a:t>Audiology &amp; Speech Sciences</a:t>
                      </a:r>
                    </a:p>
                  </a:txBody>
                  <a:tcPr/>
                </a:tc>
                <a:tc>
                  <a:txBody>
                    <a:bodyPr/>
                    <a:lstStyle/>
                    <a:p>
                      <a:r>
                        <a:rPr lang="en-US" sz="1600" dirty="0"/>
                        <a:t>Medicine</a:t>
                      </a:r>
                    </a:p>
                  </a:txBody>
                  <a:tcPr/>
                </a:tc>
                <a:extLst>
                  <a:ext uri="{0D108BD9-81ED-4DB2-BD59-A6C34878D82A}">
                    <a16:rowId xmlns:a16="http://schemas.microsoft.com/office/drawing/2014/main" val="10007"/>
                  </a:ext>
                </a:extLst>
              </a:tr>
              <a:tr h="370840">
                <a:tc>
                  <a:txBody>
                    <a:bodyPr/>
                    <a:lstStyle/>
                    <a:p>
                      <a:r>
                        <a:rPr lang="en-US" sz="1600" dirty="0"/>
                        <a:t>1956</a:t>
                      </a:r>
                    </a:p>
                  </a:txBody>
                  <a:tcPr/>
                </a:tc>
                <a:tc>
                  <a:txBody>
                    <a:bodyPr/>
                    <a:lstStyle/>
                    <a:p>
                      <a:r>
                        <a:rPr lang="en-US" sz="1600" dirty="0"/>
                        <a:t>2018</a:t>
                      </a:r>
                    </a:p>
                  </a:txBody>
                  <a:tcPr/>
                </a:tc>
                <a:tc>
                  <a:txBody>
                    <a:bodyPr/>
                    <a:lstStyle/>
                    <a:p>
                      <a:r>
                        <a:rPr lang="en-US" sz="1600" dirty="0"/>
                        <a:t>Pediatrics</a:t>
                      </a:r>
                    </a:p>
                  </a:txBody>
                  <a:tcPr/>
                </a:tc>
                <a:tc>
                  <a:txBody>
                    <a:bodyPr/>
                    <a:lstStyle/>
                    <a:p>
                      <a:r>
                        <a:rPr lang="en-US" sz="1600" dirty="0"/>
                        <a:t>Medicine</a:t>
                      </a:r>
                    </a:p>
                  </a:txBody>
                  <a:tcPr/>
                </a:tc>
                <a:extLst>
                  <a:ext uri="{0D108BD9-81ED-4DB2-BD59-A6C34878D82A}">
                    <a16:rowId xmlns:a16="http://schemas.microsoft.com/office/drawing/2014/main" val="10008"/>
                  </a:ext>
                </a:extLst>
              </a:tr>
              <a:tr h="370840">
                <a:tc>
                  <a:txBody>
                    <a:bodyPr/>
                    <a:lstStyle/>
                    <a:p>
                      <a:r>
                        <a:rPr lang="en-US" sz="1600" dirty="0"/>
                        <a:t>1954</a:t>
                      </a:r>
                    </a:p>
                  </a:txBody>
                  <a:tcPr/>
                </a:tc>
                <a:tc>
                  <a:txBody>
                    <a:bodyPr/>
                    <a:lstStyle/>
                    <a:p>
                      <a:r>
                        <a:rPr lang="en-US" sz="1600" dirty="0"/>
                        <a:t>2020</a:t>
                      </a:r>
                    </a:p>
                  </a:txBody>
                  <a:tcPr/>
                </a:tc>
                <a:tc>
                  <a:txBody>
                    <a:bodyPr/>
                    <a:lstStyle/>
                    <a:p>
                      <a:r>
                        <a:rPr lang="en-US" sz="1600" dirty="0"/>
                        <a:t>Psychology</a:t>
                      </a:r>
                    </a:p>
                  </a:txBody>
                  <a:tcPr/>
                </a:tc>
                <a:tc>
                  <a:txBody>
                    <a:bodyPr/>
                    <a:lstStyle/>
                    <a:p>
                      <a:r>
                        <a:rPr lang="en-US" sz="1600" dirty="0"/>
                        <a:t>Arts and Social Science (UBCO)</a:t>
                      </a:r>
                    </a:p>
                  </a:txBody>
                  <a:tcPr/>
                </a:tc>
                <a:extLst>
                  <a:ext uri="{0D108BD9-81ED-4DB2-BD59-A6C34878D82A}">
                    <a16:rowId xmlns:a16="http://schemas.microsoft.com/office/drawing/2014/main" val="10009"/>
                  </a:ext>
                </a:extLst>
              </a:tr>
              <a:tr h="370840">
                <a:tc>
                  <a:txBody>
                    <a:bodyPr/>
                    <a:lstStyle/>
                    <a:p>
                      <a:r>
                        <a:rPr lang="en-US" sz="1600" dirty="0"/>
                        <a:t>1946</a:t>
                      </a:r>
                    </a:p>
                  </a:txBody>
                  <a:tcPr/>
                </a:tc>
                <a:tc>
                  <a:txBody>
                    <a:bodyPr/>
                    <a:lstStyle/>
                    <a:p>
                      <a:r>
                        <a:rPr lang="en-US" sz="1600" dirty="0"/>
                        <a:t>2016</a:t>
                      </a:r>
                    </a:p>
                  </a:txBody>
                  <a:tcPr/>
                </a:tc>
                <a:tc>
                  <a:txBody>
                    <a:bodyPr/>
                    <a:lstStyle/>
                    <a:p>
                      <a:r>
                        <a:rPr lang="en-US" sz="1600" dirty="0"/>
                        <a:t>AHVAT</a:t>
                      </a:r>
                    </a:p>
                  </a:txBody>
                  <a:tcPr/>
                </a:tc>
                <a:tc>
                  <a:txBody>
                    <a:bodyPr/>
                    <a:lstStyle/>
                    <a:p>
                      <a:r>
                        <a:rPr lang="en-US" sz="1600" dirty="0"/>
                        <a:t>Arts (and GPDS)</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78536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1948</a:t>
                      </a:r>
                    </a:p>
                  </a:txBody>
                  <a:tcPr/>
                </a:tc>
                <a:tc>
                  <a:txBody>
                    <a:bodyPr/>
                    <a:lstStyle/>
                    <a:p>
                      <a:r>
                        <a:rPr lang="en-US" sz="1600" dirty="0"/>
                        <a:t>2016</a:t>
                      </a:r>
                    </a:p>
                  </a:txBody>
                  <a:tcPr/>
                </a:tc>
                <a:tc>
                  <a:txBody>
                    <a:bodyPr/>
                    <a:lstStyle/>
                    <a:p>
                      <a:r>
                        <a:rPr lang="en-US" sz="1600" dirty="0"/>
                        <a:t>Physical Therapy</a:t>
                      </a:r>
                    </a:p>
                  </a:txBody>
                  <a:tcPr/>
                </a:tc>
                <a:tc>
                  <a:txBody>
                    <a:bodyPr/>
                    <a:lstStyle/>
                    <a:p>
                      <a:r>
                        <a:rPr lang="en-US" sz="1600" dirty="0"/>
                        <a:t>Medicine</a:t>
                      </a:r>
                    </a:p>
                  </a:txBody>
                  <a:tcPr/>
                </a:tc>
                <a:extLst>
                  <a:ext uri="{0D108BD9-81ED-4DB2-BD59-A6C34878D82A}">
                    <a16:rowId xmlns:a16="http://schemas.microsoft.com/office/drawing/2014/main" val="10001"/>
                  </a:ext>
                </a:extLst>
              </a:tr>
              <a:tr h="370840">
                <a:tc>
                  <a:txBody>
                    <a:bodyPr/>
                    <a:lstStyle/>
                    <a:p>
                      <a:r>
                        <a:rPr lang="en-US" sz="1600" dirty="0"/>
                        <a:t>1955</a:t>
                      </a:r>
                    </a:p>
                  </a:txBody>
                  <a:tcPr/>
                </a:tc>
                <a:tc>
                  <a:txBody>
                    <a:bodyPr/>
                    <a:lstStyle/>
                    <a:p>
                      <a:r>
                        <a:rPr lang="en-US" sz="1600" dirty="0"/>
                        <a:t>2020</a:t>
                      </a:r>
                    </a:p>
                  </a:txBody>
                  <a:tcPr/>
                </a:tc>
                <a:tc>
                  <a:txBody>
                    <a:bodyPr/>
                    <a:lstStyle/>
                    <a:p>
                      <a:r>
                        <a:rPr lang="en-US" sz="1600" dirty="0"/>
                        <a:t>Population and Public Health</a:t>
                      </a:r>
                    </a:p>
                  </a:txBody>
                  <a:tcPr/>
                </a:tc>
                <a:tc>
                  <a:txBody>
                    <a:bodyPr/>
                    <a:lstStyle/>
                    <a:p>
                      <a:r>
                        <a:rPr lang="en-US" sz="1600" dirty="0"/>
                        <a:t>Medicine</a:t>
                      </a:r>
                    </a:p>
                  </a:txBody>
                  <a:tcPr/>
                </a:tc>
                <a:extLst>
                  <a:ext uri="{0D108BD9-81ED-4DB2-BD59-A6C34878D82A}">
                    <a16:rowId xmlns:a16="http://schemas.microsoft.com/office/drawing/2014/main" val="10002"/>
                  </a:ext>
                </a:extLst>
              </a:tr>
              <a:tr h="370840">
                <a:tc>
                  <a:txBody>
                    <a:bodyPr/>
                    <a:lstStyle/>
                    <a:p>
                      <a:r>
                        <a:rPr lang="en-US" sz="1600" dirty="0"/>
                        <a:t>1951</a:t>
                      </a:r>
                    </a:p>
                  </a:txBody>
                  <a:tcPr/>
                </a:tc>
                <a:tc>
                  <a:txBody>
                    <a:bodyPr/>
                    <a:lstStyle/>
                    <a:p>
                      <a:r>
                        <a:rPr lang="en-US" sz="1600" dirty="0"/>
                        <a:t>2008</a:t>
                      </a:r>
                    </a:p>
                  </a:txBody>
                  <a:tcPr/>
                </a:tc>
                <a:tc>
                  <a:txBody>
                    <a:bodyPr/>
                    <a:lstStyle/>
                    <a:p>
                      <a:r>
                        <a:rPr lang="en-US" sz="1600" dirty="0"/>
                        <a:t>Population and Public Health</a:t>
                      </a:r>
                    </a:p>
                  </a:txBody>
                  <a:tcPr/>
                </a:tc>
                <a:tc>
                  <a:txBody>
                    <a:bodyPr/>
                    <a:lstStyle/>
                    <a:p>
                      <a:r>
                        <a:rPr lang="en-US" sz="1600" dirty="0"/>
                        <a:t>Medicine</a:t>
                      </a:r>
                    </a:p>
                  </a:txBody>
                  <a:tcPr/>
                </a:tc>
                <a:extLst>
                  <a:ext uri="{0D108BD9-81ED-4DB2-BD59-A6C34878D82A}">
                    <a16:rowId xmlns:a16="http://schemas.microsoft.com/office/drawing/2014/main" val="10003"/>
                  </a:ext>
                </a:extLst>
              </a:tr>
              <a:tr h="370840">
                <a:tc>
                  <a:txBody>
                    <a:bodyPr/>
                    <a:lstStyle/>
                    <a:p>
                      <a:r>
                        <a:rPr lang="en-US" sz="1600" dirty="0"/>
                        <a:t>1942</a:t>
                      </a:r>
                    </a:p>
                  </a:txBody>
                  <a:tcPr/>
                </a:tc>
                <a:tc>
                  <a:txBody>
                    <a:bodyPr/>
                    <a:lstStyle/>
                    <a:p>
                      <a:r>
                        <a:rPr lang="en-US" sz="1600" dirty="0"/>
                        <a:t>1977</a:t>
                      </a:r>
                    </a:p>
                  </a:txBody>
                  <a:tcPr/>
                </a:tc>
                <a:tc>
                  <a:txBody>
                    <a:bodyPr/>
                    <a:lstStyle/>
                    <a:p>
                      <a:endParaRPr lang="en-US" sz="1600" dirty="0"/>
                    </a:p>
                  </a:txBody>
                  <a:tcPr/>
                </a:tc>
                <a:tc>
                  <a:txBody>
                    <a:bodyPr/>
                    <a:lstStyle/>
                    <a:p>
                      <a:r>
                        <a:rPr lang="en-US" sz="1600" dirty="0"/>
                        <a:t>Sauder School</a:t>
                      </a:r>
                    </a:p>
                  </a:txBody>
                  <a:tcPr/>
                </a:tc>
                <a:extLst>
                  <a:ext uri="{0D108BD9-81ED-4DB2-BD59-A6C34878D82A}">
                    <a16:rowId xmlns:a16="http://schemas.microsoft.com/office/drawing/2014/main" val="10004"/>
                  </a:ext>
                </a:extLst>
              </a:tr>
              <a:tr h="370840">
                <a:tc>
                  <a:txBody>
                    <a:bodyPr/>
                    <a:lstStyle/>
                    <a:p>
                      <a:r>
                        <a:rPr lang="en-US" sz="1600" dirty="0"/>
                        <a:t>1941</a:t>
                      </a:r>
                    </a:p>
                  </a:txBody>
                  <a:tcPr/>
                </a:tc>
                <a:tc>
                  <a:txBody>
                    <a:bodyPr/>
                    <a:lstStyle/>
                    <a:p>
                      <a:r>
                        <a:rPr lang="en-US" sz="1600" dirty="0"/>
                        <a:t>1998</a:t>
                      </a:r>
                    </a:p>
                  </a:txBody>
                  <a:tcPr/>
                </a:tc>
                <a:tc>
                  <a:txBody>
                    <a:bodyPr/>
                    <a:lstStyle/>
                    <a:p>
                      <a:r>
                        <a:rPr lang="en-US" sz="1600" dirty="0"/>
                        <a:t>Library</a:t>
                      </a:r>
                    </a:p>
                  </a:txBody>
                  <a:tcPr/>
                </a:tc>
                <a:tc>
                  <a:txBody>
                    <a:bodyPr/>
                    <a:lstStyle/>
                    <a:p>
                      <a:r>
                        <a:rPr lang="en-US" sz="1600" dirty="0"/>
                        <a:t>Librarian</a:t>
                      </a:r>
                    </a:p>
                  </a:txBody>
                  <a:tcPr/>
                </a:tc>
                <a:extLst>
                  <a:ext uri="{0D108BD9-81ED-4DB2-BD59-A6C34878D82A}">
                    <a16:rowId xmlns:a16="http://schemas.microsoft.com/office/drawing/2014/main" val="10005"/>
                  </a:ext>
                </a:extLst>
              </a:tr>
              <a:tr h="370840">
                <a:tc>
                  <a:txBody>
                    <a:bodyPr/>
                    <a:lstStyle/>
                    <a:p>
                      <a:r>
                        <a:rPr lang="en-US" sz="1600" dirty="0"/>
                        <a:t>1947</a:t>
                      </a:r>
                    </a:p>
                  </a:txBody>
                  <a:tcPr/>
                </a:tc>
                <a:tc>
                  <a:txBody>
                    <a:bodyPr/>
                    <a:lstStyle/>
                    <a:p>
                      <a:r>
                        <a:rPr lang="en-US" sz="1600" dirty="0"/>
                        <a:t>2014</a:t>
                      </a:r>
                    </a:p>
                  </a:txBody>
                  <a:tcPr/>
                </a:tc>
                <a:tc>
                  <a:txBody>
                    <a:bodyPr/>
                    <a:lstStyle/>
                    <a:p>
                      <a:r>
                        <a:rPr lang="en-US" sz="1600" dirty="0"/>
                        <a:t>Ob gyn</a:t>
                      </a:r>
                    </a:p>
                  </a:txBody>
                  <a:tcPr/>
                </a:tc>
                <a:tc>
                  <a:txBody>
                    <a:bodyPr/>
                    <a:lstStyle/>
                    <a:p>
                      <a:r>
                        <a:rPr lang="en-US" sz="1600" dirty="0"/>
                        <a:t>Medicine </a:t>
                      </a:r>
                    </a:p>
                  </a:txBody>
                  <a:tcPr/>
                </a:tc>
                <a:extLst>
                  <a:ext uri="{0D108BD9-81ED-4DB2-BD59-A6C34878D82A}">
                    <a16:rowId xmlns:a16="http://schemas.microsoft.com/office/drawing/2014/main" val="10006"/>
                  </a:ext>
                </a:extLst>
              </a:tr>
              <a:tr h="370840">
                <a:tc>
                  <a:txBody>
                    <a:bodyPr/>
                    <a:lstStyle/>
                    <a:p>
                      <a:r>
                        <a:rPr lang="en-US" sz="1600" dirty="0"/>
                        <a:t>1946</a:t>
                      </a:r>
                    </a:p>
                  </a:txBody>
                  <a:tcPr/>
                </a:tc>
                <a:tc>
                  <a:txBody>
                    <a:bodyPr/>
                    <a:lstStyle/>
                    <a:p>
                      <a:r>
                        <a:rPr lang="en-US" sz="1600" dirty="0"/>
                        <a:t>2014</a:t>
                      </a:r>
                    </a:p>
                  </a:txBody>
                  <a:tcPr/>
                </a:tc>
                <a:tc>
                  <a:txBody>
                    <a:bodyPr/>
                    <a:lstStyle/>
                    <a:p>
                      <a:r>
                        <a:rPr lang="en-US" sz="1600" dirty="0"/>
                        <a:t>Family Medicine</a:t>
                      </a:r>
                    </a:p>
                  </a:txBody>
                  <a:tcPr/>
                </a:tc>
                <a:tc>
                  <a:txBody>
                    <a:bodyPr/>
                    <a:lstStyle/>
                    <a:p>
                      <a:r>
                        <a:rPr lang="en-US" sz="1600" dirty="0"/>
                        <a:t>Schulich School of Medicine &amp; Dentistry, Western University</a:t>
                      </a:r>
                    </a:p>
                  </a:txBody>
                  <a:tcPr/>
                </a:tc>
                <a:extLst>
                  <a:ext uri="{0D108BD9-81ED-4DB2-BD59-A6C34878D82A}">
                    <a16:rowId xmlns:a16="http://schemas.microsoft.com/office/drawing/2014/main" val="10007"/>
                  </a:ext>
                </a:extLst>
              </a:tr>
              <a:tr h="370840">
                <a:tc>
                  <a:txBody>
                    <a:bodyPr/>
                    <a:lstStyle/>
                    <a:p>
                      <a:r>
                        <a:rPr lang="en-US" sz="1600" dirty="0"/>
                        <a:t>1950</a:t>
                      </a:r>
                    </a:p>
                  </a:txBody>
                  <a:tcPr/>
                </a:tc>
                <a:tc>
                  <a:txBody>
                    <a:bodyPr/>
                    <a:lstStyle/>
                    <a:p>
                      <a:r>
                        <a:rPr lang="en-US" sz="1600" dirty="0"/>
                        <a:t>2015</a:t>
                      </a:r>
                    </a:p>
                  </a:txBody>
                  <a:tcPr/>
                </a:tc>
                <a:tc>
                  <a:txBody>
                    <a:bodyPr/>
                    <a:lstStyle/>
                    <a:p>
                      <a:r>
                        <a:rPr lang="en-US" sz="1600" dirty="0"/>
                        <a:t>Psychiatry</a:t>
                      </a:r>
                    </a:p>
                  </a:txBody>
                  <a:tcPr/>
                </a:tc>
                <a:tc>
                  <a:txBody>
                    <a:bodyPr/>
                    <a:lstStyle/>
                    <a:p>
                      <a:r>
                        <a:rPr lang="en-US" sz="1600" dirty="0"/>
                        <a:t>Medicine</a:t>
                      </a:r>
                    </a:p>
                  </a:txBody>
                  <a:tcPr/>
                </a:tc>
                <a:extLst>
                  <a:ext uri="{0D108BD9-81ED-4DB2-BD59-A6C34878D82A}">
                    <a16:rowId xmlns:a16="http://schemas.microsoft.com/office/drawing/2014/main" val="10008"/>
                  </a:ext>
                </a:extLst>
              </a:tr>
              <a:tr h="370840">
                <a:tc>
                  <a:txBody>
                    <a:bodyPr/>
                    <a:lstStyle/>
                    <a:p>
                      <a:r>
                        <a:rPr lang="en-US" sz="1600" dirty="0"/>
                        <a:t>1931</a:t>
                      </a:r>
                    </a:p>
                  </a:txBody>
                  <a:tcPr/>
                </a:tc>
                <a:tc>
                  <a:txBody>
                    <a:bodyPr/>
                    <a:lstStyle/>
                    <a:p>
                      <a:r>
                        <a:rPr lang="en-US" sz="1600" dirty="0"/>
                        <a:t>1966</a:t>
                      </a:r>
                    </a:p>
                  </a:txBody>
                  <a:tcPr/>
                </a:tc>
                <a:tc>
                  <a:txBody>
                    <a:bodyPr/>
                    <a:lstStyle/>
                    <a:p>
                      <a:r>
                        <a:rPr lang="en-US" sz="1600" dirty="0"/>
                        <a:t>Electrical and Computer Engineering</a:t>
                      </a:r>
                    </a:p>
                  </a:txBody>
                  <a:tcPr/>
                </a:tc>
                <a:tc>
                  <a:txBody>
                    <a:bodyPr/>
                    <a:lstStyle/>
                    <a:p>
                      <a:r>
                        <a:rPr lang="en-US" sz="1600" dirty="0"/>
                        <a:t>Applied Science</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511048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1932</a:t>
                      </a:r>
                    </a:p>
                  </a:txBody>
                  <a:tcPr/>
                </a:tc>
                <a:tc>
                  <a:txBody>
                    <a:bodyPr/>
                    <a:lstStyle/>
                    <a:p>
                      <a:r>
                        <a:rPr lang="en-US" sz="1600" dirty="0"/>
                        <a:t>1993</a:t>
                      </a:r>
                    </a:p>
                  </a:txBody>
                  <a:tcPr/>
                </a:tc>
                <a:tc>
                  <a:txBody>
                    <a:bodyPr/>
                    <a:lstStyle/>
                    <a:p>
                      <a:r>
                        <a:rPr lang="en-US" sz="1600" dirty="0"/>
                        <a:t>Physiology</a:t>
                      </a:r>
                    </a:p>
                  </a:txBody>
                  <a:tcPr/>
                </a:tc>
                <a:tc>
                  <a:txBody>
                    <a:bodyPr/>
                    <a:lstStyle/>
                    <a:p>
                      <a:r>
                        <a:rPr lang="en-US" sz="1600" dirty="0"/>
                        <a:t>Medicine</a:t>
                      </a:r>
                    </a:p>
                  </a:txBody>
                  <a:tcPr/>
                </a:tc>
                <a:extLst>
                  <a:ext uri="{0D108BD9-81ED-4DB2-BD59-A6C34878D82A}">
                    <a16:rowId xmlns:a16="http://schemas.microsoft.com/office/drawing/2014/main" val="10001"/>
                  </a:ext>
                </a:extLst>
              </a:tr>
              <a:tr h="370840">
                <a:tc>
                  <a:txBody>
                    <a:bodyPr/>
                    <a:lstStyle/>
                    <a:p>
                      <a:r>
                        <a:rPr lang="en-US" sz="1600" dirty="0"/>
                        <a:t>1949</a:t>
                      </a:r>
                    </a:p>
                  </a:txBody>
                  <a:tcPr/>
                </a:tc>
                <a:tc>
                  <a:txBody>
                    <a:bodyPr/>
                    <a:lstStyle/>
                    <a:p>
                      <a:r>
                        <a:rPr lang="en-US" sz="1600" dirty="0"/>
                        <a:t>2014</a:t>
                      </a:r>
                    </a:p>
                  </a:txBody>
                  <a:tcPr/>
                </a:tc>
                <a:tc>
                  <a:txBody>
                    <a:bodyPr/>
                    <a:lstStyle/>
                    <a:p>
                      <a:r>
                        <a:rPr lang="en-US" sz="1600" dirty="0"/>
                        <a:t>Civil Engineering</a:t>
                      </a:r>
                    </a:p>
                  </a:txBody>
                  <a:tcPr/>
                </a:tc>
                <a:tc>
                  <a:txBody>
                    <a:bodyPr/>
                    <a:lstStyle/>
                    <a:p>
                      <a:r>
                        <a:rPr lang="en-US" sz="1600" dirty="0"/>
                        <a:t>Applied Science</a:t>
                      </a:r>
                    </a:p>
                  </a:txBody>
                  <a:tcPr/>
                </a:tc>
                <a:extLst>
                  <a:ext uri="{0D108BD9-81ED-4DB2-BD59-A6C34878D82A}">
                    <a16:rowId xmlns:a16="http://schemas.microsoft.com/office/drawing/2014/main" val="10002"/>
                  </a:ext>
                </a:extLst>
              </a:tr>
              <a:tr h="370840">
                <a:tc>
                  <a:txBody>
                    <a:bodyPr/>
                    <a:lstStyle/>
                    <a:p>
                      <a:r>
                        <a:rPr lang="en-US" sz="1600" dirty="0"/>
                        <a:t>1941</a:t>
                      </a:r>
                    </a:p>
                  </a:txBody>
                  <a:tcPr/>
                </a:tc>
                <a:tc>
                  <a:txBody>
                    <a:bodyPr/>
                    <a:lstStyle/>
                    <a:p>
                      <a:r>
                        <a:rPr lang="en-US" sz="1600" dirty="0"/>
                        <a:t>2006</a:t>
                      </a:r>
                    </a:p>
                  </a:txBody>
                  <a:tcPr/>
                </a:tc>
                <a:tc>
                  <a:txBody>
                    <a:bodyPr/>
                    <a:lstStyle/>
                    <a:p>
                      <a:r>
                        <a:rPr lang="en-US" sz="1600" dirty="0"/>
                        <a:t>Chemistry</a:t>
                      </a:r>
                    </a:p>
                  </a:txBody>
                  <a:tcPr/>
                </a:tc>
                <a:tc>
                  <a:txBody>
                    <a:bodyPr/>
                    <a:lstStyle/>
                    <a:p>
                      <a:r>
                        <a:rPr lang="en-US" sz="1600" dirty="0"/>
                        <a:t>Science</a:t>
                      </a:r>
                    </a:p>
                  </a:txBody>
                  <a:tcPr/>
                </a:tc>
                <a:extLst>
                  <a:ext uri="{0D108BD9-81ED-4DB2-BD59-A6C34878D82A}">
                    <a16:rowId xmlns:a16="http://schemas.microsoft.com/office/drawing/2014/main" val="10003"/>
                  </a:ext>
                </a:extLst>
              </a:tr>
              <a:tr h="370840">
                <a:tc>
                  <a:txBody>
                    <a:bodyPr/>
                    <a:lstStyle/>
                    <a:p>
                      <a:r>
                        <a:rPr lang="en-US" sz="1600" dirty="0"/>
                        <a:t>1939</a:t>
                      </a:r>
                    </a:p>
                  </a:txBody>
                  <a:tcPr/>
                </a:tc>
                <a:tc>
                  <a:txBody>
                    <a:bodyPr/>
                    <a:lstStyle/>
                    <a:p>
                      <a:r>
                        <a:rPr lang="en-US" sz="1600" dirty="0"/>
                        <a:t>2004</a:t>
                      </a:r>
                    </a:p>
                  </a:txBody>
                  <a:tcPr/>
                </a:tc>
                <a:tc>
                  <a:txBody>
                    <a:bodyPr/>
                    <a:lstStyle/>
                    <a:p>
                      <a:r>
                        <a:rPr lang="en-US" sz="1600" dirty="0"/>
                        <a:t>EECE</a:t>
                      </a:r>
                    </a:p>
                  </a:txBody>
                  <a:tcPr/>
                </a:tc>
                <a:tc>
                  <a:txBody>
                    <a:bodyPr/>
                    <a:lstStyle/>
                    <a:p>
                      <a:r>
                        <a:rPr lang="en-US" sz="1600" dirty="0"/>
                        <a:t>APSC</a:t>
                      </a:r>
                    </a:p>
                  </a:txBody>
                  <a:tcPr/>
                </a:tc>
                <a:extLst>
                  <a:ext uri="{0D108BD9-81ED-4DB2-BD59-A6C34878D82A}">
                    <a16:rowId xmlns:a16="http://schemas.microsoft.com/office/drawing/2014/main" val="10004"/>
                  </a:ext>
                </a:extLst>
              </a:tr>
              <a:tr h="370840">
                <a:tc>
                  <a:txBody>
                    <a:bodyPr/>
                    <a:lstStyle/>
                    <a:p>
                      <a:r>
                        <a:rPr lang="en-US" sz="1600" dirty="0"/>
                        <a:t>1945</a:t>
                      </a:r>
                    </a:p>
                  </a:txBody>
                  <a:tcPr/>
                </a:tc>
                <a:tc>
                  <a:txBody>
                    <a:bodyPr/>
                    <a:lstStyle/>
                    <a:p>
                      <a:r>
                        <a:rPr lang="en-US" sz="1600" dirty="0"/>
                        <a:t>2018</a:t>
                      </a:r>
                    </a:p>
                  </a:txBody>
                  <a:tcPr/>
                </a:tc>
                <a:tc>
                  <a:txBody>
                    <a:bodyPr/>
                    <a:lstStyle/>
                    <a:p>
                      <a:r>
                        <a:rPr lang="en-US" sz="1600" dirty="0"/>
                        <a:t>Family practice</a:t>
                      </a:r>
                    </a:p>
                  </a:txBody>
                  <a:tcPr/>
                </a:tc>
                <a:tc>
                  <a:txBody>
                    <a:bodyPr/>
                    <a:lstStyle/>
                    <a:p>
                      <a:r>
                        <a:rPr lang="en-US" sz="1600" dirty="0"/>
                        <a:t>Medicine</a:t>
                      </a:r>
                    </a:p>
                  </a:txBody>
                  <a:tcPr/>
                </a:tc>
                <a:extLst>
                  <a:ext uri="{0D108BD9-81ED-4DB2-BD59-A6C34878D82A}">
                    <a16:rowId xmlns:a16="http://schemas.microsoft.com/office/drawing/2014/main" val="10005"/>
                  </a:ext>
                </a:extLst>
              </a:tr>
              <a:tr h="370840">
                <a:tc>
                  <a:txBody>
                    <a:bodyPr/>
                    <a:lstStyle/>
                    <a:p>
                      <a:r>
                        <a:rPr lang="en-US" sz="1600" dirty="0"/>
                        <a:t>1931</a:t>
                      </a:r>
                    </a:p>
                  </a:txBody>
                  <a:tcPr/>
                </a:tc>
                <a:tc>
                  <a:txBody>
                    <a:bodyPr/>
                    <a:lstStyle/>
                    <a:p>
                      <a:r>
                        <a:rPr lang="en-US" sz="1600" dirty="0"/>
                        <a:t>1996</a:t>
                      </a:r>
                    </a:p>
                  </a:txBody>
                  <a:tcPr/>
                </a:tc>
                <a:tc>
                  <a:txBody>
                    <a:bodyPr/>
                    <a:lstStyle/>
                    <a:p>
                      <a:r>
                        <a:rPr lang="en-US" sz="1600" dirty="0"/>
                        <a:t>Chemistry</a:t>
                      </a:r>
                    </a:p>
                  </a:txBody>
                  <a:tcPr/>
                </a:tc>
                <a:tc>
                  <a:txBody>
                    <a:bodyPr/>
                    <a:lstStyle/>
                    <a:p>
                      <a:r>
                        <a:rPr lang="en-US" sz="1600" dirty="0"/>
                        <a:t>Science</a:t>
                      </a:r>
                    </a:p>
                  </a:txBody>
                  <a:tcPr/>
                </a:tc>
                <a:extLst>
                  <a:ext uri="{0D108BD9-81ED-4DB2-BD59-A6C34878D82A}">
                    <a16:rowId xmlns:a16="http://schemas.microsoft.com/office/drawing/2014/main" val="10006"/>
                  </a:ext>
                </a:extLst>
              </a:tr>
              <a:tr h="370840">
                <a:tc>
                  <a:txBody>
                    <a:bodyPr/>
                    <a:lstStyle/>
                    <a:p>
                      <a:r>
                        <a:rPr lang="en-US" sz="1600" dirty="0"/>
                        <a:t>1926</a:t>
                      </a:r>
                    </a:p>
                  </a:txBody>
                  <a:tcPr/>
                </a:tc>
                <a:tc>
                  <a:txBody>
                    <a:bodyPr/>
                    <a:lstStyle/>
                    <a:p>
                      <a:r>
                        <a:rPr lang="en-US" sz="1600" dirty="0"/>
                        <a:t>1991</a:t>
                      </a:r>
                    </a:p>
                  </a:txBody>
                  <a:tcPr/>
                </a:tc>
                <a:tc>
                  <a:txBody>
                    <a:bodyPr/>
                    <a:lstStyle/>
                    <a:p>
                      <a:r>
                        <a:rPr lang="en-US" sz="1600" dirty="0"/>
                        <a:t>Pathology</a:t>
                      </a:r>
                    </a:p>
                  </a:txBody>
                  <a:tcPr/>
                </a:tc>
                <a:tc>
                  <a:txBody>
                    <a:bodyPr/>
                    <a:lstStyle/>
                    <a:p>
                      <a:r>
                        <a:rPr lang="en-US" sz="1600" dirty="0"/>
                        <a:t>Medicine</a:t>
                      </a:r>
                    </a:p>
                  </a:txBody>
                  <a:tcPr/>
                </a:tc>
                <a:extLst>
                  <a:ext uri="{0D108BD9-81ED-4DB2-BD59-A6C34878D82A}">
                    <a16:rowId xmlns:a16="http://schemas.microsoft.com/office/drawing/2014/main" val="10007"/>
                  </a:ext>
                </a:extLst>
              </a:tr>
              <a:tr h="370840">
                <a:tc>
                  <a:txBody>
                    <a:bodyPr/>
                    <a:lstStyle/>
                    <a:p>
                      <a:r>
                        <a:rPr lang="en-US" sz="1600" dirty="0"/>
                        <a:t>1951</a:t>
                      </a:r>
                    </a:p>
                  </a:txBody>
                  <a:tcPr/>
                </a:tc>
                <a:tc>
                  <a:txBody>
                    <a:bodyPr/>
                    <a:lstStyle/>
                    <a:p>
                      <a:r>
                        <a:rPr lang="en-US" sz="1600" dirty="0"/>
                        <a:t>2016</a:t>
                      </a:r>
                    </a:p>
                  </a:txBody>
                  <a:tcPr/>
                </a:tc>
                <a:tc>
                  <a:txBody>
                    <a:bodyPr/>
                    <a:lstStyle/>
                    <a:p>
                      <a:r>
                        <a:rPr lang="en-US" sz="1600" dirty="0"/>
                        <a:t>Radiology</a:t>
                      </a:r>
                    </a:p>
                  </a:txBody>
                  <a:tcPr/>
                </a:tc>
                <a:tc>
                  <a:txBody>
                    <a:bodyPr/>
                    <a:lstStyle/>
                    <a:p>
                      <a:r>
                        <a:rPr lang="en-US" sz="1600" dirty="0"/>
                        <a:t>Medicine</a:t>
                      </a:r>
                    </a:p>
                  </a:txBody>
                  <a:tcPr/>
                </a:tc>
                <a:extLst>
                  <a:ext uri="{0D108BD9-81ED-4DB2-BD59-A6C34878D82A}">
                    <a16:rowId xmlns:a16="http://schemas.microsoft.com/office/drawing/2014/main" val="10008"/>
                  </a:ext>
                </a:extLst>
              </a:tr>
              <a:tr h="370840">
                <a:tc>
                  <a:txBody>
                    <a:bodyPr/>
                    <a:lstStyle/>
                    <a:p>
                      <a:r>
                        <a:rPr lang="en-US" sz="1600" dirty="0"/>
                        <a:t>1943</a:t>
                      </a:r>
                    </a:p>
                  </a:txBody>
                  <a:tcPr/>
                </a:tc>
                <a:tc>
                  <a:txBody>
                    <a:bodyPr/>
                    <a:lstStyle/>
                    <a:p>
                      <a:r>
                        <a:rPr lang="en-US" sz="1600" dirty="0"/>
                        <a:t>2015</a:t>
                      </a:r>
                    </a:p>
                  </a:txBody>
                  <a:tcPr/>
                </a:tc>
                <a:tc>
                  <a:txBody>
                    <a:bodyPr/>
                    <a:lstStyle/>
                    <a:p>
                      <a:r>
                        <a:rPr lang="en-US" sz="1600" dirty="0"/>
                        <a:t>Medicine </a:t>
                      </a:r>
                    </a:p>
                  </a:txBody>
                  <a:tcPr/>
                </a:tc>
                <a:tc>
                  <a:txBody>
                    <a:bodyPr/>
                    <a:lstStyle/>
                    <a:p>
                      <a:r>
                        <a:rPr lang="en-US" sz="1600" dirty="0"/>
                        <a:t>Ob/gyn</a:t>
                      </a:r>
                    </a:p>
                  </a:txBody>
                  <a:tcPr/>
                </a:tc>
                <a:extLst>
                  <a:ext uri="{0D108BD9-81ED-4DB2-BD59-A6C34878D82A}">
                    <a16:rowId xmlns:a16="http://schemas.microsoft.com/office/drawing/2014/main" val="10009"/>
                  </a:ext>
                </a:extLst>
              </a:tr>
              <a:tr h="370840">
                <a:tc>
                  <a:txBody>
                    <a:bodyPr/>
                    <a:lstStyle/>
                    <a:p>
                      <a:r>
                        <a:rPr lang="en-US" sz="1600" dirty="0"/>
                        <a:t>1946</a:t>
                      </a:r>
                    </a:p>
                  </a:txBody>
                  <a:tcPr/>
                </a:tc>
                <a:tc>
                  <a:txBody>
                    <a:bodyPr/>
                    <a:lstStyle/>
                    <a:p>
                      <a:r>
                        <a:rPr lang="en-US" sz="1600" dirty="0"/>
                        <a:t>2018</a:t>
                      </a:r>
                    </a:p>
                  </a:txBody>
                  <a:tcPr/>
                </a:tc>
                <a:tc>
                  <a:txBody>
                    <a:bodyPr/>
                    <a:lstStyle/>
                    <a:p>
                      <a:r>
                        <a:rPr lang="en-US" sz="1600" dirty="0"/>
                        <a:t>Director, Wine Research Centre</a:t>
                      </a:r>
                    </a:p>
                  </a:txBody>
                  <a:tcPr/>
                </a:tc>
                <a:tc>
                  <a:txBody>
                    <a:bodyPr/>
                    <a:lstStyle/>
                    <a:p>
                      <a:r>
                        <a:rPr lang="en-US" sz="1600" dirty="0"/>
                        <a:t>Land and Food Systems</a:t>
                      </a:r>
                    </a:p>
                  </a:txBody>
                  <a:tcPr/>
                </a:tc>
                <a:extLst>
                  <a:ext uri="{0D108BD9-81ED-4DB2-BD59-A6C34878D82A}">
                    <a16:rowId xmlns:a16="http://schemas.microsoft.com/office/drawing/2014/main" val="10010"/>
                  </a:ext>
                </a:extLst>
              </a:tr>
              <a:tr h="370840">
                <a:tc>
                  <a:txBody>
                    <a:bodyPr/>
                    <a:lstStyle/>
                    <a:p>
                      <a:r>
                        <a:rPr lang="en-US" sz="1600" dirty="0"/>
                        <a:t>1952</a:t>
                      </a:r>
                    </a:p>
                  </a:txBody>
                  <a:tcPr/>
                </a:tc>
                <a:tc>
                  <a:txBody>
                    <a:bodyPr/>
                    <a:lstStyle/>
                    <a:p>
                      <a:r>
                        <a:rPr lang="en-US" sz="1600" dirty="0"/>
                        <a:t>2016</a:t>
                      </a:r>
                    </a:p>
                  </a:txBody>
                  <a:tcPr/>
                </a:tc>
                <a:tc>
                  <a:txBody>
                    <a:bodyPr/>
                    <a:lstStyle/>
                    <a:p>
                      <a:r>
                        <a:rPr lang="en-US" sz="1600" dirty="0"/>
                        <a:t>Occupational Science &amp; Occupational Therapy</a:t>
                      </a:r>
                    </a:p>
                  </a:txBody>
                  <a:tcPr/>
                </a:tc>
                <a:tc>
                  <a:txBody>
                    <a:bodyPr/>
                    <a:lstStyle/>
                    <a:p>
                      <a:r>
                        <a:rPr lang="en-US" sz="1600" dirty="0"/>
                        <a:t>Medicine</a:t>
                      </a:r>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28752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1950</a:t>
                      </a:r>
                    </a:p>
                  </a:txBody>
                  <a:tcPr/>
                </a:tc>
                <a:tc>
                  <a:txBody>
                    <a:bodyPr/>
                    <a:lstStyle/>
                    <a:p>
                      <a:r>
                        <a:rPr lang="en-US" sz="1600" dirty="0"/>
                        <a:t>2018</a:t>
                      </a:r>
                    </a:p>
                  </a:txBody>
                  <a:tcPr/>
                </a:tc>
                <a:tc>
                  <a:txBody>
                    <a:bodyPr/>
                    <a:lstStyle/>
                    <a:p>
                      <a:r>
                        <a:rPr lang="en-US" sz="1600" dirty="0"/>
                        <a:t>Economics</a:t>
                      </a:r>
                    </a:p>
                  </a:txBody>
                  <a:tcPr/>
                </a:tc>
                <a:tc>
                  <a:txBody>
                    <a:bodyPr/>
                    <a:lstStyle/>
                    <a:p>
                      <a:r>
                        <a:rPr lang="en-US" sz="1600" dirty="0"/>
                        <a:t>Arts</a:t>
                      </a:r>
                    </a:p>
                  </a:txBody>
                  <a:tcPr/>
                </a:tc>
                <a:extLst>
                  <a:ext uri="{0D108BD9-81ED-4DB2-BD59-A6C34878D82A}">
                    <a16:rowId xmlns:a16="http://schemas.microsoft.com/office/drawing/2014/main" val="10001"/>
                  </a:ext>
                </a:extLst>
              </a:tr>
              <a:tr h="370840">
                <a:tc>
                  <a:txBody>
                    <a:bodyPr/>
                    <a:lstStyle/>
                    <a:p>
                      <a:r>
                        <a:rPr lang="en-US" sz="1600" dirty="0"/>
                        <a:t>1952</a:t>
                      </a:r>
                    </a:p>
                  </a:txBody>
                  <a:tcPr/>
                </a:tc>
                <a:tc>
                  <a:txBody>
                    <a:bodyPr/>
                    <a:lstStyle/>
                    <a:p>
                      <a:r>
                        <a:rPr lang="en-US" sz="1600" dirty="0"/>
                        <a:t>2017</a:t>
                      </a:r>
                    </a:p>
                  </a:txBody>
                  <a:tcPr/>
                </a:tc>
                <a:tc>
                  <a:txBody>
                    <a:bodyPr/>
                    <a:lstStyle/>
                    <a:p>
                      <a:r>
                        <a:rPr lang="en-US" sz="1600" dirty="0"/>
                        <a:t>medicine</a:t>
                      </a:r>
                    </a:p>
                  </a:txBody>
                  <a:tcPr/>
                </a:tc>
                <a:tc>
                  <a:txBody>
                    <a:bodyPr/>
                    <a:lstStyle/>
                    <a:p>
                      <a:r>
                        <a:rPr lang="en-US" sz="1600" dirty="0"/>
                        <a:t>medicine</a:t>
                      </a:r>
                    </a:p>
                  </a:txBody>
                  <a:tcPr/>
                </a:tc>
                <a:extLst>
                  <a:ext uri="{0D108BD9-81ED-4DB2-BD59-A6C34878D82A}">
                    <a16:rowId xmlns:a16="http://schemas.microsoft.com/office/drawing/2014/main" val="10002"/>
                  </a:ext>
                </a:extLst>
              </a:tr>
              <a:tr h="370840">
                <a:tc>
                  <a:txBody>
                    <a:bodyPr/>
                    <a:lstStyle/>
                    <a:p>
                      <a:r>
                        <a:rPr lang="en-US" sz="1600" dirty="0"/>
                        <a:t>1941</a:t>
                      </a:r>
                    </a:p>
                  </a:txBody>
                  <a:tcPr/>
                </a:tc>
                <a:tc>
                  <a:txBody>
                    <a:bodyPr/>
                    <a:lstStyle/>
                    <a:p>
                      <a:r>
                        <a:rPr lang="en-US" sz="1600" dirty="0"/>
                        <a:t>2006</a:t>
                      </a:r>
                    </a:p>
                  </a:txBody>
                  <a:tcPr/>
                </a:tc>
                <a:tc>
                  <a:txBody>
                    <a:bodyPr/>
                    <a:lstStyle/>
                    <a:p>
                      <a:r>
                        <a:rPr lang="en-US" sz="1600" dirty="0"/>
                        <a:t>English</a:t>
                      </a:r>
                    </a:p>
                  </a:txBody>
                  <a:tcPr/>
                </a:tc>
                <a:tc>
                  <a:txBody>
                    <a:bodyPr/>
                    <a:lstStyle/>
                    <a:p>
                      <a:r>
                        <a:rPr lang="en-US" sz="1600" dirty="0"/>
                        <a:t>Arts</a:t>
                      </a:r>
                    </a:p>
                  </a:txBody>
                  <a:tcPr/>
                </a:tc>
                <a:extLst>
                  <a:ext uri="{0D108BD9-81ED-4DB2-BD59-A6C34878D82A}">
                    <a16:rowId xmlns:a16="http://schemas.microsoft.com/office/drawing/2014/main" val="10003"/>
                  </a:ext>
                </a:extLst>
              </a:tr>
              <a:tr h="370840">
                <a:tc>
                  <a:txBody>
                    <a:bodyPr/>
                    <a:lstStyle/>
                    <a:p>
                      <a:r>
                        <a:rPr lang="en-US" sz="1600" dirty="0"/>
                        <a:t>1944</a:t>
                      </a:r>
                    </a:p>
                  </a:txBody>
                  <a:tcPr/>
                </a:tc>
                <a:tc>
                  <a:txBody>
                    <a:bodyPr/>
                    <a:lstStyle/>
                    <a:p>
                      <a:r>
                        <a:rPr lang="en-US" sz="1600" dirty="0"/>
                        <a:t>2007</a:t>
                      </a:r>
                    </a:p>
                  </a:txBody>
                  <a:tcPr/>
                </a:tc>
                <a:tc>
                  <a:txBody>
                    <a:bodyPr/>
                    <a:lstStyle/>
                    <a:p>
                      <a:r>
                        <a:rPr lang="en-US" sz="1600" dirty="0"/>
                        <a:t>Asian Library</a:t>
                      </a:r>
                    </a:p>
                  </a:txBody>
                  <a:tcPr/>
                </a:tc>
                <a:tc>
                  <a:txBody>
                    <a:bodyPr/>
                    <a:lstStyle/>
                    <a:p>
                      <a:r>
                        <a:rPr lang="en-US" sz="1600" dirty="0"/>
                        <a:t>Library</a:t>
                      </a:r>
                    </a:p>
                  </a:txBody>
                  <a:tcPr/>
                </a:tc>
                <a:extLst>
                  <a:ext uri="{0D108BD9-81ED-4DB2-BD59-A6C34878D82A}">
                    <a16:rowId xmlns:a16="http://schemas.microsoft.com/office/drawing/2014/main" val="10004"/>
                  </a:ext>
                </a:extLst>
              </a:tr>
              <a:tr h="370840">
                <a:tc>
                  <a:txBody>
                    <a:bodyPr/>
                    <a:lstStyle/>
                    <a:p>
                      <a:r>
                        <a:rPr lang="en-US" sz="1600" dirty="0"/>
                        <a:t>1942</a:t>
                      </a:r>
                    </a:p>
                  </a:txBody>
                  <a:tcPr/>
                </a:tc>
                <a:tc>
                  <a:txBody>
                    <a:bodyPr/>
                    <a:lstStyle/>
                    <a:p>
                      <a:r>
                        <a:rPr lang="en-US" sz="1600" dirty="0"/>
                        <a:t>2012</a:t>
                      </a:r>
                    </a:p>
                  </a:txBody>
                  <a:tcPr/>
                </a:tc>
                <a:tc>
                  <a:txBody>
                    <a:bodyPr/>
                    <a:lstStyle/>
                    <a:p>
                      <a:r>
                        <a:rPr lang="en-US" sz="1600" dirty="0"/>
                        <a:t>Sociology</a:t>
                      </a:r>
                    </a:p>
                  </a:txBody>
                  <a:tcPr/>
                </a:tc>
                <a:tc>
                  <a:txBody>
                    <a:bodyPr/>
                    <a:lstStyle/>
                    <a:p>
                      <a:r>
                        <a:rPr lang="en-US" sz="1600" dirty="0"/>
                        <a:t>IK Barber at UBCO</a:t>
                      </a:r>
                    </a:p>
                  </a:txBody>
                  <a:tcPr/>
                </a:tc>
                <a:extLst>
                  <a:ext uri="{0D108BD9-81ED-4DB2-BD59-A6C34878D82A}">
                    <a16:rowId xmlns:a16="http://schemas.microsoft.com/office/drawing/2014/main" val="10005"/>
                  </a:ext>
                </a:extLst>
              </a:tr>
              <a:tr h="370840">
                <a:tc>
                  <a:txBody>
                    <a:bodyPr/>
                    <a:lstStyle/>
                    <a:p>
                      <a:r>
                        <a:rPr lang="en-US" sz="1600" dirty="0"/>
                        <a:t>1957</a:t>
                      </a:r>
                    </a:p>
                  </a:txBody>
                  <a:tcPr/>
                </a:tc>
                <a:tc>
                  <a:txBody>
                    <a:bodyPr/>
                    <a:lstStyle/>
                    <a:p>
                      <a:r>
                        <a:rPr lang="en-US" sz="1600" dirty="0"/>
                        <a:t>2019</a:t>
                      </a:r>
                    </a:p>
                  </a:txBody>
                  <a:tcPr/>
                </a:tc>
                <a:tc>
                  <a:txBody>
                    <a:bodyPr/>
                    <a:lstStyle/>
                    <a:p>
                      <a:endParaRPr lang="en-US" sz="1600" dirty="0"/>
                    </a:p>
                  </a:txBody>
                  <a:tcPr/>
                </a:tc>
                <a:tc>
                  <a:txBody>
                    <a:bodyPr/>
                    <a:lstStyle/>
                    <a:p>
                      <a:r>
                        <a:rPr lang="en-US" sz="1600" dirty="0"/>
                        <a:t>Library</a:t>
                      </a:r>
                    </a:p>
                  </a:txBody>
                  <a:tcPr/>
                </a:tc>
                <a:extLst>
                  <a:ext uri="{0D108BD9-81ED-4DB2-BD59-A6C34878D82A}">
                    <a16:rowId xmlns:a16="http://schemas.microsoft.com/office/drawing/2014/main" val="10006"/>
                  </a:ext>
                </a:extLst>
              </a:tr>
              <a:tr h="370840">
                <a:tc>
                  <a:txBody>
                    <a:bodyPr/>
                    <a:lstStyle/>
                    <a:p>
                      <a:r>
                        <a:rPr lang="en-US" sz="1600" dirty="0"/>
                        <a:t>1927</a:t>
                      </a:r>
                    </a:p>
                  </a:txBody>
                  <a:tcPr/>
                </a:tc>
                <a:tc>
                  <a:txBody>
                    <a:bodyPr/>
                    <a:lstStyle/>
                    <a:p>
                      <a:r>
                        <a:rPr lang="en-US" sz="1600" dirty="0"/>
                        <a:t>1993</a:t>
                      </a:r>
                    </a:p>
                  </a:txBody>
                  <a:tcPr/>
                </a:tc>
                <a:tc>
                  <a:txBody>
                    <a:bodyPr/>
                    <a:lstStyle/>
                    <a:p>
                      <a:r>
                        <a:rPr lang="en-US" sz="1600" dirty="0"/>
                        <a:t>Sociology</a:t>
                      </a:r>
                    </a:p>
                  </a:txBody>
                  <a:tcPr/>
                </a:tc>
                <a:tc>
                  <a:txBody>
                    <a:bodyPr/>
                    <a:lstStyle/>
                    <a:p>
                      <a:r>
                        <a:rPr lang="en-US" sz="1600" dirty="0"/>
                        <a:t>Arts</a:t>
                      </a:r>
                    </a:p>
                  </a:txBody>
                  <a:tcPr/>
                </a:tc>
                <a:extLst>
                  <a:ext uri="{0D108BD9-81ED-4DB2-BD59-A6C34878D82A}">
                    <a16:rowId xmlns:a16="http://schemas.microsoft.com/office/drawing/2014/main" val="10007"/>
                  </a:ext>
                </a:extLst>
              </a:tr>
              <a:tr h="370840">
                <a:tc>
                  <a:txBody>
                    <a:bodyPr/>
                    <a:lstStyle/>
                    <a:p>
                      <a:r>
                        <a:rPr lang="en-US" sz="1600" dirty="0"/>
                        <a:t>1945</a:t>
                      </a:r>
                    </a:p>
                  </a:txBody>
                  <a:tcPr/>
                </a:tc>
                <a:tc>
                  <a:txBody>
                    <a:bodyPr/>
                    <a:lstStyle/>
                    <a:p>
                      <a:r>
                        <a:rPr lang="en-US" sz="1600" dirty="0"/>
                        <a:t>2016</a:t>
                      </a:r>
                    </a:p>
                  </a:txBody>
                  <a:tcPr/>
                </a:tc>
                <a:tc>
                  <a:txBody>
                    <a:bodyPr/>
                    <a:lstStyle/>
                    <a:p>
                      <a:r>
                        <a:rPr lang="en-US" sz="1600" dirty="0"/>
                        <a:t>Sauder School of Business</a:t>
                      </a:r>
                    </a:p>
                  </a:txBody>
                  <a:tcPr/>
                </a:tc>
                <a:tc>
                  <a:txBody>
                    <a:bodyPr/>
                    <a:lstStyle/>
                    <a:p>
                      <a:r>
                        <a:rPr lang="en-US" sz="1600" dirty="0"/>
                        <a:t>Strategy and Business Economics Division</a:t>
                      </a:r>
                    </a:p>
                  </a:txBody>
                  <a:tcPr/>
                </a:tc>
                <a:extLst>
                  <a:ext uri="{0D108BD9-81ED-4DB2-BD59-A6C34878D82A}">
                    <a16:rowId xmlns:a16="http://schemas.microsoft.com/office/drawing/2014/main" val="10008"/>
                  </a:ext>
                </a:extLst>
              </a:tr>
              <a:tr h="370840">
                <a:tc>
                  <a:txBody>
                    <a:bodyPr/>
                    <a:lstStyle/>
                    <a:p>
                      <a:r>
                        <a:rPr lang="en-US" sz="1600" dirty="0"/>
                        <a:t>1949</a:t>
                      </a:r>
                    </a:p>
                  </a:txBody>
                  <a:tcPr/>
                </a:tc>
                <a:tc>
                  <a:txBody>
                    <a:bodyPr/>
                    <a:lstStyle/>
                    <a:p>
                      <a:r>
                        <a:rPr lang="en-US" sz="1600" dirty="0"/>
                        <a:t>2019</a:t>
                      </a:r>
                    </a:p>
                  </a:txBody>
                  <a:tcPr/>
                </a:tc>
                <a:tc>
                  <a:txBody>
                    <a:bodyPr/>
                    <a:lstStyle/>
                    <a:p>
                      <a:r>
                        <a:rPr lang="en-US" sz="1600" dirty="0"/>
                        <a:t>FHIS</a:t>
                      </a:r>
                    </a:p>
                  </a:txBody>
                  <a:tcPr/>
                </a:tc>
                <a:tc>
                  <a:txBody>
                    <a:bodyPr/>
                    <a:lstStyle/>
                    <a:p>
                      <a:r>
                        <a:rPr lang="en-US" sz="1600" dirty="0"/>
                        <a:t>Arts</a:t>
                      </a:r>
                    </a:p>
                  </a:txBody>
                  <a:tcPr/>
                </a:tc>
                <a:extLst>
                  <a:ext uri="{0D108BD9-81ED-4DB2-BD59-A6C34878D82A}">
                    <a16:rowId xmlns:a16="http://schemas.microsoft.com/office/drawing/2014/main" val="10009"/>
                  </a:ext>
                </a:extLst>
              </a:tr>
              <a:tr h="370840">
                <a:tc>
                  <a:txBody>
                    <a:bodyPr/>
                    <a:lstStyle/>
                    <a:p>
                      <a:r>
                        <a:rPr lang="en-US" sz="1600" dirty="0"/>
                        <a:t>1949</a:t>
                      </a:r>
                    </a:p>
                  </a:txBody>
                  <a:tcPr/>
                </a:tc>
                <a:tc>
                  <a:txBody>
                    <a:bodyPr/>
                    <a:lstStyle/>
                    <a:p>
                      <a:r>
                        <a:rPr lang="en-US" sz="1600" dirty="0"/>
                        <a:t>2019</a:t>
                      </a:r>
                    </a:p>
                  </a:txBody>
                  <a:tcPr/>
                </a:tc>
                <a:tc>
                  <a:txBody>
                    <a:bodyPr/>
                    <a:lstStyle/>
                    <a:p>
                      <a:r>
                        <a:rPr lang="en-US" sz="1600" dirty="0"/>
                        <a:t>English</a:t>
                      </a:r>
                    </a:p>
                  </a:txBody>
                  <a:tcPr/>
                </a:tc>
                <a:tc>
                  <a:txBody>
                    <a:bodyPr/>
                    <a:lstStyle/>
                    <a:p>
                      <a:r>
                        <a:rPr lang="en-US" sz="1600" dirty="0"/>
                        <a:t>Arts</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65836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1940</a:t>
                      </a:r>
                    </a:p>
                  </a:txBody>
                  <a:tcPr/>
                </a:tc>
                <a:tc>
                  <a:txBody>
                    <a:bodyPr/>
                    <a:lstStyle/>
                    <a:p>
                      <a:r>
                        <a:rPr lang="en-US" sz="1600" dirty="0"/>
                        <a:t>2005</a:t>
                      </a:r>
                    </a:p>
                  </a:txBody>
                  <a:tcPr/>
                </a:tc>
                <a:tc>
                  <a:txBody>
                    <a:bodyPr/>
                    <a:lstStyle/>
                    <a:p>
                      <a:r>
                        <a:rPr lang="en-US" sz="1600" dirty="0"/>
                        <a:t>Physics and Astronomy</a:t>
                      </a:r>
                    </a:p>
                  </a:txBody>
                  <a:tcPr/>
                </a:tc>
                <a:tc>
                  <a:txBody>
                    <a:bodyPr/>
                    <a:lstStyle/>
                    <a:p>
                      <a:r>
                        <a:rPr lang="en-US" sz="1600" dirty="0"/>
                        <a:t>Science</a:t>
                      </a:r>
                    </a:p>
                  </a:txBody>
                  <a:tcPr/>
                </a:tc>
                <a:extLst>
                  <a:ext uri="{0D108BD9-81ED-4DB2-BD59-A6C34878D82A}">
                    <a16:rowId xmlns:a16="http://schemas.microsoft.com/office/drawing/2014/main" val="10001"/>
                  </a:ext>
                </a:extLst>
              </a:tr>
              <a:tr h="370840">
                <a:tc>
                  <a:txBody>
                    <a:bodyPr/>
                    <a:lstStyle/>
                    <a:p>
                      <a:r>
                        <a:rPr lang="en-US" sz="1600" dirty="0"/>
                        <a:t>1951</a:t>
                      </a:r>
                    </a:p>
                  </a:txBody>
                  <a:tcPr/>
                </a:tc>
                <a:tc>
                  <a:txBody>
                    <a:bodyPr/>
                    <a:lstStyle/>
                    <a:p>
                      <a:r>
                        <a:rPr lang="en-US" sz="1600" dirty="0"/>
                        <a:t>2018</a:t>
                      </a:r>
                    </a:p>
                  </a:txBody>
                  <a:tcPr/>
                </a:tc>
                <a:tc>
                  <a:txBody>
                    <a:bodyPr/>
                    <a:lstStyle/>
                    <a:p>
                      <a:r>
                        <a:rPr lang="en-US" sz="1600" dirty="0"/>
                        <a:t>UBC Library</a:t>
                      </a:r>
                    </a:p>
                  </a:txBody>
                  <a:tcPr/>
                </a:tc>
                <a:tc>
                  <a:txBody>
                    <a:bodyPr/>
                    <a:lstStyle/>
                    <a:p>
                      <a:r>
                        <a:rPr lang="en-US" sz="1600" dirty="0"/>
                        <a:t>Education Library</a:t>
                      </a:r>
                    </a:p>
                  </a:txBody>
                  <a:tcPr/>
                </a:tc>
                <a:extLst>
                  <a:ext uri="{0D108BD9-81ED-4DB2-BD59-A6C34878D82A}">
                    <a16:rowId xmlns:a16="http://schemas.microsoft.com/office/drawing/2014/main" val="10002"/>
                  </a:ext>
                </a:extLst>
              </a:tr>
              <a:tr h="370840">
                <a:tc>
                  <a:txBody>
                    <a:bodyPr/>
                    <a:lstStyle/>
                    <a:p>
                      <a:r>
                        <a:rPr lang="en-US" sz="1600" dirty="0"/>
                        <a:t>1936</a:t>
                      </a:r>
                    </a:p>
                  </a:txBody>
                  <a:tcPr/>
                </a:tc>
                <a:tc>
                  <a:txBody>
                    <a:bodyPr/>
                    <a:lstStyle/>
                    <a:p>
                      <a:r>
                        <a:rPr lang="en-US" sz="1600" dirty="0"/>
                        <a:t>2001</a:t>
                      </a:r>
                    </a:p>
                  </a:txBody>
                  <a:tcPr/>
                </a:tc>
                <a:tc>
                  <a:txBody>
                    <a:bodyPr/>
                    <a:lstStyle/>
                    <a:p>
                      <a:r>
                        <a:rPr lang="en-US" sz="1600" dirty="0"/>
                        <a:t>Chemistry</a:t>
                      </a:r>
                    </a:p>
                  </a:txBody>
                  <a:tcPr/>
                </a:tc>
                <a:tc>
                  <a:txBody>
                    <a:bodyPr/>
                    <a:lstStyle/>
                    <a:p>
                      <a:r>
                        <a:rPr lang="en-US" sz="1600" dirty="0"/>
                        <a:t>Science</a:t>
                      </a:r>
                    </a:p>
                  </a:txBody>
                  <a:tcPr/>
                </a:tc>
                <a:extLst>
                  <a:ext uri="{0D108BD9-81ED-4DB2-BD59-A6C34878D82A}">
                    <a16:rowId xmlns:a16="http://schemas.microsoft.com/office/drawing/2014/main" val="10003"/>
                  </a:ext>
                </a:extLst>
              </a:tr>
              <a:tr h="370840">
                <a:tc>
                  <a:txBody>
                    <a:bodyPr/>
                    <a:lstStyle/>
                    <a:p>
                      <a:r>
                        <a:rPr lang="en-US" sz="1600" dirty="0"/>
                        <a:t>1935</a:t>
                      </a:r>
                    </a:p>
                  </a:txBody>
                  <a:tcPr/>
                </a:tc>
                <a:tc>
                  <a:txBody>
                    <a:bodyPr/>
                    <a:lstStyle/>
                    <a:p>
                      <a:r>
                        <a:rPr lang="en-US" sz="1600" dirty="0"/>
                        <a:t>2001</a:t>
                      </a:r>
                    </a:p>
                  </a:txBody>
                  <a:tcPr/>
                </a:tc>
                <a:tc>
                  <a:txBody>
                    <a:bodyPr/>
                    <a:lstStyle/>
                    <a:p>
                      <a:r>
                        <a:rPr lang="en-US" sz="1600" dirty="0"/>
                        <a:t>Asian Studies</a:t>
                      </a:r>
                    </a:p>
                  </a:txBody>
                  <a:tcPr/>
                </a:tc>
                <a:tc>
                  <a:txBody>
                    <a:bodyPr/>
                    <a:lstStyle/>
                    <a:p>
                      <a:r>
                        <a:rPr lang="en-US" sz="1600" dirty="0"/>
                        <a:t>Arts</a:t>
                      </a:r>
                    </a:p>
                  </a:txBody>
                  <a:tcPr/>
                </a:tc>
                <a:extLst>
                  <a:ext uri="{0D108BD9-81ED-4DB2-BD59-A6C34878D82A}">
                    <a16:rowId xmlns:a16="http://schemas.microsoft.com/office/drawing/2014/main" val="10004"/>
                  </a:ext>
                </a:extLst>
              </a:tr>
              <a:tr h="370840">
                <a:tc>
                  <a:txBody>
                    <a:bodyPr/>
                    <a:lstStyle/>
                    <a:p>
                      <a:r>
                        <a:rPr lang="en-US" sz="1600" dirty="0"/>
                        <a:t>1931</a:t>
                      </a:r>
                    </a:p>
                  </a:txBody>
                  <a:tcPr/>
                </a:tc>
                <a:tc>
                  <a:txBody>
                    <a:bodyPr/>
                    <a:lstStyle/>
                    <a:p>
                      <a:r>
                        <a:rPr lang="en-US" sz="1600" dirty="0"/>
                        <a:t>2011</a:t>
                      </a:r>
                    </a:p>
                  </a:txBody>
                  <a:tcPr/>
                </a:tc>
                <a:tc>
                  <a:txBody>
                    <a:bodyPr/>
                    <a:lstStyle/>
                    <a:p>
                      <a:r>
                        <a:rPr lang="en-US" sz="1600" dirty="0"/>
                        <a:t>Family Medicine</a:t>
                      </a:r>
                    </a:p>
                  </a:txBody>
                  <a:tcPr/>
                </a:tc>
                <a:tc>
                  <a:txBody>
                    <a:bodyPr/>
                    <a:lstStyle/>
                    <a:p>
                      <a:r>
                        <a:rPr lang="en-US" sz="1600" dirty="0"/>
                        <a:t>Mecicine</a:t>
                      </a:r>
                    </a:p>
                  </a:txBody>
                  <a:tcPr/>
                </a:tc>
                <a:extLst>
                  <a:ext uri="{0D108BD9-81ED-4DB2-BD59-A6C34878D82A}">
                    <a16:rowId xmlns:a16="http://schemas.microsoft.com/office/drawing/2014/main" val="10005"/>
                  </a:ext>
                </a:extLst>
              </a:tr>
              <a:tr h="370840">
                <a:tc>
                  <a:txBody>
                    <a:bodyPr/>
                    <a:lstStyle/>
                    <a:p>
                      <a:r>
                        <a:rPr lang="en-US" sz="1600" dirty="0"/>
                        <a:t>1933</a:t>
                      </a:r>
                    </a:p>
                  </a:txBody>
                  <a:tcPr/>
                </a:tc>
                <a:tc>
                  <a:txBody>
                    <a:bodyPr/>
                    <a:lstStyle/>
                    <a:p>
                      <a:r>
                        <a:rPr lang="en-US" sz="1600" dirty="0"/>
                        <a:t>1998</a:t>
                      </a:r>
                    </a:p>
                  </a:txBody>
                  <a:tcPr/>
                </a:tc>
                <a:tc>
                  <a:txBody>
                    <a:bodyPr/>
                    <a:lstStyle/>
                    <a:p>
                      <a:r>
                        <a:rPr lang="en-US" sz="1600" dirty="0"/>
                        <a:t>EOAS</a:t>
                      </a:r>
                    </a:p>
                  </a:txBody>
                  <a:tcPr/>
                </a:tc>
                <a:tc>
                  <a:txBody>
                    <a:bodyPr/>
                    <a:lstStyle/>
                    <a:p>
                      <a:r>
                        <a:rPr lang="en-US" sz="1600" dirty="0"/>
                        <a:t>Science</a:t>
                      </a:r>
                    </a:p>
                  </a:txBody>
                  <a:tcPr/>
                </a:tc>
                <a:extLst>
                  <a:ext uri="{0D108BD9-81ED-4DB2-BD59-A6C34878D82A}">
                    <a16:rowId xmlns:a16="http://schemas.microsoft.com/office/drawing/2014/main" val="10006"/>
                  </a:ext>
                </a:extLst>
              </a:tr>
              <a:tr h="370840">
                <a:tc>
                  <a:txBody>
                    <a:bodyPr/>
                    <a:lstStyle/>
                    <a:p>
                      <a:r>
                        <a:rPr lang="en-US" sz="1600" dirty="0"/>
                        <a:t>1944</a:t>
                      </a:r>
                    </a:p>
                  </a:txBody>
                  <a:tcPr/>
                </a:tc>
                <a:tc>
                  <a:txBody>
                    <a:bodyPr/>
                    <a:lstStyle/>
                    <a:p>
                      <a:r>
                        <a:rPr lang="en-US" sz="1600" dirty="0"/>
                        <a:t>2013</a:t>
                      </a:r>
                    </a:p>
                  </a:txBody>
                  <a:tcPr/>
                </a:tc>
                <a:tc>
                  <a:txBody>
                    <a:bodyPr/>
                    <a:lstStyle/>
                    <a:p>
                      <a:r>
                        <a:rPr lang="en-US" sz="1600" dirty="0"/>
                        <a:t>English</a:t>
                      </a:r>
                    </a:p>
                  </a:txBody>
                  <a:tcPr/>
                </a:tc>
                <a:tc>
                  <a:txBody>
                    <a:bodyPr/>
                    <a:lstStyle/>
                    <a:p>
                      <a:r>
                        <a:rPr lang="en-US" sz="1600" dirty="0"/>
                        <a:t>Arts</a:t>
                      </a:r>
                    </a:p>
                  </a:txBody>
                  <a:tcPr/>
                </a:tc>
                <a:extLst>
                  <a:ext uri="{0D108BD9-81ED-4DB2-BD59-A6C34878D82A}">
                    <a16:rowId xmlns:a16="http://schemas.microsoft.com/office/drawing/2014/main" val="10007"/>
                  </a:ext>
                </a:extLst>
              </a:tr>
              <a:tr h="370840">
                <a:tc>
                  <a:txBody>
                    <a:bodyPr/>
                    <a:lstStyle/>
                    <a:p>
                      <a:r>
                        <a:rPr lang="en-US" sz="1600" dirty="0"/>
                        <a:t>1951</a:t>
                      </a:r>
                    </a:p>
                  </a:txBody>
                  <a:tcPr/>
                </a:tc>
                <a:tc>
                  <a:txBody>
                    <a:bodyPr/>
                    <a:lstStyle/>
                    <a:p>
                      <a:r>
                        <a:rPr lang="en-US" sz="1600" dirty="0"/>
                        <a:t>2019</a:t>
                      </a:r>
                    </a:p>
                  </a:txBody>
                  <a:tcPr/>
                </a:tc>
                <a:tc>
                  <a:txBody>
                    <a:bodyPr/>
                    <a:lstStyle/>
                    <a:p>
                      <a:r>
                        <a:rPr lang="en-US" sz="1600" dirty="0"/>
                        <a:t>Anthropology</a:t>
                      </a:r>
                    </a:p>
                  </a:txBody>
                  <a:tcPr/>
                </a:tc>
                <a:tc>
                  <a:txBody>
                    <a:bodyPr/>
                    <a:lstStyle/>
                    <a:p>
                      <a:r>
                        <a:rPr lang="en-US" sz="1600" dirty="0"/>
                        <a:t>Arts</a:t>
                      </a:r>
                    </a:p>
                  </a:txBody>
                  <a:tcPr/>
                </a:tc>
                <a:extLst>
                  <a:ext uri="{0D108BD9-81ED-4DB2-BD59-A6C34878D82A}">
                    <a16:rowId xmlns:a16="http://schemas.microsoft.com/office/drawing/2014/main" val="10008"/>
                  </a:ext>
                </a:extLst>
              </a:tr>
              <a:tr h="370840">
                <a:tc>
                  <a:txBody>
                    <a:bodyPr/>
                    <a:lstStyle/>
                    <a:p>
                      <a:r>
                        <a:rPr lang="en-US" sz="1600" dirty="0"/>
                        <a:t>1944</a:t>
                      </a:r>
                    </a:p>
                  </a:txBody>
                  <a:tcPr/>
                </a:tc>
                <a:tc>
                  <a:txBody>
                    <a:bodyPr/>
                    <a:lstStyle/>
                    <a:p>
                      <a:r>
                        <a:rPr lang="en-US" sz="1600" dirty="0"/>
                        <a:t>2019</a:t>
                      </a:r>
                    </a:p>
                  </a:txBody>
                  <a:tcPr/>
                </a:tc>
                <a:tc>
                  <a:txBody>
                    <a:bodyPr/>
                    <a:lstStyle/>
                    <a:p>
                      <a:r>
                        <a:rPr lang="en-US" sz="1600" dirty="0"/>
                        <a:t>Kinesiology</a:t>
                      </a:r>
                    </a:p>
                  </a:txBody>
                  <a:tcPr/>
                </a:tc>
                <a:tc>
                  <a:txBody>
                    <a:bodyPr/>
                    <a:lstStyle/>
                    <a:p>
                      <a:r>
                        <a:rPr lang="en-US" sz="1600" dirty="0"/>
                        <a:t>Education</a:t>
                      </a:r>
                    </a:p>
                  </a:txBody>
                  <a:tcPr/>
                </a:tc>
                <a:extLst>
                  <a:ext uri="{0D108BD9-81ED-4DB2-BD59-A6C34878D82A}">
                    <a16:rowId xmlns:a16="http://schemas.microsoft.com/office/drawing/2014/main" val="10009"/>
                  </a:ext>
                </a:extLst>
              </a:tr>
              <a:tr h="370840">
                <a:tc>
                  <a:txBody>
                    <a:bodyPr/>
                    <a:lstStyle/>
                    <a:p>
                      <a:r>
                        <a:rPr lang="en-US" sz="1600" dirty="0"/>
                        <a:t>1954</a:t>
                      </a:r>
                    </a:p>
                  </a:txBody>
                  <a:tcPr/>
                </a:tc>
                <a:tc>
                  <a:txBody>
                    <a:bodyPr/>
                    <a:lstStyle/>
                    <a:p>
                      <a:r>
                        <a:rPr lang="en-US" sz="1600" dirty="0"/>
                        <a:t>2020</a:t>
                      </a:r>
                    </a:p>
                  </a:txBody>
                  <a:tcPr/>
                </a:tc>
                <a:tc>
                  <a:txBody>
                    <a:bodyPr/>
                    <a:lstStyle/>
                    <a:p>
                      <a:r>
                        <a:rPr lang="en-US" sz="1600" dirty="0"/>
                        <a:t>Medicine</a:t>
                      </a:r>
                    </a:p>
                  </a:txBody>
                  <a:tcPr/>
                </a:tc>
                <a:tc>
                  <a:txBody>
                    <a:bodyPr/>
                    <a:lstStyle/>
                    <a:p>
                      <a:r>
                        <a:rPr lang="en-US" sz="1600" dirty="0"/>
                        <a:t>Medicine</a:t>
                      </a:r>
                    </a:p>
                  </a:txBody>
                  <a:tcPr/>
                </a:tc>
                <a:extLst>
                  <a:ext uri="{0D108BD9-81ED-4DB2-BD59-A6C34878D82A}">
                    <a16:rowId xmlns:a16="http://schemas.microsoft.com/office/drawing/2014/main" val="10010"/>
                  </a:ext>
                </a:extLst>
              </a:tr>
              <a:tr h="370840">
                <a:tc>
                  <a:txBody>
                    <a:bodyPr/>
                    <a:lstStyle/>
                    <a:p>
                      <a:r>
                        <a:rPr lang="en-US" sz="1600" dirty="0"/>
                        <a:t>1950</a:t>
                      </a:r>
                    </a:p>
                  </a:txBody>
                  <a:tcPr/>
                </a:tc>
                <a:tc>
                  <a:txBody>
                    <a:bodyPr/>
                    <a:lstStyle/>
                    <a:p>
                      <a:r>
                        <a:rPr lang="en-US" sz="1600" dirty="0"/>
                        <a:t>2015</a:t>
                      </a:r>
                    </a:p>
                  </a:txBody>
                  <a:tcPr/>
                </a:tc>
                <a:tc>
                  <a:txBody>
                    <a:bodyPr/>
                    <a:lstStyle/>
                    <a:p>
                      <a:r>
                        <a:rPr lang="en-US" sz="1600" dirty="0"/>
                        <a:t>Microbiology &amp; Immunology</a:t>
                      </a:r>
                    </a:p>
                  </a:txBody>
                  <a:tcPr/>
                </a:tc>
                <a:tc>
                  <a:txBody>
                    <a:bodyPr/>
                    <a:lstStyle/>
                    <a:p>
                      <a:r>
                        <a:rPr lang="en-US" sz="1600" dirty="0"/>
                        <a:t>Science</a:t>
                      </a:r>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Q4 - Are you a UBC Senate-approved Emeritus/a faculty member?</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2377440"/>
        </p:xfrm>
        <a:graphic>
          <a:graphicData uri="http://schemas.openxmlformats.org/drawingml/2006/table">
            <a:tbl>
              <a:tblPr firstRow="1" bandRow="1">
                <a:tableStyleId>{69012ECD-51FC-41F1-AA8D-1B2483CD663E}</a:tableStyleId>
              </a:tblPr>
              <a:tblGrid>
                <a:gridCol w="1043658">
                  <a:extLst>
                    <a:ext uri="{9D8B030D-6E8A-4147-A177-3AD203B41FA5}">
                      <a16:colId xmlns:a16="http://schemas.microsoft.com/office/drawing/2014/main" val="20000"/>
                    </a:ext>
                  </a:extLst>
                </a:gridCol>
                <a:gridCol w="1043658">
                  <a:extLst>
                    <a:ext uri="{9D8B030D-6E8A-4147-A177-3AD203B41FA5}">
                      <a16:colId xmlns:a16="http://schemas.microsoft.com/office/drawing/2014/main" val="20001"/>
                    </a:ext>
                  </a:extLst>
                </a:gridCol>
                <a:gridCol w="1043658">
                  <a:extLst>
                    <a:ext uri="{9D8B030D-6E8A-4147-A177-3AD203B41FA5}">
                      <a16:colId xmlns:a16="http://schemas.microsoft.com/office/drawing/2014/main" val="20002"/>
                    </a:ext>
                  </a:extLst>
                </a:gridCol>
                <a:gridCol w="1043658">
                  <a:extLst>
                    <a:ext uri="{9D8B030D-6E8A-4147-A177-3AD203B41FA5}">
                      <a16:colId xmlns:a16="http://schemas.microsoft.com/office/drawing/2014/main" val="20003"/>
                    </a:ext>
                  </a:extLst>
                </a:gridCol>
                <a:gridCol w="1043658">
                  <a:extLst>
                    <a:ext uri="{9D8B030D-6E8A-4147-A177-3AD203B41FA5}">
                      <a16:colId xmlns:a16="http://schemas.microsoft.com/office/drawing/2014/main" val="20004"/>
                    </a:ext>
                  </a:extLst>
                </a:gridCol>
                <a:gridCol w="1043658">
                  <a:extLst>
                    <a:ext uri="{9D8B030D-6E8A-4147-A177-3AD203B41FA5}">
                      <a16:colId xmlns:a16="http://schemas.microsoft.com/office/drawing/2014/main" val="20005"/>
                    </a:ext>
                  </a:extLst>
                </a:gridCol>
                <a:gridCol w="1043658">
                  <a:extLst>
                    <a:ext uri="{9D8B030D-6E8A-4147-A177-3AD203B41FA5}">
                      <a16:colId xmlns:a16="http://schemas.microsoft.com/office/drawing/2014/main" val="20006"/>
                    </a:ext>
                  </a:extLst>
                </a:gridCol>
                <a:gridCol w="1043658">
                  <a:extLst>
                    <a:ext uri="{9D8B030D-6E8A-4147-A177-3AD203B41FA5}">
                      <a16:colId xmlns:a16="http://schemas.microsoft.com/office/drawing/2014/main" val="20007"/>
                    </a:ext>
                  </a:extLst>
                </a:gridCol>
              </a:tblGrid>
              <a:tr h="370840">
                <a:tc>
                  <a:txBody>
                    <a:bodyPr/>
                    <a:lstStyle/>
                    <a:p>
                      <a:r>
                        <a:rPr lang="en-US" sz="1600" dirty="0"/>
                        <a:t>#</a:t>
                      </a:r>
                    </a:p>
                  </a:txBody>
                  <a:tcPr/>
                </a:tc>
                <a:tc>
                  <a:txBody>
                    <a:bodyPr/>
                    <a:lstStyle/>
                    <a:p>
                      <a:r>
                        <a:rPr lang="en-US" sz="1600" dirty="0"/>
                        <a:t>Field</a:t>
                      </a:r>
                    </a:p>
                  </a:txBody>
                  <a:tcPr/>
                </a:tc>
                <a:tc>
                  <a:txBody>
                    <a:bodyPr/>
                    <a:lstStyle/>
                    <a:p>
                      <a:r>
                        <a:rPr lang="en-US" sz="1600" dirty="0"/>
                        <a:t>Minimum</a:t>
                      </a:r>
                    </a:p>
                  </a:txBody>
                  <a:tcPr/>
                </a:tc>
                <a:tc>
                  <a:txBody>
                    <a:bodyPr/>
                    <a:lstStyle/>
                    <a:p>
                      <a:r>
                        <a:rPr lang="en-US" sz="1600" dirty="0"/>
                        <a:t>Maximum</a:t>
                      </a:r>
                    </a:p>
                  </a:txBody>
                  <a:tcPr/>
                </a:tc>
                <a:tc>
                  <a:txBody>
                    <a:bodyPr/>
                    <a:lstStyle/>
                    <a:p>
                      <a:r>
                        <a:rPr lang="en-US" sz="1600" dirty="0"/>
                        <a:t>Mean</a:t>
                      </a:r>
                    </a:p>
                  </a:txBody>
                  <a:tcPr/>
                </a:tc>
                <a:tc>
                  <a:txBody>
                    <a:bodyPr/>
                    <a:lstStyle/>
                    <a:p>
                      <a:r>
                        <a:rPr lang="en-US" sz="1600" dirty="0"/>
                        <a:t>Std Deviation</a:t>
                      </a:r>
                    </a:p>
                  </a:txBody>
                  <a:tcPr/>
                </a:tc>
                <a:tc>
                  <a:txBody>
                    <a:bodyPr/>
                    <a:lstStyle/>
                    <a:p>
                      <a:r>
                        <a:rPr lang="en-US" sz="1600" dirty="0"/>
                        <a:t>Variance</a:t>
                      </a:r>
                    </a:p>
                  </a:txBody>
                  <a:tcPr/>
                </a:tc>
                <a:tc>
                  <a:txBody>
                    <a:bodyPr/>
                    <a:lstStyle/>
                    <a:p>
                      <a:r>
                        <a:rPr lang="en-US" sz="1600" dirty="0"/>
                        <a:t>Count</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Are you a UBC Senate-approved Emeritus/a faculty member?</a:t>
                      </a:r>
                    </a:p>
                  </a:txBody>
                  <a:tcPr/>
                </a:tc>
                <a:tc>
                  <a:txBody>
                    <a:bodyPr/>
                    <a:lstStyle/>
                    <a:p>
                      <a:r>
                        <a:rPr lang="en-US" sz="1600" dirty="0"/>
                        <a:t>1.00</a:t>
                      </a:r>
                    </a:p>
                  </a:txBody>
                  <a:tcPr/>
                </a:tc>
                <a:tc>
                  <a:txBody>
                    <a:bodyPr/>
                    <a:lstStyle/>
                    <a:p>
                      <a:r>
                        <a:rPr lang="en-US" sz="1600" dirty="0"/>
                        <a:t>2.00</a:t>
                      </a:r>
                    </a:p>
                  </a:txBody>
                  <a:tcPr/>
                </a:tc>
                <a:tc>
                  <a:txBody>
                    <a:bodyPr/>
                    <a:lstStyle/>
                    <a:p>
                      <a:r>
                        <a:rPr lang="en-US" sz="1600" dirty="0"/>
                        <a:t>1.04</a:t>
                      </a:r>
                    </a:p>
                  </a:txBody>
                  <a:tcPr/>
                </a:tc>
                <a:tc>
                  <a:txBody>
                    <a:bodyPr/>
                    <a:lstStyle/>
                    <a:p>
                      <a:r>
                        <a:rPr lang="en-US" sz="1600" dirty="0"/>
                        <a:t>0.21</a:t>
                      </a:r>
                    </a:p>
                  </a:txBody>
                  <a:tcPr/>
                </a:tc>
                <a:tc>
                  <a:txBody>
                    <a:bodyPr/>
                    <a:lstStyle/>
                    <a:p>
                      <a:r>
                        <a:rPr lang="en-US" sz="1600" dirty="0"/>
                        <a:t>0.04</a:t>
                      </a:r>
                    </a:p>
                  </a:txBody>
                  <a:tcPr/>
                </a:tc>
                <a:tc>
                  <a:txBody>
                    <a:bodyPr/>
                    <a:lstStyle/>
                    <a:p>
                      <a:r>
                        <a:rPr lang="en-US" sz="1600" dirty="0"/>
                        <a:t>405</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70408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1945</a:t>
                      </a:r>
                    </a:p>
                  </a:txBody>
                  <a:tcPr/>
                </a:tc>
                <a:tc>
                  <a:txBody>
                    <a:bodyPr/>
                    <a:lstStyle/>
                    <a:p>
                      <a:r>
                        <a:rPr lang="en-US" sz="1600" dirty="0"/>
                        <a:t>2018</a:t>
                      </a:r>
                    </a:p>
                  </a:txBody>
                  <a:tcPr/>
                </a:tc>
                <a:tc>
                  <a:txBody>
                    <a:bodyPr/>
                    <a:lstStyle/>
                    <a:p>
                      <a:r>
                        <a:rPr lang="en-US" sz="1600" dirty="0"/>
                        <a:t>Psychiatry/UBC</a:t>
                      </a:r>
                    </a:p>
                  </a:txBody>
                  <a:tcPr/>
                </a:tc>
                <a:tc>
                  <a:txBody>
                    <a:bodyPr/>
                    <a:lstStyle/>
                    <a:p>
                      <a:endParaRPr lang="en-US" sz="1600" dirty="0"/>
                    </a:p>
                  </a:txBody>
                  <a:tcPr/>
                </a:tc>
                <a:extLst>
                  <a:ext uri="{0D108BD9-81ED-4DB2-BD59-A6C34878D82A}">
                    <a16:rowId xmlns:a16="http://schemas.microsoft.com/office/drawing/2014/main" val="10001"/>
                  </a:ext>
                </a:extLst>
              </a:tr>
              <a:tr h="370840">
                <a:tc>
                  <a:txBody>
                    <a:bodyPr/>
                    <a:lstStyle/>
                    <a:p>
                      <a:r>
                        <a:rPr lang="en-US" sz="1600" dirty="0"/>
                        <a:t>1934</a:t>
                      </a:r>
                    </a:p>
                  </a:txBody>
                  <a:tcPr/>
                </a:tc>
                <a:tc>
                  <a:txBody>
                    <a:bodyPr/>
                    <a:lstStyle/>
                    <a:p>
                      <a:r>
                        <a:rPr lang="en-US" sz="1600" dirty="0"/>
                        <a:t>1999</a:t>
                      </a:r>
                    </a:p>
                  </a:txBody>
                  <a:tcPr/>
                </a:tc>
                <a:tc>
                  <a:txBody>
                    <a:bodyPr/>
                    <a:lstStyle/>
                    <a:p>
                      <a:r>
                        <a:rPr lang="en-US" sz="1600" dirty="0"/>
                        <a:t>English</a:t>
                      </a:r>
                    </a:p>
                  </a:txBody>
                  <a:tcPr/>
                </a:tc>
                <a:tc>
                  <a:txBody>
                    <a:bodyPr/>
                    <a:lstStyle/>
                    <a:p>
                      <a:r>
                        <a:rPr lang="en-US" sz="1600" dirty="0"/>
                        <a:t>Arts</a:t>
                      </a:r>
                    </a:p>
                  </a:txBody>
                  <a:tcPr/>
                </a:tc>
                <a:extLst>
                  <a:ext uri="{0D108BD9-81ED-4DB2-BD59-A6C34878D82A}">
                    <a16:rowId xmlns:a16="http://schemas.microsoft.com/office/drawing/2014/main" val="10002"/>
                  </a:ext>
                </a:extLst>
              </a:tr>
              <a:tr h="370840">
                <a:tc>
                  <a:txBody>
                    <a:bodyPr/>
                    <a:lstStyle/>
                    <a:p>
                      <a:r>
                        <a:rPr lang="en-US" sz="1600" dirty="0"/>
                        <a:t>1947</a:t>
                      </a:r>
                    </a:p>
                  </a:txBody>
                  <a:tcPr/>
                </a:tc>
                <a:tc>
                  <a:txBody>
                    <a:bodyPr/>
                    <a:lstStyle/>
                    <a:p>
                      <a:r>
                        <a:rPr lang="en-US" sz="1600" dirty="0"/>
                        <a:t>1919</a:t>
                      </a:r>
                    </a:p>
                  </a:txBody>
                  <a:tcPr/>
                </a:tc>
                <a:tc>
                  <a:txBody>
                    <a:bodyPr/>
                    <a:lstStyle/>
                    <a:p>
                      <a:r>
                        <a:rPr lang="en-US" sz="1600" dirty="0"/>
                        <a:t>Joint Radiology Physics&amp;Astronomy </a:t>
                      </a:r>
                    </a:p>
                  </a:txBody>
                  <a:tcPr/>
                </a:tc>
                <a:tc>
                  <a:txBody>
                    <a:bodyPr/>
                    <a:lstStyle/>
                    <a:p>
                      <a:r>
                        <a:rPr lang="en-US" sz="1600" dirty="0"/>
                        <a:t>Joint Medicine and Science</a:t>
                      </a:r>
                    </a:p>
                  </a:txBody>
                  <a:tcPr/>
                </a:tc>
                <a:extLst>
                  <a:ext uri="{0D108BD9-81ED-4DB2-BD59-A6C34878D82A}">
                    <a16:rowId xmlns:a16="http://schemas.microsoft.com/office/drawing/2014/main" val="10003"/>
                  </a:ext>
                </a:extLst>
              </a:tr>
              <a:tr h="370840">
                <a:tc>
                  <a:txBody>
                    <a:bodyPr/>
                    <a:lstStyle/>
                    <a:p>
                      <a:r>
                        <a:rPr lang="en-US" sz="1600" dirty="0"/>
                        <a:t>1944</a:t>
                      </a:r>
                    </a:p>
                  </a:txBody>
                  <a:tcPr/>
                </a:tc>
                <a:tc>
                  <a:txBody>
                    <a:bodyPr/>
                    <a:lstStyle/>
                    <a:p>
                      <a:r>
                        <a:rPr lang="en-US" sz="1600" dirty="0"/>
                        <a:t>2004</a:t>
                      </a:r>
                    </a:p>
                  </a:txBody>
                  <a:tcPr/>
                </a:tc>
                <a:tc>
                  <a:txBody>
                    <a:bodyPr/>
                    <a:lstStyle/>
                    <a:p>
                      <a:r>
                        <a:rPr lang="en-US" sz="1600" dirty="0"/>
                        <a:t>Anthropology</a:t>
                      </a:r>
                    </a:p>
                  </a:txBody>
                  <a:tcPr/>
                </a:tc>
                <a:tc>
                  <a:txBody>
                    <a:bodyPr/>
                    <a:lstStyle/>
                    <a:p>
                      <a:r>
                        <a:rPr lang="en-US" sz="1600" dirty="0"/>
                        <a:t>Arts</a:t>
                      </a:r>
                    </a:p>
                  </a:txBody>
                  <a:tcPr/>
                </a:tc>
                <a:extLst>
                  <a:ext uri="{0D108BD9-81ED-4DB2-BD59-A6C34878D82A}">
                    <a16:rowId xmlns:a16="http://schemas.microsoft.com/office/drawing/2014/main" val="10004"/>
                  </a:ext>
                </a:extLst>
              </a:tr>
              <a:tr h="370840">
                <a:tc>
                  <a:txBody>
                    <a:bodyPr/>
                    <a:lstStyle/>
                    <a:p>
                      <a:r>
                        <a:rPr lang="en-US" sz="1600" dirty="0"/>
                        <a:t>1951</a:t>
                      </a:r>
                    </a:p>
                  </a:txBody>
                  <a:tcPr/>
                </a:tc>
                <a:tc>
                  <a:txBody>
                    <a:bodyPr/>
                    <a:lstStyle/>
                    <a:p>
                      <a:r>
                        <a:rPr lang="en-US" sz="1600" dirty="0"/>
                        <a:t>2019</a:t>
                      </a:r>
                    </a:p>
                  </a:txBody>
                  <a:tcPr/>
                </a:tc>
                <a:tc>
                  <a:txBody>
                    <a:bodyPr/>
                    <a:lstStyle/>
                    <a:p>
                      <a:r>
                        <a:rPr lang="en-US" sz="1600" dirty="0"/>
                        <a:t>Creative Studies</a:t>
                      </a:r>
                    </a:p>
                  </a:txBody>
                  <a:tcPr/>
                </a:tc>
                <a:tc>
                  <a:txBody>
                    <a:bodyPr/>
                    <a:lstStyle/>
                    <a:p>
                      <a:r>
                        <a:rPr lang="en-US" sz="1600" dirty="0"/>
                        <a:t>FCCS</a:t>
                      </a:r>
                    </a:p>
                  </a:txBody>
                  <a:tcPr/>
                </a:tc>
                <a:extLst>
                  <a:ext uri="{0D108BD9-81ED-4DB2-BD59-A6C34878D82A}">
                    <a16:rowId xmlns:a16="http://schemas.microsoft.com/office/drawing/2014/main" val="10005"/>
                  </a:ext>
                </a:extLst>
              </a:tr>
              <a:tr h="370840">
                <a:tc>
                  <a:txBody>
                    <a:bodyPr/>
                    <a:lstStyle/>
                    <a:p>
                      <a:r>
                        <a:rPr lang="en-US" sz="1600" dirty="0"/>
                        <a:t>1940</a:t>
                      </a:r>
                    </a:p>
                  </a:txBody>
                  <a:tcPr/>
                </a:tc>
                <a:tc>
                  <a:txBody>
                    <a:bodyPr/>
                    <a:lstStyle/>
                    <a:p>
                      <a:r>
                        <a:rPr lang="en-US" sz="1600" dirty="0"/>
                        <a:t>2000</a:t>
                      </a:r>
                    </a:p>
                  </a:txBody>
                  <a:tcPr/>
                </a:tc>
                <a:tc>
                  <a:txBody>
                    <a:bodyPr/>
                    <a:lstStyle/>
                    <a:p>
                      <a:r>
                        <a:rPr lang="en-US" sz="1600" dirty="0"/>
                        <a:t>Mathematics</a:t>
                      </a:r>
                    </a:p>
                  </a:txBody>
                  <a:tcPr/>
                </a:tc>
                <a:tc>
                  <a:txBody>
                    <a:bodyPr/>
                    <a:lstStyle/>
                    <a:p>
                      <a:r>
                        <a:rPr lang="en-US" sz="1600" dirty="0"/>
                        <a:t>Science</a:t>
                      </a:r>
                    </a:p>
                  </a:txBody>
                  <a:tcPr/>
                </a:tc>
                <a:extLst>
                  <a:ext uri="{0D108BD9-81ED-4DB2-BD59-A6C34878D82A}">
                    <a16:rowId xmlns:a16="http://schemas.microsoft.com/office/drawing/2014/main" val="10006"/>
                  </a:ext>
                </a:extLst>
              </a:tr>
              <a:tr h="370840">
                <a:tc>
                  <a:txBody>
                    <a:bodyPr/>
                    <a:lstStyle/>
                    <a:p>
                      <a:r>
                        <a:rPr lang="en-US" sz="1600" dirty="0"/>
                        <a:t>1945</a:t>
                      </a:r>
                    </a:p>
                  </a:txBody>
                  <a:tcPr/>
                </a:tc>
                <a:tc>
                  <a:txBody>
                    <a:bodyPr/>
                    <a:lstStyle/>
                    <a:p>
                      <a:r>
                        <a:rPr lang="en-US" sz="1600" dirty="0"/>
                        <a:t>2011</a:t>
                      </a:r>
                    </a:p>
                  </a:txBody>
                  <a:tcPr/>
                </a:tc>
                <a:tc>
                  <a:txBody>
                    <a:bodyPr/>
                    <a:lstStyle/>
                    <a:p>
                      <a:r>
                        <a:rPr lang="en-US" sz="1600" dirty="0"/>
                        <a:t>Library</a:t>
                      </a:r>
                    </a:p>
                  </a:txBody>
                  <a:tcPr/>
                </a:tc>
                <a:tc>
                  <a:txBody>
                    <a:bodyPr/>
                    <a:lstStyle/>
                    <a:p>
                      <a:r>
                        <a:rPr lang="en-US" sz="1600" dirty="0"/>
                        <a:t>Library</a:t>
                      </a:r>
                    </a:p>
                  </a:txBody>
                  <a:tcPr/>
                </a:tc>
                <a:extLst>
                  <a:ext uri="{0D108BD9-81ED-4DB2-BD59-A6C34878D82A}">
                    <a16:rowId xmlns:a16="http://schemas.microsoft.com/office/drawing/2014/main" val="10007"/>
                  </a:ext>
                </a:extLst>
              </a:tr>
              <a:tr h="370840">
                <a:tc>
                  <a:txBody>
                    <a:bodyPr/>
                    <a:lstStyle/>
                    <a:p>
                      <a:r>
                        <a:rPr lang="en-US" sz="1600" dirty="0"/>
                        <a:t>1944</a:t>
                      </a:r>
                    </a:p>
                  </a:txBody>
                  <a:tcPr/>
                </a:tc>
                <a:tc>
                  <a:txBody>
                    <a:bodyPr/>
                    <a:lstStyle/>
                    <a:p>
                      <a:r>
                        <a:rPr lang="en-US" sz="1600" dirty="0"/>
                        <a:t>2012</a:t>
                      </a:r>
                    </a:p>
                  </a:txBody>
                  <a:tcPr/>
                </a:tc>
                <a:tc>
                  <a:txBody>
                    <a:bodyPr/>
                    <a:lstStyle/>
                    <a:p>
                      <a:r>
                        <a:rPr lang="en-US" sz="1600" dirty="0"/>
                        <a:t>Population and Public Health</a:t>
                      </a:r>
                    </a:p>
                  </a:txBody>
                  <a:tcPr/>
                </a:tc>
                <a:tc>
                  <a:txBody>
                    <a:bodyPr/>
                    <a:lstStyle/>
                    <a:p>
                      <a:r>
                        <a:rPr lang="en-US" sz="1600" dirty="0"/>
                        <a:t>Medicine</a:t>
                      </a:r>
                    </a:p>
                  </a:txBody>
                  <a:tcPr/>
                </a:tc>
                <a:extLst>
                  <a:ext uri="{0D108BD9-81ED-4DB2-BD59-A6C34878D82A}">
                    <a16:rowId xmlns:a16="http://schemas.microsoft.com/office/drawing/2014/main" val="10008"/>
                  </a:ext>
                </a:extLst>
              </a:tr>
              <a:tr h="370840">
                <a:tc>
                  <a:txBody>
                    <a:bodyPr/>
                    <a:lstStyle/>
                    <a:p>
                      <a:r>
                        <a:rPr lang="en-US" sz="1600" dirty="0"/>
                        <a:t>1940</a:t>
                      </a:r>
                    </a:p>
                  </a:txBody>
                  <a:tcPr/>
                </a:tc>
                <a:tc>
                  <a:txBody>
                    <a:bodyPr/>
                    <a:lstStyle/>
                    <a:p>
                      <a:r>
                        <a:rPr lang="en-US" sz="1600" dirty="0"/>
                        <a:t>2005</a:t>
                      </a:r>
                    </a:p>
                  </a:txBody>
                  <a:tcPr/>
                </a:tc>
                <a:tc>
                  <a:txBody>
                    <a:bodyPr/>
                    <a:lstStyle/>
                    <a:p>
                      <a:r>
                        <a:rPr lang="en-US" sz="1600" dirty="0"/>
                        <a:t>English</a:t>
                      </a:r>
                    </a:p>
                  </a:txBody>
                  <a:tcPr/>
                </a:tc>
                <a:tc>
                  <a:txBody>
                    <a:bodyPr/>
                    <a:lstStyle/>
                    <a:p>
                      <a:r>
                        <a:rPr lang="en-US" sz="1600" dirty="0"/>
                        <a:t>Arts</a:t>
                      </a:r>
                    </a:p>
                  </a:txBody>
                  <a:tcPr/>
                </a:tc>
                <a:extLst>
                  <a:ext uri="{0D108BD9-81ED-4DB2-BD59-A6C34878D82A}">
                    <a16:rowId xmlns:a16="http://schemas.microsoft.com/office/drawing/2014/main" val="10009"/>
                  </a:ext>
                </a:extLst>
              </a:tr>
              <a:tr h="370840">
                <a:tc>
                  <a:txBody>
                    <a:bodyPr/>
                    <a:lstStyle/>
                    <a:p>
                      <a:r>
                        <a:rPr lang="en-US" sz="1600" dirty="0"/>
                        <a:t>1950</a:t>
                      </a:r>
                    </a:p>
                  </a:txBody>
                  <a:tcPr/>
                </a:tc>
                <a:tc>
                  <a:txBody>
                    <a:bodyPr/>
                    <a:lstStyle/>
                    <a:p>
                      <a:r>
                        <a:rPr lang="en-US" sz="1600" dirty="0"/>
                        <a:t>2020</a:t>
                      </a:r>
                    </a:p>
                  </a:txBody>
                  <a:tcPr/>
                </a:tc>
                <a:tc>
                  <a:txBody>
                    <a:bodyPr/>
                    <a:lstStyle/>
                    <a:p>
                      <a:r>
                        <a:rPr lang="en-US" sz="1600" dirty="0"/>
                        <a:t>Language and Literacy Education</a:t>
                      </a:r>
                    </a:p>
                  </a:txBody>
                  <a:tcPr/>
                </a:tc>
                <a:tc>
                  <a:txBody>
                    <a:bodyPr/>
                    <a:lstStyle/>
                    <a:p>
                      <a:r>
                        <a:rPr lang="en-US" sz="1600" dirty="0"/>
                        <a:t>Education</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49580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1943</a:t>
                      </a:r>
                    </a:p>
                  </a:txBody>
                  <a:tcPr/>
                </a:tc>
                <a:tc>
                  <a:txBody>
                    <a:bodyPr/>
                    <a:lstStyle/>
                    <a:p>
                      <a:r>
                        <a:rPr lang="en-US" sz="1600" dirty="0"/>
                        <a:t>1991</a:t>
                      </a:r>
                    </a:p>
                  </a:txBody>
                  <a:tcPr/>
                </a:tc>
                <a:tc>
                  <a:txBody>
                    <a:bodyPr/>
                    <a:lstStyle/>
                    <a:p>
                      <a:r>
                        <a:rPr lang="en-US" sz="1600" dirty="0"/>
                        <a:t>Statistics</a:t>
                      </a:r>
                    </a:p>
                  </a:txBody>
                  <a:tcPr/>
                </a:tc>
                <a:tc>
                  <a:txBody>
                    <a:bodyPr/>
                    <a:lstStyle/>
                    <a:p>
                      <a:r>
                        <a:rPr lang="en-US" sz="1600" dirty="0"/>
                        <a:t>Science</a:t>
                      </a:r>
                    </a:p>
                  </a:txBody>
                  <a:tcPr/>
                </a:tc>
                <a:extLst>
                  <a:ext uri="{0D108BD9-81ED-4DB2-BD59-A6C34878D82A}">
                    <a16:rowId xmlns:a16="http://schemas.microsoft.com/office/drawing/2014/main" val="10001"/>
                  </a:ext>
                </a:extLst>
              </a:tr>
              <a:tr h="370840">
                <a:tc>
                  <a:txBody>
                    <a:bodyPr/>
                    <a:lstStyle/>
                    <a:p>
                      <a:r>
                        <a:rPr lang="en-US" sz="1600" dirty="0"/>
                        <a:t>1944</a:t>
                      </a:r>
                    </a:p>
                  </a:txBody>
                  <a:tcPr/>
                </a:tc>
                <a:tc>
                  <a:txBody>
                    <a:bodyPr/>
                    <a:lstStyle/>
                    <a:p>
                      <a:r>
                        <a:rPr lang="en-US" sz="1600" dirty="0"/>
                        <a:t>2007</a:t>
                      </a:r>
                    </a:p>
                  </a:txBody>
                  <a:tcPr/>
                </a:tc>
                <a:tc>
                  <a:txBody>
                    <a:bodyPr/>
                    <a:lstStyle/>
                    <a:p>
                      <a:r>
                        <a:rPr lang="en-US" sz="1600" dirty="0"/>
                        <a:t>Asian Library</a:t>
                      </a:r>
                    </a:p>
                  </a:txBody>
                  <a:tcPr/>
                </a:tc>
                <a:tc>
                  <a:txBody>
                    <a:bodyPr/>
                    <a:lstStyle/>
                    <a:p>
                      <a:r>
                        <a:rPr lang="en-US" sz="1600" dirty="0"/>
                        <a:t>Library</a:t>
                      </a:r>
                    </a:p>
                  </a:txBody>
                  <a:tcPr/>
                </a:tc>
                <a:extLst>
                  <a:ext uri="{0D108BD9-81ED-4DB2-BD59-A6C34878D82A}">
                    <a16:rowId xmlns:a16="http://schemas.microsoft.com/office/drawing/2014/main" val="10002"/>
                  </a:ext>
                </a:extLst>
              </a:tr>
              <a:tr h="370840">
                <a:tc>
                  <a:txBody>
                    <a:bodyPr/>
                    <a:lstStyle/>
                    <a:p>
                      <a:r>
                        <a:rPr lang="en-US" sz="1600" dirty="0"/>
                        <a:t>1933</a:t>
                      </a:r>
                    </a:p>
                  </a:txBody>
                  <a:tcPr/>
                </a:tc>
                <a:tc>
                  <a:txBody>
                    <a:bodyPr/>
                    <a:lstStyle/>
                    <a:p>
                      <a:r>
                        <a:rPr lang="en-US" sz="1600" dirty="0"/>
                        <a:t>1998</a:t>
                      </a:r>
                    </a:p>
                  </a:txBody>
                  <a:tcPr/>
                </a:tc>
                <a:tc>
                  <a:txBody>
                    <a:bodyPr/>
                    <a:lstStyle/>
                    <a:p>
                      <a:r>
                        <a:rPr lang="en-US" sz="1600" dirty="0"/>
                        <a:t>Chemistry</a:t>
                      </a:r>
                    </a:p>
                  </a:txBody>
                  <a:tcPr/>
                </a:tc>
                <a:tc>
                  <a:txBody>
                    <a:bodyPr/>
                    <a:lstStyle/>
                    <a:p>
                      <a:r>
                        <a:rPr lang="en-US" sz="1600" dirty="0"/>
                        <a:t>Science</a:t>
                      </a:r>
                    </a:p>
                  </a:txBody>
                  <a:tcPr/>
                </a:tc>
                <a:extLst>
                  <a:ext uri="{0D108BD9-81ED-4DB2-BD59-A6C34878D82A}">
                    <a16:rowId xmlns:a16="http://schemas.microsoft.com/office/drawing/2014/main" val="10003"/>
                  </a:ext>
                </a:extLst>
              </a:tr>
              <a:tr h="370840">
                <a:tc>
                  <a:txBody>
                    <a:bodyPr/>
                    <a:lstStyle/>
                    <a:p>
                      <a:r>
                        <a:rPr lang="en-US" sz="1600" dirty="0"/>
                        <a:t>1946</a:t>
                      </a:r>
                    </a:p>
                  </a:txBody>
                  <a:tcPr/>
                </a:tc>
                <a:tc>
                  <a:txBody>
                    <a:bodyPr/>
                    <a:lstStyle/>
                    <a:p>
                      <a:r>
                        <a:rPr lang="en-US" sz="1600" dirty="0"/>
                        <a:t>2020</a:t>
                      </a:r>
                    </a:p>
                  </a:txBody>
                  <a:tcPr/>
                </a:tc>
                <a:tc>
                  <a:txBody>
                    <a:bodyPr/>
                    <a:lstStyle/>
                    <a:p>
                      <a:r>
                        <a:rPr lang="en-US" sz="1600" dirty="0"/>
                        <a:t>Anthropology</a:t>
                      </a:r>
                    </a:p>
                  </a:txBody>
                  <a:tcPr/>
                </a:tc>
                <a:tc>
                  <a:txBody>
                    <a:bodyPr/>
                    <a:lstStyle/>
                    <a:p>
                      <a:r>
                        <a:rPr lang="en-US" sz="1600" dirty="0"/>
                        <a:t>Arts</a:t>
                      </a:r>
                    </a:p>
                  </a:txBody>
                  <a:tcPr/>
                </a:tc>
                <a:extLst>
                  <a:ext uri="{0D108BD9-81ED-4DB2-BD59-A6C34878D82A}">
                    <a16:rowId xmlns:a16="http://schemas.microsoft.com/office/drawing/2014/main" val="10004"/>
                  </a:ext>
                </a:extLst>
              </a:tr>
              <a:tr h="370840">
                <a:tc>
                  <a:txBody>
                    <a:bodyPr/>
                    <a:lstStyle/>
                    <a:p>
                      <a:r>
                        <a:rPr lang="en-US" sz="1600" dirty="0"/>
                        <a:t>1948</a:t>
                      </a:r>
                    </a:p>
                  </a:txBody>
                  <a:tcPr/>
                </a:tc>
                <a:tc>
                  <a:txBody>
                    <a:bodyPr/>
                    <a:lstStyle/>
                    <a:p>
                      <a:r>
                        <a:rPr lang="en-US" sz="1600" dirty="0"/>
                        <a:t>2015</a:t>
                      </a:r>
                    </a:p>
                  </a:txBody>
                  <a:tcPr/>
                </a:tc>
                <a:tc>
                  <a:txBody>
                    <a:bodyPr/>
                    <a:lstStyle/>
                    <a:p>
                      <a:endParaRPr lang="en-US" sz="1600" dirty="0"/>
                    </a:p>
                  </a:txBody>
                  <a:tcPr/>
                </a:tc>
                <a:tc>
                  <a:txBody>
                    <a:bodyPr/>
                    <a:lstStyle/>
                    <a:p>
                      <a:r>
                        <a:rPr lang="en-US" sz="1600" dirty="0"/>
                        <a:t>Pharmaceutical Sciences</a:t>
                      </a:r>
                    </a:p>
                  </a:txBody>
                  <a:tcPr/>
                </a:tc>
                <a:extLst>
                  <a:ext uri="{0D108BD9-81ED-4DB2-BD59-A6C34878D82A}">
                    <a16:rowId xmlns:a16="http://schemas.microsoft.com/office/drawing/2014/main" val="10005"/>
                  </a:ext>
                </a:extLst>
              </a:tr>
              <a:tr h="370840">
                <a:tc>
                  <a:txBody>
                    <a:bodyPr/>
                    <a:lstStyle/>
                    <a:p>
                      <a:r>
                        <a:rPr lang="en-US" sz="1600" dirty="0"/>
                        <a:t>1942</a:t>
                      </a:r>
                    </a:p>
                  </a:txBody>
                  <a:tcPr/>
                </a:tc>
                <a:tc>
                  <a:txBody>
                    <a:bodyPr/>
                    <a:lstStyle/>
                    <a:p>
                      <a:r>
                        <a:rPr lang="en-US" sz="1600" dirty="0"/>
                        <a:t>2020</a:t>
                      </a:r>
                    </a:p>
                  </a:txBody>
                  <a:tcPr/>
                </a:tc>
                <a:tc>
                  <a:txBody>
                    <a:bodyPr/>
                    <a:lstStyle/>
                    <a:p>
                      <a:r>
                        <a:rPr lang="en-US" sz="1600" dirty="0"/>
                        <a:t>N/A</a:t>
                      </a:r>
                    </a:p>
                  </a:txBody>
                  <a:tcPr/>
                </a:tc>
                <a:tc>
                  <a:txBody>
                    <a:bodyPr/>
                    <a:lstStyle/>
                    <a:p>
                      <a:r>
                        <a:rPr lang="en-US" sz="1600" dirty="0"/>
                        <a:t>Law</a:t>
                      </a:r>
                    </a:p>
                  </a:txBody>
                  <a:tcPr/>
                </a:tc>
                <a:extLst>
                  <a:ext uri="{0D108BD9-81ED-4DB2-BD59-A6C34878D82A}">
                    <a16:rowId xmlns:a16="http://schemas.microsoft.com/office/drawing/2014/main" val="10006"/>
                  </a:ext>
                </a:extLst>
              </a:tr>
              <a:tr h="370840">
                <a:tc>
                  <a:txBody>
                    <a:bodyPr/>
                    <a:lstStyle/>
                    <a:p>
                      <a:r>
                        <a:rPr lang="en-US" sz="1600" dirty="0"/>
                        <a:t>1952</a:t>
                      </a:r>
                    </a:p>
                  </a:txBody>
                  <a:tcPr/>
                </a:tc>
                <a:tc>
                  <a:txBody>
                    <a:bodyPr/>
                    <a:lstStyle/>
                    <a:p>
                      <a:r>
                        <a:rPr lang="en-US" sz="1600" dirty="0"/>
                        <a:t>2014</a:t>
                      </a:r>
                    </a:p>
                  </a:txBody>
                  <a:tcPr/>
                </a:tc>
                <a:tc>
                  <a:txBody>
                    <a:bodyPr/>
                    <a:lstStyle/>
                    <a:p>
                      <a:r>
                        <a:rPr lang="en-US" sz="1600" dirty="0"/>
                        <a:t>Library</a:t>
                      </a:r>
                    </a:p>
                  </a:txBody>
                  <a:tcPr/>
                </a:tc>
                <a:tc>
                  <a:txBody>
                    <a:bodyPr/>
                    <a:lstStyle/>
                    <a:p>
                      <a:r>
                        <a:rPr lang="en-US" sz="1600" dirty="0"/>
                        <a:t>Library</a:t>
                      </a:r>
                    </a:p>
                  </a:txBody>
                  <a:tcPr/>
                </a:tc>
                <a:extLst>
                  <a:ext uri="{0D108BD9-81ED-4DB2-BD59-A6C34878D82A}">
                    <a16:rowId xmlns:a16="http://schemas.microsoft.com/office/drawing/2014/main" val="10007"/>
                  </a:ext>
                </a:extLst>
              </a:tr>
              <a:tr h="370840">
                <a:tc>
                  <a:txBody>
                    <a:bodyPr/>
                    <a:lstStyle/>
                    <a:p>
                      <a:r>
                        <a:rPr lang="en-US" sz="1600" dirty="0"/>
                        <a:t>1954</a:t>
                      </a:r>
                    </a:p>
                  </a:txBody>
                  <a:tcPr/>
                </a:tc>
                <a:tc>
                  <a:txBody>
                    <a:bodyPr/>
                    <a:lstStyle/>
                    <a:p>
                      <a:r>
                        <a:rPr lang="en-US" sz="1600" dirty="0"/>
                        <a:t>2018</a:t>
                      </a:r>
                    </a:p>
                  </a:txBody>
                  <a:tcPr/>
                </a:tc>
                <a:tc>
                  <a:txBody>
                    <a:bodyPr/>
                    <a:lstStyle/>
                    <a:p>
                      <a:r>
                        <a:rPr lang="en-US" sz="1600" dirty="0"/>
                        <a:t>Medicine</a:t>
                      </a:r>
                    </a:p>
                  </a:txBody>
                  <a:tcPr/>
                </a:tc>
                <a:tc>
                  <a:txBody>
                    <a:bodyPr/>
                    <a:lstStyle/>
                    <a:p>
                      <a:r>
                        <a:rPr lang="en-US" sz="1600" dirty="0"/>
                        <a:t>Pathology and Laboratory Medicine</a:t>
                      </a:r>
                    </a:p>
                  </a:txBody>
                  <a:tcPr/>
                </a:tc>
                <a:extLst>
                  <a:ext uri="{0D108BD9-81ED-4DB2-BD59-A6C34878D82A}">
                    <a16:rowId xmlns:a16="http://schemas.microsoft.com/office/drawing/2014/main" val="10008"/>
                  </a:ext>
                </a:extLst>
              </a:tr>
              <a:tr h="370840">
                <a:tc>
                  <a:txBody>
                    <a:bodyPr/>
                    <a:lstStyle/>
                    <a:p>
                      <a:r>
                        <a:rPr lang="en-US" sz="1600" dirty="0"/>
                        <a:t>1956</a:t>
                      </a:r>
                    </a:p>
                  </a:txBody>
                  <a:tcPr/>
                </a:tc>
                <a:tc>
                  <a:txBody>
                    <a:bodyPr/>
                    <a:lstStyle/>
                    <a:p>
                      <a:r>
                        <a:rPr lang="en-US" sz="1600" dirty="0"/>
                        <a:t>2018</a:t>
                      </a:r>
                    </a:p>
                  </a:txBody>
                  <a:tcPr/>
                </a:tc>
                <a:tc>
                  <a:txBody>
                    <a:bodyPr/>
                    <a:lstStyle/>
                    <a:p>
                      <a:r>
                        <a:rPr lang="en-US" sz="1600" dirty="0"/>
                        <a:t>Medicine</a:t>
                      </a:r>
                    </a:p>
                  </a:txBody>
                  <a:tcPr/>
                </a:tc>
                <a:tc>
                  <a:txBody>
                    <a:bodyPr/>
                    <a:lstStyle/>
                    <a:p>
                      <a:r>
                        <a:rPr lang="en-US" sz="1600" dirty="0"/>
                        <a:t>Pediatrics</a:t>
                      </a:r>
                    </a:p>
                  </a:txBody>
                  <a:tcPr/>
                </a:tc>
                <a:extLst>
                  <a:ext uri="{0D108BD9-81ED-4DB2-BD59-A6C34878D82A}">
                    <a16:rowId xmlns:a16="http://schemas.microsoft.com/office/drawing/2014/main" val="10009"/>
                  </a:ext>
                </a:extLst>
              </a:tr>
              <a:tr h="370840">
                <a:tc>
                  <a:txBody>
                    <a:bodyPr/>
                    <a:lstStyle/>
                    <a:p>
                      <a:r>
                        <a:rPr lang="en-US" sz="1600" dirty="0"/>
                        <a:t>1955</a:t>
                      </a:r>
                    </a:p>
                  </a:txBody>
                  <a:tcPr/>
                </a:tc>
                <a:tc>
                  <a:txBody>
                    <a:bodyPr/>
                    <a:lstStyle/>
                    <a:p>
                      <a:r>
                        <a:rPr lang="en-US" sz="1600" dirty="0"/>
                        <a:t>2020</a:t>
                      </a:r>
                    </a:p>
                  </a:txBody>
                  <a:tcPr/>
                </a:tc>
                <a:tc>
                  <a:txBody>
                    <a:bodyPr/>
                    <a:lstStyle/>
                    <a:p>
                      <a:r>
                        <a:rPr lang="en-US" sz="1600" dirty="0"/>
                        <a:t>Oral Health Sciences</a:t>
                      </a:r>
                    </a:p>
                  </a:txBody>
                  <a:tcPr/>
                </a:tc>
                <a:tc>
                  <a:txBody>
                    <a:bodyPr/>
                    <a:lstStyle/>
                    <a:p>
                      <a:r>
                        <a:rPr lang="en-US" sz="1600" dirty="0"/>
                        <a:t>Dentistry</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28752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1939</a:t>
                      </a:r>
                    </a:p>
                  </a:txBody>
                  <a:tcPr/>
                </a:tc>
                <a:tc>
                  <a:txBody>
                    <a:bodyPr/>
                    <a:lstStyle/>
                    <a:p>
                      <a:r>
                        <a:rPr lang="en-US" sz="1600" dirty="0"/>
                        <a:t>2004</a:t>
                      </a:r>
                    </a:p>
                  </a:txBody>
                  <a:tcPr/>
                </a:tc>
                <a:tc>
                  <a:txBody>
                    <a:bodyPr/>
                    <a:lstStyle/>
                    <a:p>
                      <a:endParaRPr lang="en-US" sz="1600" dirty="0"/>
                    </a:p>
                  </a:txBody>
                  <a:tcPr/>
                </a:tc>
                <a:tc>
                  <a:txBody>
                    <a:bodyPr/>
                    <a:lstStyle/>
                    <a:p>
                      <a:r>
                        <a:rPr lang="en-US" sz="1600" dirty="0"/>
                        <a:t>Pharm. Sci.</a:t>
                      </a:r>
                    </a:p>
                  </a:txBody>
                  <a:tcPr/>
                </a:tc>
                <a:extLst>
                  <a:ext uri="{0D108BD9-81ED-4DB2-BD59-A6C34878D82A}">
                    <a16:rowId xmlns:a16="http://schemas.microsoft.com/office/drawing/2014/main" val="10001"/>
                  </a:ext>
                </a:extLst>
              </a:tr>
              <a:tr h="370840">
                <a:tc>
                  <a:txBody>
                    <a:bodyPr/>
                    <a:lstStyle/>
                    <a:p>
                      <a:r>
                        <a:rPr lang="en-US" sz="1600" dirty="0"/>
                        <a:t>1948</a:t>
                      </a:r>
                    </a:p>
                  </a:txBody>
                  <a:tcPr/>
                </a:tc>
                <a:tc>
                  <a:txBody>
                    <a:bodyPr/>
                    <a:lstStyle/>
                    <a:p>
                      <a:r>
                        <a:rPr lang="en-US" sz="1600" dirty="0"/>
                        <a:t>2013</a:t>
                      </a:r>
                    </a:p>
                  </a:txBody>
                  <a:tcPr/>
                </a:tc>
                <a:tc>
                  <a:txBody>
                    <a:bodyPr/>
                    <a:lstStyle/>
                    <a:p>
                      <a:r>
                        <a:rPr lang="en-US" sz="1600" dirty="0"/>
                        <a:t>Occupational Therapy</a:t>
                      </a:r>
                    </a:p>
                  </a:txBody>
                  <a:tcPr/>
                </a:tc>
                <a:tc>
                  <a:txBody>
                    <a:bodyPr/>
                    <a:lstStyle/>
                    <a:p>
                      <a:r>
                        <a:rPr lang="en-US" sz="1600" dirty="0"/>
                        <a:t>Medicine</a:t>
                      </a:r>
                    </a:p>
                  </a:txBody>
                  <a:tcPr/>
                </a:tc>
                <a:extLst>
                  <a:ext uri="{0D108BD9-81ED-4DB2-BD59-A6C34878D82A}">
                    <a16:rowId xmlns:a16="http://schemas.microsoft.com/office/drawing/2014/main" val="10002"/>
                  </a:ext>
                </a:extLst>
              </a:tr>
              <a:tr h="370840">
                <a:tc>
                  <a:txBody>
                    <a:bodyPr/>
                    <a:lstStyle/>
                    <a:p>
                      <a:r>
                        <a:rPr lang="en-US" sz="1600" dirty="0"/>
                        <a:t>1978</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003"/>
                  </a:ext>
                </a:extLst>
              </a:tr>
              <a:tr h="370840">
                <a:tc>
                  <a:txBody>
                    <a:bodyPr/>
                    <a:lstStyle/>
                    <a:p>
                      <a:r>
                        <a:rPr lang="en-US" sz="1600" dirty="0"/>
                        <a:t>1941</a:t>
                      </a:r>
                    </a:p>
                  </a:txBody>
                  <a:tcPr/>
                </a:tc>
                <a:tc>
                  <a:txBody>
                    <a:bodyPr/>
                    <a:lstStyle/>
                    <a:p>
                      <a:r>
                        <a:rPr lang="en-US" sz="1600" dirty="0"/>
                        <a:t>2003</a:t>
                      </a:r>
                    </a:p>
                  </a:txBody>
                  <a:tcPr/>
                </a:tc>
                <a:tc>
                  <a:txBody>
                    <a:bodyPr/>
                    <a:lstStyle/>
                    <a:p>
                      <a:r>
                        <a:rPr lang="en-US" sz="1600" dirty="0"/>
                        <a:t>Law</a:t>
                      </a:r>
                    </a:p>
                  </a:txBody>
                  <a:tcPr/>
                </a:tc>
                <a:tc>
                  <a:txBody>
                    <a:bodyPr/>
                    <a:lstStyle/>
                    <a:p>
                      <a:r>
                        <a:rPr lang="en-US" sz="1600" dirty="0"/>
                        <a:t>Law</a:t>
                      </a:r>
                    </a:p>
                  </a:txBody>
                  <a:tcPr/>
                </a:tc>
                <a:extLst>
                  <a:ext uri="{0D108BD9-81ED-4DB2-BD59-A6C34878D82A}">
                    <a16:rowId xmlns:a16="http://schemas.microsoft.com/office/drawing/2014/main" val="10004"/>
                  </a:ext>
                </a:extLst>
              </a:tr>
              <a:tr h="370840">
                <a:tc>
                  <a:txBody>
                    <a:bodyPr/>
                    <a:lstStyle/>
                    <a:p>
                      <a:r>
                        <a:rPr lang="en-US" sz="1600" dirty="0"/>
                        <a:t>1935</a:t>
                      </a:r>
                    </a:p>
                  </a:txBody>
                  <a:tcPr/>
                </a:tc>
                <a:tc>
                  <a:txBody>
                    <a:bodyPr/>
                    <a:lstStyle/>
                    <a:p>
                      <a:r>
                        <a:rPr lang="en-US" sz="1600" dirty="0"/>
                        <a:t>1998</a:t>
                      </a:r>
                    </a:p>
                  </a:txBody>
                  <a:tcPr/>
                </a:tc>
                <a:tc>
                  <a:txBody>
                    <a:bodyPr/>
                    <a:lstStyle/>
                    <a:p>
                      <a:r>
                        <a:rPr lang="en-US" sz="1600" dirty="0"/>
                        <a:t>Geological Sciences</a:t>
                      </a:r>
                    </a:p>
                  </a:txBody>
                  <a:tcPr/>
                </a:tc>
                <a:tc>
                  <a:txBody>
                    <a:bodyPr/>
                    <a:lstStyle/>
                    <a:p>
                      <a:r>
                        <a:rPr lang="en-US" sz="1600" dirty="0"/>
                        <a:t>Sience</a:t>
                      </a:r>
                    </a:p>
                  </a:txBody>
                  <a:tcPr/>
                </a:tc>
                <a:extLst>
                  <a:ext uri="{0D108BD9-81ED-4DB2-BD59-A6C34878D82A}">
                    <a16:rowId xmlns:a16="http://schemas.microsoft.com/office/drawing/2014/main" val="10005"/>
                  </a:ext>
                </a:extLst>
              </a:tr>
              <a:tr h="370840">
                <a:tc>
                  <a:txBody>
                    <a:bodyPr/>
                    <a:lstStyle/>
                    <a:p>
                      <a:r>
                        <a:rPr lang="en-US" sz="1600" dirty="0"/>
                        <a:t>1925</a:t>
                      </a:r>
                    </a:p>
                  </a:txBody>
                  <a:tcPr/>
                </a:tc>
                <a:tc>
                  <a:txBody>
                    <a:bodyPr/>
                    <a:lstStyle/>
                    <a:p>
                      <a:r>
                        <a:rPr lang="en-US" sz="1600" dirty="0"/>
                        <a:t>1&amp;988</a:t>
                      </a:r>
                    </a:p>
                  </a:txBody>
                  <a:tcPr/>
                </a:tc>
                <a:tc>
                  <a:txBody>
                    <a:bodyPr/>
                    <a:lstStyle/>
                    <a:p>
                      <a:r>
                        <a:rPr lang="en-US" sz="1600" dirty="0"/>
                        <a:t>Oral health</a:t>
                      </a:r>
                    </a:p>
                  </a:txBody>
                  <a:tcPr/>
                </a:tc>
                <a:tc>
                  <a:txBody>
                    <a:bodyPr/>
                    <a:lstStyle/>
                    <a:p>
                      <a:r>
                        <a:rPr lang="en-US" sz="1600" dirty="0"/>
                        <a:t>Dentistry</a:t>
                      </a:r>
                    </a:p>
                  </a:txBody>
                  <a:tcPr/>
                </a:tc>
                <a:extLst>
                  <a:ext uri="{0D108BD9-81ED-4DB2-BD59-A6C34878D82A}">
                    <a16:rowId xmlns:a16="http://schemas.microsoft.com/office/drawing/2014/main" val="10006"/>
                  </a:ext>
                </a:extLst>
              </a:tr>
              <a:tr h="370840">
                <a:tc>
                  <a:txBody>
                    <a:bodyPr/>
                    <a:lstStyle/>
                    <a:p>
                      <a:r>
                        <a:rPr lang="en-US" sz="1600" dirty="0"/>
                        <a:t>1932</a:t>
                      </a:r>
                    </a:p>
                  </a:txBody>
                  <a:tcPr/>
                </a:tc>
                <a:tc>
                  <a:txBody>
                    <a:bodyPr/>
                    <a:lstStyle/>
                    <a:p>
                      <a:r>
                        <a:rPr lang="en-US" sz="1600" dirty="0"/>
                        <a:t>1997</a:t>
                      </a:r>
                    </a:p>
                  </a:txBody>
                  <a:tcPr/>
                </a:tc>
                <a:tc>
                  <a:txBody>
                    <a:bodyPr/>
                    <a:lstStyle/>
                    <a:p>
                      <a:r>
                        <a:rPr lang="en-US" sz="1600" dirty="0"/>
                        <a:t>Economics</a:t>
                      </a:r>
                    </a:p>
                  </a:txBody>
                  <a:tcPr/>
                </a:tc>
                <a:tc>
                  <a:txBody>
                    <a:bodyPr/>
                    <a:lstStyle/>
                    <a:p>
                      <a:r>
                        <a:rPr lang="en-US" sz="1600" dirty="0"/>
                        <a:t>Arts</a:t>
                      </a:r>
                    </a:p>
                  </a:txBody>
                  <a:tcPr/>
                </a:tc>
                <a:extLst>
                  <a:ext uri="{0D108BD9-81ED-4DB2-BD59-A6C34878D82A}">
                    <a16:rowId xmlns:a16="http://schemas.microsoft.com/office/drawing/2014/main" val="10007"/>
                  </a:ext>
                </a:extLst>
              </a:tr>
              <a:tr h="370840">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r>
                        <a:rPr lang="en-US" sz="1600" dirty="0"/>
                        <a:t>Sauder </a:t>
                      </a:r>
                    </a:p>
                  </a:txBody>
                  <a:tcPr/>
                </a:tc>
                <a:extLst>
                  <a:ext uri="{0D108BD9-81ED-4DB2-BD59-A6C34878D82A}">
                    <a16:rowId xmlns:a16="http://schemas.microsoft.com/office/drawing/2014/main" val="10008"/>
                  </a:ext>
                </a:extLst>
              </a:tr>
              <a:tr h="370840">
                <a:tc>
                  <a:txBody>
                    <a:bodyPr/>
                    <a:lstStyle/>
                    <a:p>
                      <a:r>
                        <a:rPr lang="en-US" sz="1600" dirty="0"/>
                        <a:t>1945</a:t>
                      </a:r>
                    </a:p>
                  </a:txBody>
                  <a:tcPr/>
                </a:tc>
                <a:tc>
                  <a:txBody>
                    <a:bodyPr/>
                    <a:lstStyle/>
                    <a:p>
                      <a:r>
                        <a:rPr lang="en-US" sz="1600" dirty="0"/>
                        <a:t>2008</a:t>
                      </a:r>
                    </a:p>
                  </a:txBody>
                  <a:tcPr/>
                </a:tc>
                <a:tc>
                  <a:txBody>
                    <a:bodyPr/>
                    <a:lstStyle/>
                    <a:p>
                      <a:r>
                        <a:rPr lang="en-US" sz="1600" dirty="0"/>
                        <a:t>Counselling Psychology</a:t>
                      </a:r>
                    </a:p>
                  </a:txBody>
                  <a:tcPr/>
                </a:tc>
                <a:tc>
                  <a:txBody>
                    <a:bodyPr/>
                    <a:lstStyle/>
                    <a:p>
                      <a:r>
                        <a:rPr lang="en-US" sz="1600" dirty="0"/>
                        <a:t>Education</a:t>
                      </a:r>
                    </a:p>
                  </a:txBody>
                  <a:tcPr/>
                </a:tc>
                <a:extLst>
                  <a:ext uri="{0D108BD9-81ED-4DB2-BD59-A6C34878D82A}">
                    <a16:rowId xmlns:a16="http://schemas.microsoft.com/office/drawing/2014/main" val="10009"/>
                  </a:ext>
                </a:extLst>
              </a:tr>
              <a:tr h="370840">
                <a:tc>
                  <a:txBody>
                    <a:bodyPr/>
                    <a:lstStyle/>
                    <a:p>
                      <a:r>
                        <a:rPr lang="en-US" sz="1600" dirty="0"/>
                        <a:t>1942</a:t>
                      </a:r>
                    </a:p>
                  </a:txBody>
                  <a:tcPr/>
                </a:tc>
                <a:tc>
                  <a:txBody>
                    <a:bodyPr/>
                    <a:lstStyle/>
                    <a:p>
                      <a:r>
                        <a:rPr lang="en-US" sz="1600" dirty="0"/>
                        <a:t>2004</a:t>
                      </a:r>
                    </a:p>
                  </a:txBody>
                  <a:tcPr/>
                </a:tc>
                <a:tc>
                  <a:txBody>
                    <a:bodyPr/>
                    <a:lstStyle/>
                    <a:p>
                      <a:r>
                        <a:rPr lang="en-US" sz="1600" dirty="0"/>
                        <a:t>Zoology</a:t>
                      </a:r>
                    </a:p>
                  </a:txBody>
                  <a:tcPr/>
                </a:tc>
                <a:tc>
                  <a:txBody>
                    <a:bodyPr/>
                    <a:lstStyle/>
                    <a:p>
                      <a:r>
                        <a:rPr lang="en-US" sz="1600" dirty="0"/>
                        <a:t>Science</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36880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1942</a:t>
                      </a:r>
                    </a:p>
                  </a:txBody>
                  <a:tcPr/>
                </a:tc>
                <a:tc>
                  <a:txBody>
                    <a:bodyPr/>
                    <a:lstStyle/>
                    <a:p>
                      <a:r>
                        <a:rPr lang="en-US" sz="1600" dirty="0"/>
                        <a:t>2007</a:t>
                      </a:r>
                    </a:p>
                  </a:txBody>
                  <a:tcPr/>
                </a:tc>
                <a:tc>
                  <a:txBody>
                    <a:bodyPr/>
                    <a:lstStyle/>
                    <a:p>
                      <a:r>
                        <a:rPr lang="en-US" sz="1600" dirty="0"/>
                        <a:t>Anesthesia/ Pharmacology &amp;  Therapeutics</a:t>
                      </a:r>
                    </a:p>
                  </a:txBody>
                  <a:tcPr/>
                </a:tc>
                <a:tc>
                  <a:txBody>
                    <a:bodyPr/>
                    <a:lstStyle/>
                    <a:p>
                      <a:r>
                        <a:rPr lang="en-US" sz="1600" dirty="0"/>
                        <a:t>Medicine</a:t>
                      </a:r>
                    </a:p>
                  </a:txBody>
                  <a:tcPr/>
                </a:tc>
                <a:extLst>
                  <a:ext uri="{0D108BD9-81ED-4DB2-BD59-A6C34878D82A}">
                    <a16:rowId xmlns:a16="http://schemas.microsoft.com/office/drawing/2014/main" val="10001"/>
                  </a:ext>
                </a:extLst>
              </a:tr>
              <a:tr h="370840">
                <a:tc>
                  <a:txBody>
                    <a:bodyPr/>
                    <a:lstStyle/>
                    <a:p>
                      <a:r>
                        <a:rPr lang="en-US" sz="1600" dirty="0"/>
                        <a:t>1941</a:t>
                      </a:r>
                    </a:p>
                  </a:txBody>
                  <a:tcPr/>
                </a:tc>
                <a:tc>
                  <a:txBody>
                    <a:bodyPr/>
                    <a:lstStyle/>
                    <a:p>
                      <a:r>
                        <a:rPr lang="en-US" sz="1600" dirty="0"/>
                        <a:t>2007</a:t>
                      </a:r>
                    </a:p>
                  </a:txBody>
                  <a:tcPr/>
                </a:tc>
                <a:tc>
                  <a:txBody>
                    <a:bodyPr/>
                    <a:lstStyle/>
                    <a:p>
                      <a:r>
                        <a:rPr lang="en-US" sz="1600" dirty="0"/>
                        <a:t>Asian Studies</a:t>
                      </a:r>
                    </a:p>
                  </a:txBody>
                  <a:tcPr/>
                </a:tc>
                <a:tc>
                  <a:txBody>
                    <a:bodyPr/>
                    <a:lstStyle/>
                    <a:p>
                      <a:r>
                        <a:rPr lang="en-US" sz="1600" dirty="0"/>
                        <a:t>Arts</a:t>
                      </a:r>
                    </a:p>
                  </a:txBody>
                  <a:tcPr/>
                </a:tc>
                <a:extLst>
                  <a:ext uri="{0D108BD9-81ED-4DB2-BD59-A6C34878D82A}">
                    <a16:rowId xmlns:a16="http://schemas.microsoft.com/office/drawing/2014/main" val="10002"/>
                  </a:ext>
                </a:extLst>
              </a:tr>
              <a:tr h="370840">
                <a:tc>
                  <a:txBody>
                    <a:bodyPr/>
                    <a:lstStyle/>
                    <a:p>
                      <a:r>
                        <a:rPr lang="en-US" sz="1600" dirty="0"/>
                        <a:t>1932</a:t>
                      </a:r>
                    </a:p>
                  </a:txBody>
                  <a:tcPr/>
                </a:tc>
                <a:tc>
                  <a:txBody>
                    <a:bodyPr/>
                    <a:lstStyle/>
                    <a:p>
                      <a:r>
                        <a:rPr lang="en-US" sz="1600" dirty="0"/>
                        <a:t>1998</a:t>
                      </a:r>
                    </a:p>
                  </a:txBody>
                  <a:tcPr/>
                </a:tc>
                <a:tc>
                  <a:txBody>
                    <a:bodyPr/>
                    <a:lstStyle/>
                    <a:p>
                      <a:r>
                        <a:rPr lang="en-US" sz="1600" dirty="0"/>
                        <a:t>Theatre/Film</a:t>
                      </a:r>
                    </a:p>
                  </a:txBody>
                  <a:tcPr/>
                </a:tc>
                <a:tc>
                  <a:txBody>
                    <a:bodyPr/>
                    <a:lstStyle/>
                    <a:p>
                      <a:r>
                        <a:rPr lang="en-US" sz="1600" dirty="0"/>
                        <a:t>Arts</a:t>
                      </a:r>
                    </a:p>
                  </a:txBody>
                  <a:tcPr/>
                </a:tc>
                <a:extLst>
                  <a:ext uri="{0D108BD9-81ED-4DB2-BD59-A6C34878D82A}">
                    <a16:rowId xmlns:a16="http://schemas.microsoft.com/office/drawing/2014/main" val="10003"/>
                  </a:ext>
                </a:extLst>
              </a:tr>
              <a:tr h="370840">
                <a:tc>
                  <a:txBody>
                    <a:bodyPr/>
                    <a:lstStyle/>
                    <a:p>
                      <a:r>
                        <a:rPr lang="en-US" sz="1600" dirty="0"/>
                        <a:t>1950</a:t>
                      </a:r>
                    </a:p>
                  </a:txBody>
                  <a:tcPr/>
                </a:tc>
                <a:tc>
                  <a:txBody>
                    <a:bodyPr/>
                    <a:lstStyle/>
                    <a:p>
                      <a:r>
                        <a:rPr lang="en-US" sz="1600" dirty="0"/>
                        <a:t>2014</a:t>
                      </a:r>
                    </a:p>
                  </a:txBody>
                  <a:tcPr/>
                </a:tc>
                <a:tc>
                  <a:txBody>
                    <a:bodyPr/>
                    <a:lstStyle/>
                    <a:p>
                      <a:r>
                        <a:rPr lang="en-US" sz="1600" dirty="0"/>
                        <a:t>School of nursing okanagan</a:t>
                      </a:r>
                    </a:p>
                  </a:txBody>
                  <a:tcPr/>
                </a:tc>
                <a:tc>
                  <a:txBody>
                    <a:bodyPr/>
                    <a:lstStyle/>
                    <a:p>
                      <a:r>
                        <a:rPr lang="en-US" sz="1600" dirty="0"/>
                        <a:t>Associate professor</a:t>
                      </a:r>
                    </a:p>
                  </a:txBody>
                  <a:tcPr/>
                </a:tc>
                <a:extLst>
                  <a:ext uri="{0D108BD9-81ED-4DB2-BD59-A6C34878D82A}">
                    <a16:rowId xmlns:a16="http://schemas.microsoft.com/office/drawing/2014/main" val="10004"/>
                  </a:ext>
                </a:extLst>
              </a:tr>
              <a:tr h="370840">
                <a:tc>
                  <a:txBody>
                    <a:bodyPr/>
                    <a:lstStyle/>
                    <a:p>
                      <a:r>
                        <a:rPr lang="en-US" sz="1600" dirty="0"/>
                        <a:t>1944</a:t>
                      </a:r>
                    </a:p>
                  </a:txBody>
                  <a:tcPr/>
                </a:tc>
                <a:tc>
                  <a:txBody>
                    <a:bodyPr/>
                    <a:lstStyle/>
                    <a:p>
                      <a:r>
                        <a:rPr lang="en-US" sz="1600" dirty="0"/>
                        <a:t>2003</a:t>
                      </a:r>
                    </a:p>
                  </a:txBody>
                  <a:tcPr/>
                </a:tc>
                <a:tc>
                  <a:txBody>
                    <a:bodyPr/>
                    <a:lstStyle/>
                    <a:p>
                      <a:r>
                        <a:rPr lang="en-US" sz="1600" dirty="0"/>
                        <a:t>Educational Studies</a:t>
                      </a:r>
                    </a:p>
                  </a:txBody>
                  <a:tcPr/>
                </a:tc>
                <a:tc>
                  <a:txBody>
                    <a:bodyPr/>
                    <a:lstStyle/>
                    <a:p>
                      <a:r>
                        <a:rPr lang="en-US" sz="1600" dirty="0"/>
                        <a:t>Education</a:t>
                      </a:r>
                    </a:p>
                  </a:txBody>
                  <a:tcPr/>
                </a:tc>
                <a:extLst>
                  <a:ext uri="{0D108BD9-81ED-4DB2-BD59-A6C34878D82A}">
                    <a16:rowId xmlns:a16="http://schemas.microsoft.com/office/drawing/2014/main" val="10005"/>
                  </a:ext>
                </a:extLst>
              </a:tr>
              <a:tr h="370840">
                <a:tc>
                  <a:txBody>
                    <a:bodyPr/>
                    <a:lstStyle/>
                    <a:p>
                      <a:r>
                        <a:rPr lang="en-US" sz="1600" dirty="0"/>
                        <a:t>1933</a:t>
                      </a:r>
                    </a:p>
                  </a:txBody>
                  <a:tcPr/>
                </a:tc>
                <a:tc>
                  <a:txBody>
                    <a:bodyPr/>
                    <a:lstStyle/>
                    <a:p>
                      <a:r>
                        <a:rPr lang="en-US" sz="1600" dirty="0"/>
                        <a:t>1999</a:t>
                      </a:r>
                    </a:p>
                  </a:txBody>
                  <a:tcPr/>
                </a:tc>
                <a:tc>
                  <a:txBody>
                    <a:bodyPr/>
                    <a:lstStyle/>
                    <a:p>
                      <a:r>
                        <a:rPr lang="en-US" sz="1600" dirty="0"/>
                        <a:t>forestry</a:t>
                      </a:r>
                    </a:p>
                  </a:txBody>
                  <a:tcPr/>
                </a:tc>
                <a:tc>
                  <a:txBody>
                    <a:bodyPr/>
                    <a:lstStyle/>
                    <a:p>
                      <a:r>
                        <a:rPr lang="en-US" sz="1600" dirty="0"/>
                        <a:t>forest science</a:t>
                      </a:r>
                    </a:p>
                  </a:txBody>
                  <a:tcPr/>
                </a:tc>
                <a:extLst>
                  <a:ext uri="{0D108BD9-81ED-4DB2-BD59-A6C34878D82A}">
                    <a16:rowId xmlns:a16="http://schemas.microsoft.com/office/drawing/2014/main" val="10006"/>
                  </a:ext>
                </a:extLst>
              </a:tr>
              <a:tr h="370840">
                <a:tc>
                  <a:txBody>
                    <a:bodyPr/>
                    <a:lstStyle/>
                    <a:p>
                      <a:r>
                        <a:rPr lang="en-US" sz="1600" dirty="0"/>
                        <a:t>1932</a:t>
                      </a:r>
                    </a:p>
                  </a:txBody>
                  <a:tcPr/>
                </a:tc>
                <a:tc>
                  <a:txBody>
                    <a:bodyPr/>
                    <a:lstStyle/>
                    <a:p>
                      <a:r>
                        <a:rPr lang="en-US" sz="1600" dirty="0"/>
                        <a:t>1997</a:t>
                      </a:r>
                    </a:p>
                  </a:txBody>
                  <a:tcPr/>
                </a:tc>
                <a:tc>
                  <a:txBody>
                    <a:bodyPr/>
                    <a:lstStyle/>
                    <a:p>
                      <a:r>
                        <a:rPr lang="en-US" sz="1600" dirty="0"/>
                        <a:t>Chemistry</a:t>
                      </a:r>
                    </a:p>
                  </a:txBody>
                  <a:tcPr/>
                </a:tc>
                <a:tc>
                  <a:txBody>
                    <a:bodyPr/>
                    <a:lstStyle/>
                    <a:p>
                      <a:r>
                        <a:rPr lang="en-US" sz="1600" dirty="0"/>
                        <a:t>Science</a:t>
                      </a:r>
                    </a:p>
                  </a:txBody>
                  <a:tcPr/>
                </a:tc>
                <a:extLst>
                  <a:ext uri="{0D108BD9-81ED-4DB2-BD59-A6C34878D82A}">
                    <a16:rowId xmlns:a16="http://schemas.microsoft.com/office/drawing/2014/main" val="10007"/>
                  </a:ext>
                </a:extLst>
              </a:tr>
              <a:tr h="370840">
                <a:tc>
                  <a:txBody>
                    <a:bodyPr/>
                    <a:lstStyle/>
                    <a:p>
                      <a:r>
                        <a:rPr lang="en-US" sz="1600" dirty="0"/>
                        <a:t>1933</a:t>
                      </a:r>
                    </a:p>
                  </a:txBody>
                  <a:tcPr/>
                </a:tc>
                <a:tc>
                  <a:txBody>
                    <a:bodyPr/>
                    <a:lstStyle/>
                    <a:p>
                      <a:r>
                        <a:rPr lang="en-US" sz="1600" dirty="0"/>
                        <a:t>1998</a:t>
                      </a:r>
                    </a:p>
                  </a:txBody>
                  <a:tcPr/>
                </a:tc>
                <a:tc>
                  <a:txBody>
                    <a:bodyPr/>
                    <a:lstStyle/>
                    <a:p>
                      <a:r>
                        <a:rPr lang="en-US" sz="1600" dirty="0"/>
                        <a:t>EOAS</a:t>
                      </a:r>
                    </a:p>
                  </a:txBody>
                  <a:tcPr/>
                </a:tc>
                <a:tc>
                  <a:txBody>
                    <a:bodyPr/>
                    <a:lstStyle/>
                    <a:p>
                      <a:r>
                        <a:rPr lang="en-US" sz="1600" dirty="0"/>
                        <a:t>Science</a:t>
                      </a:r>
                    </a:p>
                  </a:txBody>
                  <a:tcPr/>
                </a:tc>
                <a:extLst>
                  <a:ext uri="{0D108BD9-81ED-4DB2-BD59-A6C34878D82A}">
                    <a16:rowId xmlns:a16="http://schemas.microsoft.com/office/drawing/2014/main" val="10008"/>
                  </a:ext>
                </a:extLst>
              </a:tr>
              <a:tr h="370840">
                <a:tc>
                  <a:txBody>
                    <a:bodyPr/>
                    <a:lstStyle/>
                    <a:p>
                      <a:r>
                        <a:rPr lang="en-US" sz="1600" dirty="0"/>
                        <a:t>1949</a:t>
                      </a:r>
                    </a:p>
                  </a:txBody>
                  <a:tcPr/>
                </a:tc>
                <a:tc>
                  <a:txBody>
                    <a:bodyPr/>
                    <a:lstStyle/>
                    <a:p>
                      <a:r>
                        <a:rPr lang="en-US" sz="1600" dirty="0"/>
                        <a:t>2020</a:t>
                      </a:r>
                    </a:p>
                  </a:txBody>
                  <a:tcPr/>
                </a:tc>
                <a:tc>
                  <a:txBody>
                    <a:bodyPr/>
                    <a:lstStyle/>
                    <a:p>
                      <a:r>
                        <a:rPr lang="en-US" sz="1600" dirty="0"/>
                        <a:t>AHVA</a:t>
                      </a:r>
                    </a:p>
                  </a:txBody>
                  <a:tcPr/>
                </a:tc>
                <a:tc>
                  <a:txBody>
                    <a:bodyPr/>
                    <a:lstStyle/>
                    <a:p>
                      <a:r>
                        <a:rPr lang="en-US" sz="1600" dirty="0"/>
                        <a:t>Arts</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65836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11934</a:t>
                      </a:r>
                    </a:p>
                  </a:txBody>
                  <a:tcPr/>
                </a:tc>
                <a:tc>
                  <a:txBody>
                    <a:bodyPr/>
                    <a:lstStyle/>
                    <a:p>
                      <a:r>
                        <a:rPr lang="en-US" sz="1600" dirty="0"/>
                        <a:t>2019</a:t>
                      </a:r>
                    </a:p>
                  </a:txBody>
                  <a:tcPr/>
                </a:tc>
                <a:tc>
                  <a:txBody>
                    <a:bodyPr/>
                    <a:lstStyle/>
                    <a:p>
                      <a:endParaRPr lang="en-US" sz="1600" dirty="0"/>
                    </a:p>
                  </a:txBody>
                  <a:tcPr/>
                </a:tc>
                <a:tc>
                  <a:txBody>
                    <a:bodyPr/>
                    <a:lstStyle/>
                    <a:p>
                      <a:r>
                        <a:rPr lang="en-US" sz="1600" dirty="0"/>
                        <a:t>Medicine</a:t>
                      </a:r>
                    </a:p>
                  </a:txBody>
                  <a:tcPr/>
                </a:tc>
                <a:extLst>
                  <a:ext uri="{0D108BD9-81ED-4DB2-BD59-A6C34878D82A}">
                    <a16:rowId xmlns:a16="http://schemas.microsoft.com/office/drawing/2014/main" val="10001"/>
                  </a:ext>
                </a:extLst>
              </a:tr>
              <a:tr h="370840">
                <a:tc>
                  <a:txBody>
                    <a:bodyPr/>
                    <a:lstStyle/>
                    <a:p>
                      <a:r>
                        <a:rPr lang="en-US" sz="1600" dirty="0"/>
                        <a:t>1938</a:t>
                      </a:r>
                    </a:p>
                  </a:txBody>
                  <a:tcPr/>
                </a:tc>
                <a:tc>
                  <a:txBody>
                    <a:bodyPr/>
                    <a:lstStyle/>
                    <a:p>
                      <a:r>
                        <a:rPr lang="en-US" sz="1600" dirty="0"/>
                        <a:t>2003</a:t>
                      </a:r>
                    </a:p>
                  </a:txBody>
                  <a:tcPr/>
                </a:tc>
                <a:tc>
                  <a:txBody>
                    <a:bodyPr/>
                    <a:lstStyle/>
                    <a:p>
                      <a:r>
                        <a:rPr lang="en-US" sz="1600" dirty="0"/>
                        <a:t>Botany</a:t>
                      </a:r>
                    </a:p>
                  </a:txBody>
                  <a:tcPr/>
                </a:tc>
                <a:tc>
                  <a:txBody>
                    <a:bodyPr/>
                    <a:lstStyle/>
                    <a:p>
                      <a:r>
                        <a:rPr lang="en-US" sz="1600" dirty="0"/>
                        <a:t>Science</a:t>
                      </a:r>
                    </a:p>
                  </a:txBody>
                  <a:tcPr/>
                </a:tc>
                <a:extLst>
                  <a:ext uri="{0D108BD9-81ED-4DB2-BD59-A6C34878D82A}">
                    <a16:rowId xmlns:a16="http://schemas.microsoft.com/office/drawing/2014/main" val="10002"/>
                  </a:ext>
                </a:extLst>
              </a:tr>
              <a:tr h="370840">
                <a:tc>
                  <a:txBody>
                    <a:bodyPr/>
                    <a:lstStyle/>
                    <a:p>
                      <a:r>
                        <a:rPr lang="en-US" sz="1600" dirty="0"/>
                        <a:t>1945</a:t>
                      </a:r>
                    </a:p>
                  </a:txBody>
                  <a:tcPr/>
                </a:tc>
                <a:tc>
                  <a:txBody>
                    <a:bodyPr/>
                    <a:lstStyle/>
                    <a:p>
                      <a:r>
                        <a:rPr lang="en-US" sz="1600" dirty="0"/>
                        <a:t>2012</a:t>
                      </a:r>
                    </a:p>
                  </a:txBody>
                  <a:tcPr/>
                </a:tc>
                <a:tc>
                  <a:txBody>
                    <a:bodyPr/>
                    <a:lstStyle/>
                    <a:p>
                      <a:r>
                        <a:rPr lang="en-US" sz="1600" dirty="0"/>
                        <a:t>Library</a:t>
                      </a:r>
                    </a:p>
                  </a:txBody>
                  <a:tcPr/>
                </a:tc>
                <a:tc>
                  <a:txBody>
                    <a:bodyPr/>
                    <a:lstStyle/>
                    <a:p>
                      <a:endParaRPr lang="en-US" sz="1600" dirty="0"/>
                    </a:p>
                  </a:txBody>
                  <a:tcPr/>
                </a:tc>
                <a:extLst>
                  <a:ext uri="{0D108BD9-81ED-4DB2-BD59-A6C34878D82A}">
                    <a16:rowId xmlns:a16="http://schemas.microsoft.com/office/drawing/2014/main" val="10003"/>
                  </a:ext>
                </a:extLst>
              </a:tr>
              <a:tr h="370840">
                <a:tc>
                  <a:txBody>
                    <a:bodyPr/>
                    <a:lstStyle/>
                    <a:p>
                      <a:r>
                        <a:rPr lang="en-US" sz="1600" dirty="0"/>
                        <a:t>1935</a:t>
                      </a:r>
                    </a:p>
                  </a:txBody>
                  <a:tcPr/>
                </a:tc>
                <a:tc>
                  <a:txBody>
                    <a:bodyPr/>
                    <a:lstStyle/>
                    <a:p>
                      <a:r>
                        <a:rPr lang="en-US" sz="1600" dirty="0"/>
                        <a:t>2001</a:t>
                      </a:r>
                    </a:p>
                  </a:txBody>
                  <a:tcPr/>
                </a:tc>
                <a:tc>
                  <a:txBody>
                    <a:bodyPr/>
                    <a:lstStyle/>
                    <a:p>
                      <a:r>
                        <a:rPr lang="en-US" sz="1600" dirty="0"/>
                        <a:t>Asian Studies</a:t>
                      </a:r>
                    </a:p>
                  </a:txBody>
                  <a:tcPr/>
                </a:tc>
                <a:tc>
                  <a:txBody>
                    <a:bodyPr/>
                    <a:lstStyle/>
                    <a:p>
                      <a:r>
                        <a:rPr lang="en-US" sz="1600" dirty="0"/>
                        <a:t>Arts</a:t>
                      </a:r>
                    </a:p>
                  </a:txBody>
                  <a:tcPr/>
                </a:tc>
                <a:extLst>
                  <a:ext uri="{0D108BD9-81ED-4DB2-BD59-A6C34878D82A}">
                    <a16:rowId xmlns:a16="http://schemas.microsoft.com/office/drawing/2014/main" val="10004"/>
                  </a:ext>
                </a:extLst>
              </a:tr>
              <a:tr h="370840">
                <a:tc>
                  <a:txBody>
                    <a:bodyPr/>
                    <a:lstStyle/>
                    <a:p>
                      <a:r>
                        <a:rPr lang="en-US" sz="1600" dirty="0"/>
                        <a:t>1943</a:t>
                      </a:r>
                    </a:p>
                  </a:txBody>
                  <a:tcPr/>
                </a:tc>
                <a:tc>
                  <a:txBody>
                    <a:bodyPr/>
                    <a:lstStyle/>
                    <a:p>
                      <a:r>
                        <a:rPr lang="en-US" sz="1600" dirty="0"/>
                        <a:t>2014</a:t>
                      </a:r>
                    </a:p>
                  </a:txBody>
                  <a:tcPr/>
                </a:tc>
                <a:tc>
                  <a:txBody>
                    <a:bodyPr/>
                    <a:lstStyle/>
                    <a:p>
                      <a:r>
                        <a:rPr lang="en-US" sz="1600" dirty="0"/>
                        <a:t>CHBE</a:t>
                      </a:r>
                    </a:p>
                  </a:txBody>
                  <a:tcPr/>
                </a:tc>
                <a:tc>
                  <a:txBody>
                    <a:bodyPr/>
                    <a:lstStyle/>
                    <a:p>
                      <a:r>
                        <a:rPr lang="en-US" sz="1600" dirty="0"/>
                        <a:t>APSC</a:t>
                      </a:r>
                    </a:p>
                  </a:txBody>
                  <a:tcPr/>
                </a:tc>
                <a:extLst>
                  <a:ext uri="{0D108BD9-81ED-4DB2-BD59-A6C34878D82A}">
                    <a16:rowId xmlns:a16="http://schemas.microsoft.com/office/drawing/2014/main" val="10005"/>
                  </a:ext>
                </a:extLst>
              </a:tr>
              <a:tr h="370840">
                <a:tc>
                  <a:txBody>
                    <a:bodyPr/>
                    <a:lstStyle/>
                    <a:p>
                      <a:r>
                        <a:rPr lang="en-US" sz="1600" dirty="0"/>
                        <a:t>1947</a:t>
                      </a:r>
                    </a:p>
                  </a:txBody>
                  <a:tcPr/>
                </a:tc>
                <a:tc>
                  <a:txBody>
                    <a:bodyPr/>
                    <a:lstStyle/>
                    <a:p>
                      <a:r>
                        <a:rPr lang="en-US" sz="1600" dirty="0"/>
                        <a:t>2020</a:t>
                      </a:r>
                    </a:p>
                  </a:txBody>
                  <a:tcPr/>
                </a:tc>
                <a:tc>
                  <a:txBody>
                    <a:bodyPr/>
                    <a:lstStyle/>
                    <a:p>
                      <a:r>
                        <a:rPr lang="en-US" sz="1600" dirty="0"/>
                        <a:t>Surgery</a:t>
                      </a:r>
                    </a:p>
                  </a:txBody>
                  <a:tcPr/>
                </a:tc>
                <a:tc>
                  <a:txBody>
                    <a:bodyPr/>
                    <a:lstStyle/>
                    <a:p>
                      <a:r>
                        <a:rPr lang="en-US" sz="1600" dirty="0"/>
                        <a:t>Medicine</a:t>
                      </a:r>
                    </a:p>
                  </a:txBody>
                  <a:tcPr/>
                </a:tc>
                <a:extLst>
                  <a:ext uri="{0D108BD9-81ED-4DB2-BD59-A6C34878D82A}">
                    <a16:rowId xmlns:a16="http://schemas.microsoft.com/office/drawing/2014/main" val="10006"/>
                  </a:ext>
                </a:extLst>
              </a:tr>
              <a:tr h="370840">
                <a:tc>
                  <a:txBody>
                    <a:bodyPr/>
                    <a:lstStyle/>
                    <a:p>
                      <a:r>
                        <a:rPr lang="en-US" sz="1600" dirty="0"/>
                        <a:t>1946</a:t>
                      </a:r>
                    </a:p>
                  </a:txBody>
                  <a:tcPr/>
                </a:tc>
                <a:tc>
                  <a:txBody>
                    <a:bodyPr/>
                    <a:lstStyle/>
                    <a:p>
                      <a:r>
                        <a:rPr lang="en-US" sz="1600" dirty="0"/>
                        <a:t>2016</a:t>
                      </a:r>
                    </a:p>
                  </a:txBody>
                  <a:tcPr/>
                </a:tc>
                <a:tc>
                  <a:txBody>
                    <a:bodyPr/>
                    <a:lstStyle/>
                    <a:p>
                      <a:r>
                        <a:rPr lang="en-US" sz="1600" dirty="0"/>
                        <a:t>Music</a:t>
                      </a:r>
                    </a:p>
                  </a:txBody>
                  <a:tcPr/>
                </a:tc>
                <a:tc>
                  <a:txBody>
                    <a:bodyPr/>
                    <a:lstStyle/>
                    <a:p>
                      <a:r>
                        <a:rPr lang="en-US" sz="1600" dirty="0"/>
                        <a:t>Arts</a:t>
                      </a:r>
                    </a:p>
                  </a:txBody>
                  <a:tcPr/>
                </a:tc>
                <a:extLst>
                  <a:ext uri="{0D108BD9-81ED-4DB2-BD59-A6C34878D82A}">
                    <a16:rowId xmlns:a16="http://schemas.microsoft.com/office/drawing/2014/main" val="10007"/>
                  </a:ext>
                </a:extLst>
              </a:tr>
              <a:tr h="370840">
                <a:tc>
                  <a:txBody>
                    <a:bodyPr/>
                    <a:lstStyle/>
                    <a:p>
                      <a:r>
                        <a:rPr lang="en-US" sz="1600" dirty="0"/>
                        <a:t>1941</a:t>
                      </a:r>
                    </a:p>
                  </a:txBody>
                  <a:tcPr/>
                </a:tc>
                <a:tc>
                  <a:txBody>
                    <a:bodyPr/>
                    <a:lstStyle/>
                    <a:p>
                      <a:r>
                        <a:rPr lang="en-US" sz="1600" dirty="0"/>
                        <a:t>2006</a:t>
                      </a:r>
                    </a:p>
                  </a:txBody>
                  <a:tcPr/>
                </a:tc>
                <a:tc>
                  <a:txBody>
                    <a:bodyPr/>
                    <a:lstStyle/>
                    <a:p>
                      <a:r>
                        <a:rPr lang="en-US" sz="1600" dirty="0"/>
                        <a:t>Theatre</a:t>
                      </a:r>
                    </a:p>
                  </a:txBody>
                  <a:tcPr/>
                </a:tc>
                <a:tc>
                  <a:txBody>
                    <a:bodyPr/>
                    <a:lstStyle/>
                    <a:p>
                      <a:r>
                        <a:rPr lang="en-US" sz="1600" dirty="0"/>
                        <a:t>Arts</a:t>
                      </a:r>
                    </a:p>
                  </a:txBody>
                  <a:tcPr/>
                </a:tc>
                <a:extLst>
                  <a:ext uri="{0D108BD9-81ED-4DB2-BD59-A6C34878D82A}">
                    <a16:rowId xmlns:a16="http://schemas.microsoft.com/office/drawing/2014/main" val="10008"/>
                  </a:ext>
                </a:extLst>
              </a:tr>
              <a:tr h="370840">
                <a:tc>
                  <a:txBody>
                    <a:bodyPr/>
                    <a:lstStyle/>
                    <a:p>
                      <a:r>
                        <a:rPr lang="en-US" sz="1600" dirty="0"/>
                        <a:t>1951</a:t>
                      </a:r>
                    </a:p>
                  </a:txBody>
                  <a:tcPr/>
                </a:tc>
                <a:tc>
                  <a:txBody>
                    <a:bodyPr/>
                    <a:lstStyle/>
                    <a:p>
                      <a:r>
                        <a:rPr lang="en-US" sz="1600" dirty="0"/>
                        <a:t>2015</a:t>
                      </a:r>
                    </a:p>
                  </a:txBody>
                  <a:tcPr/>
                </a:tc>
                <a:tc>
                  <a:txBody>
                    <a:bodyPr/>
                    <a:lstStyle/>
                    <a:p>
                      <a:r>
                        <a:rPr lang="en-US" sz="1600" dirty="0"/>
                        <a:t>Psychiatry</a:t>
                      </a:r>
                    </a:p>
                  </a:txBody>
                  <a:tcPr/>
                </a:tc>
                <a:tc>
                  <a:txBody>
                    <a:bodyPr/>
                    <a:lstStyle/>
                    <a:p>
                      <a:r>
                        <a:rPr lang="en-US" sz="1600" dirty="0"/>
                        <a:t>Medicine</a:t>
                      </a:r>
                    </a:p>
                  </a:txBody>
                  <a:tcPr/>
                </a:tc>
                <a:extLst>
                  <a:ext uri="{0D108BD9-81ED-4DB2-BD59-A6C34878D82A}">
                    <a16:rowId xmlns:a16="http://schemas.microsoft.com/office/drawing/2014/main" val="10009"/>
                  </a:ext>
                </a:extLst>
              </a:tr>
              <a:tr h="370840">
                <a:tc>
                  <a:txBody>
                    <a:bodyPr/>
                    <a:lstStyle/>
                    <a:p>
                      <a:r>
                        <a:rPr lang="en-US" sz="1600" dirty="0"/>
                        <a:t>1949</a:t>
                      </a:r>
                    </a:p>
                  </a:txBody>
                  <a:tcPr/>
                </a:tc>
                <a:tc>
                  <a:txBody>
                    <a:bodyPr/>
                    <a:lstStyle/>
                    <a:p>
                      <a:r>
                        <a:rPr lang="en-US" sz="1600" dirty="0"/>
                        <a:t>2014</a:t>
                      </a:r>
                    </a:p>
                  </a:txBody>
                  <a:tcPr/>
                </a:tc>
                <a:tc>
                  <a:txBody>
                    <a:bodyPr/>
                    <a:lstStyle/>
                    <a:p>
                      <a:r>
                        <a:rPr lang="en-US" sz="1600" dirty="0"/>
                        <a:t>Chemistry</a:t>
                      </a:r>
                    </a:p>
                  </a:txBody>
                  <a:tcPr/>
                </a:tc>
                <a:tc>
                  <a:txBody>
                    <a:bodyPr/>
                    <a:lstStyle/>
                    <a:p>
                      <a:r>
                        <a:rPr lang="en-US" sz="1600" dirty="0"/>
                        <a:t>Science</a:t>
                      </a:r>
                    </a:p>
                  </a:txBody>
                  <a:tcPr/>
                </a:tc>
                <a:extLst>
                  <a:ext uri="{0D108BD9-81ED-4DB2-BD59-A6C34878D82A}">
                    <a16:rowId xmlns:a16="http://schemas.microsoft.com/office/drawing/2014/main" val="10010"/>
                  </a:ext>
                </a:extLst>
              </a:tr>
              <a:tr h="370840">
                <a:tc>
                  <a:txBody>
                    <a:bodyPr/>
                    <a:lstStyle/>
                    <a:p>
                      <a:r>
                        <a:rPr lang="en-US" sz="1600" dirty="0"/>
                        <a:t>1936</a:t>
                      </a:r>
                    </a:p>
                  </a:txBody>
                  <a:tcPr/>
                </a:tc>
                <a:tc>
                  <a:txBody>
                    <a:bodyPr/>
                    <a:lstStyle/>
                    <a:p>
                      <a:r>
                        <a:rPr lang="en-US" sz="1600" dirty="0"/>
                        <a:t>2001</a:t>
                      </a:r>
                    </a:p>
                  </a:txBody>
                  <a:tcPr/>
                </a:tc>
                <a:tc>
                  <a:txBody>
                    <a:bodyPr/>
                    <a:lstStyle/>
                    <a:p>
                      <a:r>
                        <a:rPr lang="en-US" sz="1600" dirty="0"/>
                        <a:t>Curriculum &amp; Pedagogy</a:t>
                      </a:r>
                    </a:p>
                  </a:txBody>
                  <a:tcPr/>
                </a:tc>
                <a:tc>
                  <a:txBody>
                    <a:bodyPr/>
                    <a:lstStyle/>
                    <a:p>
                      <a:r>
                        <a:rPr lang="en-US" sz="1600" dirty="0"/>
                        <a:t>Education</a:t>
                      </a:r>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49580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1947</a:t>
                      </a:r>
                    </a:p>
                  </a:txBody>
                  <a:tcPr/>
                </a:tc>
                <a:tc>
                  <a:txBody>
                    <a:bodyPr/>
                    <a:lstStyle/>
                    <a:p>
                      <a:r>
                        <a:rPr lang="en-US" sz="1600" dirty="0"/>
                        <a:t>2019</a:t>
                      </a:r>
                    </a:p>
                  </a:txBody>
                  <a:tcPr/>
                </a:tc>
                <a:tc>
                  <a:txBody>
                    <a:bodyPr/>
                    <a:lstStyle/>
                    <a:p>
                      <a:r>
                        <a:rPr lang="en-US" sz="1600" dirty="0"/>
                        <a:t>Radiology</a:t>
                      </a:r>
                    </a:p>
                  </a:txBody>
                  <a:tcPr/>
                </a:tc>
                <a:tc>
                  <a:txBody>
                    <a:bodyPr/>
                    <a:lstStyle/>
                    <a:p>
                      <a:r>
                        <a:rPr lang="en-US" sz="1600" dirty="0"/>
                        <a:t>Medicine</a:t>
                      </a:r>
                    </a:p>
                  </a:txBody>
                  <a:tcPr/>
                </a:tc>
                <a:extLst>
                  <a:ext uri="{0D108BD9-81ED-4DB2-BD59-A6C34878D82A}">
                    <a16:rowId xmlns:a16="http://schemas.microsoft.com/office/drawing/2014/main" val="10001"/>
                  </a:ext>
                </a:extLst>
              </a:tr>
              <a:tr h="370840">
                <a:tc>
                  <a:txBody>
                    <a:bodyPr/>
                    <a:lstStyle/>
                    <a:p>
                      <a:r>
                        <a:rPr lang="en-US" sz="1600" dirty="0"/>
                        <a:t>1947</a:t>
                      </a:r>
                    </a:p>
                  </a:txBody>
                  <a:tcPr/>
                </a:tc>
                <a:tc>
                  <a:txBody>
                    <a:bodyPr/>
                    <a:lstStyle/>
                    <a:p>
                      <a:r>
                        <a:rPr lang="en-US" sz="1600" dirty="0"/>
                        <a:t>2014</a:t>
                      </a:r>
                    </a:p>
                  </a:txBody>
                  <a:tcPr/>
                </a:tc>
                <a:tc>
                  <a:txBody>
                    <a:bodyPr/>
                    <a:lstStyle/>
                    <a:p>
                      <a:r>
                        <a:rPr lang="en-US" sz="1600" dirty="0"/>
                        <a:t>Nursing.</a:t>
                      </a:r>
                    </a:p>
                  </a:txBody>
                  <a:tcPr/>
                </a:tc>
                <a:tc>
                  <a:txBody>
                    <a:bodyPr/>
                    <a:lstStyle/>
                    <a:p>
                      <a:r>
                        <a:rPr lang="en-US" sz="1600" dirty="0"/>
                        <a:t>Applied Science</a:t>
                      </a:r>
                    </a:p>
                  </a:txBody>
                  <a:tcPr/>
                </a:tc>
                <a:extLst>
                  <a:ext uri="{0D108BD9-81ED-4DB2-BD59-A6C34878D82A}">
                    <a16:rowId xmlns:a16="http://schemas.microsoft.com/office/drawing/2014/main" val="10002"/>
                  </a:ext>
                </a:extLst>
              </a:tr>
              <a:tr h="370840">
                <a:tc>
                  <a:txBody>
                    <a:bodyPr/>
                    <a:lstStyle/>
                    <a:p>
                      <a:r>
                        <a:rPr lang="en-US" sz="1600" dirty="0"/>
                        <a:t>1944</a:t>
                      </a:r>
                    </a:p>
                  </a:txBody>
                  <a:tcPr/>
                </a:tc>
                <a:tc>
                  <a:txBody>
                    <a:bodyPr/>
                    <a:lstStyle/>
                    <a:p>
                      <a:r>
                        <a:rPr lang="en-US" sz="1600" dirty="0"/>
                        <a:t>2012</a:t>
                      </a:r>
                    </a:p>
                  </a:txBody>
                  <a:tcPr/>
                </a:tc>
                <a:tc>
                  <a:txBody>
                    <a:bodyPr/>
                    <a:lstStyle/>
                    <a:p>
                      <a:r>
                        <a:rPr lang="en-US" sz="1600" dirty="0"/>
                        <a:t>English</a:t>
                      </a:r>
                    </a:p>
                  </a:txBody>
                  <a:tcPr/>
                </a:tc>
                <a:tc>
                  <a:txBody>
                    <a:bodyPr/>
                    <a:lstStyle/>
                    <a:p>
                      <a:r>
                        <a:rPr lang="en-US" sz="1600" dirty="0"/>
                        <a:t>Creative and Critical Studies</a:t>
                      </a:r>
                    </a:p>
                  </a:txBody>
                  <a:tcPr/>
                </a:tc>
                <a:extLst>
                  <a:ext uri="{0D108BD9-81ED-4DB2-BD59-A6C34878D82A}">
                    <a16:rowId xmlns:a16="http://schemas.microsoft.com/office/drawing/2014/main" val="10003"/>
                  </a:ext>
                </a:extLst>
              </a:tr>
              <a:tr h="370840">
                <a:tc>
                  <a:txBody>
                    <a:bodyPr/>
                    <a:lstStyle/>
                    <a:p>
                      <a:r>
                        <a:rPr lang="en-US" sz="1600" dirty="0"/>
                        <a:t>1947</a:t>
                      </a:r>
                    </a:p>
                  </a:txBody>
                  <a:tcPr/>
                </a:tc>
                <a:tc>
                  <a:txBody>
                    <a:bodyPr/>
                    <a:lstStyle/>
                    <a:p>
                      <a:r>
                        <a:rPr lang="en-US" sz="1600" dirty="0"/>
                        <a:t>2015</a:t>
                      </a:r>
                    </a:p>
                  </a:txBody>
                  <a:tcPr/>
                </a:tc>
                <a:tc>
                  <a:txBody>
                    <a:bodyPr/>
                    <a:lstStyle/>
                    <a:p>
                      <a:r>
                        <a:rPr lang="en-US" sz="1600" dirty="0"/>
                        <a:t>Psychology</a:t>
                      </a:r>
                    </a:p>
                  </a:txBody>
                  <a:tcPr/>
                </a:tc>
                <a:tc>
                  <a:txBody>
                    <a:bodyPr/>
                    <a:lstStyle/>
                    <a:p>
                      <a:r>
                        <a:rPr lang="en-US" sz="1600" dirty="0"/>
                        <a:t>Arts</a:t>
                      </a:r>
                    </a:p>
                  </a:txBody>
                  <a:tcPr/>
                </a:tc>
                <a:extLst>
                  <a:ext uri="{0D108BD9-81ED-4DB2-BD59-A6C34878D82A}">
                    <a16:rowId xmlns:a16="http://schemas.microsoft.com/office/drawing/2014/main" val="10004"/>
                  </a:ext>
                </a:extLst>
              </a:tr>
              <a:tr h="370840">
                <a:tc>
                  <a:txBody>
                    <a:bodyPr/>
                    <a:lstStyle/>
                    <a:p>
                      <a:r>
                        <a:rPr lang="en-US" sz="1600" dirty="0"/>
                        <a:t>1940</a:t>
                      </a:r>
                    </a:p>
                  </a:txBody>
                  <a:tcPr/>
                </a:tc>
                <a:tc>
                  <a:txBody>
                    <a:bodyPr/>
                    <a:lstStyle/>
                    <a:p>
                      <a:r>
                        <a:rPr lang="en-US" sz="1600" dirty="0"/>
                        <a:t>2008</a:t>
                      </a:r>
                    </a:p>
                  </a:txBody>
                  <a:tcPr/>
                </a:tc>
                <a:tc>
                  <a:txBody>
                    <a:bodyPr/>
                    <a:lstStyle/>
                    <a:p>
                      <a:r>
                        <a:rPr lang="en-US" sz="1600" dirty="0"/>
                        <a:t>SALA Arch</a:t>
                      </a:r>
                    </a:p>
                  </a:txBody>
                  <a:tcPr/>
                </a:tc>
                <a:tc>
                  <a:txBody>
                    <a:bodyPr/>
                    <a:lstStyle/>
                    <a:p>
                      <a:r>
                        <a:rPr lang="en-US" sz="1600" dirty="0"/>
                        <a:t>ASc</a:t>
                      </a:r>
                    </a:p>
                  </a:txBody>
                  <a:tcPr/>
                </a:tc>
                <a:extLst>
                  <a:ext uri="{0D108BD9-81ED-4DB2-BD59-A6C34878D82A}">
                    <a16:rowId xmlns:a16="http://schemas.microsoft.com/office/drawing/2014/main" val="10005"/>
                  </a:ext>
                </a:extLst>
              </a:tr>
              <a:tr h="370840">
                <a:tc>
                  <a:txBody>
                    <a:bodyPr/>
                    <a:lstStyle/>
                    <a:p>
                      <a:r>
                        <a:rPr lang="en-US" sz="1600" dirty="0"/>
                        <a:t>1946</a:t>
                      </a:r>
                    </a:p>
                  </a:txBody>
                  <a:tcPr/>
                </a:tc>
                <a:tc>
                  <a:txBody>
                    <a:bodyPr/>
                    <a:lstStyle/>
                    <a:p>
                      <a:r>
                        <a:rPr lang="en-US" sz="1600" dirty="0"/>
                        <a:t>2012</a:t>
                      </a:r>
                    </a:p>
                  </a:txBody>
                  <a:tcPr/>
                </a:tc>
                <a:tc>
                  <a:txBody>
                    <a:bodyPr/>
                    <a:lstStyle/>
                    <a:p>
                      <a:r>
                        <a:rPr lang="en-US" sz="1600" dirty="0"/>
                        <a:t>Micb</a:t>
                      </a:r>
                    </a:p>
                  </a:txBody>
                  <a:tcPr/>
                </a:tc>
                <a:tc>
                  <a:txBody>
                    <a:bodyPr/>
                    <a:lstStyle/>
                    <a:p>
                      <a:r>
                        <a:rPr lang="en-US" sz="1600" dirty="0"/>
                        <a:t>Sci</a:t>
                      </a:r>
                    </a:p>
                  </a:txBody>
                  <a:tcPr/>
                </a:tc>
                <a:extLst>
                  <a:ext uri="{0D108BD9-81ED-4DB2-BD59-A6C34878D82A}">
                    <a16:rowId xmlns:a16="http://schemas.microsoft.com/office/drawing/2014/main" val="10006"/>
                  </a:ext>
                </a:extLst>
              </a:tr>
              <a:tr h="370840">
                <a:tc>
                  <a:txBody>
                    <a:bodyPr/>
                    <a:lstStyle/>
                    <a:p>
                      <a:r>
                        <a:rPr lang="en-US" sz="1600" dirty="0"/>
                        <a:t>1943</a:t>
                      </a:r>
                    </a:p>
                  </a:txBody>
                  <a:tcPr/>
                </a:tc>
                <a:tc>
                  <a:txBody>
                    <a:bodyPr/>
                    <a:lstStyle/>
                    <a:p>
                      <a:r>
                        <a:rPr lang="en-US" sz="1600" dirty="0"/>
                        <a:t>2009</a:t>
                      </a:r>
                    </a:p>
                  </a:txBody>
                  <a:tcPr/>
                </a:tc>
                <a:tc>
                  <a:txBody>
                    <a:bodyPr/>
                    <a:lstStyle/>
                    <a:p>
                      <a:r>
                        <a:rPr lang="en-US" sz="1600" dirty="0"/>
                        <a:t>Forest Sciences</a:t>
                      </a:r>
                    </a:p>
                  </a:txBody>
                  <a:tcPr/>
                </a:tc>
                <a:tc>
                  <a:txBody>
                    <a:bodyPr/>
                    <a:lstStyle/>
                    <a:p>
                      <a:r>
                        <a:rPr lang="en-US" sz="1600" dirty="0"/>
                        <a:t>Forestry</a:t>
                      </a:r>
                    </a:p>
                  </a:txBody>
                  <a:tcPr/>
                </a:tc>
                <a:extLst>
                  <a:ext uri="{0D108BD9-81ED-4DB2-BD59-A6C34878D82A}">
                    <a16:rowId xmlns:a16="http://schemas.microsoft.com/office/drawing/2014/main" val="10007"/>
                  </a:ext>
                </a:extLst>
              </a:tr>
              <a:tr h="370840">
                <a:tc>
                  <a:txBody>
                    <a:bodyPr/>
                    <a:lstStyle/>
                    <a:p>
                      <a:r>
                        <a:rPr lang="en-US" sz="1600" dirty="0"/>
                        <a:t>1946</a:t>
                      </a:r>
                    </a:p>
                  </a:txBody>
                  <a:tcPr/>
                </a:tc>
                <a:tc>
                  <a:txBody>
                    <a:bodyPr/>
                    <a:lstStyle/>
                    <a:p>
                      <a:r>
                        <a:rPr lang="en-US" sz="1600" dirty="0"/>
                        <a:t>2018</a:t>
                      </a:r>
                    </a:p>
                  </a:txBody>
                  <a:tcPr/>
                </a:tc>
                <a:tc>
                  <a:txBody>
                    <a:bodyPr/>
                    <a:lstStyle/>
                    <a:p>
                      <a:r>
                        <a:rPr lang="en-US" sz="1600" dirty="0"/>
                        <a:t>Computer Science</a:t>
                      </a:r>
                    </a:p>
                  </a:txBody>
                  <a:tcPr/>
                </a:tc>
                <a:tc>
                  <a:txBody>
                    <a:bodyPr/>
                    <a:lstStyle/>
                    <a:p>
                      <a:r>
                        <a:rPr lang="en-US" sz="1600" dirty="0"/>
                        <a:t>Science</a:t>
                      </a:r>
                    </a:p>
                  </a:txBody>
                  <a:tcPr/>
                </a:tc>
                <a:extLst>
                  <a:ext uri="{0D108BD9-81ED-4DB2-BD59-A6C34878D82A}">
                    <a16:rowId xmlns:a16="http://schemas.microsoft.com/office/drawing/2014/main" val="10008"/>
                  </a:ext>
                </a:extLst>
              </a:tr>
              <a:tr h="370840">
                <a:tc>
                  <a:txBody>
                    <a:bodyPr/>
                    <a:lstStyle/>
                    <a:p>
                      <a:r>
                        <a:rPr lang="en-US" sz="1600" dirty="0"/>
                        <a:t>1943</a:t>
                      </a:r>
                    </a:p>
                  </a:txBody>
                  <a:tcPr/>
                </a:tc>
                <a:tc>
                  <a:txBody>
                    <a:bodyPr/>
                    <a:lstStyle/>
                    <a:p>
                      <a:r>
                        <a:rPr lang="en-US" sz="1600" dirty="0"/>
                        <a:t>2016</a:t>
                      </a:r>
                    </a:p>
                  </a:txBody>
                  <a:tcPr/>
                </a:tc>
                <a:tc>
                  <a:txBody>
                    <a:bodyPr/>
                    <a:lstStyle/>
                    <a:p>
                      <a:r>
                        <a:rPr lang="en-US" sz="1600" dirty="0"/>
                        <a:t>Arts/psychology</a:t>
                      </a:r>
                    </a:p>
                  </a:txBody>
                  <a:tcPr/>
                </a:tc>
                <a:tc>
                  <a:txBody>
                    <a:bodyPr/>
                    <a:lstStyle/>
                    <a:p>
                      <a:r>
                        <a:rPr lang="en-US" sz="1600" dirty="0"/>
                        <a:t>Arts</a:t>
                      </a:r>
                    </a:p>
                  </a:txBody>
                  <a:tcPr/>
                </a:tc>
                <a:extLst>
                  <a:ext uri="{0D108BD9-81ED-4DB2-BD59-A6C34878D82A}">
                    <a16:rowId xmlns:a16="http://schemas.microsoft.com/office/drawing/2014/main" val="10009"/>
                  </a:ext>
                </a:extLst>
              </a:tr>
              <a:tr h="370840">
                <a:tc>
                  <a:txBody>
                    <a:bodyPr/>
                    <a:lstStyle/>
                    <a:p>
                      <a:r>
                        <a:rPr lang="en-US" sz="1600" dirty="0"/>
                        <a:t>1945</a:t>
                      </a:r>
                    </a:p>
                  </a:txBody>
                  <a:tcPr/>
                </a:tc>
                <a:tc>
                  <a:txBody>
                    <a:bodyPr/>
                    <a:lstStyle/>
                    <a:p>
                      <a:r>
                        <a:rPr lang="en-US" sz="1600" dirty="0"/>
                        <a:t>2015</a:t>
                      </a:r>
                    </a:p>
                  </a:txBody>
                  <a:tcPr/>
                </a:tc>
                <a:tc>
                  <a:txBody>
                    <a:bodyPr/>
                    <a:lstStyle/>
                    <a:p>
                      <a:r>
                        <a:rPr lang="en-US" sz="1600" dirty="0"/>
                        <a:t>Classical, NE and Religious Studies</a:t>
                      </a:r>
                    </a:p>
                  </a:txBody>
                  <a:tcPr/>
                </a:tc>
                <a:tc>
                  <a:txBody>
                    <a:bodyPr/>
                    <a:lstStyle/>
                    <a:p>
                      <a:r>
                        <a:rPr lang="en-US" sz="1600" dirty="0"/>
                        <a:t>Arts</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28752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1947</a:t>
                      </a:r>
                    </a:p>
                  </a:txBody>
                  <a:tcPr/>
                </a:tc>
                <a:tc>
                  <a:txBody>
                    <a:bodyPr/>
                    <a:lstStyle/>
                    <a:p>
                      <a:r>
                        <a:rPr lang="en-US" sz="1600" dirty="0"/>
                        <a:t>2002</a:t>
                      </a:r>
                    </a:p>
                  </a:txBody>
                  <a:tcPr/>
                </a:tc>
                <a:tc>
                  <a:txBody>
                    <a:bodyPr/>
                    <a:lstStyle/>
                    <a:p>
                      <a:r>
                        <a:rPr lang="en-US" sz="1600" dirty="0"/>
                        <a:t>Plant Science</a:t>
                      </a:r>
                    </a:p>
                  </a:txBody>
                  <a:tcPr/>
                </a:tc>
                <a:tc>
                  <a:txBody>
                    <a:bodyPr/>
                    <a:lstStyle/>
                    <a:p>
                      <a:r>
                        <a:rPr lang="en-US" sz="1600" dirty="0"/>
                        <a:t>Land &amp; Food Systems</a:t>
                      </a:r>
                    </a:p>
                  </a:txBody>
                  <a:tcPr/>
                </a:tc>
                <a:extLst>
                  <a:ext uri="{0D108BD9-81ED-4DB2-BD59-A6C34878D82A}">
                    <a16:rowId xmlns:a16="http://schemas.microsoft.com/office/drawing/2014/main" val="10001"/>
                  </a:ext>
                </a:extLst>
              </a:tr>
              <a:tr h="370840">
                <a:tc>
                  <a:txBody>
                    <a:bodyPr/>
                    <a:lstStyle/>
                    <a:p>
                      <a:r>
                        <a:rPr lang="en-US" sz="1600" dirty="0"/>
                        <a:t>1949</a:t>
                      </a:r>
                    </a:p>
                  </a:txBody>
                  <a:tcPr/>
                </a:tc>
                <a:tc>
                  <a:txBody>
                    <a:bodyPr/>
                    <a:lstStyle/>
                    <a:p>
                      <a:r>
                        <a:rPr lang="en-US" sz="1600" dirty="0"/>
                        <a:t>2020</a:t>
                      </a:r>
                    </a:p>
                  </a:txBody>
                  <a:tcPr/>
                </a:tc>
                <a:tc>
                  <a:txBody>
                    <a:bodyPr/>
                    <a:lstStyle/>
                    <a:p>
                      <a:r>
                        <a:rPr lang="en-US" sz="1600" dirty="0"/>
                        <a:t>Mathematics</a:t>
                      </a:r>
                    </a:p>
                  </a:txBody>
                  <a:tcPr/>
                </a:tc>
                <a:tc>
                  <a:txBody>
                    <a:bodyPr/>
                    <a:lstStyle/>
                    <a:p>
                      <a:r>
                        <a:rPr lang="en-US" sz="1600" dirty="0"/>
                        <a:t>Science</a:t>
                      </a:r>
                    </a:p>
                  </a:txBody>
                  <a:tcPr/>
                </a:tc>
                <a:extLst>
                  <a:ext uri="{0D108BD9-81ED-4DB2-BD59-A6C34878D82A}">
                    <a16:rowId xmlns:a16="http://schemas.microsoft.com/office/drawing/2014/main" val="10002"/>
                  </a:ext>
                </a:extLst>
              </a:tr>
              <a:tr h="370840">
                <a:tc>
                  <a:txBody>
                    <a:bodyPr/>
                    <a:lstStyle/>
                    <a:p>
                      <a:r>
                        <a:rPr lang="en-US" sz="1600" dirty="0"/>
                        <a:t>1948</a:t>
                      </a:r>
                    </a:p>
                  </a:txBody>
                  <a:tcPr/>
                </a:tc>
                <a:tc>
                  <a:txBody>
                    <a:bodyPr/>
                    <a:lstStyle/>
                    <a:p>
                      <a:r>
                        <a:rPr lang="en-US" sz="1600" dirty="0"/>
                        <a:t>2017</a:t>
                      </a:r>
                    </a:p>
                  </a:txBody>
                  <a:tcPr/>
                </a:tc>
                <a:tc>
                  <a:txBody>
                    <a:bodyPr/>
                    <a:lstStyle/>
                    <a:p>
                      <a:r>
                        <a:rPr lang="en-US" sz="1600" dirty="0"/>
                        <a:t>Pediatrics/Pathology</a:t>
                      </a:r>
                    </a:p>
                  </a:txBody>
                  <a:tcPr/>
                </a:tc>
                <a:tc>
                  <a:txBody>
                    <a:bodyPr/>
                    <a:lstStyle/>
                    <a:p>
                      <a:r>
                        <a:rPr lang="en-US" sz="1600" dirty="0"/>
                        <a:t>Medicine</a:t>
                      </a:r>
                    </a:p>
                  </a:txBody>
                  <a:tcPr/>
                </a:tc>
                <a:extLst>
                  <a:ext uri="{0D108BD9-81ED-4DB2-BD59-A6C34878D82A}">
                    <a16:rowId xmlns:a16="http://schemas.microsoft.com/office/drawing/2014/main" val="10003"/>
                  </a:ext>
                </a:extLst>
              </a:tr>
              <a:tr h="370840">
                <a:tc>
                  <a:txBody>
                    <a:bodyPr/>
                    <a:lstStyle/>
                    <a:p>
                      <a:r>
                        <a:rPr lang="en-US" sz="1600" dirty="0"/>
                        <a:t>1936</a:t>
                      </a:r>
                    </a:p>
                  </a:txBody>
                  <a:tcPr/>
                </a:tc>
                <a:tc>
                  <a:txBody>
                    <a:bodyPr/>
                    <a:lstStyle/>
                    <a:p>
                      <a:r>
                        <a:rPr lang="en-US" sz="1600" dirty="0"/>
                        <a:t>1990</a:t>
                      </a:r>
                    </a:p>
                  </a:txBody>
                  <a:tcPr/>
                </a:tc>
                <a:tc>
                  <a:txBody>
                    <a:bodyPr/>
                    <a:lstStyle/>
                    <a:p>
                      <a:r>
                        <a:rPr lang="en-US" sz="1600" dirty="0"/>
                        <a:t>Hispanic and Italian Studies</a:t>
                      </a:r>
                    </a:p>
                  </a:txBody>
                  <a:tcPr/>
                </a:tc>
                <a:tc>
                  <a:txBody>
                    <a:bodyPr/>
                    <a:lstStyle/>
                    <a:p>
                      <a:r>
                        <a:rPr lang="en-US" sz="1600" dirty="0"/>
                        <a:t>Arts</a:t>
                      </a:r>
                    </a:p>
                  </a:txBody>
                  <a:tcPr/>
                </a:tc>
                <a:extLst>
                  <a:ext uri="{0D108BD9-81ED-4DB2-BD59-A6C34878D82A}">
                    <a16:rowId xmlns:a16="http://schemas.microsoft.com/office/drawing/2014/main" val="10004"/>
                  </a:ext>
                </a:extLst>
              </a:tr>
              <a:tr h="370840">
                <a:tc>
                  <a:txBody>
                    <a:bodyPr/>
                    <a:lstStyle/>
                    <a:p>
                      <a:r>
                        <a:rPr lang="en-US" sz="1600" dirty="0"/>
                        <a:t>1932</a:t>
                      </a:r>
                    </a:p>
                  </a:txBody>
                  <a:tcPr/>
                </a:tc>
                <a:tc>
                  <a:txBody>
                    <a:bodyPr/>
                    <a:lstStyle/>
                    <a:p>
                      <a:r>
                        <a:rPr lang="en-US" sz="1600" dirty="0"/>
                        <a:t>1993</a:t>
                      </a:r>
                    </a:p>
                  </a:txBody>
                  <a:tcPr/>
                </a:tc>
                <a:tc>
                  <a:txBody>
                    <a:bodyPr/>
                    <a:lstStyle/>
                    <a:p>
                      <a:r>
                        <a:rPr lang="en-US" sz="1600" dirty="0"/>
                        <a:t>Physiology</a:t>
                      </a:r>
                    </a:p>
                  </a:txBody>
                  <a:tcPr/>
                </a:tc>
                <a:tc>
                  <a:txBody>
                    <a:bodyPr/>
                    <a:lstStyle/>
                    <a:p>
                      <a:r>
                        <a:rPr lang="en-US" sz="1600" dirty="0"/>
                        <a:t>Medicine</a:t>
                      </a:r>
                    </a:p>
                  </a:txBody>
                  <a:tcPr/>
                </a:tc>
                <a:extLst>
                  <a:ext uri="{0D108BD9-81ED-4DB2-BD59-A6C34878D82A}">
                    <a16:rowId xmlns:a16="http://schemas.microsoft.com/office/drawing/2014/main" val="10005"/>
                  </a:ext>
                </a:extLst>
              </a:tr>
              <a:tr h="370840">
                <a:tc>
                  <a:txBody>
                    <a:bodyPr/>
                    <a:lstStyle/>
                    <a:p>
                      <a:r>
                        <a:rPr lang="en-US" sz="1600" dirty="0"/>
                        <a:t>1941</a:t>
                      </a:r>
                    </a:p>
                  </a:txBody>
                  <a:tcPr/>
                </a:tc>
                <a:tc>
                  <a:txBody>
                    <a:bodyPr/>
                    <a:lstStyle/>
                    <a:p>
                      <a:r>
                        <a:rPr lang="en-US" sz="1600" dirty="0"/>
                        <a:t>2006</a:t>
                      </a:r>
                    </a:p>
                  </a:txBody>
                  <a:tcPr/>
                </a:tc>
                <a:tc>
                  <a:txBody>
                    <a:bodyPr/>
                    <a:lstStyle/>
                    <a:p>
                      <a:r>
                        <a:rPr lang="en-US" sz="1600" dirty="0"/>
                        <a:t>History</a:t>
                      </a:r>
                    </a:p>
                  </a:txBody>
                  <a:tcPr/>
                </a:tc>
                <a:tc>
                  <a:txBody>
                    <a:bodyPr/>
                    <a:lstStyle/>
                    <a:p>
                      <a:r>
                        <a:rPr lang="en-US" sz="1600" dirty="0"/>
                        <a:t>Arts</a:t>
                      </a:r>
                    </a:p>
                  </a:txBody>
                  <a:tcPr/>
                </a:tc>
                <a:extLst>
                  <a:ext uri="{0D108BD9-81ED-4DB2-BD59-A6C34878D82A}">
                    <a16:rowId xmlns:a16="http://schemas.microsoft.com/office/drawing/2014/main" val="10006"/>
                  </a:ext>
                </a:extLst>
              </a:tr>
              <a:tr h="370840">
                <a:tc>
                  <a:txBody>
                    <a:bodyPr/>
                    <a:lstStyle/>
                    <a:p>
                      <a:r>
                        <a:rPr lang="en-US" sz="1600" dirty="0"/>
                        <a:t>1929</a:t>
                      </a:r>
                    </a:p>
                  </a:txBody>
                  <a:tcPr/>
                </a:tc>
                <a:tc>
                  <a:txBody>
                    <a:bodyPr/>
                    <a:lstStyle/>
                    <a:p>
                      <a:r>
                        <a:rPr lang="en-US" sz="1600" dirty="0"/>
                        <a:t>1995</a:t>
                      </a:r>
                    </a:p>
                  </a:txBody>
                  <a:tcPr/>
                </a:tc>
                <a:tc>
                  <a:txBody>
                    <a:bodyPr/>
                    <a:lstStyle/>
                    <a:p>
                      <a:r>
                        <a:rPr lang="en-US" sz="1600" dirty="0"/>
                        <a:t>Medicine</a:t>
                      </a:r>
                    </a:p>
                  </a:txBody>
                  <a:tcPr/>
                </a:tc>
                <a:tc>
                  <a:txBody>
                    <a:bodyPr/>
                    <a:lstStyle/>
                    <a:p>
                      <a:r>
                        <a:rPr lang="en-US" sz="1600" dirty="0"/>
                        <a:t>Medicine</a:t>
                      </a:r>
                    </a:p>
                  </a:txBody>
                  <a:tcPr/>
                </a:tc>
                <a:extLst>
                  <a:ext uri="{0D108BD9-81ED-4DB2-BD59-A6C34878D82A}">
                    <a16:rowId xmlns:a16="http://schemas.microsoft.com/office/drawing/2014/main" val="10007"/>
                  </a:ext>
                </a:extLst>
              </a:tr>
              <a:tr h="370840">
                <a:tc>
                  <a:txBody>
                    <a:bodyPr/>
                    <a:lstStyle/>
                    <a:p>
                      <a:r>
                        <a:rPr lang="en-US" sz="1600" dirty="0"/>
                        <a:t>1932</a:t>
                      </a:r>
                    </a:p>
                  </a:txBody>
                  <a:tcPr/>
                </a:tc>
                <a:tc>
                  <a:txBody>
                    <a:bodyPr/>
                    <a:lstStyle/>
                    <a:p>
                      <a:r>
                        <a:rPr lang="en-US" sz="1600" dirty="0"/>
                        <a:t>1967</a:t>
                      </a:r>
                    </a:p>
                  </a:txBody>
                  <a:tcPr/>
                </a:tc>
                <a:tc>
                  <a:txBody>
                    <a:bodyPr/>
                    <a:lstStyle/>
                    <a:p>
                      <a:r>
                        <a:rPr lang="en-US" sz="1600" dirty="0"/>
                        <a:t>psychology</a:t>
                      </a:r>
                    </a:p>
                  </a:txBody>
                  <a:tcPr/>
                </a:tc>
                <a:tc>
                  <a:txBody>
                    <a:bodyPr/>
                    <a:lstStyle/>
                    <a:p>
                      <a:r>
                        <a:rPr lang="en-US" sz="1600" dirty="0"/>
                        <a:t>arts</a:t>
                      </a:r>
                    </a:p>
                  </a:txBody>
                  <a:tcPr/>
                </a:tc>
                <a:extLst>
                  <a:ext uri="{0D108BD9-81ED-4DB2-BD59-A6C34878D82A}">
                    <a16:rowId xmlns:a16="http://schemas.microsoft.com/office/drawing/2014/main" val="10008"/>
                  </a:ext>
                </a:extLst>
              </a:tr>
              <a:tr h="370840">
                <a:tc>
                  <a:txBody>
                    <a:bodyPr/>
                    <a:lstStyle/>
                    <a:p>
                      <a:r>
                        <a:rPr lang="en-US" sz="1600" dirty="0"/>
                        <a:t>1942</a:t>
                      </a:r>
                    </a:p>
                  </a:txBody>
                  <a:tcPr/>
                </a:tc>
                <a:tc>
                  <a:txBody>
                    <a:bodyPr/>
                    <a:lstStyle/>
                    <a:p>
                      <a:r>
                        <a:rPr lang="en-US" sz="1600" dirty="0"/>
                        <a:t>2005</a:t>
                      </a:r>
                    </a:p>
                  </a:txBody>
                  <a:tcPr/>
                </a:tc>
                <a:tc>
                  <a:txBody>
                    <a:bodyPr/>
                    <a:lstStyle/>
                    <a:p>
                      <a:r>
                        <a:rPr lang="en-US" sz="1600" dirty="0"/>
                        <a:t>Bioc &amp; Mol Biol</a:t>
                      </a:r>
                    </a:p>
                  </a:txBody>
                  <a:tcPr/>
                </a:tc>
                <a:tc>
                  <a:txBody>
                    <a:bodyPr/>
                    <a:lstStyle/>
                    <a:p>
                      <a:r>
                        <a:rPr lang="en-US" sz="1600" dirty="0"/>
                        <a:t>Medicine</a:t>
                      </a:r>
                    </a:p>
                  </a:txBody>
                  <a:tcPr/>
                </a:tc>
                <a:extLst>
                  <a:ext uri="{0D108BD9-81ED-4DB2-BD59-A6C34878D82A}">
                    <a16:rowId xmlns:a16="http://schemas.microsoft.com/office/drawing/2014/main" val="10009"/>
                  </a:ext>
                </a:extLst>
              </a:tr>
              <a:tr h="370840">
                <a:tc>
                  <a:txBody>
                    <a:bodyPr/>
                    <a:lstStyle/>
                    <a:p>
                      <a:r>
                        <a:rPr lang="en-US" sz="1600" dirty="0"/>
                        <a:t>1945</a:t>
                      </a:r>
                    </a:p>
                  </a:txBody>
                  <a:tcPr/>
                </a:tc>
                <a:tc>
                  <a:txBody>
                    <a:bodyPr/>
                    <a:lstStyle/>
                    <a:p>
                      <a:r>
                        <a:rPr lang="en-US" sz="1600" dirty="0"/>
                        <a:t>2020</a:t>
                      </a:r>
                    </a:p>
                  </a:txBody>
                  <a:tcPr/>
                </a:tc>
                <a:tc>
                  <a:txBody>
                    <a:bodyPr/>
                    <a:lstStyle/>
                    <a:p>
                      <a:r>
                        <a:rPr lang="en-US" sz="1600" dirty="0"/>
                        <a:t>Orthopaedics </a:t>
                      </a:r>
                    </a:p>
                  </a:txBody>
                  <a:tcPr/>
                </a:tc>
                <a:tc>
                  <a:txBody>
                    <a:bodyPr/>
                    <a:lstStyle/>
                    <a:p>
                      <a:r>
                        <a:rPr lang="en-US" sz="1600" dirty="0"/>
                        <a:t>Medicine</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16052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1947</a:t>
                      </a:r>
                    </a:p>
                  </a:txBody>
                  <a:tcPr/>
                </a:tc>
                <a:tc>
                  <a:txBody>
                    <a:bodyPr/>
                    <a:lstStyle/>
                    <a:p>
                      <a:r>
                        <a:rPr lang="en-US" sz="1600" dirty="0"/>
                        <a:t>2019</a:t>
                      </a:r>
                    </a:p>
                  </a:txBody>
                  <a:tcPr/>
                </a:tc>
                <a:tc>
                  <a:txBody>
                    <a:bodyPr/>
                    <a:lstStyle/>
                    <a:p>
                      <a:r>
                        <a:rPr lang="en-US" sz="1600" dirty="0"/>
                        <a:t>ecps</a:t>
                      </a:r>
                    </a:p>
                  </a:txBody>
                  <a:tcPr/>
                </a:tc>
                <a:tc>
                  <a:txBody>
                    <a:bodyPr/>
                    <a:lstStyle/>
                    <a:p>
                      <a:r>
                        <a:rPr lang="en-US" sz="1600" dirty="0"/>
                        <a:t>Assoc.Prof Teaching</a:t>
                      </a:r>
                    </a:p>
                  </a:txBody>
                  <a:tcPr/>
                </a:tc>
                <a:extLst>
                  <a:ext uri="{0D108BD9-81ED-4DB2-BD59-A6C34878D82A}">
                    <a16:rowId xmlns:a16="http://schemas.microsoft.com/office/drawing/2014/main" val="10001"/>
                  </a:ext>
                </a:extLst>
              </a:tr>
              <a:tr h="370840">
                <a:tc>
                  <a:txBody>
                    <a:bodyPr/>
                    <a:lstStyle/>
                    <a:p>
                      <a:r>
                        <a:rPr lang="en-US" sz="1600" dirty="0"/>
                        <a:t>1955</a:t>
                      </a:r>
                    </a:p>
                  </a:txBody>
                  <a:tcPr/>
                </a:tc>
                <a:tc>
                  <a:txBody>
                    <a:bodyPr/>
                    <a:lstStyle/>
                    <a:p>
                      <a:r>
                        <a:rPr lang="en-US" sz="1600" dirty="0"/>
                        <a:t>2015</a:t>
                      </a:r>
                    </a:p>
                  </a:txBody>
                  <a:tcPr/>
                </a:tc>
                <a:tc>
                  <a:txBody>
                    <a:bodyPr/>
                    <a:lstStyle/>
                    <a:p>
                      <a:r>
                        <a:rPr lang="en-US" sz="1600" dirty="0"/>
                        <a:t>Law</a:t>
                      </a:r>
                    </a:p>
                  </a:txBody>
                  <a:tcPr/>
                </a:tc>
                <a:tc>
                  <a:txBody>
                    <a:bodyPr/>
                    <a:lstStyle/>
                    <a:p>
                      <a:r>
                        <a:rPr lang="en-US" sz="1600" dirty="0"/>
                        <a:t>Law</a:t>
                      </a:r>
                    </a:p>
                  </a:txBody>
                  <a:tcPr/>
                </a:tc>
                <a:extLst>
                  <a:ext uri="{0D108BD9-81ED-4DB2-BD59-A6C34878D82A}">
                    <a16:rowId xmlns:a16="http://schemas.microsoft.com/office/drawing/2014/main" val="10002"/>
                  </a:ext>
                </a:extLst>
              </a:tr>
              <a:tr h="370840">
                <a:tc>
                  <a:txBody>
                    <a:bodyPr/>
                    <a:lstStyle/>
                    <a:p>
                      <a:r>
                        <a:rPr lang="en-US" sz="1600" dirty="0"/>
                        <a:t>1946</a:t>
                      </a:r>
                    </a:p>
                  </a:txBody>
                  <a:tcPr/>
                </a:tc>
                <a:tc>
                  <a:txBody>
                    <a:bodyPr/>
                    <a:lstStyle/>
                    <a:p>
                      <a:r>
                        <a:rPr lang="en-US" sz="1600" dirty="0"/>
                        <a:t>2016</a:t>
                      </a:r>
                    </a:p>
                  </a:txBody>
                  <a:tcPr/>
                </a:tc>
                <a:tc>
                  <a:txBody>
                    <a:bodyPr/>
                    <a:lstStyle/>
                    <a:p>
                      <a:r>
                        <a:rPr lang="en-US" sz="1600" dirty="0"/>
                        <a:t>Geography</a:t>
                      </a:r>
                    </a:p>
                  </a:txBody>
                  <a:tcPr/>
                </a:tc>
                <a:tc>
                  <a:txBody>
                    <a:bodyPr/>
                    <a:lstStyle/>
                    <a:p>
                      <a:r>
                        <a:rPr lang="en-US" sz="1600" dirty="0"/>
                        <a:t>Arts</a:t>
                      </a:r>
                    </a:p>
                  </a:txBody>
                  <a:tcPr/>
                </a:tc>
                <a:extLst>
                  <a:ext uri="{0D108BD9-81ED-4DB2-BD59-A6C34878D82A}">
                    <a16:rowId xmlns:a16="http://schemas.microsoft.com/office/drawing/2014/main" val="10003"/>
                  </a:ext>
                </a:extLst>
              </a:tr>
              <a:tr h="370840">
                <a:tc>
                  <a:txBody>
                    <a:bodyPr/>
                    <a:lstStyle/>
                    <a:p>
                      <a:r>
                        <a:rPr lang="en-US" sz="1600" dirty="0"/>
                        <a:t>1935</a:t>
                      </a:r>
                    </a:p>
                  </a:txBody>
                  <a:tcPr/>
                </a:tc>
                <a:tc>
                  <a:txBody>
                    <a:bodyPr/>
                    <a:lstStyle/>
                    <a:p>
                      <a:r>
                        <a:rPr lang="en-US" sz="1600" dirty="0"/>
                        <a:t>2000</a:t>
                      </a:r>
                    </a:p>
                  </a:txBody>
                  <a:tcPr/>
                </a:tc>
                <a:tc>
                  <a:txBody>
                    <a:bodyPr/>
                    <a:lstStyle/>
                    <a:p>
                      <a:r>
                        <a:rPr lang="en-US" sz="1600" dirty="0"/>
                        <a:t>Political Science</a:t>
                      </a:r>
                    </a:p>
                  </a:txBody>
                  <a:tcPr/>
                </a:tc>
                <a:tc>
                  <a:txBody>
                    <a:bodyPr/>
                    <a:lstStyle/>
                    <a:p>
                      <a:r>
                        <a:rPr lang="en-US" sz="1600" dirty="0"/>
                        <a:t>Arts</a:t>
                      </a:r>
                    </a:p>
                  </a:txBody>
                  <a:tcPr/>
                </a:tc>
                <a:extLst>
                  <a:ext uri="{0D108BD9-81ED-4DB2-BD59-A6C34878D82A}">
                    <a16:rowId xmlns:a16="http://schemas.microsoft.com/office/drawing/2014/main" val="10004"/>
                  </a:ext>
                </a:extLst>
              </a:tr>
              <a:tr h="370840">
                <a:tc>
                  <a:txBody>
                    <a:bodyPr/>
                    <a:lstStyle/>
                    <a:p>
                      <a:r>
                        <a:rPr lang="en-US" sz="1600" dirty="0"/>
                        <a:t>1956</a:t>
                      </a:r>
                    </a:p>
                  </a:txBody>
                  <a:tcPr/>
                </a:tc>
                <a:tc>
                  <a:txBody>
                    <a:bodyPr/>
                    <a:lstStyle/>
                    <a:p>
                      <a:r>
                        <a:rPr lang="en-US" sz="1600" dirty="0"/>
                        <a:t>2017</a:t>
                      </a:r>
                    </a:p>
                  </a:txBody>
                  <a:tcPr/>
                </a:tc>
                <a:tc>
                  <a:txBody>
                    <a:bodyPr/>
                    <a:lstStyle/>
                    <a:p>
                      <a:r>
                        <a:rPr lang="en-US" sz="1600" dirty="0"/>
                        <a:t>Pathology</a:t>
                      </a:r>
                    </a:p>
                  </a:txBody>
                  <a:tcPr/>
                </a:tc>
                <a:tc>
                  <a:txBody>
                    <a:bodyPr/>
                    <a:lstStyle/>
                    <a:p>
                      <a:r>
                        <a:rPr lang="en-US" sz="1600" dirty="0"/>
                        <a:t>Medicine</a:t>
                      </a:r>
                    </a:p>
                  </a:txBody>
                  <a:tcPr/>
                </a:tc>
                <a:extLst>
                  <a:ext uri="{0D108BD9-81ED-4DB2-BD59-A6C34878D82A}">
                    <a16:rowId xmlns:a16="http://schemas.microsoft.com/office/drawing/2014/main" val="10005"/>
                  </a:ext>
                </a:extLst>
              </a:tr>
              <a:tr h="370840">
                <a:tc>
                  <a:txBody>
                    <a:bodyPr/>
                    <a:lstStyle/>
                    <a:p>
                      <a:r>
                        <a:rPr lang="en-US" sz="1600" dirty="0"/>
                        <a:t>1948</a:t>
                      </a:r>
                    </a:p>
                  </a:txBody>
                  <a:tcPr/>
                </a:tc>
                <a:tc>
                  <a:txBody>
                    <a:bodyPr/>
                    <a:lstStyle/>
                    <a:p>
                      <a:r>
                        <a:rPr lang="en-US" sz="1600" dirty="0"/>
                        <a:t>2017</a:t>
                      </a:r>
                    </a:p>
                  </a:txBody>
                  <a:tcPr/>
                </a:tc>
                <a:tc>
                  <a:txBody>
                    <a:bodyPr/>
                    <a:lstStyle/>
                    <a:p>
                      <a:r>
                        <a:rPr lang="en-US" sz="1600" dirty="0"/>
                        <a:t>SCARP</a:t>
                      </a:r>
                    </a:p>
                  </a:txBody>
                  <a:tcPr/>
                </a:tc>
                <a:tc>
                  <a:txBody>
                    <a:bodyPr/>
                    <a:lstStyle/>
                    <a:p>
                      <a:r>
                        <a:rPr lang="en-US" sz="1600" dirty="0"/>
                        <a:t>Ap Sci</a:t>
                      </a:r>
                    </a:p>
                  </a:txBody>
                  <a:tcPr/>
                </a:tc>
                <a:extLst>
                  <a:ext uri="{0D108BD9-81ED-4DB2-BD59-A6C34878D82A}">
                    <a16:rowId xmlns:a16="http://schemas.microsoft.com/office/drawing/2014/main" val="10006"/>
                  </a:ext>
                </a:extLst>
              </a:tr>
              <a:tr h="370840">
                <a:tc>
                  <a:txBody>
                    <a:bodyPr/>
                    <a:lstStyle/>
                    <a:p>
                      <a:r>
                        <a:rPr lang="en-US" sz="1600" dirty="0"/>
                        <a:t>1927</a:t>
                      </a:r>
                    </a:p>
                  </a:txBody>
                  <a:tcPr/>
                </a:tc>
                <a:tc>
                  <a:txBody>
                    <a:bodyPr/>
                    <a:lstStyle/>
                    <a:p>
                      <a:r>
                        <a:rPr lang="en-US" sz="1600" dirty="0"/>
                        <a:t>1992</a:t>
                      </a:r>
                    </a:p>
                  </a:txBody>
                  <a:tcPr/>
                </a:tc>
                <a:tc>
                  <a:txBody>
                    <a:bodyPr/>
                    <a:lstStyle/>
                    <a:p>
                      <a:r>
                        <a:rPr lang="en-US" sz="1600" dirty="0"/>
                        <a:t>Asian Studies</a:t>
                      </a:r>
                    </a:p>
                  </a:txBody>
                  <a:tcPr/>
                </a:tc>
                <a:tc>
                  <a:txBody>
                    <a:bodyPr/>
                    <a:lstStyle/>
                    <a:p>
                      <a:r>
                        <a:rPr lang="en-US" sz="1600" dirty="0"/>
                        <a:t>Arts</a:t>
                      </a:r>
                    </a:p>
                  </a:txBody>
                  <a:tcPr/>
                </a:tc>
                <a:extLst>
                  <a:ext uri="{0D108BD9-81ED-4DB2-BD59-A6C34878D82A}">
                    <a16:rowId xmlns:a16="http://schemas.microsoft.com/office/drawing/2014/main" val="10007"/>
                  </a:ext>
                </a:extLst>
              </a:tr>
              <a:tr h="370840">
                <a:tc>
                  <a:txBody>
                    <a:bodyPr/>
                    <a:lstStyle/>
                    <a:p>
                      <a:r>
                        <a:rPr lang="en-US" sz="1600" dirty="0"/>
                        <a:t>1946</a:t>
                      </a:r>
                    </a:p>
                  </a:txBody>
                  <a:tcPr/>
                </a:tc>
                <a:tc>
                  <a:txBody>
                    <a:bodyPr/>
                    <a:lstStyle/>
                    <a:p>
                      <a:r>
                        <a:rPr lang="en-US" sz="1600" dirty="0"/>
                        <a:t>2018</a:t>
                      </a:r>
                    </a:p>
                  </a:txBody>
                  <a:tcPr/>
                </a:tc>
                <a:tc>
                  <a:txBody>
                    <a:bodyPr/>
                    <a:lstStyle/>
                    <a:p>
                      <a:r>
                        <a:rPr lang="en-US" sz="1600" dirty="0"/>
                        <a:t>Educational &amp; Counseling Psychology &amp; Special Education</a:t>
                      </a:r>
                    </a:p>
                  </a:txBody>
                  <a:tcPr/>
                </a:tc>
                <a:tc>
                  <a:txBody>
                    <a:bodyPr/>
                    <a:lstStyle/>
                    <a:p>
                      <a:r>
                        <a:rPr lang="en-US" sz="1600" dirty="0"/>
                        <a:t>education</a:t>
                      </a:r>
                    </a:p>
                  </a:txBody>
                  <a:tcPr/>
                </a:tc>
                <a:extLst>
                  <a:ext uri="{0D108BD9-81ED-4DB2-BD59-A6C34878D82A}">
                    <a16:rowId xmlns:a16="http://schemas.microsoft.com/office/drawing/2014/main" val="10008"/>
                  </a:ext>
                </a:extLst>
              </a:tr>
              <a:tr h="370840">
                <a:tc>
                  <a:txBody>
                    <a:bodyPr/>
                    <a:lstStyle/>
                    <a:p>
                      <a:r>
                        <a:rPr lang="en-US" sz="1600" dirty="0"/>
                        <a:t>1951</a:t>
                      </a:r>
                    </a:p>
                  </a:txBody>
                  <a:tcPr/>
                </a:tc>
                <a:tc>
                  <a:txBody>
                    <a:bodyPr/>
                    <a:lstStyle/>
                    <a:p>
                      <a:r>
                        <a:rPr lang="en-US" sz="1600" dirty="0"/>
                        <a:t>2016</a:t>
                      </a:r>
                    </a:p>
                  </a:txBody>
                  <a:tcPr/>
                </a:tc>
                <a:tc>
                  <a:txBody>
                    <a:bodyPr/>
                    <a:lstStyle/>
                    <a:p>
                      <a:r>
                        <a:rPr lang="en-US" sz="1600" dirty="0"/>
                        <a:t>Occup Sc Occup Ther</a:t>
                      </a:r>
                    </a:p>
                  </a:txBody>
                  <a:tcPr/>
                </a:tc>
                <a:tc>
                  <a:txBody>
                    <a:bodyPr/>
                    <a:lstStyle/>
                    <a:p>
                      <a:r>
                        <a:rPr lang="en-US" sz="1600" dirty="0"/>
                        <a:t>Medicine</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49580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1941</a:t>
                      </a:r>
                    </a:p>
                  </a:txBody>
                  <a:tcPr/>
                </a:tc>
                <a:tc>
                  <a:txBody>
                    <a:bodyPr/>
                    <a:lstStyle/>
                    <a:p>
                      <a:r>
                        <a:rPr lang="en-US" sz="1600" dirty="0"/>
                        <a:t>2006</a:t>
                      </a:r>
                    </a:p>
                  </a:txBody>
                  <a:tcPr/>
                </a:tc>
                <a:tc>
                  <a:txBody>
                    <a:bodyPr/>
                    <a:lstStyle/>
                    <a:p>
                      <a:r>
                        <a:rPr lang="en-US" sz="1600" dirty="0"/>
                        <a:t>Political Science</a:t>
                      </a:r>
                    </a:p>
                  </a:txBody>
                  <a:tcPr/>
                </a:tc>
                <a:tc>
                  <a:txBody>
                    <a:bodyPr/>
                    <a:lstStyle/>
                    <a:p>
                      <a:r>
                        <a:rPr lang="en-US" sz="1600" dirty="0"/>
                        <a:t>Arts</a:t>
                      </a:r>
                    </a:p>
                  </a:txBody>
                  <a:tcPr/>
                </a:tc>
                <a:extLst>
                  <a:ext uri="{0D108BD9-81ED-4DB2-BD59-A6C34878D82A}">
                    <a16:rowId xmlns:a16="http://schemas.microsoft.com/office/drawing/2014/main" val="10001"/>
                  </a:ext>
                </a:extLst>
              </a:tr>
              <a:tr h="370840">
                <a:tc>
                  <a:txBody>
                    <a:bodyPr/>
                    <a:lstStyle/>
                    <a:p>
                      <a:r>
                        <a:rPr lang="en-US" sz="1600" dirty="0"/>
                        <a:t>1947</a:t>
                      </a:r>
                    </a:p>
                  </a:txBody>
                  <a:tcPr/>
                </a:tc>
                <a:tc>
                  <a:txBody>
                    <a:bodyPr/>
                    <a:lstStyle/>
                    <a:p>
                      <a:r>
                        <a:rPr lang="en-US" sz="1600" dirty="0"/>
                        <a:t>2015</a:t>
                      </a:r>
                    </a:p>
                  </a:txBody>
                  <a:tcPr/>
                </a:tc>
                <a:tc>
                  <a:txBody>
                    <a:bodyPr/>
                    <a:lstStyle/>
                    <a:p>
                      <a:r>
                        <a:rPr lang="en-US" sz="1600" dirty="0"/>
                        <a:t>Academic Performance Division</a:t>
                      </a:r>
                    </a:p>
                  </a:txBody>
                  <a:tcPr/>
                </a:tc>
                <a:tc>
                  <a:txBody>
                    <a:bodyPr/>
                    <a:lstStyle/>
                    <a:p>
                      <a:r>
                        <a:rPr lang="en-US" sz="1600" dirty="0"/>
                        <a:t>Continuing Studies</a:t>
                      </a:r>
                    </a:p>
                  </a:txBody>
                  <a:tcPr/>
                </a:tc>
                <a:extLst>
                  <a:ext uri="{0D108BD9-81ED-4DB2-BD59-A6C34878D82A}">
                    <a16:rowId xmlns:a16="http://schemas.microsoft.com/office/drawing/2014/main" val="10002"/>
                  </a:ext>
                </a:extLst>
              </a:tr>
              <a:tr h="370840">
                <a:tc>
                  <a:txBody>
                    <a:bodyPr/>
                    <a:lstStyle/>
                    <a:p>
                      <a:r>
                        <a:rPr lang="en-US" sz="1600" dirty="0"/>
                        <a:t>1929</a:t>
                      </a:r>
                    </a:p>
                  </a:txBody>
                  <a:tcPr/>
                </a:tc>
                <a:tc>
                  <a:txBody>
                    <a:bodyPr/>
                    <a:lstStyle/>
                    <a:p>
                      <a:r>
                        <a:rPr lang="en-US" sz="1600" dirty="0"/>
                        <a:t>1993</a:t>
                      </a:r>
                    </a:p>
                  </a:txBody>
                  <a:tcPr/>
                </a:tc>
                <a:tc>
                  <a:txBody>
                    <a:bodyPr/>
                    <a:lstStyle/>
                    <a:p>
                      <a:r>
                        <a:rPr lang="en-US" sz="1600" dirty="0"/>
                        <a:t>Kinesiology</a:t>
                      </a:r>
                    </a:p>
                  </a:txBody>
                  <a:tcPr/>
                </a:tc>
                <a:tc>
                  <a:txBody>
                    <a:bodyPr/>
                    <a:lstStyle/>
                    <a:p>
                      <a:r>
                        <a:rPr lang="en-US" sz="1600" dirty="0"/>
                        <a:t>Education</a:t>
                      </a:r>
                    </a:p>
                  </a:txBody>
                  <a:tcPr/>
                </a:tc>
                <a:extLst>
                  <a:ext uri="{0D108BD9-81ED-4DB2-BD59-A6C34878D82A}">
                    <a16:rowId xmlns:a16="http://schemas.microsoft.com/office/drawing/2014/main" val="10003"/>
                  </a:ext>
                </a:extLst>
              </a:tr>
              <a:tr h="370840">
                <a:tc>
                  <a:txBody>
                    <a:bodyPr/>
                    <a:lstStyle/>
                    <a:p>
                      <a:r>
                        <a:rPr lang="en-US" sz="1600" dirty="0"/>
                        <a:t>1951</a:t>
                      </a:r>
                    </a:p>
                  </a:txBody>
                  <a:tcPr/>
                </a:tc>
                <a:tc>
                  <a:txBody>
                    <a:bodyPr/>
                    <a:lstStyle/>
                    <a:p>
                      <a:r>
                        <a:rPr lang="en-US" sz="1600" dirty="0"/>
                        <a:t>2016</a:t>
                      </a:r>
                    </a:p>
                  </a:txBody>
                  <a:tcPr/>
                </a:tc>
                <a:tc>
                  <a:txBody>
                    <a:bodyPr/>
                    <a:lstStyle/>
                    <a:p>
                      <a:r>
                        <a:rPr lang="en-US" sz="1600" dirty="0"/>
                        <a:t>OHSC</a:t>
                      </a:r>
                    </a:p>
                  </a:txBody>
                  <a:tcPr/>
                </a:tc>
                <a:tc>
                  <a:txBody>
                    <a:bodyPr/>
                    <a:lstStyle/>
                    <a:p>
                      <a:r>
                        <a:rPr lang="en-US" sz="1600" dirty="0"/>
                        <a:t>Dentistry</a:t>
                      </a:r>
                    </a:p>
                  </a:txBody>
                  <a:tcPr/>
                </a:tc>
                <a:extLst>
                  <a:ext uri="{0D108BD9-81ED-4DB2-BD59-A6C34878D82A}">
                    <a16:rowId xmlns:a16="http://schemas.microsoft.com/office/drawing/2014/main" val="10004"/>
                  </a:ext>
                </a:extLst>
              </a:tr>
              <a:tr h="370840">
                <a:tc>
                  <a:txBody>
                    <a:bodyPr/>
                    <a:lstStyle/>
                    <a:p>
                      <a:r>
                        <a:rPr lang="en-US" sz="1600" dirty="0"/>
                        <a:t>1932</a:t>
                      </a:r>
                    </a:p>
                  </a:txBody>
                  <a:tcPr/>
                </a:tc>
                <a:tc>
                  <a:txBody>
                    <a:bodyPr/>
                    <a:lstStyle/>
                    <a:p>
                      <a:r>
                        <a:rPr lang="en-US" sz="1600" dirty="0"/>
                        <a:t>1997</a:t>
                      </a:r>
                    </a:p>
                  </a:txBody>
                  <a:tcPr/>
                </a:tc>
                <a:tc>
                  <a:txBody>
                    <a:bodyPr/>
                    <a:lstStyle/>
                    <a:p>
                      <a:r>
                        <a:rPr lang="en-US" sz="1600" dirty="0"/>
                        <a:t>School of Human Kinetics</a:t>
                      </a:r>
                    </a:p>
                  </a:txBody>
                  <a:tcPr/>
                </a:tc>
                <a:tc>
                  <a:txBody>
                    <a:bodyPr/>
                    <a:lstStyle/>
                    <a:p>
                      <a:r>
                        <a:rPr lang="en-US" sz="1600" dirty="0"/>
                        <a:t>Education</a:t>
                      </a:r>
                    </a:p>
                  </a:txBody>
                  <a:tcPr/>
                </a:tc>
                <a:extLst>
                  <a:ext uri="{0D108BD9-81ED-4DB2-BD59-A6C34878D82A}">
                    <a16:rowId xmlns:a16="http://schemas.microsoft.com/office/drawing/2014/main" val="10005"/>
                  </a:ext>
                </a:extLst>
              </a:tr>
              <a:tr h="370840">
                <a:tc>
                  <a:txBody>
                    <a:bodyPr/>
                    <a:lstStyle/>
                    <a:p>
                      <a:r>
                        <a:rPr lang="en-US" sz="1600" dirty="0"/>
                        <a:t>1942</a:t>
                      </a:r>
                    </a:p>
                  </a:txBody>
                  <a:tcPr/>
                </a:tc>
                <a:tc>
                  <a:txBody>
                    <a:bodyPr/>
                    <a:lstStyle/>
                    <a:p>
                      <a:r>
                        <a:rPr lang="en-US" sz="1600" dirty="0"/>
                        <a:t>2003</a:t>
                      </a:r>
                    </a:p>
                  </a:txBody>
                  <a:tcPr/>
                </a:tc>
                <a:tc>
                  <a:txBody>
                    <a:bodyPr/>
                    <a:lstStyle/>
                    <a:p>
                      <a:r>
                        <a:rPr lang="en-US" sz="1600" dirty="0"/>
                        <a:t>Nursing</a:t>
                      </a:r>
                    </a:p>
                  </a:txBody>
                  <a:tcPr/>
                </a:tc>
                <a:tc>
                  <a:txBody>
                    <a:bodyPr/>
                    <a:lstStyle/>
                    <a:p>
                      <a:r>
                        <a:rPr lang="en-US" sz="1600" dirty="0"/>
                        <a:t>Applied Science </a:t>
                      </a:r>
                    </a:p>
                  </a:txBody>
                  <a:tcPr/>
                </a:tc>
                <a:extLst>
                  <a:ext uri="{0D108BD9-81ED-4DB2-BD59-A6C34878D82A}">
                    <a16:rowId xmlns:a16="http://schemas.microsoft.com/office/drawing/2014/main" val="10006"/>
                  </a:ext>
                </a:extLst>
              </a:tr>
              <a:tr h="370840">
                <a:tc>
                  <a:txBody>
                    <a:bodyPr/>
                    <a:lstStyle/>
                    <a:p>
                      <a:r>
                        <a:rPr lang="en-US" sz="1600" dirty="0"/>
                        <a:t>1943</a:t>
                      </a:r>
                    </a:p>
                  </a:txBody>
                  <a:tcPr/>
                </a:tc>
                <a:tc>
                  <a:txBody>
                    <a:bodyPr/>
                    <a:lstStyle/>
                    <a:p>
                      <a:r>
                        <a:rPr lang="en-US" sz="1600" dirty="0"/>
                        <a:t>2008</a:t>
                      </a:r>
                    </a:p>
                  </a:txBody>
                  <a:tcPr/>
                </a:tc>
                <a:tc>
                  <a:txBody>
                    <a:bodyPr/>
                    <a:lstStyle/>
                    <a:p>
                      <a:r>
                        <a:rPr lang="en-US" sz="1600" dirty="0"/>
                        <a:t>Rehab Sciences</a:t>
                      </a:r>
                    </a:p>
                  </a:txBody>
                  <a:tcPr/>
                </a:tc>
                <a:tc>
                  <a:txBody>
                    <a:bodyPr/>
                    <a:lstStyle/>
                    <a:p>
                      <a:r>
                        <a:rPr lang="en-US" sz="1600" dirty="0"/>
                        <a:t>Medicine</a:t>
                      </a:r>
                    </a:p>
                  </a:txBody>
                  <a:tcPr/>
                </a:tc>
                <a:extLst>
                  <a:ext uri="{0D108BD9-81ED-4DB2-BD59-A6C34878D82A}">
                    <a16:rowId xmlns:a16="http://schemas.microsoft.com/office/drawing/2014/main" val="10007"/>
                  </a:ext>
                </a:extLst>
              </a:tr>
              <a:tr h="370840">
                <a:tc>
                  <a:txBody>
                    <a:bodyPr/>
                    <a:lstStyle/>
                    <a:p>
                      <a:r>
                        <a:rPr lang="en-US" sz="1600" dirty="0"/>
                        <a:t>1950</a:t>
                      </a:r>
                    </a:p>
                  </a:txBody>
                  <a:tcPr/>
                </a:tc>
                <a:tc>
                  <a:txBody>
                    <a:bodyPr/>
                    <a:lstStyle/>
                    <a:p>
                      <a:r>
                        <a:rPr lang="en-US" sz="1600" dirty="0"/>
                        <a:t>2017</a:t>
                      </a:r>
                    </a:p>
                  </a:txBody>
                  <a:tcPr/>
                </a:tc>
                <a:tc>
                  <a:txBody>
                    <a:bodyPr/>
                    <a:lstStyle/>
                    <a:p>
                      <a:r>
                        <a:rPr lang="en-US" sz="1600" dirty="0"/>
                        <a:t>Educational Studies</a:t>
                      </a:r>
                    </a:p>
                  </a:txBody>
                  <a:tcPr/>
                </a:tc>
                <a:tc>
                  <a:txBody>
                    <a:bodyPr/>
                    <a:lstStyle/>
                    <a:p>
                      <a:r>
                        <a:rPr lang="en-US" sz="1600" dirty="0"/>
                        <a:t>Education</a:t>
                      </a:r>
                    </a:p>
                  </a:txBody>
                  <a:tcPr/>
                </a:tc>
                <a:extLst>
                  <a:ext uri="{0D108BD9-81ED-4DB2-BD59-A6C34878D82A}">
                    <a16:rowId xmlns:a16="http://schemas.microsoft.com/office/drawing/2014/main" val="10008"/>
                  </a:ext>
                </a:extLst>
              </a:tr>
              <a:tr h="370840">
                <a:tc>
                  <a:txBody>
                    <a:bodyPr/>
                    <a:lstStyle/>
                    <a:p>
                      <a:r>
                        <a:rPr lang="en-US" sz="1600" dirty="0"/>
                        <a:t>1946</a:t>
                      </a:r>
                    </a:p>
                  </a:txBody>
                  <a:tcPr/>
                </a:tc>
                <a:tc>
                  <a:txBody>
                    <a:bodyPr/>
                    <a:lstStyle/>
                    <a:p>
                      <a:r>
                        <a:rPr lang="en-US" sz="1600" dirty="0"/>
                        <a:t>2020</a:t>
                      </a:r>
                    </a:p>
                  </a:txBody>
                  <a:tcPr/>
                </a:tc>
                <a:tc>
                  <a:txBody>
                    <a:bodyPr/>
                    <a:lstStyle/>
                    <a:p>
                      <a:r>
                        <a:rPr lang="en-US" sz="1600" dirty="0"/>
                        <a:t>Orthopedics</a:t>
                      </a:r>
                    </a:p>
                  </a:txBody>
                  <a:tcPr/>
                </a:tc>
                <a:tc>
                  <a:txBody>
                    <a:bodyPr/>
                    <a:lstStyle/>
                    <a:p>
                      <a:r>
                        <a:rPr lang="en-US" sz="1600" dirty="0"/>
                        <a:t>Medicine</a:t>
                      </a:r>
                    </a:p>
                  </a:txBody>
                  <a:tcPr/>
                </a:tc>
                <a:extLst>
                  <a:ext uri="{0D108BD9-81ED-4DB2-BD59-A6C34878D82A}">
                    <a16:rowId xmlns:a16="http://schemas.microsoft.com/office/drawing/2014/main" val="10009"/>
                  </a:ext>
                </a:extLst>
              </a:tr>
              <a:tr h="370840">
                <a:tc>
                  <a:txBody>
                    <a:bodyPr/>
                    <a:lstStyle/>
                    <a:p>
                      <a:r>
                        <a:rPr lang="en-US" sz="1600" dirty="0"/>
                        <a:t>1947</a:t>
                      </a:r>
                    </a:p>
                  </a:txBody>
                  <a:tcPr/>
                </a:tc>
                <a:tc>
                  <a:txBody>
                    <a:bodyPr/>
                    <a:lstStyle/>
                    <a:p>
                      <a:r>
                        <a:rPr lang="en-US" sz="1600" dirty="0"/>
                        <a:t>2018</a:t>
                      </a:r>
                    </a:p>
                  </a:txBody>
                  <a:tcPr/>
                </a:tc>
                <a:tc>
                  <a:txBody>
                    <a:bodyPr/>
                    <a:lstStyle/>
                    <a:p>
                      <a:r>
                        <a:rPr lang="en-US" sz="1600" dirty="0"/>
                        <a:t>History</a:t>
                      </a:r>
                    </a:p>
                  </a:txBody>
                  <a:tcPr/>
                </a:tc>
                <a:tc>
                  <a:txBody>
                    <a:bodyPr/>
                    <a:lstStyle/>
                    <a:p>
                      <a:r>
                        <a:rPr lang="en-US" sz="1600" dirty="0"/>
                        <a:t>Arts</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61264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1942</a:t>
                      </a:r>
                    </a:p>
                  </a:txBody>
                  <a:tcPr/>
                </a:tc>
                <a:tc>
                  <a:txBody>
                    <a:bodyPr/>
                    <a:lstStyle/>
                    <a:p>
                      <a:r>
                        <a:rPr lang="en-US" sz="1600" dirty="0"/>
                        <a:t>1997</a:t>
                      </a:r>
                    </a:p>
                  </a:txBody>
                  <a:tcPr/>
                </a:tc>
                <a:tc>
                  <a:txBody>
                    <a:bodyPr/>
                    <a:lstStyle/>
                    <a:p>
                      <a:r>
                        <a:rPr lang="en-US" sz="1600" dirty="0"/>
                        <a:t>IRES and EarthOcean &amp; Atmospheric Sciences</a:t>
                      </a:r>
                    </a:p>
                  </a:txBody>
                  <a:tcPr/>
                </a:tc>
                <a:tc>
                  <a:txBody>
                    <a:bodyPr/>
                    <a:lstStyle/>
                    <a:p>
                      <a:r>
                        <a:rPr lang="en-US" sz="1600" dirty="0"/>
                        <a:t>Grad Studies/Science</a:t>
                      </a:r>
                    </a:p>
                  </a:txBody>
                  <a:tcPr/>
                </a:tc>
                <a:extLst>
                  <a:ext uri="{0D108BD9-81ED-4DB2-BD59-A6C34878D82A}">
                    <a16:rowId xmlns:a16="http://schemas.microsoft.com/office/drawing/2014/main" val="10001"/>
                  </a:ext>
                </a:extLst>
              </a:tr>
              <a:tr h="370840">
                <a:tc>
                  <a:txBody>
                    <a:bodyPr/>
                    <a:lstStyle/>
                    <a:p>
                      <a:r>
                        <a:rPr lang="en-US" sz="1600" dirty="0"/>
                        <a:t>1956</a:t>
                      </a:r>
                    </a:p>
                  </a:txBody>
                  <a:tcPr/>
                </a:tc>
                <a:tc>
                  <a:txBody>
                    <a:bodyPr/>
                    <a:lstStyle/>
                    <a:p>
                      <a:r>
                        <a:rPr lang="en-US" sz="1600" dirty="0"/>
                        <a:t>20119</a:t>
                      </a:r>
                    </a:p>
                  </a:txBody>
                  <a:tcPr/>
                </a:tc>
                <a:tc>
                  <a:txBody>
                    <a:bodyPr/>
                    <a:lstStyle/>
                    <a:p>
                      <a:r>
                        <a:rPr lang="en-US" sz="1600" dirty="0"/>
                        <a:t>Psychiatry</a:t>
                      </a:r>
                    </a:p>
                  </a:txBody>
                  <a:tcPr/>
                </a:tc>
                <a:tc>
                  <a:txBody>
                    <a:bodyPr/>
                    <a:lstStyle/>
                    <a:p>
                      <a:r>
                        <a:rPr lang="en-US" sz="1600" dirty="0"/>
                        <a:t>Medicine</a:t>
                      </a:r>
                    </a:p>
                  </a:txBody>
                  <a:tcPr/>
                </a:tc>
                <a:extLst>
                  <a:ext uri="{0D108BD9-81ED-4DB2-BD59-A6C34878D82A}">
                    <a16:rowId xmlns:a16="http://schemas.microsoft.com/office/drawing/2014/main" val="10002"/>
                  </a:ext>
                </a:extLst>
              </a:tr>
              <a:tr h="370840">
                <a:tc>
                  <a:txBody>
                    <a:bodyPr/>
                    <a:lstStyle/>
                    <a:p>
                      <a:r>
                        <a:rPr lang="en-US" sz="1600" dirty="0"/>
                        <a:t>1943</a:t>
                      </a:r>
                    </a:p>
                  </a:txBody>
                  <a:tcPr/>
                </a:tc>
                <a:tc>
                  <a:txBody>
                    <a:bodyPr/>
                    <a:lstStyle/>
                    <a:p>
                      <a:r>
                        <a:rPr lang="en-US" sz="1600" dirty="0"/>
                        <a:t>2013</a:t>
                      </a:r>
                    </a:p>
                  </a:txBody>
                  <a:tcPr/>
                </a:tc>
                <a:tc>
                  <a:txBody>
                    <a:bodyPr/>
                    <a:lstStyle/>
                    <a:p>
                      <a:r>
                        <a:rPr lang="en-US" sz="1600" dirty="0"/>
                        <a:t>history</a:t>
                      </a:r>
                    </a:p>
                  </a:txBody>
                  <a:tcPr/>
                </a:tc>
                <a:tc>
                  <a:txBody>
                    <a:bodyPr/>
                    <a:lstStyle/>
                    <a:p>
                      <a:r>
                        <a:rPr lang="en-US" sz="1600" dirty="0"/>
                        <a:t>Arts</a:t>
                      </a:r>
                    </a:p>
                  </a:txBody>
                  <a:tcPr/>
                </a:tc>
                <a:extLst>
                  <a:ext uri="{0D108BD9-81ED-4DB2-BD59-A6C34878D82A}">
                    <a16:rowId xmlns:a16="http://schemas.microsoft.com/office/drawing/2014/main" val="10003"/>
                  </a:ext>
                </a:extLst>
              </a:tr>
              <a:tr h="370840">
                <a:tc>
                  <a:txBody>
                    <a:bodyPr/>
                    <a:lstStyle/>
                    <a:p>
                      <a:r>
                        <a:rPr lang="en-US" sz="1600" dirty="0"/>
                        <a:t>1948</a:t>
                      </a:r>
                    </a:p>
                  </a:txBody>
                  <a:tcPr/>
                </a:tc>
                <a:tc>
                  <a:txBody>
                    <a:bodyPr/>
                    <a:lstStyle/>
                    <a:p>
                      <a:r>
                        <a:rPr lang="en-US" sz="1600" dirty="0"/>
                        <a:t>2017</a:t>
                      </a:r>
                    </a:p>
                  </a:txBody>
                  <a:tcPr/>
                </a:tc>
                <a:tc>
                  <a:txBody>
                    <a:bodyPr/>
                    <a:lstStyle/>
                    <a:p>
                      <a:r>
                        <a:rPr lang="en-US" sz="1600" dirty="0"/>
                        <a:t>OHSC</a:t>
                      </a:r>
                    </a:p>
                  </a:txBody>
                  <a:tcPr/>
                </a:tc>
                <a:tc>
                  <a:txBody>
                    <a:bodyPr/>
                    <a:lstStyle/>
                    <a:p>
                      <a:r>
                        <a:rPr lang="en-US" sz="1600" dirty="0"/>
                        <a:t>Dentistry</a:t>
                      </a:r>
                    </a:p>
                  </a:txBody>
                  <a:tcPr/>
                </a:tc>
                <a:extLst>
                  <a:ext uri="{0D108BD9-81ED-4DB2-BD59-A6C34878D82A}">
                    <a16:rowId xmlns:a16="http://schemas.microsoft.com/office/drawing/2014/main" val="10004"/>
                  </a:ext>
                </a:extLst>
              </a:tr>
              <a:tr h="370840">
                <a:tc>
                  <a:txBody>
                    <a:bodyPr/>
                    <a:lstStyle/>
                    <a:p>
                      <a:r>
                        <a:rPr lang="en-US" sz="1600" dirty="0"/>
                        <a:t>1935</a:t>
                      </a:r>
                    </a:p>
                  </a:txBody>
                  <a:tcPr/>
                </a:tc>
                <a:tc>
                  <a:txBody>
                    <a:bodyPr/>
                    <a:lstStyle/>
                    <a:p>
                      <a:r>
                        <a:rPr lang="en-US" sz="1600" dirty="0"/>
                        <a:t>1998</a:t>
                      </a:r>
                    </a:p>
                  </a:txBody>
                  <a:tcPr/>
                </a:tc>
                <a:tc>
                  <a:txBody>
                    <a:bodyPr/>
                    <a:lstStyle/>
                    <a:p>
                      <a:r>
                        <a:rPr lang="en-US" sz="1600" dirty="0"/>
                        <a:t>Physics and Astronomy</a:t>
                      </a:r>
                    </a:p>
                  </a:txBody>
                  <a:tcPr/>
                </a:tc>
                <a:tc>
                  <a:txBody>
                    <a:bodyPr/>
                    <a:lstStyle/>
                    <a:p>
                      <a:r>
                        <a:rPr lang="en-US" sz="1600" dirty="0"/>
                        <a:t>Science</a:t>
                      </a:r>
                    </a:p>
                  </a:txBody>
                  <a:tcPr/>
                </a:tc>
                <a:extLst>
                  <a:ext uri="{0D108BD9-81ED-4DB2-BD59-A6C34878D82A}">
                    <a16:rowId xmlns:a16="http://schemas.microsoft.com/office/drawing/2014/main" val="10005"/>
                  </a:ext>
                </a:extLst>
              </a:tr>
              <a:tr h="370840">
                <a:tc>
                  <a:txBody>
                    <a:bodyPr/>
                    <a:lstStyle/>
                    <a:p>
                      <a:r>
                        <a:rPr lang="en-US" sz="1600" dirty="0"/>
                        <a:t>1951</a:t>
                      </a:r>
                    </a:p>
                  </a:txBody>
                  <a:tcPr/>
                </a:tc>
                <a:tc>
                  <a:txBody>
                    <a:bodyPr/>
                    <a:lstStyle/>
                    <a:p>
                      <a:r>
                        <a:rPr lang="en-US" sz="1600" dirty="0"/>
                        <a:t>2018</a:t>
                      </a:r>
                    </a:p>
                  </a:txBody>
                  <a:tcPr/>
                </a:tc>
                <a:tc>
                  <a:txBody>
                    <a:bodyPr/>
                    <a:lstStyle/>
                    <a:p>
                      <a:r>
                        <a:rPr lang="en-US" sz="1600" dirty="0"/>
                        <a:t>UBC Library</a:t>
                      </a:r>
                    </a:p>
                  </a:txBody>
                  <a:tcPr/>
                </a:tc>
                <a:tc>
                  <a:txBody>
                    <a:bodyPr/>
                    <a:lstStyle/>
                    <a:p>
                      <a:r>
                        <a:rPr lang="en-US" sz="1600" dirty="0"/>
                        <a:t>Education Library</a:t>
                      </a:r>
                    </a:p>
                  </a:txBody>
                  <a:tcPr/>
                </a:tc>
                <a:extLst>
                  <a:ext uri="{0D108BD9-81ED-4DB2-BD59-A6C34878D82A}">
                    <a16:rowId xmlns:a16="http://schemas.microsoft.com/office/drawing/2014/main" val="10006"/>
                  </a:ext>
                </a:extLst>
              </a:tr>
              <a:tr h="370840">
                <a:tc>
                  <a:txBody>
                    <a:bodyPr/>
                    <a:lstStyle/>
                    <a:p>
                      <a:r>
                        <a:rPr lang="en-US" sz="1600" dirty="0"/>
                        <a:t>1944</a:t>
                      </a:r>
                    </a:p>
                  </a:txBody>
                  <a:tcPr/>
                </a:tc>
                <a:tc>
                  <a:txBody>
                    <a:bodyPr/>
                    <a:lstStyle/>
                    <a:p>
                      <a:r>
                        <a:rPr lang="en-US" sz="1600" dirty="0"/>
                        <a:t>2009</a:t>
                      </a:r>
                    </a:p>
                  </a:txBody>
                  <a:tcPr/>
                </a:tc>
                <a:tc>
                  <a:txBody>
                    <a:bodyPr/>
                    <a:lstStyle/>
                    <a:p>
                      <a:r>
                        <a:rPr lang="en-US" sz="1600" dirty="0"/>
                        <a:t>Dept of Orthopaedics</a:t>
                      </a:r>
                    </a:p>
                  </a:txBody>
                  <a:tcPr/>
                </a:tc>
                <a:tc>
                  <a:txBody>
                    <a:bodyPr/>
                    <a:lstStyle/>
                    <a:p>
                      <a:r>
                        <a:rPr lang="en-US" sz="1600" dirty="0"/>
                        <a:t>Medicine</a:t>
                      </a:r>
                    </a:p>
                  </a:txBody>
                  <a:tcPr/>
                </a:tc>
                <a:extLst>
                  <a:ext uri="{0D108BD9-81ED-4DB2-BD59-A6C34878D82A}">
                    <a16:rowId xmlns:a16="http://schemas.microsoft.com/office/drawing/2014/main" val="10007"/>
                  </a:ext>
                </a:extLst>
              </a:tr>
              <a:tr h="370840">
                <a:tc>
                  <a:txBody>
                    <a:bodyPr/>
                    <a:lstStyle/>
                    <a:p>
                      <a:r>
                        <a:rPr lang="en-US" sz="1600" dirty="0"/>
                        <a:t>1944</a:t>
                      </a:r>
                    </a:p>
                  </a:txBody>
                  <a:tcPr/>
                </a:tc>
                <a:tc>
                  <a:txBody>
                    <a:bodyPr/>
                    <a:lstStyle/>
                    <a:p>
                      <a:r>
                        <a:rPr lang="en-US" sz="1600" dirty="0"/>
                        <a:t>2012</a:t>
                      </a:r>
                    </a:p>
                  </a:txBody>
                  <a:tcPr/>
                </a:tc>
                <a:tc>
                  <a:txBody>
                    <a:bodyPr/>
                    <a:lstStyle/>
                    <a:p>
                      <a:r>
                        <a:rPr lang="en-US" sz="1600" dirty="0"/>
                        <a:t>Zoology</a:t>
                      </a:r>
                    </a:p>
                  </a:txBody>
                  <a:tcPr/>
                </a:tc>
                <a:tc>
                  <a:txBody>
                    <a:bodyPr/>
                    <a:lstStyle/>
                    <a:p>
                      <a:r>
                        <a:rPr lang="en-US" sz="1600" dirty="0"/>
                        <a:t>Science</a:t>
                      </a:r>
                    </a:p>
                  </a:txBody>
                  <a:tcPr/>
                </a:tc>
                <a:extLst>
                  <a:ext uri="{0D108BD9-81ED-4DB2-BD59-A6C34878D82A}">
                    <a16:rowId xmlns:a16="http://schemas.microsoft.com/office/drawing/2014/main" val="10008"/>
                  </a:ext>
                </a:extLst>
              </a:tr>
              <a:tr h="370840">
                <a:tc>
                  <a:txBody>
                    <a:bodyPr/>
                    <a:lstStyle/>
                    <a:p>
                      <a:r>
                        <a:rPr lang="en-US" sz="1600" dirty="0"/>
                        <a:t>1951</a:t>
                      </a:r>
                    </a:p>
                  </a:txBody>
                  <a:tcPr/>
                </a:tc>
                <a:tc>
                  <a:txBody>
                    <a:bodyPr/>
                    <a:lstStyle/>
                    <a:p>
                      <a:r>
                        <a:rPr lang="en-US" sz="1600" dirty="0"/>
                        <a:t>2018</a:t>
                      </a:r>
                    </a:p>
                  </a:txBody>
                  <a:tcPr/>
                </a:tc>
                <a:tc>
                  <a:txBody>
                    <a:bodyPr/>
                    <a:lstStyle/>
                    <a:p>
                      <a:endParaRPr lang="en-US" sz="1600" dirty="0"/>
                    </a:p>
                  </a:txBody>
                  <a:tcPr/>
                </a:tc>
                <a:tc>
                  <a:txBody>
                    <a:bodyPr/>
                    <a:lstStyle/>
                    <a:p>
                      <a:r>
                        <a:rPr lang="en-US" sz="1600" dirty="0"/>
                        <a:t>Faculty of Pharmaceutical Sciences</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Q4 - Are you a UBC Senate-approved Emeritus/a faculty member?</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148336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t>
                      </a:r>
                    </a:p>
                  </a:txBody>
                  <a:tcPr/>
                </a:tc>
                <a:tc>
                  <a:txBody>
                    <a:bodyPr/>
                    <a:lstStyle/>
                    <a:p>
                      <a:r>
                        <a:rPr lang="en-US" sz="1600" dirty="0"/>
                        <a:t>Answer</a:t>
                      </a:r>
                    </a:p>
                  </a:txBody>
                  <a:tcPr/>
                </a:tc>
                <a:tc>
                  <a:txBody>
                    <a:bodyPr/>
                    <a:lstStyle/>
                    <a:p>
                      <a:r>
                        <a:rPr lang="en-US" sz="1600" dirty="0"/>
                        <a:t>%</a:t>
                      </a:r>
                    </a:p>
                  </a:txBody>
                  <a:tcPr/>
                </a:tc>
                <a:tc>
                  <a:txBody>
                    <a:bodyPr/>
                    <a:lstStyle/>
                    <a:p>
                      <a:r>
                        <a:rPr lang="en-US" sz="1600" dirty="0"/>
                        <a:t>Count</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Yes</a:t>
                      </a:r>
                    </a:p>
                  </a:txBody>
                  <a:tcPr/>
                </a:tc>
                <a:tc>
                  <a:txBody>
                    <a:bodyPr/>
                    <a:lstStyle/>
                    <a:p>
                      <a:r>
                        <a:rPr lang="en-US" sz="1600" dirty="0"/>
                        <a:t>95.56%</a:t>
                      </a:r>
                    </a:p>
                  </a:txBody>
                  <a:tcPr/>
                </a:tc>
                <a:tc>
                  <a:txBody>
                    <a:bodyPr/>
                    <a:lstStyle/>
                    <a:p>
                      <a:r>
                        <a:rPr lang="en-US" sz="1600" dirty="0"/>
                        <a:t>387</a:t>
                      </a:r>
                    </a:p>
                  </a:txBody>
                  <a:tcPr/>
                </a:tc>
                <a:extLst>
                  <a:ext uri="{0D108BD9-81ED-4DB2-BD59-A6C34878D82A}">
                    <a16:rowId xmlns:a16="http://schemas.microsoft.com/office/drawing/2014/main" val="10001"/>
                  </a:ext>
                </a:extLst>
              </a:tr>
              <a:tr h="370840">
                <a:tc>
                  <a:txBody>
                    <a:bodyPr/>
                    <a:lstStyle/>
                    <a:p>
                      <a:r>
                        <a:rPr lang="en-US" sz="1600" dirty="0"/>
                        <a:t>2</a:t>
                      </a:r>
                    </a:p>
                  </a:txBody>
                  <a:tcPr/>
                </a:tc>
                <a:tc>
                  <a:txBody>
                    <a:bodyPr/>
                    <a:lstStyle/>
                    <a:p>
                      <a:r>
                        <a:rPr lang="en-US" sz="1600" dirty="0"/>
                        <a:t>No</a:t>
                      </a:r>
                    </a:p>
                  </a:txBody>
                  <a:tcPr/>
                </a:tc>
                <a:tc>
                  <a:txBody>
                    <a:bodyPr/>
                    <a:lstStyle/>
                    <a:p>
                      <a:r>
                        <a:rPr lang="en-US" sz="1600" dirty="0"/>
                        <a:t>4.44%</a:t>
                      </a:r>
                    </a:p>
                  </a:txBody>
                  <a:tcPr/>
                </a:tc>
                <a:tc>
                  <a:txBody>
                    <a:bodyPr/>
                    <a:lstStyle/>
                    <a:p>
                      <a:r>
                        <a:rPr lang="en-US" sz="1600" dirty="0"/>
                        <a:t>18</a:t>
                      </a:r>
                    </a:p>
                  </a:txBody>
                  <a:tcPr/>
                </a:tc>
                <a:extLst>
                  <a:ext uri="{0D108BD9-81ED-4DB2-BD59-A6C34878D82A}">
                    <a16:rowId xmlns:a16="http://schemas.microsoft.com/office/drawing/2014/main" val="10002"/>
                  </a:ext>
                </a:extLst>
              </a:tr>
              <a:tr h="370840">
                <a:tc>
                  <a:txBody>
                    <a:bodyPr/>
                    <a:lstStyle/>
                    <a:p>
                      <a:endParaRPr lang="en-US" sz="1600" dirty="0"/>
                    </a:p>
                  </a:txBody>
                  <a:tcPr/>
                </a:tc>
                <a:tc>
                  <a:txBody>
                    <a:bodyPr/>
                    <a:lstStyle/>
                    <a:p>
                      <a:r>
                        <a:rPr lang="en-US" sz="1600" dirty="0"/>
                        <a:t>Total</a:t>
                      </a:r>
                    </a:p>
                  </a:txBody>
                  <a:tcPr/>
                </a:tc>
                <a:tc>
                  <a:txBody>
                    <a:bodyPr/>
                    <a:lstStyle/>
                    <a:p>
                      <a:r>
                        <a:rPr lang="en-US" sz="1600" dirty="0"/>
                        <a:t>100%</a:t>
                      </a:r>
                    </a:p>
                  </a:txBody>
                  <a:tcPr/>
                </a:tc>
                <a:tc>
                  <a:txBody>
                    <a:bodyPr/>
                    <a:lstStyle/>
                    <a:p>
                      <a:r>
                        <a:rPr lang="en-US" sz="1600" dirty="0"/>
                        <a:t>405</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49580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1946</a:t>
                      </a:r>
                    </a:p>
                  </a:txBody>
                  <a:tcPr/>
                </a:tc>
                <a:tc>
                  <a:txBody>
                    <a:bodyPr/>
                    <a:lstStyle/>
                    <a:p>
                      <a:r>
                        <a:rPr lang="en-US" sz="1600" dirty="0"/>
                        <a:t>2010</a:t>
                      </a:r>
                    </a:p>
                  </a:txBody>
                  <a:tcPr/>
                </a:tc>
                <a:tc>
                  <a:txBody>
                    <a:bodyPr/>
                    <a:lstStyle/>
                    <a:p>
                      <a:r>
                        <a:rPr lang="en-US" sz="1600" dirty="0"/>
                        <a:t>Nursing</a:t>
                      </a:r>
                    </a:p>
                  </a:txBody>
                  <a:tcPr/>
                </a:tc>
                <a:tc>
                  <a:txBody>
                    <a:bodyPr/>
                    <a:lstStyle/>
                    <a:p>
                      <a:r>
                        <a:rPr lang="en-US" sz="1600" dirty="0"/>
                        <a:t>Applied science</a:t>
                      </a:r>
                    </a:p>
                  </a:txBody>
                  <a:tcPr/>
                </a:tc>
                <a:extLst>
                  <a:ext uri="{0D108BD9-81ED-4DB2-BD59-A6C34878D82A}">
                    <a16:rowId xmlns:a16="http://schemas.microsoft.com/office/drawing/2014/main" val="10001"/>
                  </a:ext>
                </a:extLst>
              </a:tr>
              <a:tr h="370840">
                <a:tc>
                  <a:txBody>
                    <a:bodyPr/>
                    <a:lstStyle/>
                    <a:p>
                      <a:r>
                        <a:rPr lang="en-US" sz="1600" dirty="0"/>
                        <a:t>1945</a:t>
                      </a:r>
                    </a:p>
                  </a:txBody>
                  <a:tcPr/>
                </a:tc>
                <a:tc>
                  <a:txBody>
                    <a:bodyPr/>
                    <a:lstStyle/>
                    <a:p>
                      <a:r>
                        <a:rPr lang="en-US" sz="1600" dirty="0"/>
                        <a:t>2013</a:t>
                      </a:r>
                    </a:p>
                  </a:txBody>
                  <a:tcPr/>
                </a:tc>
                <a:tc>
                  <a:txBody>
                    <a:bodyPr/>
                    <a:lstStyle/>
                    <a:p>
                      <a:r>
                        <a:rPr lang="en-US" sz="1600" dirty="0"/>
                        <a:t>Anthropology</a:t>
                      </a:r>
                    </a:p>
                  </a:txBody>
                  <a:tcPr/>
                </a:tc>
                <a:tc>
                  <a:txBody>
                    <a:bodyPr/>
                    <a:lstStyle/>
                    <a:p>
                      <a:r>
                        <a:rPr lang="en-US" sz="1600" dirty="0"/>
                        <a:t>Arts &amp; SCiences UBCO</a:t>
                      </a:r>
                    </a:p>
                  </a:txBody>
                  <a:tcPr/>
                </a:tc>
                <a:extLst>
                  <a:ext uri="{0D108BD9-81ED-4DB2-BD59-A6C34878D82A}">
                    <a16:rowId xmlns:a16="http://schemas.microsoft.com/office/drawing/2014/main" val="10002"/>
                  </a:ext>
                </a:extLst>
              </a:tr>
              <a:tr h="370840">
                <a:tc>
                  <a:txBody>
                    <a:bodyPr/>
                    <a:lstStyle/>
                    <a:p>
                      <a:r>
                        <a:rPr lang="en-US" sz="1600" dirty="0"/>
                        <a:t>15/04/1950</a:t>
                      </a:r>
                    </a:p>
                  </a:txBody>
                  <a:tcPr/>
                </a:tc>
                <a:tc>
                  <a:txBody>
                    <a:bodyPr/>
                    <a:lstStyle/>
                    <a:p>
                      <a:r>
                        <a:rPr lang="en-US" sz="1600" dirty="0"/>
                        <a:t>2020</a:t>
                      </a:r>
                    </a:p>
                  </a:txBody>
                  <a:tcPr/>
                </a:tc>
                <a:tc>
                  <a:txBody>
                    <a:bodyPr/>
                    <a:lstStyle/>
                    <a:p>
                      <a:r>
                        <a:rPr lang="en-US" sz="1600" dirty="0"/>
                        <a:t>Occupational Therapy and Sciences</a:t>
                      </a:r>
                    </a:p>
                  </a:txBody>
                  <a:tcPr/>
                </a:tc>
                <a:tc>
                  <a:txBody>
                    <a:bodyPr/>
                    <a:lstStyle/>
                    <a:p>
                      <a:r>
                        <a:rPr lang="en-US" sz="1600" dirty="0"/>
                        <a:t>Medicine</a:t>
                      </a:r>
                    </a:p>
                  </a:txBody>
                  <a:tcPr/>
                </a:tc>
                <a:extLst>
                  <a:ext uri="{0D108BD9-81ED-4DB2-BD59-A6C34878D82A}">
                    <a16:rowId xmlns:a16="http://schemas.microsoft.com/office/drawing/2014/main" val="10003"/>
                  </a:ext>
                </a:extLst>
              </a:tr>
              <a:tr h="370840">
                <a:tc>
                  <a:txBody>
                    <a:bodyPr/>
                    <a:lstStyle/>
                    <a:p>
                      <a:r>
                        <a:rPr lang="en-US" sz="1600" dirty="0"/>
                        <a:t>1951</a:t>
                      </a:r>
                    </a:p>
                  </a:txBody>
                  <a:tcPr/>
                </a:tc>
                <a:tc>
                  <a:txBody>
                    <a:bodyPr/>
                    <a:lstStyle/>
                    <a:p>
                      <a:r>
                        <a:rPr lang="en-US" sz="1600" dirty="0"/>
                        <a:t>2014</a:t>
                      </a:r>
                    </a:p>
                  </a:txBody>
                  <a:tcPr/>
                </a:tc>
                <a:tc>
                  <a:txBody>
                    <a:bodyPr/>
                    <a:lstStyle/>
                    <a:p>
                      <a:r>
                        <a:rPr lang="en-US" sz="1600" dirty="0"/>
                        <a:t>Orthopaedics</a:t>
                      </a:r>
                    </a:p>
                  </a:txBody>
                  <a:tcPr/>
                </a:tc>
                <a:tc>
                  <a:txBody>
                    <a:bodyPr/>
                    <a:lstStyle/>
                    <a:p>
                      <a:r>
                        <a:rPr lang="en-US" sz="1600" dirty="0"/>
                        <a:t>Medicine</a:t>
                      </a:r>
                    </a:p>
                  </a:txBody>
                  <a:tcPr/>
                </a:tc>
                <a:extLst>
                  <a:ext uri="{0D108BD9-81ED-4DB2-BD59-A6C34878D82A}">
                    <a16:rowId xmlns:a16="http://schemas.microsoft.com/office/drawing/2014/main" val="10004"/>
                  </a:ext>
                </a:extLst>
              </a:tr>
              <a:tr h="370840">
                <a:tc>
                  <a:txBody>
                    <a:bodyPr/>
                    <a:lstStyle/>
                    <a:p>
                      <a:r>
                        <a:rPr lang="en-US" sz="1600" dirty="0"/>
                        <a:t>1937</a:t>
                      </a:r>
                    </a:p>
                  </a:txBody>
                  <a:tcPr/>
                </a:tc>
                <a:tc>
                  <a:txBody>
                    <a:bodyPr/>
                    <a:lstStyle/>
                    <a:p>
                      <a:r>
                        <a:rPr lang="en-US" sz="1600" dirty="0"/>
                        <a:t>1999</a:t>
                      </a:r>
                    </a:p>
                  </a:txBody>
                  <a:tcPr/>
                </a:tc>
                <a:tc>
                  <a:txBody>
                    <a:bodyPr/>
                    <a:lstStyle/>
                    <a:p>
                      <a:r>
                        <a:rPr lang="en-US" sz="1600" dirty="0"/>
                        <a:t>Geography Dept</a:t>
                      </a:r>
                    </a:p>
                  </a:txBody>
                  <a:tcPr/>
                </a:tc>
                <a:tc>
                  <a:txBody>
                    <a:bodyPr/>
                    <a:lstStyle/>
                    <a:p>
                      <a:r>
                        <a:rPr lang="en-US" sz="1600" dirty="0"/>
                        <a:t>Arts&amp;Science</a:t>
                      </a:r>
                    </a:p>
                  </a:txBody>
                  <a:tcPr/>
                </a:tc>
                <a:extLst>
                  <a:ext uri="{0D108BD9-81ED-4DB2-BD59-A6C34878D82A}">
                    <a16:rowId xmlns:a16="http://schemas.microsoft.com/office/drawing/2014/main" val="10005"/>
                  </a:ext>
                </a:extLst>
              </a:tr>
              <a:tr h="370840">
                <a:tc>
                  <a:txBody>
                    <a:bodyPr/>
                    <a:lstStyle/>
                    <a:p>
                      <a:r>
                        <a:rPr lang="en-US" sz="1600" dirty="0"/>
                        <a:t>1940</a:t>
                      </a:r>
                    </a:p>
                  </a:txBody>
                  <a:tcPr/>
                </a:tc>
                <a:tc>
                  <a:txBody>
                    <a:bodyPr/>
                    <a:lstStyle/>
                    <a:p>
                      <a:r>
                        <a:rPr lang="en-US" sz="1600" dirty="0"/>
                        <a:t>2006</a:t>
                      </a:r>
                    </a:p>
                  </a:txBody>
                  <a:tcPr/>
                </a:tc>
                <a:tc>
                  <a:txBody>
                    <a:bodyPr/>
                    <a:lstStyle/>
                    <a:p>
                      <a:r>
                        <a:rPr lang="en-US" sz="1600" dirty="0"/>
                        <a:t>Psychology</a:t>
                      </a:r>
                    </a:p>
                  </a:txBody>
                  <a:tcPr/>
                </a:tc>
                <a:tc>
                  <a:txBody>
                    <a:bodyPr/>
                    <a:lstStyle/>
                    <a:p>
                      <a:r>
                        <a:rPr lang="en-US" sz="1600" dirty="0"/>
                        <a:t>Arts</a:t>
                      </a:r>
                    </a:p>
                  </a:txBody>
                  <a:tcPr/>
                </a:tc>
                <a:extLst>
                  <a:ext uri="{0D108BD9-81ED-4DB2-BD59-A6C34878D82A}">
                    <a16:rowId xmlns:a16="http://schemas.microsoft.com/office/drawing/2014/main" val="10006"/>
                  </a:ext>
                </a:extLst>
              </a:tr>
              <a:tr h="370840">
                <a:tc>
                  <a:txBody>
                    <a:bodyPr/>
                    <a:lstStyle/>
                    <a:p>
                      <a:r>
                        <a:rPr lang="en-US" sz="1600" dirty="0"/>
                        <a:t>1954</a:t>
                      </a:r>
                    </a:p>
                  </a:txBody>
                  <a:tcPr/>
                </a:tc>
                <a:tc>
                  <a:txBody>
                    <a:bodyPr/>
                    <a:lstStyle/>
                    <a:p>
                      <a:r>
                        <a:rPr lang="en-US" sz="1600" dirty="0"/>
                        <a:t>2017</a:t>
                      </a:r>
                    </a:p>
                  </a:txBody>
                  <a:tcPr/>
                </a:tc>
                <a:tc>
                  <a:txBody>
                    <a:bodyPr/>
                    <a:lstStyle/>
                    <a:p>
                      <a:r>
                        <a:rPr lang="en-US" sz="1600" dirty="0"/>
                        <a:t>Food Nutrition and Health</a:t>
                      </a:r>
                    </a:p>
                  </a:txBody>
                  <a:tcPr/>
                </a:tc>
                <a:tc>
                  <a:txBody>
                    <a:bodyPr/>
                    <a:lstStyle/>
                    <a:p>
                      <a:r>
                        <a:rPr lang="en-US" sz="1600" dirty="0"/>
                        <a:t>Land and Food Systems</a:t>
                      </a:r>
                    </a:p>
                  </a:txBody>
                  <a:tcPr/>
                </a:tc>
                <a:extLst>
                  <a:ext uri="{0D108BD9-81ED-4DB2-BD59-A6C34878D82A}">
                    <a16:rowId xmlns:a16="http://schemas.microsoft.com/office/drawing/2014/main" val="10007"/>
                  </a:ext>
                </a:extLst>
              </a:tr>
              <a:tr h="370840">
                <a:tc>
                  <a:txBody>
                    <a:bodyPr/>
                    <a:lstStyle/>
                    <a:p>
                      <a:r>
                        <a:rPr lang="en-US" sz="1600" dirty="0"/>
                        <a:t>1957</a:t>
                      </a:r>
                    </a:p>
                  </a:txBody>
                  <a:tcPr/>
                </a:tc>
                <a:tc>
                  <a:txBody>
                    <a:bodyPr/>
                    <a:lstStyle/>
                    <a:p>
                      <a:r>
                        <a:rPr lang="en-US" sz="1600" dirty="0"/>
                        <a:t>2020</a:t>
                      </a:r>
                    </a:p>
                  </a:txBody>
                  <a:tcPr/>
                </a:tc>
                <a:tc>
                  <a:txBody>
                    <a:bodyPr/>
                    <a:lstStyle/>
                    <a:p>
                      <a:r>
                        <a:rPr lang="en-US" sz="1600" dirty="0"/>
                        <a:t>Biology</a:t>
                      </a:r>
                    </a:p>
                  </a:txBody>
                  <a:tcPr/>
                </a:tc>
                <a:tc>
                  <a:txBody>
                    <a:bodyPr/>
                    <a:lstStyle/>
                    <a:p>
                      <a:r>
                        <a:rPr lang="en-US" sz="1600" dirty="0"/>
                        <a:t>Arts and Sciences</a:t>
                      </a:r>
                    </a:p>
                  </a:txBody>
                  <a:tcPr/>
                </a:tc>
                <a:extLst>
                  <a:ext uri="{0D108BD9-81ED-4DB2-BD59-A6C34878D82A}">
                    <a16:rowId xmlns:a16="http://schemas.microsoft.com/office/drawing/2014/main" val="10008"/>
                  </a:ext>
                </a:extLst>
              </a:tr>
              <a:tr h="370840">
                <a:tc>
                  <a:txBody>
                    <a:bodyPr/>
                    <a:lstStyle/>
                    <a:p>
                      <a:r>
                        <a:rPr lang="en-US" sz="1600" dirty="0"/>
                        <a:t>1938</a:t>
                      </a:r>
                    </a:p>
                  </a:txBody>
                  <a:tcPr/>
                </a:tc>
                <a:tc>
                  <a:txBody>
                    <a:bodyPr/>
                    <a:lstStyle/>
                    <a:p>
                      <a:r>
                        <a:rPr lang="en-US" sz="1600" dirty="0"/>
                        <a:t>2003</a:t>
                      </a:r>
                    </a:p>
                  </a:txBody>
                  <a:tcPr/>
                </a:tc>
                <a:tc>
                  <a:txBody>
                    <a:bodyPr/>
                    <a:lstStyle/>
                    <a:p>
                      <a:r>
                        <a:rPr lang="en-US" sz="1600" dirty="0"/>
                        <a:t>Botany</a:t>
                      </a:r>
                    </a:p>
                  </a:txBody>
                  <a:tcPr/>
                </a:tc>
                <a:tc>
                  <a:txBody>
                    <a:bodyPr/>
                    <a:lstStyle/>
                    <a:p>
                      <a:r>
                        <a:rPr lang="en-US" sz="1600" dirty="0"/>
                        <a:t>Science</a:t>
                      </a:r>
                    </a:p>
                  </a:txBody>
                  <a:tcPr/>
                </a:tc>
                <a:extLst>
                  <a:ext uri="{0D108BD9-81ED-4DB2-BD59-A6C34878D82A}">
                    <a16:rowId xmlns:a16="http://schemas.microsoft.com/office/drawing/2014/main" val="10009"/>
                  </a:ext>
                </a:extLst>
              </a:tr>
              <a:tr h="370840">
                <a:tc>
                  <a:txBody>
                    <a:bodyPr/>
                    <a:lstStyle/>
                    <a:p>
                      <a:r>
                        <a:rPr lang="en-US" sz="1600" dirty="0"/>
                        <a:t>1948</a:t>
                      </a:r>
                    </a:p>
                  </a:txBody>
                  <a:tcPr/>
                </a:tc>
                <a:tc>
                  <a:txBody>
                    <a:bodyPr/>
                    <a:lstStyle/>
                    <a:p>
                      <a:r>
                        <a:rPr lang="en-US" sz="1600" dirty="0"/>
                        <a:t>2018</a:t>
                      </a:r>
                    </a:p>
                  </a:txBody>
                  <a:tcPr/>
                </a:tc>
                <a:tc>
                  <a:txBody>
                    <a:bodyPr/>
                    <a:lstStyle/>
                    <a:p>
                      <a:r>
                        <a:rPr lang="en-US" sz="1600" dirty="0"/>
                        <a:t>Engish</a:t>
                      </a:r>
                    </a:p>
                  </a:txBody>
                  <a:tcPr/>
                </a:tc>
                <a:tc>
                  <a:txBody>
                    <a:bodyPr/>
                    <a:lstStyle/>
                    <a:p>
                      <a:r>
                        <a:rPr lang="en-US" sz="1600" dirty="0"/>
                        <a:t>Arts</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36880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1933</a:t>
                      </a:r>
                    </a:p>
                  </a:txBody>
                  <a:tcPr/>
                </a:tc>
                <a:tc>
                  <a:txBody>
                    <a:bodyPr/>
                    <a:lstStyle/>
                    <a:p>
                      <a:r>
                        <a:rPr lang="en-US" sz="1600" dirty="0"/>
                        <a:t>1968</a:t>
                      </a:r>
                    </a:p>
                  </a:txBody>
                  <a:tcPr/>
                </a:tc>
                <a:tc>
                  <a:txBody>
                    <a:bodyPr/>
                    <a:lstStyle/>
                    <a:p>
                      <a:r>
                        <a:rPr lang="en-US" sz="1600" dirty="0"/>
                        <a:t>EDST</a:t>
                      </a:r>
                    </a:p>
                  </a:txBody>
                  <a:tcPr/>
                </a:tc>
                <a:tc>
                  <a:txBody>
                    <a:bodyPr/>
                    <a:lstStyle/>
                    <a:p>
                      <a:r>
                        <a:rPr lang="en-US" sz="1600" dirty="0"/>
                        <a:t>Education</a:t>
                      </a:r>
                    </a:p>
                  </a:txBody>
                  <a:tcPr/>
                </a:tc>
                <a:extLst>
                  <a:ext uri="{0D108BD9-81ED-4DB2-BD59-A6C34878D82A}">
                    <a16:rowId xmlns:a16="http://schemas.microsoft.com/office/drawing/2014/main" val="10001"/>
                  </a:ext>
                </a:extLst>
              </a:tr>
              <a:tr h="370840">
                <a:tc>
                  <a:txBody>
                    <a:bodyPr/>
                    <a:lstStyle/>
                    <a:p>
                      <a:r>
                        <a:rPr lang="en-US" sz="1600" dirty="0"/>
                        <a:t>1939</a:t>
                      </a:r>
                    </a:p>
                  </a:txBody>
                  <a:tcPr/>
                </a:tc>
                <a:tc>
                  <a:txBody>
                    <a:bodyPr/>
                    <a:lstStyle/>
                    <a:p>
                      <a:r>
                        <a:rPr lang="en-US" sz="1600" dirty="0"/>
                        <a:t>2001</a:t>
                      </a:r>
                    </a:p>
                  </a:txBody>
                  <a:tcPr/>
                </a:tc>
                <a:tc>
                  <a:txBody>
                    <a:bodyPr/>
                    <a:lstStyle/>
                    <a:p>
                      <a:r>
                        <a:rPr lang="en-US" sz="1600" dirty="0"/>
                        <a:t>kinesiology</a:t>
                      </a:r>
                    </a:p>
                  </a:txBody>
                  <a:tcPr/>
                </a:tc>
                <a:tc>
                  <a:txBody>
                    <a:bodyPr/>
                    <a:lstStyle/>
                    <a:p>
                      <a:r>
                        <a:rPr lang="en-US" sz="1600" dirty="0"/>
                        <a:t>education</a:t>
                      </a:r>
                    </a:p>
                  </a:txBody>
                  <a:tcPr/>
                </a:tc>
                <a:extLst>
                  <a:ext uri="{0D108BD9-81ED-4DB2-BD59-A6C34878D82A}">
                    <a16:rowId xmlns:a16="http://schemas.microsoft.com/office/drawing/2014/main" val="10002"/>
                  </a:ext>
                </a:extLst>
              </a:tr>
              <a:tr h="370840">
                <a:tc>
                  <a:txBody>
                    <a:bodyPr/>
                    <a:lstStyle/>
                    <a:p>
                      <a:r>
                        <a:rPr lang="en-US" sz="1600" dirty="0"/>
                        <a:t>1947</a:t>
                      </a:r>
                    </a:p>
                  </a:txBody>
                  <a:tcPr/>
                </a:tc>
                <a:tc>
                  <a:txBody>
                    <a:bodyPr/>
                    <a:lstStyle/>
                    <a:p>
                      <a:r>
                        <a:rPr lang="en-US" sz="1600" dirty="0"/>
                        <a:t>2016</a:t>
                      </a:r>
                    </a:p>
                  </a:txBody>
                  <a:tcPr/>
                </a:tc>
                <a:tc>
                  <a:txBody>
                    <a:bodyPr/>
                    <a:lstStyle/>
                    <a:p>
                      <a:r>
                        <a:rPr lang="en-US" sz="1600" dirty="0"/>
                        <a:t>EDCP</a:t>
                      </a:r>
                    </a:p>
                  </a:txBody>
                  <a:tcPr/>
                </a:tc>
                <a:tc>
                  <a:txBody>
                    <a:bodyPr/>
                    <a:lstStyle/>
                    <a:p>
                      <a:r>
                        <a:rPr lang="en-US" sz="1600" dirty="0"/>
                        <a:t>Education</a:t>
                      </a:r>
                    </a:p>
                  </a:txBody>
                  <a:tcPr/>
                </a:tc>
                <a:extLst>
                  <a:ext uri="{0D108BD9-81ED-4DB2-BD59-A6C34878D82A}">
                    <a16:rowId xmlns:a16="http://schemas.microsoft.com/office/drawing/2014/main" val="10003"/>
                  </a:ext>
                </a:extLst>
              </a:tr>
              <a:tr h="370840">
                <a:tc>
                  <a:txBody>
                    <a:bodyPr/>
                    <a:lstStyle/>
                    <a:p>
                      <a:r>
                        <a:rPr lang="en-US" sz="1600" dirty="0"/>
                        <a:t>1940</a:t>
                      </a:r>
                    </a:p>
                  </a:txBody>
                  <a:tcPr/>
                </a:tc>
                <a:tc>
                  <a:txBody>
                    <a:bodyPr/>
                    <a:lstStyle/>
                    <a:p>
                      <a:r>
                        <a:rPr lang="en-US" sz="1600" dirty="0"/>
                        <a:t>2002</a:t>
                      </a:r>
                    </a:p>
                  </a:txBody>
                  <a:tcPr/>
                </a:tc>
                <a:tc>
                  <a:txBody>
                    <a:bodyPr/>
                    <a:lstStyle/>
                    <a:p>
                      <a:r>
                        <a:rPr lang="en-US" sz="1600" dirty="0"/>
                        <a:t>Sauder</a:t>
                      </a:r>
                    </a:p>
                  </a:txBody>
                  <a:tcPr/>
                </a:tc>
                <a:tc>
                  <a:txBody>
                    <a:bodyPr/>
                    <a:lstStyle/>
                    <a:p>
                      <a:endParaRPr lang="en-US" sz="1600" dirty="0"/>
                    </a:p>
                  </a:txBody>
                  <a:tcPr/>
                </a:tc>
                <a:extLst>
                  <a:ext uri="{0D108BD9-81ED-4DB2-BD59-A6C34878D82A}">
                    <a16:rowId xmlns:a16="http://schemas.microsoft.com/office/drawing/2014/main" val="10004"/>
                  </a:ext>
                </a:extLst>
              </a:tr>
              <a:tr h="370840">
                <a:tc>
                  <a:txBody>
                    <a:bodyPr/>
                    <a:lstStyle/>
                    <a:p>
                      <a:r>
                        <a:rPr lang="en-US" sz="1600" dirty="0"/>
                        <a:t>1939</a:t>
                      </a:r>
                    </a:p>
                  </a:txBody>
                  <a:tcPr/>
                </a:tc>
                <a:tc>
                  <a:txBody>
                    <a:bodyPr/>
                    <a:lstStyle/>
                    <a:p>
                      <a:r>
                        <a:rPr lang="en-US" sz="1600" dirty="0"/>
                        <a:t>2005</a:t>
                      </a:r>
                    </a:p>
                  </a:txBody>
                  <a:tcPr/>
                </a:tc>
                <a:tc>
                  <a:txBody>
                    <a:bodyPr/>
                    <a:lstStyle/>
                    <a:p>
                      <a:r>
                        <a:rPr lang="en-US" sz="1600" dirty="0"/>
                        <a:t>Dept. Anesthesiology + Pharm. &amp;Therapeutics</a:t>
                      </a:r>
                    </a:p>
                  </a:txBody>
                  <a:tcPr/>
                </a:tc>
                <a:tc>
                  <a:txBody>
                    <a:bodyPr/>
                    <a:lstStyle/>
                    <a:p>
                      <a:r>
                        <a:rPr lang="en-US" sz="1600" dirty="0"/>
                        <a:t>Medicine </a:t>
                      </a:r>
                    </a:p>
                  </a:txBody>
                  <a:tcPr/>
                </a:tc>
                <a:extLst>
                  <a:ext uri="{0D108BD9-81ED-4DB2-BD59-A6C34878D82A}">
                    <a16:rowId xmlns:a16="http://schemas.microsoft.com/office/drawing/2014/main" val="10005"/>
                  </a:ext>
                </a:extLst>
              </a:tr>
              <a:tr h="370840">
                <a:tc>
                  <a:txBody>
                    <a:bodyPr/>
                    <a:lstStyle/>
                    <a:p>
                      <a:r>
                        <a:rPr lang="en-US" sz="1600" dirty="0"/>
                        <a:t>1941</a:t>
                      </a:r>
                    </a:p>
                  </a:txBody>
                  <a:tcPr/>
                </a:tc>
                <a:tc>
                  <a:txBody>
                    <a:bodyPr/>
                    <a:lstStyle/>
                    <a:p>
                      <a:r>
                        <a:rPr lang="en-US" sz="1600" dirty="0"/>
                        <a:t>2006</a:t>
                      </a:r>
                    </a:p>
                  </a:txBody>
                  <a:tcPr/>
                </a:tc>
                <a:tc>
                  <a:txBody>
                    <a:bodyPr/>
                    <a:lstStyle/>
                    <a:p>
                      <a:r>
                        <a:rPr lang="en-US" sz="1600" dirty="0"/>
                        <a:t>Orthopaedics</a:t>
                      </a:r>
                    </a:p>
                  </a:txBody>
                  <a:tcPr/>
                </a:tc>
                <a:tc>
                  <a:txBody>
                    <a:bodyPr/>
                    <a:lstStyle/>
                    <a:p>
                      <a:r>
                        <a:rPr lang="en-US" sz="1600" dirty="0"/>
                        <a:t>Medicine</a:t>
                      </a:r>
                    </a:p>
                  </a:txBody>
                  <a:tcPr/>
                </a:tc>
                <a:extLst>
                  <a:ext uri="{0D108BD9-81ED-4DB2-BD59-A6C34878D82A}">
                    <a16:rowId xmlns:a16="http://schemas.microsoft.com/office/drawing/2014/main" val="10006"/>
                  </a:ext>
                </a:extLst>
              </a:tr>
              <a:tr h="370840">
                <a:tc>
                  <a:txBody>
                    <a:bodyPr/>
                    <a:lstStyle/>
                    <a:p>
                      <a:r>
                        <a:rPr lang="en-US" sz="1600" dirty="0"/>
                        <a:t>1940</a:t>
                      </a:r>
                    </a:p>
                  </a:txBody>
                  <a:tcPr/>
                </a:tc>
                <a:tc>
                  <a:txBody>
                    <a:bodyPr/>
                    <a:lstStyle/>
                    <a:p>
                      <a:r>
                        <a:rPr lang="en-US" sz="1600" dirty="0"/>
                        <a:t>2005</a:t>
                      </a:r>
                    </a:p>
                  </a:txBody>
                  <a:tcPr/>
                </a:tc>
                <a:tc>
                  <a:txBody>
                    <a:bodyPr/>
                    <a:lstStyle/>
                    <a:p>
                      <a:r>
                        <a:rPr lang="en-US" sz="1600" dirty="0"/>
                        <a:t>Psychology</a:t>
                      </a:r>
                    </a:p>
                  </a:txBody>
                  <a:tcPr/>
                </a:tc>
                <a:tc>
                  <a:txBody>
                    <a:bodyPr/>
                    <a:lstStyle/>
                    <a:p>
                      <a:r>
                        <a:rPr lang="en-US" sz="1600" dirty="0"/>
                        <a:t>Arts/Science</a:t>
                      </a:r>
                    </a:p>
                  </a:txBody>
                  <a:tcPr/>
                </a:tc>
                <a:extLst>
                  <a:ext uri="{0D108BD9-81ED-4DB2-BD59-A6C34878D82A}">
                    <a16:rowId xmlns:a16="http://schemas.microsoft.com/office/drawing/2014/main" val="10007"/>
                  </a:ext>
                </a:extLst>
              </a:tr>
              <a:tr h="370840">
                <a:tc>
                  <a:txBody>
                    <a:bodyPr/>
                    <a:lstStyle/>
                    <a:p>
                      <a:r>
                        <a:rPr lang="en-US" sz="1600" dirty="0"/>
                        <a:t>1944</a:t>
                      </a:r>
                    </a:p>
                  </a:txBody>
                  <a:tcPr/>
                </a:tc>
                <a:tc>
                  <a:txBody>
                    <a:bodyPr/>
                    <a:lstStyle/>
                    <a:p>
                      <a:r>
                        <a:rPr lang="en-US" sz="1600" dirty="0"/>
                        <a:t>2013</a:t>
                      </a:r>
                    </a:p>
                  </a:txBody>
                  <a:tcPr/>
                </a:tc>
                <a:tc>
                  <a:txBody>
                    <a:bodyPr/>
                    <a:lstStyle/>
                    <a:p>
                      <a:r>
                        <a:rPr lang="en-US" sz="1600" dirty="0"/>
                        <a:t>English</a:t>
                      </a:r>
                    </a:p>
                  </a:txBody>
                  <a:tcPr/>
                </a:tc>
                <a:tc>
                  <a:txBody>
                    <a:bodyPr/>
                    <a:lstStyle/>
                    <a:p>
                      <a:r>
                        <a:rPr lang="en-US" sz="1600" dirty="0"/>
                        <a:t>Arts</a:t>
                      </a:r>
                    </a:p>
                  </a:txBody>
                  <a:tcPr/>
                </a:tc>
                <a:extLst>
                  <a:ext uri="{0D108BD9-81ED-4DB2-BD59-A6C34878D82A}">
                    <a16:rowId xmlns:a16="http://schemas.microsoft.com/office/drawing/2014/main" val="10008"/>
                  </a:ext>
                </a:extLst>
              </a:tr>
              <a:tr h="370840">
                <a:tc>
                  <a:txBody>
                    <a:bodyPr/>
                    <a:lstStyle/>
                    <a:p>
                      <a:r>
                        <a:rPr lang="en-US" sz="1600" dirty="0"/>
                        <a:t>1940</a:t>
                      </a:r>
                    </a:p>
                  </a:txBody>
                  <a:tcPr/>
                </a:tc>
                <a:tc>
                  <a:txBody>
                    <a:bodyPr/>
                    <a:lstStyle/>
                    <a:p>
                      <a:r>
                        <a:rPr lang="en-US" sz="1600" dirty="0"/>
                        <a:t>2011</a:t>
                      </a:r>
                    </a:p>
                  </a:txBody>
                  <a:tcPr/>
                </a:tc>
                <a:tc>
                  <a:txBody>
                    <a:bodyPr/>
                    <a:lstStyle/>
                    <a:p>
                      <a:r>
                        <a:rPr lang="en-US" sz="1600" dirty="0"/>
                        <a:t>Civil Engineering/Registrar's Office/UBC IT</a:t>
                      </a:r>
                    </a:p>
                  </a:txBody>
                  <a:tcPr/>
                </a:tc>
                <a:tc>
                  <a:txBody>
                    <a:bodyPr/>
                    <a:lstStyle/>
                    <a:p>
                      <a:r>
                        <a:rPr lang="en-US" sz="1600" dirty="0"/>
                        <a:t>Applied Science</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70408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1938</a:t>
                      </a:r>
                    </a:p>
                  </a:txBody>
                  <a:tcPr/>
                </a:tc>
                <a:tc>
                  <a:txBody>
                    <a:bodyPr/>
                    <a:lstStyle/>
                    <a:p>
                      <a:r>
                        <a:rPr lang="en-US" sz="1600" dirty="0"/>
                        <a:t>2004</a:t>
                      </a:r>
                    </a:p>
                  </a:txBody>
                  <a:tcPr/>
                </a:tc>
                <a:tc>
                  <a:txBody>
                    <a:bodyPr/>
                    <a:lstStyle/>
                    <a:p>
                      <a:r>
                        <a:rPr lang="en-US" sz="1600" dirty="0"/>
                        <a:t>Botany</a:t>
                      </a:r>
                    </a:p>
                  </a:txBody>
                  <a:tcPr/>
                </a:tc>
                <a:tc>
                  <a:txBody>
                    <a:bodyPr/>
                    <a:lstStyle/>
                    <a:p>
                      <a:r>
                        <a:rPr lang="en-US" sz="1600" dirty="0"/>
                        <a:t>Science</a:t>
                      </a:r>
                    </a:p>
                  </a:txBody>
                  <a:tcPr/>
                </a:tc>
                <a:extLst>
                  <a:ext uri="{0D108BD9-81ED-4DB2-BD59-A6C34878D82A}">
                    <a16:rowId xmlns:a16="http://schemas.microsoft.com/office/drawing/2014/main" val="10001"/>
                  </a:ext>
                </a:extLst>
              </a:tr>
              <a:tr h="370840">
                <a:tc>
                  <a:txBody>
                    <a:bodyPr/>
                    <a:lstStyle/>
                    <a:p>
                      <a:r>
                        <a:rPr lang="en-US" sz="1600" dirty="0"/>
                        <a:t>1942</a:t>
                      </a:r>
                    </a:p>
                  </a:txBody>
                  <a:tcPr/>
                </a:tc>
                <a:tc>
                  <a:txBody>
                    <a:bodyPr/>
                    <a:lstStyle/>
                    <a:p>
                      <a:r>
                        <a:rPr lang="en-US" sz="1600" dirty="0"/>
                        <a:t>2012</a:t>
                      </a:r>
                    </a:p>
                  </a:txBody>
                  <a:tcPr/>
                </a:tc>
                <a:tc>
                  <a:txBody>
                    <a:bodyPr/>
                    <a:lstStyle/>
                    <a:p>
                      <a:r>
                        <a:rPr lang="en-US" sz="1600" dirty="0"/>
                        <a:t>CENES</a:t>
                      </a:r>
                    </a:p>
                  </a:txBody>
                  <a:tcPr/>
                </a:tc>
                <a:tc>
                  <a:txBody>
                    <a:bodyPr/>
                    <a:lstStyle/>
                    <a:p>
                      <a:r>
                        <a:rPr lang="en-US" sz="1600" dirty="0"/>
                        <a:t>ARTS</a:t>
                      </a:r>
                    </a:p>
                  </a:txBody>
                  <a:tcPr/>
                </a:tc>
                <a:extLst>
                  <a:ext uri="{0D108BD9-81ED-4DB2-BD59-A6C34878D82A}">
                    <a16:rowId xmlns:a16="http://schemas.microsoft.com/office/drawing/2014/main" val="10002"/>
                  </a:ext>
                </a:extLst>
              </a:tr>
              <a:tr h="370840">
                <a:tc>
                  <a:txBody>
                    <a:bodyPr/>
                    <a:lstStyle/>
                    <a:p>
                      <a:r>
                        <a:rPr lang="en-US" sz="1600" dirty="0"/>
                        <a:t>1939</a:t>
                      </a:r>
                    </a:p>
                  </a:txBody>
                  <a:tcPr/>
                </a:tc>
                <a:tc>
                  <a:txBody>
                    <a:bodyPr/>
                    <a:lstStyle/>
                    <a:p>
                      <a:r>
                        <a:rPr lang="en-US" sz="1600" dirty="0"/>
                        <a:t>2004</a:t>
                      </a:r>
                    </a:p>
                  </a:txBody>
                  <a:tcPr/>
                </a:tc>
                <a:tc>
                  <a:txBody>
                    <a:bodyPr/>
                    <a:lstStyle/>
                    <a:p>
                      <a:r>
                        <a:rPr lang="en-US" sz="1600" dirty="0"/>
                        <a:t>Medicine </a:t>
                      </a:r>
                    </a:p>
                  </a:txBody>
                  <a:tcPr/>
                </a:tc>
                <a:tc>
                  <a:txBody>
                    <a:bodyPr/>
                    <a:lstStyle/>
                    <a:p>
                      <a:r>
                        <a:rPr lang="en-US" sz="1600" dirty="0"/>
                        <a:t>Pediatrics and Medical Genetics </a:t>
                      </a:r>
                    </a:p>
                  </a:txBody>
                  <a:tcPr/>
                </a:tc>
                <a:extLst>
                  <a:ext uri="{0D108BD9-81ED-4DB2-BD59-A6C34878D82A}">
                    <a16:rowId xmlns:a16="http://schemas.microsoft.com/office/drawing/2014/main" val="10003"/>
                  </a:ext>
                </a:extLst>
              </a:tr>
              <a:tr h="370840">
                <a:tc>
                  <a:txBody>
                    <a:bodyPr/>
                    <a:lstStyle/>
                    <a:p>
                      <a:r>
                        <a:rPr lang="en-US" sz="1600" dirty="0"/>
                        <a:t>1941</a:t>
                      </a:r>
                    </a:p>
                  </a:txBody>
                  <a:tcPr/>
                </a:tc>
                <a:tc>
                  <a:txBody>
                    <a:bodyPr/>
                    <a:lstStyle/>
                    <a:p>
                      <a:r>
                        <a:rPr lang="en-US" sz="1600" dirty="0"/>
                        <a:t>2006</a:t>
                      </a:r>
                    </a:p>
                  </a:txBody>
                  <a:tcPr/>
                </a:tc>
                <a:tc>
                  <a:txBody>
                    <a:bodyPr/>
                    <a:lstStyle/>
                    <a:p>
                      <a:r>
                        <a:rPr lang="en-US" sz="1600" dirty="0"/>
                        <a:t>Botany</a:t>
                      </a:r>
                    </a:p>
                  </a:txBody>
                  <a:tcPr/>
                </a:tc>
                <a:tc>
                  <a:txBody>
                    <a:bodyPr/>
                    <a:lstStyle/>
                    <a:p>
                      <a:r>
                        <a:rPr lang="en-US" sz="1600" dirty="0"/>
                        <a:t>Science</a:t>
                      </a:r>
                    </a:p>
                  </a:txBody>
                  <a:tcPr/>
                </a:tc>
                <a:extLst>
                  <a:ext uri="{0D108BD9-81ED-4DB2-BD59-A6C34878D82A}">
                    <a16:rowId xmlns:a16="http://schemas.microsoft.com/office/drawing/2014/main" val="10004"/>
                  </a:ext>
                </a:extLst>
              </a:tr>
              <a:tr h="370840">
                <a:tc>
                  <a:txBody>
                    <a:bodyPr/>
                    <a:lstStyle/>
                    <a:p>
                      <a:r>
                        <a:rPr lang="en-US" sz="1600" dirty="0"/>
                        <a:t>1941</a:t>
                      </a:r>
                    </a:p>
                  </a:txBody>
                  <a:tcPr/>
                </a:tc>
                <a:tc>
                  <a:txBody>
                    <a:bodyPr/>
                    <a:lstStyle/>
                    <a:p>
                      <a:r>
                        <a:rPr lang="en-US" sz="1600" dirty="0"/>
                        <a:t>2007</a:t>
                      </a:r>
                    </a:p>
                  </a:txBody>
                  <a:tcPr/>
                </a:tc>
                <a:tc>
                  <a:txBody>
                    <a:bodyPr/>
                    <a:lstStyle/>
                    <a:p>
                      <a:r>
                        <a:rPr lang="en-US" sz="1600" dirty="0"/>
                        <a:t>History</a:t>
                      </a:r>
                    </a:p>
                  </a:txBody>
                  <a:tcPr/>
                </a:tc>
                <a:tc>
                  <a:txBody>
                    <a:bodyPr/>
                    <a:lstStyle/>
                    <a:p>
                      <a:r>
                        <a:rPr lang="en-US" sz="1600" dirty="0"/>
                        <a:t>Arts</a:t>
                      </a:r>
                    </a:p>
                  </a:txBody>
                  <a:tcPr/>
                </a:tc>
                <a:extLst>
                  <a:ext uri="{0D108BD9-81ED-4DB2-BD59-A6C34878D82A}">
                    <a16:rowId xmlns:a16="http://schemas.microsoft.com/office/drawing/2014/main" val="10005"/>
                  </a:ext>
                </a:extLst>
              </a:tr>
              <a:tr h="370840">
                <a:tc>
                  <a:txBody>
                    <a:bodyPr/>
                    <a:lstStyle/>
                    <a:p>
                      <a:r>
                        <a:rPr lang="en-US" sz="1600" dirty="0"/>
                        <a:t>1936</a:t>
                      </a:r>
                    </a:p>
                  </a:txBody>
                  <a:tcPr/>
                </a:tc>
                <a:tc>
                  <a:txBody>
                    <a:bodyPr/>
                    <a:lstStyle/>
                    <a:p>
                      <a:r>
                        <a:rPr lang="en-US" sz="1600" dirty="0"/>
                        <a:t>2002</a:t>
                      </a:r>
                    </a:p>
                  </a:txBody>
                  <a:tcPr/>
                </a:tc>
                <a:tc>
                  <a:txBody>
                    <a:bodyPr/>
                    <a:lstStyle/>
                    <a:p>
                      <a:r>
                        <a:rPr lang="en-US" sz="1600" dirty="0"/>
                        <a:t>Department of Medicine</a:t>
                      </a:r>
                    </a:p>
                  </a:txBody>
                  <a:tcPr/>
                </a:tc>
                <a:tc>
                  <a:txBody>
                    <a:bodyPr/>
                    <a:lstStyle/>
                    <a:p>
                      <a:r>
                        <a:rPr lang="en-US" sz="1600" dirty="0"/>
                        <a:t>Faculty of Medicine</a:t>
                      </a:r>
                    </a:p>
                  </a:txBody>
                  <a:tcPr/>
                </a:tc>
                <a:extLst>
                  <a:ext uri="{0D108BD9-81ED-4DB2-BD59-A6C34878D82A}">
                    <a16:rowId xmlns:a16="http://schemas.microsoft.com/office/drawing/2014/main" val="10006"/>
                  </a:ext>
                </a:extLst>
              </a:tr>
              <a:tr h="370840">
                <a:tc>
                  <a:txBody>
                    <a:bodyPr/>
                    <a:lstStyle/>
                    <a:p>
                      <a:r>
                        <a:rPr lang="en-US" sz="1600" dirty="0"/>
                        <a:t>1944</a:t>
                      </a:r>
                    </a:p>
                  </a:txBody>
                  <a:tcPr/>
                </a:tc>
                <a:tc>
                  <a:txBody>
                    <a:bodyPr/>
                    <a:lstStyle/>
                    <a:p>
                      <a:r>
                        <a:rPr lang="en-US" sz="1600" dirty="0"/>
                        <a:t>2010</a:t>
                      </a:r>
                    </a:p>
                  </a:txBody>
                  <a:tcPr/>
                </a:tc>
                <a:tc>
                  <a:txBody>
                    <a:bodyPr/>
                    <a:lstStyle/>
                    <a:p>
                      <a:r>
                        <a:rPr lang="en-US" sz="1600" dirty="0"/>
                        <a:t>Social Work</a:t>
                      </a:r>
                    </a:p>
                  </a:txBody>
                  <a:tcPr/>
                </a:tc>
                <a:tc>
                  <a:txBody>
                    <a:bodyPr/>
                    <a:lstStyle/>
                    <a:p>
                      <a:r>
                        <a:rPr lang="en-US" sz="1600" dirty="0"/>
                        <a:t>Arts</a:t>
                      </a:r>
                    </a:p>
                  </a:txBody>
                  <a:tcPr/>
                </a:tc>
                <a:extLst>
                  <a:ext uri="{0D108BD9-81ED-4DB2-BD59-A6C34878D82A}">
                    <a16:rowId xmlns:a16="http://schemas.microsoft.com/office/drawing/2014/main" val="10007"/>
                  </a:ext>
                </a:extLst>
              </a:tr>
              <a:tr h="370840">
                <a:tc>
                  <a:txBody>
                    <a:bodyPr/>
                    <a:lstStyle/>
                    <a:p>
                      <a:r>
                        <a:rPr lang="en-US" sz="1600" dirty="0"/>
                        <a:t>1948</a:t>
                      </a:r>
                    </a:p>
                  </a:txBody>
                  <a:tcPr/>
                </a:tc>
                <a:tc>
                  <a:txBody>
                    <a:bodyPr/>
                    <a:lstStyle/>
                    <a:p>
                      <a:r>
                        <a:rPr lang="en-US" sz="1600" dirty="0"/>
                        <a:t>2016</a:t>
                      </a:r>
                    </a:p>
                  </a:txBody>
                  <a:tcPr/>
                </a:tc>
                <a:tc>
                  <a:txBody>
                    <a:bodyPr/>
                    <a:lstStyle/>
                    <a:p>
                      <a:r>
                        <a:rPr lang="en-US" sz="1600" dirty="0"/>
                        <a:t>Department of Wood Science</a:t>
                      </a:r>
                    </a:p>
                  </a:txBody>
                  <a:tcPr/>
                </a:tc>
                <a:tc>
                  <a:txBody>
                    <a:bodyPr/>
                    <a:lstStyle/>
                    <a:p>
                      <a:r>
                        <a:rPr lang="en-US" sz="1600" dirty="0"/>
                        <a:t>Faculty of Forestry</a:t>
                      </a:r>
                    </a:p>
                  </a:txBody>
                  <a:tcPr/>
                </a:tc>
                <a:extLst>
                  <a:ext uri="{0D108BD9-81ED-4DB2-BD59-A6C34878D82A}">
                    <a16:rowId xmlns:a16="http://schemas.microsoft.com/office/drawing/2014/main" val="10008"/>
                  </a:ext>
                </a:extLst>
              </a:tr>
              <a:tr h="370840">
                <a:tc>
                  <a:txBody>
                    <a:bodyPr/>
                    <a:lstStyle/>
                    <a:p>
                      <a:r>
                        <a:rPr lang="en-US" sz="1600" dirty="0"/>
                        <a:t>1944</a:t>
                      </a:r>
                    </a:p>
                  </a:txBody>
                  <a:tcPr/>
                </a:tc>
                <a:tc>
                  <a:txBody>
                    <a:bodyPr/>
                    <a:lstStyle/>
                    <a:p>
                      <a:r>
                        <a:rPr lang="en-US" sz="1600" dirty="0"/>
                        <a:t>2009</a:t>
                      </a:r>
                    </a:p>
                  </a:txBody>
                  <a:tcPr/>
                </a:tc>
                <a:tc>
                  <a:txBody>
                    <a:bodyPr/>
                    <a:lstStyle/>
                    <a:p>
                      <a:r>
                        <a:rPr lang="en-US" sz="1600" dirty="0"/>
                        <a:t>Paediatrics</a:t>
                      </a:r>
                    </a:p>
                  </a:txBody>
                  <a:tcPr/>
                </a:tc>
                <a:tc>
                  <a:txBody>
                    <a:bodyPr/>
                    <a:lstStyle/>
                    <a:p>
                      <a:r>
                        <a:rPr lang="en-US" sz="1600" dirty="0"/>
                        <a:t>Medicine</a:t>
                      </a:r>
                    </a:p>
                  </a:txBody>
                  <a:tcPr/>
                </a:tc>
                <a:extLst>
                  <a:ext uri="{0D108BD9-81ED-4DB2-BD59-A6C34878D82A}">
                    <a16:rowId xmlns:a16="http://schemas.microsoft.com/office/drawing/2014/main" val="10009"/>
                  </a:ext>
                </a:extLst>
              </a:tr>
              <a:tr h="370840">
                <a:tc>
                  <a:txBody>
                    <a:bodyPr/>
                    <a:lstStyle/>
                    <a:p>
                      <a:r>
                        <a:rPr lang="en-US" sz="1600" dirty="0"/>
                        <a:t>1947</a:t>
                      </a:r>
                    </a:p>
                  </a:txBody>
                  <a:tcPr/>
                </a:tc>
                <a:tc>
                  <a:txBody>
                    <a:bodyPr/>
                    <a:lstStyle/>
                    <a:p>
                      <a:r>
                        <a:rPr lang="en-US" sz="1600" dirty="0"/>
                        <a:t>2020</a:t>
                      </a:r>
                    </a:p>
                  </a:txBody>
                  <a:tcPr/>
                </a:tc>
                <a:tc>
                  <a:txBody>
                    <a:bodyPr/>
                    <a:lstStyle/>
                    <a:p>
                      <a:r>
                        <a:rPr lang="en-US" sz="1600" dirty="0"/>
                        <a:t>Medicine</a:t>
                      </a:r>
                    </a:p>
                  </a:txBody>
                  <a:tcPr/>
                </a:tc>
                <a:tc>
                  <a:txBody>
                    <a:bodyPr/>
                    <a:lstStyle/>
                    <a:p>
                      <a:r>
                        <a:rPr lang="en-US" sz="1600" dirty="0"/>
                        <a:t>Medicine</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91236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1949</a:t>
                      </a:r>
                    </a:p>
                  </a:txBody>
                  <a:tcPr/>
                </a:tc>
                <a:tc>
                  <a:txBody>
                    <a:bodyPr/>
                    <a:lstStyle/>
                    <a:p>
                      <a:r>
                        <a:rPr lang="en-US" sz="1600" dirty="0"/>
                        <a:t>2020</a:t>
                      </a:r>
                    </a:p>
                  </a:txBody>
                  <a:tcPr/>
                </a:tc>
                <a:tc>
                  <a:txBody>
                    <a:bodyPr/>
                    <a:lstStyle/>
                    <a:p>
                      <a:r>
                        <a:rPr lang="en-US" sz="1600" dirty="0"/>
                        <a:t>Sociology</a:t>
                      </a:r>
                    </a:p>
                  </a:txBody>
                  <a:tcPr/>
                </a:tc>
                <a:tc>
                  <a:txBody>
                    <a:bodyPr/>
                    <a:lstStyle/>
                    <a:p>
                      <a:r>
                        <a:rPr lang="en-US" sz="1600" dirty="0"/>
                        <a:t>Arts</a:t>
                      </a:r>
                    </a:p>
                  </a:txBody>
                  <a:tcPr/>
                </a:tc>
                <a:extLst>
                  <a:ext uri="{0D108BD9-81ED-4DB2-BD59-A6C34878D82A}">
                    <a16:rowId xmlns:a16="http://schemas.microsoft.com/office/drawing/2014/main" val="10001"/>
                  </a:ext>
                </a:extLst>
              </a:tr>
              <a:tr h="370840">
                <a:tc>
                  <a:txBody>
                    <a:bodyPr/>
                    <a:lstStyle/>
                    <a:p>
                      <a:r>
                        <a:rPr lang="en-US" sz="1600" dirty="0"/>
                        <a:t>1941</a:t>
                      </a:r>
                    </a:p>
                  </a:txBody>
                  <a:tcPr/>
                </a:tc>
                <a:tc>
                  <a:txBody>
                    <a:bodyPr/>
                    <a:lstStyle/>
                    <a:p>
                      <a:r>
                        <a:rPr lang="en-US" sz="1600" dirty="0"/>
                        <a:t>2007</a:t>
                      </a:r>
                    </a:p>
                  </a:txBody>
                  <a:tcPr/>
                </a:tc>
                <a:tc>
                  <a:txBody>
                    <a:bodyPr/>
                    <a:lstStyle/>
                    <a:p>
                      <a:r>
                        <a:rPr lang="en-US" sz="1600" dirty="0"/>
                        <a:t>Electrical and Computer Engineering</a:t>
                      </a:r>
                    </a:p>
                  </a:txBody>
                  <a:tcPr/>
                </a:tc>
                <a:tc>
                  <a:txBody>
                    <a:bodyPr/>
                    <a:lstStyle/>
                    <a:p>
                      <a:r>
                        <a:rPr lang="en-US" sz="1600" dirty="0"/>
                        <a:t>Applied Science and Engineering</a:t>
                      </a:r>
                    </a:p>
                  </a:txBody>
                  <a:tcPr/>
                </a:tc>
                <a:extLst>
                  <a:ext uri="{0D108BD9-81ED-4DB2-BD59-A6C34878D82A}">
                    <a16:rowId xmlns:a16="http://schemas.microsoft.com/office/drawing/2014/main" val="10002"/>
                  </a:ext>
                </a:extLst>
              </a:tr>
              <a:tr h="370840">
                <a:tc>
                  <a:txBody>
                    <a:bodyPr/>
                    <a:lstStyle/>
                    <a:p>
                      <a:r>
                        <a:rPr lang="en-US" sz="1600" dirty="0"/>
                        <a:t>1950</a:t>
                      </a:r>
                    </a:p>
                  </a:txBody>
                  <a:tcPr/>
                </a:tc>
                <a:tc>
                  <a:txBody>
                    <a:bodyPr/>
                    <a:lstStyle/>
                    <a:p>
                      <a:r>
                        <a:rPr lang="en-US" sz="1600" dirty="0"/>
                        <a:t>2014</a:t>
                      </a:r>
                    </a:p>
                  </a:txBody>
                  <a:tcPr/>
                </a:tc>
                <a:tc>
                  <a:txBody>
                    <a:bodyPr/>
                    <a:lstStyle/>
                    <a:p>
                      <a:r>
                        <a:rPr lang="en-US" sz="1600" dirty="0"/>
                        <a:t>Creative Studies</a:t>
                      </a:r>
                    </a:p>
                  </a:txBody>
                  <a:tcPr/>
                </a:tc>
                <a:tc>
                  <a:txBody>
                    <a:bodyPr/>
                    <a:lstStyle/>
                    <a:p>
                      <a:r>
                        <a:rPr lang="en-US" sz="1600" dirty="0"/>
                        <a:t>Creative &amp; Critical Studies</a:t>
                      </a:r>
                    </a:p>
                  </a:txBody>
                  <a:tcPr/>
                </a:tc>
                <a:extLst>
                  <a:ext uri="{0D108BD9-81ED-4DB2-BD59-A6C34878D82A}">
                    <a16:rowId xmlns:a16="http://schemas.microsoft.com/office/drawing/2014/main" val="10003"/>
                  </a:ext>
                </a:extLst>
              </a:tr>
              <a:tr h="370840">
                <a:tc>
                  <a:txBody>
                    <a:bodyPr/>
                    <a:lstStyle/>
                    <a:p>
                      <a:r>
                        <a:rPr lang="en-US" sz="1600" dirty="0"/>
                        <a:t>1939</a:t>
                      </a:r>
                    </a:p>
                  </a:txBody>
                  <a:tcPr/>
                </a:tc>
                <a:tc>
                  <a:txBody>
                    <a:bodyPr/>
                    <a:lstStyle/>
                    <a:p>
                      <a:r>
                        <a:rPr lang="en-US" sz="1600" dirty="0"/>
                        <a:t>2004</a:t>
                      </a:r>
                    </a:p>
                  </a:txBody>
                  <a:tcPr/>
                </a:tc>
                <a:tc>
                  <a:txBody>
                    <a:bodyPr/>
                    <a:lstStyle/>
                    <a:p>
                      <a:r>
                        <a:rPr lang="en-US" sz="1600" dirty="0"/>
                        <a:t>EDST</a:t>
                      </a:r>
                    </a:p>
                  </a:txBody>
                  <a:tcPr/>
                </a:tc>
                <a:tc>
                  <a:txBody>
                    <a:bodyPr/>
                    <a:lstStyle/>
                    <a:p>
                      <a:r>
                        <a:rPr lang="en-US" sz="1600" dirty="0"/>
                        <a:t>Education</a:t>
                      </a:r>
                    </a:p>
                  </a:txBody>
                  <a:tcPr/>
                </a:tc>
                <a:extLst>
                  <a:ext uri="{0D108BD9-81ED-4DB2-BD59-A6C34878D82A}">
                    <a16:rowId xmlns:a16="http://schemas.microsoft.com/office/drawing/2014/main" val="10004"/>
                  </a:ext>
                </a:extLst>
              </a:tr>
              <a:tr h="370840">
                <a:tc>
                  <a:txBody>
                    <a:bodyPr/>
                    <a:lstStyle/>
                    <a:p>
                      <a:r>
                        <a:rPr lang="en-US" sz="1600" dirty="0"/>
                        <a:t>1944</a:t>
                      </a:r>
                    </a:p>
                  </a:txBody>
                  <a:tcPr/>
                </a:tc>
                <a:tc>
                  <a:txBody>
                    <a:bodyPr/>
                    <a:lstStyle/>
                    <a:p>
                      <a:r>
                        <a:rPr lang="en-US" sz="1600" dirty="0"/>
                        <a:t>2006</a:t>
                      </a:r>
                    </a:p>
                  </a:txBody>
                  <a:tcPr/>
                </a:tc>
                <a:tc>
                  <a:txBody>
                    <a:bodyPr/>
                    <a:lstStyle/>
                    <a:p>
                      <a:r>
                        <a:rPr lang="en-US" sz="1600" dirty="0"/>
                        <a:t>Rehabilitation </a:t>
                      </a:r>
                    </a:p>
                  </a:txBody>
                  <a:tcPr/>
                </a:tc>
                <a:tc>
                  <a:txBody>
                    <a:bodyPr/>
                    <a:lstStyle/>
                    <a:p>
                      <a:r>
                        <a:rPr lang="en-US" sz="1600" dirty="0"/>
                        <a:t>Medicine</a:t>
                      </a:r>
                    </a:p>
                  </a:txBody>
                  <a:tcPr/>
                </a:tc>
                <a:extLst>
                  <a:ext uri="{0D108BD9-81ED-4DB2-BD59-A6C34878D82A}">
                    <a16:rowId xmlns:a16="http://schemas.microsoft.com/office/drawing/2014/main" val="10005"/>
                  </a:ext>
                </a:extLst>
              </a:tr>
              <a:tr h="370840">
                <a:tc>
                  <a:txBody>
                    <a:bodyPr/>
                    <a:lstStyle/>
                    <a:p>
                      <a:r>
                        <a:rPr lang="en-US" sz="1600" dirty="0"/>
                        <a:t>1951</a:t>
                      </a:r>
                    </a:p>
                  </a:txBody>
                  <a:tcPr/>
                </a:tc>
                <a:tc>
                  <a:txBody>
                    <a:bodyPr/>
                    <a:lstStyle/>
                    <a:p>
                      <a:r>
                        <a:rPr lang="en-US" sz="1600" dirty="0"/>
                        <a:t>2015</a:t>
                      </a:r>
                    </a:p>
                  </a:txBody>
                  <a:tcPr/>
                </a:tc>
                <a:tc>
                  <a:txBody>
                    <a:bodyPr/>
                    <a:lstStyle/>
                    <a:p>
                      <a:r>
                        <a:rPr lang="en-US" sz="1600" dirty="0"/>
                        <a:t>Art Education</a:t>
                      </a:r>
                    </a:p>
                  </a:txBody>
                  <a:tcPr/>
                </a:tc>
                <a:tc>
                  <a:txBody>
                    <a:bodyPr/>
                    <a:lstStyle/>
                    <a:p>
                      <a:r>
                        <a:rPr lang="en-US" sz="1600" dirty="0"/>
                        <a:t>Education</a:t>
                      </a:r>
                    </a:p>
                  </a:txBody>
                  <a:tcPr/>
                </a:tc>
                <a:extLst>
                  <a:ext uri="{0D108BD9-81ED-4DB2-BD59-A6C34878D82A}">
                    <a16:rowId xmlns:a16="http://schemas.microsoft.com/office/drawing/2014/main" val="10006"/>
                  </a:ext>
                </a:extLst>
              </a:tr>
              <a:tr h="370840">
                <a:tc>
                  <a:txBody>
                    <a:bodyPr/>
                    <a:lstStyle/>
                    <a:p>
                      <a:r>
                        <a:rPr lang="en-US" sz="1600" dirty="0"/>
                        <a:t>1939</a:t>
                      </a:r>
                    </a:p>
                  </a:txBody>
                  <a:tcPr/>
                </a:tc>
                <a:tc>
                  <a:txBody>
                    <a:bodyPr/>
                    <a:lstStyle/>
                    <a:p>
                      <a:r>
                        <a:rPr lang="en-US" sz="1600" dirty="0"/>
                        <a:t>2004</a:t>
                      </a:r>
                    </a:p>
                  </a:txBody>
                  <a:tcPr/>
                </a:tc>
                <a:tc>
                  <a:txBody>
                    <a:bodyPr/>
                    <a:lstStyle/>
                    <a:p>
                      <a:endParaRPr lang="en-US" sz="1600" dirty="0"/>
                    </a:p>
                  </a:txBody>
                  <a:tcPr/>
                </a:tc>
                <a:tc>
                  <a:txBody>
                    <a:bodyPr/>
                    <a:lstStyle/>
                    <a:p>
                      <a:r>
                        <a:rPr lang="en-US" sz="1600" dirty="0"/>
                        <a:t>Sauder</a:t>
                      </a:r>
                    </a:p>
                  </a:txBody>
                  <a:tcPr/>
                </a:tc>
                <a:extLst>
                  <a:ext uri="{0D108BD9-81ED-4DB2-BD59-A6C34878D82A}">
                    <a16:rowId xmlns:a16="http://schemas.microsoft.com/office/drawing/2014/main" val="10007"/>
                  </a:ext>
                </a:extLst>
              </a:tr>
              <a:tr h="370840">
                <a:tc>
                  <a:txBody>
                    <a:bodyPr/>
                    <a:lstStyle/>
                    <a:p>
                      <a:r>
                        <a:rPr lang="en-US" sz="1600" dirty="0"/>
                        <a:t>1949</a:t>
                      </a:r>
                    </a:p>
                  </a:txBody>
                  <a:tcPr/>
                </a:tc>
                <a:tc>
                  <a:txBody>
                    <a:bodyPr/>
                    <a:lstStyle/>
                    <a:p>
                      <a:r>
                        <a:rPr lang="en-US" sz="1600" dirty="0"/>
                        <a:t>2019</a:t>
                      </a:r>
                    </a:p>
                  </a:txBody>
                  <a:tcPr/>
                </a:tc>
                <a:tc>
                  <a:txBody>
                    <a:bodyPr/>
                    <a:lstStyle/>
                    <a:p>
                      <a:r>
                        <a:rPr lang="en-US" sz="1600" dirty="0"/>
                        <a:t>Botany</a:t>
                      </a:r>
                    </a:p>
                  </a:txBody>
                  <a:tcPr/>
                </a:tc>
                <a:tc>
                  <a:txBody>
                    <a:bodyPr/>
                    <a:lstStyle/>
                    <a:p>
                      <a:r>
                        <a:rPr lang="en-US" sz="1600" dirty="0"/>
                        <a:t>Science </a:t>
                      </a:r>
                    </a:p>
                  </a:txBody>
                  <a:tcPr/>
                </a:tc>
                <a:extLst>
                  <a:ext uri="{0D108BD9-81ED-4DB2-BD59-A6C34878D82A}">
                    <a16:rowId xmlns:a16="http://schemas.microsoft.com/office/drawing/2014/main" val="10008"/>
                  </a:ext>
                </a:extLst>
              </a:tr>
              <a:tr h="370840">
                <a:tc>
                  <a:txBody>
                    <a:bodyPr/>
                    <a:lstStyle/>
                    <a:p>
                      <a:r>
                        <a:rPr lang="en-US" sz="1600" dirty="0"/>
                        <a:t>1931</a:t>
                      </a:r>
                    </a:p>
                  </a:txBody>
                  <a:tcPr/>
                </a:tc>
                <a:tc>
                  <a:txBody>
                    <a:bodyPr/>
                    <a:lstStyle/>
                    <a:p>
                      <a:r>
                        <a:rPr lang="en-US" sz="1600" dirty="0"/>
                        <a:t>1996</a:t>
                      </a:r>
                    </a:p>
                  </a:txBody>
                  <a:tcPr/>
                </a:tc>
                <a:tc>
                  <a:txBody>
                    <a:bodyPr/>
                    <a:lstStyle/>
                    <a:p>
                      <a:r>
                        <a:rPr lang="en-US" sz="1600" dirty="0"/>
                        <a:t>Mechanical Engineering</a:t>
                      </a:r>
                    </a:p>
                  </a:txBody>
                  <a:tcPr/>
                </a:tc>
                <a:tc>
                  <a:txBody>
                    <a:bodyPr/>
                    <a:lstStyle/>
                    <a:p>
                      <a:r>
                        <a:rPr lang="en-US" sz="1600" dirty="0"/>
                        <a:t>Applied Science</a:t>
                      </a:r>
                    </a:p>
                  </a:txBody>
                  <a:tcPr/>
                </a:tc>
                <a:extLst>
                  <a:ext uri="{0D108BD9-81ED-4DB2-BD59-A6C34878D82A}">
                    <a16:rowId xmlns:a16="http://schemas.microsoft.com/office/drawing/2014/main" val="10009"/>
                  </a:ext>
                </a:extLst>
              </a:tr>
              <a:tr h="370840">
                <a:tc>
                  <a:txBody>
                    <a:bodyPr/>
                    <a:lstStyle/>
                    <a:p>
                      <a:r>
                        <a:rPr lang="en-US" sz="1600" dirty="0"/>
                        <a:t>1953</a:t>
                      </a:r>
                    </a:p>
                  </a:txBody>
                  <a:tcPr/>
                </a:tc>
                <a:tc>
                  <a:txBody>
                    <a:bodyPr/>
                    <a:lstStyle/>
                    <a:p>
                      <a:r>
                        <a:rPr lang="en-US" sz="1600" dirty="0"/>
                        <a:t>2018</a:t>
                      </a:r>
                    </a:p>
                  </a:txBody>
                  <a:tcPr/>
                </a:tc>
                <a:tc>
                  <a:txBody>
                    <a:bodyPr/>
                    <a:lstStyle/>
                    <a:p>
                      <a:r>
                        <a:rPr lang="en-US" sz="1600" dirty="0"/>
                        <a:t>Sauder School of Business</a:t>
                      </a:r>
                    </a:p>
                  </a:txBody>
                  <a:tcPr/>
                </a:tc>
                <a:tc>
                  <a:txBody>
                    <a:bodyPr/>
                    <a:lstStyle/>
                    <a:p>
                      <a:r>
                        <a:rPr lang="en-US" sz="1600" dirty="0"/>
                        <a:t>Sauder School of Business</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78536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1038</a:t>
                      </a:r>
                    </a:p>
                  </a:txBody>
                  <a:tcPr/>
                </a:tc>
                <a:tc>
                  <a:txBody>
                    <a:bodyPr/>
                    <a:lstStyle/>
                    <a:p>
                      <a:r>
                        <a:rPr lang="en-US" sz="1600" dirty="0"/>
                        <a:t>2003</a:t>
                      </a:r>
                    </a:p>
                  </a:txBody>
                  <a:tcPr/>
                </a:tc>
                <a:tc>
                  <a:txBody>
                    <a:bodyPr/>
                    <a:lstStyle/>
                    <a:p>
                      <a:r>
                        <a:rPr lang="en-US" sz="1600" dirty="0"/>
                        <a:t>Institute of Asian Research</a:t>
                      </a:r>
                    </a:p>
                  </a:txBody>
                  <a:tcPr/>
                </a:tc>
                <a:tc>
                  <a:txBody>
                    <a:bodyPr/>
                    <a:lstStyle/>
                    <a:p>
                      <a:r>
                        <a:rPr lang="en-US" sz="1600" dirty="0"/>
                        <a:t>Arts</a:t>
                      </a:r>
                    </a:p>
                  </a:txBody>
                  <a:tcPr/>
                </a:tc>
                <a:extLst>
                  <a:ext uri="{0D108BD9-81ED-4DB2-BD59-A6C34878D82A}">
                    <a16:rowId xmlns:a16="http://schemas.microsoft.com/office/drawing/2014/main" val="10001"/>
                  </a:ext>
                </a:extLst>
              </a:tr>
              <a:tr h="370840">
                <a:tc>
                  <a:txBody>
                    <a:bodyPr/>
                    <a:lstStyle/>
                    <a:p>
                      <a:r>
                        <a:rPr lang="en-US" sz="1600" dirty="0"/>
                        <a:t>1941</a:t>
                      </a:r>
                    </a:p>
                  </a:txBody>
                  <a:tcPr/>
                </a:tc>
                <a:tc>
                  <a:txBody>
                    <a:bodyPr/>
                    <a:lstStyle/>
                    <a:p>
                      <a:r>
                        <a:rPr lang="en-US" sz="1600" dirty="0"/>
                        <a:t>2006</a:t>
                      </a:r>
                    </a:p>
                  </a:txBody>
                  <a:tcPr/>
                </a:tc>
                <a:tc>
                  <a:txBody>
                    <a:bodyPr/>
                    <a:lstStyle/>
                    <a:p>
                      <a:r>
                        <a:rPr lang="en-US" sz="1600" dirty="0"/>
                        <a:t>Community and Regional Planning</a:t>
                      </a:r>
                    </a:p>
                  </a:txBody>
                  <a:tcPr/>
                </a:tc>
                <a:tc>
                  <a:txBody>
                    <a:bodyPr/>
                    <a:lstStyle/>
                    <a:p>
                      <a:endParaRPr lang="en-US" sz="1600" dirty="0"/>
                    </a:p>
                  </a:txBody>
                  <a:tcPr/>
                </a:tc>
                <a:extLst>
                  <a:ext uri="{0D108BD9-81ED-4DB2-BD59-A6C34878D82A}">
                    <a16:rowId xmlns:a16="http://schemas.microsoft.com/office/drawing/2014/main" val="10002"/>
                  </a:ext>
                </a:extLst>
              </a:tr>
              <a:tr h="370840">
                <a:tc>
                  <a:txBody>
                    <a:bodyPr/>
                    <a:lstStyle/>
                    <a:p>
                      <a:r>
                        <a:rPr lang="en-US" sz="1600" dirty="0"/>
                        <a:t>1942</a:t>
                      </a:r>
                    </a:p>
                  </a:txBody>
                  <a:tcPr/>
                </a:tc>
                <a:tc>
                  <a:txBody>
                    <a:bodyPr/>
                    <a:lstStyle/>
                    <a:p>
                      <a:r>
                        <a:rPr lang="en-US" sz="1600" dirty="0"/>
                        <a:t>1977</a:t>
                      </a:r>
                    </a:p>
                  </a:txBody>
                  <a:tcPr/>
                </a:tc>
                <a:tc>
                  <a:txBody>
                    <a:bodyPr/>
                    <a:lstStyle/>
                    <a:p>
                      <a:r>
                        <a:rPr lang="en-US" sz="1600" dirty="0"/>
                        <a:t>Operations and Logistics</a:t>
                      </a:r>
                    </a:p>
                  </a:txBody>
                  <a:tcPr/>
                </a:tc>
                <a:tc>
                  <a:txBody>
                    <a:bodyPr/>
                    <a:lstStyle/>
                    <a:p>
                      <a:r>
                        <a:rPr lang="en-US" sz="1600" dirty="0"/>
                        <a:t>Sauder Business School</a:t>
                      </a:r>
                    </a:p>
                  </a:txBody>
                  <a:tcPr/>
                </a:tc>
                <a:extLst>
                  <a:ext uri="{0D108BD9-81ED-4DB2-BD59-A6C34878D82A}">
                    <a16:rowId xmlns:a16="http://schemas.microsoft.com/office/drawing/2014/main" val="10003"/>
                  </a:ext>
                </a:extLst>
              </a:tr>
              <a:tr h="370840">
                <a:tc>
                  <a:txBody>
                    <a:bodyPr/>
                    <a:lstStyle/>
                    <a:p>
                      <a:r>
                        <a:rPr lang="en-US" sz="1600" dirty="0"/>
                        <a:t>1942</a:t>
                      </a:r>
                    </a:p>
                  </a:txBody>
                  <a:tcPr/>
                </a:tc>
                <a:tc>
                  <a:txBody>
                    <a:bodyPr/>
                    <a:lstStyle/>
                    <a:p>
                      <a:r>
                        <a:rPr lang="en-US" sz="1600" dirty="0"/>
                        <a:t>2010</a:t>
                      </a:r>
                    </a:p>
                  </a:txBody>
                  <a:tcPr/>
                </a:tc>
                <a:tc>
                  <a:txBody>
                    <a:bodyPr/>
                    <a:lstStyle/>
                    <a:p>
                      <a:r>
                        <a:rPr lang="en-US" sz="1600" dirty="0"/>
                        <a:t>History</a:t>
                      </a:r>
                    </a:p>
                  </a:txBody>
                  <a:tcPr/>
                </a:tc>
                <a:tc>
                  <a:txBody>
                    <a:bodyPr/>
                    <a:lstStyle/>
                    <a:p>
                      <a:r>
                        <a:rPr lang="en-US" sz="1600" dirty="0"/>
                        <a:t>Arts</a:t>
                      </a:r>
                    </a:p>
                  </a:txBody>
                  <a:tcPr/>
                </a:tc>
                <a:extLst>
                  <a:ext uri="{0D108BD9-81ED-4DB2-BD59-A6C34878D82A}">
                    <a16:rowId xmlns:a16="http://schemas.microsoft.com/office/drawing/2014/main" val="10004"/>
                  </a:ext>
                </a:extLst>
              </a:tr>
              <a:tr h="370840">
                <a:tc>
                  <a:txBody>
                    <a:bodyPr/>
                    <a:lstStyle/>
                    <a:p>
                      <a:r>
                        <a:rPr lang="en-US" sz="1600" dirty="0"/>
                        <a:t>1953</a:t>
                      </a:r>
                    </a:p>
                  </a:txBody>
                  <a:tcPr/>
                </a:tc>
                <a:tc>
                  <a:txBody>
                    <a:bodyPr/>
                    <a:lstStyle/>
                    <a:p>
                      <a:r>
                        <a:rPr lang="en-US" sz="1600" dirty="0"/>
                        <a:t>2017</a:t>
                      </a:r>
                    </a:p>
                  </a:txBody>
                  <a:tcPr/>
                </a:tc>
                <a:tc>
                  <a:txBody>
                    <a:bodyPr/>
                    <a:lstStyle/>
                    <a:p>
                      <a:r>
                        <a:rPr lang="en-US" sz="1600" dirty="0"/>
                        <a:t>Creative Writing Program (now School of)</a:t>
                      </a:r>
                    </a:p>
                  </a:txBody>
                  <a:tcPr/>
                </a:tc>
                <a:tc>
                  <a:txBody>
                    <a:bodyPr/>
                    <a:lstStyle/>
                    <a:p>
                      <a:r>
                        <a:rPr lang="en-US" sz="1600" dirty="0"/>
                        <a:t>Arts</a:t>
                      </a:r>
                    </a:p>
                  </a:txBody>
                  <a:tcPr/>
                </a:tc>
                <a:extLst>
                  <a:ext uri="{0D108BD9-81ED-4DB2-BD59-A6C34878D82A}">
                    <a16:rowId xmlns:a16="http://schemas.microsoft.com/office/drawing/2014/main" val="10005"/>
                  </a:ext>
                </a:extLst>
              </a:tr>
              <a:tr h="370840">
                <a:tc>
                  <a:txBody>
                    <a:bodyPr/>
                    <a:lstStyle/>
                    <a:p>
                      <a:r>
                        <a:rPr lang="en-US" sz="1600" dirty="0"/>
                        <a:t>1934</a:t>
                      </a:r>
                    </a:p>
                  </a:txBody>
                  <a:tcPr/>
                </a:tc>
                <a:tc>
                  <a:txBody>
                    <a:bodyPr/>
                    <a:lstStyle/>
                    <a:p>
                      <a:r>
                        <a:rPr lang="en-US" sz="1600" dirty="0"/>
                        <a:t>1995</a:t>
                      </a:r>
                    </a:p>
                  </a:txBody>
                  <a:tcPr/>
                </a:tc>
                <a:tc>
                  <a:txBody>
                    <a:bodyPr/>
                    <a:lstStyle/>
                    <a:p>
                      <a:r>
                        <a:rPr lang="en-US" sz="1600" dirty="0"/>
                        <a:t>nursing</a:t>
                      </a:r>
                    </a:p>
                  </a:txBody>
                  <a:tcPr/>
                </a:tc>
                <a:tc>
                  <a:txBody>
                    <a:bodyPr/>
                    <a:lstStyle/>
                    <a:p>
                      <a:r>
                        <a:rPr lang="en-US" sz="1600" dirty="0"/>
                        <a:t>applied science</a:t>
                      </a:r>
                    </a:p>
                  </a:txBody>
                  <a:tcPr/>
                </a:tc>
                <a:extLst>
                  <a:ext uri="{0D108BD9-81ED-4DB2-BD59-A6C34878D82A}">
                    <a16:rowId xmlns:a16="http://schemas.microsoft.com/office/drawing/2014/main" val="10006"/>
                  </a:ext>
                </a:extLst>
              </a:tr>
              <a:tr h="370840">
                <a:tc>
                  <a:txBody>
                    <a:bodyPr/>
                    <a:lstStyle/>
                    <a:p>
                      <a:r>
                        <a:rPr lang="en-US" sz="1600" dirty="0"/>
                        <a:t>1951</a:t>
                      </a:r>
                    </a:p>
                  </a:txBody>
                  <a:tcPr/>
                </a:tc>
                <a:tc>
                  <a:txBody>
                    <a:bodyPr/>
                    <a:lstStyle/>
                    <a:p>
                      <a:r>
                        <a:rPr lang="en-US" sz="1600" dirty="0"/>
                        <a:t>2019</a:t>
                      </a:r>
                    </a:p>
                  </a:txBody>
                  <a:tcPr/>
                </a:tc>
                <a:tc>
                  <a:txBody>
                    <a:bodyPr/>
                    <a:lstStyle/>
                    <a:p>
                      <a:r>
                        <a:rPr lang="en-US" sz="1600" dirty="0"/>
                        <a:t>Pediatrics</a:t>
                      </a:r>
                    </a:p>
                  </a:txBody>
                  <a:tcPr/>
                </a:tc>
                <a:tc>
                  <a:txBody>
                    <a:bodyPr/>
                    <a:lstStyle/>
                    <a:p>
                      <a:r>
                        <a:rPr lang="en-US" sz="1600" dirty="0"/>
                        <a:t>Medicine</a:t>
                      </a:r>
                    </a:p>
                  </a:txBody>
                  <a:tcPr/>
                </a:tc>
                <a:extLst>
                  <a:ext uri="{0D108BD9-81ED-4DB2-BD59-A6C34878D82A}">
                    <a16:rowId xmlns:a16="http://schemas.microsoft.com/office/drawing/2014/main" val="10007"/>
                  </a:ext>
                </a:extLst>
              </a:tr>
              <a:tr h="370840">
                <a:tc>
                  <a:txBody>
                    <a:bodyPr/>
                    <a:lstStyle/>
                    <a:p>
                      <a:r>
                        <a:rPr lang="en-US" sz="1600" dirty="0"/>
                        <a:t>1946</a:t>
                      </a:r>
                    </a:p>
                  </a:txBody>
                  <a:tcPr/>
                </a:tc>
                <a:tc>
                  <a:txBody>
                    <a:bodyPr/>
                    <a:lstStyle/>
                    <a:p>
                      <a:r>
                        <a:rPr lang="en-US" sz="1600" dirty="0"/>
                        <a:t>2016</a:t>
                      </a:r>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008"/>
                  </a:ext>
                </a:extLst>
              </a:tr>
              <a:tr h="370840">
                <a:tc>
                  <a:txBody>
                    <a:bodyPr/>
                    <a:lstStyle/>
                    <a:p>
                      <a:r>
                        <a:rPr lang="en-US" sz="1600" dirty="0"/>
                        <a:t>1944</a:t>
                      </a:r>
                    </a:p>
                  </a:txBody>
                  <a:tcPr/>
                </a:tc>
                <a:tc>
                  <a:txBody>
                    <a:bodyPr/>
                    <a:lstStyle/>
                    <a:p>
                      <a:r>
                        <a:rPr lang="en-US" sz="1600" dirty="0"/>
                        <a:t>2008</a:t>
                      </a:r>
                    </a:p>
                  </a:txBody>
                  <a:tcPr/>
                </a:tc>
                <a:tc>
                  <a:txBody>
                    <a:bodyPr/>
                    <a:lstStyle/>
                    <a:p>
                      <a:r>
                        <a:rPr lang="en-US" sz="1600" dirty="0"/>
                        <a:t>English</a:t>
                      </a:r>
                    </a:p>
                  </a:txBody>
                  <a:tcPr/>
                </a:tc>
                <a:tc>
                  <a:txBody>
                    <a:bodyPr/>
                    <a:lstStyle/>
                    <a:p>
                      <a:r>
                        <a:rPr lang="en-US" sz="1600" dirty="0"/>
                        <a:t>Arts</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70408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1945</a:t>
                      </a:r>
                    </a:p>
                  </a:txBody>
                  <a:tcPr/>
                </a:tc>
                <a:tc>
                  <a:txBody>
                    <a:bodyPr/>
                    <a:lstStyle/>
                    <a:p>
                      <a:r>
                        <a:rPr lang="en-US" sz="1600" dirty="0"/>
                        <a:t>2011</a:t>
                      </a:r>
                    </a:p>
                  </a:txBody>
                  <a:tcPr/>
                </a:tc>
                <a:tc>
                  <a:txBody>
                    <a:bodyPr/>
                    <a:lstStyle/>
                    <a:p>
                      <a:r>
                        <a:rPr lang="en-US" sz="1600" dirty="0"/>
                        <a:t>Language and Literacy Education</a:t>
                      </a:r>
                    </a:p>
                  </a:txBody>
                  <a:tcPr/>
                </a:tc>
                <a:tc>
                  <a:txBody>
                    <a:bodyPr/>
                    <a:lstStyle/>
                    <a:p>
                      <a:r>
                        <a:rPr lang="en-US" sz="1600" dirty="0"/>
                        <a:t>Education</a:t>
                      </a:r>
                    </a:p>
                  </a:txBody>
                  <a:tcPr/>
                </a:tc>
                <a:extLst>
                  <a:ext uri="{0D108BD9-81ED-4DB2-BD59-A6C34878D82A}">
                    <a16:rowId xmlns:a16="http://schemas.microsoft.com/office/drawing/2014/main" val="10001"/>
                  </a:ext>
                </a:extLst>
              </a:tr>
              <a:tr h="370840">
                <a:tc>
                  <a:txBody>
                    <a:bodyPr/>
                    <a:lstStyle/>
                    <a:p>
                      <a:r>
                        <a:rPr lang="en-US" sz="1600" dirty="0"/>
                        <a:t>1949</a:t>
                      </a:r>
                    </a:p>
                  </a:txBody>
                  <a:tcPr/>
                </a:tc>
                <a:tc>
                  <a:txBody>
                    <a:bodyPr/>
                    <a:lstStyle/>
                    <a:p>
                      <a:r>
                        <a:rPr lang="en-US" sz="1600" dirty="0"/>
                        <a:t>2013</a:t>
                      </a:r>
                    </a:p>
                  </a:txBody>
                  <a:tcPr/>
                </a:tc>
                <a:tc>
                  <a:txBody>
                    <a:bodyPr/>
                    <a:lstStyle/>
                    <a:p>
                      <a:r>
                        <a:rPr lang="en-US" sz="1600" dirty="0"/>
                        <a:t>Botany/Zoology</a:t>
                      </a:r>
                    </a:p>
                  </a:txBody>
                  <a:tcPr/>
                </a:tc>
                <a:tc>
                  <a:txBody>
                    <a:bodyPr/>
                    <a:lstStyle/>
                    <a:p>
                      <a:r>
                        <a:rPr lang="en-US" sz="1600" dirty="0"/>
                        <a:t>Science</a:t>
                      </a:r>
                    </a:p>
                  </a:txBody>
                  <a:tcPr/>
                </a:tc>
                <a:extLst>
                  <a:ext uri="{0D108BD9-81ED-4DB2-BD59-A6C34878D82A}">
                    <a16:rowId xmlns:a16="http://schemas.microsoft.com/office/drawing/2014/main" val="10002"/>
                  </a:ext>
                </a:extLst>
              </a:tr>
              <a:tr h="370840">
                <a:tc>
                  <a:txBody>
                    <a:bodyPr/>
                    <a:lstStyle/>
                    <a:p>
                      <a:r>
                        <a:rPr lang="en-US" sz="1600" dirty="0"/>
                        <a:t>1944</a:t>
                      </a:r>
                    </a:p>
                  </a:txBody>
                  <a:tcPr/>
                </a:tc>
                <a:tc>
                  <a:txBody>
                    <a:bodyPr/>
                    <a:lstStyle/>
                    <a:p>
                      <a:r>
                        <a:rPr lang="en-US" sz="1600" dirty="0"/>
                        <a:t>2012</a:t>
                      </a:r>
                    </a:p>
                  </a:txBody>
                  <a:tcPr/>
                </a:tc>
                <a:tc>
                  <a:txBody>
                    <a:bodyPr/>
                    <a:lstStyle/>
                    <a:p>
                      <a:r>
                        <a:rPr lang="en-US" sz="1600" dirty="0"/>
                        <a:t>Paediatrics</a:t>
                      </a:r>
                    </a:p>
                  </a:txBody>
                  <a:tcPr/>
                </a:tc>
                <a:tc>
                  <a:txBody>
                    <a:bodyPr/>
                    <a:lstStyle/>
                    <a:p>
                      <a:r>
                        <a:rPr lang="en-US" sz="1600" dirty="0"/>
                        <a:t>Medicine</a:t>
                      </a:r>
                    </a:p>
                  </a:txBody>
                  <a:tcPr/>
                </a:tc>
                <a:extLst>
                  <a:ext uri="{0D108BD9-81ED-4DB2-BD59-A6C34878D82A}">
                    <a16:rowId xmlns:a16="http://schemas.microsoft.com/office/drawing/2014/main" val="10003"/>
                  </a:ext>
                </a:extLst>
              </a:tr>
              <a:tr h="370840">
                <a:tc>
                  <a:txBody>
                    <a:bodyPr/>
                    <a:lstStyle/>
                    <a:p>
                      <a:r>
                        <a:rPr lang="en-US" sz="1600" dirty="0"/>
                        <a:t>1952</a:t>
                      </a:r>
                    </a:p>
                  </a:txBody>
                  <a:tcPr/>
                </a:tc>
                <a:tc>
                  <a:txBody>
                    <a:bodyPr/>
                    <a:lstStyle/>
                    <a:p>
                      <a:r>
                        <a:rPr lang="en-US" sz="1600" dirty="0"/>
                        <a:t>2017</a:t>
                      </a:r>
                    </a:p>
                  </a:txBody>
                  <a:tcPr/>
                </a:tc>
                <a:tc>
                  <a:txBody>
                    <a:bodyPr/>
                    <a:lstStyle/>
                    <a:p>
                      <a:r>
                        <a:rPr lang="en-US" sz="1600" dirty="0"/>
                        <a:t>Biochemistry and molecular biology</a:t>
                      </a:r>
                    </a:p>
                  </a:txBody>
                  <a:tcPr/>
                </a:tc>
                <a:tc>
                  <a:txBody>
                    <a:bodyPr/>
                    <a:lstStyle/>
                    <a:p>
                      <a:r>
                        <a:rPr lang="en-US" sz="1600" dirty="0"/>
                        <a:t>Medicine </a:t>
                      </a:r>
                    </a:p>
                  </a:txBody>
                  <a:tcPr/>
                </a:tc>
                <a:extLst>
                  <a:ext uri="{0D108BD9-81ED-4DB2-BD59-A6C34878D82A}">
                    <a16:rowId xmlns:a16="http://schemas.microsoft.com/office/drawing/2014/main" val="10004"/>
                  </a:ext>
                </a:extLst>
              </a:tr>
              <a:tr h="370840">
                <a:tc>
                  <a:txBody>
                    <a:bodyPr/>
                    <a:lstStyle/>
                    <a:p>
                      <a:r>
                        <a:rPr lang="en-US" sz="1600" dirty="0"/>
                        <a:t>1944</a:t>
                      </a:r>
                    </a:p>
                  </a:txBody>
                  <a:tcPr/>
                </a:tc>
                <a:tc>
                  <a:txBody>
                    <a:bodyPr/>
                    <a:lstStyle/>
                    <a:p>
                      <a:r>
                        <a:rPr lang="en-US" sz="1600" dirty="0"/>
                        <a:t>2014</a:t>
                      </a:r>
                    </a:p>
                  </a:txBody>
                  <a:tcPr/>
                </a:tc>
                <a:tc>
                  <a:txBody>
                    <a:bodyPr/>
                    <a:lstStyle/>
                    <a:p>
                      <a:r>
                        <a:rPr lang="en-US" sz="1600" dirty="0"/>
                        <a:t>EDST</a:t>
                      </a:r>
                    </a:p>
                  </a:txBody>
                  <a:tcPr/>
                </a:tc>
                <a:tc>
                  <a:txBody>
                    <a:bodyPr/>
                    <a:lstStyle/>
                    <a:p>
                      <a:r>
                        <a:rPr lang="en-US" sz="1600" dirty="0"/>
                        <a:t>Education</a:t>
                      </a:r>
                    </a:p>
                  </a:txBody>
                  <a:tcPr/>
                </a:tc>
                <a:extLst>
                  <a:ext uri="{0D108BD9-81ED-4DB2-BD59-A6C34878D82A}">
                    <a16:rowId xmlns:a16="http://schemas.microsoft.com/office/drawing/2014/main" val="10005"/>
                  </a:ext>
                </a:extLst>
              </a:tr>
              <a:tr h="370840">
                <a:tc>
                  <a:txBody>
                    <a:bodyPr/>
                    <a:lstStyle/>
                    <a:p>
                      <a:r>
                        <a:rPr lang="en-US" sz="1600" dirty="0"/>
                        <a:t>1946</a:t>
                      </a:r>
                    </a:p>
                  </a:txBody>
                  <a:tcPr/>
                </a:tc>
                <a:tc>
                  <a:txBody>
                    <a:bodyPr/>
                    <a:lstStyle/>
                    <a:p>
                      <a:r>
                        <a:rPr lang="en-US" sz="1600" dirty="0"/>
                        <a:t>2014</a:t>
                      </a:r>
                    </a:p>
                  </a:txBody>
                  <a:tcPr/>
                </a:tc>
                <a:tc>
                  <a:txBody>
                    <a:bodyPr/>
                    <a:lstStyle/>
                    <a:p>
                      <a:r>
                        <a:rPr lang="en-US" sz="1600" dirty="0"/>
                        <a:t>Pathology and Laboratory Medicine </a:t>
                      </a:r>
                    </a:p>
                  </a:txBody>
                  <a:tcPr/>
                </a:tc>
                <a:tc>
                  <a:txBody>
                    <a:bodyPr/>
                    <a:lstStyle/>
                    <a:p>
                      <a:r>
                        <a:rPr lang="en-US" sz="1600" dirty="0"/>
                        <a:t>Medicine </a:t>
                      </a:r>
                    </a:p>
                  </a:txBody>
                  <a:tcPr/>
                </a:tc>
                <a:extLst>
                  <a:ext uri="{0D108BD9-81ED-4DB2-BD59-A6C34878D82A}">
                    <a16:rowId xmlns:a16="http://schemas.microsoft.com/office/drawing/2014/main" val="10006"/>
                  </a:ext>
                </a:extLst>
              </a:tr>
              <a:tr h="370840">
                <a:tc>
                  <a:txBody>
                    <a:bodyPr/>
                    <a:lstStyle/>
                    <a:p>
                      <a:r>
                        <a:rPr lang="en-US" sz="1600" dirty="0"/>
                        <a:t>1937</a:t>
                      </a:r>
                    </a:p>
                  </a:txBody>
                  <a:tcPr/>
                </a:tc>
                <a:tc>
                  <a:txBody>
                    <a:bodyPr/>
                    <a:lstStyle/>
                    <a:p>
                      <a:r>
                        <a:rPr lang="en-US" sz="1600" dirty="0"/>
                        <a:t>2000</a:t>
                      </a:r>
                    </a:p>
                  </a:txBody>
                  <a:tcPr/>
                </a:tc>
                <a:tc>
                  <a:txBody>
                    <a:bodyPr/>
                    <a:lstStyle/>
                    <a:p>
                      <a:r>
                        <a:rPr lang="en-US" sz="1600" dirty="0"/>
                        <a:t>Mathematics</a:t>
                      </a:r>
                    </a:p>
                  </a:txBody>
                  <a:tcPr/>
                </a:tc>
                <a:tc>
                  <a:txBody>
                    <a:bodyPr/>
                    <a:lstStyle/>
                    <a:p>
                      <a:r>
                        <a:rPr lang="en-US" sz="1600" dirty="0"/>
                        <a:t>Science</a:t>
                      </a:r>
                    </a:p>
                  </a:txBody>
                  <a:tcPr/>
                </a:tc>
                <a:extLst>
                  <a:ext uri="{0D108BD9-81ED-4DB2-BD59-A6C34878D82A}">
                    <a16:rowId xmlns:a16="http://schemas.microsoft.com/office/drawing/2014/main" val="10007"/>
                  </a:ext>
                </a:extLst>
              </a:tr>
              <a:tr h="370840">
                <a:tc>
                  <a:txBody>
                    <a:bodyPr/>
                    <a:lstStyle/>
                    <a:p>
                      <a:r>
                        <a:rPr lang="en-US" sz="1600" dirty="0"/>
                        <a:t>1943</a:t>
                      </a:r>
                    </a:p>
                  </a:txBody>
                  <a:tcPr/>
                </a:tc>
                <a:tc>
                  <a:txBody>
                    <a:bodyPr/>
                    <a:lstStyle/>
                    <a:p>
                      <a:r>
                        <a:rPr lang="en-US" sz="1600" dirty="0"/>
                        <a:t>2008</a:t>
                      </a:r>
                    </a:p>
                  </a:txBody>
                  <a:tcPr/>
                </a:tc>
                <a:tc>
                  <a:txBody>
                    <a:bodyPr/>
                    <a:lstStyle/>
                    <a:p>
                      <a:r>
                        <a:rPr lang="en-US" sz="1600" dirty="0"/>
                        <a:t>Pediatrics</a:t>
                      </a:r>
                    </a:p>
                  </a:txBody>
                  <a:tcPr/>
                </a:tc>
                <a:tc>
                  <a:txBody>
                    <a:bodyPr/>
                    <a:lstStyle/>
                    <a:p>
                      <a:r>
                        <a:rPr lang="en-US" sz="1600" dirty="0"/>
                        <a:t>Medicine</a:t>
                      </a:r>
                    </a:p>
                  </a:txBody>
                  <a:tcPr/>
                </a:tc>
                <a:extLst>
                  <a:ext uri="{0D108BD9-81ED-4DB2-BD59-A6C34878D82A}">
                    <a16:rowId xmlns:a16="http://schemas.microsoft.com/office/drawing/2014/main" val="10008"/>
                  </a:ext>
                </a:extLst>
              </a:tr>
              <a:tr h="370840">
                <a:tc>
                  <a:txBody>
                    <a:bodyPr/>
                    <a:lstStyle/>
                    <a:p>
                      <a:r>
                        <a:rPr lang="en-US" sz="1600" dirty="0"/>
                        <a:t>1945</a:t>
                      </a:r>
                    </a:p>
                  </a:txBody>
                  <a:tcPr/>
                </a:tc>
                <a:tc>
                  <a:txBody>
                    <a:bodyPr/>
                    <a:lstStyle/>
                    <a:p>
                      <a:r>
                        <a:rPr lang="en-US" sz="1600" dirty="0"/>
                        <a:t>2014</a:t>
                      </a:r>
                    </a:p>
                  </a:txBody>
                  <a:tcPr/>
                </a:tc>
                <a:tc>
                  <a:txBody>
                    <a:bodyPr/>
                    <a:lstStyle/>
                    <a:p>
                      <a:r>
                        <a:rPr lang="en-US" sz="1600" dirty="0"/>
                        <a:t>Medicine/Neurology</a:t>
                      </a:r>
                    </a:p>
                  </a:txBody>
                  <a:tcPr/>
                </a:tc>
                <a:tc>
                  <a:txBody>
                    <a:bodyPr/>
                    <a:lstStyle/>
                    <a:p>
                      <a:r>
                        <a:rPr lang="en-US" sz="1600" dirty="0"/>
                        <a:t>Medicine</a:t>
                      </a:r>
                    </a:p>
                  </a:txBody>
                  <a:tcPr/>
                </a:tc>
                <a:extLst>
                  <a:ext uri="{0D108BD9-81ED-4DB2-BD59-A6C34878D82A}">
                    <a16:rowId xmlns:a16="http://schemas.microsoft.com/office/drawing/2014/main" val="10009"/>
                  </a:ext>
                </a:extLst>
              </a:tr>
              <a:tr h="370840">
                <a:tc>
                  <a:txBody>
                    <a:bodyPr/>
                    <a:lstStyle/>
                    <a:p>
                      <a:r>
                        <a:rPr lang="en-US" sz="1600" dirty="0"/>
                        <a:t>1952</a:t>
                      </a:r>
                    </a:p>
                  </a:txBody>
                  <a:tcPr/>
                </a:tc>
                <a:tc>
                  <a:txBody>
                    <a:bodyPr/>
                    <a:lstStyle/>
                    <a:p>
                      <a:r>
                        <a:rPr lang="en-US" sz="1600" dirty="0"/>
                        <a:t>2019</a:t>
                      </a:r>
                    </a:p>
                  </a:txBody>
                  <a:tcPr/>
                </a:tc>
                <a:tc>
                  <a:txBody>
                    <a:bodyPr/>
                    <a:lstStyle/>
                    <a:p>
                      <a:r>
                        <a:rPr lang="en-US" sz="1600" dirty="0"/>
                        <a:t>Family Medicine</a:t>
                      </a:r>
                    </a:p>
                  </a:txBody>
                  <a:tcPr/>
                </a:tc>
                <a:tc>
                  <a:txBody>
                    <a:bodyPr/>
                    <a:lstStyle/>
                    <a:p>
                      <a:r>
                        <a:rPr lang="en-US" sz="1600" dirty="0"/>
                        <a:t>Medicine</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49580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1941</a:t>
                      </a:r>
                    </a:p>
                  </a:txBody>
                  <a:tcPr/>
                </a:tc>
                <a:tc>
                  <a:txBody>
                    <a:bodyPr/>
                    <a:lstStyle/>
                    <a:p>
                      <a:r>
                        <a:rPr lang="en-US" sz="1600" dirty="0"/>
                        <a:t>2007</a:t>
                      </a:r>
                    </a:p>
                  </a:txBody>
                  <a:tcPr/>
                </a:tc>
                <a:tc>
                  <a:txBody>
                    <a:bodyPr/>
                    <a:lstStyle/>
                    <a:p>
                      <a:r>
                        <a:rPr lang="en-US" sz="1600" dirty="0"/>
                        <a:t>French/Women’s Sts</a:t>
                      </a:r>
                    </a:p>
                  </a:txBody>
                  <a:tcPr/>
                </a:tc>
                <a:tc>
                  <a:txBody>
                    <a:bodyPr/>
                    <a:lstStyle/>
                    <a:p>
                      <a:r>
                        <a:rPr lang="en-US" sz="1600" dirty="0"/>
                        <a:t>Arts</a:t>
                      </a:r>
                    </a:p>
                  </a:txBody>
                  <a:tcPr/>
                </a:tc>
                <a:extLst>
                  <a:ext uri="{0D108BD9-81ED-4DB2-BD59-A6C34878D82A}">
                    <a16:rowId xmlns:a16="http://schemas.microsoft.com/office/drawing/2014/main" val="10001"/>
                  </a:ext>
                </a:extLst>
              </a:tr>
              <a:tr h="370840">
                <a:tc>
                  <a:txBody>
                    <a:bodyPr/>
                    <a:lstStyle/>
                    <a:p>
                      <a:r>
                        <a:rPr lang="en-US" sz="1600" dirty="0"/>
                        <a:t>1942</a:t>
                      </a:r>
                    </a:p>
                  </a:txBody>
                  <a:tcPr/>
                </a:tc>
                <a:tc>
                  <a:txBody>
                    <a:bodyPr/>
                    <a:lstStyle/>
                    <a:p>
                      <a:r>
                        <a:rPr lang="en-US" sz="1600" dirty="0"/>
                        <a:t>2014</a:t>
                      </a:r>
                    </a:p>
                  </a:txBody>
                  <a:tcPr/>
                </a:tc>
                <a:tc>
                  <a:txBody>
                    <a:bodyPr/>
                    <a:lstStyle/>
                    <a:p>
                      <a:r>
                        <a:rPr lang="en-US" sz="1600" dirty="0"/>
                        <a:t>ECPS</a:t>
                      </a:r>
                    </a:p>
                  </a:txBody>
                  <a:tcPr/>
                </a:tc>
                <a:tc>
                  <a:txBody>
                    <a:bodyPr/>
                    <a:lstStyle/>
                    <a:p>
                      <a:r>
                        <a:rPr lang="en-US" sz="1600" dirty="0"/>
                        <a:t>Education</a:t>
                      </a:r>
                    </a:p>
                  </a:txBody>
                  <a:tcPr/>
                </a:tc>
                <a:extLst>
                  <a:ext uri="{0D108BD9-81ED-4DB2-BD59-A6C34878D82A}">
                    <a16:rowId xmlns:a16="http://schemas.microsoft.com/office/drawing/2014/main" val="10002"/>
                  </a:ext>
                </a:extLst>
              </a:tr>
              <a:tr h="370840">
                <a:tc>
                  <a:txBody>
                    <a:bodyPr/>
                    <a:lstStyle/>
                    <a:p>
                      <a:r>
                        <a:rPr lang="en-US" sz="1600" dirty="0"/>
                        <a:t>1944</a:t>
                      </a:r>
                    </a:p>
                  </a:txBody>
                  <a:tcPr/>
                </a:tc>
                <a:tc>
                  <a:txBody>
                    <a:bodyPr/>
                    <a:lstStyle/>
                    <a:p>
                      <a:r>
                        <a:rPr lang="en-US" sz="1600" dirty="0"/>
                        <a:t>2009</a:t>
                      </a:r>
                    </a:p>
                  </a:txBody>
                  <a:tcPr/>
                </a:tc>
                <a:tc>
                  <a:txBody>
                    <a:bodyPr/>
                    <a:lstStyle/>
                    <a:p>
                      <a:r>
                        <a:rPr lang="en-US" sz="1600" dirty="0"/>
                        <a:t>English</a:t>
                      </a:r>
                    </a:p>
                  </a:txBody>
                  <a:tcPr/>
                </a:tc>
                <a:tc>
                  <a:txBody>
                    <a:bodyPr/>
                    <a:lstStyle/>
                    <a:p>
                      <a:r>
                        <a:rPr lang="en-US" sz="1600" dirty="0"/>
                        <a:t>Arts</a:t>
                      </a:r>
                    </a:p>
                  </a:txBody>
                  <a:tcPr/>
                </a:tc>
                <a:extLst>
                  <a:ext uri="{0D108BD9-81ED-4DB2-BD59-A6C34878D82A}">
                    <a16:rowId xmlns:a16="http://schemas.microsoft.com/office/drawing/2014/main" val="10003"/>
                  </a:ext>
                </a:extLst>
              </a:tr>
              <a:tr h="370840">
                <a:tc>
                  <a:txBody>
                    <a:bodyPr/>
                    <a:lstStyle/>
                    <a:p>
                      <a:r>
                        <a:rPr lang="en-US" sz="1600" dirty="0"/>
                        <a:t>1951</a:t>
                      </a:r>
                    </a:p>
                  </a:txBody>
                  <a:tcPr/>
                </a:tc>
                <a:tc>
                  <a:txBody>
                    <a:bodyPr/>
                    <a:lstStyle/>
                    <a:p>
                      <a:r>
                        <a:rPr lang="en-US" sz="1600" dirty="0"/>
                        <a:t>2011 from UBC</a:t>
                      </a:r>
                    </a:p>
                  </a:txBody>
                  <a:tcPr/>
                </a:tc>
                <a:tc>
                  <a:txBody>
                    <a:bodyPr/>
                    <a:lstStyle/>
                    <a:p>
                      <a:r>
                        <a:rPr lang="en-US" sz="1600" dirty="0"/>
                        <a:t>Paediatrics</a:t>
                      </a:r>
                    </a:p>
                  </a:txBody>
                  <a:tcPr/>
                </a:tc>
                <a:tc>
                  <a:txBody>
                    <a:bodyPr/>
                    <a:lstStyle/>
                    <a:p>
                      <a:r>
                        <a:rPr lang="en-US" sz="1600" dirty="0"/>
                        <a:t>Medicine</a:t>
                      </a:r>
                    </a:p>
                  </a:txBody>
                  <a:tcPr/>
                </a:tc>
                <a:extLst>
                  <a:ext uri="{0D108BD9-81ED-4DB2-BD59-A6C34878D82A}">
                    <a16:rowId xmlns:a16="http://schemas.microsoft.com/office/drawing/2014/main" val="10004"/>
                  </a:ext>
                </a:extLst>
              </a:tr>
              <a:tr h="370840">
                <a:tc>
                  <a:txBody>
                    <a:bodyPr/>
                    <a:lstStyle/>
                    <a:p>
                      <a:r>
                        <a:rPr lang="en-US" sz="1600" dirty="0"/>
                        <a:t>1938</a:t>
                      </a:r>
                    </a:p>
                  </a:txBody>
                  <a:tcPr/>
                </a:tc>
                <a:tc>
                  <a:txBody>
                    <a:bodyPr/>
                    <a:lstStyle/>
                    <a:p>
                      <a:r>
                        <a:rPr lang="en-US" sz="1600" dirty="0"/>
                        <a:t>2003</a:t>
                      </a:r>
                    </a:p>
                  </a:txBody>
                  <a:tcPr/>
                </a:tc>
                <a:tc>
                  <a:txBody>
                    <a:bodyPr/>
                    <a:lstStyle/>
                    <a:p>
                      <a:r>
                        <a:rPr lang="en-US" sz="1600" dirty="0"/>
                        <a:t>Cardiac Surgery</a:t>
                      </a:r>
                    </a:p>
                  </a:txBody>
                  <a:tcPr/>
                </a:tc>
                <a:tc>
                  <a:txBody>
                    <a:bodyPr/>
                    <a:lstStyle/>
                    <a:p>
                      <a:r>
                        <a:rPr lang="en-US" sz="1600" dirty="0"/>
                        <a:t>Medicine</a:t>
                      </a:r>
                    </a:p>
                  </a:txBody>
                  <a:tcPr/>
                </a:tc>
                <a:extLst>
                  <a:ext uri="{0D108BD9-81ED-4DB2-BD59-A6C34878D82A}">
                    <a16:rowId xmlns:a16="http://schemas.microsoft.com/office/drawing/2014/main" val="10005"/>
                  </a:ext>
                </a:extLst>
              </a:tr>
              <a:tr h="370840">
                <a:tc>
                  <a:txBody>
                    <a:bodyPr/>
                    <a:lstStyle/>
                    <a:p>
                      <a:r>
                        <a:rPr lang="en-US" sz="1600" dirty="0"/>
                        <a:t>1943</a:t>
                      </a:r>
                    </a:p>
                  </a:txBody>
                  <a:tcPr/>
                </a:tc>
                <a:tc>
                  <a:txBody>
                    <a:bodyPr/>
                    <a:lstStyle/>
                    <a:p>
                      <a:r>
                        <a:rPr lang="en-US" sz="1600" dirty="0"/>
                        <a:t>2016</a:t>
                      </a:r>
                    </a:p>
                  </a:txBody>
                  <a:tcPr/>
                </a:tc>
                <a:tc>
                  <a:txBody>
                    <a:bodyPr/>
                    <a:lstStyle/>
                    <a:p>
                      <a:r>
                        <a:rPr lang="en-US" sz="1600" dirty="0"/>
                        <a:t>Language &amp; Literacy Education (LLED)</a:t>
                      </a:r>
                    </a:p>
                  </a:txBody>
                  <a:tcPr/>
                </a:tc>
                <a:tc>
                  <a:txBody>
                    <a:bodyPr/>
                    <a:lstStyle/>
                    <a:p>
                      <a:r>
                        <a:rPr lang="en-US" sz="1600" dirty="0"/>
                        <a:t>Education</a:t>
                      </a:r>
                    </a:p>
                  </a:txBody>
                  <a:tcPr/>
                </a:tc>
                <a:extLst>
                  <a:ext uri="{0D108BD9-81ED-4DB2-BD59-A6C34878D82A}">
                    <a16:rowId xmlns:a16="http://schemas.microsoft.com/office/drawing/2014/main" val="10006"/>
                  </a:ext>
                </a:extLst>
              </a:tr>
              <a:tr h="370840">
                <a:tc>
                  <a:txBody>
                    <a:bodyPr/>
                    <a:lstStyle/>
                    <a:p>
                      <a:r>
                        <a:rPr lang="en-US" sz="1600" dirty="0"/>
                        <a:t>1936</a:t>
                      </a:r>
                    </a:p>
                  </a:txBody>
                  <a:tcPr/>
                </a:tc>
                <a:tc>
                  <a:txBody>
                    <a:bodyPr/>
                    <a:lstStyle/>
                    <a:p>
                      <a:r>
                        <a:rPr lang="en-US" sz="1600" dirty="0"/>
                        <a:t>1998</a:t>
                      </a:r>
                    </a:p>
                  </a:txBody>
                  <a:tcPr/>
                </a:tc>
                <a:tc>
                  <a:txBody>
                    <a:bodyPr/>
                    <a:lstStyle/>
                    <a:p>
                      <a:endParaRPr lang="en-US" sz="1600" dirty="0"/>
                    </a:p>
                  </a:txBody>
                  <a:tcPr/>
                </a:tc>
                <a:tc>
                  <a:txBody>
                    <a:bodyPr/>
                    <a:lstStyle/>
                    <a:p>
                      <a:r>
                        <a:rPr lang="en-US" sz="1600" dirty="0"/>
                        <a:t>Commerce</a:t>
                      </a:r>
                    </a:p>
                  </a:txBody>
                  <a:tcPr/>
                </a:tc>
                <a:extLst>
                  <a:ext uri="{0D108BD9-81ED-4DB2-BD59-A6C34878D82A}">
                    <a16:rowId xmlns:a16="http://schemas.microsoft.com/office/drawing/2014/main" val="10007"/>
                  </a:ext>
                </a:extLst>
              </a:tr>
              <a:tr h="370840">
                <a:tc>
                  <a:txBody>
                    <a:bodyPr/>
                    <a:lstStyle/>
                    <a:p>
                      <a:r>
                        <a:rPr lang="en-US" sz="1600" dirty="0"/>
                        <a:t>1927</a:t>
                      </a:r>
                    </a:p>
                  </a:txBody>
                  <a:tcPr/>
                </a:tc>
                <a:tc>
                  <a:txBody>
                    <a:bodyPr/>
                    <a:lstStyle/>
                    <a:p>
                      <a:r>
                        <a:rPr lang="en-US" sz="1600" dirty="0"/>
                        <a:t>1993</a:t>
                      </a:r>
                    </a:p>
                  </a:txBody>
                  <a:tcPr/>
                </a:tc>
                <a:tc>
                  <a:txBody>
                    <a:bodyPr/>
                    <a:lstStyle/>
                    <a:p>
                      <a:r>
                        <a:rPr lang="en-US" sz="1600" dirty="0"/>
                        <a:t>Sociology</a:t>
                      </a:r>
                    </a:p>
                  </a:txBody>
                  <a:tcPr/>
                </a:tc>
                <a:tc>
                  <a:txBody>
                    <a:bodyPr/>
                    <a:lstStyle/>
                    <a:p>
                      <a:r>
                        <a:rPr lang="en-US" sz="1600" dirty="0"/>
                        <a:t>Arts</a:t>
                      </a:r>
                    </a:p>
                  </a:txBody>
                  <a:tcPr/>
                </a:tc>
                <a:extLst>
                  <a:ext uri="{0D108BD9-81ED-4DB2-BD59-A6C34878D82A}">
                    <a16:rowId xmlns:a16="http://schemas.microsoft.com/office/drawing/2014/main" val="10008"/>
                  </a:ext>
                </a:extLst>
              </a:tr>
              <a:tr h="370840">
                <a:tc>
                  <a:txBody>
                    <a:bodyPr/>
                    <a:lstStyle/>
                    <a:p>
                      <a:r>
                        <a:rPr lang="en-US" sz="1600" dirty="0"/>
                        <a:t>1946</a:t>
                      </a:r>
                    </a:p>
                  </a:txBody>
                  <a:tcPr/>
                </a:tc>
                <a:tc>
                  <a:txBody>
                    <a:bodyPr/>
                    <a:lstStyle/>
                    <a:p>
                      <a:r>
                        <a:rPr lang="en-US" sz="1600" dirty="0"/>
                        <a:t>2013</a:t>
                      </a:r>
                    </a:p>
                  </a:txBody>
                  <a:tcPr/>
                </a:tc>
                <a:tc>
                  <a:txBody>
                    <a:bodyPr/>
                    <a:lstStyle/>
                    <a:p>
                      <a:r>
                        <a:rPr lang="en-US" sz="1600" dirty="0"/>
                        <a:t>Counselling Psychology</a:t>
                      </a:r>
                    </a:p>
                  </a:txBody>
                  <a:tcPr/>
                </a:tc>
                <a:tc>
                  <a:txBody>
                    <a:bodyPr/>
                    <a:lstStyle/>
                    <a:p>
                      <a:r>
                        <a:rPr lang="en-US" sz="1600" dirty="0"/>
                        <a:t>Education</a:t>
                      </a:r>
                    </a:p>
                  </a:txBody>
                  <a:tcPr/>
                </a:tc>
                <a:extLst>
                  <a:ext uri="{0D108BD9-81ED-4DB2-BD59-A6C34878D82A}">
                    <a16:rowId xmlns:a16="http://schemas.microsoft.com/office/drawing/2014/main" val="10009"/>
                  </a:ext>
                </a:extLst>
              </a:tr>
              <a:tr h="370840">
                <a:tc>
                  <a:txBody>
                    <a:bodyPr/>
                    <a:lstStyle/>
                    <a:p>
                      <a:r>
                        <a:rPr lang="en-US" sz="1600" dirty="0"/>
                        <a:t>1947</a:t>
                      </a:r>
                    </a:p>
                  </a:txBody>
                  <a:tcPr/>
                </a:tc>
                <a:tc>
                  <a:txBody>
                    <a:bodyPr/>
                    <a:lstStyle/>
                    <a:p>
                      <a:r>
                        <a:rPr lang="en-US" sz="1600" dirty="0"/>
                        <a:t>2003</a:t>
                      </a:r>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25196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1955</a:t>
                      </a:r>
                    </a:p>
                  </a:txBody>
                  <a:tcPr/>
                </a:tc>
                <a:tc>
                  <a:txBody>
                    <a:bodyPr/>
                    <a:lstStyle/>
                    <a:p>
                      <a:r>
                        <a:rPr lang="en-US" sz="1600" dirty="0"/>
                        <a:t>2020</a:t>
                      </a:r>
                    </a:p>
                  </a:txBody>
                  <a:tcPr/>
                </a:tc>
                <a:tc>
                  <a:txBody>
                    <a:bodyPr/>
                    <a:lstStyle/>
                    <a:p>
                      <a:r>
                        <a:rPr lang="en-US" sz="1600" dirty="0"/>
                        <a:t>School of Population and Public Health</a:t>
                      </a:r>
                    </a:p>
                  </a:txBody>
                  <a:tcPr/>
                </a:tc>
                <a:tc>
                  <a:txBody>
                    <a:bodyPr/>
                    <a:lstStyle/>
                    <a:p>
                      <a:r>
                        <a:rPr lang="en-US" sz="1600" dirty="0"/>
                        <a:t>Medicine</a:t>
                      </a:r>
                    </a:p>
                  </a:txBody>
                  <a:tcPr/>
                </a:tc>
                <a:extLst>
                  <a:ext uri="{0D108BD9-81ED-4DB2-BD59-A6C34878D82A}">
                    <a16:rowId xmlns:a16="http://schemas.microsoft.com/office/drawing/2014/main" val="10001"/>
                  </a:ext>
                </a:extLst>
              </a:tr>
              <a:tr h="370840">
                <a:tc>
                  <a:txBody>
                    <a:bodyPr/>
                    <a:lstStyle/>
                    <a:p>
                      <a:r>
                        <a:rPr lang="en-US" sz="1600" dirty="0"/>
                        <a:t>1942</a:t>
                      </a:r>
                    </a:p>
                  </a:txBody>
                  <a:tcPr/>
                </a:tc>
                <a:tc>
                  <a:txBody>
                    <a:bodyPr/>
                    <a:lstStyle/>
                    <a:p>
                      <a:r>
                        <a:rPr lang="en-US" sz="1600" dirty="0"/>
                        <a:t>2010</a:t>
                      </a:r>
                    </a:p>
                  </a:txBody>
                  <a:tcPr/>
                </a:tc>
                <a:tc>
                  <a:txBody>
                    <a:bodyPr/>
                    <a:lstStyle/>
                    <a:p>
                      <a:r>
                        <a:rPr lang="en-US" sz="1600" dirty="0"/>
                        <a:t>Applied Ethics/SPPH</a:t>
                      </a:r>
                    </a:p>
                  </a:txBody>
                  <a:tcPr/>
                </a:tc>
                <a:tc>
                  <a:txBody>
                    <a:bodyPr/>
                    <a:lstStyle/>
                    <a:p>
                      <a:r>
                        <a:rPr lang="en-US" sz="1600" dirty="0"/>
                        <a:t>Medicine</a:t>
                      </a:r>
                    </a:p>
                  </a:txBody>
                  <a:tcPr/>
                </a:tc>
                <a:extLst>
                  <a:ext uri="{0D108BD9-81ED-4DB2-BD59-A6C34878D82A}">
                    <a16:rowId xmlns:a16="http://schemas.microsoft.com/office/drawing/2014/main" val="10002"/>
                  </a:ext>
                </a:extLst>
              </a:tr>
              <a:tr h="370840">
                <a:tc>
                  <a:txBody>
                    <a:bodyPr/>
                    <a:lstStyle/>
                    <a:p>
                      <a:r>
                        <a:rPr lang="en-US" sz="1600" dirty="0"/>
                        <a:t>1945</a:t>
                      </a:r>
                    </a:p>
                  </a:txBody>
                  <a:tcPr/>
                </a:tc>
                <a:tc>
                  <a:txBody>
                    <a:bodyPr/>
                    <a:lstStyle/>
                    <a:p>
                      <a:r>
                        <a:rPr lang="en-US" sz="1600" dirty="0"/>
                        <a:t>2011</a:t>
                      </a:r>
                    </a:p>
                  </a:txBody>
                  <a:tcPr/>
                </a:tc>
                <a:tc>
                  <a:txBody>
                    <a:bodyPr/>
                    <a:lstStyle/>
                    <a:p>
                      <a:r>
                        <a:rPr lang="en-US" sz="1600" dirty="0"/>
                        <a:t>Microbiology and Immunology</a:t>
                      </a:r>
                    </a:p>
                  </a:txBody>
                  <a:tcPr/>
                </a:tc>
                <a:tc>
                  <a:txBody>
                    <a:bodyPr/>
                    <a:lstStyle/>
                    <a:p>
                      <a:r>
                        <a:rPr lang="en-US" sz="1600" dirty="0"/>
                        <a:t>Science</a:t>
                      </a:r>
                    </a:p>
                  </a:txBody>
                  <a:tcPr/>
                </a:tc>
                <a:extLst>
                  <a:ext uri="{0D108BD9-81ED-4DB2-BD59-A6C34878D82A}">
                    <a16:rowId xmlns:a16="http://schemas.microsoft.com/office/drawing/2014/main" val="10003"/>
                  </a:ext>
                </a:extLst>
              </a:tr>
              <a:tr h="370840">
                <a:tc>
                  <a:txBody>
                    <a:bodyPr/>
                    <a:lstStyle/>
                    <a:p>
                      <a:r>
                        <a:rPr lang="en-US" sz="1600" dirty="0"/>
                        <a:t>1949</a:t>
                      </a:r>
                    </a:p>
                  </a:txBody>
                  <a:tcPr/>
                </a:tc>
                <a:tc>
                  <a:txBody>
                    <a:bodyPr/>
                    <a:lstStyle/>
                    <a:p>
                      <a:r>
                        <a:rPr lang="en-US" sz="1600" dirty="0"/>
                        <a:t>2019</a:t>
                      </a:r>
                    </a:p>
                  </a:txBody>
                  <a:tcPr/>
                </a:tc>
                <a:tc>
                  <a:txBody>
                    <a:bodyPr/>
                    <a:lstStyle/>
                    <a:p>
                      <a:r>
                        <a:rPr lang="en-US" sz="1600" dirty="0"/>
                        <a:t>Obstet Gynec Cumming School of Medicine</a:t>
                      </a:r>
                    </a:p>
                  </a:txBody>
                  <a:tcPr/>
                </a:tc>
                <a:tc>
                  <a:txBody>
                    <a:bodyPr/>
                    <a:lstStyle/>
                    <a:p>
                      <a:r>
                        <a:rPr lang="en-US" sz="1600" dirty="0"/>
                        <a:t>Medicine</a:t>
                      </a:r>
                    </a:p>
                  </a:txBody>
                  <a:tcPr/>
                </a:tc>
                <a:extLst>
                  <a:ext uri="{0D108BD9-81ED-4DB2-BD59-A6C34878D82A}">
                    <a16:rowId xmlns:a16="http://schemas.microsoft.com/office/drawing/2014/main" val="10004"/>
                  </a:ext>
                </a:extLst>
              </a:tr>
              <a:tr h="370840">
                <a:tc>
                  <a:txBody>
                    <a:bodyPr/>
                    <a:lstStyle/>
                    <a:p>
                      <a:r>
                        <a:rPr lang="en-US" sz="1600" dirty="0"/>
                        <a:t>1951</a:t>
                      </a:r>
                    </a:p>
                  </a:txBody>
                  <a:tcPr/>
                </a:tc>
                <a:tc>
                  <a:txBody>
                    <a:bodyPr/>
                    <a:lstStyle/>
                    <a:p>
                      <a:r>
                        <a:rPr lang="en-US" sz="1600" dirty="0"/>
                        <a:t>2018</a:t>
                      </a:r>
                    </a:p>
                  </a:txBody>
                  <a:tcPr/>
                </a:tc>
                <a:tc>
                  <a:txBody>
                    <a:bodyPr/>
                    <a:lstStyle/>
                    <a:p>
                      <a:r>
                        <a:rPr lang="en-US" sz="1600" dirty="0"/>
                        <a:t>School of Population &amp; Public Health</a:t>
                      </a:r>
                    </a:p>
                  </a:txBody>
                  <a:tcPr/>
                </a:tc>
                <a:tc>
                  <a:txBody>
                    <a:bodyPr/>
                    <a:lstStyle/>
                    <a:p>
                      <a:r>
                        <a:rPr lang="en-US" sz="1600" dirty="0"/>
                        <a:t>Medicine</a:t>
                      </a:r>
                    </a:p>
                  </a:txBody>
                  <a:tcPr/>
                </a:tc>
                <a:extLst>
                  <a:ext uri="{0D108BD9-81ED-4DB2-BD59-A6C34878D82A}">
                    <a16:rowId xmlns:a16="http://schemas.microsoft.com/office/drawing/2014/main" val="10005"/>
                  </a:ext>
                </a:extLst>
              </a:tr>
              <a:tr h="370840">
                <a:tc>
                  <a:txBody>
                    <a:bodyPr/>
                    <a:lstStyle/>
                    <a:p>
                      <a:r>
                        <a:rPr lang="en-US" sz="1600" dirty="0"/>
                        <a:t>1943</a:t>
                      </a:r>
                    </a:p>
                  </a:txBody>
                  <a:tcPr/>
                </a:tc>
                <a:tc>
                  <a:txBody>
                    <a:bodyPr/>
                    <a:lstStyle/>
                    <a:p>
                      <a:r>
                        <a:rPr lang="en-US" sz="1600" dirty="0"/>
                        <a:t>2013</a:t>
                      </a:r>
                    </a:p>
                  </a:txBody>
                  <a:tcPr/>
                </a:tc>
                <a:tc>
                  <a:txBody>
                    <a:bodyPr/>
                    <a:lstStyle/>
                    <a:p>
                      <a:r>
                        <a:rPr lang="en-US" sz="1600" dirty="0"/>
                        <a:t>Nursing/Psychology</a:t>
                      </a:r>
                    </a:p>
                  </a:txBody>
                  <a:tcPr/>
                </a:tc>
                <a:tc>
                  <a:txBody>
                    <a:bodyPr/>
                    <a:lstStyle/>
                    <a:p>
                      <a:r>
                        <a:rPr lang="en-US" sz="1600" dirty="0"/>
                        <a:t>Health Sciences/Arts &amp; Science</a:t>
                      </a:r>
                    </a:p>
                  </a:txBody>
                  <a:tcPr/>
                </a:tc>
                <a:extLst>
                  <a:ext uri="{0D108BD9-81ED-4DB2-BD59-A6C34878D82A}">
                    <a16:rowId xmlns:a16="http://schemas.microsoft.com/office/drawing/2014/main" val="10006"/>
                  </a:ext>
                </a:extLst>
              </a:tr>
              <a:tr h="370840">
                <a:tc>
                  <a:txBody>
                    <a:bodyPr/>
                    <a:lstStyle/>
                    <a:p>
                      <a:r>
                        <a:rPr lang="en-US" sz="1600" dirty="0"/>
                        <a:t>1950</a:t>
                      </a:r>
                    </a:p>
                  </a:txBody>
                  <a:tcPr/>
                </a:tc>
                <a:tc>
                  <a:txBody>
                    <a:bodyPr/>
                    <a:lstStyle/>
                    <a:p>
                      <a:r>
                        <a:rPr lang="en-US" sz="1600" dirty="0"/>
                        <a:t>2019</a:t>
                      </a:r>
                    </a:p>
                  </a:txBody>
                  <a:tcPr/>
                </a:tc>
                <a:tc>
                  <a:txBody>
                    <a:bodyPr/>
                    <a:lstStyle/>
                    <a:p>
                      <a:r>
                        <a:rPr lang="en-US" sz="1600" dirty="0"/>
                        <a:t>Statistics</a:t>
                      </a:r>
                    </a:p>
                  </a:txBody>
                  <a:tcPr/>
                </a:tc>
                <a:tc>
                  <a:txBody>
                    <a:bodyPr/>
                    <a:lstStyle/>
                    <a:p>
                      <a:r>
                        <a:rPr lang="en-US" sz="1600" dirty="0"/>
                        <a:t>Science</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57708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1946</a:t>
                      </a:r>
                    </a:p>
                  </a:txBody>
                  <a:tcPr/>
                </a:tc>
                <a:tc>
                  <a:txBody>
                    <a:bodyPr/>
                    <a:lstStyle/>
                    <a:p>
                      <a:r>
                        <a:rPr lang="en-US" sz="1600" dirty="0"/>
                        <a:t>2016</a:t>
                      </a:r>
                    </a:p>
                  </a:txBody>
                  <a:tcPr/>
                </a:tc>
                <a:tc>
                  <a:txBody>
                    <a:bodyPr/>
                    <a:lstStyle/>
                    <a:p>
                      <a:r>
                        <a:rPr lang="en-US" sz="1600" dirty="0"/>
                        <a:t>Law</a:t>
                      </a:r>
                    </a:p>
                  </a:txBody>
                  <a:tcPr/>
                </a:tc>
                <a:tc>
                  <a:txBody>
                    <a:bodyPr/>
                    <a:lstStyle/>
                    <a:p>
                      <a:r>
                        <a:rPr lang="en-US" sz="1600" dirty="0"/>
                        <a:t>Law</a:t>
                      </a:r>
                    </a:p>
                  </a:txBody>
                  <a:tcPr/>
                </a:tc>
                <a:extLst>
                  <a:ext uri="{0D108BD9-81ED-4DB2-BD59-A6C34878D82A}">
                    <a16:rowId xmlns:a16="http://schemas.microsoft.com/office/drawing/2014/main" val="10001"/>
                  </a:ext>
                </a:extLst>
              </a:tr>
              <a:tr h="370840">
                <a:tc>
                  <a:txBody>
                    <a:bodyPr/>
                    <a:lstStyle/>
                    <a:p>
                      <a:r>
                        <a:rPr lang="en-US" sz="1600" dirty="0"/>
                        <a:t>1934</a:t>
                      </a:r>
                    </a:p>
                  </a:txBody>
                  <a:tcPr/>
                </a:tc>
                <a:tc>
                  <a:txBody>
                    <a:bodyPr/>
                    <a:lstStyle/>
                    <a:p>
                      <a:r>
                        <a:rPr lang="en-US" sz="1600" dirty="0"/>
                        <a:t>1999</a:t>
                      </a:r>
                    </a:p>
                  </a:txBody>
                  <a:tcPr/>
                </a:tc>
                <a:tc>
                  <a:txBody>
                    <a:bodyPr/>
                    <a:lstStyle/>
                    <a:p>
                      <a:r>
                        <a:rPr lang="en-US" sz="1600" dirty="0"/>
                        <a:t>Earth &amp; Ocean Science</a:t>
                      </a:r>
                    </a:p>
                  </a:txBody>
                  <a:tcPr/>
                </a:tc>
                <a:tc>
                  <a:txBody>
                    <a:bodyPr/>
                    <a:lstStyle/>
                    <a:p>
                      <a:r>
                        <a:rPr lang="en-US" sz="1600" dirty="0"/>
                        <a:t>Science</a:t>
                      </a:r>
                    </a:p>
                  </a:txBody>
                  <a:tcPr/>
                </a:tc>
                <a:extLst>
                  <a:ext uri="{0D108BD9-81ED-4DB2-BD59-A6C34878D82A}">
                    <a16:rowId xmlns:a16="http://schemas.microsoft.com/office/drawing/2014/main" val="10002"/>
                  </a:ext>
                </a:extLst>
              </a:tr>
              <a:tr h="370840">
                <a:tc>
                  <a:txBody>
                    <a:bodyPr/>
                    <a:lstStyle/>
                    <a:p>
                      <a:r>
                        <a:rPr lang="en-US" sz="1600" dirty="0"/>
                        <a:t>1957</a:t>
                      </a:r>
                    </a:p>
                  </a:txBody>
                  <a:tcPr/>
                </a:tc>
                <a:tc>
                  <a:txBody>
                    <a:bodyPr/>
                    <a:lstStyle/>
                    <a:p>
                      <a:r>
                        <a:rPr lang="en-US" sz="1600" dirty="0"/>
                        <a:t>2018</a:t>
                      </a:r>
                    </a:p>
                  </a:txBody>
                  <a:tcPr/>
                </a:tc>
                <a:tc>
                  <a:txBody>
                    <a:bodyPr/>
                    <a:lstStyle/>
                    <a:p>
                      <a:r>
                        <a:rPr lang="en-US" sz="1600" dirty="0"/>
                        <a:t>Ob/Gyn</a:t>
                      </a:r>
                    </a:p>
                  </a:txBody>
                  <a:tcPr/>
                </a:tc>
                <a:tc>
                  <a:txBody>
                    <a:bodyPr/>
                    <a:lstStyle/>
                    <a:p>
                      <a:r>
                        <a:rPr lang="en-US" sz="1600" dirty="0"/>
                        <a:t>Medicine</a:t>
                      </a:r>
                    </a:p>
                  </a:txBody>
                  <a:tcPr/>
                </a:tc>
                <a:extLst>
                  <a:ext uri="{0D108BD9-81ED-4DB2-BD59-A6C34878D82A}">
                    <a16:rowId xmlns:a16="http://schemas.microsoft.com/office/drawing/2014/main" val="10003"/>
                  </a:ext>
                </a:extLst>
              </a:tr>
              <a:tr h="370840">
                <a:tc>
                  <a:txBody>
                    <a:bodyPr/>
                    <a:lstStyle/>
                    <a:p>
                      <a:r>
                        <a:rPr lang="en-US" sz="1600" dirty="0"/>
                        <a:t>1943</a:t>
                      </a:r>
                    </a:p>
                  </a:txBody>
                  <a:tcPr/>
                </a:tc>
                <a:tc>
                  <a:txBody>
                    <a:bodyPr/>
                    <a:lstStyle/>
                    <a:p>
                      <a:r>
                        <a:rPr lang="en-US" sz="1600" dirty="0"/>
                        <a:t>2015</a:t>
                      </a:r>
                    </a:p>
                  </a:txBody>
                  <a:tcPr/>
                </a:tc>
                <a:tc>
                  <a:txBody>
                    <a:bodyPr/>
                    <a:lstStyle/>
                    <a:p>
                      <a:r>
                        <a:rPr lang="en-US" sz="1600" dirty="0"/>
                        <a:t>Medicine</a:t>
                      </a:r>
                    </a:p>
                  </a:txBody>
                  <a:tcPr/>
                </a:tc>
                <a:tc>
                  <a:txBody>
                    <a:bodyPr/>
                    <a:lstStyle/>
                    <a:p>
                      <a:r>
                        <a:rPr lang="en-US" sz="1600" dirty="0"/>
                        <a:t>OB/GYN</a:t>
                      </a:r>
                    </a:p>
                  </a:txBody>
                  <a:tcPr/>
                </a:tc>
                <a:extLst>
                  <a:ext uri="{0D108BD9-81ED-4DB2-BD59-A6C34878D82A}">
                    <a16:rowId xmlns:a16="http://schemas.microsoft.com/office/drawing/2014/main" val="10004"/>
                  </a:ext>
                </a:extLst>
              </a:tr>
              <a:tr h="370840">
                <a:tc>
                  <a:txBody>
                    <a:bodyPr/>
                    <a:lstStyle/>
                    <a:p>
                      <a:r>
                        <a:rPr lang="en-US" sz="1600" dirty="0"/>
                        <a:t>1952</a:t>
                      </a:r>
                    </a:p>
                  </a:txBody>
                  <a:tcPr/>
                </a:tc>
                <a:tc>
                  <a:txBody>
                    <a:bodyPr/>
                    <a:lstStyle/>
                    <a:p>
                      <a:r>
                        <a:rPr lang="en-US" sz="1600" dirty="0"/>
                        <a:t>2017</a:t>
                      </a:r>
                    </a:p>
                  </a:txBody>
                  <a:tcPr/>
                </a:tc>
                <a:tc>
                  <a:txBody>
                    <a:bodyPr/>
                    <a:lstStyle/>
                    <a:p>
                      <a:r>
                        <a:rPr lang="en-US" sz="1600" dirty="0"/>
                        <a:t>Population &amp; Public Health</a:t>
                      </a:r>
                    </a:p>
                  </a:txBody>
                  <a:tcPr/>
                </a:tc>
                <a:tc>
                  <a:txBody>
                    <a:bodyPr/>
                    <a:lstStyle/>
                    <a:p>
                      <a:r>
                        <a:rPr lang="en-US" sz="1600" dirty="0"/>
                        <a:t>Medicine</a:t>
                      </a:r>
                    </a:p>
                  </a:txBody>
                  <a:tcPr/>
                </a:tc>
                <a:extLst>
                  <a:ext uri="{0D108BD9-81ED-4DB2-BD59-A6C34878D82A}">
                    <a16:rowId xmlns:a16="http://schemas.microsoft.com/office/drawing/2014/main" val="10005"/>
                  </a:ext>
                </a:extLst>
              </a:tr>
              <a:tr h="370840">
                <a:tc>
                  <a:txBody>
                    <a:bodyPr/>
                    <a:lstStyle/>
                    <a:p>
                      <a:r>
                        <a:rPr lang="en-US" sz="1600" dirty="0"/>
                        <a:t>1946</a:t>
                      </a:r>
                    </a:p>
                  </a:txBody>
                  <a:tcPr/>
                </a:tc>
                <a:tc>
                  <a:txBody>
                    <a:bodyPr/>
                    <a:lstStyle/>
                    <a:p>
                      <a:r>
                        <a:rPr lang="en-US" sz="1600" dirty="0"/>
                        <a:t>2019</a:t>
                      </a:r>
                    </a:p>
                  </a:txBody>
                  <a:tcPr/>
                </a:tc>
                <a:tc>
                  <a:txBody>
                    <a:bodyPr/>
                    <a:lstStyle/>
                    <a:p>
                      <a:r>
                        <a:rPr lang="en-US" sz="1600" dirty="0"/>
                        <a:t>kinesiology/sports medicine</a:t>
                      </a:r>
                    </a:p>
                  </a:txBody>
                  <a:tcPr/>
                </a:tc>
                <a:tc>
                  <a:txBody>
                    <a:bodyPr/>
                    <a:lstStyle/>
                    <a:p>
                      <a:r>
                        <a:rPr lang="en-US" sz="1600" dirty="0"/>
                        <a:t>education/medicine</a:t>
                      </a:r>
                    </a:p>
                  </a:txBody>
                  <a:tcPr/>
                </a:tc>
                <a:extLst>
                  <a:ext uri="{0D108BD9-81ED-4DB2-BD59-A6C34878D82A}">
                    <a16:rowId xmlns:a16="http://schemas.microsoft.com/office/drawing/2014/main" val="10006"/>
                  </a:ext>
                </a:extLst>
              </a:tr>
              <a:tr h="370840">
                <a:tc>
                  <a:txBody>
                    <a:bodyPr/>
                    <a:lstStyle/>
                    <a:p>
                      <a:r>
                        <a:rPr lang="en-US" sz="1600" dirty="0"/>
                        <a:t>1939</a:t>
                      </a:r>
                    </a:p>
                  </a:txBody>
                  <a:tcPr/>
                </a:tc>
                <a:tc>
                  <a:txBody>
                    <a:bodyPr/>
                    <a:lstStyle/>
                    <a:p>
                      <a:r>
                        <a:rPr lang="en-US" sz="1600" dirty="0"/>
                        <a:t>2005</a:t>
                      </a:r>
                    </a:p>
                  </a:txBody>
                  <a:tcPr/>
                </a:tc>
                <a:tc>
                  <a:txBody>
                    <a:bodyPr/>
                    <a:lstStyle/>
                    <a:p>
                      <a:r>
                        <a:rPr lang="en-US" sz="1600" dirty="0"/>
                        <a:t>Statistics </a:t>
                      </a:r>
                    </a:p>
                  </a:txBody>
                  <a:tcPr/>
                </a:tc>
                <a:tc>
                  <a:txBody>
                    <a:bodyPr/>
                    <a:lstStyle/>
                    <a:p>
                      <a:r>
                        <a:rPr lang="en-US" sz="1600" dirty="0"/>
                        <a:t>Science</a:t>
                      </a:r>
                    </a:p>
                  </a:txBody>
                  <a:tcPr/>
                </a:tc>
                <a:extLst>
                  <a:ext uri="{0D108BD9-81ED-4DB2-BD59-A6C34878D82A}">
                    <a16:rowId xmlns:a16="http://schemas.microsoft.com/office/drawing/2014/main" val="10007"/>
                  </a:ext>
                </a:extLst>
              </a:tr>
              <a:tr h="370840">
                <a:tc>
                  <a:txBody>
                    <a:bodyPr/>
                    <a:lstStyle/>
                    <a:p>
                      <a:r>
                        <a:rPr lang="en-US" sz="1600" dirty="0"/>
                        <a:t>1942</a:t>
                      </a:r>
                    </a:p>
                  </a:txBody>
                  <a:tcPr/>
                </a:tc>
                <a:tc>
                  <a:txBody>
                    <a:bodyPr/>
                    <a:lstStyle/>
                    <a:p>
                      <a:r>
                        <a:rPr lang="en-US" sz="1600" dirty="0"/>
                        <a:t>2017</a:t>
                      </a:r>
                    </a:p>
                  </a:txBody>
                  <a:tcPr/>
                </a:tc>
                <a:tc>
                  <a:txBody>
                    <a:bodyPr/>
                    <a:lstStyle/>
                    <a:p>
                      <a:r>
                        <a:rPr lang="en-US" sz="1600" dirty="0"/>
                        <a:t>CCGS</a:t>
                      </a:r>
                    </a:p>
                  </a:txBody>
                  <a:tcPr/>
                </a:tc>
                <a:tc>
                  <a:txBody>
                    <a:bodyPr/>
                    <a:lstStyle/>
                    <a:p>
                      <a:r>
                        <a:rPr lang="en-US" sz="1600" dirty="0"/>
                        <a:t>Irving K. Barber School of Arts and Social Science</a:t>
                      </a:r>
                    </a:p>
                  </a:txBody>
                  <a:tcPr/>
                </a:tc>
                <a:extLst>
                  <a:ext uri="{0D108BD9-81ED-4DB2-BD59-A6C34878D82A}">
                    <a16:rowId xmlns:a16="http://schemas.microsoft.com/office/drawing/2014/main" val="10008"/>
                  </a:ext>
                </a:extLst>
              </a:tr>
              <a:tr h="370840">
                <a:tc>
                  <a:txBody>
                    <a:bodyPr/>
                    <a:lstStyle/>
                    <a:p>
                      <a:r>
                        <a:rPr lang="en-US" sz="1600" dirty="0"/>
                        <a:t>1943</a:t>
                      </a:r>
                    </a:p>
                  </a:txBody>
                  <a:tcPr/>
                </a:tc>
                <a:tc>
                  <a:txBody>
                    <a:bodyPr/>
                    <a:lstStyle/>
                    <a:p>
                      <a:r>
                        <a:rPr lang="en-US" sz="1600" dirty="0"/>
                        <a:t>2014</a:t>
                      </a:r>
                    </a:p>
                  </a:txBody>
                  <a:tcPr/>
                </a:tc>
                <a:tc>
                  <a:txBody>
                    <a:bodyPr/>
                    <a:lstStyle/>
                    <a:p>
                      <a:r>
                        <a:rPr lang="en-US" sz="1600" dirty="0"/>
                        <a:t>math</a:t>
                      </a:r>
                    </a:p>
                  </a:txBody>
                  <a:tcPr/>
                </a:tc>
                <a:tc>
                  <a:txBody>
                    <a:bodyPr/>
                    <a:lstStyle/>
                    <a:p>
                      <a:r>
                        <a:rPr lang="en-US" sz="1600" dirty="0"/>
                        <a:t>science</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53136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1950</a:t>
                      </a:r>
                    </a:p>
                  </a:txBody>
                  <a:tcPr/>
                </a:tc>
                <a:tc>
                  <a:txBody>
                    <a:bodyPr/>
                    <a:lstStyle/>
                    <a:p>
                      <a:r>
                        <a:rPr lang="en-US" sz="1600" dirty="0"/>
                        <a:t>2017</a:t>
                      </a:r>
                    </a:p>
                  </a:txBody>
                  <a:tcPr/>
                </a:tc>
                <a:tc>
                  <a:txBody>
                    <a:bodyPr/>
                    <a:lstStyle/>
                    <a:p>
                      <a:r>
                        <a:rPr lang="en-US" sz="1600" dirty="0"/>
                        <a:t>Geography</a:t>
                      </a:r>
                    </a:p>
                  </a:txBody>
                  <a:tcPr/>
                </a:tc>
                <a:tc>
                  <a:txBody>
                    <a:bodyPr/>
                    <a:lstStyle/>
                    <a:p>
                      <a:r>
                        <a:rPr lang="en-US" sz="1600" dirty="0"/>
                        <a:t>Arts</a:t>
                      </a:r>
                    </a:p>
                  </a:txBody>
                  <a:tcPr/>
                </a:tc>
                <a:extLst>
                  <a:ext uri="{0D108BD9-81ED-4DB2-BD59-A6C34878D82A}">
                    <a16:rowId xmlns:a16="http://schemas.microsoft.com/office/drawing/2014/main" val="10001"/>
                  </a:ext>
                </a:extLst>
              </a:tr>
              <a:tr h="370840">
                <a:tc>
                  <a:txBody>
                    <a:bodyPr/>
                    <a:lstStyle/>
                    <a:p>
                      <a:r>
                        <a:rPr lang="en-US" sz="1600" dirty="0"/>
                        <a:t>1946</a:t>
                      </a:r>
                    </a:p>
                  </a:txBody>
                  <a:tcPr/>
                </a:tc>
                <a:tc>
                  <a:txBody>
                    <a:bodyPr/>
                    <a:lstStyle/>
                    <a:p>
                      <a:r>
                        <a:rPr lang="en-US" sz="1600" dirty="0"/>
                        <a:t>2020</a:t>
                      </a:r>
                    </a:p>
                  </a:txBody>
                  <a:tcPr/>
                </a:tc>
                <a:tc>
                  <a:txBody>
                    <a:bodyPr/>
                    <a:lstStyle/>
                    <a:p>
                      <a:r>
                        <a:rPr lang="en-US" sz="1600" dirty="0"/>
                        <a:t>School of Kinesiology</a:t>
                      </a:r>
                    </a:p>
                  </a:txBody>
                  <a:tcPr/>
                </a:tc>
                <a:tc>
                  <a:txBody>
                    <a:bodyPr/>
                    <a:lstStyle/>
                    <a:p>
                      <a:r>
                        <a:rPr lang="en-US" sz="1600" dirty="0"/>
                        <a:t>Education</a:t>
                      </a:r>
                    </a:p>
                  </a:txBody>
                  <a:tcPr/>
                </a:tc>
                <a:extLst>
                  <a:ext uri="{0D108BD9-81ED-4DB2-BD59-A6C34878D82A}">
                    <a16:rowId xmlns:a16="http://schemas.microsoft.com/office/drawing/2014/main" val="10002"/>
                  </a:ext>
                </a:extLst>
              </a:tr>
              <a:tr h="370840">
                <a:tc>
                  <a:txBody>
                    <a:bodyPr/>
                    <a:lstStyle/>
                    <a:p>
                      <a:r>
                        <a:rPr lang="en-US" sz="1600" dirty="0"/>
                        <a:t>1945</a:t>
                      </a:r>
                    </a:p>
                  </a:txBody>
                  <a:tcPr/>
                </a:tc>
                <a:tc>
                  <a:txBody>
                    <a:bodyPr/>
                    <a:lstStyle/>
                    <a:p>
                      <a:r>
                        <a:rPr lang="en-US" sz="1600" dirty="0"/>
                        <a:t>2010</a:t>
                      </a:r>
                    </a:p>
                  </a:txBody>
                  <a:tcPr/>
                </a:tc>
                <a:tc>
                  <a:txBody>
                    <a:bodyPr/>
                    <a:lstStyle/>
                    <a:p>
                      <a:r>
                        <a:rPr lang="en-US" sz="1600" dirty="0"/>
                        <a:t> CENES</a:t>
                      </a:r>
                    </a:p>
                  </a:txBody>
                  <a:tcPr/>
                </a:tc>
                <a:tc>
                  <a:txBody>
                    <a:bodyPr/>
                    <a:lstStyle/>
                    <a:p>
                      <a:r>
                        <a:rPr lang="en-US" sz="1600" dirty="0"/>
                        <a:t>Arts</a:t>
                      </a:r>
                    </a:p>
                  </a:txBody>
                  <a:tcPr/>
                </a:tc>
                <a:extLst>
                  <a:ext uri="{0D108BD9-81ED-4DB2-BD59-A6C34878D82A}">
                    <a16:rowId xmlns:a16="http://schemas.microsoft.com/office/drawing/2014/main" val="10003"/>
                  </a:ext>
                </a:extLst>
              </a:tr>
              <a:tr h="370840">
                <a:tc>
                  <a:txBody>
                    <a:bodyPr/>
                    <a:lstStyle/>
                    <a:p>
                      <a:r>
                        <a:rPr lang="en-US" sz="1600" dirty="0"/>
                        <a:t>1946</a:t>
                      </a:r>
                    </a:p>
                  </a:txBody>
                  <a:tcPr/>
                </a:tc>
                <a:tc>
                  <a:txBody>
                    <a:bodyPr/>
                    <a:lstStyle/>
                    <a:p>
                      <a:endParaRPr lang="en-US" sz="1600" dirty="0"/>
                    </a:p>
                  </a:txBody>
                  <a:tcPr/>
                </a:tc>
                <a:tc>
                  <a:txBody>
                    <a:bodyPr/>
                    <a:lstStyle/>
                    <a:p>
                      <a:r>
                        <a:rPr lang="en-US" sz="1600" dirty="0"/>
                        <a:t>English</a:t>
                      </a:r>
                    </a:p>
                  </a:txBody>
                  <a:tcPr/>
                </a:tc>
                <a:tc>
                  <a:txBody>
                    <a:bodyPr/>
                    <a:lstStyle/>
                    <a:p>
                      <a:r>
                        <a:rPr lang="en-US" sz="1600" dirty="0"/>
                        <a:t>Arts</a:t>
                      </a:r>
                    </a:p>
                  </a:txBody>
                  <a:tcPr/>
                </a:tc>
                <a:extLst>
                  <a:ext uri="{0D108BD9-81ED-4DB2-BD59-A6C34878D82A}">
                    <a16:rowId xmlns:a16="http://schemas.microsoft.com/office/drawing/2014/main" val="10004"/>
                  </a:ext>
                </a:extLst>
              </a:tr>
              <a:tr h="370840">
                <a:tc>
                  <a:txBody>
                    <a:bodyPr/>
                    <a:lstStyle/>
                    <a:p>
                      <a:r>
                        <a:rPr lang="en-US" sz="1600" dirty="0"/>
                        <a:t>1943</a:t>
                      </a:r>
                    </a:p>
                  </a:txBody>
                  <a:tcPr/>
                </a:tc>
                <a:tc>
                  <a:txBody>
                    <a:bodyPr/>
                    <a:lstStyle/>
                    <a:p>
                      <a:r>
                        <a:rPr lang="en-US" sz="1600" dirty="0"/>
                        <a:t>2011</a:t>
                      </a:r>
                    </a:p>
                  </a:txBody>
                  <a:tcPr/>
                </a:tc>
                <a:tc>
                  <a:txBody>
                    <a:bodyPr/>
                    <a:lstStyle/>
                    <a:p>
                      <a:r>
                        <a:rPr lang="en-US" sz="1600" dirty="0"/>
                        <a:t>History</a:t>
                      </a:r>
                    </a:p>
                  </a:txBody>
                  <a:tcPr/>
                </a:tc>
                <a:tc>
                  <a:txBody>
                    <a:bodyPr/>
                    <a:lstStyle/>
                    <a:p>
                      <a:r>
                        <a:rPr lang="en-US" sz="1600" dirty="0"/>
                        <a:t>Arts</a:t>
                      </a:r>
                    </a:p>
                  </a:txBody>
                  <a:tcPr/>
                </a:tc>
                <a:extLst>
                  <a:ext uri="{0D108BD9-81ED-4DB2-BD59-A6C34878D82A}">
                    <a16:rowId xmlns:a16="http://schemas.microsoft.com/office/drawing/2014/main" val="10005"/>
                  </a:ext>
                </a:extLst>
              </a:tr>
              <a:tr h="370840">
                <a:tc>
                  <a:txBody>
                    <a:bodyPr/>
                    <a:lstStyle/>
                    <a:p>
                      <a:r>
                        <a:rPr lang="en-US" sz="1600" dirty="0"/>
                        <a:t>1944</a:t>
                      </a:r>
                    </a:p>
                  </a:txBody>
                  <a:tcPr/>
                </a:tc>
                <a:tc>
                  <a:txBody>
                    <a:bodyPr/>
                    <a:lstStyle/>
                    <a:p>
                      <a:r>
                        <a:rPr lang="en-US" sz="1600" dirty="0"/>
                        <a:t>2004</a:t>
                      </a:r>
                    </a:p>
                  </a:txBody>
                  <a:tcPr/>
                </a:tc>
                <a:tc>
                  <a:txBody>
                    <a:bodyPr/>
                    <a:lstStyle/>
                    <a:p>
                      <a:r>
                        <a:rPr lang="en-US" sz="1600" dirty="0"/>
                        <a:t>Political Science</a:t>
                      </a:r>
                    </a:p>
                  </a:txBody>
                  <a:tcPr/>
                </a:tc>
                <a:tc>
                  <a:txBody>
                    <a:bodyPr/>
                    <a:lstStyle/>
                    <a:p>
                      <a:r>
                        <a:rPr lang="en-US" sz="1600" dirty="0"/>
                        <a:t>Arts</a:t>
                      </a:r>
                    </a:p>
                  </a:txBody>
                  <a:tcPr/>
                </a:tc>
                <a:extLst>
                  <a:ext uri="{0D108BD9-81ED-4DB2-BD59-A6C34878D82A}">
                    <a16:rowId xmlns:a16="http://schemas.microsoft.com/office/drawing/2014/main" val="10006"/>
                  </a:ext>
                </a:extLst>
              </a:tr>
              <a:tr h="370840">
                <a:tc>
                  <a:txBody>
                    <a:bodyPr/>
                    <a:lstStyle/>
                    <a:p>
                      <a:r>
                        <a:rPr lang="en-US" sz="1600" dirty="0"/>
                        <a:t>1956</a:t>
                      </a:r>
                    </a:p>
                  </a:txBody>
                  <a:tcPr/>
                </a:tc>
                <a:tc>
                  <a:txBody>
                    <a:bodyPr/>
                    <a:lstStyle/>
                    <a:p>
                      <a:r>
                        <a:rPr lang="en-US" sz="1600" dirty="0"/>
                        <a:t>2020</a:t>
                      </a:r>
                    </a:p>
                  </a:txBody>
                  <a:tcPr/>
                </a:tc>
                <a:tc>
                  <a:txBody>
                    <a:bodyPr/>
                    <a:lstStyle/>
                    <a:p>
                      <a:r>
                        <a:rPr lang="en-US" sz="1600" dirty="0"/>
                        <a:t>Medicine</a:t>
                      </a:r>
                    </a:p>
                  </a:txBody>
                  <a:tcPr/>
                </a:tc>
                <a:tc>
                  <a:txBody>
                    <a:bodyPr/>
                    <a:lstStyle/>
                    <a:p>
                      <a:r>
                        <a:rPr lang="en-US" sz="1600" dirty="0"/>
                        <a:t>Pediatrics</a:t>
                      </a:r>
                    </a:p>
                  </a:txBody>
                  <a:tcPr/>
                </a:tc>
                <a:extLst>
                  <a:ext uri="{0D108BD9-81ED-4DB2-BD59-A6C34878D82A}">
                    <a16:rowId xmlns:a16="http://schemas.microsoft.com/office/drawing/2014/main" val="10007"/>
                  </a:ext>
                </a:extLst>
              </a:tr>
              <a:tr h="370840">
                <a:tc>
                  <a:txBody>
                    <a:bodyPr/>
                    <a:lstStyle/>
                    <a:p>
                      <a:r>
                        <a:rPr lang="en-US" sz="1600" dirty="0"/>
                        <a:t>1932</a:t>
                      </a:r>
                    </a:p>
                  </a:txBody>
                  <a:tcPr/>
                </a:tc>
                <a:tc>
                  <a:txBody>
                    <a:bodyPr/>
                    <a:lstStyle/>
                    <a:p>
                      <a:r>
                        <a:rPr lang="en-US" sz="1600" dirty="0"/>
                        <a:t>1998</a:t>
                      </a:r>
                    </a:p>
                  </a:txBody>
                  <a:tcPr/>
                </a:tc>
                <a:tc>
                  <a:txBody>
                    <a:bodyPr/>
                    <a:lstStyle/>
                    <a:p>
                      <a:r>
                        <a:rPr lang="en-US" sz="1600" dirty="0"/>
                        <a:t>Anthropology (formerly Anth &amp; Sociology)</a:t>
                      </a:r>
                    </a:p>
                  </a:txBody>
                  <a:tcPr/>
                </a:tc>
                <a:tc>
                  <a:txBody>
                    <a:bodyPr/>
                    <a:lstStyle/>
                    <a:p>
                      <a:r>
                        <a:rPr lang="en-US" sz="1600" dirty="0"/>
                        <a:t>Arts</a:t>
                      </a:r>
                    </a:p>
                  </a:txBody>
                  <a:tcPr/>
                </a:tc>
                <a:extLst>
                  <a:ext uri="{0D108BD9-81ED-4DB2-BD59-A6C34878D82A}">
                    <a16:rowId xmlns:a16="http://schemas.microsoft.com/office/drawing/2014/main" val="10008"/>
                  </a:ext>
                </a:extLst>
              </a:tr>
              <a:tr h="370840">
                <a:tc>
                  <a:txBody>
                    <a:bodyPr/>
                    <a:lstStyle/>
                    <a:p>
                      <a:r>
                        <a:rPr lang="en-US" sz="1600" dirty="0"/>
                        <a:t>1940</a:t>
                      </a:r>
                    </a:p>
                  </a:txBody>
                  <a:tcPr/>
                </a:tc>
                <a:tc>
                  <a:txBody>
                    <a:bodyPr/>
                    <a:lstStyle/>
                    <a:p>
                      <a:r>
                        <a:rPr lang="en-US" sz="1600" dirty="0"/>
                        <a:t>2018</a:t>
                      </a:r>
                    </a:p>
                  </a:txBody>
                  <a:tcPr/>
                </a:tc>
                <a:tc>
                  <a:txBody>
                    <a:bodyPr/>
                    <a:lstStyle/>
                    <a:p>
                      <a:r>
                        <a:rPr lang="en-US" sz="1600" dirty="0"/>
                        <a:t>Rheumatology</a:t>
                      </a:r>
                    </a:p>
                  </a:txBody>
                  <a:tcPr/>
                </a:tc>
                <a:tc>
                  <a:txBody>
                    <a:bodyPr/>
                    <a:lstStyle/>
                    <a:p>
                      <a:r>
                        <a:rPr lang="en-US" sz="1600" dirty="0"/>
                        <a:t>Medicine</a:t>
                      </a:r>
                    </a:p>
                  </a:txBody>
                  <a:tcPr/>
                </a:tc>
                <a:extLst>
                  <a:ext uri="{0D108BD9-81ED-4DB2-BD59-A6C34878D82A}">
                    <a16:rowId xmlns:a16="http://schemas.microsoft.com/office/drawing/2014/main" val="10009"/>
                  </a:ext>
                </a:extLst>
              </a:tr>
              <a:tr h="370840">
                <a:tc>
                  <a:txBody>
                    <a:bodyPr/>
                    <a:lstStyle/>
                    <a:p>
                      <a:r>
                        <a:rPr lang="en-US" sz="1600" dirty="0"/>
                        <a:t>1948</a:t>
                      </a:r>
                    </a:p>
                  </a:txBody>
                  <a:tcPr/>
                </a:tc>
                <a:tc>
                  <a:txBody>
                    <a:bodyPr/>
                    <a:lstStyle/>
                    <a:p>
                      <a:r>
                        <a:rPr lang="en-US" sz="1600" dirty="0"/>
                        <a:t>2020</a:t>
                      </a:r>
                    </a:p>
                  </a:txBody>
                  <a:tcPr/>
                </a:tc>
                <a:tc>
                  <a:txBody>
                    <a:bodyPr/>
                    <a:lstStyle/>
                    <a:p>
                      <a:r>
                        <a:rPr lang="en-US" sz="1600" dirty="0"/>
                        <a:t>Political Science</a:t>
                      </a:r>
                    </a:p>
                  </a:txBody>
                  <a:tcPr/>
                </a:tc>
                <a:tc>
                  <a:txBody>
                    <a:bodyPr/>
                    <a:lstStyle/>
                    <a:p>
                      <a:r>
                        <a:rPr lang="en-US" sz="1600" dirty="0"/>
                        <a:t>Arts</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140000"/>
            <a:ext cx="8229600" cy="369332"/>
          </a:xfrm>
          <a:prstGeom prst="rect">
            <a:avLst/>
          </a:prstGeom>
          <a:noFill/>
        </p:spPr>
        <p:txBody>
          <a:bodyPr wrap="square" rtlCol="0"/>
          <a:lstStyle/>
          <a:p>
            <a:r>
              <a:rPr lang="en-US" sz="2200" dirty="0"/>
              <a:t>Q5 - Which of the following choices best describes your affiliation with the College?</a:t>
            </a:r>
          </a:p>
        </p:txBody>
      </p:sp>
      <p:pic>
        <p:nvPicPr>
          <p:cNvPr id="3" name="Object 2"/>
          <p:cNvPicPr>
            <a:picLocks noChangeAspect="1"/>
          </p:cNvPicPr>
          <p:nvPr/>
        </p:nvPicPr>
        <p:blipFill>
          <a:blip r:embed="rId3" cstate="print"/>
          <a:stretch>
            <a:fillRect/>
          </a:stretch>
        </p:blipFill>
        <p:spPr>
          <a:xfrm>
            <a:off x="572000" y="1200000"/>
            <a:ext cx="8000000" cy="50000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70408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1939</a:t>
                      </a:r>
                    </a:p>
                  </a:txBody>
                  <a:tcPr/>
                </a:tc>
                <a:tc>
                  <a:txBody>
                    <a:bodyPr/>
                    <a:lstStyle/>
                    <a:p>
                      <a:r>
                        <a:rPr lang="en-US" sz="1600" dirty="0"/>
                        <a:t>2005 ?</a:t>
                      </a:r>
                    </a:p>
                  </a:txBody>
                  <a:tcPr/>
                </a:tc>
                <a:tc>
                  <a:txBody>
                    <a:bodyPr/>
                    <a:lstStyle/>
                    <a:p>
                      <a:r>
                        <a:rPr lang="en-US" sz="1600" dirty="0"/>
                        <a:t>HKin</a:t>
                      </a:r>
                    </a:p>
                  </a:txBody>
                  <a:tcPr/>
                </a:tc>
                <a:tc>
                  <a:txBody>
                    <a:bodyPr/>
                    <a:lstStyle/>
                    <a:p>
                      <a:r>
                        <a:rPr lang="en-US" sz="1600" dirty="0"/>
                        <a:t>Education </a:t>
                      </a:r>
                    </a:p>
                  </a:txBody>
                  <a:tcPr/>
                </a:tc>
                <a:extLst>
                  <a:ext uri="{0D108BD9-81ED-4DB2-BD59-A6C34878D82A}">
                    <a16:rowId xmlns:a16="http://schemas.microsoft.com/office/drawing/2014/main" val="10001"/>
                  </a:ext>
                </a:extLst>
              </a:tr>
              <a:tr h="370840">
                <a:tc>
                  <a:txBody>
                    <a:bodyPr/>
                    <a:lstStyle/>
                    <a:p>
                      <a:r>
                        <a:rPr lang="en-US" sz="1600" dirty="0"/>
                        <a:t>1941</a:t>
                      </a:r>
                    </a:p>
                  </a:txBody>
                  <a:tcPr/>
                </a:tc>
                <a:tc>
                  <a:txBody>
                    <a:bodyPr/>
                    <a:lstStyle/>
                    <a:p>
                      <a:r>
                        <a:rPr lang="en-US" sz="1600" dirty="0"/>
                        <a:t>1996</a:t>
                      </a:r>
                    </a:p>
                  </a:txBody>
                  <a:tcPr/>
                </a:tc>
                <a:tc>
                  <a:txBody>
                    <a:bodyPr/>
                    <a:lstStyle/>
                    <a:p>
                      <a:r>
                        <a:rPr lang="en-US" sz="1600" dirty="0"/>
                        <a:t>Pathology</a:t>
                      </a:r>
                    </a:p>
                  </a:txBody>
                  <a:tcPr/>
                </a:tc>
                <a:tc>
                  <a:txBody>
                    <a:bodyPr/>
                    <a:lstStyle/>
                    <a:p>
                      <a:r>
                        <a:rPr lang="en-US" sz="1600" dirty="0"/>
                        <a:t>Medicine</a:t>
                      </a:r>
                    </a:p>
                  </a:txBody>
                  <a:tcPr/>
                </a:tc>
                <a:extLst>
                  <a:ext uri="{0D108BD9-81ED-4DB2-BD59-A6C34878D82A}">
                    <a16:rowId xmlns:a16="http://schemas.microsoft.com/office/drawing/2014/main" val="10002"/>
                  </a:ext>
                </a:extLst>
              </a:tr>
              <a:tr h="370840">
                <a:tc>
                  <a:txBody>
                    <a:bodyPr/>
                    <a:lstStyle/>
                    <a:p>
                      <a:r>
                        <a:rPr lang="en-US" sz="1600" dirty="0"/>
                        <a:t>1940</a:t>
                      </a:r>
                    </a:p>
                  </a:txBody>
                  <a:tcPr/>
                </a:tc>
                <a:tc>
                  <a:txBody>
                    <a:bodyPr/>
                    <a:lstStyle/>
                    <a:p>
                      <a:r>
                        <a:rPr lang="en-US" sz="1600" dirty="0"/>
                        <a:t>2005</a:t>
                      </a:r>
                    </a:p>
                  </a:txBody>
                  <a:tcPr/>
                </a:tc>
                <a:tc>
                  <a:txBody>
                    <a:bodyPr/>
                    <a:lstStyle/>
                    <a:p>
                      <a:r>
                        <a:rPr lang="en-US" sz="1600" dirty="0"/>
                        <a:t>Pediatrics</a:t>
                      </a:r>
                    </a:p>
                  </a:txBody>
                  <a:tcPr/>
                </a:tc>
                <a:tc>
                  <a:txBody>
                    <a:bodyPr/>
                    <a:lstStyle/>
                    <a:p>
                      <a:r>
                        <a:rPr lang="en-US" sz="1600" dirty="0"/>
                        <a:t>Medicine</a:t>
                      </a:r>
                    </a:p>
                  </a:txBody>
                  <a:tcPr/>
                </a:tc>
                <a:extLst>
                  <a:ext uri="{0D108BD9-81ED-4DB2-BD59-A6C34878D82A}">
                    <a16:rowId xmlns:a16="http://schemas.microsoft.com/office/drawing/2014/main" val="10003"/>
                  </a:ext>
                </a:extLst>
              </a:tr>
              <a:tr h="370840">
                <a:tc>
                  <a:txBody>
                    <a:bodyPr/>
                    <a:lstStyle/>
                    <a:p>
                      <a:r>
                        <a:rPr lang="en-US" sz="1600" dirty="0"/>
                        <a:t>1939</a:t>
                      </a:r>
                    </a:p>
                  </a:txBody>
                  <a:tcPr/>
                </a:tc>
                <a:tc>
                  <a:txBody>
                    <a:bodyPr/>
                    <a:lstStyle/>
                    <a:p>
                      <a:r>
                        <a:rPr lang="en-US" sz="1600" dirty="0"/>
                        <a:t>2004</a:t>
                      </a:r>
                    </a:p>
                  </a:txBody>
                  <a:tcPr/>
                </a:tc>
                <a:tc>
                  <a:txBody>
                    <a:bodyPr/>
                    <a:lstStyle/>
                    <a:p>
                      <a:r>
                        <a:rPr lang="en-US" sz="1600" dirty="0"/>
                        <a:t>EECE</a:t>
                      </a:r>
                    </a:p>
                  </a:txBody>
                  <a:tcPr/>
                </a:tc>
                <a:tc>
                  <a:txBody>
                    <a:bodyPr/>
                    <a:lstStyle/>
                    <a:p>
                      <a:r>
                        <a:rPr lang="en-US" sz="1600" dirty="0"/>
                        <a:t>APSC</a:t>
                      </a:r>
                    </a:p>
                  </a:txBody>
                  <a:tcPr/>
                </a:tc>
                <a:extLst>
                  <a:ext uri="{0D108BD9-81ED-4DB2-BD59-A6C34878D82A}">
                    <a16:rowId xmlns:a16="http://schemas.microsoft.com/office/drawing/2014/main" val="10004"/>
                  </a:ext>
                </a:extLst>
              </a:tr>
              <a:tr h="370840">
                <a:tc>
                  <a:txBody>
                    <a:bodyPr/>
                    <a:lstStyle/>
                    <a:p>
                      <a:r>
                        <a:rPr lang="en-US" sz="1600" dirty="0"/>
                        <a:t>1952</a:t>
                      </a:r>
                    </a:p>
                  </a:txBody>
                  <a:tcPr/>
                </a:tc>
                <a:tc>
                  <a:txBody>
                    <a:bodyPr/>
                    <a:lstStyle/>
                    <a:p>
                      <a:r>
                        <a:rPr lang="en-US" sz="1600" dirty="0"/>
                        <a:t>2018</a:t>
                      </a:r>
                    </a:p>
                  </a:txBody>
                  <a:tcPr/>
                </a:tc>
                <a:tc>
                  <a:txBody>
                    <a:bodyPr/>
                    <a:lstStyle/>
                    <a:p>
                      <a:r>
                        <a:rPr lang="en-US" sz="1600" dirty="0"/>
                        <a:t>Nursing</a:t>
                      </a:r>
                    </a:p>
                  </a:txBody>
                  <a:tcPr/>
                </a:tc>
                <a:tc>
                  <a:txBody>
                    <a:bodyPr/>
                    <a:lstStyle/>
                    <a:p>
                      <a:r>
                        <a:rPr lang="en-US" sz="1600" dirty="0"/>
                        <a:t>Applied Science</a:t>
                      </a:r>
                    </a:p>
                  </a:txBody>
                  <a:tcPr/>
                </a:tc>
                <a:extLst>
                  <a:ext uri="{0D108BD9-81ED-4DB2-BD59-A6C34878D82A}">
                    <a16:rowId xmlns:a16="http://schemas.microsoft.com/office/drawing/2014/main" val="10005"/>
                  </a:ext>
                </a:extLst>
              </a:tr>
              <a:tr h="370840">
                <a:tc>
                  <a:txBody>
                    <a:bodyPr/>
                    <a:lstStyle/>
                    <a:p>
                      <a:r>
                        <a:rPr lang="en-US" sz="1600" dirty="0"/>
                        <a:t>1950</a:t>
                      </a:r>
                    </a:p>
                  </a:txBody>
                  <a:tcPr/>
                </a:tc>
                <a:tc>
                  <a:txBody>
                    <a:bodyPr/>
                    <a:lstStyle/>
                    <a:p>
                      <a:r>
                        <a:rPr lang="en-US" sz="1600" dirty="0"/>
                        <a:t>2020</a:t>
                      </a:r>
                    </a:p>
                  </a:txBody>
                  <a:tcPr/>
                </a:tc>
                <a:tc>
                  <a:txBody>
                    <a:bodyPr/>
                    <a:lstStyle/>
                    <a:p>
                      <a:r>
                        <a:rPr lang="en-US" sz="1600" dirty="0"/>
                        <a:t>Language and Literacy Education</a:t>
                      </a:r>
                    </a:p>
                  </a:txBody>
                  <a:tcPr/>
                </a:tc>
                <a:tc>
                  <a:txBody>
                    <a:bodyPr/>
                    <a:lstStyle/>
                    <a:p>
                      <a:r>
                        <a:rPr lang="en-US" sz="1600" dirty="0"/>
                        <a:t>Education</a:t>
                      </a:r>
                    </a:p>
                  </a:txBody>
                  <a:tcPr/>
                </a:tc>
                <a:extLst>
                  <a:ext uri="{0D108BD9-81ED-4DB2-BD59-A6C34878D82A}">
                    <a16:rowId xmlns:a16="http://schemas.microsoft.com/office/drawing/2014/main" val="10006"/>
                  </a:ext>
                </a:extLst>
              </a:tr>
              <a:tr h="370840">
                <a:tc>
                  <a:txBody>
                    <a:bodyPr/>
                    <a:lstStyle/>
                    <a:p>
                      <a:r>
                        <a:rPr lang="en-US" sz="1600" dirty="0"/>
                        <a:t>1954</a:t>
                      </a:r>
                    </a:p>
                  </a:txBody>
                  <a:tcPr/>
                </a:tc>
                <a:tc>
                  <a:txBody>
                    <a:bodyPr/>
                    <a:lstStyle/>
                    <a:p>
                      <a:r>
                        <a:rPr lang="en-US" sz="1600" dirty="0"/>
                        <a:t>2020</a:t>
                      </a:r>
                    </a:p>
                  </a:txBody>
                  <a:tcPr/>
                </a:tc>
                <a:tc>
                  <a:txBody>
                    <a:bodyPr/>
                    <a:lstStyle/>
                    <a:p>
                      <a:r>
                        <a:rPr lang="en-US" sz="1600" dirty="0"/>
                        <a:t>Psychology</a:t>
                      </a:r>
                    </a:p>
                  </a:txBody>
                  <a:tcPr/>
                </a:tc>
                <a:tc>
                  <a:txBody>
                    <a:bodyPr/>
                    <a:lstStyle/>
                    <a:p>
                      <a:r>
                        <a:rPr lang="en-US" sz="1600" dirty="0"/>
                        <a:t>Arts &amp; Social Science - UBCO</a:t>
                      </a:r>
                    </a:p>
                  </a:txBody>
                  <a:tcPr/>
                </a:tc>
                <a:extLst>
                  <a:ext uri="{0D108BD9-81ED-4DB2-BD59-A6C34878D82A}">
                    <a16:rowId xmlns:a16="http://schemas.microsoft.com/office/drawing/2014/main" val="10007"/>
                  </a:ext>
                </a:extLst>
              </a:tr>
              <a:tr h="370840">
                <a:tc>
                  <a:txBody>
                    <a:bodyPr/>
                    <a:lstStyle/>
                    <a:p>
                      <a:r>
                        <a:rPr lang="en-US" sz="1600" dirty="0"/>
                        <a:t>1944</a:t>
                      </a:r>
                    </a:p>
                  </a:txBody>
                  <a:tcPr/>
                </a:tc>
                <a:tc>
                  <a:txBody>
                    <a:bodyPr/>
                    <a:lstStyle/>
                    <a:p>
                      <a:r>
                        <a:rPr lang="en-US" sz="1600" dirty="0"/>
                        <a:t>2001</a:t>
                      </a:r>
                    </a:p>
                  </a:txBody>
                  <a:tcPr/>
                </a:tc>
                <a:tc>
                  <a:txBody>
                    <a:bodyPr/>
                    <a:lstStyle/>
                    <a:p>
                      <a:r>
                        <a:rPr lang="en-US" sz="1600" dirty="0"/>
                        <a:t>Library</a:t>
                      </a:r>
                    </a:p>
                  </a:txBody>
                  <a:tcPr/>
                </a:tc>
                <a:tc>
                  <a:txBody>
                    <a:bodyPr/>
                    <a:lstStyle/>
                    <a:p>
                      <a:r>
                        <a:rPr lang="en-US" sz="1600" dirty="0"/>
                        <a:t>Library</a:t>
                      </a:r>
                    </a:p>
                  </a:txBody>
                  <a:tcPr/>
                </a:tc>
                <a:extLst>
                  <a:ext uri="{0D108BD9-81ED-4DB2-BD59-A6C34878D82A}">
                    <a16:rowId xmlns:a16="http://schemas.microsoft.com/office/drawing/2014/main" val="10008"/>
                  </a:ext>
                </a:extLst>
              </a:tr>
              <a:tr h="370840">
                <a:tc>
                  <a:txBody>
                    <a:bodyPr/>
                    <a:lstStyle/>
                    <a:p>
                      <a:r>
                        <a:rPr lang="en-US" sz="1600" dirty="0"/>
                        <a:t>1951</a:t>
                      </a:r>
                    </a:p>
                  </a:txBody>
                  <a:tcPr/>
                </a:tc>
                <a:tc>
                  <a:txBody>
                    <a:bodyPr/>
                    <a:lstStyle/>
                    <a:p>
                      <a:r>
                        <a:rPr lang="en-US" sz="1600" dirty="0"/>
                        <a:t>2018</a:t>
                      </a:r>
                    </a:p>
                  </a:txBody>
                  <a:tcPr/>
                </a:tc>
                <a:tc>
                  <a:txBody>
                    <a:bodyPr/>
                    <a:lstStyle/>
                    <a:p>
                      <a:r>
                        <a:rPr lang="en-US" sz="1600" dirty="0"/>
                        <a:t>Okanagan School of Education</a:t>
                      </a:r>
                    </a:p>
                  </a:txBody>
                  <a:tcPr/>
                </a:tc>
                <a:tc>
                  <a:txBody>
                    <a:bodyPr/>
                    <a:lstStyle/>
                    <a:p>
                      <a:r>
                        <a:rPr lang="en-US" sz="1600" dirty="0"/>
                        <a:t>Education</a:t>
                      </a:r>
                    </a:p>
                  </a:txBody>
                  <a:tcPr/>
                </a:tc>
                <a:extLst>
                  <a:ext uri="{0D108BD9-81ED-4DB2-BD59-A6C34878D82A}">
                    <a16:rowId xmlns:a16="http://schemas.microsoft.com/office/drawing/2014/main" val="10009"/>
                  </a:ext>
                </a:extLst>
              </a:tr>
              <a:tr h="370840">
                <a:tc>
                  <a:txBody>
                    <a:bodyPr/>
                    <a:lstStyle/>
                    <a:p>
                      <a:r>
                        <a:rPr lang="en-US" sz="1600" dirty="0"/>
                        <a:t>1945</a:t>
                      </a:r>
                    </a:p>
                  </a:txBody>
                  <a:tcPr/>
                </a:tc>
                <a:tc>
                  <a:txBody>
                    <a:bodyPr/>
                    <a:lstStyle/>
                    <a:p>
                      <a:r>
                        <a:rPr lang="en-US" sz="1600" dirty="0"/>
                        <a:t>2011</a:t>
                      </a:r>
                    </a:p>
                  </a:txBody>
                  <a:tcPr/>
                </a:tc>
                <a:tc>
                  <a:txBody>
                    <a:bodyPr/>
                    <a:lstStyle/>
                    <a:p>
                      <a:r>
                        <a:rPr lang="en-US" sz="1600" dirty="0"/>
                        <a:t>Library</a:t>
                      </a:r>
                    </a:p>
                  </a:txBody>
                  <a:tcPr/>
                </a:tc>
                <a:tc>
                  <a:txBody>
                    <a:bodyPr/>
                    <a:lstStyle/>
                    <a:p>
                      <a:endParaRPr lang="en-US" sz="1600" dirty="0"/>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65836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1933</a:t>
                      </a:r>
                    </a:p>
                  </a:txBody>
                  <a:tcPr/>
                </a:tc>
                <a:tc>
                  <a:txBody>
                    <a:bodyPr/>
                    <a:lstStyle/>
                    <a:p>
                      <a:r>
                        <a:rPr lang="en-US" sz="1600" dirty="0"/>
                        <a:t>1998</a:t>
                      </a:r>
                    </a:p>
                  </a:txBody>
                  <a:tcPr/>
                </a:tc>
                <a:tc>
                  <a:txBody>
                    <a:bodyPr/>
                    <a:lstStyle/>
                    <a:p>
                      <a:r>
                        <a:rPr lang="en-US" sz="1600" dirty="0"/>
                        <a:t>English</a:t>
                      </a:r>
                    </a:p>
                  </a:txBody>
                  <a:tcPr/>
                </a:tc>
                <a:tc>
                  <a:txBody>
                    <a:bodyPr/>
                    <a:lstStyle/>
                    <a:p>
                      <a:r>
                        <a:rPr lang="en-US" sz="1600" dirty="0"/>
                        <a:t>Arts</a:t>
                      </a:r>
                    </a:p>
                  </a:txBody>
                  <a:tcPr/>
                </a:tc>
                <a:extLst>
                  <a:ext uri="{0D108BD9-81ED-4DB2-BD59-A6C34878D82A}">
                    <a16:rowId xmlns:a16="http://schemas.microsoft.com/office/drawing/2014/main" val="10001"/>
                  </a:ext>
                </a:extLst>
              </a:tr>
              <a:tr h="370840">
                <a:tc>
                  <a:txBody>
                    <a:bodyPr/>
                    <a:lstStyle/>
                    <a:p>
                      <a:r>
                        <a:rPr lang="en-US" sz="1600" dirty="0"/>
                        <a:t>1955</a:t>
                      </a:r>
                    </a:p>
                  </a:txBody>
                  <a:tcPr/>
                </a:tc>
                <a:tc>
                  <a:txBody>
                    <a:bodyPr/>
                    <a:lstStyle/>
                    <a:p>
                      <a:r>
                        <a:rPr lang="en-US" sz="1600" dirty="0"/>
                        <a:t>2018</a:t>
                      </a:r>
                    </a:p>
                  </a:txBody>
                  <a:tcPr/>
                </a:tc>
                <a:tc>
                  <a:txBody>
                    <a:bodyPr/>
                    <a:lstStyle/>
                    <a:p>
                      <a:r>
                        <a:rPr lang="en-US" sz="1600" dirty="0"/>
                        <a:t>Linguistics</a:t>
                      </a:r>
                    </a:p>
                  </a:txBody>
                  <a:tcPr/>
                </a:tc>
                <a:tc>
                  <a:txBody>
                    <a:bodyPr/>
                    <a:lstStyle/>
                    <a:p>
                      <a:r>
                        <a:rPr lang="en-US" sz="1600" dirty="0"/>
                        <a:t>Arts</a:t>
                      </a:r>
                    </a:p>
                  </a:txBody>
                  <a:tcPr/>
                </a:tc>
                <a:extLst>
                  <a:ext uri="{0D108BD9-81ED-4DB2-BD59-A6C34878D82A}">
                    <a16:rowId xmlns:a16="http://schemas.microsoft.com/office/drawing/2014/main" val="10002"/>
                  </a:ext>
                </a:extLst>
              </a:tr>
              <a:tr h="370840">
                <a:tc>
                  <a:txBody>
                    <a:bodyPr/>
                    <a:lstStyle/>
                    <a:p>
                      <a:r>
                        <a:rPr lang="en-US" sz="1600" dirty="0"/>
                        <a:t>1950</a:t>
                      </a:r>
                    </a:p>
                  </a:txBody>
                  <a:tcPr/>
                </a:tc>
                <a:tc>
                  <a:txBody>
                    <a:bodyPr/>
                    <a:lstStyle/>
                    <a:p>
                      <a:r>
                        <a:rPr lang="en-US" sz="1600" dirty="0"/>
                        <a:t>2018</a:t>
                      </a:r>
                    </a:p>
                  </a:txBody>
                  <a:tcPr/>
                </a:tc>
                <a:tc>
                  <a:txBody>
                    <a:bodyPr/>
                    <a:lstStyle/>
                    <a:p>
                      <a:r>
                        <a:rPr lang="en-US" sz="1600" dirty="0"/>
                        <a:t>Psychology</a:t>
                      </a:r>
                    </a:p>
                  </a:txBody>
                  <a:tcPr/>
                </a:tc>
                <a:tc>
                  <a:txBody>
                    <a:bodyPr/>
                    <a:lstStyle/>
                    <a:p>
                      <a:r>
                        <a:rPr lang="en-US" sz="1600" dirty="0"/>
                        <a:t>Arts</a:t>
                      </a:r>
                    </a:p>
                  </a:txBody>
                  <a:tcPr/>
                </a:tc>
                <a:extLst>
                  <a:ext uri="{0D108BD9-81ED-4DB2-BD59-A6C34878D82A}">
                    <a16:rowId xmlns:a16="http://schemas.microsoft.com/office/drawing/2014/main" val="10003"/>
                  </a:ext>
                </a:extLst>
              </a:tr>
              <a:tr h="370840">
                <a:tc>
                  <a:txBody>
                    <a:bodyPr/>
                    <a:lstStyle/>
                    <a:p>
                      <a:r>
                        <a:rPr lang="en-US" sz="1600" dirty="0"/>
                        <a:t>1954</a:t>
                      </a:r>
                    </a:p>
                  </a:txBody>
                  <a:tcPr/>
                </a:tc>
                <a:tc>
                  <a:txBody>
                    <a:bodyPr/>
                    <a:lstStyle/>
                    <a:p>
                      <a:r>
                        <a:rPr lang="en-US" sz="1600" dirty="0"/>
                        <a:t>2018</a:t>
                      </a:r>
                    </a:p>
                  </a:txBody>
                  <a:tcPr/>
                </a:tc>
                <a:tc>
                  <a:txBody>
                    <a:bodyPr/>
                    <a:lstStyle/>
                    <a:p>
                      <a:r>
                        <a:rPr lang="en-US" sz="1600" dirty="0"/>
                        <a:t>Psychology</a:t>
                      </a:r>
                    </a:p>
                  </a:txBody>
                  <a:tcPr/>
                </a:tc>
                <a:tc>
                  <a:txBody>
                    <a:bodyPr/>
                    <a:lstStyle/>
                    <a:p>
                      <a:r>
                        <a:rPr lang="en-US" sz="1600" dirty="0"/>
                        <a:t>Arts</a:t>
                      </a:r>
                    </a:p>
                  </a:txBody>
                  <a:tcPr/>
                </a:tc>
                <a:extLst>
                  <a:ext uri="{0D108BD9-81ED-4DB2-BD59-A6C34878D82A}">
                    <a16:rowId xmlns:a16="http://schemas.microsoft.com/office/drawing/2014/main" val="10004"/>
                  </a:ext>
                </a:extLst>
              </a:tr>
              <a:tr h="370840">
                <a:tc>
                  <a:txBody>
                    <a:bodyPr/>
                    <a:lstStyle/>
                    <a:p>
                      <a:r>
                        <a:rPr lang="en-US" sz="1600" dirty="0"/>
                        <a:t>1949</a:t>
                      </a:r>
                    </a:p>
                  </a:txBody>
                  <a:tcPr/>
                </a:tc>
                <a:tc>
                  <a:txBody>
                    <a:bodyPr/>
                    <a:lstStyle/>
                    <a:p>
                      <a:r>
                        <a:rPr lang="en-US" sz="1600" dirty="0"/>
                        <a:t>2016</a:t>
                      </a:r>
                    </a:p>
                  </a:txBody>
                  <a:tcPr/>
                </a:tc>
                <a:tc>
                  <a:txBody>
                    <a:bodyPr/>
                    <a:lstStyle/>
                    <a:p>
                      <a:r>
                        <a:rPr lang="en-US" sz="1600" dirty="0"/>
                        <a:t>Computer Science</a:t>
                      </a:r>
                    </a:p>
                  </a:txBody>
                  <a:tcPr/>
                </a:tc>
                <a:tc>
                  <a:txBody>
                    <a:bodyPr/>
                    <a:lstStyle/>
                    <a:p>
                      <a:r>
                        <a:rPr lang="en-US" sz="1600" dirty="0"/>
                        <a:t>Science</a:t>
                      </a:r>
                    </a:p>
                  </a:txBody>
                  <a:tcPr/>
                </a:tc>
                <a:extLst>
                  <a:ext uri="{0D108BD9-81ED-4DB2-BD59-A6C34878D82A}">
                    <a16:rowId xmlns:a16="http://schemas.microsoft.com/office/drawing/2014/main" val="10005"/>
                  </a:ext>
                </a:extLst>
              </a:tr>
              <a:tr h="370840">
                <a:tc>
                  <a:txBody>
                    <a:bodyPr/>
                    <a:lstStyle/>
                    <a:p>
                      <a:r>
                        <a:rPr lang="en-US" sz="1600" dirty="0"/>
                        <a:t>1926</a:t>
                      </a:r>
                    </a:p>
                  </a:txBody>
                  <a:tcPr/>
                </a:tc>
                <a:tc>
                  <a:txBody>
                    <a:bodyPr/>
                    <a:lstStyle/>
                    <a:p>
                      <a:r>
                        <a:rPr lang="en-US" sz="1600" dirty="0"/>
                        <a:t>1991</a:t>
                      </a:r>
                    </a:p>
                  </a:txBody>
                  <a:tcPr/>
                </a:tc>
                <a:tc>
                  <a:txBody>
                    <a:bodyPr/>
                    <a:lstStyle/>
                    <a:p>
                      <a:r>
                        <a:rPr lang="en-US" sz="1600" dirty="0"/>
                        <a:t>Pathology </a:t>
                      </a:r>
                    </a:p>
                  </a:txBody>
                  <a:tcPr/>
                </a:tc>
                <a:tc>
                  <a:txBody>
                    <a:bodyPr/>
                    <a:lstStyle/>
                    <a:p>
                      <a:r>
                        <a:rPr lang="en-US" sz="1600" dirty="0"/>
                        <a:t>Medicine</a:t>
                      </a:r>
                    </a:p>
                  </a:txBody>
                  <a:tcPr/>
                </a:tc>
                <a:extLst>
                  <a:ext uri="{0D108BD9-81ED-4DB2-BD59-A6C34878D82A}">
                    <a16:rowId xmlns:a16="http://schemas.microsoft.com/office/drawing/2014/main" val="10006"/>
                  </a:ext>
                </a:extLst>
              </a:tr>
              <a:tr h="370840">
                <a:tc>
                  <a:txBody>
                    <a:bodyPr/>
                    <a:lstStyle/>
                    <a:p>
                      <a:r>
                        <a:rPr lang="en-US" sz="1600" dirty="0"/>
                        <a:t>1940</a:t>
                      </a:r>
                    </a:p>
                  </a:txBody>
                  <a:tcPr/>
                </a:tc>
                <a:tc>
                  <a:txBody>
                    <a:bodyPr/>
                    <a:lstStyle/>
                    <a:p>
                      <a:r>
                        <a:rPr lang="en-US" sz="1600" dirty="0"/>
                        <a:t>2000</a:t>
                      </a:r>
                    </a:p>
                  </a:txBody>
                  <a:tcPr/>
                </a:tc>
                <a:tc>
                  <a:txBody>
                    <a:bodyPr/>
                    <a:lstStyle/>
                    <a:p>
                      <a:endParaRPr lang="en-US" sz="1600" dirty="0"/>
                    </a:p>
                  </a:txBody>
                  <a:tcPr/>
                </a:tc>
                <a:tc>
                  <a:txBody>
                    <a:bodyPr/>
                    <a:lstStyle/>
                    <a:p>
                      <a:r>
                        <a:rPr lang="en-US" sz="1600" dirty="0"/>
                        <a:t>Medicine</a:t>
                      </a:r>
                    </a:p>
                  </a:txBody>
                  <a:tcPr/>
                </a:tc>
                <a:extLst>
                  <a:ext uri="{0D108BD9-81ED-4DB2-BD59-A6C34878D82A}">
                    <a16:rowId xmlns:a16="http://schemas.microsoft.com/office/drawing/2014/main" val="10007"/>
                  </a:ext>
                </a:extLst>
              </a:tr>
              <a:tr h="370840">
                <a:tc>
                  <a:txBody>
                    <a:bodyPr/>
                    <a:lstStyle/>
                    <a:p>
                      <a:r>
                        <a:rPr lang="en-US" sz="1600" dirty="0"/>
                        <a:t>1934</a:t>
                      </a:r>
                    </a:p>
                  </a:txBody>
                  <a:tcPr/>
                </a:tc>
                <a:tc>
                  <a:txBody>
                    <a:bodyPr/>
                    <a:lstStyle/>
                    <a:p>
                      <a:r>
                        <a:rPr lang="en-US" sz="1600" dirty="0"/>
                        <a:t>1999</a:t>
                      </a:r>
                    </a:p>
                  </a:txBody>
                  <a:tcPr/>
                </a:tc>
                <a:tc>
                  <a:txBody>
                    <a:bodyPr/>
                    <a:lstStyle/>
                    <a:p>
                      <a:r>
                        <a:rPr lang="en-US" sz="1600" dirty="0"/>
                        <a:t>English</a:t>
                      </a:r>
                    </a:p>
                  </a:txBody>
                  <a:tcPr/>
                </a:tc>
                <a:tc>
                  <a:txBody>
                    <a:bodyPr/>
                    <a:lstStyle/>
                    <a:p>
                      <a:r>
                        <a:rPr lang="en-US" sz="1600" dirty="0"/>
                        <a:t>Arts</a:t>
                      </a:r>
                    </a:p>
                  </a:txBody>
                  <a:tcPr/>
                </a:tc>
                <a:extLst>
                  <a:ext uri="{0D108BD9-81ED-4DB2-BD59-A6C34878D82A}">
                    <a16:rowId xmlns:a16="http://schemas.microsoft.com/office/drawing/2014/main" val="10008"/>
                  </a:ext>
                </a:extLst>
              </a:tr>
              <a:tr h="370840">
                <a:tc>
                  <a:txBody>
                    <a:bodyPr/>
                    <a:lstStyle/>
                    <a:p>
                      <a:r>
                        <a:rPr lang="en-US" sz="1600" dirty="0"/>
                        <a:t>1944</a:t>
                      </a:r>
                    </a:p>
                  </a:txBody>
                  <a:tcPr/>
                </a:tc>
                <a:tc>
                  <a:txBody>
                    <a:bodyPr/>
                    <a:lstStyle/>
                    <a:p>
                      <a:r>
                        <a:rPr lang="en-US" sz="1600" dirty="0"/>
                        <a:t>2010</a:t>
                      </a:r>
                    </a:p>
                  </a:txBody>
                  <a:tcPr/>
                </a:tc>
                <a:tc>
                  <a:txBody>
                    <a:bodyPr/>
                    <a:lstStyle/>
                    <a:p>
                      <a:r>
                        <a:rPr lang="en-US" sz="1600" dirty="0"/>
                        <a:t>Political Science</a:t>
                      </a:r>
                    </a:p>
                  </a:txBody>
                  <a:tcPr/>
                </a:tc>
                <a:tc>
                  <a:txBody>
                    <a:bodyPr/>
                    <a:lstStyle/>
                    <a:p>
                      <a:r>
                        <a:rPr lang="en-US" sz="1600" dirty="0"/>
                        <a:t>Arts</a:t>
                      </a:r>
                    </a:p>
                  </a:txBody>
                  <a:tcPr/>
                </a:tc>
                <a:extLst>
                  <a:ext uri="{0D108BD9-81ED-4DB2-BD59-A6C34878D82A}">
                    <a16:rowId xmlns:a16="http://schemas.microsoft.com/office/drawing/2014/main" val="10009"/>
                  </a:ext>
                </a:extLst>
              </a:tr>
              <a:tr h="370840">
                <a:tc>
                  <a:txBody>
                    <a:bodyPr/>
                    <a:lstStyle/>
                    <a:p>
                      <a:r>
                        <a:rPr lang="en-US" sz="1600" dirty="0"/>
                        <a:t>1949</a:t>
                      </a:r>
                    </a:p>
                  </a:txBody>
                  <a:tcPr/>
                </a:tc>
                <a:tc>
                  <a:txBody>
                    <a:bodyPr/>
                    <a:lstStyle/>
                    <a:p>
                      <a:r>
                        <a:rPr lang="en-US" sz="1600" dirty="0"/>
                        <a:t>2018</a:t>
                      </a:r>
                    </a:p>
                  </a:txBody>
                  <a:tcPr/>
                </a:tc>
                <a:tc>
                  <a:txBody>
                    <a:bodyPr/>
                    <a:lstStyle/>
                    <a:p>
                      <a:r>
                        <a:rPr lang="en-US" sz="1600" dirty="0"/>
                        <a:t>Art History and Visual Art</a:t>
                      </a:r>
                    </a:p>
                  </a:txBody>
                  <a:tcPr/>
                </a:tc>
                <a:tc>
                  <a:txBody>
                    <a:bodyPr/>
                    <a:lstStyle/>
                    <a:p>
                      <a:r>
                        <a:rPr lang="en-US" sz="1600" dirty="0"/>
                        <a:t>Arts</a:t>
                      </a:r>
                    </a:p>
                  </a:txBody>
                  <a:tcPr/>
                </a:tc>
                <a:extLst>
                  <a:ext uri="{0D108BD9-81ED-4DB2-BD59-A6C34878D82A}">
                    <a16:rowId xmlns:a16="http://schemas.microsoft.com/office/drawing/2014/main" val="10010"/>
                  </a:ext>
                </a:extLst>
              </a:tr>
              <a:tr h="370840">
                <a:tc>
                  <a:txBody>
                    <a:bodyPr/>
                    <a:lstStyle/>
                    <a:p>
                      <a:r>
                        <a:rPr lang="en-US" sz="1600" dirty="0"/>
                        <a:t>1953</a:t>
                      </a:r>
                    </a:p>
                  </a:txBody>
                  <a:tcPr/>
                </a:tc>
                <a:tc>
                  <a:txBody>
                    <a:bodyPr/>
                    <a:lstStyle/>
                    <a:p>
                      <a:r>
                        <a:rPr lang="en-US" sz="1600" dirty="0"/>
                        <a:t>2016</a:t>
                      </a:r>
                    </a:p>
                  </a:txBody>
                  <a:tcPr/>
                </a:tc>
                <a:tc>
                  <a:txBody>
                    <a:bodyPr/>
                    <a:lstStyle/>
                    <a:p>
                      <a:r>
                        <a:rPr lang="en-US" sz="1600" dirty="0"/>
                        <a:t>EOAS</a:t>
                      </a:r>
                    </a:p>
                  </a:txBody>
                  <a:tcPr/>
                </a:tc>
                <a:tc>
                  <a:txBody>
                    <a:bodyPr/>
                    <a:lstStyle/>
                    <a:p>
                      <a:r>
                        <a:rPr lang="en-US" sz="1600" dirty="0"/>
                        <a:t>Science </a:t>
                      </a:r>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78536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1942</a:t>
                      </a:r>
                    </a:p>
                  </a:txBody>
                  <a:tcPr/>
                </a:tc>
                <a:tc>
                  <a:txBody>
                    <a:bodyPr/>
                    <a:lstStyle/>
                    <a:p>
                      <a:r>
                        <a:rPr lang="en-US" sz="1600" dirty="0"/>
                        <a:t>2003</a:t>
                      </a:r>
                    </a:p>
                  </a:txBody>
                  <a:tcPr/>
                </a:tc>
                <a:tc>
                  <a:txBody>
                    <a:bodyPr/>
                    <a:lstStyle/>
                    <a:p>
                      <a:r>
                        <a:rPr lang="en-US" sz="1600" dirty="0"/>
                        <a:t>Chemistry</a:t>
                      </a:r>
                    </a:p>
                  </a:txBody>
                  <a:tcPr/>
                </a:tc>
                <a:tc>
                  <a:txBody>
                    <a:bodyPr/>
                    <a:lstStyle/>
                    <a:p>
                      <a:r>
                        <a:rPr lang="en-US" sz="1600" dirty="0"/>
                        <a:t>Science</a:t>
                      </a:r>
                    </a:p>
                  </a:txBody>
                  <a:tcPr/>
                </a:tc>
                <a:extLst>
                  <a:ext uri="{0D108BD9-81ED-4DB2-BD59-A6C34878D82A}">
                    <a16:rowId xmlns:a16="http://schemas.microsoft.com/office/drawing/2014/main" val="10001"/>
                  </a:ext>
                </a:extLst>
              </a:tr>
              <a:tr h="370840">
                <a:tc>
                  <a:txBody>
                    <a:bodyPr/>
                    <a:lstStyle/>
                    <a:p>
                      <a:r>
                        <a:rPr lang="en-US" sz="1600" dirty="0"/>
                        <a:t>1946</a:t>
                      </a:r>
                    </a:p>
                  </a:txBody>
                  <a:tcPr/>
                </a:tc>
                <a:tc>
                  <a:txBody>
                    <a:bodyPr/>
                    <a:lstStyle/>
                    <a:p>
                      <a:r>
                        <a:rPr lang="en-US" sz="1600" dirty="0"/>
                        <a:t>2014</a:t>
                      </a:r>
                    </a:p>
                  </a:txBody>
                  <a:tcPr/>
                </a:tc>
                <a:tc>
                  <a:txBody>
                    <a:bodyPr/>
                    <a:lstStyle/>
                    <a:p>
                      <a:r>
                        <a:rPr lang="en-US" sz="1600" dirty="0"/>
                        <a:t>Schulich School of Medicine &amp; Dentistry</a:t>
                      </a:r>
                    </a:p>
                  </a:txBody>
                  <a:tcPr/>
                </a:tc>
                <a:tc>
                  <a:txBody>
                    <a:bodyPr/>
                    <a:lstStyle/>
                    <a:p>
                      <a:r>
                        <a:rPr lang="en-US" sz="1600" dirty="0"/>
                        <a:t>Western University</a:t>
                      </a:r>
                    </a:p>
                  </a:txBody>
                  <a:tcPr/>
                </a:tc>
                <a:extLst>
                  <a:ext uri="{0D108BD9-81ED-4DB2-BD59-A6C34878D82A}">
                    <a16:rowId xmlns:a16="http://schemas.microsoft.com/office/drawing/2014/main" val="10002"/>
                  </a:ext>
                </a:extLst>
              </a:tr>
              <a:tr h="370840">
                <a:tc>
                  <a:txBody>
                    <a:bodyPr/>
                    <a:lstStyle/>
                    <a:p>
                      <a:r>
                        <a:rPr lang="en-US" sz="1600" dirty="0"/>
                        <a:t>1940</a:t>
                      </a:r>
                    </a:p>
                  </a:txBody>
                  <a:tcPr/>
                </a:tc>
                <a:tc>
                  <a:txBody>
                    <a:bodyPr/>
                    <a:lstStyle/>
                    <a:p>
                      <a:r>
                        <a:rPr lang="en-US" sz="1600" dirty="0"/>
                        <a:t>2001</a:t>
                      </a:r>
                    </a:p>
                  </a:txBody>
                  <a:tcPr/>
                </a:tc>
                <a:tc>
                  <a:txBody>
                    <a:bodyPr/>
                    <a:lstStyle/>
                    <a:p>
                      <a:endParaRPr lang="en-US" sz="1600" dirty="0"/>
                    </a:p>
                  </a:txBody>
                  <a:tcPr/>
                </a:tc>
                <a:tc>
                  <a:txBody>
                    <a:bodyPr/>
                    <a:lstStyle/>
                    <a:p>
                      <a:r>
                        <a:rPr lang="en-US" sz="1600" dirty="0"/>
                        <a:t>arts</a:t>
                      </a:r>
                    </a:p>
                  </a:txBody>
                  <a:tcPr/>
                </a:tc>
                <a:extLst>
                  <a:ext uri="{0D108BD9-81ED-4DB2-BD59-A6C34878D82A}">
                    <a16:rowId xmlns:a16="http://schemas.microsoft.com/office/drawing/2014/main" val="10003"/>
                  </a:ext>
                </a:extLst>
              </a:tr>
              <a:tr h="370840">
                <a:tc>
                  <a:txBody>
                    <a:bodyPr/>
                    <a:lstStyle/>
                    <a:p>
                      <a:r>
                        <a:rPr lang="en-US" sz="1600" dirty="0"/>
                        <a:t>1947</a:t>
                      </a:r>
                    </a:p>
                  </a:txBody>
                  <a:tcPr/>
                </a:tc>
                <a:tc>
                  <a:txBody>
                    <a:bodyPr/>
                    <a:lstStyle/>
                    <a:p>
                      <a:r>
                        <a:rPr lang="en-US" sz="1600" dirty="0"/>
                        <a:t>2018</a:t>
                      </a:r>
                    </a:p>
                  </a:txBody>
                  <a:tcPr/>
                </a:tc>
                <a:tc>
                  <a:txBody>
                    <a:bodyPr/>
                    <a:lstStyle/>
                    <a:p>
                      <a:r>
                        <a:rPr lang="en-US" sz="1600" dirty="0"/>
                        <a:t>Kinesiology</a:t>
                      </a:r>
                    </a:p>
                  </a:txBody>
                  <a:tcPr/>
                </a:tc>
                <a:tc>
                  <a:txBody>
                    <a:bodyPr/>
                    <a:lstStyle/>
                    <a:p>
                      <a:r>
                        <a:rPr lang="en-US" sz="1600" dirty="0"/>
                        <a:t>Education</a:t>
                      </a:r>
                    </a:p>
                  </a:txBody>
                  <a:tcPr/>
                </a:tc>
                <a:extLst>
                  <a:ext uri="{0D108BD9-81ED-4DB2-BD59-A6C34878D82A}">
                    <a16:rowId xmlns:a16="http://schemas.microsoft.com/office/drawing/2014/main" val="10004"/>
                  </a:ext>
                </a:extLst>
              </a:tr>
              <a:tr h="370840">
                <a:tc>
                  <a:txBody>
                    <a:bodyPr/>
                    <a:lstStyle/>
                    <a:p>
                      <a:r>
                        <a:rPr lang="en-US" sz="1600" dirty="0"/>
                        <a:t>1942</a:t>
                      </a:r>
                    </a:p>
                  </a:txBody>
                  <a:tcPr/>
                </a:tc>
                <a:tc>
                  <a:txBody>
                    <a:bodyPr/>
                    <a:lstStyle/>
                    <a:p>
                      <a:r>
                        <a:rPr lang="en-US" sz="1600" dirty="0"/>
                        <a:t>2007</a:t>
                      </a:r>
                    </a:p>
                  </a:txBody>
                  <a:tcPr/>
                </a:tc>
                <a:tc>
                  <a:txBody>
                    <a:bodyPr/>
                    <a:lstStyle/>
                    <a:p>
                      <a:r>
                        <a:rPr lang="en-US" sz="1600" dirty="0"/>
                        <a:t>Physics</a:t>
                      </a:r>
                    </a:p>
                  </a:txBody>
                  <a:tcPr/>
                </a:tc>
                <a:tc>
                  <a:txBody>
                    <a:bodyPr/>
                    <a:lstStyle/>
                    <a:p>
                      <a:r>
                        <a:rPr lang="en-US" sz="1600" dirty="0"/>
                        <a:t>science</a:t>
                      </a:r>
                    </a:p>
                  </a:txBody>
                  <a:tcPr/>
                </a:tc>
                <a:extLst>
                  <a:ext uri="{0D108BD9-81ED-4DB2-BD59-A6C34878D82A}">
                    <a16:rowId xmlns:a16="http://schemas.microsoft.com/office/drawing/2014/main" val="10005"/>
                  </a:ext>
                </a:extLst>
              </a:tr>
              <a:tr h="370840">
                <a:tc>
                  <a:txBody>
                    <a:bodyPr/>
                    <a:lstStyle/>
                    <a:p>
                      <a:r>
                        <a:rPr lang="en-US" sz="1600" dirty="0"/>
                        <a:t>1943</a:t>
                      </a:r>
                    </a:p>
                  </a:txBody>
                  <a:tcPr/>
                </a:tc>
                <a:tc>
                  <a:txBody>
                    <a:bodyPr/>
                    <a:lstStyle/>
                    <a:p>
                      <a:r>
                        <a:rPr lang="en-US" sz="1600" dirty="0"/>
                        <a:t>1999</a:t>
                      </a:r>
                    </a:p>
                  </a:txBody>
                  <a:tcPr/>
                </a:tc>
                <a:tc>
                  <a:txBody>
                    <a:bodyPr/>
                    <a:lstStyle/>
                    <a:p>
                      <a:r>
                        <a:rPr lang="en-US" sz="1600" dirty="0"/>
                        <a:t>Cont studies/President’s office</a:t>
                      </a:r>
                    </a:p>
                  </a:txBody>
                  <a:tcPr/>
                </a:tc>
                <a:tc>
                  <a:txBody>
                    <a:bodyPr/>
                    <a:lstStyle/>
                    <a:p>
                      <a:r>
                        <a:rPr lang="en-US" sz="1600" dirty="0"/>
                        <a:t>N/a</a:t>
                      </a:r>
                    </a:p>
                  </a:txBody>
                  <a:tcPr/>
                </a:tc>
                <a:extLst>
                  <a:ext uri="{0D108BD9-81ED-4DB2-BD59-A6C34878D82A}">
                    <a16:rowId xmlns:a16="http://schemas.microsoft.com/office/drawing/2014/main" val="10006"/>
                  </a:ext>
                </a:extLst>
              </a:tr>
              <a:tr h="370840">
                <a:tc>
                  <a:txBody>
                    <a:bodyPr/>
                    <a:lstStyle/>
                    <a:p>
                      <a:r>
                        <a:rPr lang="en-US" sz="1600" dirty="0"/>
                        <a:t>1944</a:t>
                      </a:r>
                    </a:p>
                  </a:txBody>
                  <a:tcPr/>
                </a:tc>
                <a:tc>
                  <a:txBody>
                    <a:bodyPr/>
                    <a:lstStyle/>
                    <a:p>
                      <a:r>
                        <a:rPr lang="en-US" sz="1600" dirty="0"/>
                        <a:t>2002</a:t>
                      </a:r>
                    </a:p>
                  </a:txBody>
                  <a:tcPr/>
                </a:tc>
                <a:tc>
                  <a:txBody>
                    <a:bodyPr/>
                    <a:lstStyle/>
                    <a:p>
                      <a:r>
                        <a:rPr lang="en-US" sz="1600" dirty="0"/>
                        <a:t>Food, Nutrition and Health</a:t>
                      </a:r>
                    </a:p>
                  </a:txBody>
                  <a:tcPr/>
                </a:tc>
                <a:tc>
                  <a:txBody>
                    <a:bodyPr/>
                    <a:lstStyle/>
                    <a:p>
                      <a:r>
                        <a:rPr lang="en-US" sz="1600" dirty="0"/>
                        <a:t>Land and Food Sustems</a:t>
                      </a:r>
                    </a:p>
                  </a:txBody>
                  <a:tcPr/>
                </a:tc>
                <a:extLst>
                  <a:ext uri="{0D108BD9-81ED-4DB2-BD59-A6C34878D82A}">
                    <a16:rowId xmlns:a16="http://schemas.microsoft.com/office/drawing/2014/main" val="10007"/>
                  </a:ext>
                </a:extLst>
              </a:tr>
              <a:tr h="370840">
                <a:tc>
                  <a:txBody>
                    <a:bodyPr/>
                    <a:lstStyle/>
                    <a:p>
                      <a:r>
                        <a:rPr lang="en-US" sz="1600" dirty="0"/>
                        <a:t>1936</a:t>
                      </a:r>
                    </a:p>
                  </a:txBody>
                  <a:tcPr/>
                </a:tc>
                <a:tc>
                  <a:txBody>
                    <a:bodyPr/>
                    <a:lstStyle/>
                    <a:p>
                      <a:r>
                        <a:rPr lang="en-US" sz="1600" dirty="0"/>
                        <a:t>1997</a:t>
                      </a:r>
                    </a:p>
                  </a:txBody>
                  <a:tcPr/>
                </a:tc>
                <a:tc>
                  <a:txBody>
                    <a:bodyPr/>
                    <a:lstStyle/>
                    <a:p>
                      <a:r>
                        <a:rPr lang="en-US" sz="1600" dirty="0"/>
                        <a:t>Department of Radiology </a:t>
                      </a:r>
                    </a:p>
                  </a:txBody>
                  <a:tcPr/>
                </a:tc>
                <a:tc>
                  <a:txBody>
                    <a:bodyPr/>
                    <a:lstStyle/>
                    <a:p>
                      <a:r>
                        <a:rPr lang="en-US" sz="1600" dirty="0"/>
                        <a:t>Faculty of Medicine</a:t>
                      </a:r>
                    </a:p>
                  </a:txBody>
                  <a:tcPr/>
                </a:tc>
                <a:extLst>
                  <a:ext uri="{0D108BD9-81ED-4DB2-BD59-A6C34878D82A}">
                    <a16:rowId xmlns:a16="http://schemas.microsoft.com/office/drawing/2014/main" val="10008"/>
                  </a:ext>
                </a:extLst>
              </a:tr>
              <a:tr h="370840">
                <a:tc>
                  <a:txBody>
                    <a:bodyPr/>
                    <a:lstStyle/>
                    <a:p>
                      <a:r>
                        <a:rPr lang="en-US" sz="1600" dirty="0"/>
                        <a:t>1948</a:t>
                      </a:r>
                    </a:p>
                  </a:txBody>
                  <a:tcPr/>
                </a:tc>
                <a:tc>
                  <a:txBody>
                    <a:bodyPr/>
                    <a:lstStyle/>
                    <a:p>
                      <a:r>
                        <a:rPr lang="en-US" sz="1600" dirty="0"/>
                        <a:t>2008</a:t>
                      </a:r>
                    </a:p>
                  </a:txBody>
                  <a:tcPr/>
                </a:tc>
                <a:tc>
                  <a:txBody>
                    <a:bodyPr/>
                    <a:lstStyle/>
                    <a:p>
                      <a:r>
                        <a:rPr lang="en-US" sz="1600" dirty="0"/>
                        <a:t>Physical Therapy</a:t>
                      </a:r>
                    </a:p>
                  </a:txBody>
                  <a:tcPr/>
                </a:tc>
                <a:tc>
                  <a:txBody>
                    <a:bodyPr/>
                    <a:lstStyle/>
                    <a:p>
                      <a:r>
                        <a:rPr lang="en-US" sz="1600" dirty="0"/>
                        <a:t>Medicine</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57708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1939</a:t>
                      </a:r>
                    </a:p>
                  </a:txBody>
                  <a:tcPr/>
                </a:tc>
                <a:tc>
                  <a:txBody>
                    <a:bodyPr/>
                    <a:lstStyle/>
                    <a:p>
                      <a:r>
                        <a:rPr lang="en-US" sz="1600" dirty="0"/>
                        <a:t>2004</a:t>
                      </a:r>
                    </a:p>
                  </a:txBody>
                  <a:tcPr/>
                </a:tc>
                <a:tc>
                  <a:txBody>
                    <a:bodyPr/>
                    <a:lstStyle/>
                    <a:p>
                      <a:r>
                        <a:rPr lang="en-US" sz="1600" dirty="0"/>
                        <a:t>Geography</a:t>
                      </a:r>
                    </a:p>
                  </a:txBody>
                  <a:tcPr/>
                </a:tc>
                <a:tc>
                  <a:txBody>
                    <a:bodyPr/>
                    <a:lstStyle/>
                    <a:p>
                      <a:r>
                        <a:rPr lang="en-US" sz="1600" dirty="0"/>
                        <a:t>Arts</a:t>
                      </a:r>
                    </a:p>
                  </a:txBody>
                  <a:tcPr/>
                </a:tc>
                <a:extLst>
                  <a:ext uri="{0D108BD9-81ED-4DB2-BD59-A6C34878D82A}">
                    <a16:rowId xmlns:a16="http://schemas.microsoft.com/office/drawing/2014/main" val="10001"/>
                  </a:ext>
                </a:extLst>
              </a:tr>
              <a:tr h="370840">
                <a:tc>
                  <a:txBody>
                    <a:bodyPr/>
                    <a:lstStyle/>
                    <a:p>
                      <a:r>
                        <a:rPr lang="en-US" sz="1600" dirty="0"/>
                        <a:t>1938</a:t>
                      </a:r>
                    </a:p>
                  </a:txBody>
                  <a:tcPr/>
                </a:tc>
                <a:tc>
                  <a:txBody>
                    <a:bodyPr/>
                    <a:lstStyle/>
                    <a:p>
                      <a:r>
                        <a:rPr lang="en-US" sz="1600" dirty="0"/>
                        <a:t>2000</a:t>
                      </a:r>
                    </a:p>
                  </a:txBody>
                  <a:tcPr/>
                </a:tc>
                <a:tc>
                  <a:txBody>
                    <a:bodyPr/>
                    <a:lstStyle/>
                    <a:p>
                      <a:r>
                        <a:rPr lang="en-US" sz="1600" dirty="0"/>
                        <a:t>Family Practice</a:t>
                      </a:r>
                    </a:p>
                  </a:txBody>
                  <a:tcPr/>
                </a:tc>
                <a:tc>
                  <a:txBody>
                    <a:bodyPr/>
                    <a:lstStyle/>
                    <a:p>
                      <a:r>
                        <a:rPr lang="en-US" sz="1600" dirty="0"/>
                        <a:t>Medicine</a:t>
                      </a:r>
                    </a:p>
                  </a:txBody>
                  <a:tcPr/>
                </a:tc>
                <a:extLst>
                  <a:ext uri="{0D108BD9-81ED-4DB2-BD59-A6C34878D82A}">
                    <a16:rowId xmlns:a16="http://schemas.microsoft.com/office/drawing/2014/main" val="10002"/>
                  </a:ext>
                </a:extLst>
              </a:tr>
              <a:tr h="370840">
                <a:tc>
                  <a:txBody>
                    <a:bodyPr/>
                    <a:lstStyle/>
                    <a:p>
                      <a:r>
                        <a:rPr lang="en-US" sz="1600" dirty="0"/>
                        <a:t>1937</a:t>
                      </a:r>
                    </a:p>
                  </a:txBody>
                  <a:tcPr/>
                </a:tc>
                <a:tc>
                  <a:txBody>
                    <a:bodyPr/>
                    <a:lstStyle/>
                    <a:p>
                      <a:r>
                        <a:rPr lang="en-US" sz="1600" dirty="0"/>
                        <a:t>2002</a:t>
                      </a:r>
                    </a:p>
                  </a:txBody>
                  <a:tcPr/>
                </a:tc>
                <a:tc>
                  <a:txBody>
                    <a:bodyPr/>
                    <a:lstStyle/>
                    <a:p>
                      <a:r>
                        <a:rPr lang="en-US" sz="1600" dirty="0"/>
                        <a:t>Psychology</a:t>
                      </a:r>
                    </a:p>
                  </a:txBody>
                  <a:tcPr/>
                </a:tc>
                <a:tc>
                  <a:txBody>
                    <a:bodyPr/>
                    <a:lstStyle/>
                    <a:p>
                      <a:r>
                        <a:rPr lang="en-US" sz="1600" dirty="0"/>
                        <a:t>Arts</a:t>
                      </a:r>
                    </a:p>
                  </a:txBody>
                  <a:tcPr/>
                </a:tc>
                <a:extLst>
                  <a:ext uri="{0D108BD9-81ED-4DB2-BD59-A6C34878D82A}">
                    <a16:rowId xmlns:a16="http://schemas.microsoft.com/office/drawing/2014/main" val="10003"/>
                  </a:ext>
                </a:extLst>
              </a:tr>
              <a:tr h="370840">
                <a:tc>
                  <a:txBody>
                    <a:bodyPr/>
                    <a:lstStyle/>
                    <a:p>
                      <a:r>
                        <a:rPr lang="en-US" sz="1600" dirty="0"/>
                        <a:t>1931</a:t>
                      </a:r>
                    </a:p>
                  </a:txBody>
                  <a:tcPr/>
                </a:tc>
                <a:tc>
                  <a:txBody>
                    <a:bodyPr/>
                    <a:lstStyle/>
                    <a:p>
                      <a:r>
                        <a:rPr lang="en-US" sz="1600" dirty="0"/>
                        <a:t>1996</a:t>
                      </a:r>
                    </a:p>
                  </a:txBody>
                  <a:tcPr/>
                </a:tc>
                <a:tc>
                  <a:txBody>
                    <a:bodyPr/>
                    <a:lstStyle/>
                    <a:p>
                      <a:r>
                        <a:rPr lang="en-US" sz="1600" dirty="0"/>
                        <a:t>Electrical and Computer Engineering</a:t>
                      </a:r>
                    </a:p>
                  </a:txBody>
                  <a:tcPr/>
                </a:tc>
                <a:tc>
                  <a:txBody>
                    <a:bodyPr/>
                    <a:lstStyle/>
                    <a:p>
                      <a:r>
                        <a:rPr lang="en-US" sz="1600" dirty="0"/>
                        <a:t>Applied Science</a:t>
                      </a:r>
                    </a:p>
                  </a:txBody>
                  <a:tcPr/>
                </a:tc>
                <a:extLst>
                  <a:ext uri="{0D108BD9-81ED-4DB2-BD59-A6C34878D82A}">
                    <a16:rowId xmlns:a16="http://schemas.microsoft.com/office/drawing/2014/main" val="10004"/>
                  </a:ext>
                </a:extLst>
              </a:tr>
              <a:tr h="370840">
                <a:tc>
                  <a:txBody>
                    <a:bodyPr/>
                    <a:lstStyle/>
                    <a:p>
                      <a:r>
                        <a:rPr lang="en-US" sz="1600" dirty="0"/>
                        <a:t>1937</a:t>
                      </a:r>
                    </a:p>
                  </a:txBody>
                  <a:tcPr/>
                </a:tc>
                <a:tc>
                  <a:txBody>
                    <a:bodyPr/>
                    <a:lstStyle/>
                    <a:p>
                      <a:r>
                        <a:rPr lang="en-US" sz="1600" dirty="0"/>
                        <a:t>2002</a:t>
                      </a:r>
                    </a:p>
                  </a:txBody>
                  <a:tcPr/>
                </a:tc>
                <a:tc>
                  <a:txBody>
                    <a:bodyPr/>
                    <a:lstStyle/>
                    <a:p>
                      <a:r>
                        <a:rPr lang="en-US" sz="1600" dirty="0"/>
                        <a:t>History</a:t>
                      </a:r>
                    </a:p>
                  </a:txBody>
                  <a:tcPr/>
                </a:tc>
                <a:tc>
                  <a:txBody>
                    <a:bodyPr/>
                    <a:lstStyle/>
                    <a:p>
                      <a:r>
                        <a:rPr lang="en-US" sz="1600" dirty="0"/>
                        <a:t>Arts</a:t>
                      </a:r>
                    </a:p>
                  </a:txBody>
                  <a:tcPr/>
                </a:tc>
                <a:extLst>
                  <a:ext uri="{0D108BD9-81ED-4DB2-BD59-A6C34878D82A}">
                    <a16:rowId xmlns:a16="http://schemas.microsoft.com/office/drawing/2014/main" val="10005"/>
                  </a:ext>
                </a:extLst>
              </a:tr>
              <a:tr h="370840">
                <a:tc>
                  <a:txBody>
                    <a:bodyPr/>
                    <a:lstStyle/>
                    <a:p>
                      <a:r>
                        <a:rPr lang="en-US" sz="1600" dirty="0"/>
                        <a:t>1944</a:t>
                      </a:r>
                    </a:p>
                  </a:txBody>
                  <a:tcPr/>
                </a:tc>
                <a:tc>
                  <a:txBody>
                    <a:bodyPr/>
                    <a:lstStyle/>
                    <a:p>
                      <a:r>
                        <a:rPr lang="en-US" sz="1600" dirty="0"/>
                        <a:t>2016</a:t>
                      </a:r>
                    </a:p>
                  </a:txBody>
                  <a:tcPr/>
                </a:tc>
                <a:tc>
                  <a:txBody>
                    <a:bodyPr/>
                    <a:lstStyle/>
                    <a:p>
                      <a:r>
                        <a:rPr lang="en-US" sz="1600" dirty="0"/>
                        <a:t>History and Sociology</a:t>
                      </a:r>
                    </a:p>
                  </a:txBody>
                  <a:tcPr/>
                </a:tc>
                <a:tc>
                  <a:txBody>
                    <a:bodyPr/>
                    <a:lstStyle/>
                    <a:p>
                      <a:r>
                        <a:rPr lang="en-US" sz="1600" dirty="0"/>
                        <a:t>Irving K. Barber Faculty of Arts &amp; Social Sciences </a:t>
                      </a:r>
                    </a:p>
                  </a:txBody>
                  <a:tcPr/>
                </a:tc>
                <a:extLst>
                  <a:ext uri="{0D108BD9-81ED-4DB2-BD59-A6C34878D82A}">
                    <a16:rowId xmlns:a16="http://schemas.microsoft.com/office/drawing/2014/main" val="10006"/>
                  </a:ext>
                </a:extLst>
              </a:tr>
              <a:tr h="370840">
                <a:tc>
                  <a:txBody>
                    <a:bodyPr/>
                    <a:lstStyle/>
                    <a:p>
                      <a:r>
                        <a:rPr lang="en-US" sz="1600" dirty="0"/>
                        <a:t>1938</a:t>
                      </a:r>
                    </a:p>
                  </a:txBody>
                  <a:tcPr/>
                </a:tc>
                <a:tc>
                  <a:txBody>
                    <a:bodyPr/>
                    <a:lstStyle/>
                    <a:p>
                      <a:r>
                        <a:rPr lang="en-US" sz="1600" dirty="0"/>
                        <a:t>1998</a:t>
                      </a:r>
                    </a:p>
                  </a:txBody>
                  <a:tcPr/>
                </a:tc>
                <a:tc>
                  <a:txBody>
                    <a:bodyPr/>
                    <a:lstStyle/>
                    <a:p>
                      <a:r>
                        <a:rPr lang="en-US" sz="1600" dirty="0"/>
                        <a:t>Psychology</a:t>
                      </a:r>
                    </a:p>
                  </a:txBody>
                  <a:tcPr/>
                </a:tc>
                <a:tc>
                  <a:txBody>
                    <a:bodyPr/>
                    <a:lstStyle/>
                    <a:p>
                      <a:r>
                        <a:rPr lang="en-US" sz="1600" dirty="0"/>
                        <a:t>Arts</a:t>
                      </a:r>
                    </a:p>
                  </a:txBody>
                  <a:tcPr/>
                </a:tc>
                <a:extLst>
                  <a:ext uri="{0D108BD9-81ED-4DB2-BD59-A6C34878D82A}">
                    <a16:rowId xmlns:a16="http://schemas.microsoft.com/office/drawing/2014/main" val="10007"/>
                  </a:ext>
                </a:extLst>
              </a:tr>
              <a:tr h="370840">
                <a:tc>
                  <a:txBody>
                    <a:bodyPr/>
                    <a:lstStyle/>
                    <a:p>
                      <a:r>
                        <a:rPr lang="en-US" sz="1600" dirty="0"/>
                        <a:t>1947</a:t>
                      </a:r>
                    </a:p>
                  </a:txBody>
                  <a:tcPr/>
                </a:tc>
                <a:tc>
                  <a:txBody>
                    <a:bodyPr/>
                    <a:lstStyle/>
                    <a:p>
                      <a:r>
                        <a:rPr lang="en-US" sz="1600" dirty="0"/>
                        <a:t>2012</a:t>
                      </a:r>
                    </a:p>
                  </a:txBody>
                  <a:tcPr/>
                </a:tc>
                <a:tc>
                  <a:txBody>
                    <a:bodyPr/>
                    <a:lstStyle/>
                    <a:p>
                      <a:r>
                        <a:rPr lang="en-US" sz="1600" dirty="0"/>
                        <a:t>UBC Press</a:t>
                      </a:r>
                    </a:p>
                  </a:txBody>
                  <a:tcPr/>
                </a:tc>
                <a:tc>
                  <a:txBody>
                    <a:bodyPr/>
                    <a:lstStyle/>
                    <a:p>
                      <a:r>
                        <a:rPr lang="en-US" sz="1600" dirty="0"/>
                        <a:t>VP Research</a:t>
                      </a:r>
                    </a:p>
                  </a:txBody>
                  <a:tcPr/>
                </a:tc>
                <a:extLst>
                  <a:ext uri="{0D108BD9-81ED-4DB2-BD59-A6C34878D82A}">
                    <a16:rowId xmlns:a16="http://schemas.microsoft.com/office/drawing/2014/main" val="10008"/>
                  </a:ext>
                </a:extLst>
              </a:tr>
              <a:tr h="370840">
                <a:tc>
                  <a:txBody>
                    <a:bodyPr/>
                    <a:lstStyle/>
                    <a:p>
                      <a:r>
                        <a:rPr lang="en-US" sz="1600" dirty="0"/>
                        <a:t>1949</a:t>
                      </a:r>
                    </a:p>
                  </a:txBody>
                  <a:tcPr/>
                </a:tc>
                <a:tc>
                  <a:txBody>
                    <a:bodyPr/>
                    <a:lstStyle/>
                    <a:p>
                      <a:r>
                        <a:rPr lang="en-US" sz="1600" dirty="0"/>
                        <a:t>2019</a:t>
                      </a:r>
                    </a:p>
                  </a:txBody>
                  <a:tcPr/>
                </a:tc>
                <a:tc>
                  <a:txBody>
                    <a:bodyPr/>
                    <a:lstStyle/>
                    <a:p>
                      <a:r>
                        <a:rPr lang="en-US" sz="1600" dirty="0"/>
                        <a:t>Obstetrics &amp; Gynaecology</a:t>
                      </a:r>
                    </a:p>
                  </a:txBody>
                  <a:tcPr/>
                </a:tc>
                <a:tc>
                  <a:txBody>
                    <a:bodyPr/>
                    <a:lstStyle/>
                    <a:p>
                      <a:r>
                        <a:rPr lang="en-US" sz="1600" dirty="0"/>
                        <a:t>Medicine</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Q6 - IDENTIFYING DATA</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288544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 Year of Birth</a:t>
                      </a:r>
                    </a:p>
                  </a:txBody>
                  <a:tcPr/>
                </a:tc>
                <a:tc>
                  <a:txBody>
                    <a:bodyPr/>
                    <a:lstStyle/>
                    <a:p>
                      <a:r>
                        <a:rPr lang="en-US" sz="1600" dirty="0"/>
                        <a:t>B) Year of Retirement</a:t>
                      </a:r>
                    </a:p>
                  </a:txBody>
                  <a:tcPr/>
                </a:tc>
                <a:tc>
                  <a:txBody>
                    <a:bodyPr/>
                    <a:lstStyle/>
                    <a:p>
                      <a:r>
                        <a:rPr lang="en-US" sz="1600" dirty="0"/>
                        <a:t>C) Department/School</a:t>
                      </a:r>
                    </a:p>
                  </a:txBody>
                  <a:tcPr/>
                </a:tc>
                <a:tc>
                  <a:txBody>
                    <a:bodyPr/>
                    <a:lstStyle/>
                    <a:p>
                      <a:r>
                        <a:rPr lang="en-US" sz="1600" dirty="0"/>
                        <a:t>D) Faculty</a:t>
                      </a:r>
                    </a:p>
                  </a:txBody>
                  <a:tcPr/>
                </a:tc>
                <a:extLst>
                  <a:ext uri="{0D108BD9-81ED-4DB2-BD59-A6C34878D82A}">
                    <a16:rowId xmlns:a16="http://schemas.microsoft.com/office/drawing/2014/main" val="10000"/>
                  </a:ext>
                </a:extLst>
              </a:tr>
              <a:tr h="370840">
                <a:tc>
                  <a:txBody>
                    <a:bodyPr/>
                    <a:lstStyle/>
                    <a:p>
                      <a:r>
                        <a:rPr lang="en-US" sz="1600" dirty="0"/>
                        <a:t>1949</a:t>
                      </a:r>
                    </a:p>
                  </a:txBody>
                  <a:tcPr/>
                </a:tc>
                <a:tc>
                  <a:txBody>
                    <a:bodyPr/>
                    <a:lstStyle/>
                    <a:p>
                      <a:r>
                        <a:rPr lang="en-US" sz="1600" dirty="0"/>
                        <a:t>2014</a:t>
                      </a:r>
                    </a:p>
                  </a:txBody>
                  <a:tcPr/>
                </a:tc>
                <a:tc>
                  <a:txBody>
                    <a:bodyPr/>
                    <a:lstStyle/>
                    <a:p>
                      <a:r>
                        <a:rPr lang="en-US" sz="1600" dirty="0"/>
                        <a:t>CNERS</a:t>
                      </a:r>
                    </a:p>
                  </a:txBody>
                  <a:tcPr/>
                </a:tc>
                <a:tc>
                  <a:txBody>
                    <a:bodyPr/>
                    <a:lstStyle/>
                    <a:p>
                      <a:r>
                        <a:rPr lang="en-US" sz="1600" dirty="0"/>
                        <a:t>Arts</a:t>
                      </a:r>
                    </a:p>
                  </a:txBody>
                  <a:tcPr/>
                </a:tc>
                <a:extLst>
                  <a:ext uri="{0D108BD9-81ED-4DB2-BD59-A6C34878D82A}">
                    <a16:rowId xmlns:a16="http://schemas.microsoft.com/office/drawing/2014/main" val="10001"/>
                  </a:ext>
                </a:extLst>
              </a:tr>
              <a:tr h="370840">
                <a:tc>
                  <a:txBody>
                    <a:bodyPr/>
                    <a:lstStyle/>
                    <a:p>
                      <a:r>
                        <a:rPr lang="en-US" sz="1600" dirty="0"/>
                        <a:t>1945</a:t>
                      </a:r>
                    </a:p>
                  </a:txBody>
                  <a:tcPr/>
                </a:tc>
                <a:tc>
                  <a:txBody>
                    <a:bodyPr/>
                    <a:lstStyle/>
                    <a:p>
                      <a:r>
                        <a:rPr lang="en-US" sz="1600" dirty="0"/>
                        <a:t>2016</a:t>
                      </a:r>
                    </a:p>
                  </a:txBody>
                  <a:tcPr/>
                </a:tc>
                <a:tc>
                  <a:txBody>
                    <a:bodyPr/>
                    <a:lstStyle/>
                    <a:p>
                      <a:r>
                        <a:rPr lang="en-US" sz="1600" dirty="0"/>
                        <a:t>Asian Studies</a:t>
                      </a:r>
                    </a:p>
                  </a:txBody>
                  <a:tcPr/>
                </a:tc>
                <a:tc>
                  <a:txBody>
                    <a:bodyPr/>
                    <a:lstStyle/>
                    <a:p>
                      <a:r>
                        <a:rPr lang="en-US" sz="1600" dirty="0"/>
                        <a:t>Arts</a:t>
                      </a:r>
                    </a:p>
                  </a:txBody>
                  <a:tcPr/>
                </a:tc>
                <a:extLst>
                  <a:ext uri="{0D108BD9-81ED-4DB2-BD59-A6C34878D82A}">
                    <a16:rowId xmlns:a16="http://schemas.microsoft.com/office/drawing/2014/main" val="10002"/>
                  </a:ext>
                </a:extLst>
              </a:tr>
              <a:tr h="370840">
                <a:tc>
                  <a:txBody>
                    <a:bodyPr/>
                    <a:lstStyle/>
                    <a:p>
                      <a:r>
                        <a:rPr lang="en-US" sz="1600" dirty="0"/>
                        <a:t>1950</a:t>
                      </a:r>
                    </a:p>
                  </a:txBody>
                  <a:tcPr/>
                </a:tc>
                <a:tc>
                  <a:txBody>
                    <a:bodyPr/>
                    <a:lstStyle/>
                    <a:p>
                      <a:r>
                        <a:rPr lang="en-US" sz="1600" dirty="0"/>
                        <a:t>2018</a:t>
                      </a:r>
                    </a:p>
                  </a:txBody>
                  <a:tcPr/>
                </a:tc>
                <a:tc>
                  <a:txBody>
                    <a:bodyPr/>
                    <a:lstStyle/>
                    <a:p>
                      <a:r>
                        <a:rPr lang="en-US" sz="1600" dirty="0"/>
                        <a:t>Vancouver School of Economics</a:t>
                      </a:r>
                    </a:p>
                  </a:txBody>
                  <a:tcPr/>
                </a:tc>
                <a:tc>
                  <a:txBody>
                    <a:bodyPr/>
                    <a:lstStyle/>
                    <a:p>
                      <a:r>
                        <a:rPr lang="en-US" sz="1600" dirty="0"/>
                        <a:t>Arts</a:t>
                      </a:r>
                    </a:p>
                  </a:txBody>
                  <a:tcPr/>
                </a:tc>
                <a:extLst>
                  <a:ext uri="{0D108BD9-81ED-4DB2-BD59-A6C34878D82A}">
                    <a16:rowId xmlns:a16="http://schemas.microsoft.com/office/drawing/2014/main" val="10003"/>
                  </a:ext>
                </a:extLst>
              </a:tr>
              <a:tr h="370840">
                <a:tc>
                  <a:txBody>
                    <a:bodyPr/>
                    <a:lstStyle/>
                    <a:p>
                      <a:r>
                        <a:rPr lang="en-US" sz="1600" dirty="0"/>
                        <a:t>1947</a:t>
                      </a:r>
                    </a:p>
                  </a:txBody>
                  <a:tcPr/>
                </a:tc>
                <a:tc>
                  <a:txBody>
                    <a:bodyPr/>
                    <a:lstStyle/>
                    <a:p>
                      <a:r>
                        <a:rPr lang="en-US" sz="1600" dirty="0"/>
                        <a:t>2013</a:t>
                      </a:r>
                    </a:p>
                  </a:txBody>
                  <a:tcPr/>
                </a:tc>
                <a:tc>
                  <a:txBody>
                    <a:bodyPr/>
                    <a:lstStyle/>
                    <a:p>
                      <a:r>
                        <a:rPr lang="en-US" sz="1600" dirty="0"/>
                        <a:t>Women's Studies/Educational Studies</a:t>
                      </a:r>
                    </a:p>
                  </a:txBody>
                  <a:tcPr/>
                </a:tc>
                <a:tc>
                  <a:txBody>
                    <a:bodyPr/>
                    <a:lstStyle/>
                    <a:p>
                      <a:r>
                        <a:rPr lang="en-US" sz="1600" dirty="0"/>
                        <a:t>Arts/Education</a:t>
                      </a:r>
                    </a:p>
                  </a:txBody>
                  <a:tcPr/>
                </a:tc>
                <a:extLst>
                  <a:ext uri="{0D108BD9-81ED-4DB2-BD59-A6C34878D82A}">
                    <a16:rowId xmlns:a16="http://schemas.microsoft.com/office/drawing/2014/main" val="10004"/>
                  </a:ext>
                </a:extLst>
              </a:tr>
              <a:tr h="370840">
                <a:tc>
                  <a:txBody>
                    <a:bodyPr/>
                    <a:lstStyle/>
                    <a:p>
                      <a:r>
                        <a:rPr lang="en-US" sz="1600" dirty="0"/>
                        <a:t>1949</a:t>
                      </a:r>
                    </a:p>
                  </a:txBody>
                  <a:tcPr/>
                </a:tc>
                <a:tc>
                  <a:txBody>
                    <a:bodyPr/>
                    <a:lstStyle/>
                    <a:p>
                      <a:r>
                        <a:rPr lang="en-US" sz="1600" dirty="0"/>
                        <a:t>2014</a:t>
                      </a:r>
                    </a:p>
                  </a:txBody>
                  <a:tcPr/>
                </a:tc>
                <a:tc>
                  <a:txBody>
                    <a:bodyPr/>
                    <a:lstStyle/>
                    <a:p>
                      <a:r>
                        <a:rPr lang="en-US" sz="1600" dirty="0"/>
                        <a:t>Law</a:t>
                      </a:r>
                    </a:p>
                  </a:txBody>
                  <a:tcPr/>
                </a:tc>
                <a:tc>
                  <a:txBody>
                    <a:bodyPr/>
                    <a:lstStyle/>
                    <a:p>
                      <a:r>
                        <a:rPr lang="en-US" sz="1600" dirty="0"/>
                        <a:t>Law</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140000"/>
            <a:ext cx="8229600" cy="369332"/>
          </a:xfrm>
          <a:prstGeom prst="rect">
            <a:avLst/>
          </a:prstGeom>
          <a:noFill/>
        </p:spPr>
        <p:txBody>
          <a:bodyPr wrap="square" rtlCol="0"/>
          <a:lstStyle/>
          <a:p>
            <a:r>
              <a:rPr lang="en-US" sz="2200" dirty="0"/>
              <a:t>Q8 - Please rate the overall value to you of the following Programs that are offered.</a:t>
            </a:r>
          </a:p>
        </p:txBody>
      </p:sp>
      <p:pic>
        <p:nvPicPr>
          <p:cNvPr id="3" name="Object 2"/>
          <p:cNvPicPr>
            <a:picLocks noChangeAspect="1"/>
          </p:cNvPicPr>
          <p:nvPr/>
        </p:nvPicPr>
        <p:blipFill>
          <a:blip r:embed="rId2" cstate="print"/>
          <a:stretch>
            <a:fillRect/>
          </a:stretch>
        </p:blipFill>
        <p:spPr>
          <a:xfrm>
            <a:off x="572000" y="1200000"/>
            <a:ext cx="8000000" cy="500000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Q8 - Please rate the overall value to you of the following Programs that are offered.</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3779520"/>
        </p:xfrm>
        <a:graphic>
          <a:graphicData uri="http://schemas.openxmlformats.org/drawingml/2006/table">
            <a:tbl>
              <a:tblPr firstRow="1" bandRow="1">
                <a:tableStyleId>{69012ECD-51FC-41F1-AA8D-1B2483CD663E}</a:tableStyleId>
              </a:tblPr>
              <a:tblGrid>
                <a:gridCol w="1043658">
                  <a:extLst>
                    <a:ext uri="{9D8B030D-6E8A-4147-A177-3AD203B41FA5}">
                      <a16:colId xmlns:a16="http://schemas.microsoft.com/office/drawing/2014/main" val="20000"/>
                    </a:ext>
                  </a:extLst>
                </a:gridCol>
                <a:gridCol w="1043658">
                  <a:extLst>
                    <a:ext uri="{9D8B030D-6E8A-4147-A177-3AD203B41FA5}">
                      <a16:colId xmlns:a16="http://schemas.microsoft.com/office/drawing/2014/main" val="20001"/>
                    </a:ext>
                  </a:extLst>
                </a:gridCol>
                <a:gridCol w="1043658">
                  <a:extLst>
                    <a:ext uri="{9D8B030D-6E8A-4147-A177-3AD203B41FA5}">
                      <a16:colId xmlns:a16="http://schemas.microsoft.com/office/drawing/2014/main" val="20002"/>
                    </a:ext>
                  </a:extLst>
                </a:gridCol>
                <a:gridCol w="1043658">
                  <a:extLst>
                    <a:ext uri="{9D8B030D-6E8A-4147-A177-3AD203B41FA5}">
                      <a16:colId xmlns:a16="http://schemas.microsoft.com/office/drawing/2014/main" val="20003"/>
                    </a:ext>
                  </a:extLst>
                </a:gridCol>
                <a:gridCol w="1043658">
                  <a:extLst>
                    <a:ext uri="{9D8B030D-6E8A-4147-A177-3AD203B41FA5}">
                      <a16:colId xmlns:a16="http://schemas.microsoft.com/office/drawing/2014/main" val="20004"/>
                    </a:ext>
                  </a:extLst>
                </a:gridCol>
                <a:gridCol w="1043658">
                  <a:extLst>
                    <a:ext uri="{9D8B030D-6E8A-4147-A177-3AD203B41FA5}">
                      <a16:colId xmlns:a16="http://schemas.microsoft.com/office/drawing/2014/main" val="20005"/>
                    </a:ext>
                  </a:extLst>
                </a:gridCol>
                <a:gridCol w="1043658">
                  <a:extLst>
                    <a:ext uri="{9D8B030D-6E8A-4147-A177-3AD203B41FA5}">
                      <a16:colId xmlns:a16="http://schemas.microsoft.com/office/drawing/2014/main" val="20006"/>
                    </a:ext>
                  </a:extLst>
                </a:gridCol>
                <a:gridCol w="1043658">
                  <a:extLst>
                    <a:ext uri="{9D8B030D-6E8A-4147-A177-3AD203B41FA5}">
                      <a16:colId xmlns:a16="http://schemas.microsoft.com/office/drawing/2014/main" val="20007"/>
                    </a:ext>
                  </a:extLst>
                </a:gridCol>
              </a:tblGrid>
              <a:tr h="370840">
                <a:tc>
                  <a:txBody>
                    <a:bodyPr/>
                    <a:lstStyle/>
                    <a:p>
                      <a:r>
                        <a:rPr lang="en-US" sz="1600" dirty="0"/>
                        <a:t>#</a:t>
                      </a:r>
                    </a:p>
                  </a:txBody>
                  <a:tcPr/>
                </a:tc>
                <a:tc>
                  <a:txBody>
                    <a:bodyPr/>
                    <a:lstStyle/>
                    <a:p>
                      <a:r>
                        <a:rPr lang="en-US" sz="1600" dirty="0"/>
                        <a:t>Field</a:t>
                      </a:r>
                    </a:p>
                  </a:txBody>
                  <a:tcPr/>
                </a:tc>
                <a:tc>
                  <a:txBody>
                    <a:bodyPr/>
                    <a:lstStyle/>
                    <a:p>
                      <a:r>
                        <a:rPr lang="en-US" sz="1600" dirty="0"/>
                        <a:t>Minimum</a:t>
                      </a:r>
                    </a:p>
                  </a:txBody>
                  <a:tcPr/>
                </a:tc>
                <a:tc>
                  <a:txBody>
                    <a:bodyPr/>
                    <a:lstStyle/>
                    <a:p>
                      <a:r>
                        <a:rPr lang="en-US" sz="1600" dirty="0"/>
                        <a:t>Maximum</a:t>
                      </a:r>
                    </a:p>
                  </a:txBody>
                  <a:tcPr/>
                </a:tc>
                <a:tc>
                  <a:txBody>
                    <a:bodyPr/>
                    <a:lstStyle/>
                    <a:p>
                      <a:r>
                        <a:rPr lang="en-US" sz="1600" dirty="0"/>
                        <a:t>Mean</a:t>
                      </a:r>
                    </a:p>
                  </a:txBody>
                  <a:tcPr/>
                </a:tc>
                <a:tc>
                  <a:txBody>
                    <a:bodyPr/>
                    <a:lstStyle/>
                    <a:p>
                      <a:r>
                        <a:rPr lang="en-US" sz="1600" dirty="0"/>
                        <a:t>Std Deviation</a:t>
                      </a:r>
                    </a:p>
                  </a:txBody>
                  <a:tcPr/>
                </a:tc>
                <a:tc>
                  <a:txBody>
                    <a:bodyPr/>
                    <a:lstStyle/>
                    <a:p>
                      <a:r>
                        <a:rPr lang="en-US" sz="1600" dirty="0"/>
                        <a:t>Variance</a:t>
                      </a:r>
                    </a:p>
                  </a:txBody>
                  <a:tcPr/>
                </a:tc>
                <a:tc>
                  <a:txBody>
                    <a:bodyPr/>
                    <a:lstStyle/>
                    <a:p>
                      <a:r>
                        <a:rPr lang="en-US" sz="1600" dirty="0"/>
                        <a:t>Count</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General Meetings with speakers</a:t>
                      </a:r>
                    </a:p>
                  </a:txBody>
                  <a:tcPr/>
                </a:tc>
                <a:tc>
                  <a:txBody>
                    <a:bodyPr/>
                    <a:lstStyle/>
                    <a:p>
                      <a:r>
                        <a:rPr lang="en-US" sz="1600" dirty="0"/>
                        <a:t>1.00</a:t>
                      </a:r>
                    </a:p>
                  </a:txBody>
                  <a:tcPr/>
                </a:tc>
                <a:tc>
                  <a:txBody>
                    <a:bodyPr/>
                    <a:lstStyle/>
                    <a:p>
                      <a:r>
                        <a:rPr lang="en-US" sz="1600" dirty="0"/>
                        <a:t>3.00</a:t>
                      </a:r>
                    </a:p>
                  </a:txBody>
                  <a:tcPr/>
                </a:tc>
                <a:tc>
                  <a:txBody>
                    <a:bodyPr/>
                    <a:lstStyle/>
                    <a:p>
                      <a:r>
                        <a:rPr lang="en-US" sz="1600" dirty="0"/>
                        <a:t>1.43</a:t>
                      </a:r>
                    </a:p>
                  </a:txBody>
                  <a:tcPr/>
                </a:tc>
                <a:tc>
                  <a:txBody>
                    <a:bodyPr/>
                    <a:lstStyle/>
                    <a:p>
                      <a:r>
                        <a:rPr lang="en-US" sz="1600" dirty="0"/>
                        <a:t>0.54</a:t>
                      </a:r>
                    </a:p>
                  </a:txBody>
                  <a:tcPr/>
                </a:tc>
                <a:tc>
                  <a:txBody>
                    <a:bodyPr/>
                    <a:lstStyle/>
                    <a:p>
                      <a:r>
                        <a:rPr lang="en-US" sz="1600" dirty="0"/>
                        <a:t>0.29</a:t>
                      </a:r>
                    </a:p>
                  </a:txBody>
                  <a:tcPr/>
                </a:tc>
                <a:tc>
                  <a:txBody>
                    <a:bodyPr/>
                    <a:lstStyle/>
                    <a:p>
                      <a:r>
                        <a:rPr lang="en-US" sz="1600" dirty="0"/>
                        <a:t>366</a:t>
                      </a:r>
                    </a:p>
                  </a:txBody>
                  <a:tcPr/>
                </a:tc>
                <a:extLst>
                  <a:ext uri="{0D108BD9-81ED-4DB2-BD59-A6C34878D82A}">
                    <a16:rowId xmlns:a16="http://schemas.microsoft.com/office/drawing/2014/main" val="10001"/>
                  </a:ext>
                </a:extLst>
              </a:tr>
              <a:tr h="370840">
                <a:tc>
                  <a:txBody>
                    <a:bodyPr/>
                    <a:lstStyle/>
                    <a:p>
                      <a:r>
                        <a:rPr lang="en-US" sz="1600" dirty="0"/>
                        <a:t>2</a:t>
                      </a:r>
                    </a:p>
                  </a:txBody>
                  <a:tcPr/>
                </a:tc>
                <a:tc>
                  <a:txBody>
                    <a:bodyPr/>
                    <a:lstStyle/>
                    <a:p>
                      <a:r>
                        <a:rPr lang="en-US" sz="1600" dirty="0"/>
                        <a:t>Senior Scholar Series</a:t>
                      </a:r>
                    </a:p>
                  </a:txBody>
                  <a:tcPr/>
                </a:tc>
                <a:tc>
                  <a:txBody>
                    <a:bodyPr/>
                    <a:lstStyle/>
                    <a:p>
                      <a:r>
                        <a:rPr lang="en-US" sz="1600" dirty="0"/>
                        <a:t>1.00</a:t>
                      </a:r>
                    </a:p>
                  </a:txBody>
                  <a:tcPr/>
                </a:tc>
                <a:tc>
                  <a:txBody>
                    <a:bodyPr/>
                    <a:lstStyle/>
                    <a:p>
                      <a:r>
                        <a:rPr lang="en-US" sz="1600" dirty="0"/>
                        <a:t>3.00</a:t>
                      </a:r>
                    </a:p>
                  </a:txBody>
                  <a:tcPr/>
                </a:tc>
                <a:tc>
                  <a:txBody>
                    <a:bodyPr/>
                    <a:lstStyle/>
                    <a:p>
                      <a:r>
                        <a:rPr lang="en-US" sz="1600" dirty="0"/>
                        <a:t>1.55</a:t>
                      </a:r>
                    </a:p>
                  </a:txBody>
                  <a:tcPr/>
                </a:tc>
                <a:tc>
                  <a:txBody>
                    <a:bodyPr/>
                    <a:lstStyle/>
                    <a:p>
                      <a:r>
                        <a:rPr lang="en-US" sz="1600" dirty="0"/>
                        <a:t>0.54</a:t>
                      </a:r>
                    </a:p>
                  </a:txBody>
                  <a:tcPr/>
                </a:tc>
                <a:tc>
                  <a:txBody>
                    <a:bodyPr/>
                    <a:lstStyle/>
                    <a:p>
                      <a:r>
                        <a:rPr lang="en-US" sz="1600" dirty="0"/>
                        <a:t>0.30</a:t>
                      </a:r>
                    </a:p>
                  </a:txBody>
                  <a:tcPr/>
                </a:tc>
                <a:tc>
                  <a:txBody>
                    <a:bodyPr/>
                    <a:lstStyle/>
                    <a:p>
                      <a:r>
                        <a:rPr lang="en-US" sz="1600" dirty="0"/>
                        <a:t>366</a:t>
                      </a:r>
                    </a:p>
                  </a:txBody>
                  <a:tcPr/>
                </a:tc>
                <a:extLst>
                  <a:ext uri="{0D108BD9-81ED-4DB2-BD59-A6C34878D82A}">
                    <a16:rowId xmlns:a16="http://schemas.microsoft.com/office/drawing/2014/main" val="10002"/>
                  </a:ext>
                </a:extLst>
              </a:tr>
              <a:tr h="370840">
                <a:tc>
                  <a:txBody>
                    <a:bodyPr/>
                    <a:lstStyle/>
                    <a:p>
                      <a:r>
                        <a:rPr lang="en-US" sz="1600" dirty="0"/>
                        <a:t>3</a:t>
                      </a:r>
                    </a:p>
                  </a:txBody>
                  <a:tcPr/>
                </a:tc>
                <a:tc>
                  <a:txBody>
                    <a:bodyPr/>
                    <a:lstStyle/>
                    <a:p>
                      <a:r>
                        <a:rPr lang="en-US" sz="1600" dirty="0"/>
                        <a:t>Panel moderated Conversations</a:t>
                      </a:r>
                    </a:p>
                  </a:txBody>
                  <a:tcPr/>
                </a:tc>
                <a:tc>
                  <a:txBody>
                    <a:bodyPr/>
                    <a:lstStyle/>
                    <a:p>
                      <a:r>
                        <a:rPr lang="en-US" sz="1600" dirty="0"/>
                        <a:t>1.00</a:t>
                      </a:r>
                    </a:p>
                  </a:txBody>
                  <a:tcPr/>
                </a:tc>
                <a:tc>
                  <a:txBody>
                    <a:bodyPr/>
                    <a:lstStyle/>
                    <a:p>
                      <a:r>
                        <a:rPr lang="en-US" sz="1600" dirty="0"/>
                        <a:t>3.00</a:t>
                      </a:r>
                    </a:p>
                  </a:txBody>
                  <a:tcPr/>
                </a:tc>
                <a:tc>
                  <a:txBody>
                    <a:bodyPr/>
                    <a:lstStyle/>
                    <a:p>
                      <a:r>
                        <a:rPr lang="en-US" sz="1600" dirty="0"/>
                        <a:t>1.65</a:t>
                      </a:r>
                    </a:p>
                  </a:txBody>
                  <a:tcPr/>
                </a:tc>
                <a:tc>
                  <a:txBody>
                    <a:bodyPr/>
                    <a:lstStyle/>
                    <a:p>
                      <a:r>
                        <a:rPr lang="en-US" sz="1600" dirty="0"/>
                        <a:t>0.57</a:t>
                      </a:r>
                    </a:p>
                  </a:txBody>
                  <a:tcPr/>
                </a:tc>
                <a:tc>
                  <a:txBody>
                    <a:bodyPr/>
                    <a:lstStyle/>
                    <a:p>
                      <a:r>
                        <a:rPr lang="en-US" sz="1600" dirty="0"/>
                        <a:t>0.33</a:t>
                      </a:r>
                    </a:p>
                  </a:txBody>
                  <a:tcPr/>
                </a:tc>
                <a:tc>
                  <a:txBody>
                    <a:bodyPr/>
                    <a:lstStyle/>
                    <a:p>
                      <a:r>
                        <a:rPr lang="en-US" sz="1600" dirty="0"/>
                        <a:t>361</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Q8 - Please rate the overall value to you of the following Programs that are offered.</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934768" cy="3779520"/>
        </p:xfrm>
        <a:graphic>
          <a:graphicData uri="http://schemas.openxmlformats.org/drawingml/2006/table">
            <a:tbl>
              <a:tblPr firstRow="1" bandRow="1">
                <a:tableStyleId>{69012ECD-51FC-41F1-AA8D-1B2483CD663E}</a:tableStyleId>
              </a:tblPr>
              <a:tblGrid>
                <a:gridCol w="992752">
                  <a:extLst>
                    <a:ext uri="{9D8B030D-6E8A-4147-A177-3AD203B41FA5}">
                      <a16:colId xmlns:a16="http://schemas.microsoft.com/office/drawing/2014/main" val="20000"/>
                    </a:ext>
                  </a:extLst>
                </a:gridCol>
                <a:gridCol w="992752">
                  <a:extLst>
                    <a:ext uri="{9D8B030D-6E8A-4147-A177-3AD203B41FA5}">
                      <a16:colId xmlns:a16="http://schemas.microsoft.com/office/drawing/2014/main" val="20001"/>
                    </a:ext>
                  </a:extLst>
                </a:gridCol>
                <a:gridCol w="992752">
                  <a:extLst>
                    <a:ext uri="{9D8B030D-6E8A-4147-A177-3AD203B41FA5}">
                      <a16:colId xmlns:a16="http://schemas.microsoft.com/office/drawing/2014/main" val="20002"/>
                    </a:ext>
                  </a:extLst>
                </a:gridCol>
                <a:gridCol w="992752">
                  <a:extLst>
                    <a:ext uri="{9D8B030D-6E8A-4147-A177-3AD203B41FA5}">
                      <a16:colId xmlns:a16="http://schemas.microsoft.com/office/drawing/2014/main" val="20003"/>
                    </a:ext>
                  </a:extLst>
                </a:gridCol>
                <a:gridCol w="992752">
                  <a:extLst>
                    <a:ext uri="{9D8B030D-6E8A-4147-A177-3AD203B41FA5}">
                      <a16:colId xmlns:a16="http://schemas.microsoft.com/office/drawing/2014/main" val="20004"/>
                    </a:ext>
                  </a:extLst>
                </a:gridCol>
                <a:gridCol w="992752">
                  <a:extLst>
                    <a:ext uri="{9D8B030D-6E8A-4147-A177-3AD203B41FA5}">
                      <a16:colId xmlns:a16="http://schemas.microsoft.com/office/drawing/2014/main" val="20005"/>
                    </a:ext>
                  </a:extLst>
                </a:gridCol>
                <a:gridCol w="992752">
                  <a:extLst>
                    <a:ext uri="{9D8B030D-6E8A-4147-A177-3AD203B41FA5}">
                      <a16:colId xmlns:a16="http://schemas.microsoft.com/office/drawing/2014/main" val="20006"/>
                    </a:ext>
                  </a:extLst>
                </a:gridCol>
                <a:gridCol w="992752">
                  <a:extLst>
                    <a:ext uri="{9D8B030D-6E8A-4147-A177-3AD203B41FA5}">
                      <a16:colId xmlns:a16="http://schemas.microsoft.com/office/drawing/2014/main" val="20007"/>
                    </a:ext>
                  </a:extLst>
                </a:gridCol>
                <a:gridCol w="992752">
                  <a:extLst>
                    <a:ext uri="{9D8B030D-6E8A-4147-A177-3AD203B41FA5}">
                      <a16:colId xmlns:a16="http://schemas.microsoft.com/office/drawing/2014/main" val="20008"/>
                    </a:ext>
                  </a:extLst>
                </a:gridCol>
              </a:tblGrid>
              <a:tr h="370840">
                <a:tc>
                  <a:txBody>
                    <a:bodyPr/>
                    <a:lstStyle/>
                    <a:p>
                      <a:r>
                        <a:rPr lang="en-US" sz="1600" dirty="0"/>
                        <a:t>#</a:t>
                      </a:r>
                    </a:p>
                  </a:txBody>
                  <a:tcPr/>
                </a:tc>
                <a:tc>
                  <a:txBody>
                    <a:bodyPr/>
                    <a:lstStyle/>
                    <a:p>
                      <a:r>
                        <a:rPr lang="en-US" sz="1600" dirty="0"/>
                        <a:t>Question</a:t>
                      </a:r>
                    </a:p>
                  </a:txBody>
                  <a:tcPr/>
                </a:tc>
                <a:tc>
                  <a:txBody>
                    <a:bodyPr/>
                    <a:lstStyle/>
                    <a:p>
                      <a:r>
                        <a:rPr lang="en-US" sz="1600" dirty="0"/>
                        <a:t>Valuable</a:t>
                      </a:r>
                    </a:p>
                  </a:txBody>
                  <a:tcPr/>
                </a:tc>
                <a:tc>
                  <a:txBody>
                    <a:bodyPr/>
                    <a:lstStyle/>
                    <a:p>
                      <a:endParaRPr lang="en-US" sz="1600" dirty="0"/>
                    </a:p>
                  </a:txBody>
                  <a:tcPr/>
                </a:tc>
                <a:tc>
                  <a:txBody>
                    <a:bodyPr/>
                    <a:lstStyle/>
                    <a:p>
                      <a:r>
                        <a:rPr lang="en-US" sz="1600" dirty="0"/>
                        <a:t>Neutral</a:t>
                      </a:r>
                    </a:p>
                  </a:txBody>
                  <a:tcPr/>
                </a:tc>
                <a:tc>
                  <a:txBody>
                    <a:bodyPr/>
                    <a:lstStyle/>
                    <a:p>
                      <a:endParaRPr lang="en-US" sz="1600" dirty="0"/>
                    </a:p>
                  </a:txBody>
                  <a:tcPr/>
                </a:tc>
                <a:tc>
                  <a:txBody>
                    <a:bodyPr/>
                    <a:lstStyle/>
                    <a:p>
                      <a:r>
                        <a:rPr lang="en-US" sz="1600" dirty="0"/>
                        <a:t>Not valuable</a:t>
                      </a:r>
                    </a:p>
                  </a:txBody>
                  <a:tcPr/>
                </a:tc>
                <a:tc>
                  <a:txBody>
                    <a:bodyPr/>
                    <a:lstStyle/>
                    <a:p>
                      <a:endParaRPr lang="en-US" sz="1600" dirty="0"/>
                    </a:p>
                  </a:txBody>
                  <a:tcPr/>
                </a:tc>
                <a:tc>
                  <a:txBody>
                    <a:bodyPr/>
                    <a:lstStyle/>
                    <a:p>
                      <a:r>
                        <a:rPr lang="en-US" sz="1600" dirty="0"/>
                        <a:t>Total</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General Meetings with speakers</a:t>
                      </a:r>
                    </a:p>
                  </a:txBody>
                  <a:tcPr/>
                </a:tc>
                <a:tc>
                  <a:txBody>
                    <a:bodyPr/>
                    <a:lstStyle/>
                    <a:p>
                      <a:r>
                        <a:rPr lang="en-US" sz="1600" dirty="0"/>
                        <a:t>59.84%</a:t>
                      </a:r>
                    </a:p>
                  </a:txBody>
                  <a:tcPr/>
                </a:tc>
                <a:tc>
                  <a:txBody>
                    <a:bodyPr/>
                    <a:lstStyle/>
                    <a:p>
                      <a:r>
                        <a:rPr lang="en-US" sz="1600" dirty="0"/>
                        <a:t>219</a:t>
                      </a:r>
                    </a:p>
                  </a:txBody>
                  <a:tcPr/>
                </a:tc>
                <a:tc>
                  <a:txBody>
                    <a:bodyPr/>
                    <a:lstStyle/>
                    <a:p>
                      <a:r>
                        <a:rPr lang="en-US" sz="1600" dirty="0"/>
                        <a:t>37.70%</a:t>
                      </a:r>
                    </a:p>
                  </a:txBody>
                  <a:tcPr/>
                </a:tc>
                <a:tc>
                  <a:txBody>
                    <a:bodyPr/>
                    <a:lstStyle/>
                    <a:p>
                      <a:r>
                        <a:rPr lang="en-US" sz="1600" dirty="0"/>
                        <a:t>138</a:t>
                      </a:r>
                    </a:p>
                  </a:txBody>
                  <a:tcPr/>
                </a:tc>
                <a:tc>
                  <a:txBody>
                    <a:bodyPr/>
                    <a:lstStyle/>
                    <a:p>
                      <a:r>
                        <a:rPr lang="en-US" sz="1600" dirty="0"/>
                        <a:t>2.46%</a:t>
                      </a:r>
                    </a:p>
                  </a:txBody>
                  <a:tcPr/>
                </a:tc>
                <a:tc>
                  <a:txBody>
                    <a:bodyPr/>
                    <a:lstStyle/>
                    <a:p>
                      <a:r>
                        <a:rPr lang="en-US" sz="1600" dirty="0"/>
                        <a:t>9</a:t>
                      </a:r>
                    </a:p>
                  </a:txBody>
                  <a:tcPr/>
                </a:tc>
                <a:tc>
                  <a:txBody>
                    <a:bodyPr/>
                    <a:lstStyle/>
                    <a:p>
                      <a:r>
                        <a:rPr lang="en-US" sz="1600" dirty="0"/>
                        <a:t>366</a:t>
                      </a:r>
                    </a:p>
                  </a:txBody>
                  <a:tcPr/>
                </a:tc>
                <a:extLst>
                  <a:ext uri="{0D108BD9-81ED-4DB2-BD59-A6C34878D82A}">
                    <a16:rowId xmlns:a16="http://schemas.microsoft.com/office/drawing/2014/main" val="10001"/>
                  </a:ext>
                </a:extLst>
              </a:tr>
              <a:tr h="370840">
                <a:tc>
                  <a:txBody>
                    <a:bodyPr/>
                    <a:lstStyle/>
                    <a:p>
                      <a:r>
                        <a:rPr lang="en-US" sz="1600" dirty="0"/>
                        <a:t>2</a:t>
                      </a:r>
                    </a:p>
                  </a:txBody>
                  <a:tcPr/>
                </a:tc>
                <a:tc>
                  <a:txBody>
                    <a:bodyPr/>
                    <a:lstStyle/>
                    <a:p>
                      <a:r>
                        <a:rPr lang="en-US" sz="1600" dirty="0"/>
                        <a:t>Senior Scholar Series</a:t>
                      </a:r>
                    </a:p>
                  </a:txBody>
                  <a:tcPr/>
                </a:tc>
                <a:tc>
                  <a:txBody>
                    <a:bodyPr/>
                    <a:lstStyle/>
                    <a:p>
                      <a:r>
                        <a:rPr lang="en-US" sz="1600" dirty="0"/>
                        <a:t>47.54%</a:t>
                      </a:r>
                    </a:p>
                  </a:txBody>
                  <a:tcPr/>
                </a:tc>
                <a:tc>
                  <a:txBody>
                    <a:bodyPr/>
                    <a:lstStyle/>
                    <a:p>
                      <a:r>
                        <a:rPr lang="en-US" sz="1600" dirty="0"/>
                        <a:t>174</a:t>
                      </a:r>
                    </a:p>
                  </a:txBody>
                  <a:tcPr/>
                </a:tc>
                <a:tc>
                  <a:txBody>
                    <a:bodyPr/>
                    <a:lstStyle/>
                    <a:p>
                      <a:r>
                        <a:rPr lang="en-US" sz="1600" dirty="0"/>
                        <a:t>50.00%</a:t>
                      </a:r>
                    </a:p>
                  </a:txBody>
                  <a:tcPr/>
                </a:tc>
                <a:tc>
                  <a:txBody>
                    <a:bodyPr/>
                    <a:lstStyle/>
                    <a:p>
                      <a:r>
                        <a:rPr lang="en-US" sz="1600" dirty="0"/>
                        <a:t>183</a:t>
                      </a:r>
                    </a:p>
                  </a:txBody>
                  <a:tcPr/>
                </a:tc>
                <a:tc>
                  <a:txBody>
                    <a:bodyPr/>
                    <a:lstStyle/>
                    <a:p>
                      <a:r>
                        <a:rPr lang="en-US" sz="1600" dirty="0"/>
                        <a:t>2.46%</a:t>
                      </a:r>
                    </a:p>
                  </a:txBody>
                  <a:tcPr/>
                </a:tc>
                <a:tc>
                  <a:txBody>
                    <a:bodyPr/>
                    <a:lstStyle/>
                    <a:p>
                      <a:r>
                        <a:rPr lang="en-US" sz="1600" dirty="0"/>
                        <a:t>9</a:t>
                      </a:r>
                    </a:p>
                  </a:txBody>
                  <a:tcPr/>
                </a:tc>
                <a:tc>
                  <a:txBody>
                    <a:bodyPr/>
                    <a:lstStyle/>
                    <a:p>
                      <a:r>
                        <a:rPr lang="en-US" sz="1600" dirty="0"/>
                        <a:t>366</a:t>
                      </a:r>
                    </a:p>
                  </a:txBody>
                  <a:tcPr/>
                </a:tc>
                <a:extLst>
                  <a:ext uri="{0D108BD9-81ED-4DB2-BD59-A6C34878D82A}">
                    <a16:rowId xmlns:a16="http://schemas.microsoft.com/office/drawing/2014/main" val="10002"/>
                  </a:ext>
                </a:extLst>
              </a:tr>
              <a:tr h="370840">
                <a:tc>
                  <a:txBody>
                    <a:bodyPr/>
                    <a:lstStyle/>
                    <a:p>
                      <a:r>
                        <a:rPr lang="en-US" sz="1600" dirty="0"/>
                        <a:t>3</a:t>
                      </a:r>
                    </a:p>
                  </a:txBody>
                  <a:tcPr/>
                </a:tc>
                <a:tc>
                  <a:txBody>
                    <a:bodyPr/>
                    <a:lstStyle/>
                    <a:p>
                      <a:r>
                        <a:rPr lang="en-US" sz="1600" dirty="0"/>
                        <a:t>Panel moderated Conversations</a:t>
                      </a:r>
                    </a:p>
                  </a:txBody>
                  <a:tcPr/>
                </a:tc>
                <a:tc>
                  <a:txBody>
                    <a:bodyPr/>
                    <a:lstStyle/>
                    <a:p>
                      <a:r>
                        <a:rPr lang="en-US" sz="1600" dirty="0"/>
                        <a:t>40.17%</a:t>
                      </a:r>
                    </a:p>
                  </a:txBody>
                  <a:tcPr/>
                </a:tc>
                <a:tc>
                  <a:txBody>
                    <a:bodyPr/>
                    <a:lstStyle/>
                    <a:p>
                      <a:r>
                        <a:rPr lang="en-US" sz="1600" dirty="0"/>
                        <a:t>145</a:t>
                      </a:r>
                    </a:p>
                  </a:txBody>
                  <a:tcPr/>
                </a:tc>
                <a:tc>
                  <a:txBody>
                    <a:bodyPr/>
                    <a:lstStyle/>
                    <a:p>
                      <a:r>
                        <a:rPr lang="en-US" sz="1600" dirty="0"/>
                        <a:t>54.85%</a:t>
                      </a:r>
                    </a:p>
                  </a:txBody>
                  <a:tcPr/>
                </a:tc>
                <a:tc>
                  <a:txBody>
                    <a:bodyPr/>
                    <a:lstStyle/>
                    <a:p>
                      <a:r>
                        <a:rPr lang="en-US" sz="1600" dirty="0"/>
                        <a:t>198</a:t>
                      </a:r>
                    </a:p>
                  </a:txBody>
                  <a:tcPr/>
                </a:tc>
                <a:tc>
                  <a:txBody>
                    <a:bodyPr/>
                    <a:lstStyle/>
                    <a:p>
                      <a:r>
                        <a:rPr lang="en-US" sz="1600" dirty="0"/>
                        <a:t>4.99%</a:t>
                      </a:r>
                    </a:p>
                  </a:txBody>
                  <a:tcPr/>
                </a:tc>
                <a:tc>
                  <a:txBody>
                    <a:bodyPr/>
                    <a:lstStyle/>
                    <a:p>
                      <a:r>
                        <a:rPr lang="en-US" sz="1600" dirty="0"/>
                        <a:t>18</a:t>
                      </a:r>
                    </a:p>
                  </a:txBody>
                  <a:tcPr/>
                </a:tc>
                <a:tc>
                  <a:txBody>
                    <a:bodyPr/>
                    <a:lstStyle/>
                    <a:p>
                      <a:r>
                        <a:rPr lang="en-US" sz="1600" dirty="0"/>
                        <a:t>361</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140000"/>
            <a:ext cx="8229600" cy="369332"/>
          </a:xfrm>
          <a:prstGeom prst="rect">
            <a:avLst/>
          </a:prstGeom>
          <a:noFill/>
        </p:spPr>
        <p:txBody>
          <a:bodyPr wrap="square" rtlCol="0"/>
          <a:lstStyle/>
          <a:p>
            <a:r>
              <a:rPr lang="en-US" sz="2200" dirty="0"/>
              <a:t>Q20 - As the COVID pandemic has limited our ability to socialize and meet in-person the College has switched to using ZOOM for meetings and webinar presentations.  Which of the following answers describes your degree of success and comfort in making this switch for College activities?</a:t>
            </a:r>
          </a:p>
        </p:txBody>
      </p:sp>
      <p:pic>
        <p:nvPicPr>
          <p:cNvPr id="3" name="Object 2"/>
          <p:cNvPicPr>
            <a:picLocks noChangeAspect="1"/>
          </p:cNvPicPr>
          <p:nvPr/>
        </p:nvPicPr>
        <p:blipFill>
          <a:blip r:embed="rId2" cstate="print"/>
          <a:stretch>
            <a:fillRect/>
          </a:stretch>
        </p:blipFill>
        <p:spPr>
          <a:xfrm>
            <a:off x="572000" y="1200000"/>
            <a:ext cx="8000000" cy="50000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Q20 - As the COVID pandemic has limited our ability to socialize and meet in-person the College has switched to using ZOOM for meetings and webinar presentations.  Which of the following answers describes your degree of success and comfort in making this switch for College activities?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9448800"/>
        </p:xfrm>
        <a:graphic>
          <a:graphicData uri="http://schemas.openxmlformats.org/drawingml/2006/table">
            <a:tbl>
              <a:tblPr firstRow="1" bandRow="1">
                <a:tableStyleId>{69012ECD-51FC-41F1-AA8D-1B2483CD663E}</a:tableStyleId>
              </a:tblPr>
              <a:tblGrid>
                <a:gridCol w="1043658">
                  <a:extLst>
                    <a:ext uri="{9D8B030D-6E8A-4147-A177-3AD203B41FA5}">
                      <a16:colId xmlns:a16="http://schemas.microsoft.com/office/drawing/2014/main" val="20000"/>
                    </a:ext>
                  </a:extLst>
                </a:gridCol>
                <a:gridCol w="1043658">
                  <a:extLst>
                    <a:ext uri="{9D8B030D-6E8A-4147-A177-3AD203B41FA5}">
                      <a16:colId xmlns:a16="http://schemas.microsoft.com/office/drawing/2014/main" val="20001"/>
                    </a:ext>
                  </a:extLst>
                </a:gridCol>
                <a:gridCol w="1043658">
                  <a:extLst>
                    <a:ext uri="{9D8B030D-6E8A-4147-A177-3AD203B41FA5}">
                      <a16:colId xmlns:a16="http://schemas.microsoft.com/office/drawing/2014/main" val="20002"/>
                    </a:ext>
                  </a:extLst>
                </a:gridCol>
                <a:gridCol w="1043658">
                  <a:extLst>
                    <a:ext uri="{9D8B030D-6E8A-4147-A177-3AD203B41FA5}">
                      <a16:colId xmlns:a16="http://schemas.microsoft.com/office/drawing/2014/main" val="20003"/>
                    </a:ext>
                  </a:extLst>
                </a:gridCol>
                <a:gridCol w="1043658">
                  <a:extLst>
                    <a:ext uri="{9D8B030D-6E8A-4147-A177-3AD203B41FA5}">
                      <a16:colId xmlns:a16="http://schemas.microsoft.com/office/drawing/2014/main" val="20004"/>
                    </a:ext>
                  </a:extLst>
                </a:gridCol>
                <a:gridCol w="1043658">
                  <a:extLst>
                    <a:ext uri="{9D8B030D-6E8A-4147-A177-3AD203B41FA5}">
                      <a16:colId xmlns:a16="http://schemas.microsoft.com/office/drawing/2014/main" val="20005"/>
                    </a:ext>
                  </a:extLst>
                </a:gridCol>
                <a:gridCol w="1043658">
                  <a:extLst>
                    <a:ext uri="{9D8B030D-6E8A-4147-A177-3AD203B41FA5}">
                      <a16:colId xmlns:a16="http://schemas.microsoft.com/office/drawing/2014/main" val="20006"/>
                    </a:ext>
                  </a:extLst>
                </a:gridCol>
                <a:gridCol w="1043658">
                  <a:extLst>
                    <a:ext uri="{9D8B030D-6E8A-4147-A177-3AD203B41FA5}">
                      <a16:colId xmlns:a16="http://schemas.microsoft.com/office/drawing/2014/main" val="20007"/>
                    </a:ext>
                  </a:extLst>
                </a:gridCol>
              </a:tblGrid>
              <a:tr h="370840">
                <a:tc>
                  <a:txBody>
                    <a:bodyPr/>
                    <a:lstStyle/>
                    <a:p>
                      <a:r>
                        <a:rPr lang="en-US" sz="1600" dirty="0"/>
                        <a:t>#</a:t>
                      </a:r>
                    </a:p>
                  </a:txBody>
                  <a:tcPr/>
                </a:tc>
                <a:tc>
                  <a:txBody>
                    <a:bodyPr/>
                    <a:lstStyle/>
                    <a:p>
                      <a:r>
                        <a:rPr lang="en-US" sz="1600" dirty="0"/>
                        <a:t>Field</a:t>
                      </a:r>
                    </a:p>
                  </a:txBody>
                  <a:tcPr/>
                </a:tc>
                <a:tc>
                  <a:txBody>
                    <a:bodyPr/>
                    <a:lstStyle/>
                    <a:p>
                      <a:r>
                        <a:rPr lang="en-US" sz="1600" dirty="0"/>
                        <a:t>Minimum</a:t>
                      </a:r>
                    </a:p>
                  </a:txBody>
                  <a:tcPr/>
                </a:tc>
                <a:tc>
                  <a:txBody>
                    <a:bodyPr/>
                    <a:lstStyle/>
                    <a:p>
                      <a:r>
                        <a:rPr lang="en-US" sz="1600" dirty="0"/>
                        <a:t>Maximum</a:t>
                      </a:r>
                    </a:p>
                  </a:txBody>
                  <a:tcPr/>
                </a:tc>
                <a:tc>
                  <a:txBody>
                    <a:bodyPr/>
                    <a:lstStyle/>
                    <a:p>
                      <a:r>
                        <a:rPr lang="en-US" sz="1600" dirty="0"/>
                        <a:t>Mean</a:t>
                      </a:r>
                    </a:p>
                  </a:txBody>
                  <a:tcPr/>
                </a:tc>
                <a:tc>
                  <a:txBody>
                    <a:bodyPr/>
                    <a:lstStyle/>
                    <a:p>
                      <a:r>
                        <a:rPr lang="en-US" sz="1600" dirty="0"/>
                        <a:t>Std Deviation</a:t>
                      </a:r>
                    </a:p>
                  </a:txBody>
                  <a:tcPr/>
                </a:tc>
                <a:tc>
                  <a:txBody>
                    <a:bodyPr/>
                    <a:lstStyle/>
                    <a:p>
                      <a:r>
                        <a:rPr lang="en-US" sz="1600" dirty="0"/>
                        <a:t>Variance</a:t>
                      </a:r>
                    </a:p>
                  </a:txBody>
                  <a:tcPr/>
                </a:tc>
                <a:tc>
                  <a:txBody>
                    <a:bodyPr/>
                    <a:lstStyle/>
                    <a:p>
                      <a:r>
                        <a:rPr lang="en-US" sz="1600" dirty="0"/>
                        <a:t>Count</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As the COVID pandemic has limited our ability to socialize and meet in-person the College has switched to using ZOOM for meetings and webinar presentations.  Which of the following answers describes your degree of success and comfort in making this switch for College activities?</a:t>
                      </a:r>
                    </a:p>
                  </a:txBody>
                  <a:tcPr/>
                </a:tc>
                <a:tc>
                  <a:txBody>
                    <a:bodyPr/>
                    <a:lstStyle/>
                    <a:p>
                      <a:r>
                        <a:rPr lang="en-US" sz="1600" dirty="0"/>
                        <a:t>1.00</a:t>
                      </a:r>
                    </a:p>
                  </a:txBody>
                  <a:tcPr/>
                </a:tc>
                <a:tc>
                  <a:txBody>
                    <a:bodyPr/>
                    <a:lstStyle/>
                    <a:p>
                      <a:r>
                        <a:rPr lang="en-US" sz="1600" dirty="0"/>
                        <a:t>3.00</a:t>
                      </a:r>
                    </a:p>
                  </a:txBody>
                  <a:tcPr/>
                </a:tc>
                <a:tc>
                  <a:txBody>
                    <a:bodyPr/>
                    <a:lstStyle/>
                    <a:p>
                      <a:r>
                        <a:rPr lang="en-US" sz="1600" dirty="0"/>
                        <a:t>1.63</a:t>
                      </a:r>
                    </a:p>
                  </a:txBody>
                  <a:tcPr/>
                </a:tc>
                <a:tc>
                  <a:txBody>
                    <a:bodyPr/>
                    <a:lstStyle/>
                    <a:p>
                      <a:r>
                        <a:rPr lang="en-US" sz="1600" dirty="0"/>
                        <a:t>0.71</a:t>
                      </a:r>
                    </a:p>
                  </a:txBody>
                  <a:tcPr/>
                </a:tc>
                <a:tc>
                  <a:txBody>
                    <a:bodyPr/>
                    <a:lstStyle/>
                    <a:p>
                      <a:r>
                        <a:rPr lang="en-US" sz="1600" dirty="0"/>
                        <a:t>0.50</a:t>
                      </a:r>
                    </a:p>
                  </a:txBody>
                  <a:tcPr/>
                </a:tc>
                <a:tc>
                  <a:txBody>
                    <a:bodyPr/>
                    <a:lstStyle/>
                    <a:p>
                      <a:r>
                        <a:rPr lang="en-US" sz="1600" dirty="0"/>
                        <a:t>360</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Q5 - Which of the following choices best describes your affiliation with the College?</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3596640"/>
        </p:xfrm>
        <a:graphic>
          <a:graphicData uri="http://schemas.openxmlformats.org/drawingml/2006/table">
            <a:tbl>
              <a:tblPr firstRow="1" bandRow="1">
                <a:tableStyleId>{69012ECD-51FC-41F1-AA8D-1B2483CD663E}</a:tableStyleId>
              </a:tblPr>
              <a:tblGrid>
                <a:gridCol w="1043658">
                  <a:extLst>
                    <a:ext uri="{9D8B030D-6E8A-4147-A177-3AD203B41FA5}">
                      <a16:colId xmlns:a16="http://schemas.microsoft.com/office/drawing/2014/main" val="20000"/>
                    </a:ext>
                  </a:extLst>
                </a:gridCol>
                <a:gridCol w="1043658">
                  <a:extLst>
                    <a:ext uri="{9D8B030D-6E8A-4147-A177-3AD203B41FA5}">
                      <a16:colId xmlns:a16="http://schemas.microsoft.com/office/drawing/2014/main" val="20001"/>
                    </a:ext>
                  </a:extLst>
                </a:gridCol>
                <a:gridCol w="1043658">
                  <a:extLst>
                    <a:ext uri="{9D8B030D-6E8A-4147-A177-3AD203B41FA5}">
                      <a16:colId xmlns:a16="http://schemas.microsoft.com/office/drawing/2014/main" val="20002"/>
                    </a:ext>
                  </a:extLst>
                </a:gridCol>
                <a:gridCol w="1043658">
                  <a:extLst>
                    <a:ext uri="{9D8B030D-6E8A-4147-A177-3AD203B41FA5}">
                      <a16:colId xmlns:a16="http://schemas.microsoft.com/office/drawing/2014/main" val="20003"/>
                    </a:ext>
                  </a:extLst>
                </a:gridCol>
                <a:gridCol w="1043658">
                  <a:extLst>
                    <a:ext uri="{9D8B030D-6E8A-4147-A177-3AD203B41FA5}">
                      <a16:colId xmlns:a16="http://schemas.microsoft.com/office/drawing/2014/main" val="20004"/>
                    </a:ext>
                  </a:extLst>
                </a:gridCol>
                <a:gridCol w="1043658">
                  <a:extLst>
                    <a:ext uri="{9D8B030D-6E8A-4147-A177-3AD203B41FA5}">
                      <a16:colId xmlns:a16="http://schemas.microsoft.com/office/drawing/2014/main" val="20005"/>
                    </a:ext>
                  </a:extLst>
                </a:gridCol>
                <a:gridCol w="1043658">
                  <a:extLst>
                    <a:ext uri="{9D8B030D-6E8A-4147-A177-3AD203B41FA5}">
                      <a16:colId xmlns:a16="http://schemas.microsoft.com/office/drawing/2014/main" val="20006"/>
                    </a:ext>
                  </a:extLst>
                </a:gridCol>
                <a:gridCol w="1043658">
                  <a:extLst>
                    <a:ext uri="{9D8B030D-6E8A-4147-A177-3AD203B41FA5}">
                      <a16:colId xmlns:a16="http://schemas.microsoft.com/office/drawing/2014/main" val="20007"/>
                    </a:ext>
                  </a:extLst>
                </a:gridCol>
              </a:tblGrid>
              <a:tr h="370840">
                <a:tc>
                  <a:txBody>
                    <a:bodyPr/>
                    <a:lstStyle/>
                    <a:p>
                      <a:r>
                        <a:rPr lang="en-US" sz="1600" dirty="0"/>
                        <a:t>#</a:t>
                      </a:r>
                    </a:p>
                  </a:txBody>
                  <a:tcPr/>
                </a:tc>
                <a:tc>
                  <a:txBody>
                    <a:bodyPr/>
                    <a:lstStyle/>
                    <a:p>
                      <a:r>
                        <a:rPr lang="en-US" sz="1600" dirty="0"/>
                        <a:t>Field</a:t>
                      </a:r>
                    </a:p>
                  </a:txBody>
                  <a:tcPr/>
                </a:tc>
                <a:tc>
                  <a:txBody>
                    <a:bodyPr/>
                    <a:lstStyle/>
                    <a:p>
                      <a:r>
                        <a:rPr lang="en-US" sz="1600" dirty="0"/>
                        <a:t>Minimum</a:t>
                      </a:r>
                    </a:p>
                  </a:txBody>
                  <a:tcPr/>
                </a:tc>
                <a:tc>
                  <a:txBody>
                    <a:bodyPr/>
                    <a:lstStyle/>
                    <a:p>
                      <a:r>
                        <a:rPr lang="en-US" sz="1600" dirty="0"/>
                        <a:t>Maximum</a:t>
                      </a:r>
                    </a:p>
                  </a:txBody>
                  <a:tcPr/>
                </a:tc>
                <a:tc>
                  <a:txBody>
                    <a:bodyPr/>
                    <a:lstStyle/>
                    <a:p>
                      <a:r>
                        <a:rPr lang="en-US" sz="1600" dirty="0"/>
                        <a:t>Mean</a:t>
                      </a:r>
                    </a:p>
                  </a:txBody>
                  <a:tcPr/>
                </a:tc>
                <a:tc>
                  <a:txBody>
                    <a:bodyPr/>
                    <a:lstStyle/>
                    <a:p>
                      <a:r>
                        <a:rPr lang="en-US" sz="1600" dirty="0"/>
                        <a:t>Std Deviation</a:t>
                      </a:r>
                    </a:p>
                  </a:txBody>
                  <a:tcPr/>
                </a:tc>
                <a:tc>
                  <a:txBody>
                    <a:bodyPr/>
                    <a:lstStyle/>
                    <a:p>
                      <a:r>
                        <a:rPr lang="en-US" sz="1600" dirty="0"/>
                        <a:t>Variance</a:t>
                      </a:r>
                    </a:p>
                  </a:txBody>
                  <a:tcPr/>
                </a:tc>
                <a:tc>
                  <a:txBody>
                    <a:bodyPr/>
                    <a:lstStyle/>
                    <a:p>
                      <a:r>
                        <a:rPr lang="en-US" sz="1600" dirty="0"/>
                        <a:t>Count</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Which of the following choices best describes your affiliation with the College? - Selected Choice</a:t>
                      </a:r>
                    </a:p>
                  </a:txBody>
                  <a:tcPr/>
                </a:tc>
                <a:tc>
                  <a:txBody>
                    <a:bodyPr/>
                    <a:lstStyle/>
                    <a:p>
                      <a:r>
                        <a:rPr lang="en-US" sz="1600" dirty="0"/>
                        <a:t>1.00</a:t>
                      </a:r>
                    </a:p>
                  </a:txBody>
                  <a:tcPr/>
                </a:tc>
                <a:tc>
                  <a:txBody>
                    <a:bodyPr/>
                    <a:lstStyle/>
                    <a:p>
                      <a:r>
                        <a:rPr lang="en-US" sz="1600" dirty="0"/>
                        <a:t>5.00</a:t>
                      </a:r>
                    </a:p>
                  </a:txBody>
                  <a:tcPr/>
                </a:tc>
                <a:tc>
                  <a:txBody>
                    <a:bodyPr/>
                    <a:lstStyle/>
                    <a:p>
                      <a:r>
                        <a:rPr lang="en-US" sz="1600" dirty="0"/>
                        <a:t>3.12</a:t>
                      </a:r>
                    </a:p>
                  </a:txBody>
                  <a:tcPr/>
                </a:tc>
                <a:tc>
                  <a:txBody>
                    <a:bodyPr/>
                    <a:lstStyle/>
                    <a:p>
                      <a:r>
                        <a:rPr lang="en-US" sz="1600" dirty="0"/>
                        <a:t>1.02</a:t>
                      </a:r>
                    </a:p>
                  </a:txBody>
                  <a:tcPr/>
                </a:tc>
                <a:tc>
                  <a:txBody>
                    <a:bodyPr/>
                    <a:lstStyle/>
                    <a:p>
                      <a:r>
                        <a:rPr lang="en-US" sz="1600" dirty="0"/>
                        <a:t>1.04</a:t>
                      </a:r>
                    </a:p>
                  </a:txBody>
                  <a:tcPr/>
                </a:tc>
                <a:tc>
                  <a:txBody>
                    <a:bodyPr/>
                    <a:lstStyle/>
                    <a:p>
                      <a:r>
                        <a:rPr lang="en-US" sz="1600" dirty="0"/>
                        <a:t>17</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Q20 - As the COVID pandemic has limited our ability to socialize and meet in-person the College has switched to using ZOOM for meetings and webinar presentations.  Which of the following answers describes your degree of success and comfort in making this switch for College activities?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185420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t>
                      </a:r>
                    </a:p>
                  </a:txBody>
                  <a:tcPr/>
                </a:tc>
                <a:tc>
                  <a:txBody>
                    <a:bodyPr/>
                    <a:lstStyle/>
                    <a:p>
                      <a:r>
                        <a:rPr lang="en-US" sz="1600" dirty="0"/>
                        <a:t>Answer</a:t>
                      </a:r>
                    </a:p>
                  </a:txBody>
                  <a:tcPr/>
                </a:tc>
                <a:tc>
                  <a:txBody>
                    <a:bodyPr/>
                    <a:lstStyle/>
                    <a:p>
                      <a:r>
                        <a:rPr lang="en-US" sz="1600" dirty="0"/>
                        <a:t>%</a:t>
                      </a:r>
                    </a:p>
                  </a:txBody>
                  <a:tcPr/>
                </a:tc>
                <a:tc>
                  <a:txBody>
                    <a:bodyPr/>
                    <a:lstStyle/>
                    <a:p>
                      <a:r>
                        <a:rPr lang="en-US" sz="1600" dirty="0"/>
                        <a:t>Count</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Easy</a:t>
                      </a:r>
                    </a:p>
                  </a:txBody>
                  <a:tcPr/>
                </a:tc>
                <a:tc>
                  <a:txBody>
                    <a:bodyPr/>
                    <a:lstStyle/>
                    <a:p>
                      <a:r>
                        <a:rPr lang="en-US" sz="1600" dirty="0"/>
                        <a:t>50.28%</a:t>
                      </a:r>
                    </a:p>
                  </a:txBody>
                  <a:tcPr/>
                </a:tc>
                <a:tc>
                  <a:txBody>
                    <a:bodyPr/>
                    <a:lstStyle/>
                    <a:p>
                      <a:r>
                        <a:rPr lang="en-US" sz="1600" dirty="0"/>
                        <a:t>181</a:t>
                      </a:r>
                    </a:p>
                  </a:txBody>
                  <a:tcPr/>
                </a:tc>
                <a:extLst>
                  <a:ext uri="{0D108BD9-81ED-4DB2-BD59-A6C34878D82A}">
                    <a16:rowId xmlns:a16="http://schemas.microsoft.com/office/drawing/2014/main" val="10001"/>
                  </a:ext>
                </a:extLst>
              </a:tr>
              <a:tr h="370840">
                <a:tc>
                  <a:txBody>
                    <a:bodyPr/>
                    <a:lstStyle/>
                    <a:p>
                      <a:r>
                        <a:rPr lang="en-US" sz="1600" dirty="0"/>
                        <a:t>2</a:t>
                      </a:r>
                    </a:p>
                  </a:txBody>
                  <a:tcPr/>
                </a:tc>
                <a:tc>
                  <a:txBody>
                    <a:bodyPr/>
                    <a:lstStyle/>
                    <a:p>
                      <a:r>
                        <a:rPr lang="en-US" sz="1600" dirty="0"/>
                        <a:t>Neutral</a:t>
                      </a:r>
                    </a:p>
                  </a:txBody>
                  <a:tcPr/>
                </a:tc>
                <a:tc>
                  <a:txBody>
                    <a:bodyPr/>
                    <a:lstStyle/>
                    <a:p>
                      <a:r>
                        <a:rPr lang="en-US" sz="1600" dirty="0"/>
                        <a:t>36.39%</a:t>
                      </a:r>
                    </a:p>
                  </a:txBody>
                  <a:tcPr/>
                </a:tc>
                <a:tc>
                  <a:txBody>
                    <a:bodyPr/>
                    <a:lstStyle/>
                    <a:p>
                      <a:r>
                        <a:rPr lang="en-US" sz="1600" dirty="0"/>
                        <a:t>131</a:t>
                      </a:r>
                    </a:p>
                  </a:txBody>
                  <a:tcPr/>
                </a:tc>
                <a:extLst>
                  <a:ext uri="{0D108BD9-81ED-4DB2-BD59-A6C34878D82A}">
                    <a16:rowId xmlns:a16="http://schemas.microsoft.com/office/drawing/2014/main" val="10002"/>
                  </a:ext>
                </a:extLst>
              </a:tr>
              <a:tr h="370840">
                <a:tc>
                  <a:txBody>
                    <a:bodyPr/>
                    <a:lstStyle/>
                    <a:p>
                      <a:r>
                        <a:rPr lang="en-US" sz="1600" dirty="0"/>
                        <a:t>3</a:t>
                      </a:r>
                    </a:p>
                  </a:txBody>
                  <a:tcPr/>
                </a:tc>
                <a:tc>
                  <a:txBody>
                    <a:bodyPr/>
                    <a:lstStyle/>
                    <a:p>
                      <a:r>
                        <a:rPr lang="en-US" sz="1600" dirty="0"/>
                        <a:t>Difficult</a:t>
                      </a:r>
                    </a:p>
                  </a:txBody>
                  <a:tcPr/>
                </a:tc>
                <a:tc>
                  <a:txBody>
                    <a:bodyPr/>
                    <a:lstStyle/>
                    <a:p>
                      <a:r>
                        <a:rPr lang="en-US" sz="1600" dirty="0"/>
                        <a:t>13.33%</a:t>
                      </a:r>
                    </a:p>
                  </a:txBody>
                  <a:tcPr/>
                </a:tc>
                <a:tc>
                  <a:txBody>
                    <a:bodyPr/>
                    <a:lstStyle/>
                    <a:p>
                      <a:r>
                        <a:rPr lang="en-US" sz="1600" dirty="0"/>
                        <a:t>48</a:t>
                      </a:r>
                    </a:p>
                  </a:txBody>
                  <a:tcPr/>
                </a:tc>
                <a:extLst>
                  <a:ext uri="{0D108BD9-81ED-4DB2-BD59-A6C34878D82A}">
                    <a16:rowId xmlns:a16="http://schemas.microsoft.com/office/drawing/2014/main" val="10003"/>
                  </a:ext>
                </a:extLst>
              </a:tr>
              <a:tr h="370840">
                <a:tc>
                  <a:txBody>
                    <a:bodyPr/>
                    <a:lstStyle/>
                    <a:p>
                      <a:endParaRPr lang="en-US" sz="1600" dirty="0"/>
                    </a:p>
                  </a:txBody>
                  <a:tcPr/>
                </a:tc>
                <a:tc>
                  <a:txBody>
                    <a:bodyPr/>
                    <a:lstStyle/>
                    <a:p>
                      <a:r>
                        <a:rPr lang="en-US" sz="1600" dirty="0"/>
                        <a:t>Total</a:t>
                      </a:r>
                    </a:p>
                  </a:txBody>
                  <a:tcPr/>
                </a:tc>
                <a:tc>
                  <a:txBody>
                    <a:bodyPr/>
                    <a:lstStyle/>
                    <a:p>
                      <a:r>
                        <a:rPr lang="en-US" sz="1600" dirty="0"/>
                        <a:t>100%</a:t>
                      </a:r>
                    </a:p>
                  </a:txBody>
                  <a:tcPr/>
                </a:tc>
                <a:tc>
                  <a:txBody>
                    <a:bodyPr/>
                    <a:lstStyle/>
                    <a:p>
                      <a:r>
                        <a:rPr lang="en-US" sz="1600" dirty="0"/>
                        <a:t>360</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140000"/>
            <a:ext cx="8229600" cy="369332"/>
          </a:xfrm>
          <a:prstGeom prst="rect">
            <a:avLst/>
          </a:prstGeom>
          <a:noFill/>
        </p:spPr>
        <p:txBody>
          <a:bodyPr wrap="square" rtlCol="0"/>
          <a:lstStyle/>
          <a:p>
            <a:r>
              <a:rPr lang="en-US" sz="2200" dirty="0"/>
              <a:t>Q22 - When COVID no longer restricts our ability to socialize and meet in-person, the College will have to decide how to deliver its programs and activities.  What would be your preference?</a:t>
            </a:r>
          </a:p>
        </p:txBody>
      </p:sp>
      <p:pic>
        <p:nvPicPr>
          <p:cNvPr id="3" name="Object 2"/>
          <p:cNvPicPr>
            <a:picLocks noChangeAspect="1"/>
          </p:cNvPicPr>
          <p:nvPr/>
        </p:nvPicPr>
        <p:blipFill>
          <a:blip r:embed="rId2" cstate="print"/>
          <a:stretch>
            <a:fillRect/>
          </a:stretch>
        </p:blipFill>
        <p:spPr>
          <a:xfrm>
            <a:off x="572000" y="1200000"/>
            <a:ext cx="8000000" cy="500000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Q22 - When COVID no longer restricts our ability to socialize and meet in-person, the College will have to decide how to deliver its programs and activities.  What would be your preference?</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6278880"/>
        </p:xfrm>
        <a:graphic>
          <a:graphicData uri="http://schemas.openxmlformats.org/drawingml/2006/table">
            <a:tbl>
              <a:tblPr firstRow="1" bandRow="1">
                <a:tableStyleId>{69012ECD-51FC-41F1-AA8D-1B2483CD663E}</a:tableStyleId>
              </a:tblPr>
              <a:tblGrid>
                <a:gridCol w="1043658">
                  <a:extLst>
                    <a:ext uri="{9D8B030D-6E8A-4147-A177-3AD203B41FA5}">
                      <a16:colId xmlns:a16="http://schemas.microsoft.com/office/drawing/2014/main" val="20000"/>
                    </a:ext>
                  </a:extLst>
                </a:gridCol>
                <a:gridCol w="1043658">
                  <a:extLst>
                    <a:ext uri="{9D8B030D-6E8A-4147-A177-3AD203B41FA5}">
                      <a16:colId xmlns:a16="http://schemas.microsoft.com/office/drawing/2014/main" val="20001"/>
                    </a:ext>
                  </a:extLst>
                </a:gridCol>
                <a:gridCol w="1043658">
                  <a:extLst>
                    <a:ext uri="{9D8B030D-6E8A-4147-A177-3AD203B41FA5}">
                      <a16:colId xmlns:a16="http://schemas.microsoft.com/office/drawing/2014/main" val="20002"/>
                    </a:ext>
                  </a:extLst>
                </a:gridCol>
                <a:gridCol w="1043658">
                  <a:extLst>
                    <a:ext uri="{9D8B030D-6E8A-4147-A177-3AD203B41FA5}">
                      <a16:colId xmlns:a16="http://schemas.microsoft.com/office/drawing/2014/main" val="20003"/>
                    </a:ext>
                  </a:extLst>
                </a:gridCol>
                <a:gridCol w="1043658">
                  <a:extLst>
                    <a:ext uri="{9D8B030D-6E8A-4147-A177-3AD203B41FA5}">
                      <a16:colId xmlns:a16="http://schemas.microsoft.com/office/drawing/2014/main" val="20004"/>
                    </a:ext>
                  </a:extLst>
                </a:gridCol>
                <a:gridCol w="1043658">
                  <a:extLst>
                    <a:ext uri="{9D8B030D-6E8A-4147-A177-3AD203B41FA5}">
                      <a16:colId xmlns:a16="http://schemas.microsoft.com/office/drawing/2014/main" val="20005"/>
                    </a:ext>
                  </a:extLst>
                </a:gridCol>
                <a:gridCol w="1043658">
                  <a:extLst>
                    <a:ext uri="{9D8B030D-6E8A-4147-A177-3AD203B41FA5}">
                      <a16:colId xmlns:a16="http://schemas.microsoft.com/office/drawing/2014/main" val="20006"/>
                    </a:ext>
                  </a:extLst>
                </a:gridCol>
                <a:gridCol w="1043658">
                  <a:extLst>
                    <a:ext uri="{9D8B030D-6E8A-4147-A177-3AD203B41FA5}">
                      <a16:colId xmlns:a16="http://schemas.microsoft.com/office/drawing/2014/main" val="20007"/>
                    </a:ext>
                  </a:extLst>
                </a:gridCol>
              </a:tblGrid>
              <a:tr h="370840">
                <a:tc>
                  <a:txBody>
                    <a:bodyPr/>
                    <a:lstStyle/>
                    <a:p>
                      <a:r>
                        <a:rPr lang="en-US" sz="1600" dirty="0"/>
                        <a:t>#</a:t>
                      </a:r>
                    </a:p>
                  </a:txBody>
                  <a:tcPr/>
                </a:tc>
                <a:tc>
                  <a:txBody>
                    <a:bodyPr/>
                    <a:lstStyle/>
                    <a:p>
                      <a:r>
                        <a:rPr lang="en-US" sz="1600" dirty="0"/>
                        <a:t>Field</a:t>
                      </a:r>
                    </a:p>
                  </a:txBody>
                  <a:tcPr/>
                </a:tc>
                <a:tc>
                  <a:txBody>
                    <a:bodyPr/>
                    <a:lstStyle/>
                    <a:p>
                      <a:r>
                        <a:rPr lang="en-US" sz="1600" dirty="0"/>
                        <a:t>Minimum</a:t>
                      </a:r>
                    </a:p>
                  </a:txBody>
                  <a:tcPr/>
                </a:tc>
                <a:tc>
                  <a:txBody>
                    <a:bodyPr/>
                    <a:lstStyle/>
                    <a:p>
                      <a:r>
                        <a:rPr lang="en-US" sz="1600" dirty="0"/>
                        <a:t>Maximum</a:t>
                      </a:r>
                    </a:p>
                  </a:txBody>
                  <a:tcPr/>
                </a:tc>
                <a:tc>
                  <a:txBody>
                    <a:bodyPr/>
                    <a:lstStyle/>
                    <a:p>
                      <a:r>
                        <a:rPr lang="en-US" sz="1600" dirty="0"/>
                        <a:t>Mean</a:t>
                      </a:r>
                    </a:p>
                  </a:txBody>
                  <a:tcPr/>
                </a:tc>
                <a:tc>
                  <a:txBody>
                    <a:bodyPr/>
                    <a:lstStyle/>
                    <a:p>
                      <a:r>
                        <a:rPr lang="en-US" sz="1600" dirty="0"/>
                        <a:t>Std Deviation</a:t>
                      </a:r>
                    </a:p>
                  </a:txBody>
                  <a:tcPr/>
                </a:tc>
                <a:tc>
                  <a:txBody>
                    <a:bodyPr/>
                    <a:lstStyle/>
                    <a:p>
                      <a:r>
                        <a:rPr lang="en-US" sz="1600" dirty="0"/>
                        <a:t>Variance</a:t>
                      </a:r>
                    </a:p>
                  </a:txBody>
                  <a:tcPr/>
                </a:tc>
                <a:tc>
                  <a:txBody>
                    <a:bodyPr/>
                    <a:lstStyle/>
                    <a:p>
                      <a:r>
                        <a:rPr lang="en-US" sz="1600" dirty="0"/>
                        <a:t>Count</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When COVID no longer restricts our ability to socialize and meet in-person, the College will have to decide how to deliver its programs and activities.  What would be your preference?</a:t>
                      </a:r>
                    </a:p>
                  </a:txBody>
                  <a:tcPr/>
                </a:tc>
                <a:tc>
                  <a:txBody>
                    <a:bodyPr/>
                    <a:lstStyle/>
                    <a:p>
                      <a:r>
                        <a:rPr lang="en-US" sz="1600" dirty="0"/>
                        <a:t>1.00</a:t>
                      </a:r>
                    </a:p>
                  </a:txBody>
                  <a:tcPr/>
                </a:tc>
                <a:tc>
                  <a:txBody>
                    <a:bodyPr/>
                    <a:lstStyle/>
                    <a:p>
                      <a:r>
                        <a:rPr lang="en-US" sz="1600" dirty="0"/>
                        <a:t>5.00</a:t>
                      </a:r>
                    </a:p>
                  </a:txBody>
                  <a:tcPr/>
                </a:tc>
                <a:tc>
                  <a:txBody>
                    <a:bodyPr/>
                    <a:lstStyle/>
                    <a:p>
                      <a:r>
                        <a:rPr lang="en-US" sz="1600" dirty="0"/>
                        <a:t>2.65</a:t>
                      </a:r>
                    </a:p>
                  </a:txBody>
                  <a:tcPr/>
                </a:tc>
                <a:tc>
                  <a:txBody>
                    <a:bodyPr/>
                    <a:lstStyle/>
                    <a:p>
                      <a:r>
                        <a:rPr lang="en-US" sz="1600" dirty="0"/>
                        <a:t>0.86</a:t>
                      </a:r>
                    </a:p>
                  </a:txBody>
                  <a:tcPr/>
                </a:tc>
                <a:tc>
                  <a:txBody>
                    <a:bodyPr/>
                    <a:lstStyle/>
                    <a:p>
                      <a:r>
                        <a:rPr lang="en-US" sz="1600" dirty="0"/>
                        <a:t>0.74</a:t>
                      </a:r>
                    </a:p>
                  </a:txBody>
                  <a:tcPr/>
                </a:tc>
                <a:tc>
                  <a:txBody>
                    <a:bodyPr/>
                    <a:lstStyle/>
                    <a:p>
                      <a:r>
                        <a:rPr lang="en-US" sz="1600" dirty="0"/>
                        <a:t>356</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Q22 - When COVID no longer restricts our ability to socialize and meet in-person, the College will have to decide how to deliver its programs and activities.  What would be your preference?</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536956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t>
                      </a:r>
                    </a:p>
                  </a:txBody>
                  <a:tcPr/>
                </a:tc>
                <a:tc>
                  <a:txBody>
                    <a:bodyPr/>
                    <a:lstStyle/>
                    <a:p>
                      <a:r>
                        <a:rPr lang="en-US" sz="1600" dirty="0"/>
                        <a:t>Answer</a:t>
                      </a:r>
                    </a:p>
                  </a:txBody>
                  <a:tcPr/>
                </a:tc>
                <a:tc>
                  <a:txBody>
                    <a:bodyPr/>
                    <a:lstStyle/>
                    <a:p>
                      <a:r>
                        <a:rPr lang="en-US" sz="1600" dirty="0"/>
                        <a:t>%</a:t>
                      </a:r>
                    </a:p>
                  </a:txBody>
                  <a:tcPr/>
                </a:tc>
                <a:tc>
                  <a:txBody>
                    <a:bodyPr/>
                    <a:lstStyle/>
                    <a:p>
                      <a:r>
                        <a:rPr lang="en-US" sz="1600" dirty="0"/>
                        <a:t>Count</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Return to the tradition of having all programs and activities conducted in-person with no use of web technology</a:t>
                      </a:r>
                    </a:p>
                  </a:txBody>
                  <a:tcPr/>
                </a:tc>
                <a:tc>
                  <a:txBody>
                    <a:bodyPr/>
                    <a:lstStyle/>
                    <a:p>
                      <a:r>
                        <a:rPr lang="en-US" sz="1600" dirty="0"/>
                        <a:t>7.30%</a:t>
                      </a:r>
                    </a:p>
                  </a:txBody>
                  <a:tcPr/>
                </a:tc>
                <a:tc>
                  <a:txBody>
                    <a:bodyPr/>
                    <a:lstStyle/>
                    <a:p>
                      <a:r>
                        <a:rPr lang="en-US" sz="1600" dirty="0"/>
                        <a:t>26</a:t>
                      </a:r>
                    </a:p>
                  </a:txBody>
                  <a:tcPr/>
                </a:tc>
                <a:extLst>
                  <a:ext uri="{0D108BD9-81ED-4DB2-BD59-A6C34878D82A}">
                    <a16:rowId xmlns:a16="http://schemas.microsoft.com/office/drawing/2014/main" val="10001"/>
                  </a:ext>
                </a:extLst>
              </a:tr>
              <a:tr h="370840">
                <a:tc>
                  <a:txBody>
                    <a:bodyPr/>
                    <a:lstStyle/>
                    <a:p>
                      <a:r>
                        <a:rPr lang="en-US" sz="1600" dirty="0"/>
                        <a:t>2</a:t>
                      </a:r>
                    </a:p>
                  </a:txBody>
                  <a:tcPr/>
                </a:tc>
                <a:tc>
                  <a:txBody>
                    <a:bodyPr/>
                    <a:lstStyle/>
                    <a:p>
                      <a:r>
                        <a:rPr lang="en-US" sz="1600" dirty="0"/>
                        <a:t>Conduct all programs and activities in-person but in addition, offer internet access for selected events</a:t>
                      </a:r>
                    </a:p>
                  </a:txBody>
                  <a:tcPr/>
                </a:tc>
                <a:tc>
                  <a:txBody>
                    <a:bodyPr/>
                    <a:lstStyle/>
                    <a:p>
                      <a:r>
                        <a:rPr lang="en-US" sz="1600" dirty="0"/>
                        <a:t>37.36%</a:t>
                      </a:r>
                    </a:p>
                  </a:txBody>
                  <a:tcPr/>
                </a:tc>
                <a:tc>
                  <a:txBody>
                    <a:bodyPr/>
                    <a:lstStyle/>
                    <a:p>
                      <a:r>
                        <a:rPr lang="en-US" sz="1600" dirty="0"/>
                        <a:t>133</a:t>
                      </a:r>
                    </a:p>
                  </a:txBody>
                  <a:tcPr/>
                </a:tc>
                <a:extLst>
                  <a:ext uri="{0D108BD9-81ED-4DB2-BD59-A6C34878D82A}">
                    <a16:rowId xmlns:a16="http://schemas.microsoft.com/office/drawing/2014/main" val="10002"/>
                  </a:ext>
                </a:extLst>
              </a:tr>
              <a:tr h="370840">
                <a:tc>
                  <a:txBody>
                    <a:bodyPr/>
                    <a:lstStyle/>
                    <a:p>
                      <a:r>
                        <a:rPr lang="en-US" sz="1600" dirty="0"/>
                        <a:t>3</a:t>
                      </a:r>
                    </a:p>
                  </a:txBody>
                  <a:tcPr/>
                </a:tc>
                <a:tc>
                  <a:txBody>
                    <a:bodyPr/>
                    <a:lstStyle/>
                    <a:p>
                      <a:r>
                        <a:rPr lang="en-US" sz="1600" dirty="0"/>
                        <a:t>Provide the options of in-person or internet access for all events</a:t>
                      </a:r>
                    </a:p>
                  </a:txBody>
                  <a:tcPr/>
                </a:tc>
                <a:tc>
                  <a:txBody>
                    <a:bodyPr/>
                    <a:lstStyle/>
                    <a:p>
                      <a:r>
                        <a:rPr lang="en-US" sz="1600" dirty="0"/>
                        <a:t>40.17%</a:t>
                      </a:r>
                    </a:p>
                  </a:txBody>
                  <a:tcPr/>
                </a:tc>
                <a:tc>
                  <a:txBody>
                    <a:bodyPr/>
                    <a:lstStyle/>
                    <a:p>
                      <a:r>
                        <a:rPr lang="en-US" sz="1600" dirty="0"/>
                        <a:t>143</a:t>
                      </a:r>
                    </a:p>
                  </a:txBody>
                  <a:tcPr/>
                </a:tc>
                <a:extLst>
                  <a:ext uri="{0D108BD9-81ED-4DB2-BD59-A6C34878D82A}">
                    <a16:rowId xmlns:a16="http://schemas.microsoft.com/office/drawing/2014/main" val="10003"/>
                  </a:ext>
                </a:extLst>
              </a:tr>
              <a:tr h="370840">
                <a:tc>
                  <a:txBody>
                    <a:bodyPr/>
                    <a:lstStyle/>
                    <a:p>
                      <a:r>
                        <a:rPr lang="en-US" sz="1600" dirty="0"/>
                        <a:t>4</a:t>
                      </a:r>
                    </a:p>
                  </a:txBody>
                  <a:tcPr/>
                </a:tc>
                <a:tc>
                  <a:txBody>
                    <a:bodyPr/>
                    <a:lstStyle/>
                    <a:p>
                      <a:r>
                        <a:rPr lang="en-US" sz="1600" dirty="0"/>
                        <a:t>Provide the majority of events by internet access but offer in-person meetings for selected events</a:t>
                      </a:r>
                    </a:p>
                  </a:txBody>
                  <a:tcPr/>
                </a:tc>
                <a:tc>
                  <a:txBody>
                    <a:bodyPr/>
                    <a:lstStyle/>
                    <a:p>
                      <a:r>
                        <a:rPr lang="en-US" sz="1600" dirty="0"/>
                        <a:t>13.48%</a:t>
                      </a:r>
                    </a:p>
                  </a:txBody>
                  <a:tcPr/>
                </a:tc>
                <a:tc>
                  <a:txBody>
                    <a:bodyPr/>
                    <a:lstStyle/>
                    <a:p>
                      <a:r>
                        <a:rPr lang="en-US" sz="1600" dirty="0"/>
                        <a:t>48</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Q22 - When COVID no longer restricts our ability to socialize and meet in-person, the College will have to decide how to deliver its programs and activities.  What would be your preference?</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229616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t>
                      </a:r>
                    </a:p>
                  </a:txBody>
                  <a:tcPr/>
                </a:tc>
                <a:tc>
                  <a:txBody>
                    <a:bodyPr/>
                    <a:lstStyle/>
                    <a:p>
                      <a:r>
                        <a:rPr lang="en-US" sz="1600" dirty="0"/>
                        <a:t>Answer</a:t>
                      </a:r>
                    </a:p>
                  </a:txBody>
                  <a:tcPr/>
                </a:tc>
                <a:tc>
                  <a:txBody>
                    <a:bodyPr/>
                    <a:lstStyle/>
                    <a:p>
                      <a:r>
                        <a:rPr lang="en-US" sz="1600" dirty="0"/>
                        <a:t>%</a:t>
                      </a:r>
                    </a:p>
                  </a:txBody>
                  <a:tcPr/>
                </a:tc>
                <a:tc>
                  <a:txBody>
                    <a:bodyPr/>
                    <a:lstStyle/>
                    <a:p>
                      <a:r>
                        <a:rPr lang="en-US" sz="1600" dirty="0"/>
                        <a:t>Count</a:t>
                      </a:r>
                    </a:p>
                  </a:txBody>
                  <a:tcPr/>
                </a:tc>
                <a:extLst>
                  <a:ext uri="{0D108BD9-81ED-4DB2-BD59-A6C34878D82A}">
                    <a16:rowId xmlns:a16="http://schemas.microsoft.com/office/drawing/2014/main" val="10000"/>
                  </a:ext>
                </a:extLst>
              </a:tr>
              <a:tr h="370840">
                <a:tc>
                  <a:txBody>
                    <a:bodyPr/>
                    <a:lstStyle/>
                    <a:p>
                      <a:r>
                        <a:rPr lang="en-US" sz="1600" dirty="0"/>
                        <a:t>5</a:t>
                      </a:r>
                    </a:p>
                  </a:txBody>
                  <a:tcPr/>
                </a:tc>
                <a:tc>
                  <a:txBody>
                    <a:bodyPr/>
                    <a:lstStyle/>
                    <a:p>
                      <a:r>
                        <a:rPr lang="en-US" sz="1600" dirty="0"/>
                        <a:t>Keep to the current practice developed during 2020 of having all programs and activities conducted via the internet</a:t>
                      </a:r>
                    </a:p>
                  </a:txBody>
                  <a:tcPr/>
                </a:tc>
                <a:tc>
                  <a:txBody>
                    <a:bodyPr/>
                    <a:lstStyle/>
                    <a:p>
                      <a:r>
                        <a:rPr lang="en-US" sz="1600" dirty="0"/>
                        <a:t>1.69%</a:t>
                      </a:r>
                    </a:p>
                  </a:txBody>
                  <a:tcPr/>
                </a:tc>
                <a:tc>
                  <a:txBody>
                    <a:bodyPr/>
                    <a:lstStyle/>
                    <a:p>
                      <a:r>
                        <a:rPr lang="en-US" sz="1600" dirty="0"/>
                        <a:t>6</a:t>
                      </a:r>
                    </a:p>
                  </a:txBody>
                  <a:tcPr/>
                </a:tc>
                <a:extLst>
                  <a:ext uri="{0D108BD9-81ED-4DB2-BD59-A6C34878D82A}">
                    <a16:rowId xmlns:a16="http://schemas.microsoft.com/office/drawing/2014/main" val="10001"/>
                  </a:ext>
                </a:extLst>
              </a:tr>
              <a:tr h="370840">
                <a:tc>
                  <a:txBody>
                    <a:bodyPr/>
                    <a:lstStyle/>
                    <a:p>
                      <a:endParaRPr lang="en-US" sz="1600" dirty="0"/>
                    </a:p>
                  </a:txBody>
                  <a:tcPr/>
                </a:tc>
                <a:tc>
                  <a:txBody>
                    <a:bodyPr/>
                    <a:lstStyle/>
                    <a:p>
                      <a:r>
                        <a:rPr lang="en-US" sz="1600" dirty="0"/>
                        <a:t>Total</a:t>
                      </a:r>
                    </a:p>
                  </a:txBody>
                  <a:tcPr/>
                </a:tc>
                <a:tc>
                  <a:txBody>
                    <a:bodyPr/>
                    <a:lstStyle/>
                    <a:p>
                      <a:r>
                        <a:rPr lang="en-US" sz="1600" dirty="0"/>
                        <a:t>100%</a:t>
                      </a:r>
                    </a:p>
                  </a:txBody>
                  <a:tcPr/>
                </a:tc>
                <a:tc>
                  <a:txBody>
                    <a:bodyPr/>
                    <a:lstStyle/>
                    <a:p>
                      <a:r>
                        <a:rPr lang="en-US" sz="1600" dirty="0"/>
                        <a:t>356</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Q13 - Is there other content that you would like to see in the Newsletter (or see more of):</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65836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Is there other content that you would like to
see in the Newsletter (or see more of):</a:t>
                      </a:r>
                    </a:p>
                  </a:txBody>
                  <a:tcPr/>
                </a:tc>
                <a:extLst>
                  <a:ext uri="{0D108BD9-81ED-4DB2-BD59-A6C34878D82A}">
                    <a16:rowId xmlns:a16="http://schemas.microsoft.com/office/drawing/2014/main" val="10000"/>
                  </a:ext>
                </a:extLst>
              </a:tr>
              <a:tr h="370840">
                <a:tc>
                  <a:txBody>
                    <a:bodyPr/>
                    <a:lstStyle/>
                    <a:p>
                      <a:r>
                        <a:rPr lang="en-US" sz="1600" dirty="0"/>
                        <a:t> novel teaching/education activities</a:t>
                      </a:r>
                    </a:p>
                  </a:txBody>
                  <a:tcPr/>
                </a:tc>
                <a:extLst>
                  <a:ext uri="{0D108BD9-81ED-4DB2-BD59-A6C34878D82A}">
                    <a16:rowId xmlns:a16="http://schemas.microsoft.com/office/drawing/2014/main" val="10001"/>
                  </a:ext>
                </a:extLst>
              </a:tr>
              <a:tr h="370840">
                <a:tc>
                  <a:txBody>
                    <a:bodyPr/>
                    <a:lstStyle/>
                    <a:p>
                      <a:r>
                        <a:rPr lang="en-US" sz="1600" dirty="0"/>
                        <a:t>emeritus casual meetings, with special reference to coffee &amp; light eating</a:t>
                      </a:r>
                    </a:p>
                  </a:txBody>
                  <a:tcPr/>
                </a:tc>
                <a:extLst>
                  <a:ext uri="{0D108BD9-81ED-4DB2-BD59-A6C34878D82A}">
                    <a16:rowId xmlns:a16="http://schemas.microsoft.com/office/drawing/2014/main" val="10002"/>
                  </a:ext>
                </a:extLst>
              </a:tr>
              <a:tr h="370840">
                <a:tc>
                  <a:txBody>
                    <a:bodyPr/>
                    <a:lstStyle/>
                    <a:p>
                      <a:r>
                        <a:rPr lang="en-US" sz="1600" dirty="0"/>
                        <a:t>Pesidential and Dean engagements</a:t>
                      </a:r>
                    </a:p>
                  </a:txBody>
                  <a:tcPr/>
                </a:tc>
                <a:extLst>
                  <a:ext uri="{0D108BD9-81ED-4DB2-BD59-A6C34878D82A}">
                    <a16:rowId xmlns:a16="http://schemas.microsoft.com/office/drawing/2014/main" val="10003"/>
                  </a:ext>
                </a:extLst>
              </a:tr>
              <a:tr h="370840">
                <a:tc>
                  <a:txBody>
                    <a:bodyPr/>
                    <a:lstStyle/>
                    <a:p>
                      <a:r>
                        <a:rPr lang="en-US" sz="1600" dirty="0"/>
                        <a:t>News about members and their post-retirement activities</a:t>
                      </a:r>
                    </a:p>
                  </a:txBody>
                  <a:tcPr/>
                </a:tc>
                <a:extLst>
                  <a:ext uri="{0D108BD9-81ED-4DB2-BD59-A6C34878D82A}">
                    <a16:rowId xmlns:a16="http://schemas.microsoft.com/office/drawing/2014/main" val="10004"/>
                  </a:ext>
                </a:extLst>
              </a:tr>
              <a:tr h="370840">
                <a:tc>
                  <a:txBody>
                    <a:bodyPr/>
                    <a:lstStyle/>
                    <a:p>
                      <a:r>
                        <a:rPr lang="en-US" sz="1600" dirty="0"/>
                        <a:t>The content of the Newsletter is quite copious already.</a:t>
                      </a:r>
                    </a:p>
                  </a:txBody>
                  <a:tcPr/>
                </a:tc>
                <a:extLst>
                  <a:ext uri="{0D108BD9-81ED-4DB2-BD59-A6C34878D82A}">
                    <a16:rowId xmlns:a16="http://schemas.microsoft.com/office/drawing/2014/main" val="10005"/>
                  </a:ext>
                </a:extLst>
              </a:tr>
              <a:tr h="370840">
                <a:tc>
                  <a:txBody>
                    <a:bodyPr/>
                    <a:lstStyle/>
                    <a:p>
                      <a:r>
                        <a:rPr lang="en-US" sz="1600" dirty="0"/>
                        <a:t>news about the campus and campus services </a:t>
                      </a:r>
                    </a:p>
                  </a:txBody>
                  <a:tcPr/>
                </a:tc>
                <a:extLst>
                  <a:ext uri="{0D108BD9-81ED-4DB2-BD59-A6C34878D82A}">
                    <a16:rowId xmlns:a16="http://schemas.microsoft.com/office/drawing/2014/main" val="10006"/>
                  </a:ext>
                </a:extLst>
              </a:tr>
              <a:tr h="370840">
                <a:tc>
                  <a:txBody>
                    <a:bodyPr/>
                    <a:lstStyle/>
                    <a:p>
                      <a:r>
                        <a:rPr lang="en-US" sz="1600" dirty="0"/>
                        <a:t>AARP, CARP highlights</a:t>
                      </a:r>
                    </a:p>
                  </a:txBody>
                  <a:tcPr/>
                </a:tc>
                <a:extLst>
                  <a:ext uri="{0D108BD9-81ED-4DB2-BD59-A6C34878D82A}">
                    <a16:rowId xmlns:a16="http://schemas.microsoft.com/office/drawing/2014/main" val="10007"/>
                  </a:ext>
                </a:extLst>
              </a:tr>
              <a:tr h="370840">
                <a:tc>
                  <a:txBody>
                    <a:bodyPr/>
                    <a:lstStyle/>
                    <a:p>
                      <a:r>
                        <a:rPr lang="en-US" sz="1600" dirty="0"/>
                        <a:t>nil</a:t>
                      </a:r>
                    </a:p>
                  </a:txBody>
                  <a:tcPr/>
                </a:tc>
                <a:extLst>
                  <a:ext uri="{0D108BD9-81ED-4DB2-BD59-A6C34878D82A}">
                    <a16:rowId xmlns:a16="http://schemas.microsoft.com/office/drawing/2014/main" val="10008"/>
                  </a:ext>
                </a:extLst>
              </a:tr>
              <a:tr h="370840">
                <a:tc>
                  <a:txBody>
                    <a:bodyPr/>
                    <a:lstStyle/>
                    <a:p>
                      <a:r>
                        <a:rPr lang="en-US" sz="1600" dirty="0"/>
                        <a:t>More information relevant to the Okanagan.</a:t>
                      </a:r>
                    </a:p>
                  </a:txBody>
                  <a:tcPr/>
                </a:tc>
                <a:extLst>
                  <a:ext uri="{0D108BD9-81ED-4DB2-BD59-A6C34878D82A}">
                    <a16:rowId xmlns:a16="http://schemas.microsoft.com/office/drawing/2014/main" val="10009"/>
                  </a:ext>
                </a:extLst>
              </a:tr>
              <a:tr h="370840">
                <a:tc>
                  <a:txBody>
                    <a:bodyPr/>
                    <a:lstStyle/>
                    <a:p>
                      <a:r>
                        <a:rPr lang="en-US" sz="1600" dirty="0"/>
                        <a:t> No</a:t>
                      </a:r>
                    </a:p>
                  </a:txBody>
                  <a:tcPr/>
                </a:tc>
                <a:extLst>
                  <a:ext uri="{0D108BD9-81ED-4DB2-BD59-A6C34878D82A}">
                    <a16:rowId xmlns:a16="http://schemas.microsoft.com/office/drawing/2014/main" val="10010"/>
                  </a:ext>
                </a:extLst>
              </a:tr>
              <a:tr h="370840">
                <a:tc>
                  <a:txBody>
                    <a:bodyPr/>
                    <a:lstStyle/>
                    <a:p>
                      <a:r>
                        <a:rPr lang="en-US" sz="1600" dirty="0"/>
                        <a:t>No, you are doing a great job!</a:t>
                      </a:r>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Q13 - Is there other content that you would like to see in the Newsletter (or see more of):</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49580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Is there other content that you would like to
see in the Newsletter (or see more of):</a:t>
                      </a:r>
                    </a:p>
                  </a:txBody>
                  <a:tcPr/>
                </a:tc>
                <a:extLst>
                  <a:ext uri="{0D108BD9-81ED-4DB2-BD59-A6C34878D82A}">
                    <a16:rowId xmlns:a16="http://schemas.microsoft.com/office/drawing/2014/main" val="10000"/>
                  </a:ext>
                </a:extLst>
              </a:tr>
              <a:tr h="370840">
                <a:tc>
                  <a:txBody>
                    <a:bodyPr/>
                    <a:lstStyle/>
                    <a:p>
                      <a:r>
                        <a:rPr lang="en-US" sz="1600" dirty="0"/>
                        <a:t>First-person stories of transition from academia to civilian life.</a:t>
                      </a:r>
                    </a:p>
                  </a:txBody>
                  <a:tcPr/>
                </a:tc>
                <a:extLst>
                  <a:ext uri="{0D108BD9-81ED-4DB2-BD59-A6C34878D82A}">
                    <a16:rowId xmlns:a16="http://schemas.microsoft.com/office/drawing/2014/main" val="10001"/>
                  </a:ext>
                </a:extLst>
              </a:tr>
              <a:tr h="370840">
                <a:tc>
                  <a:txBody>
                    <a:bodyPr/>
                    <a:lstStyle/>
                    <a:p>
                      <a:r>
                        <a:rPr lang="en-US" sz="1600" dirty="0"/>
                        <a:t>would like more discussion of issues/solutions connected to doing research post-retirement</a:t>
                      </a:r>
                    </a:p>
                  </a:txBody>
                  <a:tcPr/>
                </a:tc>
                <a:extLst>
                  <a:ext uri="{0D108BD9-81ED-4DB2-BD59-A6C34878D82A}">
                    <a16:rowId xmlns:a16="http://schemas.microsoft.com/office/drawing/2014/main" val="10002"/>
                  </a:ext>
                </a:extLst>
              </a:tr>
              <a:tr h="370840">
                <a:tc>
                  <a:txBody>
                    <a:bodyPr/>
                    <a:lstStyle/>
                    <a:p>
                      <a:r>
                        <a:rPr lang="en-US" sz="1600" dirty="0"/>
                        <a:t>selected opportunities from other university Colleges of Emeritus Professors</a:t>
                      </a:r>
                    </a:p>
                  </a:txBody>
                  <a:tcPr/>
                </a:tc>
                <a:extLst>
                  <a:ext uri="{0D108BD9-81ED-4DB2-BD59-A6C34878D82A}">
                    <a16:rowId xmlns:a16="http://schemas.microsoft.com/office/drawing/2014/main" val="10003"/>
                  </a:ext>
                </a:extLst>
              </a:tr>
              <a:tr h="370840">
                <a:tc>
                  <a:txBody>
                    <a:bodyPr/>
                    <a:lstStyle/>
                    <a:p>
                      <a:r>
                        <a:rPr lang="en-US" sz="1600" dirty="0"/>
                        <a:t>no</a:t>
                      </a:r>
                    </a:p>
                  </a:txBody>
                  <a:tcPr/>
                </a:tc>
                <a:extLst>
                  <a:ext uri="{0D108BD9-81ED-4DB2-BD59-A6C34878D82A}">
                    <a16:rowId xmlns:a16="http://schemas.microsoft.com/office/drawing/2014/main" val="10004"/>
                  </a:ext>
                </a:extLst>
              </a:tr>
              <a:tr h="370840">
                <a:tc>
                  <a:txBody>
                    <a:bodyPr/>
                    <a:lstStyle/>
                    <a:p>
                      <a:r>
                        <a:rPr lang="en-US" sz="1600" dirty="0"/>
                        <a:t>W</a:t>
                      </a:r>
                    </a:p>
                  </a:txBody>
                  <a:tcPr/>
                </a:tc>
                <a:extLst>
                  <a:ext uri="{0D108BD9-81ED-4DB2-BD59-A6C34878D82A}">
                    <a16:rowId xmlns:a16="http://schemas.microsoft.com/office/drawing/2014/main" val="10005"/>
                  </a:ext>
                </a:extLst>
              </a:tr>
              <a:tr h="370840">
                <a:tc>
                  <a:txBody>
                    <a:bodyPr/>
                    <a:lstStyle/>
                    <a:p>
                      <a:r>
                        <a:rPr lang="en-US" sz="1600" dirty="0"/>
                        <a:t>Items that would dispel wrong impressions about countries/areas outside U.S.A. and Canada</a:t>
                      </a:r>
                    </a:p>
                  </a:txBody>
                  <a:tcPr/>
                </a:tc>
                <a:extLst>
                  <a:ext uri="{0D108BD9-81ED-4DB2-BD59-A6C34878D82A}">
                    <a16:rowId xmlns:a16="http://schemas.microsoft.com/office/drawing/2014/main" val="10006"/>
                  </a:ext>
                </a:extLst>
              </a:tr>
              <a:tr h="370840">
                <a:tc>
                  <a:txBody>
                    <a:bodyPr/>
                    <a:lstStyle/>
                    <a:p>
                      <a:r>
                        <a:rPr lang="en-US" sz="1600" dirty="0"/>
                        <a:t>Profiles and perhaps photos of emeritae/i</a:t>
                      </a:r>
                    </a:p>
                  </a:txBody>
                  <a:tcPr/>
                </a:tc>
                <a:extLst>
                  <a:ext uri="{0D108BD9-81ED-4DB2-BD59-A6C34878D82A}">
                    <a16:rowId xmlns:a16="http://schemas.microsoft.com/office/drawing/2014/main" val="10007"/>
                  </a:ext>
                </a:extLst>
              </a:tr>
              <a:tr h="370840">
                <a:tc>
                  <a:txBody>
                    <a:bodyPr/>
                    <a:lstStyle/>
                    <a:p>
                      <a:r>
                        <a:rPr lang="en-US" sz="1600" dirty="0"/>
                        <a:t>Birding </a:t>
                      </a:r>
                    </a:p>
                  </a:txBody>
                  <a:tcPr/>
                </a:tc>
                <a:extLst>
                  <a:ext uri="{0D108BD9-81ED-4DB2-BD59-A6C34878D82A}">
                    <a16:rowId xmlns:a16="http://schemas.microsoft.com/office/drawing/2014/main" val="10008"/>
                  </a:ext>
                </a:extLst>
              </a:tr>
              <a:tr h="370840">
                <a:tc>
                  <a:txBody>
                    <a:bodyPr/>
                    <a:lstStyle/>
                    <a:p>
                      <a:r>
                        <a:rPr lang="en-US" sz="1600" dirty="0"/>
                        <a:t>No</a:t>
                      </a:r>
                    </a:p>
                  </a:txBody>
                  <a:tcPr/>
                </a:tc>
                <a:extLst>
                  <a:ext uri="{0D108BD9-81ED-4DB2-BD59-A6C34878D82A}">
                    <a16:rowId xmlns:a16="http://schemas.microsoft.com/office/drawing/2014/main" val="10009"/>
                  </a:ext>
                </a:extLst>
              </a:tr>
              <a:tr h="370840">
                <a:tc>
                  <a:txBody>
                    <a:bodyPr/>
                    <a:lstStyle/>
                    <a:p>
                      <a:r>
                        <a:rPr lang="en-US" sz="1600" dirty="0"/>
                        <a:t>Even though my commitments have prevented most participation in Emeritus activities to date, I expect this will change late 2022 onwards No, I find it informative and interesting</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Q13 - Is there other content that you would like to see in the Newsletter (or see more of):</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70408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Is there other content that you would like to
see in the Newsletter (or see more of):</a:t>
                      </a:r>
                    </a:p>
                  </a:txBody>
                  <a:tcPr/>
                </a:tc>
                <a:extLst>
                  <a:ext uri="{0D108BD9-81ED-4DB2-BD59-A6C34878D82A}">
                    <a16:rowId xmlns:a16="http://schemas.microsoft.com/office/drawing/2014/main" val="10000"/>
                  </a:ext>
                </a:extLst>
              </a:tr>
              <a:tr h="370840">
                <a:tc>
                  <a:txBody>
                    <a:bodyPr/>
                    <a:lstStyle/>
                    <a:p>
                      <a:r>
                        <a:rPr lang="en-US" sz="1600" dirty="0"/>
                        <a:t>One short recollection of an Emeritus/a in each newsletter. Like a 2 minute short from Herbert's legacy project.</a:t>
                      </a:r>
                    </a:p>
                  </a:txBody>
                  <a:tcPr/>
                </a:tc>
                <a:extLst>
                  <a:ext uri="{0D108BD9-81ED-4DB2-BD59-A6C34878D82A}">
                    <a16:rowId xmlns:a16="http://schemas.microsoft.com/office/drawing/2014/main" val="10001"/>
                  </a:ext>
                </a:extLst>
              </a:tr>
              <a:tr h="370840">
                <a:tc>
                  <a:txBody>
                    <a:bodyPr/>
                    <a:lstStyle/>
                    <a:p>
                      <a:r>
                        <a:rPr lang="en-US" sz="1600" dirty="0"/>
                        <a:t>Not at this time</a:t>
                      </a:r>
                    </a:p>
                  </a:txBody>
                  <a:tcPr/>
                </a:tc>
                <a:extLst>
                  <a:ext uri="{0D108BD9-81ED-4DB2-BD59-A6C34878D82A}">
                    <a16:rowId xmlns:a16="http://schemas.microsoft.com/office/drawing/2014/main" val="10002"/>
                  </a:ext>
                </a:extLst>
              </a:tr>
              <a:tr h="370840">
                <a:tc>
                  <a:txBody>
                    <a:bodyPr/>
                    <a:lstStyle/>
                    <a:p>
                      <a:r>
                        <a:rPr lang="en-US" sz="1600" dirty="0"/>
                        <a:t>Informative, short articles, based on the latest research on matters related to health.  L|OVE the photography--provides an opportunity to stop and reflect.</a:t>
                      </a:r>
                    </a:p>
                  </a:txBody>
                  <a:tcPr/>
                </a:tc>
                <a:extLst>
                  <a:ext uri="{0D108BD9-81ED-4DB2-BD59-A6C34878D82A}">
                    <a16:rowId xmlns:a16="http://schemas.microsoft.com/office/drawing/2014/main" val="10003"/>
                  </a:ext>
                </a:extLst>
              </a:tr>
              <a:tr h="370840">
                <a:tc>
                  <a:txBody>
                    <a:bodyPr/>
                    <a:lstStyle/>
                    <a:p>
                      <a:r>
                        <a:rPr lang="en-US" sz="1600" dirty="0"/>
                        <a:t>I think it is just great the way it is.</a:t>
                      </a:r>
                    </a:p>
                  </a:txBody>
                  <a:tcPr/>
                </a:tc>
                <a:extLst>
                  <a:ext uri="{0D108BD9-81ED-4DB2-BD59-A6C34878D82A}">
                    <a16:rowId xmlns:a16="http://schemas.microsoft.com/office/drawing/2014/main" val="10004"/>
                  </a:ext>
                </a:extLst>
              </a:tr>
              <a:tr h="370840">
                <a:tc>
                  <a:txBody>
                    <a:bodyPr/>
                    <a:lstStyle/>
                    <a:p>
                      <a:r>
                        <a:rPr lang="en-US" sz="1600" dirty="0"/>
                        <a:t>Genealogy </a:t>
                      </a:r>
                    </a:p>
                  </a:txBody>
                  <a:tcPr/>
                </a:tc>
                <a:extLst>
                  <a:ext uri="{0D108BD9-81ED-4DB2-BD59-A6C34878D82A}">
                    <a16:rowId xmlns:a16="http://schemas.microsoft.com/office/drawing/2014/main" val="10005"/>
                  </a:ext>
                </a:extLst>
              </a:tr>
              <a:tr h="370840">
                <a:tc>
                  <a:txBody>
                    <a:bodyPr/>
                    <a:lstStyle/>
                    <a:p>
                      <a:r>
                        <a:rPr lang="en-US" sz="1600" dirty="0"/>
                        <a:t>More info appropriate to the Okanagan.   The Vancouver stuff is not useful to me.</a:t>
                      </a:r>
                    </a:p>
                  </a:txBody>
                  <a:tcPr/>
                </a:tc>
                <a:extLst>
                  <a:ext uri="{0D108BD9-81ED-4DB2-BD59-A6C34878D82A}">
                    <a16:rowId xmlns:a16="http://schemas.microsoft.com/office/drawing/2014/main" val="10006"/>
                  </a:ext>
                </a:extLst>
              </a:tr>
              <a:tr h="370840">
                <a:tc>
                  <a:txBody>
                    <a:bodyPr/>
                    <a:lstStyle/>
                    <a:p>
                      <a:r>
                        <a:rPr lang="en-US" sz="1600" dirty="0"/>
                        <a:t>I had to say this, as I'm the Editor! </a:t>
                      </a:r>
                    </a:p>
                  </a:txBody>
                  <a:tcPr/>
                </a:tc>
                <a:extLst>
                  <a:ext uri="{0D108BD9-81ED-4DB2-BD59-A6C34878D82A}">
                    <a16:rowId xmlns:a16="http://schemas.microsoft.com/office/drawing/2014/main" val="10007"/>
                  </a:ext>
                </a:extLst>
              </a:tr>
              <a:tr h="370840">
                <a:tc>
                  <a:txBody>
                    <a:bodyPr/>
                    <a:lstStyle/>
                    <a:p>
                      <a:r>
                        <a:rPr lang="en-US" sz="1600" dirty="0"/>
                        <a:t>Short essays on thought provoking topics</a:t>
                      </a:r>
                    </a:p>
                  </a:txBody>
                  <a:tcPr/>
                </a:tc>
                <a:extLst>
                  <a:ext uri="{0D108BD9-81ED-4DB2-BD59-A6C34878D82A}">
                    <a16:rowId xmlns:a16="http://schemas.microsoft.com/office/drawing/2014/main" val="10008"/>
                  </a:ext>
                </a:extLst>
              </a:tr>
              <a:tr h="370840">
                <a:tc>
                  <a:txBody>
                    <a:bodyPr/>
                    <a:lstStyle/>
                    <a:p>
                      <a:r>
                        <a:rPr lang="en-US" sz="1600" dirty="0"/>
                        <a:t>the focus on Vancouver makes it difficult for Emeritus who live elsewhere</a:t>
                      </a:r>
                    </a:p>
                  </a:txBody>
                  <a:tcPr/>
                </a:tc>
                <a:extLst>
                  <a:ext uri="{0D108BD9-81ED-4DB2-BD59-A6C34878D82A}">
                    <a16:rowId xmlns:a16="http://schemas.microsoft.com/office/drawing/2014/main" val="10009"/>
                  </a:ext>
                </a:extLst>
              </a:tr>
              <a:tr h="370840">
                <a:tc>
                  <a:txBody>
                    <a:bodyPr/>
                    <a:lstStyle/>
                    <a:p>
                      <a:r>
                        <a:rPr lang="en-US" sz="1600" dirty="0"/>
                        <a:t>restaurant reviews would be nice</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Q13 - Is there other content that you would like to see in the Newsletter (or see more of):</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54152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Is there other content that you would like to
see in the Newsletter (or see more of):</a:t>
                      </a:r>
                    </a:p>
                  </a:txBody>
                  <a:tcPr/>
                </a:tc>
                <a:extLst>
                  <a:ext uri="{0D108BD9-81ED-4DB2-BD59-A6C34878D82A}">
                    <a16:rowId xmlns:a16="http://schemas.microsoft.com/office/drawing/2014/main" val="10000"/>
                  </a:ext>
                </a:extLst>
              </a:tr>
              <a:tr h="370840">
                <a:tc>
                  <a:txBody>
                    <a:bodyPr/>
                    <a:lstStyle/>
                    <a:p>
                      <a:r>
                        <a:rPr lang="en-US" sz="1600" dirty="0"/>
                        <a:t>thoughts of members on how we can make the world less difficult for marginalized people, such as people in prisons</a:t>
                      </a:r>
                    </a:p>
                  </a:txBody>
                  <a:tcPr/>
                </a:tc>
                <a:extLst>
                  <a:ext uri="{0D108BD9-81ED-4DB2-BD59-A6C34878D82A}">
                    <a16:rowId xmlns:a16="http://schemas.microsoft.com/office/drawing/2014/main" val="10001"/>
                  </a:ext>
                </a:extLst>
              </a:tr>
              <a:tr h="370840">
                <a:tc>
                  <a:txBody>
                    <a:bodyPr/>
                    <a:lstStyle/>
                    <a:p>
                      <a:r>
                        <a:rPr lang="en-US" sz="1600" dirty="0"/>
                        <a:t>Some recognition that some of us are located overseas and so can't be physically present, for example by making talks available through recording (if/as possible). </a:t>
                      </a:r>
                    </a:p>
                  </a:txBody>
                  <a:tcPr/>
                </a:tc>
                <a:extLst>
                  <a:ext uri="{0D108BD9-81ED-4DB2-BD59-A6C34878D82A}">
                    <a16:rowId xmlns:a16="http://schemas.microsoft.com/office/drawing/2014/main" val="10002"/>
                  </a:ext>
                </a:extLst>
              </a:tr>
              <a:tr h="370840">
                <a:tc>
                  <a:txBody>
                    <a:bodyPr/>
                    <a:lstStyle/>
                    <a:p>
                      <a:r>
                        <a:rPr lang="en-US" sz="1600" dirty="0"/>
                        <a:t>info about work of Profs Emerit who are still teaching/researching</a:t>
                      </a:r>
                    </a:p>
                  </a:txBody>
                  <a:tcPr/>
                </a:tc>
                <a:extLst>
                  <a:ext uri="{0D108BD9-81ED-4DB2-BD59-A6C34878D82A}">
                    <a16:rowId xmlns:a16="http://schemas.microsoft.com/office/drawing/2014/main" val="10003"/>
                  </a:ext>
                </a:extLst>
              </a:tr>
              <a:tr h="370840">
                <a:tc>
                  <a:txBody>
                    <a:bodyPr/>
                    <a:lstStyle/>
                    <a:p>
                      <a:r>
                        <a:rPr lang="en-US" sz="1600" dirty="0"/>
                        <a:t>Newsletter is excellent</a:t>
                      </a:r>
                    </a:p>
                  </a:txBody>
                  <a:tcPr/>
                </a:tc>
                <a:extLst>
                  <a:ext uri="{0D108BD9-81ED-4DB2-BD59-A6C34878D82A}">
                    <a16:rowId xmlns:a16="http://schemas.microsoft.com/office/drawing/2014/main" val="10004"/>
                  </a:ext>
                </a:extLst>
              </a:tr>
              <a:tr h="370840">
                <a:tc>
                  <a:txBody>
                    <a:bodyPr/>
                    <a:lstStyle/>
                    <a:p>
                      <a:r>
                        <a:rPr lang="en-US" sz="1600" dirty="0"/>
                        <a:t>The art show was fun!</a:t>
                      </a:r>
                    </a:p>
                  </a:txBody>
                  <a:tcPr/>
                </a:tc>
                <a:extLst>
                  <a:ext uri="{0D108BD9-81ED-4DB2-BD59-A6C34878D82A}">
                    <a16:rowId xmlns:a16="http://schemas.microsoft.com/office/drawing/2014/main" val="10005"/>
                  </a:ext>
                </a:extLst>
              </a:tr>
              <a:tr h="370840">
                <a:tc>
                  <a:txBody>
                    <a:bodyPr/>
                    <a:lstStyle/>
                    <a:p>
                      <a:r>
                        <a:rPr lang="en-US" sz="1600" dirty="0"/>
                        <a:t>I’d like to hear more stories from folks who retired outside of Greater Vancouver - many interesting experiences to share</a:t>
                      </a:r>
                    </a:p>
                  </a:txBody>
                  <a:tcPr/>
                </a:tc>
                <a:extLst>
                  <a:ext uri="{0D108BD9-81ED-4DB2-BD59-A6C34878D82A}">
                    <a16:rowId xmlns:a16="http://schemas.microsoft.com/office/drawing/2014/main" val="10006"/>
                  </a:ext>
                </a:extLst>
              </a:tr>
              <a:tr h="370840">
                <a:tc>
                  <a:txBody>
                    <a:bodyPr/>
                    <a:lstStyle/>
                    <a:p>
                      <a:r>
                        <a:rPr lang="en-US" sz="1600" dirty="0"/>
                        <a:t>Conversaziones</a:t>
                      </a:r>
                    </a:p>
                  </a:txBody>
                  <a:tcPr/>
                </a:tc>
                <a:extLst>
                  <a:ext uri="{0D108BD9-81ED-4DB2-BD59-A6C34878D82A}">
                    <a16:rowId xmlns:a16="http://schemas.microsoft.com/office/drawing/2014/main" val="10007"/>
                  </a:ext>
                </a:extLst>
              </a:tr>
              <a:tr h="370840">
                <a:tc>
                  <a:txBody>
                    <a:bodyPr/>
                    <a:lstStyle/>
                    <a:p>
                      <a:r>
                        <a:rPr lang="en-US" sz="1600" dirty="0"/>
                        <a:t>Z</a:t>
                      </a:r>
                    </a:p>
                  </a:txBody>
                  <a:tcPr/>
                </a:tc>
                <a:extLst>
                  <a:ext uri="{0D108BD9-81ED-4DB2-BD59-A6C34878D82A}">
                    <a16:rowId xmlns:a16="http://schemas.microsoft.com/office/drawing/2014/main" val="10008"/>
                  </a:ext>
                </a:extLst>
              </a:tr>
              <a:tr h="370840">
                <a:tc>
                  <a:txBody>
                    <a:bodyPr/>
                    <a:lstStyle/>
                    <a:p>
                      <a:r>
                        <a:rPr lang="en-US" sz="1600" dirty="0"/>
                        <a:t>Articles of general interest written by retired scholars</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140000"/>
            <a:ext cx="8229600" cy="369332"/>
          </a:xfrm>
          <a:prstGeom prst="rect">
            <a:avLst/>
          </a:prstGeom>
          <a:noFill/>
        </p:spPr>
        <p:txBody>
          <a:bodyPr wrap="square" rtlCol="0"/>
          <a:lstStyle/>
          <a:p>
            <a:r>
              <a:rPr lang="en-US" sz="2200" dirty="0"/>
              <a:t>Q14 - The College continues the work of the Association of Professors Emeriti (APE) to advocate for emeriti and retirees. How important to you are the following?</a:t>
            </a:r>
          </a:p>
        </p:txBody>
      </p:sp>
      <p:pic>
        <p:nvPicPr>
          <p:cNvPr id="3" name="Object 2"/>
          <p:cNvPicPr>
            <a:picLocks noChangeAspect="1"/>
          </p:cNvPicPr>
          <p:nvPr/>
        </p:nvPicPr>
        <p:blipFill>
          <a:blip r:embed="rId2" cstate="print"/>
          <a:stretch>
            <a:fillRect/>
          </a:stretch>
        </p:blipFill>
        <p:spPr>
          <a:xfrm>
            <a:off x="572000" y="1200000"/>
            <a:ext cx="8000000" cy="5000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Q5 - Which of the following choices best describes your affiliation with the College?</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500888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t>
                      </a:r>
                    </a:p>
                  </a:txBody>
                  <a:tcPr/>
                </a:tc>
                <a:tc>
                  <a:txBody>
                    <a:bodyPr/>
                    <a:lstStyle/>
                    <a:p>
                      <a:r>
                        <a:rPr lang="en-US" sz="1600" dirty="0"/>
                        <a:t>Answer</a:t>
                      </a:r>
                    </a:p>
                  </a:txBody>
                  <a:tcPr/>
                </a:tc>
                <a:tc>
                  <a:txBody>
                    <a:bodyPr/>
                    <a:lstStyle/>
                    <a:p>
                      <a:r>
                        <a:rPr lang="en-US" sz="1600" dirty="0"/>
                        <a:t>%</a:t>
                      </a:r>
                    </a:p>
                  </a:txBody>
                  <a:tcPr/>
                </a:tc>
                <a:tc>
                  <a:txBody>
                    <a:bodyPr/>
                    <a:lstStyle/>
                    <a:p>
                      <a:r>
                        <a:rPr lang="en-US" sz="1600" dirty="0"/>
                        <a:t>Count</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I am a retired UBC faculty member who did not seek Senate approval for Emeritus/a status</a:t>
                      </a:r>
                    </a:p>
                  </a:txBody>
                  <a:tcPr/>
                </a:tc>
                <a:tc>
                  <a:txBody>
                    <a:bodyPr/>
                    <a:lstStyle/>
                    <a:p>
                      <a:r>
                        <a:rPr lang="en-US" sz="1600" dirty="0"/>
                        <a:t>11.76%</a:t>
                      </a:r>
                    </a:p>
                  </a:txBody>
                  <a:tcPr/>
                </a:tc>
                <a:tc>
                  <a:txBody>
                    <a:bodyPr/>
                    <a:lstStyle/>
                    <a:p>
                      <a:r>
                        <a:rPr lang="en-US" sz="1600" dirty="0"/>
                        <a:t>2</a:t>
                      </a:r>
                    </a:p>
                  </a:txBody>
                  <a:tcPr/>
                </a:tc>
                <a:extLst>
                  <a:ext uri="{0D108BD9-81ED-4DB2-BD59-A6C34878D82A}">
                    <a16:rowId xmlns:a16="http://schemas.microsoft.com/office/drawing/2014/main" val="10001"/>
                  </a:ext>
                </a:extLst>
              </a:tr>
              <a:tr h="370840">
                <a:tc>
                  <a:txBody>
                    <a:bodyPr/>
                    <a:lstStyle/>
                    <a:p>
                      <a:r>
                        <a:rPr lang="en-US" sz="1600" dirty="0"/>
                        <a:t>2</a:t>
                      </a:r>
                    </a:p>
                  </a:txBody>
                  <a:tcPr/>
                </a:tc>
                <a:tc>
                  <a:txBody>
                    <a:bodyPr/>
                    <a:lstStyle/>
                    <a:p>
                      <a:r>
                        <a:rPr lang="en-US" sz="1600" dirty="0"/>
                        <a:t>I am a retired UBC senior administrator</a:t>
                      </a:r>
                    </a:p>
                  </a:txBody>
                  <a:tcPr/>
                </a:tc>
                <a:tc>
                  <a:txBody>
                    <a:bodyPr/>
                    <a:lstStyle/>
                    <a:p>
                      <a:r>
                        <a:rPr lang="en-US" sz="1600" dirty="0"/>
                        <a:t>5.88%</a:t>
                      </a:r>
                    </a:p>
                  </a:txBody>
                  <a:tcPr/>
                </a:tc>
                <a:tc>
                  <a:txBody>
                    <a:bodyPr/>
                    <a:lstStyle/>
                    <a:p>
                      <a:r>
                        <a:rPr lang="en-US" sz="1600" dirty="0"/>
                        <a:t>1</a:t>
                      </a:r>
                    </a:p>
                  </a:txBody>
                  <a:tcPr/>
                </a:tc>
                <a:extLst>
                  <a:ext uri="{0D108BD9-81ED-4DB2-BD59-A6C34878D82A}">
                    <a16:rowId xmlns:a16="http://schemas.microsoft.com/office/drawing/2014/main" val="10002"/>
                  </a:ext>
                </a:extLst>
              </a:tr>
              <a:tr h="370840">
                <a:tc>
                  <a:txBody>
                    <a:bodyPr/>
                    <a:lstStyle/>
                    <a:p>
                      <a:r>
                        <a:rPr lang="en-US" sz="1600" dirty="0"/>
                        <a:t>3</a:t>
                      </a:r>
                    </a:p>
                  </a:txBody>
                  <a:tcPr/>
                </a:tc>
                <a:tc>
                  <a:txBody>
                    <a:bodyPr/>
                    <a:lstStyle/>
                    <a:p>
                      <a:r>
                        <a:rPr lang="en-US" sz="1600" dirty="0"/>
                        <a:t>I have Emeritus/a status at another academic institution</a:t>
                      </a:r>
                    </a:p>
                  </a:txBody>
                  <a:tcPr/>
                </a:tc>
                <a:tc>
                  <a:txBody>
                    <a:bodyPr/>
                    <a:lstStyle/>
                    <a:p>
                      <a:r>
                        <a:rPr lang="en-US" sz="1600" dirty="0"/>
                        <a:t>47.06%</a:t>
                      </a:r>
                    </a:p>
                  </a:txBody>
                  <a:tcPr/>
                </a:tc>
                <a:tc>
                  <a:txBody>
                    <a:bodyPr/>
                    <a:lstStyle/>
                    <a:p>
                      <a:r>
                        <a:rPr lang="en-US" sz="1600" dirty="0"/>
                        <a:t>8</a:t>
                      </a:r>
                    </a:p>
                  </a:txBody>
                  <a:tcPr/>
                </a:tc>
                <a:extLst>
                  <a:ext uri="{0D108BD9-81ED-4DB2-BD59-A6C34878D82A}">
                    <a16:rowId xmlns:a16="http://schemas.microsoft.com/office/drawing/2014/main" val="10003"/>
                  </a:ext>
                </a:extLst>
              </a:tr>
              <a:tr h="370840">
                <a:tc>
                  <a:txBody>
                    <a:bodyPr/>
                    <a:lstStyle/>
                    <a:p>
                      <a:r>
                        <a:rPr lang="en-US" sz="1600" dirty="0"/>
                        <a:t>4</a:t>
                      </a:r>
                    </a:p>
                  </a:txBody>
                  <a:tcPr/>
                </a:tc>
                <a:tc>
                  <a:txBody>
                    <a:bodyPr/>
                    <a:lstStyle/>
                    <a:p>
                      <a:r>
                        <a:rPr lang="en-US" sz="1600" dirty="0"/>
                        <a:t>Other</a:t>
                      </a:r>
                    </a:p>
                  </a:txBody>
                  <a:tcPr/>
                </a:tc>
                <a:tc>
                  <a:txBody>
                    <a:bodyPr/>
                    <a:lstStyle/>
                    <a:p>
                      <a:r>
                        <a:rPr lang="en-US" sz="1600" dirty="0"/>
                        <a:t>29.41%</a:t>
                      </a:r>
                    </a:p>
                  </a:txBody>
                  <a:tcPr/>
                </a:tc>
                <a:tc>
                  <a:txBody>
                    <a:bodyPr/>
                    <a:lstStyle/>
                    <a:p>
                      <a:r>
                        <a:rPr lang="en-US" sz="1600" dirty="0"/>
                        <a:t>5</a:t>
                      </a:r>
                    </a:p>
                  </a:txBody>
                  <a:tcPr/>
                </a:tc>
                <a:extLst>
                  <a:ext uri="{0D108BD9-81ED-4DB2-BD59-A6C34878D82A}">
                    <a16:rowId xmlns:a16="http://schemas.microsoft.com/office/drawing/2014/main" val="10004"/>
                  </a:ext>
                </a:extLst>
              </a:tr>
              <a:tr h="370840">
                <a:tc>
                  <a:txBody>
                    <a:bodyPr/>
                    <a:lstStyle/>
                    <a:p>
                      <a:r>
                        <a:rPr lang="en-US" sz="1600" dirty="0"/>
                        <a:t>5</a:t>
                      </a:r>
                    </a:p>
                  </a:txBody>
                  <a:tcPr/>
                </a:tc>
                <a:tc>
                  <a:txBody>
                    <a:bodyPr/>
                    <a:lstStyle/>
                    <a:p>
                      <a:r>
                        <a:rPr lang="en-US" sz="1600" dirty="0"/>
                        <a:t>I am retired UBC faculty but did not qualify for Senate emeritus status (sessional lecturer, research associate..)</a:t>
                      </a:r>
                    </a:p>
                  </a:txBody>
                  <a:tcPr/>
                </a:tc>
                <a:tc>
                  <a:txBody>
                    <a:bodyPr/>
                    <a:lstStyle/>
                    <a:p>
                      <a:r>
                        <a:rPr lang="en-US" sz="1600" dirty="0"/>
                        <a:t>5.88%</a:t>
                      </a:r>
                    </a:p>
                  </a:txBody>
                  <a:tcPr/>
                </a:tc>
                <a:tc>
                  <a:txBody>
                    <a:bodyPr/>
                    <a:lstStyle/>
                    <a:p>
                      <a:r>
                        <a:rPr lang="en-US" sz="1600" dirty="0"/>
                        <a:t>1</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Q14 - The College continues the work of the Association of Professors Emeriti (APE) to advocate for emeriti and retirees. How important to you are the following?</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7772400"/>
        </p:xfrm>
        <a:graphic>
          <a:graphicData uri="http://schemas.openxmlformats.org/drawingml/2006/table">
            <a:tbl>
              <a:tblPr firstRow="1" bandRow="1">
                <a:tableStyleId>{69012ECD-51FC-41F1-AA8D-1B2483CD663E}</a:tableStyleId>
              </a:tblPr>
              <a:tblGrid>
                <a:gridCol w="1043658">
                  <a:extLst>
                    <a:ext uri="{9D8B030D-6E8A-4147-A177-3AD203B41FA5}">
                      <a16:colId xmlns:a16="http://schemas.microsoft.com/office/drawing/2014/main" val="20000"/>
                    </a:ext>
                  </a:extLst>
                </a:gridCol>
                <a:gridCol w="1043658">
                  <a:extLst>
                    <a:ext uri="{9D8B030D-6E8A-4147-A177-3AD203B41FA5}">
                      <a16:colId xmlns:a16="http://schemas.microsoft.com/office/drawing/2014/main" val="20001"/>
                    </a:ext>
                  </a:extLst>
                </a:gridCol>
                <a:gridCol w="1043658">
                  <a:extLst>
                    <a:ext uri="{9D8B030D-6E8A-4147-A177-3AD203B41FA5}">
                      <a16:colId xmlns:a16="http://schemas.microsoft.com/office/drawing/2014/main" val="20002"/>
                    </a:ext>
                  </a:extLst>
                </a:gridCol>
                <a:gridCol w="1043658">
                  <a:extLst>
                    <a:ext uri="{9D8B030D-6E8A-4147-A177-3AD203B41FA5}">
                      <a16:colId xmlns:a16="http://schemas.microsoft.com/office/drawing/2014/main" val="20003"/>
                    </a:ext>
                  </a:extLst>
                </a:gridCol>
                <a:gridCol w="1043658">
                  <a:extLst>
                    <a:ext uri="{9D8B030D-6E8A-4147-A177-3AD203B41FA5}">
                      <a16:colId xmlns:a16="http://schemas.microsoft.com/office/drawing/2014/main" val="20004"/>
                    </a:ext>
                  </a:extLst>
                </a:gridCol>
                <a:gridCol w="1043658">
                  <a:extLst>
                    <a:ext uri="{9D8B030D-6E8A-4147-A177-3AD203B41FA5}">
                      <a16:colId xmlns:a16="http://schemas.microsoft.com/office/drawing/2014/main" val="20005"/>
                    </a:ext>
                  </a:extLst>
                </a:gridCol>
                <a:gridCol w="1043658">
                  <a:extLst>
                    <a:ext uri="{9D8B030D-6E8A-4147-A177-3AD203B41FA5}">
                      <a16:colId xmlns:a16="http://schemas.microsoft.com/office/drawing/2014/main" val="20006"/>
                    </a:ext>
                  </a:extLst>
                </a:gridCol>
                <a:gridCol w="1043658">
                  <a:extLst>
                    <a:ext uri="{9D8B030D-6E8A-4147-A177-3AD203B41FA5}">
                      <a16:colId xmlns:a16="http://schemas.microsoft.com/office/drawing/2014/main" val="20007"/>
                    </a:ext>
                  </a:extLst>
                </a:gridCol>
              </a:tblGrid>
              <a:tr h="370840">
                <a:tc>
                  <a:txBody>
                    <a:bodyPr/>
                    <a:lstStyle/>
                    <a:p>
                      <a:r>
                        <a:rPr lang="en-US" sz="1600" dirty="0"/>
                        <a:t>#</a:t>
                      </a:r>
                    </a:p>
                  </a:txBody>
                  <a:tcPr/>
                </a:tc>
                <a:tc>
                  <a:txBody>
                    <a:bodyPr/>
                    <a:lstStyle/>
                    <a:p>
                      <a:r>
                        <a:rPr lang="en-US" sz="1600" dirty="0"/>
                        <a:t>Field</a:t>
                      </a:r>
                    </a:p>
                  </a:txBody>
                  <a:tcPr/>
                </a:tc>
                <a:tc>
                  <a:txBody>
                    <a:bodyPr/>
                    <a:lstStyle/>
                    <a:p>
                      <a:r>
                        <a:rPr lang="en-US" sz="1600" dirty="0"/>
                        <a:t>Minimum</a:t>
                      </a:r>
                    </a:p>
                  </a:txBody>
                  <a:tcPr/>
                </a:tc>
                <a:tc>
                  <a:txBody>
                    <a:bodyPr/>
                    <a:lstStyle/>
                    <a:p>
                      <a:r>
                        <a:rPr lang="en-US" sz="1600" dirty="0"/>
                        <a:t>Maximum</a:t>
                      </a:r>
                    </a:p>
                  </a:txBody>
                  <a:tcPr/>
                </a:tc>
                <a:tc>
                  <a:txBody>
                    <a:bodyPr/>
                    <a:lstStyle/>
                    <a:p>
                      <a:r>
                        <a:rPr lang="en-US" sz="1600" dirty="0"/>
                        <a:t>Mean</a:t>
                      </a:r>
                    </a:p>
                  </a:txBody>
                  <a:tcPr/>
                </a:tc>
                <a:tc>
                  <a:txBody>
                    <a:bodyPr/>
                    <a:lstStyle/>
                    <a:p>
                      <a:r>
                        <a:rPr lang="en-US" sz="1600" dirty="0"/>
                        <a:t>Std Deviation</a:t>
                      </a:r>
                    </a:p>
                  </a:txBody>
                  <a:tcPr/>
                </a:tc>
                <a:tc>
                  <a:txBody>
                    <a:bodyPr/>
                    <a:lstStyle/>
                    <a:p>
                      <a:r>
                        <a:rPr lang="en-US" sz="1600" dirty="0"/>
                        <a:t>Variance</a:t>
                      </a:r>
                    </a:p>
                  </a:txBody>
                  <a:tcPr/>
                </a:tc>
                <a:tc>
                  <a:txBody>
                    <a:bodyPr/>
                    <a:lstStyle/>
                    <a:p>
                      <a:r>
                        <a:rPr lang="en-US" sz="1600" dirty="0"/>
                        <a:t>Count</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Benefits for emeriti: free campus parking, free UBC card, internet &amp; email services</a:t>
                      </a:r>
                    </a:p>
                  </a:txBody>
                  <a:tcPr/>
                </a:tc>
                <a:tc>
                  <a:txBody>
                    <a:bodyPr/>
                    <a:lstStyle/>
                    <a:p>
                      <a:r>
                        <a:rPr lang="en-US" sz="1600" dirty="0"/>
                        <a:t>1.00</a:t>
                      </a:r>
                    </a:p>
                  </a:txBody>
                  <a:tcPr/>
                </a:tc>
                <a:tc>
                  <a:txBody>
                    <a:bodyPr/>
                    <a:lstStyle/>
                    <a:p>
                      <a:r>
                        <a:rPr lang="en-US" sz="1600" dirty="0"/>
                        <a:t>3.00</a:t>
                      </a:r>
                    </a:p>
                  </a:txBody>
                  <a:tcPr/>
                </a:tc>
                <a:tc>
                  <a:txBody>
                    <a:bodyPr/>
                    <a:lstStyle/>
                    <a:p>
                      <a:r>
                        <a:rPr lang="en-US" sz="1600" dirty="0"/>
                        <a:t>1.11</a:t>
                      </a:r>
                    </a:p>
                  </a:txBody>
                  <a:tcPr/>
                </a:tc>
                <a:tc>
                  <a:txBody>
                    <a:bodyPr/>
                    <a:lstStyle/>
                    <a:p>
                      <a:r>
                        <a:rPr lang="en-US" sz="1600" dirty="0"/>
                        <a:t>0.39</a:t>
                      </a:r>
                    </a:p>
                  </a:txBody>
                  <a:tcPr/>
                </a:tc>
                <a:tc>
                  <a:txBody>
                    <a:bodyPr/>
                    <a:lstStyle/>
                    <a:p>
                      <a:r>
                        <a:rPr lang="en-US" sz="1600" dirty="0"/>
                        <a:t>0.15</a:t>
                      </a:r>
                    </a:p>
                  </a:txBody>
                  <a:tcPr/>
                </a:tc>
                <a:tc>
                  <a:txBody>
                    <a:bodyPr/>
                    <a:lstStyle/>
                    <a:p>
                      <a:r>
                        <a:rPr lang="en-US" sz="1600" dirty="0"/>
                        <a:t>372</a:t>
                      </a:r>
                    </a:p>
                  </a:txBody>
                  <a:tcPr/>
                </a:tc>
                <a:extLst>
                  <a:ext uri="{0D108BD9-81ED-4DB2-BD59-A6C34878D82A}">
                    <a16:rowId xmlns:a16="http://schemas.microsoft.com/office/drawing/2014/main" val="10001"/>
                  </a:ext>
                </a:extLst>
              </a:tr>
              <a:tr h="370840">
                <a:tc>
                  <a:txBody>
                    <a:bodyPr/>
                    <a:lstStyle/>
                    <a:p>
                      <a:r>
                        <a:rPr lang="en-US" sz="1600" dirty="0"/>
                        <a:t>2</a:t>
                      </a:r>
                    </a:p>
                  </a:txBody>
                  <a:tcPr/>
                </a:tc>
                <a:tc>
                  <a:txBody>
                    <a:bodyPr/>
                    <a:lstStyle/>
                    <a:p>
                      <a:r>
                        <a:rPr lang="en-US" sz="1600" dirty="0"/>
                        <a:t>UBC Retirement and Survivor Benefits</a:t>
                      </a:r>
                    </a:p>
                  </a:txBody>
                  <a:tcPr/>
                </a:tc>
                <a:tc>
                  <a:txBody>
                    <a:bodyPr/>
                    <a:lstStyle/>
                    <a:p>
                      <a:r>
                        <a:rPr lang="en-US" sz="1600" dirty="0"/>
                        <a:t>1.00</a:t>
                      </a:r>
                    </a:p>
                  </a:txBody>
                  <a:tcPr/>
                </a:tc>
                <a:tc>
                  <a:txBody>
                    <a:bodyPr/>
                    <a:lstStyle/>
                    <a:p>
                      <a:r>
                        <a:rPr lang="en-US" sz="1600" dirty="0"/>
                        <a:t>3.00</a:t>
                      </a:r>
                    </a:p>
                  </a:txBody>
                  <a:tcPr/>
                </a:tc>
                <a:tc>
                  <a:txBody>
                    <a:bodyPr/>
                    <a:lstStyle/>
                    <a:p>
                      <a:r>
                        <a:rPr lang="en-US" sz="1600" dirty="0"/>
                        <a:t>1.31</a:t>
                      </a:r>
                    </a:p>
                  </a:txBody>
                  <a:tcPr/>
                </a:tc>
                <a:tc>
                  <a:txBody>
                    <a:bodyPr/>
                    <a:lstStyle/>
                    <a:p>
                      <a:r>
                        <a:rPr lang="en-US" sz="1600" dirty="0"/>
                        <a:t>0.61</a:t>
                      </a:r>
                    </a:p>
                  </a:txBody>
                  <a:tcPr/>
                </a:tc>
                <a:tc>
                  <a:txBody>
                    <a:bodyPr/>
                    <a:lstStyle/>
                    <a:p>
                      <a:r>
                        <a:rPr lang="en-US" sz="1600" dirty="0"/>
                        <a:t>0.37</a:t>
                      </a:r>
                    </a:p>
                  </a:txBody>
                  <a:tcPr/>
                </a:tc>
                <a:tc>
                  <a:txBody>
                    <a:bodyPr/>
                    <a:lstStyle/>
                    <a:p>
                      <a:r>
                        <a:rPr lang="en-US" sz="1600" dirty="0"/>
                        <a:t>363</a:t>
                      </a:r>
                    </a:p>
                  </a:txBody>
                  <a:tcPr/>
                </a:tc>
                <a:extLst>
                  <a:ext uri="{0D108BD9-81ED-4DB2-BD59-A6C34878D82A}">
                    <a16:rowId xmlns:a16="http://schemas.microsoft.com/office/drawing/2014/main" val="10002"/>
                  </a:ext>
                </a:extLst>
              </a:tr>
              <a:tr h="370840">
                <a:tc>
                  <a:txBody>
                    <a:bodyPr/>
                    <a:lstStyle/>
                    <a:p>
                      <a:r>
                        <a:rPr lang="en-US" sz="1600" dirty="0"/>
                        <a:t>3</a:t>
                      </a:r>
                    </a:p>
                  </a:txBody>
                  <a:tcPr/>
                </a:tc>
                <a:tc>
                  <a:txBody>
                    <a:bodyPr/>
                    <a:lstStyle/>
                    <a:p>
                      <a:r>
                        <a:rPr lang="en-US" sz="1600" dirty="0"/>
                        <a:t>Alternate/supplementary medical and travel insurance</a:t>
                      </a:r>
                    </a:p>
                  </a:txBody>
                  <a:tcPr/>
                </a:tc>
                <a:tc>
                  <a:txBody>
                    <a:bodyPr/>
                    <a:lstStyle/>
                    <a:p>
                      <a:r>
                        <a:rPr lang="en-US" sz="1600" dirty="0"/>
                        <a:t>1.00</a:t>
                      </a:r>
                    </a:p>
                  </a:txBody>
                  <a:tcPr/>
                </a:tc>
                <a:tc>
                  <a:txBody>
                    <a:bodyPr/>
                    <a:lstStyle/>
                    <a:p>
                      <a:r>
                        <a:rPr lang="en-US" sz="1600" dirty="0"/>
                        <a:t>3.00</a:t>
                      </a:r>
                    </a:p>
                  </a:txBody>
                  <a:tcPr/>
                </a:tc>
                <a:tc>
                  <a:txBody>
                    <a:bodyPr/>
                    <a:lstStyle/>
                    <a:p>
                      <a:r>
                        <a:rPr lang="en-US" sz="1600" dirty="0"/>
                        <a:t>1.33</a:t>
                      </a:r>
                    </a:p>
                  </a:txBody>
                  <a:tcPr/>
                </a:tc>
                <a:tc>
                  <a:txBody>
                    <a:bodyPr/>
                    <a:lstStyle/>
                    <a:p>
                      <a:r>
                        <a:rPr lang="en-US" sz="1600" dirty="0"/>
                        <a:t>0.60</a:t>
                      </a:r>
                    </a:p>
                  </a:txBody>
                  <a:tcPr/>
                </a:tc>
                <a:tc>
                  <a:txBody>
                    <a:bodyPr/>
                    <a:lstStyle/>
                    <a:p>
                      <a:r>
                        <a:rPr lang="en-US" sz="1600" dirty="0"/>
                        <a:t>0.36</a:t>
                      </a:r>
                    </a:p>
                  </a:txBody>
                  <a:tcPr/>
                </a:tc>
                <a:tc>
                  <a:txBody>
                    <a:bodyPr/>
                    <a:lstStyle/>
                    <a:p>
                      <a:r>
                        <a:rPr lang="en-US" sz="1600" dirty="0"/>
                        <a:t>364</a:t>
                      </a:r>
                    </a:p>
                  </a:txBody>
                  <a:tcPr/>
                </a:tc>
                <a:extLst>
                  <a:ext uri="{0D108BD9-81ED-4DB2-BD59-A6C34878D82A}">
                    <a16:rowId xmlns:a16="http://schemas.microsoft.com/office/drawing/2014/main" val="10003"/>
                  </a:ext>
                </a:extLst>
              </a:tr>
              <a:tr h="370840">
                <a:tc>
                  <a:txBody>
                    <a:bodyPr/>
                    <a:lstStyle/>
                    <a:p>
                      <a:r>
                        <a:rPr lang="en-US" sz="1600" dirty="0"/>
                        <a:t>4</a:t>
                      </a:r>
                    </a:p>
                  </a:txBody>
                  <a:tcPr/>
                </a:tc>
                <a:tc>
                  <a:txBody>
                    <a:bodyPr/>
                    <a:lstStyle/>
                    <a:p>
                      <a:r>
                        <a:rPr lang="en-US" sz="1600" dirty="0"/>
                        <a:t>Subsidy for continuing scholarly activities</a:t>
                      </a:r>
                    </a:p>
                  </a:txBody>
                  <a:tcPr/>
                </a:tc>
                <a:tc>
                  <a:txBody>
                    <a:bodyPr/>
                    <a:lstStyle/>
                    <a:p>
                      <a:r>
                        <a:rPr lang="en-US" sz="1600" dirty="0"/>
                        <a:t>1.00</a:t>
                      </a:r>
                    </a:p>
                  </a:txBody>
                  <a:tcPr/>
                </a:tc>
                <a:tc>
                  <a:txBody>
                    <a:bodyPr/>
                    <a:lstStyle/>
                    <a:p>
                      <a:r>
                        <a:rPr lang="en-US" sz="1600" dirty="0"/>
                        <a:t>3.00</a:t>
                      </a:r>
                    </a:p>
                  </a:txBody>
                  <a:tcPr/>
                </a:tc>
                <a:tc>
                  <a:txBody>
                    <a:bodyPr/>
                    <a:lstStyle/>
                    <a:p>
                      <a:r>
                        <a:rPr lang="en-US" sz="1600" dirty="0"/>
                        <a:t>1.86</a:t>
                      </a:r>
                    </a:p>
                  </a:txBody>
                  <a:tcPr/>
                </a:tc>
                <a:tc>
                  <a:txBody>
                    <a:bodyPr/>
                    <a:lstStyle/>
                    <a:p>
                      <a:r>
                        <a:rPr lang="en-US" sz="1600" dirty="0"/>
                        <a:t>0.78</a:t>
                      </a:r>
                    </a:p>
                  </a:txBody>
                  <a:tcPr/>
                </a:tc>
                <a:tc>
                  <a:txBody>
                    <a:bodyPr/>
                    <a:lstStyle/>
                    <a:p>
                      <a:r>
                        <a:rPr lang="en-US" sz="1600" dirty="0"/>
                        <a:t>0.61</a:t>
                      </a:r>
                    </a:p>
                  </a:txBody>
                  <a:tcPr/>
                </a:tc>
                <a:tc>
                  <a:txBody>
                    <a:bodyPr/>
                    <a:lstStyle/>
                    <a:p>
                      <a:r>
                        <a:rPr lang="en-US" sz="1600" dirty="0"/>
                        <a:t>356</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Q14 - The College continues the work of the Association of Professors Emeriti (APE) to advocate for emeriti and retirees. How important to you are the following?</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934768" cy="8260080"/>
        </p:xfrm>
        <a:graphic>
          <a:graphicData uri="http://schemas.openxmlformats.org/drawingml/2006/table">
            <a:tbl>
              <a:tblPr firstRow="1" bandRow="1">
                <a:tableStyleId>{69012ECD-51FC-41F1-AA8D-1B2483CD663E}</a:tableStyleId>
              </a:tblPr>
              <a:tblGrid>
                <a:gridCol w="992752">
                  <a:extLst>
                    <a:ext uri="{9D8B030D-6E8A-4147-A177-3AD203B41FA5}">
                      <a16:colId xmlns:a16="http://schemas.microsoft.com/office/drawing/2014/main" val="20000"/>
                    </a:ext>
                  </a:extLst>
                </a:gridCol>
                <a:gridCol w="992752">
                  <a:extLst>
                    <a:ext uri="{9D8B030D-6E8A-4147-A177-3AD203B41FA5}">
                      <a16:colId xmlns:a16="http://schemas.microsoft.com/office/drawing/2014/main" val="20001"/>
                    </a:ext>
                  </a:extLst>
                </a:gridCol>
                <a:gridCol w="992752">
                  <a:extLst>
                    <a:ext uri="{9D8B030D-6E8A-4147-A177-3AD203B41FA5}">
                      <a16:colId xmlns:a16="http://schemas.microsoft.com/office/drawing/2014/main" val="20002"/>
                    </a:ext>
                  </a:extLst>
                </a:gridCol>
                <a:gridCol w="992752">
                  <a:extLst>
                    <a:ext uri="{9D8B030D-6E8A-4147-A177-3AD203B41FA5}">
                      <a16:colId xmlns:a16="http://schemas.microsoft.com/office/drawing/2014/main" val="20003"/>
                    </a:ext>
                  </a:extLst>
                </a:gridCol>
                <a:gridCol w="992752">
                  <a:extLst>
                    <a:ext uri="{9D8B030D-6E8A-4147-A177-3AD203B41FA5}">
                      <a16:colId xmlns:a16="http://schemas.microsoft.com/office/drawing/2014/main" val="20004"/>
                    </a:ext>
                  </a:extLst>
                </a:gridCol>
                <a:gridCol w="992752">
                  <a:extLst>
                    <a:ext uri="{9D8B030D-6E8A-4147-A177-3AD203B41FA5}">
                      <a16:colId xmlns:a16="http://schemas.microsoft.com/office/drawing/2014/main" val="20005"/>
                    </a:ext>
                  </a:extLst>
                </a:gridCol>
                <a:gridCol w="992752">
                  <a:extLst>
                    <a:ext uri="{9D8B030D-6E8A-4147-A177-3AD203B41FA5}">
                      <a16:colId xmlns:a16="http://schemas.microsoft.com/office/drawing/2014/main" val="20006"/>
                    </a:ext>
                  </a:extLst>
                </a:gridCol>
                <a:gridCol w="992752">
                  <a:extLst>
                    <a:ext uri="{9D8B030D-6E8A-4147-A177-3AD203B41FA5}">
                      <a16:colId xmlns:a16="http://schemas.microsoft.com/office/drawing/2014/main" val="20007"/>
                    </a:ext>
                  </a:extLst>
                </a:gridCol>
                <a:gridCol w="992752">
                  <a:extLst>
                    <a:ext uri="{9D8B030D-6E8A-4147-A177-3AD203B41FA5}">
                      <a16:colId xmlns:a16="http://schemas.microsoft.com/office/drawing/2014/main" val="20008"/>
                    </a:ext>
                  </a:extLst>
                </a:gridCol>
              </a:tblGrid>
              <a:tr h="370840">
                <a:tc>
                  <a:txBody>
                    <a:bodyPr/>
                    <a:lstStyle/>
                    <a:p>
                      <a:r>
                        <a:rPr lang="en-US" sz="1600" dirty="0"/>
                        <a:t>#</a:t>
                      </a:r>
                    </a:p>
                  </a:txBody>
                  <a:tcPr/>
                </a:tc>
                <a:tc>
                  <a:txBody>
                    <a:bodyPr/>
                    <a:lstStyle/>
                    <a:p>
                      <a:r>
                        <a:rPr lang="en-US" sz="1600" dirty="0"/>
                        <a:t>Question</a:t>
                      </a:r>
                    </a:p>
                  </a:txBody>
                  <a:tcPr/>
                </a:tc>
                <a:tc>
                  <a:txBody>
                    <a:bodyPr/>
                    <a:lstStyle/>
                    <a:p>
                      <a:r>
                        <a:rPr lang="en-US" sz="1600" dirty="0"/>
                        <a:t>Important</a:t>
                      </a:r>
                    </a:p>
                  </a:txBody>
                  <a:tcPr/>
                </a:tc>
                <a:tc>
                  <a:txBody>
                    <a:bodyPr/>
                    <a:lstStyle/>
                    <a:p>
                      <a:endParaRPr lang="en-US" sz="1600" dirty="0"/>
                    </a:p>
                  </a:txBody>
                  <a:tcPr/>
                </a:tc>
                <a:tc>
                  <a:txBody>
                    <a:bodyPr/>
                    <a:lstStyle/>
                    <a:p>
                      <a:r>
                        <a:rPr lang="en-US" sz="1600" dirty="0"/>
                        <a:t>Neutral</a:t>
                      </a:r>
                    </a:p>
                  </a:txBody>
                  <a:tcPr/>
                </a:tc>
                <a:tc>
                  <a:txBody>
                    <a:bodyPr/>
                    <a:lstStyle/>
                    <a:p>
                      <a:endParaRPr lang="en-US" sz="1600" dirty="0"/>
                    </a:p>
                  </a:txBody>
                  <a:tcPr/>
                </a:tc>
                <a:tc>
                  <a:txBody>
                    <a:bodyPr/>
                    <a:lstStyle/>
                    <a:p>
                      <a:r>
                        <a:rPr lang="en-US" sz="1600" dirty="0"/>
                        <a:t>Not important</a:t>
                      </a:r>
                    </a:p>
                  </a:txBody>
                  <a:tcPr/>
                </a:tc>
                <a:tc>
                  <a:txBody>
                    <a:bodyPr/>
                    <a:lstStyle/>
                    <a:p>
                      <a:endParaRPr lang="en-US" sz="1600" dirty="0"/>
                    </a:p>
                  </a:txBody>
                  <a:tcPr/>
                </a:tc>
                <a:tc>
                  <a:txBody>
                    <a:bodyPr/>
                    <a:lstStyle/>
                    <a:p>
                      <a:r>
                        <a:rPr lang="en-US" sz="1600" dirty="0"/>
                        <a:t>Total</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Benefits for emeriti: free campus parking, free UBC card, internet &amp; email services</a:t>
                      </a:r>
                    </a:p>
                  </a:txBody>
                  <a:tcPr/>
                </a:tc>
                <a:tc>
                  <a:txBody>
                    <a:bodyPr/>
                    <a:lstStyle/>
                    <a:p>
                      <a:r>
                        <a:rPr lang="en-US" sz="1600" dirty="0"/>
                        <a:t>91.13%</a:t>
                      </a:r>
                    </a:p>
                  </a:txBody>
                  <a:tcPr/>
                </a:tc>
                <a:tc>
                  <a:txBody>
                    <a:bodyPr/>
                    <a:lstStyle/>
                    <a:p>
                      <a:r>
                        <a:rPr lang="en-US" sz="1600" dirty="0"/>
                        <a:t>339</a:t>
                      </a:r>
                    </a:p>
                  </a:txBody>
                  <a:tcPr/>
                </a:tc>
                <a:tc>
                  <a:txBody>
                    <a:bodyPr/>
                    <a:lstStyle/>
                    <a:p>
                      <a:r>
                        <a:rPr lang="en-US" sz="1600" dirty="0"/>
                        <a:t>6.45%</a:t>
                      </a:r>
                    </a:p>
                  </a:txBody>
                  <a:tcPr/>
                </a:tc>
                <a:tc>
                  <a:txBody>
                    <a:bodyPr/>
                    <a:lstStyle/>
                    <a:p>
                      <a:r>
                        <a:rPr lang="en-US" sz="1600" dirty="0"/>
                        <a:t>24</a:t>
                      </a:r>
                    </a:p>
                  </a:txBody>
                  <a:tcPr/>
                </a:tc>
                <a:tc>
                  <a:txBody>
                    <a:bodyPr/>
                    <a:lstStyle/>
                    <a:p>
                      <a:r>
                        <a:rPr lang="en-US" sz="1600" dirty="0"/>
                        <a:t>2.42%</a:t>
                      </a:r>
                    </a:p>
                  </a:txBody>
                  <a:tcPr/>
                </a:tc>
                <a:tc>
                  <a:txBody>
                    <a:bodyPr/>
                    <a:lstStyle/>
                    <a:p>
                      <a:r>
                        <a:rPr lang="en-US" sz="1600" dirty="0"/>
                        <a:t>9</a:t>
                      </a:r>
                    </a:p>
                  </a:txBody>
                  <a:tcPr/>
                </a:tc>
                <a:tc>
                  <a:txBody>
                    <a:bodyPr/>
                    <a:lstStyle/>
                    <a:p>
                      <a:r>
                        <a:rPr lang="en-US" sz="1600" dirty="0"/>
                        <a:t>372</a:t>
                      </a:r>
                    </a:p>
                  </a:txBody>
                  <a:tcPr/>
                </a:tc>
                <a:extLst>
                  <a:ext uri="{0D108BD9-81ED-4DB2-BD59-A6C34878D82A}">
                    <a16:rowId xmlns:a16="http://schemas.microsoft.com/office/drawing/2014/main" val="10001"/>
                  </a:ext>
                </a:extLst>
              </a:tr>
              <a:tr h="370840">
                <a:tc>
                  <a:txBody>
                    <a:bodyPr/>
                    <a:lstStyle/>
                    <a:p>
                      <a:r>
                        <a:rPr lang="en-US" sz="1600" dirty="0"/>
                        <a:t>2</a:t>
                      </a:r>
                    </a:p>
                  </a:txBody>
                  <a:tcPr/>
                </a:tc>
                <a:tc>
                  <a:txBody>
                    <a:bodyPr/>
                    <a:lstStyle/>
                    <a:p>
                      <a:r>
                        <a:rPr lang="en-US" sz="1600" dirty="0"/>
                        <a:t>UBC Retirement and Survivor Benefits</a:t>
                      </a:r>
                    </a:p>
                  </a:txBody>
                  <a:tcPr/>
                </a:tc>
                <a:tc>
                  <a:txBody>
                    <a:bodyPr/>
                    <a:lstStyle/>
                    <a:p>
                      <a:r>
                        <a:rPr lang="en-US" sz="1600" dirty="0"/>
                        <a:t>76.58%</a:t>
                      </a:r>
                    </a:p>
                  </a:txBody>
                  <a:tcPr/>
                </a:tc>
                <a:tc>
                  <a:txBody>
                    <a:bodyPr/>
                    <a:lstStyle/>
                    <a:p>
                      <a:r>
                        <a:rPr lang="en-US" sz="1600" dirty="0"/>
                        <a:t>278</a:t>
                      </a:r>
                    </a:p>
                  </a:txBody>
                  <a:tcPr/>
                </a:tc>
                <a:tc>
                  <a:txBody>
                    <a:bodyPr/>
                    <a:lstStyle/>
                    <a:p>
                      <a:r>
                        <a:rPr lang="en-US" sz="1600" dirty="0"/>
                        <a:t>15.70%</a:t>
                      </a:r>
                    </a:p>
                  </a:txBody>
                  <a:tcPr/>
                </a:tc>
                <a:tc>
                  <a:txBody>
                    <a:bodyPr/>
                    <a:lstStyle/>
                    <a:p>
                      <a:r>
                        <a:rPr lang="en-US" sz="1600" dirty="0"/>
                        <a:t>57</a:t>
                      </a:r>
                    </a:p>
                  </a:txBody>
                  <a:tcPr/>
                </a:tc>
                <a:tc>
                  <a:txBody>
                    <a:bodyPr/>
                    <a:lstStyle/>
                    <a:p>
                      <a:r>
                        <a:rPr lang="en-US" sz="1600" dirty="0"/>
                        <a:t>7.71%</a:t>
                      </a:r>
                    </a:p>
                  </a:txBody>
                  <a:tcPr/>
                </a:tc>
                <a:tc>
                  <a:txBody>
                    <a:bodyPr/>
                    <a:lstStyle/>
                    <a:p>
                      <a:r>
                        <a:rPr lang="en-US" sz="1600" dirty="0"/>
                        <a:t>28</a:t>
                      </a:r>
                    </a:p>
                  </a:txBody>
                  <a:tcPr/>
                </a:tc>
                <a:tc>
                  <a:txBody>
                    <a:bodyPr/>
                    <a:lstStyle/>
                    <a:p>
                      <a:r>
                        <a:rPr lang="en-US" sz="1600" dirty="0"/>
                        <a:t>363</a:t>
                      </a:r>
                    </a:p>
                  </a:txBody>
                  <a:tcPr/>
                </a:tc>
                <a:extLst>
                  <a:ext uri="{0D108BD9-81ED-4DB2-BD59-A6C34878D82A}">
                    <a16:rowId xmlns:a16="http://schemas.microsoft.com/office/drawing/2014/main" val="10002"/>
                  </a:ext>
                </a:extLst>
              </a:tr>
              <a:tr h="370840">
                <a:tc>
                  <a:txBody>
                    <a:bodyPr/>
                    <a:lstStyle/>
                    <a:p>
                      <a:r>
                        <a:rPr lang="en-US" sz="1600" dirty="0"/>
                        <a:t>3</a:t>
                      </a:r>
                    </a:p>
                  </a:txBody>
                  <a:tcPr/>
                </a:tc>
                <a:tc>
                  <a:txBody>
                    <a:bodyPr/>
                    <a:lstStyle/>
                    <a:p>
                      <a:r>
                        <a:rPr lang="en-US" sz="1600" dirty="0"/>
                        <a:t>Alternate/supplementary medical and travel insurance</a:t>
                      </a:r>
                    </a:p>
                  </a:txBody>
                  <a:tcPr/>
                </a:tc>
                <a:tc>
                  <a:txBody>
                    <a:bodyPr/>
                    <a:lstStyle/>
                    <a:p>
                      <a:r>
                        <a:rPr lang="en-US" sz="1600" dirty="0"/>
                        <a:t>74.18%</a:t>
                      </a:r>
                    </a:p>
                  </a:txBody>
                  <a:tcPr/>
                </a:tc>
                <a:tc>
                  <a:txBody>
                    <a:bodyPr/>
                    <a:lstStyle/>
                    <a:p>
                      <a:r>
                        <a:rPr lang="en-US" sz="1600" dirty="0"/>
                        <a:t>270</a:t>
                      </a:r>
                    </a:p>
                  </a:txBody>
                  <a:tcPr/>
                </a:tc>
                <a:tc>
                  <a:txBody>
                    <a:bodyPr/>
                    <a:lstStyle/>
                    <a:p>
                      <a:r>
                        <a:rPr lang="en-US" sz="1600" dirty="0"/>
                        <a:t>18.68%</a:t>
                      </a:r>
                    </a:p>
                  </a:txBody>
                  <a:tcPr/>
                </a:tc>
                <a:tc>
                  <a:txBody>
                    <a:bodyPr/>
                    <a:lstStyle/>
                    <a:p>
                      <a:r>
                        <a:rPr lang="en-US" sz="1600" dirty="0"/>
                        <a:t>68</a:t>
                      </a:r>
                    </a:p>
                  </a:txBody>
                  <a:tcPr/>
                </a:tc>
                <a:tc>
                  <a:txBody>
                    <a:bodyPr/>
                    <a:lstStyle/>
                    <a:p>
                      <a:r>
                        <a:rPr lang="en-US" sz="1600" dirty="0"/>
                        <a:t>7.14%</a:t>
                      </a:r>
                    </a:p>
                  </a:txBody>
                  <a:tcPr/>
                </a:tc>
                <a:tc>
                  <a:txBody>
                    <a:bodyPr/>
                    <a:lstStyle/>
                    <a:p>
                      <a:r>
                        <a:rPr lang="en-US" sz="1600" dirty="0"/>
                        <a:t>26</a:t>
                      </a:r>
                    </a:p>
                  </a:txBody>
                  <a:tcPr/>
                </a:tc>
                <a:tc>
                  <a:txBody>
                    <a:bodyPr/>
                    <a:lstStyle/>
                    <a:p>
                      <a:r>
                        <a:rPr lang="en-US" sz="1600" dirty="0"/>
                        <a:t>364</a:t>
                      </a:r>
                    </a:p>
                  </a:txBody>
                  <a:tcPr/>
                </a:tc>
                <a:extLst>
                  <a:ext uri="{0D108BD9-81ED-4DB2-BD59-A6C34878D82A}">
                    <a16:rowId xmlns:a16="http://schemas.microsoft.com/office/drawing/2014/main" val="10003"/>
                  </a:ext>
                </a:extLst>
              </a:tr>
              <a:tr h="370840">
                <a:tc>
                  <a:txBody>
                    <a:bodyPr/>
                    <a:lstStyle/>
                    <a:p>
                      <a:r>
                        <a:rPr lang="en-US" sz="1600" dirty="0"/>
                        <a:t>4</a:t>
                      </a:r>
                    </a:p>
                  </a:txBody>
                  <a:tcPr/>
                </a:tc>
                <a:tc>
                  <a:txBody>
                    <a:bodyPr/>
                    <a:lstStyle/>
                    <a:p>
                      <a:r>
                        <a:rPr lang="en-US" sz="1600" dirty="0"/>
                        <a:t>Subsidy for continuing scholarly activities</a:t>
                      </a:r>
                    </a:p>
                  </a:txBody>
                  <a:tcPr/>
                </a:tc>
                <a:tc>
                  <a:txBody>
                    <a:bodyPr/>
                    <a:lstStyle/>
                    <a:p>
                      <a:r>
                        <a:rPr lang="en-US" sz="1600" dirty="0"/>
                        <a:t>38.20%</a:t>
                      </a:r>
                    </a:p>
                  </a:txBody>
                  <a:tcPr/>
                </a:tc>
                <a:tc>
                  <a:txBody>
                    <a:bodyPr/>
                    <a:lstStyle/>
                    <a:p>
                      <a:r>
                        <a:rPr lang="en-US" sz="1600" dirty="0"/>
                        <a:t>136</a:t>
                      </a:r>
                    </a:p>
                  </a:txBody>
                  <a:tcPr/>
                </a:tc>
                <a:tc>
                  <a:txBody>
                    <a:bodyPr/>
                    <a:lstStyle/>
                    <a:p>
                      <a:r>
                        <a:rPr lang="en-US" sz="1600" dirty="0"/>
                        <a:t>37.36%</a:t>
                      </a:r>
                    </a:p>
                  </a:txBody>
                  <a:tcPr/>
                </a:tc>
                <a:tc>
                  <a:txBody>
                    <a:bodyPr/>
                    <a:lstStyle/>
                    <a:p>
                      <a:r>
                        <a:rPr lang="en-US" sz="1600" dirty="0"/>
                        <a:t>133</a:t>
                      </a:r>
                    </a:p>
                  </a:txBody>
                  <a:tcPr/>
                </a:tc>
                <a:tc>
                  <a:txBody>
                    <a:bodyPr/>
                    <a:lstStyle/>
                    <a:p>
                      <a:r>
                        <a:rPr lang="en-US" sz="1600" dirty="0"/>
                        <a:t>24.44%</a:t>
                      </a:r>
                    </a:p>
                  </a:txBody>
                  <a:tcPr/>
                </a:tc>
                <a:tc>
                  <a:txBody>
                    <a:bodyPr/>
                    <a:lstStyle/>
                    <a:p>
                      <a:r>
                        <a:rPr lang="en-US" sz="1600" dirty="0"/>
                        <a:t>87</a:t>
                      </a:r>
                    </a:p>
                  </a:txBody>
                  <a:tcPr/>
                </a:tc>
                <a:tc>
                  <a:txBody>
                    <a:bodyPr/>
                    <a:lstStyle/>
                    <a:p>
                      <a:r>
                        <a:rPr lang="en-US" sz="1600" dirty="0"/>
                        <a:t>356</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140000"/>
            <a:ext cx="8229600" cy="369332"/>
          </a:xfrm>
          <a:prstGeom prst="rect">
            <a:avLst/>
          </a:prstGeom>
          <a:noFill/>
        </p:spPr>
        <p:txBody>
          <a:bodyPr wrap="square" rtlCol="0"/>
          <a:lstStyle/>
          <a:p>
            <a:r>
              <a:rPr lang="en-US" sz="2200" dirty="0"/>
              <a:t>Q16 - Since retirement what are some of the professional activities you continue to participate in?Check all that apply.</a:t>
            </a:r>
          </a:p>
        </p:txBody>
      </p:sp>
      <p:pic>
        <p:nvPicPr>
          <p:cNvPr id="3" name="Object 2"/>
          <p:cNvPicPr>
            <a:picLocks noChangeAspect="1"/>
          </p:cNvPicPr>
          <p:nvPr/>
        </p:nvPicPr>
        <p:blipFill>
          <a:blip r:embed="rId2" cstate="print"/>
          <a:stretch>
            <a:fillRect/>
          </a:stretch>
        </p:blipFill>
        <p:spPr>
          <a:xfrm>
            <a:off x="572000" y="1200000"/>
            <a:ext cx="8000000" cy="500000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Q16 - Since retirement what are some of the professional activities you continue to participate in?Check all that apply.</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478536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t>
                      </a:r>
                    </a:p>
                  </a:txBody>
                  <a:tcPr/>
                </a:tc>
                <a:tc>
                  <a:txBody>
                    <a:bodyPr/>
                    <a:lstStyle/>
                    <a:p>
                      <a:r>
                        <a:rPr lang="en-US" sz="1600" dirty="0"/>
                        <a:t>Answer</a:t>
                      </a:r>
                    </a:p>
                  </a:txBody>
                  <a:tcPr/>
                </a:tc>
                <a:tc>
                  <a:txBody>
                    <a:bodyPr/>
                    <a:lstStyle/>
                    <a:p>
                      <a:r>
                        <a:rPr lang="en-US" sz="1600" dirty="0"/>
                        <a:t>%</a:t>
                      </a:r>
                    </a:p>
                  </a:txBody>
                  <a:tcPr/>
                </a:tc>
                <a:tc>
                  <a:txBody>
                    <a:bodyPr/>
                    <a:lstStyle/>
                    <a:p>
                      <a:r>
                        <a:rPr lang="en-US" sz="1600" dirty="0"/>
                        <a:t>Count</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Teaching</a:t>
                      </a:r>
                    </a:p>
                  </a:txBody>
                  <a:tcPr/>
                </a:tc>
                <a:tc>
                  <a:txBody>
                    <a:bodyPr/>
                    <a:lstStyle/>
                    <a:p>
                      <a:r>
                        <a:rPr lang="en-US" sz="1600" dirty="0"/>
                        <a:t>7.64%</a:t>
                      </a:r>
                    </a:p>
                  </a:txBody>
                  <a:tcPr/>
                </a:tc>
                <a:tc>
                  <a:txBody>
                    <a:bodyPr/>
                    <a:lstStyle/>
                    <a:p>
                      <a:r>
                        <a:rPr lang="en-US" sz="1600" dirty="0"/>
                        <a:t>83</a:t>
                      </a:r>
                    </a:p>
                  </a:txBody>
                  <a:tcPr/>
                </a:tc>
                <a:extLst>
                  <a:ext uri="{0D108BD9-81ED-4DB2-BD59-A6C34878D82A}">
                    <a16:rowId xmlns:a16="http://schemas.microsoft.com/office/drawing/2014/main" val="10001"/>
                  </a:ext>
                </a:extLst>
              </a:tr>
              <a:tr h="370840">
                <a:tc>
                  <a:txBody>
                    <a:bodyPr/>
                    <a:lstStyle/>
                    <a:p>
                      <a:r>
                        <a:rPr lang="en-US" sz="1600" dirty="0"/>
                        <a:t>2</a:t>
                      </a:r>
                    </a:p>
                  </a:txBody>
                  <a:tcPr/>
                </a:tc>
                <a:tc>
                  <a:txBody>
                    <a:bodyPr/>
                    <a:lstStyle/>
                    <a:p>
                      <a:r>
                        <a:rPr lang="en-US" sz="1600" dirty="0"/>
                        <a:t>Research</a:t>
                      </a:r>
                    </a:p>
                  </a:txBody>
                  <a:tcPr/>
                </a:tc>
                <a:tc>
                  <a:txBody>
                    <a:bodyPr/>
                    <a:lstStyle/>
                    <a:p>
                      <a:r>
                        <a:rPr lang="en-US" sz="1600" dirty="0"/>
                        <a:t>16.47%</a:t>
                      </a:r>
                    </a:p>
                  </a:txBody>
                  <a:tcPr/>
                </a:tc>
                <a:tc>
                  <a:txBody>
                    <a:bodyPr/>
                    <a:lstStyle/>
                    <a:p>
                      <a:r>
                        <a:rPr lang="en-US" sz="1600" dirty="0"/>
                        <a:t>179</a:t>
                      </a:r>
                    </a:p>
                  </a:txBody>
                  <a:tcPr/>
                </a:tc>
                <a:extLst>
                  <a:ext uri="{0D108BD9-81ED-4DB2-BD59-A6C34878D82A}">
                    <a16:rowId xmlns:a16="http://schemas.microsoft.com/office/drawing/2014/main" val="10002"/>
                  </a:ext>
                </a:extLst>
              </a:tr>
              <a:tr h="370840">
                <a:tc>
                  <a:txBody>
                    <a:bodyPr/>
                    <a:lstStyle/>
                    <a:p>
                      <a:r>
                        <a:rPr lang="en-US" sz="1600" dirty="0"/>
                        <a:t>3</a:t>
                      </a:r>
                    </a:p>
                  </a:txBody>
                  <a:tcPr/>
                </a:tc>
                <a:tc>
                  <a:txBody>
                    <a:bodyPr/>
                    <a:lstStyle/>
                    <a:p>
                      <a:r>
                        <a:rPr lang="en-US" sz="1600" dirty="0"/>
                        <a:t>Committee work</a:t>
                      </a:r>
                    </a:p>
                  </a:txBody>
                  <a:tcPr/>
                </a:tc>
                <a:tc>
                  <a:txBody>
                    <a:bodyPr/>
                    <a:lstStyle/>
                    <a:p>
                      <a:r>
                        <a:rPr lang="en-US" sz="1600" dirty="0"/>
                        <a:t>7.64%</a:t>
                      </a:r>
                    </a:p>
                  </a:txBody>
                  <a:tcPr/>
                </a:tc>
                <a:tc>
                  <a:txBody>
                    <a:bodyPr/>
                    <a:lstStyle/>
                    <a:p>
                      <a:r>
                        <a:rPr lang="en-US" sz="1600" dirty="0"/>
                        <a:t>83</a:t>
                      </a:r>
                    </a:p>
                  </a:txBody>
                  <a:tcPr/>
                </a:tc>
                <a:extLst>
                  <a:ext uri="{0D108BD9-81ED-4DB2-BD59-A6C34878D82A}">
                    <a16:rowId xmlns:a16="http://schemas.microsoft.com/office/drawing/2014/main" val="10003"/>
                  </a:ext>
                </a:extLst>
              </a:tr>
              <a:tr h="370840">
                <a:tc>
                  <a:txBody>
                    <a:bodyPr/>
                    <a:lstStyle/>
                    <a:p>
                      <a:r>
                        <a:rPr lang="en-US" sz="1600" dirty="0"/>
                        <a:t>4</a:t>
                      </a:r>
                    </a:p>
                  </a:txBody>
                  <a:tcPr/>
                </a:tc>
                <a:tc>
                  <a:txBody>
                    <a:bodyPr/>
                    <a:lstStyle/>
                    <a:p>
                      <a:r>
                        <a:rPr lang="en-US" sz="1600" dirty="0"/>
                        <a:t>Publishing peer-reviewed material</a:t>
                      </a:r>
                    </a:p>
                  </a:txBody>
                  <a:tcPr/>
                </a:tc>
                <a:tc>
                  <a:txBody>
                    <a:bodyPr/>
                    <a:lstStyle/>
                    <a:p>
                      <a:r>
                        <a:rPr lang="en-US" sz="1600" dirty="0"/>
                        <a:t>14.08%</a:t>
                      </a:r>
                    </a:p>
                  </a:txBody>
                  <a:tcPr/>
                </a:tc>
                <a:tc>
                  <a:txBody>
                    <a:bodyPr/>
                    <a:lstStyle/>
                    <a:p>
                      <a:r>
                        <a:rPr lang="en-US" sz="1600" dirty="0"/>
                        <a:t>153</a:t>
                      </a:r>
                    </a:p>
                  </a:txBody>
                  <a:tcPr/>
                </a:tc>
                <a:extLst>
                  <a:ext uri="{0D108BD9-81ED-4DB2-BD59-A6C34878D82A}">
                    <a16:rowId xmlns:a16="http://schemas.microsoft.com/office/drawing/2014/main" val="10004"/>
                  </a:ext>
                </a:extLst>
              </a:tr>
              <a:tr h="370840">
                <a:tc>
                  <a:txBody>
                    <a:bodyPr/>
                    <a:lstStyle/>
                    <a:p>
                      <a:r>
                        <a:rPr lang="en-US" sz="1600" dirty="0"/>
                        <a:t>5</a:t>
                      </a:r>
                    </a:p>
                  </a:txBody>
                  <a:tcPr/>
                </a:tc>
                <a:tc>
                  <a:txBody>
                    <a:bodyPr/>
                    <a:lstStyle/>
                    <a:p>
                      <a:r>
                        <a:rPr lang="en-US" sz="1600" dirty="0"/>
                        <a:t>Communication in media</a:t>
                      </a:r>
                    </a:p>
                  </a:txBody>
                  <a:tcPr/>
                </a:tc>
                <a:tc>
                  <a:txBody>
                    <a:bodyPr/>
                    <a:lstStyle/>
                    <a:p>
                      <a:r>
                        <a:rPr lang="en-US" sz="1600" dirty="0"/>
                        <a:t>4.23%</a:t>
                      </a:r>
                    </a:p>
                  </a:txBody>
                  <a:tcPr/>
                </a:tc>
                <a:tc>
                  <a:txBody>
                    <a:bodyPr/>
                    <a:lstStyle/>
                    <a:p>
                      <a:r>
                        <a:rPr lang="en-US" sz="1600" dirty="0"/>
                        <a:t>46</a:t>
                      </a:r>
                    </a:p>
                  </a:txBody>
                  <a:tcPr/>
                </a:tc>
                <a:extLst>
                  <a:ext uri="{0D108BD9-81ED-4DB2-BD59-A6C34878D82A}">
                    <a16:rowId xmlns:a16="http://schemas.microsoft.com/office/drawing/2014/main" val="10005"/>
                  </a:ext>
                </a:extLst>
              </a:tr>
              <a:tr h="370840">
                <a:tc>
                  <a:txBody>
                    <a:bodyPr/>
                    <a:lstStyle/>
                    <a:p>
                      <a:r>
                        <a:rPr lang="en-US" sz="1600" dirty="0"/>
                        <a:t>6</a:t>
                      </a:r>
                    </a:p>
                  </a:txBody>
                  <a:tcPr/>
                </a:tc>
                <a:tc>
                  <a:txBody>
                    <a:bodyPr/>
                    <a:lstStyle/>
                    <a:p>
                      <a:r>
                        <a:rPr lang="en-US" sz="1600" dirty="0"/>
                        <a:t>Attending administrative meetings</a:t>
                      </a:r>
                    </a:p>
                  </a:txBody>
                  <a:tcPr/>
                </a:tc>
                <a:tc>
                  <a:txBody>
                    <a:bodyPr/>
                    <a:lstStyle/>
                    <a:p>
                      <a:r>
                        <a:rPr lang="en-US" sz="1600" dirty="0"/>
                        <a:t>3.68%</a:t>
                      </a:r>
                    </a:p>
                  </a:txBody>
                  <a:tcPr/>
                </a:tc>
                <a:tc>
                  <a:txBody>
                    <a:bodyPr/>
                    <a:lstStyle/>
                    <a:p>
                      <a:r>
                        <a:rPr lang="en-US" sz="1600" dirty="0"/>
                        <a:t>40</a:t>
                      </a:r>
                    </a:p>
                  </a:txBody>
                  <a:tcPr/>
                </a:tc>
                <a:extLst>
                  <a:ext uri="{0D108BD9-81ED-4DB2-BD59-A6C34878D82A}">
                    <a16:rowId xmlns:a16="http://schemas.microsoft.com/office/drawing/2014/main" val="10006"/>
                  </a:ext>
                </a:extLst>
              </a:tr>
              <a:tr h="370840">
                <a:tc>
                  <a:txBody>
                    <a:bodyPr/>
                    <a:lstStyle/>
                    <a:p>
                      <a:r>
                        <a:rPr lang="en-US" sz="1600" dirty="0"/>
                        <a:t>7</a:t>
                      </a:r>
                    </a:p>
                  </a:txBody>
                  <a:tcPr/>
                </a:tc>
                <a:tc>
                  <a:txBody>
                    <a:bodyPr/>
                    <a:lstStyle/>
                    <a:p>
                      <a:r>
                        <a:rPr lang="en-US" sz="1600" dirty="0"/>
                        <a:t>Taking part in doctoral defenses</a:t>
                      </a:r>
                    </a:p>
                  </a:txBody>
                  <a:tcPr/>
                </a:tc>
                <a:tc>
                  <a:txBody>
                    <a:bodyPr/>
                    <a:lstStyle/>
                    <a:p>
                      <a:r>
                        <a:rPr lang="en-US" sz="1600" dirty="0"/>
                        <a:t>10.12%</a:t>
                      </a:r>
                    </a:p>
                  </a:txBody>
                  <a:tcPr/>
                </a:tc>
                <a:tc>
                  <a:txBody>
                    <a:bodyPr/>
                    <a:lstStyle/>
                    <a:p>
                      <a:r>
                        <a:rPr lang="en-US" sz="1600" dirty="0"/>
                        <a:t>110</a:t>
                      </a:r>
                    </a:p>
                  </a:txBody>
                  <a:tcPr/>
                </a:tc>
                <a:extLst>
                  <a:ext uri="{0D108BD9-81ED-4DB2-BD59-A6C34878D82A}">
                    <a16:rowId xmlns:a16="http://schemas.microsoft.com/office/drawing/2014/main" val="10007"/>
                  </a:ext>
                </a:extLst>
              </a:tr>
              <a:tr h="370840">
                <a:tc>
                  <a:txBody>
                    <a:bodyPr/>
                    <a:lstStyle/>
                    <a:p>
                      <a:r>
                        <a:rPr lang="en-US" sz="1600" dirty="0"/>
                        <a:t>8</a:t>
                      </a:r>
                    </a:p>
                  </a:txBody>
                  <a:tcPr/>
                </a:tc>
                <a:tc>
                  <a:txBody>
                    <a:bodyPr/>
                    <a:lstStyle/>
                    <a:p>
                      <a:r>
                        <a:rPr lang="en-US" sz="1600" dirty="0"/>
                        <a:t>Mentoring trainees</a:t>
                      </a:r>
                    </a:p>
                  </a:txBody>
                  <a:tcPr/>
                </a:tc>
                <a:tc>
                  <a:txBody>
                    <a:bodyPr/>
                    <a:lstStyle/>
                    <a:p>
                      <a:r>
                        <a:rPr lang="en-US" sz="1600" dirty="0"/>
                        <a:t>4.32%</a:t>
                      </a:r>
                    </a:p>
                  </a:txBody>
                  <a:tcPr/>
                </a:tc>
                <a:tc>
                  <a:txBody>
                    <a:bodyPr/>
                    <a:lstStyle/>
                    <a:p>
                      <a:r>
                        <a:rPr lang="en-US" sz="1600" dirty="0"/>
                        <a:t>47</a:t>
                      </a:r>
                    </a:p>
                  </a:txBody>
                  <a:tcPr/>
                </a:tc>
                <a:extLst>
                  <a:ext uri="{0D108BD9-81ED-4DB2-BD59-A6C34878D82A}">
                    <a16:rowId xmlns:a16="http://schemas.microsoft.com/office/drawing/2014/main" val="10008"/>
                  </a:ext>
                </a:extLst>
              </a:tr>
              <a:tr h="370840">
                <a:tc>
                  <a:txBody>
                    <a:bodyPr/>
                    <a:lstStyle/>
                    <a:p>
                      <a:r>
                        <a:rPr lang="en-US" sz="1600" dirty="0"/>
                        <a:t>9</a:t>
                      </a:r>
                    </a:p>
                  </a:txBody>
                  <a:tcPr/>
                </a:tc>
                <a:tc>
                  <a:txBody>
                    <a:bodyPr/>
                    <a:lstStyle/>
                    <a:p>
                      <a:r>
                        <a:rPr lang="en-US" sz="1600" dirty="0"/>
                        <a:t>Reviewing papers</a:t>
                      </a:r>
                    </a:p>
                  </a:txBody>
                  <a:tcPr/>
                </a:tc>
                <a:tc>
                  <a:txBody>
                    <a:bodyPr/>
                    <a:lstStyle/>
                    <a:p>
                      <a:r>
                        <a:rPr lang="en-US" sz="1600" dirty="0"/>
                        <a:t>13.62%</a:t>
                      </a:r>
                    </a:p>
                  </a:txBody>
                  <a:tcPr/>
                </a:tc>
                <a:tc>
                  <a:txBody>
                    <a:bodyPr/>
                    <a:lstStyle/>
                    <a:p>
                      <a:r>
                        <a:rPr lang="en-US" sz="1600" dirty="0"/>
                        <a:t>148</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Q16 - Since retirement what are some of the professional activities you continue to participate in?Check all that apply.</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185420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t>
                      </a:r>
                    </a:p>
                  </a:txBody>
                  <a:tcPr/>
                </a:tc>
                <a:tc>
                  <a:txBody>
                    <a:bodyPr/>
                    <a:lstStyle/>
                    <a:p>
                      <a:r>
                        <a:rPr lang="en-US" sz="1600" dirty="0"/>
                        <a:t>Answer</a:t>
                      </a:r>
                    </a:p>
                  </a:txBody>
                  <a:tcPr/>
                </a:tc>
                <a:tc>
                  <a:txBody>
                    <a:bodyPr/>
                    <a:lstStyle/>
                    <a:p>
                      <a:r>
                        <a:rPr lang="en-US" sz="1600" dirty="0"/>
                        <a:t>%</a:t>
                      </a:r>
                    </a:p>
                  </a:txBody>
                  <a:tcPr/>
                </a:tc>
                <a:tc>
                  <a:txBody>
                    <a:bodyPr/>
                    <a:lstStyle/>
                    <a:p>
                      <a:r>
                        <a:rPr lang="en-US" sz="1600" dirty="0"/>
                        <a:t>Count</a:t>
                      </a:r>
                    </a:p>
                  </a:txBody>
                  <a:tcPr/>
                </a:tc>
                <a:extLst>
                  <a:ext uri="{0D108BD9-81ED-4DB2-BD59-A6C34878D82A}">
                    <a16:rowId xmlns:a16="http://schemas.microsoft.com/office/drawing/2014/main" val="10000"/>
                  </a:ext>
                </a:extLst>
              </a:tr>
              <a:tr h="370840">
                <a:tc>
                  <a:txBody>
                    <a:bodyPr/>
                    <a:lstStyle/>
                    <a:p>
                      <a:r>
                        <a:rPr lang="en-US" sz="1600" dirty="0"/>
                        <a:t>10</a:t>
                      </a:r>
                    </a:p>
                  </a:txBody>
                  <a:tcPr/>
                </a:tc>
                <a:tc>
                  <a:txBody>
                    <a:bodyPr/>
                    <a:lstStyle/>
                    <a:p>
                      <a:r>
                        <a:rPr lang="en-US" sz="1600" dirty="0"/>
                        <a:t>Reviewing grants</a:t>
                      </a:r>
                    </a:p>
                  </a:txBody>
                  <a:tcPr/>
                </a:tc>
                <a:tc>
                  <a:txBody>
                    <a:bodyPr/>
                    <a:lstStyle/>
                    <a:p>
                      <a:r>
                        <a:rPr lang="en-US" sz="1600" dirty="0"/>
                        <a:t>5.70%</a:t>
                      </a:r>
                    </a:p>
                  </a:txBody>
                  <a:tcPr/>
                </a:tc>
                <a:tc>
                  <a:txBody>
                    <a:bodyPr/>
                    <a:lstStyle/>
                    <a:p>
                      <a:r>
                        <a:rPr lang="en-US" sz="1600" dirty="0"/>
                        <a:t>62</a:t>
                      </a:r>
                    </a:p>
                  </a:txBody>
                  <a:tcPr/>
                </a:tc>
                <a:extLst>
                  <a:ext uri="{0D108BD9-81ED-4DB2-BD59-A6C34878D82A}">
                    <a16:rowId xmlns:a16="http://schemas.microsoft.com/office/drawing/2014/main" val="10001"/>
                  </a:ext>
                </a:extLst>
              </a:tr>
              <a:tr h="370840">
                <a:tc>
                  <a:txBody>
                    <a:bodyPr/>
                    <a:lstStyle/>
                    <a:p>
                      <a:r>
                        <a:rPr lang="en-US" sz="1600" dirty="0"/>
                        <a:t>11</a:t>
                      </a:r>
                    </a:p>
                  </a:txBody>
                  <a:tcPr/>
                </a:tc>
                <a:tc>
                  <a:txBody>
                    <a:bodyPr/>
                    <a:lstStyle/>
                    <a:p>
                      <a:r>
                        <a:rPr lang="en-US" sz="1600" dirty="0"/>
                        <a:t>Other</a:t>
                      </a:r>
                    </a:p>
                  </a:txBody>
                  <a:tcPr/>
                </a:tc>
                <a:tc>
                  <a:txBody>
                    <a:bodyPr/>
                    <a:lstStyle/>
                    <a:p>
                      <a:r>
                        <a:rPr lang="en-US" sz="1600" dirty="0"/>
                        <a:t>7.18%</a:t>
                      </a:r>
                    </a:p>
                  </a:txBody>
                  <a:tcPr/>
                </a:tc>
                <a:tc>
                  <a:txBody>
                    <a:bodyPr/>
                    <a:lstStyle/>
                    <a:p>
                      <a:r>
                        <a:rPr lang="en-US" sz="1600" dirty="0"/>
                        <a:t>78</a:t>
                      </a:r>
                    </a:p>
                  </a:txBody>
                  <a:tcPr/>
                </a:tc>
                <a:extLst>
                  <a:ext uri="{0D108BD9-81ED-4DB2-BD59-A6C34878D82A}">
                    <a16:rowId xmlns:a16="http://schemas.microsoft.com/office/drawing/2014/main" val="10002"/>
                  </a:ext>
                </a:extLst>
              </a:tr>
              <a:tr h="370840">
                <a:tc>
                  <a:txBody>
                    <a:bodyPr/>
                    <a:lstStyle/>
                    <a:p>
                      <a:r>
                        <a:rPr lang="en-US" sz="1600" dirty="0"/>
                        <a:t>12</a:t>
                      </a:r>
                    </a:p>
                  </a:txBody>
                  <a:tcPr/>
                </a:tc>
                <a:tc>
                  <a:txBody>
                    <a:bodyPr/>
                    <a:lstStyle/>
                    <a:p>
                      <a:r>
                        <a:rPr lang="en-US" sz="1600" dirty="0"/>
                        <a:t>Mentoring colleagues</a:t>
                      </a:r>
                    </a:p>
                  </a:txBody>
                  <a:tcPr/>
                </a:tc>
                <a:tc>
                  <a:txBody>
                    <a:bodyPr/>
                    <a:lstStyle/>
                    <a:p>
                      <a:r>
                        <a:rPr lang="en-US" sz="1600" dirty="0"/>
                        <a:t>5.34%</a:t>
                      </a:r>
                    </a:p>
                  </a:txBody>
                  <a:tcPr/>
                </a:tc>
                <a:tc>
                  <a:txBody>
                    <a:bodyPr/>
                    <a:lstStyle/>
                    <a:p>
                      <a:r>
                        <a:rPr lang="en-US" sz="1600" dirty="0"/>
                        <a:t>58</a:t>
                      </a:r>
                    </a:p>
                  </a:txBody>
                  <a:tcPr/>
                </a:tc>
                <a:extLst>
                  <a:ext uri="{0D108BD9-81ED-4DB2-BD59-A6C34878D82A}">
                    <a16:rowId xmlns:a16="http://schemas.microsoft.com/office/drawing/2014/main" val="10003"/>
                  </a:ext>
                </a:extLst>
              </a:tr>
              <a:tr h="370840">
                <a:tc>
                  <a:txBody>
                    <a:bodyPr/>
                    <a:lstStyle/>
                    <a:p>
                      <a:endParaRPr lang="en-US" sz="1600" dirty="0"/>
                    </a:p>
                  </a:txBody>
                  <a:tcPr/>
                </a:tc>
                <a:tc>
                  <a:txBody>
                    <a:bodyPr/>
                    <a:lstStyle/>
                    <a:p>
                      <a:r>
                        <a:rPr lang="en-US" sz="1600" dirty="0"/>
                        <a:t>Total</a:t>
                      </a:r>
                    </a:p>
                  </a:txBody>
                  <a:tcPr/>
                </a:tc>
                <a:tc>
                  <a:txBody>
                    <a:bodyPr/>
                    <a:lstStyle/>
                    <a:p>
                      <a:r>
                        <a:rPr lang="en-US" sz="1600" dirty="0"/>
                        <a:t>100%</a:t>
                      </a:r>
                    </a:p>
                  </a:txBody>
                  <a:tcPr/>
                </a:tc>
                <a:tc>
                  <a:txBody>
                    <a:bodyPr/>
                    <a:lstStyle/>
                    <a:p>
                      <a:r>
                        <a:rPr lang="en-US" sz="1600" dirty="0"/>
                        <a:t>1087</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140000"/>
            <a:ext cx="8229600" cy="369332"/>
          </a:xfrm>
          <a:prstGeom prst="rect">
            <a:avLst/>
          </a:prstGeom>
          <a:noFill/>
        </p:spPr>
        <p:txBody>
          <a:bodyPr wrap="square" rtlCol="0"/>
          <a:lstStyle/>
          <a:p>
            <a:r>
              <a:rPr lang="en-US" sz="2200" dirty="0"/>
              <a:t>Q16 - Since retirement what are some of the professional activities you continue to participate in?Check all that apply.</a:t>
            </a:r>
          </a:p>
        </p:txBody>
      </p:sp>
      <p:sp>
        <p:nvSpPr>
          <p:cNvPr id="3" name="Object 2"/>
          <p:cNvSpPr txBox="1"/>
          <p:nvPr/>
        </p:nvSpPr>
        <p:spPr>
          <a:xfrm>
            <a:off x="200000" y="1200000"/>
            <a:ext cx="8229600" cy="369332"/>
          </a:xfrm>
          <a:prstGeom prst="rect">
            <a:avLst/>
          </a:prstGeom>
          <a:noFill/>
        </p:spPr>
        <p:txBody>
          <a:bodyPr wrap="square" rtlCol="0"/>
          <a:lstStyle/>
          <a:p>
            <a:r>
              <a:rPr lang="en-US" sz="1400" dirty="0"/>
              <a:t>Unable to export widget. Please contact Qualtrics Support.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140000"/>
            <a:ext cx="8229600" cy="369332"/>
          </a:xfrm>
          <a:prstGeom prst="rect">
            <a:avLst/>
          </a:prstGeom>
          <a:noFill/>
        </p:spPr>
        <p:txBody>
          <a:bodyPr wrap="square" rtlCol="0"/>
          <a:lstStyle/>
          <a:p>
            <a:r>
              <a:rPr lang="en-US" sz="2200" dirty="0"/>
              <a:t>Q09 - Please indicate the College activities you would like to see resume after pandemic restrictions are lifted.  Check all that apply.</a:t>
            </a:r>
          </a:p>
        </p:txBody>
      </p:sp>
      <p:pic>
        <p:nvPicPr>
          <p:cNvPr id="3" name="Object 2"/>
          <p:cNvPicPr>
            <a:picLocks noChangeAspect="1"/>
          </p:cNvPicPr>
          <p:nvPr/>
        </p:nvPicPr>
        <p:blipFill>
          <a:blip r:embed="rId2" cstate="print"/>
          <a:stretch>
            <a:fillRect/>
          </a:stretch>
        </p:blipFill>
        <p:spPr>
          <a:xfrm>
            <a:off x="572000" y="1200000"/>
            <a:ext cx="8000000" cy="500000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Q09 - Please indicate the College activities you would like to see resume after pandemic restrictions are lifted.  Check all that apply.</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206248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t>
                      </a:r>
                    </a:p>
                  </a:txBody>
                  <a:tcPr/>
                </a:tc>
                <a:tc>
                  <a:txBody>
                    <a:bodyPr/>
                    <a:lstStyle/>
                    <a:p>
                      <a:r>
                        <a:rPr lang="en-US" sz="1600" dirty="0"/>
                        <a:t>Answer</a:t>
                      </a:r>
                    </a:p>
                  </a:txBody>
                  <a:tcPr/>
                </a:tc>
                <a:tc>
                  <a:txBody>
                    <a:bodyPr/>
                    <a:lstStyle/>
                    <a:p>
                      <a:r>
                        <a:rPr lang="en-US" sz="1600" dirty="0"/>
                        <a:t>%</a:t>
                      </a:r>
                    </a:p>
                  </a:txBody>
                  <a:tcPr/>
                </a:tc>
                <a:tc>
                  <a:txBody>
                    <a:bodyPr/>
                    <a:lstStyle/>
                    <a:p>
                      <a:r>
                        <a:rPr lang="en-US" sz="1600" dirty="0"/>
                        <a:t>Count</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Philosophers Cafe</a:t>
                      </a:r>
                    </a:p>
                  </a:txBody>
                  <a:tcPr/>
                </a:tc>
                <a:tc>
                  <a:txBody>
                    <a:bodyPr/>
                    <a:lstStyle/>
                    <a:p>
                      <a:r>
                        <a:rPr lang="en-US" sz="1600" dirty="0"/>
                        <a:t>39.41%</a:t>
                      </a:r>
                    </a:p>
                  </a:txBody>
                  <a:tcPr/>
                </a:tc>
                <a:tc>
                  <a:txBody>
                    <a:bodyPr/>
                    <a:lstStyle/>
                    <a:p>
                      <a:r>
                        <a:rPr lang="en-US" sz="1600" dirty="0"/>
                        <a:t>175</a:t>
                      </a:r>
                    </a:p>
                  </a:txBody>
                  <a:tcPr/>
                </a:tc>
                <a:extLst>
                  <a:ext uri="{0D108BD9-81ED-4DB2-BD59-A6C34878D82A}">
                    <a16:rowId xmlns:a16="http://schemas.microsoft.com/office/drawing/2014/main" val="10001"/>
                  </a:ext>
                </a:extLst>
              </a:tr>
              <a:tr h="370840">
                <a:tc>
                  <a:txBody>
                    <a:bodyPr/>
                    <a:lstStyle/>
                    <a:p>
                      <a:r>
                        <a:rPr lang="en-US" sz="1600" dirty="0"/>
                        <a:t>4</a:t>
                      </a:r>
                    </a:p>
                  </a:txBody>
                  <a:tcPr/>
                </a:tc>
                <a:tc>
                  <a:txBody>
                    <a:bodyPr/>
                    <a:lstStyle/>
                    <a:p>
                      <a:r>
                        <a:rPr lang="en-US" sz="1600" dirty="0"/>
                        <a:t>Guided Tours of UBC venues</a:t>
                      </a:r>
                    </a:p>
                  </a:txBody>
                  <a:tcPr/>
                </a:tc>
                <a:tc>
                  <a:txBody>
                    <a:bodyPr/>
                    <a:lstStyle/>
                    <a:p>
                      <a:r>
                        <a:rPr lang="en-US" sz="1600" dirty="0"/>
                        <a:t>23.87%</a:t>
                      </a:r>
                    </a:p>
                  </a:txBody>
                  <a:tcPr/>
                </a:tc>
                <a:tc>
                  <a:txBody>
                    <a:bodyPr/>
                    <a:lstStyle/>
                    <a:p>
                      <a:r>
                        <a:rPr lang="en-US" sz="1600" dirty="0"/>
                        <a:t>106</a:t>
                      </a:r>
                    </a:p>
                  </a:txBody>
                  <a:tcPr/>
                </a:tc>
                <a:extLst>
                  <a:ext uri="{0D108BD9-81ED-4DB2-BD59-A6C34878D82A}">
                    <a16:rowId xmlns:a16="http://schemas.microsoft.com/office/drawing/2014/main" val="10002"/>
                  </a:ext>
                </a:extLst>
              </a:tr>
              <a:tr h="370840">
                <a:tc>
                  <a:txBody>
                    <a:bodyPr/>
                    <a:lstStyle/>
                    <a:p>
                      <a:r>
                        <a:rPr lang="en-US" sz="1600" dirty="0"/>
                        <a:t>8</a:t>
                      </a:r>
                    </a:p>
                  </a:txBody>
                  <a:tcPr/>
                </a:tc>
                <a:tc>
                  <a:txBody>
                    <a:bodyPr/>
                    <a:lstStyle/>
                    <a:p>
                      <a:r>
                        <a:rPr lang="en-US" sz="1600" dirty="0"/>
                        <a:t>Research Day</a:t>
                      </a:r>
                    </a:p>
                  </a:txBody>
                  <a:tcPr/>
                </a:tc>
                <a:tc>
                  <a:txBody>
                    <a:bodyPr/>
                    <a:lstStyle/>
                    <a:p>
                      <a:r>
                        <a:rPr lang="en-US" sz="1600" dirty="0"/>
                        <a:t>36.71%</a:t>
                      </a:r>
                    </a:p>
                  </a:txBody>
                  <a:tcPr/>
                </a:tc>
                <a:tc>
                  <a:txBody>
                    <a:bodyPr/>
                    <a:lstStyle/>
                    <a:p>
                      <a:r>
                        <a:rPr lang="en-US" sz="1600" dirty="0"/>
                        <a:t>163</a:t>
                      </a:r>
                    </a:p>
                  </a:txBody>
                  <a:tcPr/>
                </a:tc>
                <a:extLst>
                  <a:ext uri="{0D108BD9-81ED-4DB2-BD59-A6C34878D82A}">
                    <a16:rowId xmlns:a16="http://schemas.microsoft.com/office/drawing/2014/main" val="10003"/>
                  </a:ext>
                </a:extLst>
              </a:tr>
              <a:tr h="370840">
                <a:tc>
                  <a:txBody>
                    <a:bodyPr/>
                    <a:lstStyle/>
                    <a:p>
                      <a:endParaRPr lang="en-US" sz="1600" dirty="0"/>
                    </a:p>
                  </a:txBody>
                  <a:tcPr/>
                </a:tc>
                <a:tc>
                  <a:txBody>
                    <a:bodyPr/>
                    <a:lstStyle/>
                    <a:p>
                      <a:r>
                        <a:rPr lang="en-US" sz="1600" dirty="0"/>
                        <a:t>Total</a:t>
                      </a:r>
                    </a:p>
                  </a:txBody>
                  <a:tcPr/>
                </a:tc>
                <a:tc>
                  <a:txBody>
                    <a:bodyPr/>
                    <a:lstStyle/>
                    <a:p>
                      <a:r>
                        <a:rPr lang="en-US" sz="1600" dirty="0"/>
                        <a:t>100%</a:t>
                      </a:r>
                    </a:p>
                  </a:txBody>
                  <a:tcPr/>
                </a:tc>
                <a:tc>
                  <a:txBody>
                    <a:bodyPr/>
                    <a:lstStyle/>
                    <a:p>
                      <a:r>
                        <a:rPr lang="en-US" sz="1600" dirty="0"/>
                        <a:t>444</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140000"/>
            <a:ext cx="8229600" cy="369332"/>
          </a:xfrm>
          <a:prstGeom prst="rect">
            <a:avLst/>
          </a:prstGeom>
          <a:noFill/>
        </p:spPr>
        <p:txBody>
          <a:bodyPr wrap="square" rtlCol="0"/>
          <a:lstStyle/>
          <a:p>
            <a:r>
              <a:rPr lang="en-US" sz="2200" dirty="0"/>
              <a:t>Q10 - Are you participating in the Special Interest Groups?</a:t>
            </a:r>
          </a:p>
        </p:txBody>
      </p:sp>
      <p:pic>
        <p:nvPicPr>
          <p:cNvPr id="3" name="Object 2"/>
          <p:cNvPicPr>
            <a:picLocks noChangeAspect="1"/>
          </p:cNvPicPr>
          <p:nvPr/>
        </p:nvPicPr>
        <p:blipFill>
          <a:blip r:embed="rId2" cstate="print"/>
          <a:stretch>
            <a:fillRect/>
          </a:stretch>
        </p:blipFill>
        <p:spPr>
          <a:xfrm>
            <a:off x="572000" y="1200000"/>
            <a:ext cx="8000000" cy="500000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Q10 - Are you participating in the Special Interest Groups?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2479040"/>
        </p:xfrm>
        <a:graphic>
          <a:graphicData uri="http://schemas.openxmlformats.org/drawingml/2006/table">
            <a:tbl>
              <a:tblPr firstRow="1" bandRow="1">
                <a:tableStyleId>{69012ECD-51FC-41F1-AA8D-1B2483CD663E}</a:tableStyleId>
              </a:tblPr>
              <a:tblGrid>
                <a:gridCol w="1043658">
                  <a:extLst>
                    <a:ext uri="{9D8B030D-6E8A-4147-A177-3AD203B41FA5}">
                      <a16:colId xmlns:a16="http://schemas.microsoft.com/office/drawing/2014/main" val="20000"/>
                    </a:ext>
                  </a:extLst>
                </a:gridCol>
                <a:gridCol w="1043658">
                  <a:extLst>
                    <a:ext uri="{9D8B030D-6E8A-4147-A177-3AD203B41FA5}">
                      <a16:colId xmlns:a16="http://schemas.microsoft.com/office/drawing/2014/main" val="20001"/>
                    </a:ext>
                  </a:extLst>
                </a:gridCol>
                <a:gridCol w="1043658">
                  <a:extLst>
                    <a:ext uri="{9D8B030D-6E8A-4147-A177-3AD203B41FA5}">
                      <a16:colId xmlns:a16="http://schemas.microsoft.com/office/drawing/2014/main" val="20002"/>
                    </a:ext>
                  </a:extLst>
                </a:gridCol>
                <a:gridCol w="1043658">
                  <a:extLst>
                    <a:ext uri="{9D8B030D-6E8A-4147-A177-3AD203B41FA5}">
                      <a16:colId xmlns:a16="http://schemas.microsoft.com/office/drawing/2014/main" val="20003"/>
                    </a:ext>
                  </a:extLst>
                </a:gridCol>
                <a:gridCol w="1043658">
                  <a:extLst>
                    <a:ext uri="{9D8B030D-6E8A-4147-A177-3AD203B41FA5}">
                      <a16:colId xmlns:a16="http://schemas.microsoft.com/office/drawing/2014/main" val="20004"/>
                    </a:ext>
                  </a:extLst>
                </a:gridCol>
                <a:gridCol w="1043658">
                  <a:extLst>
                    <a:ext uri="{9D8B030D-6E8A-4147-A177-3AD203B41FA5}">
                      <a16:colId xmlns:a16="http://schemas.microsoft.com/office/drawing/2014/main" val="20005"/>
                    </a:ext>
                  </a:extLst>
                </a:gridCol>
                <a:gridCol w="1043658">
                  <a:extLst>
                    <a:ext uri="{9D8B030D-6E8A-4147-A177-3AD203B41FA5}">
                      <a16:colId xmlns:a16="http://schemas.microsoft.com/office/drawing/2014/main" val="20006"/>
                    </a:ext>
                  </a:extLst>
                </a:gridCol>
                <a:gridCol w="1043658">
                  <a:extLst>
                    <a:ext uri="{9D8B030D-6E8A-4147-A177-3AD203B41FA5}">
                      <a16:colId xmlns:a16="http://schemas.microsoft.com/office/drawing/2014/main" val="20007"/>
                    </a:ext>
                  </a:extLst>
                </a:gridCol>
              </a:tblGrid>
              <a:tr h="370840">
                <a:tc>
                  <a:txBody>
                    <a:bodyPr/>
                    <a:lstStyle/>
                    <a:p>
                      <a:r>
                        <a:rPr lang="en-US" sz="1600" dirty="0"/>
                        <a:t>#</a:t>
                      </a:r>
                    </a:p>
                  </a:txBody>
                  <a:tcPr/>
                </a:tc>
                <a:tc>
                  <a:txBody>
                    <a:bodyPr/>
                    <a:lstStyle/>
                    <a:p>
                      <a:r>
                        <a:rPr lang="en-US" sz="1600" dirty="0"/>
                        <a:t>Field</a:t>
                      </a:r>
                    </a:p>
                  </a:txBody>
                  <a:tcPr/>
                </a:tc>
                <a:tc>
                  <a:txBody>
                    <a:bodyPr/>
                    <a:lstStyle/>
                    <a:p>
                      <a:r>
                        <a:rPr lang="en-US" sz="1600" dirty="0"/>
                        <a:t>Minimum</a:t>
                      </a:r>
                    </a:p>
                  </a:txBody>
                  <a:tcPr/>
                </a:tc>
                <a:tc>
                  <a:txBody>
                    <a:bodyPr/>
                    <a:lstStyle/>
                    <a:p>
                      <a:r>
                        <a:rPr lang="en-US" sz="1600" dirty="0"/>
                        <a:t>Maximum</a:t>
                      </a:r>
                    </a:p>
                  </a:txBody>
                  <a:tcPr/>
                </a:tc>
                <a:tc>
                  <a:txBody>
                    <a:bodyPr/>
                    <a:lstStyle/>
                    <a:p>
                      <a:r>
                        <a:rPr lang="en-US" sz="1600" dirty="0"/>
                        <a:t>Mean</a:t>
                      </a:r>
                    </a:p>
                  </a:txBody>
                  <a:tcPr/>
                </a:tc>
                <a:tc>
                  <a:txBody>
                    <a:bodyPr/>
                    <a:lstStyle/>
                    <a:p>
                      <a:r>
                        <a:rPr lang="en-US" sz="1600" dirty="0"/>
                        <a:t>Std Deviation</a:t>
                      </a:r>
                    </a:p>
                  </a:txBody>
                  <a:tcPr/>
                </a:tc>
                <a:tc>
                  <a:txBody>
                    <a:bodyPr/>
                    <a:lstStyle/>
                    <a:p>
                      <a:r>
                        <a:rPr lang="en-US" sz="1600" dirty="0"/>
                        <a:t>Variance</a:t>
                      </a:r>
                    </a:p>
                  </a:txBody>
                  <a:tcPr/>
                </a:tc>
                <a:tc>
                  <a:txBody>
                    <a:bodyPr/>
                    <a:lstStyle/>
                    <a:p>
                      <a:r>
                        <a:rPr lang="en-US" sz="1600" dirty="0"/>
                        <a:t>Count</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Photography</a:t>
                      </a:r>
                    </a:p>
                  </a:txBody>
                  <a:tcPr/>
                </a:tc>
                <a:tc>
                  <a:txBody>
                    <a:bodyPr/>
                    <a:lstStyle/>
                    <a:p>
                      <a:r>
                        <a:rPr lang="en-US" sz="1600" dirty="0"/>
                        <a:t>5.00</a:t>
                      </a:r>
                    </a:p>
                  </a:txBody>
                  <a:tcPr/>
                </a:tc>
                <a:tc>
                  <a:txBody>
                    <a:bodyPr/>
                    <a:lstStyle/>
                    <a:p>
                      <a:r>
                        <a:rPr lang="en-US" sz="1600" dirty="0"/>
                        <a:t>7.00</a:t>
                      </a:r>
                    </a:p>
                  </a:txBody>
                  <a:tcPr/>
                </a:tc>
                <a:tc>
                  <a:txBody>
                    <a:bodyPr/>
                    <a:lstStyle/>
                    <a:p>
                      <a:r>
                        <a:rPr lang="en-US" sz="1600" dirty="0"/>
                        <a:t>6.15</a:t>
                      </a:r>
                    </a:p>
                  </a:txBody>
                  <a:tcPr/>
                </a:tc>
                <a:tc>
                  <a:txBody>
                    <a:bodyPr/>
                    <a:lstStyle/>
                    <a:p>
                      <a:r>
                        <a:rPr lang="en-US" sz="1600" dirty="0"/>
                        <a:t>0.50</a:t>
                      </a:r>
                    </a:p>
                  </a:txBody>
                  <a:tcPr/>
                </a:tc>
                <a:tc>
                  <a:txBody>
                    <a:bodyPr/>
                    <a:lstStyle/>
                    <a:p>
                      <a:r>
                        <a:rPr lang="en-US" sz="1600" dirty="0"/>
                        <a:t>0.25</a:t>
                      </a:r>
                    </a:p>
                  </a:txBody>
                  <a:tcPr/>
                </a:tc>
                <a:tc>
                  <a:txBody>
                    <a:bodyPr/>
                    <a:lstStyle/>
                    <a:p>
                      <a:r>
                        <a:rPr lang="en-US" sz="1600" dirty="0"/>
                        <a:t>338</a:t>
                      </a:r>
                    </a:p>
                  </a:txBody>
                  <a:tcPr/>
                </a:tc>
                <a:extLst>
                  <a:ext uri="{0D108BD9-81ED-4DB2-BD59-A6C34878D82A}">
                    <a16:rowId xmlns:a16="http://schemas.microsoft.com/office/drawing/2014/main" val="10001"/>
                  </a:ext>
                </a:extLst>
              </a:tr>
              <a:tr h="370840">
                <a:tc>
                  <a:txBody>
                    <a:bodyPr/>
                    <a:lstStyle/>
                    <a:p>
                      <a:r>
                        <a:rPr lang="en-US" sz="1600" dirty="0"/>
                        <a:t>2</a:t>
                      </a:r>
                    </a:p>
                  </a:txBody>
                  <a:tcPr/>
                </a:tc>
                <a:tc>
                  <a:txBody>
                    <a:bodyPr/>
                    <a:lstStyle/>
                    <a:p>
                      <a:r>
                        <a:rPr lang="en-US" sz="1600" dirty="0"/>
                        <a:t>Travel</a:t>
                      </a:r>
                    </a:p>
                  </a:txBody>
                  <a:tcPr/>
                </a:tc>
                <a:tc>
                  <a:txBody>
                    <a:bodyPr/>
                    <a:lstStyle/>
                    <a:p>
                      <a:r>
                        <a:rPr lang="en-US" sz="1600" dirty="0"/>
                        <a:t>5.00</a:t>
                      </a:r>
                    </a:p>
                  </a:txBody>
                  <a:tcPr/>
                </a:tc>
                <a:tc>
                  <a:txBody>
                    <a:bodyPr/>
                    <a:lstStyle/>
                    <a:p>
                      <a:r>
                        <a:rPr lang="en-US" sz="1600" dirty="0"/>
                        <a:t>7.00</a:t>
                      </a:r>
                    </a:p>
                  </a:txBody>
                  <a:tcPr/>
                </a:tc>
                <a:tc>
                  <a:txBody>
                    <a:bodyPr/>
                    <a:lstStyle/>
                    <a:p>
                      <a:r>
                        <a:rPr lang="en-US" sz="1600" dirty="0"/>
                        <a:t>6.16</a:t>
                      </a:r>
                    </a:p>
                  </a:txBody>
                  <a:tcPr/>
                </a:tc>
                <a:tc>
                  <a:txBody>
                    <a:bodyPr/>
                    <a:lstStyle/>
                    <a:p>
                      <a:r>
                        <a:rPr lang="en-US" sz="1600" dirty="0"/>
                        <a:t>0.71</a:t>
                      </a:r>
                    </a:p>
                  </a:txBody>
                  <a:tcPr/>
                </a:tc>
                <a:tc>
                  <a:txBody>
                    <a:bodyPr/>
                    <a:lstStyle/>
                    <a:p>
                      <a:r>
                        <a:rPr lang="en-US" sz="1600" dirty="0"/>
                        <a:t>0.51</a:t>
                      </a:r>
                    </a:p>
                  </a:txBody>
                  <a:tcPr/>
                </a:tc>
                <a:tc>
                  <a:txBody>
                    <a:bodyPr/>
                    <a:lstStyle/>
                    <a:p>
                      <a:r>
                        <a:rPr lang="en-US" sz="1600" dirty="0"/>
                        <a:t>353</a:t>
                      </a:r>
                    </a:p>
                  </a:txBody>
                  <a:tcPr/>
                </a:tc>
                <a:extLst>
                  <a:ext uri="{0D108BD9-81ED-4DB2-BD59-A6C34878D82A}">
                    <a16:rowId xmlns:a16="http://schemas.microsoft.com/office/drawing/2014/main" val="10002"/>
                  </a:ext>
                </a:extLst>
              </a:tr>
              <a:tr h="370840">
                <a:tc>
                  <a:txBody>
                    <a:bodyPr/>
                    <a:lstStyle/>
                    <a:p>
                      <a:r>
                        <a:rPr lang="en-US" sz="1600" dirty="0"/>
                        <a:t>3</a:t>
                      </a:r>
                    </a:p>
                  </a:txBody>
                  <a:tcPr/>
                </a:tc>
                <a:tc>
                  <a:txBody>
                    <a:bodyPr/>
                    <a:lstStyle/>
                    <a:p>
                      <a:r>
                        <a:rPr lang="en-US" sz="1600" dirty="0"/>
                        <a:t>Film</a:t>
                      </a:r>
                    </a:p>
                  </a:txBody>
                  <a:tcPr/>
                </a:tc>
                <a:tc>
                  <a:txBody>
                    <a:bodyPr/>
                    <a:lstStyle/>
                    <a:p>
                      <a:r>
                        <a:rPr lang="en-US" sz="1600" dirty="0"/>
                        <a:t>5.00</a:t>
                      </a:r>
                    </a:p>
                  </a:txBody>
                  <a:tcPr/>
                </a:tc>
                <a:tc>
                  <a:txBody>
                    <a:bodyPr/>
                    <a:lstStyle/>
                    <a:p>
                      <a:r>
                        <a:rPr lang="en-US" sz="1600" dirty="0"/>
                        <a:t>7.00</a:t>
                      </a:r>
                    </a:p>
                  </a:txBody>
                  <a:tcPr/>
                </a:tc>
                <a:tc>
                  <a:txBody>
                    <a:bodyPr/>
                    <a:lstStyle/>
                    <a:p>
                      <a:r>
                        <a:rPr lang="en-US" sz="1600" dirty="0"/>
                        <a:t>6.25</a:t>
                      </a:r>
                    </a:p>
                  </a:txBody>
                  <a:tcPr/>
                </a:tc>
                <a:tc>
                  <a:txBody>
                    <a:bodyPr/>
                    <a:lstStyle/>
                    <a:p>
                      <a:r>
                        <a:rPr lang="en-US" sz="1600" dirty="0"/>
                        <a:t>0.56</a:t>
                      </a:r>
                    </a:p>
                  </a:txBody>
                  <a:tcPr/>
                </a:tc>
                <a:tc>
                  <a:txBody>
                    <a:bodyPr/>
                    <a:lstStyle/>
                    <a:p>
                      <a:r>
                        <a:rPr lang="en-US" sz="1600" dirty="0"/>
                        <a:t>0.31</a:t>
                      </a:r>
                    </a:p>
                  </a:txBody>
                  <a:tcPr/>
                </a:tc>
                <a:tc>
                  <a:txBody>
                    <a:bodyPr/>
                    <a:lstStyle/>
                    <a:p>
                      <a:r>
                        <a:rPr lang="en-US" sz="1600" dirty="0"/>
                        <a:t>343</a:t>
                      </a:r>
                    </a:p>
                  </a:txBody>
                  <a:tcPr/>
                </a:tc>
                <a:extLst>
                  <a:ext uri="{0D108BD9-81ED-4DB2-BD59-A6C34878D82A}">
                    <a16:rowId xmlns:a16="http://schemas.microsoft.com/office/drawing/2014/main" val="10003"/>
                  </a:ext>
                </a:extLst>
              </a:tr>
              <a:tr h="370840">
                <a:tc>
                  <a:txBody>
                    <a:bodyPr/>
                    <a:lstStyle/>
                    <a:p>
                      <a:r>
                        <a:rPr lang="en-US" sz="1600" dirty="0"/>
                        <a:t>4</a:t>
                      </a:r>
                    </a:p>
                  </a:txBody>
                  <a:tcPr/>
                </a:tc>
                <a:tc>
                  <a:txBody>
                    <a:bodyPr/>
                    <a:lstStyle/>
                    <a:p>
                      <a:r>
                        <a:rPr lang="en-US" sz="1600" dirty="0"/>
                        <a:t>Poetic Odysseys</a:t>
                      </a:r>
                    </a:p>
                  </a:txBody>
                  <a:tcPr/>
                </a:tc>
                <a:tc>
                  <a:txBody>
                    <a:bodyPr/>
                    <a:lstStyle/>
                    <a:p>
                      <a:r>
                        <a:rPr lang="en-US" sz="1600" dirty="0"/>
                        <a:t>5.00</a:t>
                      </a:r>
                    </a:p>
                  </a:txBody>
                  <a:tcPr/>
                </a:tc>
                <a:tc>
                  <a:txBody>
                    <a:bodyPr/>
                    <a:lstStyle/>
                    <a:p>
                      <a:r>
                        <a:rPr lang="en-US" sz="1600" dirty="0"/>
                        <a:t>7.00</a:t>
                      </a:r>
                    </a:p>
                  </a:txBody>
                  <a:tcPr/>
                </a:tc>
                <a:tc>
                  <a:txBody>
                    <a:bodyPr/>
                    <a:lstStyle/>
                    <a:p>
                      <a:r>
                        <a:rPr lang="en-US" sz="1600" dirty="0"/>
                        <a:t>6.13</a:t>
                      </a:r>
                    </a:p>
                  </a:txBody>
                  <a:tcPr/>
                </a:tc>
                <a:tc>
                  <a:txBody>
                    <a:bodyPr/>
                    <a:lstStyle/>
                    <a:p>
                      <a:r>
                        <a:rPr lang="en-US" sz="1600" dirty="0"/>
                        <a:t>0.42</a:t>
                      </a:r>
                    </a:p>
                  </a:txBody>
                  <a:tcPr/>
                </a:tc>
                <a:tc>
                  <a:txBody>
                    <a:bodyPr/>
                    <a:lstStyle/>
                    <a:p>
                      <a:r>
                        <a:rPr lang="en-US" sz="1600" dirty="0"/>
                        <a:t>0.18</a:t>
                      </a:r>
                    </a:p>
                  </a:txBody>
                  <a:tcPr/>
                </a:tc>
                <a:tc>
                  <a:txBody>
                    <a:bodyPr/>
                    <a:lstStyle/>
                    <a:p>
                      <a:r>
                        <a:rPr lang="en-US" sz="1600" dirty="0"/>
                        <a:t>328</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Q5 - Which of the following choices best describes your affiliation with the College?</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74168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t>
                      </a:r>
                    </a:p>
                  </a:txBody>
                  <a:tcPr/>
                </a:tc>
                <a:tc>
                  <a:txBody>
                    <a:bodyPr/>
                    <a:lstStyle/>
                    <a:p>
                      <a:r>
                        <a:rPr lang="en-US" sz="1600" dirty="0"/>
                        <a:t>Answer</a:t>
                      </a:r>
                    </a:p>
                  </a:txBody>
                  <a:tcPr/>
                </a:tc>
                <a:tc>
                  <a:txBody>
                    <a:bodyPr/>
                    <a:lstStyle/>
                    <a:p>
                      <a:r>
                        <a:rPr lang="en-US" sz="1600" dirty="0"/>
                        <a:t>%</a:t>
                      </a:r>
                    </a:p>
                  </a:txBody>
                  <a:tcPr/>
                </a:tc>
                <a:tc>
                  <a:txBody>
                    <a:bodyPr/>
                    <a:lstStyle/>
                    <a:p>
                      <a:r>
                        <a:rPr lang="en-US" sz="1600" dirty="0"/>
                        <a:t>Count</a:t>
                      </a:r>
                    </a:p>
                  </a:txBody>
                  <a:tcPr/>
                </a:tc>
                <a:extLst>
                  <a:ext uri="{0D108BD9-81ED-4DB2-BD59-A6C34878D82A}">
                    <a16:rowId xmlns:a16="http://schemas.microsoft.com/office/drawing/2014/main" val="10000"/>
                  </a:ext>
                </a:extLst>
              </a:tr>
              <a:tr h="370840">
                <a:tc>
                  <a:txBody>
                    <a:bodyPr/>
                    <a:lstStyle/>
                    <a:p>
                      <a:endParaRPr lang="en-US" sz="1600" dirty="0"/>
                    </a:p>
                  </a:txBody>
                  <a:tcPr/>
                </a:tc>
                <a:tc>
                  <a:txBody>
                    <a:bodyPr/>
                    <a:lstStyle/>
                    <a:p>
                      <a:r>
                        <a:rPr lang="en-US" sz="1600" dirty="0"/>
                        <a:t>Total</a:t>
                      </a:r>
                    </a:p>
                  </a:txBody>
                  <a:tcPr/>
                </a:tc>
                <a:tc>
                  <a:txBody>
                    <a:bodyPr/>
                    <a:lstStyle/>
                    <a:p>
                      <a:r>
                        <a:rPr lang="en-US" sz="1600" dirty="0"/>
                        <a:t>100%</a:t>
                      </a:r>
                    </a:p>
                  </a:txBody>
                  <a:tcPr/>
                </a:tc>
                <a:tc>
                  <a:txBody>
                    <a:bodyPr/>
                    <a:lstStyle/>
                    <a:p>
                      <a:r>
                        <a:rPr lang="en-US" sz="1600" dirty="0"/>
                        <a:t>17</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2200" dirty="0"/>
              <a:t>Q10 - Are you participating in the Special Interest Groups?</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934768" cy="2966720"/>
        </p:xfrm>
        <a:graphic>
          <a:graphicData uri="http://schemas.openxmlformats.org/drawingml/2006/table">
            <a:tbl>
              <a:tblPr firstRow="1" bandRow="1">
                <a:tableStyleId>{69012ECD-51FC-41F1-AA8D-1B2483CD663E}</a:tableStyleId>
              </a:tblPr>
              <a:tblGrid>
                <a:gridCol w="992752">
                  <a:extLst>
                    <a:ext uri="{9D8B030D-6E8A-4147-A177-3AD203B41FA5}">
                      <a16:colId xmlns:a16="http://schemas.microsoft.com/office/drawing/2014/main" val="20000"/>
                    </a:ext>
                  </a:extLst>
                </a:gridCol>
                <a:gridCol w="992752">
                  <a:extLst>
                    <a:ext uri="{9D8B030D-6E8A-4147-A177-3AD203B41FA5}">
                      <a16:colId xmlns:a16="http://schemas.microsoft.com/office/drawing/2014/main" val="20001"/>
                    </a:ext>
                  </a:extLst>
                </a:gridCol>
                <a:gridCol w="992752">
                  <a:extLst>
                    <a:ext uri="{9D8B030D-6E8A-4147-A177-3AD203B41FA5}">
                      <a16:colId xmlns:a16="http://schemas.microsoft.com/office/drawing/2014/main" val="20002"/>
                    </a:ext>
                  </a:extLst>
                </a:gridCol>
                <a:gridCol w="992752">
                  <a:extLst>
                    <a:ext uri="{9D8B030D-6E8A-4147-A177-3AD203B41FA5}">
                      <a16:colId xmlns:a16="http://schemas.microsoft.com/office/drawing/2014/main" val="20003"/>
                    </a:ext>
                  </a:extLst>
                </a:gridCol>
                <a:gridCol w="992752">
                  <a:extLst>
                    <a:ext uri="{9D8B030D-6E8A-4147-A177-3AD203B41FA5}">
                      <a16:colId xmlns:a16="http://schemas.microsoft.com/office/drawing/2014/main" val="20004"/>
                    </a:ext>
                  </a:extLst>
                </a:gridCol>
                <a:gridCol w="992752">
                  <a:extLst>
                    <a:ext uri="{9D8B030D-6E8A-4147-A177-3AD203B41FA5}">
                      <a16:colId xmlns:a16="http://schemas.microsoft.com/office/drawing/2014/main" val="20005"/>
                    </a:ext>
                  </a:extLst>
                </a:gridCol>
                <a:gridCol w="992752">
                  <a:extLst>
                    <a:ext uri="{9D8B030D-6E8A-4147-A177-3AD203B41FA5}">
                      <a16:colId xmlns:a16="http://schemas.microsoft.com/office/drawing/2014/main" val="20006"/>
                    </a:ext>
                  </a:extLst>
                </a:gridCol>
                <a:gridCol w="992752">
                  <a:extLst>
                    <a:ext uri="{9D8B030D-6E8A-4147-A177-3AD203B41FA5}">
                      <a16:colId xmlns:a16="http://schemas.microsoft.com/office/drawing/2014/main" val="20007"/>
                    </a:ext>
                  </a:extLst>
                </a:gridCol>
                <a:gridCol w="992752">
                  <a:extLst>
                    <a:ext uri="{9D8B030D-6E8A-4147-A177-3AD203B41FA5}">
                      <a16:colId xmlns:a16="http://schemas.microsoft.com/office/drawing/2014/main" val="20008"/>
                    </a:ext>
                  </a:extLst>
                </a:gridCol>
              </a:tblGrid>
              <a:tr h="370840">
                <a:tc>
                  <a:txBody>
                    <a:bodyPr/>
                    <a:lstStyle/>
                    <a:p>
                      <a:r>
                        <a:rPr lang="en-US" sz="1600" dirty="0"/>
                        <a:t>#</a:t>
                      </a:r>
                    </a:p>
                  </a:txBody>
                  <a:tcPr/>
                </a:tc>
                <a:tc>
                  <a:txBody>
                    <a:bodyPr/>
                    <a:lstStyle/>
                    <a:p>
                      <a:r>
                        <a:rPr lang="en-US" sz="1600" dirty="0"/>
                        <a:t>Question</a:t>
                      </a:r>
                    </a:p>
                  </a:txBody>
                  <a:tcPr/>
                </a:tc>
                <a:tc>
                  <a:txBody>
                    <a:bodyPr/>
                    <a:lstStyle/>
                    <a:p>
                      <a:r>
                        <a:rPr lang="en-US" sz="1600" dirty="0"/>
                        <a:t>Yes</a:t>
                      </a:r>
                    </a:p>
                  </a:txBody>
                  <a:tcPr/>
                </a:tc>
                <a:tc>
                  <a:txBody>
                    <a:bodyPr/>
                    <a:lstStyle/>
                    <a:p>
                      <a:endParaRPr lang="en-US" sz="1600" dirty="0"/>
                    </a:p>
                  </a:txBody>
                  <a:tcPr/>
                </a:tc>
                <a:tc>
                  <a:txBody>
                    <a:bodyPr/>
                    <a:lstStyle/>
                    <a:p>
                      <a:r>
                        <a:rPr lang="en-US" sz="1600" dirty="0"/>
                        <a:t>No</a:t>
                      </a:r>
                    </a:p>
                  </a:txBody>
                  <a:tcPr/>
                </a:tc>
                <a:tc>
                  <a:txBody>
                    <a:bodyPr/>
                    <a:lstStyle/>
                    <a:p>
                      <a:endParaRPr lang="en-US" sz="1600" dirty="0"/>
                    </a:p>
                  </a:txBody>
                  <a:tcPr/>
                </a:tc>
                <a:tc>
                  <a:txBody>
                    <a:bodyPr/>
                    <a:lstStyle/>
                    <a:p>
                      <a:r>
                        <a:rPr lang="en-US" sz="1600" dirty="0"/>
                        <a:t>Interested but not at this time</a:t>
                      </a:r>
                    </a:p>
                  </a:txBody>
                  <a:tcPr/>
                </a:tc>
                <a:tc>
                  <a:txBody>
                    <a:bodyPr/>
                    <a:lstStyle/>
                    <a:p>
                      <a:endParaRPr lang="en-US" sz="1600" dirty="0"/>
                    </a:p>
                  </a:txBody>
                  <a:tcPr/>
                </a:tc>
                <a:tc>
                  <a:txBody>
                    <a:bodyPr/>
                    <a:lstStyle/>
                    <a:p>
                      <a:r>
                        <a:rPr lang="en-US" sz="1600" dirty="0"/>
                        <a:t>Total</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Photography</a:t>
                      </a:r>
                    </a:p>
                  </a:txBody>
                  <a:tcPr/>
                </a:tc>
                <a:tc>
                  <a:txBody>
                    <a:bodyPr/>
                    <a:lstStyle/>
                    <a:p>
                      <a:r>
                        <a:rPr lang="en-US" sz="1600" dirty="0"/>
                        <a:t>6.21%</a:t>
                      </a:r>
                    </a:p>
                  </a:txBody>
                  <a:tcPr/>
                </a:tc>
                <a:tc>
                  <a:txBody>
                    <a:bodyPr/>
                    <a:lstStyle/>
                    <a:p>
                      <a:r>
                        <a:rPr lang="en-US" sz="1600" dirty="0"/>
                        <a:t>21</a:t>
                      </a:r>
                    </a:p>
                  </a:txBody>
                  <a:tcPr/>
                </a:tc>
                <a:tc>
                  <a:txBody>
                    <a:bodyPr/>
                    <a:lstStyle/>
                    <a:p>
                      <a:r>
                        <a:rPr lang="en-US" sz="1600" dirty="0"/>
                        <a:t>72.19%</a:t>
                      </a:r>
                    </a:p>
                  </a:txBody>
                  <a:tcPr/>
                </a:tc>
                <a:tc>
                  <a:txBody>
                    <a:bodyPr/>
                    <a:lstStyle/>
                    <a:p>
                      <a:r>
                        <a:rPr lang="en-US" sz="1600" dirty="0"/>
                        <a:t>244</a:t>
                      </a:r>
                    </a:p>
                  </a:txBody>
                  <a:tcPr/>
                </a:tc>
                <a:tc>
                  <a:txBody>
                    <a:bodyPr/>
                    <a:lstStyle/>
                    <a:p>
                      <a:r>
                        <a:rPr lang="en-US" sz="1600" dirty="0"/>
                        <a:t>21.60%</a:t>
                      </a:r>
                    </a:p>
                  </a:txBody>
                  <a:tcPr/>
                </a:tc>
                <a:tc>
                  <a:txBody>
                    <a:bodyPr/>
                    <a:lstStyle/>
                    <a:p>
                      <a:r>
                        <a:rPr lang="en-US" sz="1600" dirty="0"/>
                        <a:t>73</a:t>
                      </a:r>
                    </a:p>
                  </a:txBody>
                  <a:tcPr/>
                </a:tc>
                <a:tc>
                  <a:txBody>
                    <a:bodyPr/>
                    <a:lstStyle/>
                    <a:p>
                      <a:r>
                        <a:rPr lang="en-US" sz="1600" dirty="0"/>
                        <a:t>338</a:t>
                      </a:r>
                    </a:p>
                  </a:txBody>
                  <a:tcPr/>
                </a:tc>
                <a:extLst>
                  <a:ext uri="{0D108BD9-81ED-4DB2-BD59-A6C34878D82A}">
                    <a16:rowId xmlns:a16="http://schemas.microsoft.com/office/drawing/2014/main" val="10001"/>
                  </a:ext>
                </a:extLst>
              </a:tr>
              <a:tr h="370840">
                <a:tc>
                  <a:txBody>
                    <a:bodyPr/>
                    <a:lstStyle/>
                    <a:p>
                      <a:r>
                        <a:rPr lang="en-US" sz="1600" dirty="0"/>
                        <a:t>2</a:t>
                      </a:r>
                    </a:p>
                  </a:txBody>
                  <a:tcPr/>
                </a:tc>
                <a:tc>
                  <a:txBody>
                    <a:bodyPr/>
                    <a:lstStyle/>
                    <a:p>
                      <a:r>
                        <a:rPr lang="en-US" sz="1600" dirty="0"/>
                        <a:t>Travel</a:t>
                      </a:r>
                    </a:p>
                  </a:txBody>
                  <a:tcPr/>
                </a:tc>
                <a:tc>
                  <a:txBody>
                    <a:bodyPr/>
                    <a:lstStyle/>
                    <a:p>
                      <a:r>
                        <a:rPr lang="en-US" sz="1600" dirty="0"/>
                        <a:t>18.98%</a:t>
                      </a:r>
                    </a:p>
                  </a:txBody>
                  <a:tcPr/>
                </a:tc>
                <a:tc>
                  <a:txBody>
                    <a:bodyPr/>
                    <a:lstStyle/>
                    <a:p>
                      <a:r>
                        <a:rPr lang="en-US" sz="1600" dirty="0"/>
                        <a:t>67</a:t>
                      </a:r>
                    </a:p>
                  </a:txBody>
                  <a:tcPr/>
                </a:tc>
                <a:tc>
                  <a:txBody>
                    <a:bodyPr/>
                    <a:lstStyle/>
                    <a:p>
                      <a:r>
                        <a:rPr lang="en-US" sz="1600" dirty="0"/>
                        <a:t>46.46%</a:t>
                      </a:r>
                    </a:p>
                  </a:txBody>
                  <a:tcPr/>
                </a:tc>
                <a:tc>
                  <a:txBody>
                    <a:bodyPr/>
                    <a:lstStyle/>
                    <a:p>
                      <a:r>
                        <a:rPr lang="en-US" sz="1600" dirty="0"/>
                        <a:t>164</a:t>
                      </a:r>
                    </a:p>
                  </a:txBody>
                  <a:tcPr/>
                </a:tc>
                <a:tc>
                  <a:txBody>
                    <a:bodyPr/>
                    <a:lstStyle/>
                    <a:p>
                      <a:r>
                        <a:rPr lang="en-US" sz="1600" dirty="0"/>
                        <a:t>34.56%</a:t>
                      </a:r>
                    </a:p>
                  </a:txBody>
                  <a:tcPr/>
                </a:tc>
                <a:tc>
                  <a:txBody>
                    <a:bodyPr/>
                    <a:lstStyle/>
                    <a:p>
                      <a:r>
                        <a:rPr lang="en-US" sz="1600" dirty="0"/>
                        <a:t>122</a:t>
                      </a:r>
                    </a:p>
                  </a:txBody>
                  <a:tcPr/>
                </a:tc>
                <a:tc>
                  <a:txBody>
                    <a:bodyPr/>
                    <a:lstStyle/>
                    <a:p>
                      <a:r>
                        <a:rPr lang="en-US" sz="1600" dirty="0"/>
                        <a:t>353</a:t>
                      </a:r>
                    </a:p>
                  </a:txBody>
                  <a:tcPr/>
                </a:tc>
                <a:extLst>
                  <a:ext uri="{0D108BD9-81ED-4DB2-BD59-A6C34878D82A}">
                    <a16:rowId xmlns:a16="http://schemas.microsoft.com/office/drawing/2014/main" val="10002"/>
                  </a:ext>
                </a:extLst>
              </a:tr>
              <a:tr h="370840">
                <a:tc>
                  <a:txBody>
                    <a:bodyPr/>
                    <a:lstStyle/>
                    <a:p>
                      <a:r>
                        <a:rPr lang="en-US" sz="1600" dirty="0"/>
                        <a:t>3</a:t>
                      </a:r>
                    </a:p>
                  </a:txBody>
                  <a:tcPr/>
                </a:tc>
                <a:tc>
                  <a:txBody>
                    <a:bodyPr/>
                    <a:lstStyle/>
                    <a:p>
                      <a:r>
                        <a:rPr lang="en-US" sz="1600" dirty="0"/>
                        <a:t>Film</a:t>
                      </a:r>
                    </a:p>
                  </a:txBody>
                  <a:tcPr/>
                </a:tc>
                <a:tc>
                  <a:txBody>
                    <a:bodyPr/>
                    <a:lstStyle/>
                    <a:p>
                      <a:r>
                        <a:rPr lang="en-US" sz="1600" dirty="0"/>
                        <a:t>6.12%</a:t>
                      </a:r>
                    </a:p>
                  </a:txBody>
                  <a:tcPr/>
                </a:tc>
                <a:tc>
                  <a:txBody>
                    <a:bodyPr/>
                    <a:lstStyle/>
                    <a:p>
                      <a:r>
                        <a:rPr lang="en-US" sz="1600" dirty="0"/>
                        <a:t>21</a:t>
                      </a:r>
                    </a:p>
                  </a:txBody>
                  <a:tcPr/>
                </a:tc>
                <a:tc>
                  <a:txBody>
                    <a:bodyPr/>
                    <a:lstStyle/>
                    <a:p>
                      <a:r>
                        <a:rPr lang="en-US" sz="1600" dirty="0"/>
                        <a:t>62.68%</a:t>
                      </a:r>
                    </a:p>
                  </a:txBody>
                  <a:tcPr/>
                </a:tc>
                <a:tc>
                  <a:txBody>
                    <a:bodyPr/>
                    <a:lstStyle/>
                    <a:p>
                      <a:r>
                        <a:rPr lang="en-US" sz="1600" dirty="0"/>
                        <a:t>215</a:t>
                      </a:r>
                    </a:p>
                  </a:txBody>
                  <a:tcPr/>
                </a:tc>
                <a:tc>
                  <a:txBody>
                    <a:bodyPr/>
                    <a:lstStyle/>
                    <a:p>
                      <a:r>
                        <a:rPr lang="en-US" sz="1600" dirty="0"/>
                        <a:t>31.20%</a:t>
                      </a:r>
                    </a:p>
                  </a:txBody>
                  <a:tcPr/>
                </a:tc>
                <a:tc>
                  <a:txBody>
                    <a:bodyPr/>
                    <a:lstStyle/>
                    <a:p>
                      <a:r>
                        <a:rPr lang="en-US" sz="1600" dirty="0"/>
                        <a:t>107</a:t>
                      </a:r>
                    </a:p>
                  </a:txBody>
                  <a:tcPr/>
                </a:tc>
                <a:tc>
                  <a:txBody>
                    <a:bodyPr/>
                    <a:lstStyle/>
                    <a:p>
                      <a:r>
                        <a:rPr lang="en-US" sz="1600" dirty="0"/>
                        <a:t>343</a:t>
                      </a:r>
                    </a:p>
                  </a:txBody>
                  <a:tcPr/>
                </a:tc>
                <a:extLst>
                  <a:ext uri="{0D108BD9-81ED-4DB2-BD59-A6C34878D82A}">
                    <a16:rowId xmlns:a16="http://schemas.microsoft.com/office/drawing/2014/main" val="10003"/>
                  </a:ext>
                </a:extLst>
              </a:tr>
              <a:tr h="370840">
                <a:tc>
                  <a:txBody>
                    <a:bodyPr/>
                    <a:lstStyle/>
                    <a:p>
                      <a:r>
                        <a:rPr lang="en-US" sz="1600" dirty="0"/>
                        <a:t>4</a:t>
                      </a:r>
                    </a:p>
                  </a:txBody>
                  <a:tcPr/>
                </a:tc>
                <a:tc>
                  <a:txBody>
                    <a:bodyPr/>
                    <a:lstStyle/>
                    <a:p>
                      <a:r>
                        <a:rPr lang="en-US" sz="1600" dirty="0"/>
                        <a:t>Poetic Odysseys</a:t>
                      </a:r>
                    </a:p>
                  </a:txBody>
                  <a:tcPr/>
                </a:tc>
                <a:tc>
                  <a:txBody>
                    <a:bodyPr/>
                    <a:lstStyle/>
                    <a:p>
                      <a:r>
                        <a:rPr lang="en-US" sz="1600" dirty="0"/>
                        <a:t>3.35%</a:t>
                      </a:r>
                    </a:p>
                  </a:txBody>
                  <a:tcPr/>
                </a:tc>
                <a:tc>
                  <a:txBody>
                    <a:bodyPr/>
                    <a:lstStyle/>
                    <a:p>
                      <a:r>
                        <a:rPr lang="en-US" sz="1600" dirty="0"/>
                        <a:t>11</a:t>
                      </a:r>
                    </a:p>
                  </a:txBody>
                  <a:tcPr/>
                </a:tc>
                <a:tc>
                  <a:txBody>
                    <a:bodyPr/>
                    <a:lstStyle/>
                    <a:p>
                      <a:r>
                        <a:rPr lang="en-US" sz="1600" dirty="0"/>
                        <a:t>80.79%</a:t>
                      </a:r>
                    </a:p>
                  </a:txBody>
                  <a:tcPr/>
                </a:tc>
                <a:tc>
                  <a:txBody>
                    <a:bodyPr/>
                    <a:lstStyle/>
                    <a:p>
                      <a:r>
                        <a:rPr lang="en-US" sz="1600" dirty="0"/>
                        <a:t>265</a:t>
                      </a:r>
                    </a:p>
                  </a:txBody>
                  <a:tcPr/>
                </a:tc>
                <a:tc>
                  <a:txBody>
                    <a:bodyPr/>
                    <a:lstStyle/>
                    <a:p>
                      <a:r>
                        <a:rPr lang="en-US" sz="1600" dirty="0"/>
                        <a:t>15.85%</a:t>
                      </a:r>
                    </a:p>
                  </a:txBody>
                  <a:tcPr/>
                </a:tc>
                <a:tc>
                  <a:txBody>
                    <a:bodyPr/>
                    <a:lstStyle/>
                    <a:p>
                      <a:r>
                        <a:rPr lang="en-US" sz="1600" dirty="0"/>
                        <a:t>52</a:t>
                      </a:r>
                    </a:p>
                  </a:txBody>
                  <a:tcPr/>
                </a:tc>
                <a:tc>
                  <a:txBody>
                    <a:bodyPr/>
                    <a:lstStyle/>
                    <a:p>
                      <a:r>
                        <a:rPr lang="en-US" sz="1600" dirty="0"/>
                        <a:t>328</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140000"/>
            <a:ext cx="8229600" cy="369332"/>
          </a:xfrm>
          <a:prstGeom prst="rect">
            <a:avLst/>
          </a:prstGeom>
          <a:noFill/>
        </p:spPr>
        <p:txBody>
          <a:bodyPr wrap="square" rtlCol="0"/>
          <a:lstStyle/>
          <a:p>
            <a:r>
              <a:rPr lang="en-US" sz="2200" dirty="0"/>
              <a:t>Q11 - Two more Special Interest Groups are primed to begin in 2021 -- Volunteerism and Easy Riders-bicycling.  We are keen to establish additional groups and the possibilities are almost endless.  Please indicate any of the following that you might find of interest and suggest others we have not thought about.</a:t>
            </a:r>
          </a:p>
        </p:txBody>
      </p:sp>
      <p:pic>
        <p:nvPicPr>
          <p:cNvPr id="3" name="Object 2"/>
          <p:cNvPicPr>
            <a:picLocks noChangeAspect="1"/>
          </p:cNvPicPr>
          <p:nvPr/>
        </p:nvPicPr>
        <p:blipFill>
          <a:blip r:embed="rId2" cstate="print"/>
          <a:stretch>
            <a:fillRect/>
          </a:stretch>
        </p:blipFill>
        <p:spPr>
          <a:xfrm>
            <a:off x="572000" y="1200000"/>
            <a:ext cx="8000000" cy="500000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Q11 - Two more Special Interest Groups are primed to begin in 2021 -- Volunteerism and Easy Riders-bicycling.  We are keen to establish additional groups and the possibilities are almost endless.  Please indicate any of the following that you might find of interest and suggest others we have not thought about.</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547116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t>
                      </a:r>
                    </a:p>
                  </a:txBody>
                  <a:tcPr/>
                </a:tc>
                <a:tc>
                  <a:txBody>
                    <a:bodyPr/>
                    <a:lstStyle/>
                    <a:p>
                      <a:r>
                        <a:rPr lang="en-US" sz="1600" dirty="0"/>
                        <a:t>Answer</a:t>
                      </a:r>
                    </a:p>
                  </a:txBody>
                  <a:tcPr/>
                </a:tc>
                <a:tc>
                  <a:txBody>
                    <a:bodyPr/>
                    <a:lstStyle/>
                    <a:p>
                      <a:r>
                        <a:rPr lang="en-US" sz="1600" dirty="0"/>
                        <a:t>%</a:t>
                      </a:r>
                    </a:p>
                  </a:txBody>
                  <a:tcPr/>
                </a:tc>
                <a:tc>
                  <a:txBody>
                    <a:bodyPr/>
                    <a:lstStyle/>
                    <a:p>
                      <a:r>
                        <a:rPr lang="en-US" sz="1600" dirty="0"/>
                        <a:t>Count</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Volunteerism</a:t>
                      </a:r>
                    </a:p>
                  </a:txBody>
                  <a:tcPr/>
                </a:tc>
                <a:tc>
                  <a:txBody>
                    <a:bodyPr/>
                    <a:lstStyle/>
                    <a:p>
                      <a:r>
                        <a:rPr lang="en-US" sz="1600" dirty="0"/>
                        <a:t>8.92%</a:t>
                      </a:r>
                    </a:p>
                  </a:txBody>
                  <a:tcPr/>
                </a:tc>
                <a:tc>
                  <a:txBody>
                    <a:bodyPr/>
                    <a:lstStyle/>
                    <a:p>
                      <a:r>
                        <a:rPr lang="en-US" sz="1600" dirty="0"/>
                        <a:t>74</a:t>
                      </a:r>
                    </a:p>
                  </a:txBody>
                  <a:tcPr/>
                </a:tc>
                <a:extLst>
                  <a:ext uri="{0D108BD9-81ED-4DB2-BD59-A6C34878D82A}">
                    <a16:rowId xmlns:a16="http://schemas.microsoft.com/office/drawing/2014/main" val="10001"/>
                  </a:ext>
                </a:extLst>
              </a:tr>
              <a:tr h="370840">
                <a:tc>
                  <a:txBody>
                    <a:bodyPr/>
                    <a:lstStyle/>
                    <a:p>
                      <a:r>
                        <a:rPr lang="en-US" sz="1600" dirty="0"/>
                        <a:t>2</a:t>
                      </a:r>
                    </a:p>
                  </a:txBody>
                  <a:tcPr/>
                </a:tc>
                <a:tc>
                  <a:txBody>
                    <a:bodyPr/>
                    <a:lstStyle/>
                    <a:p>
                      <a:r>
                        <a:rPr lang="en-US" sz="1600" dirty="0"/>
                        <a:t>Bicycling</a:t>
                      </a:r>
                    </a:p>
                  </a:txBody>
                  <a:tcPr/>
                </a:tc>
                <a:tc>
                  <a:txBody>
                    <a:bodyPr/>
                    <a:lstStyle/>
                    <a:p>
                      <a:r>
                        <a:rPr lang="en-US" sz="1600" dirty="0"/>
                        <a:t>8.43%</a:t>
                      </a:r>
                    </a:p>
                  </a:txBody>
                  <a:tcPr/>
                </a:tc>
                <a:tc>
                  <a:txBody>
                    <a:bodyPr/>
                    <a:lstStyle/>
                    <a:p>
                      <a:r>
                        <a:rPr lang="en-US" sz="1600" dirty="0"/>
                        <a:t>70</a:t>
                      </a:r>
                    </a:p>
                  </a:txBody>
                  <a:tcPr/>
                </a:tc>
                <a:extLst>
                  <a:ext uri="{0D108BD9-81ED-4DB2-BD59-A6C34878D82A}">
                    <a16:rowId xmlns:a16="http://schemas.microsoft.com/office/drawing/2014/main" val="10002"/>
                  </a:ext>
                </a:extLst>
              </a:tr>
              <a:tr h="370840">
                <a:tc>
                  <a:txBody>
                    <a:bodyPr/>
                    <a:lstStyle/>
                    <a:p>
                      <a:r>
                        <a:rPr lang="en-US" sz="1600" dirty="0"/>
                        <a:t>3</a:t>
                      </a:r>
                    </a:p>
                  </a:txBody>
                  <a:tcPr/>
                </a:tc>
                <a:tc>
                  <a:txBody>
                    <a:bodyPr/>
                    <a:lstStyle/>
                    <a:p>
                      <a:r>
                        <a:rPr lang="en-US" sz="1600" dirty="0"/>
                        <a:t>Urban Exploration (walking)</a:t>
                      </a:r>
                    </a:p>
                  </a:txBody>
                  <a:tcPr/>
                </a:tc>
                <a:tc>
                  <a:txBody>
                    <a:bodyPr/>
                    <a:lstStyle/>
                    <a:p>
                      <a:r>
                        <a:rPr lang="en-US" sz="1600" dirty="0"/>
                        <a:t>13.98%</a:t>
                      </a:r>
                    </a:p>
                  </a:txBody>
                  <a:tcPr/>
                </a:tc>
                <a:tc>
                  <a:txBody>
                    <a:bodyPr/>
                    <a:lstStyle/>
                    <a:p>
                      <a:r>
                        <a:rPr lang="en-US" sz="1600" dirty="0"/>
                        <a:t>116</a:t>
                      </a:r>
                    </a:p>
                  </a:txBody>
                  <a:tcPr/>
                </a:tc>
                <a:extLst>
                  <a:ext uri="{0D108BD9-81ED-4DB2-BD59-A6C34878D82A}">
                    <a16:rowId xmlns:a16="http://schemas.microsoft.com/office/drawing/2014/main" val="10003"/>
                  </a:ext>
                </a:extLst>
              </a:tr>
              <a:tr h="370840">
                <a:tc>
                  <a:txBody>
                    <a:bodyPr/>
                    <a:lstStyle/>
                    <a:p>
                      <a:r>
                        <a:rPr lang="en-US" sz="1600" dirty="0"/>
                        <a:t>4</a:t>
                      </a:r>
                    </a:p>
                  </a:txBody>
                  <a:tcPr/>
                </a:tc>
                <a:tc>
                  <a:txBody>
                    <a:bodyPr/>
                    <a:lstStyle/>
                    <a:p>
                      <a:r>
                        <a:rPr lang="en-US" sz="1600" dirty="0"/>
                        <a:t>Hiking</a:t>
                      </a:r>
                    </a:p>
                  </a:txBody>
                  <a:tcPr/>
                </a:tc>
                <a:tc>
                  <a:txBody>
                    <a:bodyPr/>
                    <a:lstStyle/>
                    <a:p>
                      <a:r>
                        <a:rPr lang="en-US" sz="1600" dirty="0"/>
                        <a:t>7.47%</a:t>
                      </a:r>
                    </a:p>
                  </a:txBody>
                  <a:tcPr/>
                </a:tc>
                <a:tc>
                  <a:txBody>
                    <a:bodyPr/>
                    <a:lstStyle/>
                    <a:p>
                      <a:r>
                        <a:rPr lang="en-US" sz="1600" dirty="0"/>
                        <a:t>62</a:t>
                      </a:r>
                    </a:p>
                  </a:txBody>
                  <a:tcPr/>
                </a:tc>
                <a:extLst>
                  <a:ext uri="{0D108BD9-81ED-4DB2-BD59-A6C34878D82A}">
                    <a16:rowId xmlns:a16="http://schemas.microsoft.com/office/drawing/2014/main" val="10004"/>
                  </a:ext>
                </a:extLst>
              </a:tr>
              <a:tr h="370840">
                <a:tc>
                  <a:txBody>
                    <a:bodyPr/>
                    <a:lstStyle/>
                    <a:p>
                      <a:r>
                        <a:rPr lang="en-US" sz="1600" dirty="0"/>
                        <a:t>5</a:t>
                      </a:r>
                    </a:p>
                  </a:txBody>
                  <a:tcPr/>
                </a:tc>
                <a:tc>
                  <a:txBody>
                    <a:bodyPr/>
                    <a:lstStyle/>
                    <a:p>
                      <a:r>
                        <a:rPr lang="en-US" sz="1600" dirty="0"/>
                        <a:t>Book Club(s)</a:t>
                      </a:r>
                    </a:p>
                  </a:txBody>
                  <a:tcPr/>
                </a:tc>
                <a:tc>
                  <a:txBody>
                    <a:bodyPr/>
                    <a:lstStyle/>
                    <a:p>
                      <a:r>
                        <a:rPr lang="en-US" sz="1600" dirty="0"/>
                        <a:t>11.81%</a:t>
                      </a:r>
                    </a:p>
                  </a:txBody>
                  <a:tcPr/>
                </a:tc>
                <a:tc>
                  <a:txBody>
                    <a:bodyPr/>
                    <a:lstStyle/>
                    <a:p>
                      <a:r>
                        <a:rPr lang="en-US" sz="1600" dirty="0"/>
                        <a:t>98</a:t>
                      </a:r>
                    </a:p>
                  </a:txBody>
                  <a:tcPr/>
                </a:tc>
                <a:extLst>
                  <a:ext uri="{0D108BD9-81ED-4DB2-BD59-A6C34878D82A}">
                    <a16:rowId xmlns:a16="http://schemas.microsoft.com/office/drawing/2014/main" val="10005"/>
                  </a:ext>
                </a:extLst>
              </a:tr>
              <a:tr h="370840">
                <a:tc>
                  <a:txBody>
                    <a:bodyPr/>
                    <a:lstStyle/>
                    <a:p>
                      <a:r>
                        <a:rPr lang="en-US" sz="1600" dirty="0"/>
                        <a:t>6</a:t>
                      </a:r>
                    </a:p>
                  </a:txBody>
                  <a:tcPr/>
                </a:tc>
                <a:tc>
                  <a:txBody>
                    <a:bodyPr/>
                    <a:lstStyle/>
                    <a:p>
                      <a:r>
                        <a:rPr lang="en-US" sz="1600" dirty="0"/>
                        <a:t>Wine-tasting</a:t>
                      </a:r>
                    </a:p>
                  </a:txBody>
                  <a:tcPr/>
                </a:tc>
                <a:tc>
                  <a:txBody>
                    <a:bodyPr/>
                    <a:lstStyle/>
                    <a:p>
                      <a:r>
                        <a:rPr lang="en-US" sz="1600" dirty="0"/>
                        <a:t>11.57%</a:t>
                      </a:r>
                    </a:p>
                  </a:txBody>
                  <a:tcPr/>
                </a:tc>
                <a:tc>
                  <a:txBody>
                    <a:bodyPr/>
                    <a:lstStyle/>
                    <a:p>
                      <a:r>
                        <a:rPr lang="en-US" sz="1600" dirty="0"/>
                        <a:t>96</a:t>
                      </a:r>
                    </a:p>
                  </a:txBody>
                  <a:tcPr/>
                </a:tc>
                <a:extLst>
                  <a:ext uri="{0D108BD9-81ED-4DB2-BD59-A6C34878D82A}">
                    <a16:rowId xmlns:a16="http://schemas.microsoft.com/office/drawing/2014/main" val="10006"/>
                  </a:ext>
                </a:extLst>
              </a:tr>
              <a:tr h="370840">
                <a:tc>
                  <a:txBody>
                    <a:bodyPr/>
                    <a:lstStyle/>
                    <a:p>
                      <a:r>
                        <a:rPr lang="en-US" sz="1600" dirty="0"/>
                        <a:t>7</a:t>
                      </a:r>
                    </a:p>
                  </a:txBody>
                  <a:tcPr/>
                </a:tc>
                <a:tc>
                  <a:txBody>
                    <a:bodyPr/>
                    <a:lstStyle/>
                    <a:p>
                      <a:r>
                        <a:rPr lang="en-US" sz="1600" dirty="0"/>
                        <a:t>Grandparenting</a:t>
                      </a:r>
                    </a:p>
                  </a:txBody>
                  <a:tcPr/>
                </a:tc>
                <a:tc>
                  <a:txBody>
                    <a:bodyPr/>
                    <a:lstStyle/>
                    <a:p>
                      <a:r>
                        <a:rPr lang="en-US" sz="1600" dirty="0"/>
                        <a:t>3.13%</a:t>
                      </a:r>
                    </a:p>
                  </a:txBody>
                  <a:tcPr/>
                </a:tc>
                <a:tc>
                  <a:txBody>
                    <a:bodyPr/>
                    <a:lstStyle/>
                    <a:p>
                      <a:r>
                        <a:rPr lang="en-US" sz="1600" dirty="0"/>
                        <a:t>26</a:t>
                      </a:r>
                    </a:p>
                  </a:txBody>
                  <a:tcPr/>
                </a:tc>
                <a:extLst>
                  <a:ext uri="{0D108BD9-81ED-4DB2-BD59-A6C34878D82A}">
                    <a16:rowId xmlns:a16="http://schemas.microsoft.com/office/drawing/2014/main" val="10007"/>
                  </a:ext>
                </a:extLst>
              </a:tr>
              <a:tr h="370840">
                <a:tc>
                  <a:txBody>
                    <a:bodyPr/>
                    <a:lstStyle/>
                    <a:p>
                      <a:r>
                        <a:rPr lang="en-US" sz="1600" dirty="0"/>
                        <a:t>8</a:t>
                      </a:r>
                    </a:p>
                  </a:txBody>
                  <a:tcPr/>
                </a:tc>
                <a:tc>
                  <a:txBody>
                    <a:bodyPr/>
                    <a:lstStyle/>
                    <a:p>
                      <a:r>
                        <a:rPr lang="en-US" sz="1600" dirty="0"/>
                        <a:t>Dining</a:t>
                      </a:r>
                    </a:p>
                  </a:txBody>
                  <a:tcPr/>
                </a:tc>
                <a:tc>
                  <a:txBody>
                    <a:bodyPr/>
                    <a:lstStyle/>
                    <a:p>
                      <a:r>
                        <a:rPr lang="en-US" sz="1600" dirty="0"/>
                        <a:t>8.19%</a:t>
                      </a:r>
                    </a:p>
                  </a:txBody>
                  <a:tcPr/>
                </a:tc>
                <a:tc>
                  <a:txBody>
                    <a:bodyPr/>
                    <a:lstStyle/>
                    <a:p>
                      <a:r>
                        <a:rPr lang="en-US" sz="1600" dirty="0"/>
                        <a:t>68</a:t>
                      </a:r>
                    </a:p>
                  </a:txBody>
                  <a:tcPr/>
                </a:tc>
                <a:extLst>
                  <a:ext uri="{0D108BD9-81ED-4DB2-BD59-A6C34878D82A}">
                    <a16:rowId xmlns:a16="http://schemas.microsoft.com/office/drawing/2014/main" val="10008"/>
                  </a:ext>
                </a:extLst>
              </a:tr>
              <a:tr h="370840">
                <a:tc>
                  <a:txBody>
                    <a:bodyPr/>
                    <a:lstStyle/>
                    <a:p>
                      <a:r>
                        <a:rPr lang="en-US" sz="1600" dirty="0"/>
                        <a:t>9</a:t>
                      </a:r>
                    </a:p>
                  </a:txBody>
                  <a:tcPr/>
                </a:tc>
                <a:tc>
                  <a:txBody>
                    <a:bodyPr/>
                    <a:lstStyle/>
                    <a:p>
                      <a:r>
                        <a:rPr lang="en-US" sz="1600" dirty="0"/>
                        <a:t>Music Appreciation</a:t>
                      </a:r>
                    </a:p>
                  </a:txBody>
                  <a:tcPr/>
                </a:tc>
                <a:tc>
                  <a:txBody>
                    <a:bodyPr/>
                    <a:lstStyle/>
                    <a:p>
                      <a:r>
                        <a:rPr lang="en-US" sz="1600" dirty="0"/>
                        <a:t>11.81%</a:t>
                      </a:r>
                    </a:p>
                  </a:txBody>
                  <a:tcPr/>
                </a:tc>
                <a:tc>
                  <a:txBody>
                    <a:bodyPr/>
                    <a:lstStyle/>
                    <a:p>
                      <a:r>
                        <a:rPr lang="en-US" sz="1600" dirty="0"/>
                        <a:t>98</a:t>
                      </a:r>
                    </a:p>
                  </a:txBody>
                  <a:tcPr/>
                </a:tc>
                <a:extLst>
                  <a:ext uri="{0D108BD9-81ED-4DB2-BD59-A6C34878D82A}">
                    <a16:rowId xmlns:a16="http://schemas.microsoft.com/office/drawing/2014/main" val="10009"/>
                  </a:ext>
                </a:extLst>
              </a:tr>
              <a:tr h="370840">
                <a:tc>
                  <a:txBody>
                    <a:bodyPr/>
                    <a:lstStyle/>
                    <a:p>
                      <a:r>
                        <a:rPr lang="en-US" sz="1600" dirty="0"/>
                        <a:t>11</a:t>
                      </a:r>
                    </a:p>
                  </a:txBody>
                  <a:tcPr/>
                </a:tc>
                <a:tc>
                  <a:txBody>
                    <a:bodyPr/>
                    <a:lstStyle/>
                    <a:p>
                      <a:r>
                        <a:rPr lang="en-US" sz="1600" dirty="0"/>
                        <a:t>Please provide your name and contact information if you are interested in developing or joining a group.</a:t>
                      </a:r>
                    </a:p>
                  </a:txBody>
                  <a:tcPr/>
                </a:tc>
                <a:tc>
                  <a:txBody>
                    <a:bodyPr/>
                    <a:lstStyle/>
                    <a:p>
                      <a:r>
                        <a:rPr lang="en-US" sz="1600" dirty="0"/>
                        <a:t>12.77%</a:t>
                      </a:r>
                    </a:p>
                  </a:txBody>
                  <a:tcPr/>
                </a:tc>
                <a:tc>
                  <a:txBody>
                    <a:bodyPr/>
                    <a:lstStyle/>
                    <a:p>
                      <a:r>
                        <a:rPr lang="en-US" sz="1600" dirty="0"/>
                        <a:t>106</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Q11 - Two more Special Interest Groups are primed to begin in 2021 -- Volunteerism and Easy Riders-bicycling.  We are keen to establish additional groups and the possibilities are almost endless.  Please indicate any of the following that you might find of interest and suggest others we have not thought about.</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1112520"/>
        </p:xfrm>
        <a:graphic>
          <a:graphicData uri="http://schemas.openxmlformats.org/drawingml/2006/table">
            <a:tbl>
              <a:tblPr firstRow="1" bandRow="1">
                <a:tableStyleId>{69012ECD-51FC-41F1-AA8D-1B2483CD663E}</a:tableStyleId>
              </a:tblPr>
              <a:tblGrid>
                <a:gridCol w="2087316">
                  <a:extLst>
                    <a:ext uri="{9D8B030D-6E8A-4147-A177-3AD203B41FA5}">
                      <a16:colId xmlns:a16="http://schemas.microsoft.com/office/drawing/2014/main" val="20000"/>
                    </a:ext>
                  </a:extLst>
                </a:gridCol>
                <a:gridCol w="2087316">
                  <a:extLst>
                    <a:ext uri="{9D8B030D-6E8A-4147-A177-3AD203B41FA5}">
                      <a16:colId xmlns:a16="http://schemas.microsoft.com/office/drawing/2014/main" val="20001"/>
                    </a:ext>
                  </a:extLst>
                </a:gridCol>
                <a:gridCol w="2087316">
                  <a:extLst>
                    <a:ext uri="{9D8B030D-6E8A-4147-A177-3AD203B41FA5}">
                      <a16:colId xmlns:a16="http://schemas.microsoft.com/office/drawing/2014/main" val="20002"/>
                    </a:ext>
                  </a:extLst>
                </a:gridCol>
                <a:gridCol w="2087316">
                  <a:extLst>
                    <a:ext uri="{9D8B030D-6E8A-4147-A177-3AD203B41FA5}">
                      <a16:colId xmlns:a16="http://schemas.microsoft.com/office/drawing/2014/main" val="20003"/>
                    </a:ext>
                  </a:extLst>
                </a:gridCol>
              </a:tblGrid>
              <a:tr h="370840">
                <a:tc>
                  <a:txBody>
                    <a:bodyPr/>
                    <a:lstStyle/>
                    <a:p>
                      <a:r>
                        <a:rPr lang="en-US" sz="1600" dirty="0"/>
                        <a:t>#</a:t>
                      </a:r>
                    </a:p>
                  </a:txBody>
                  <a:tcPr/>
                </a:tc>
                <a:tc>
                  <a:txBody>
                    <a:bodyPr/>
                    <a:lstStyle/>
                    <a:p>
                      <a:r>
                        <a:rPr lang="en-US" sz="1600" dirty="0"/>
                        <a:t>Answer</a:t>
                      </a:r>
                    </a:p>
                  </a:txBody>
                  <a:tcPr/>
                </a:tc>
                <a:tc>
                  <a:txBody>
                    <a:bodyPr/>
                    <a:lstStyle/>
                    <a:p>
                      <a:r>
                        <a:rPr lang="en-US" sz="1600" dirty="0"/>
                        <a:t>%</a:t>
                      </a:r>
                    </a:p>
                  </a:txBody>
                  <a:tcPr/>
                </a:tc>
                <a:tc>
                  <a:txBody>
                    <a:bodyPr/>
                    <a:lstStyle/>
                    <a:p>
                      <a:r>
                        <a:rPr lang="en-US" sz="1600" dirty="0"/>
                        <a:t>Count</a:t>
                      </a:r>
                    </a:p>
                  </a:txBody>
                  <a:tcPr/>
                </a:tc>
                <a:extLst>
                  <a:ext uri="{0D108BD9-81ED-4DB2-BD59-A6C34878D82A}">
                    <a16:rowId xmlns:a16="http://schemas.microsoft.com/office/drawing/2014/main" val="10000"/>
                  </a:ext>
                </a:extLst>
              </a:tr>
              <a:tr h="370840">
                <a:tc>
                  <a:txBody>
                    <a:bodyPr/>
                    <a:lstStyle/>
                    <a:p>
                      <a:r>
                        <a:rPr lang="en-US" sz="1600" dirty="0"/>
                        <a:t>12</a:t>
                      </a:r>
                    </a:p>
                  </a:txBody>
                  <a:tcPr/>
                </a:tc>
                <a:tc>
                  <a:txBody>
                    <a:bodyPr/>
                    <a:lstStyle/>
                    <a:p>
                      <a:r>
                        <a:rPr lang="en-US" sz="1600" dirty="0"/>
                        <a:t>New Retirees</a:t>
                      </a:r>
                    </a:p>
                  </a:txBody>
                  <a:tcPr/>
                </a:tc>
                <a:tc>
                  <a:txBody>
                    <a:bodyPr/>
                    <a:lstStyle/>
                    <a:p>
                      <a:r>
                        <a:rPr lang="en-US" sz="1600" dirty="0"/>
                        <a:t>1.93%</a:t>
                      </a:r>
                    </a:p>
                  </a:txBody>
                  <a:tcPr/>
                </a:tc>
                <a:tc>
                  <a:txBody>
                    <a:bodyPr/>
                    <a:lstStyle/>
                    <a:p>
                      <a:r>
                        <a:rPr lang="en-US" sz="1600" dirty="0"/>
                        <a:t>16</a:t>
                      </a:r>
                    </a:p>
                  </a:txBody>
                  <a:tcPr/>
                </a:tc>
                <a:extLst>
                  <a:ext uri="{0D108BD9-81ED-4DB2-BD59-A6C34878D82A}">
                    <a16:rowId xmlns:a16="http://schemas.microsoft.com/office/drawing/2014/main" val="10001"/>
                  </a:ext>
                </a:extLst>
              </a:tr>
              <a:tr h="370840">
                <a:tc>
                  <a:txBody>
                    <a:bodyPr/>
                    <a:lstStyle/>
                    <a:p>
                      <a:endParaRPr lang="en-US" sz="1600" dirty="0"/>
                    </a:p>
                  </a:txBody>
                  <a:tcPr/>
                </a:tc>
                <a:tc>
                  <a:txBody>
                    <a:bodyPr/>
                    <a:lstStyle/>
                    <a:p>
                      <a:r>
                        <a:rPr lang="en-US" sz="1600" dirty="0"/>
                        <a:t>Total</a:t>
                      </a:r>
                    </a:p>
                  </a:txBody>
                  <a:tcPr/>
                </a:tc>
                <a:tc>
                  <a:txBody>
                    <a:bodyPr/>
                    <a:lstStyle/>
                    <a:p>
                      <a:r>
                        <a:rPr lang="en-US" sz="1600" dirty="0"/>
                        <a:t>100%</a:t>
                      </a:r>
                    </a:p>
                  </a:txBody>
                  <a:tcPr/>
                </a:tc>
                <a:tc>
                  <a:txBody>
                    <a:bodyPr/>
                    <a:lstStyle/>
                    <a:p>
                      <a:r>
                        <a:rPr lang="en-US" sz="1600" dirty="0"/>
                        <a:t>830</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Q11 - Two more Special Interest Groups are primed to begin in 2021 -- Volunteerism and Easy Riders-bicycling.  We are keen to establish additional groups and the possibilities are almost endless.  Please indicate any of the following that you might find of interest and suggest others we have not thought about.</a:t>
            </a:r>
          </a:p>
        </p:txBody>
      </p:sp>
      <p:sp>
        <p:nvSpPr>
          <p:cNvPr id="3" name="Object 2"/>
          <p:cNvSpPr txBox="1"/>
          <p:nvPr/>
        </p:nvSpPr>
        <p:spPr>
          <a:xfrm>
            <a:off x="270000" y="800000"/>
            <a:ext cx="8229600" cy="369332"/>
          </a:xfrm>
          <a:prstGeom prst="rect">
            <a:avLst/>
          </a:prstGeom>
          <a:noFill/>
        </p:spPr>
        <p:txBody>
          <a:bodyPr wrap="square" rtlCol="0"/>
          <a:lstStyle/>
          <a:p>
            <a:r>
              <a:rPr lang="en-US" sz="1600" dirty="0"/>
              <a:t>Q11_11_TEXT - Please provide your name and contact information if you are interested in d...</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605028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Please provide your name and contact information if you are interested in developing or joining a group. - Text</a:t>
                      </a:r>
                    </a:p>
                  </a:txBody>
                  <a:tcPr/>
                </a:tc>
                <a:extLst>
                  <a:ext uri="{0D108BD9-81ED-4DB2-BD59-A6C34878D82A}">
                    <a16:rowId xmlns:a16="http://schemas.microsoft.com/office/drawing/2014/main" val="10000"/>
                  </a:ext>
                </a:extLst>
              </a:tr>
              <a:tr h="370840">
                <a:tc>
                  <a:txBody>
                    <a:bodyPr/>
                    <a:lstStyle/>
                    <a:p>
                      <a:r>
                        <a:rPr lang="en-US" sz="1600" dirty="0"/>
                        <a:t>tredwell@me.com</a:t>
                      </a:r>
                    </a:p>
                  </a:txBody>
                  <a:tcPr/>
                </a:tc>
                <a:extLst>
                  <a:ext uri="{0D108BD9-81ED-4DB2-BD59-A6C34878D82A}">
                    <a16:rowId xmlns:a16="http://schemas.microsoft.com/office/drawing/2014/main" val="10001"/>
                  </a:ext>
                </a:extLst>
              </a:tr>
              <a:tr h="370840">
                <a:tc>
                  <a:txBody>
                    <a:bodyPr/>
                    <a:lstStyle/>
                    <a:p>
                      <a:r>
                        <a:rPr lang="en-US" sz="1600" dirty="0"/>
                        <a:t>tony bai</a:t>
                      </a:r>
                    </a:p>
                  </a:txBody>
                  <a:tcPr/>
                </a:tc>
                <a:extLst>
                  <a:ext uri="{0D108BD9-81ED-4DB2-BD59-A6C34878D82A}">
                    <a16:rowId xmlns:a16="http://schemas.microsoft.com/office/drawing/2014/main" val="10002"/>
                  </a:ext>
                </a:extLst>
              </a:tr>
              <a:tr h="370840">
                <a:tc>
                  <a:txBody>
                    <a:bodyPr/>
                    <a:lstStyle/>
                    <a:p>
                      <a:r>
                        <a:rPr lang="en-US" sz="1600" dirty="0"/>
                        <a:t>patricia merivale</a:t>
                      </a:r>
                    </a:p>
                  </a:txBody>
                  <a:tcPr/>
                </a:tc>
                <a:extLst>
                  <a:ext uri="{0D108BD9-81ED-4DB2-BD59-A6C34878D82A}">
                    <a16:rowId xmlns:a16="http://schemas.microsoft.com/office/drawing/2014/main" val="10003"/>
                  </a:ext>
                </a:extLst>
              </a:tr>
              <a:tr h="370840">
                <a:tc>
                  <a:txBody>
                    <a:bodyPr/>
                    <a:lstStyle/>
                    <a:p>
                      <a:r>
                        <a:rPr lang="en-US" sz="1600" dirty="0"/>
                        <a:t>marcia boyd   marcia@roicorp.com</a:t>
                      </a:r>
                    </a:p>
                  </a:txBody>
                  <a:tcPr/>
                </a:tc>
                <a:extLst>
                  <a:ext uri="{0D108BD9-81ED-4DB2-BD59-A6C34878D82A}">
                    <a16:rowId xmlns:a16="http://schemas.microsoft.com/office/drawing/2014/main" val="10004"/>
                  </a:ext>
                </a:extLst>
              </a:tr>
              <a:tr h="370840">
                <a:tc>
                  <a:txBody>
                    <a:bodyPr/>
                    <a:lstStyle/>
                    <a:p>
                      <a:r>
                        <a:rPr lang="en-US" sz="1600" dirty="0"/>
                        <a:t>joanne.naslund@ubc.ca</a:t>
                      </a:r>
                    </a:p>
                  </a:txBody>
                  <a:tcPr/>
                </a:tc>
                <a:extLst>
                  <a:ext uri="{0D108BD9-81ED-4DB2-BD59-A6C34878D82A}">
                    <a16:rowId xmlns:a16="http://schemas.microsoft.com/office/drawing/2014/main" val="10005"/>
                  </a:ext>
                </a:extLst>
              </a:tr>
              <a:tr h="370840">
                <a:tc>
                  <a:txBody>
                    <a:bodyPr/>
                    <a:lstStyle/>
                    <a:p>
                      <a:r>
                        <a:rPr lang="en-US" sz="1600" dirty="0"/>
                        <a:t>hans.schuetze@ubc.ca</a:t>
                      </a:r>
                    </a:p>
                  </a:txBody>
                  <a:tcPr/>
                </a:tc>
                <a:extLst>
                  <a:ext uri="{0D108BD9-81ED-4DB2-BD59-A6C34878D82A}">
                    <a16:rowId xmlns:a16="http://schemas.microsoft.com/office/drawing/2014/main" val="10006"/>
                  </a:ext>
                </a:extLst>
              </a:tr>
              <a:tr h="370840">
                <a:tc>
                  <a:txBody>
                    <a:bodyPr/>
                    <a:lstStyle/>
                    <a:p>
                      <a:r>
                        <a:rPr lang="en-US" sz="1600" dirty="0"/>
                        <a:t>doug.wilson@ahs.ca</a:t>
                      </a:r>
                    </a:p>
                  </a:txBody>
                  <a:tcPr/>
                </a:tc>
                <a:extLst>
                  <a:ext uri="{0D108BD9-81ED-4DB2-BD59-A6C34878D82A}">
                    <a16:rowId xmlns:a16="http://schemas.microsoft.com/office/drawing/2014/main" val="10007"/>
                  </a:ext>
                </a:extLst>
              </a:tr>
              <a:tr h="370840">
                <a:tc>
                  <a:txBody>
                    <a:bodyPr/>
                    <a:lstStyle/>
                    <a:p>
                      <a:r>
                        <a:rPr lang="en-US" sz="1600" dirty="0"/>
                        <a:t>Yoshikata Koga</a:t>
                      </a:r>
                    </a:p>
                  </a:txBody>
                  <a:tcPr/>
                </a:tc>
                <a:extLst>
                  <a:ext uri="{0D108BD9-81ED-4DB2-BD59-A6C34878D82A}">
                    <a16:rowId xmlns:a16="http://schemas.microsoft.com/office/drawing/2014/main" val="10008"/>
                  </a:ext>
                </a:extLst>
              </a:tr>
              <a:tr h="370840">
                <a:tc>
                  <a:txBody>
                    <a:bodyPr/>
                    <a:lstStyle/>
                    <a:p>
                      <a:r>
                        <a:rPr lang="en-US" sz="1600" dirty="0"/>
                        <a:t>Would love to have things inclusive of the Okanagan campus</a:t>
                      </a:r>
                    </a:p>
                  </a:txBody>
                  <a:tcPr/>
                </a:tc>
                <a:extLst>
                  <a:ext uri="{0D108BD9-81ED-4DB2-BD59-A6C34878D82A}">
                    <a16:rowId xmlns:a16="http://schemas.microsoft.com/office/drawing/2014/main" val="10009"/>
                  </a:ext>
                </a:extLst>
              </a:tr>
              <a:tr h="370840">
                <a:tc>
                  <a:txBody>
                    <a:bodyPr/>
                    <a:lstStyle/>
                    <a:p>
                      <a:r>
                        <a:rPr lang="en-US" sz="1600" dirty="0"/>
                        <a:t>Wolfgang Linden
wlinden@psych.ubc.ca</a:t>
                      </a:r>
                    </a:p>
                  </a:txBody>
                  <a:tcPr/>
                </a:tc>
                <a:extLst>
                  <a:ext uri="{0D108BD9-81ED-4DB2-BD59-A6C34878D82A}">
                    <a16:rowId xmlns:a16="http://schemas.microsoft.com/office/drawing/2014/main" val="10010"/>
                  </a:ext>
                </a:extLst>
              </a:tr>
              <a:tr h="370840">
                <a:tc>
                  <a:txBody>
                    <a:bodyPr/>
                    <a:lstStyle/>
                    <a:p>
                      <a:r>
                        <a:rPr lang="en-US" sz="1600" dirty="0"/>
                        <a:t>Volunteerism is already part of my life--Metro Van Food Bank, and since March/20, BC-CDC advising on lockdowns in BC and data analysis.This ended April 30th, 2021.I used to run several wine tasting events, on campus, when the old Faculty Club still existed. I am still a 'minor' collector, but nothing formal==age limits.
Don Mavinic</a:t>
                      </a:r>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Q11 - Two more Special Interest Groups are primed to begin in 2021 -- Volunteerism and Easy Riders-bicycling.  We are keen to establish additional groups and the possibilities are almost endless.  Please indicate any of the following that you might find of interest and suggest others we have not thought about.</a:t>
            </a:r>
          </a:p>
        </p:txBody>
      </p:sp>
      <p:sp>
        <p:nvSpPr>
          <p:cNvPr id="3" name="Object 2"/>
          <p:cNvSpPr txBox="1"/>
          <p:nvPr/>
        </p:nvSpPr>
        <p:spPr>
          <a:xfrm>
            <a:off x="270000" y="800000"/>
            <a:ext cx="8229600" cy="369332"/>
          </a:xfrm>
          <a:prstGeom prst="rect">
            <a:avLst/>
          </a:prstGeom>
          <a:noFill/>
        </p:spPr>
        <p:txBody>
          <a:bodyPr wrap="square" rtlCol="0"/>
          <a:lstStyle/>
          <a:p>
            <a:r>
              <a:rPr lang="en-US" sz="1600" dirty="0"/>
              <a:t>Q11_11_TEXT - Please provide your name and contact information if you are interested in d...</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668528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Please provide your name and contact information if you are interested in developing or joining a group. - Text</a:t>
                      </a:r>
                    </a:p>
                  </a:txBody>
                  <a:tcPr/>
                </a:tc>
                <a:extLst>
                  <a:ext uri="{0D108BD9-81ED-4DB2-BD59-A6C34878D82A}">
                    <a16:rowId xmlns:a16="http://schemas.microsoft.com/office/drawing/2014/main" val="10000"/>
                  </a:ext>
                </a:extLst>
              </a:tr>
              <a:tr h="370840">
                <a:tc>
                  <a:txBody>
                    <a:bodyPr/>
                    <a:lstStyle/>
                    <a:p>
                      <a:r>
                        <a:rPr lang="en-US" sz="1600" dirty="0"/>
                        <a:t>Vijay Verma</a:t>
                      </a:r>
                    </a:p>
                  </a:txBody>
                  <a:tcPr/>
                </a:tc>
                <a:extLst>
                  <a:ext uri="{0D108BD9-81ED-4DB2-BD59-A6C34878D82A}">
                    <a16:rowId xmlns:a16="http://schemas.microsoft.com/office/drawing/2014/main" val="10001"/>
                  </a:ext>
                </a:extLst>
              </a:tr>
              <a:tr h="370840">
                <a:tc>
                  <a:txBody>
                    <a:bodyPr/>
                    <a:lstStyle/>
                    <a:p>
                      <a:r>
                        <a:rPr lang="en-US" sz="1600" dirty="0"/>
                        <a:t>Valerie White
604-818-9089
What about art appreciation? I know nothing structured about art.</a:t>
                      </a:r>
                    </a:p>
                  </a:txBody>
                  <a:tcPr/>
                </a:tc>
                <a:extLst>
                  <a:ext uri="{0D108BD9-81ED-4DB2-BD59-A6C34878D82A}">
                    <a16:rowId xmlns:a16="http://schemas.microsoft.com/office/drawing/2014/main" val="10002"/>
                  </a:ext>
                </a:extLst>
              </a:tr>
              <a:tr h="370840">
                <a:tc>
                  <a:txBody>
                    <a:bodyPr/>
                    <a:lstStyle/>
                    <a:p>
                      <a:r>
                        <a:rPr lang="en-US" sz="1600" dirty="0"/>
                        <a:t>Tony Dawson
dawson@mail.ubc.ca</a:t>
                      </a:r>
                    </a:p>
                  </a:txBody>
                  <a:tcPr/>
                </a:tc>
                <a:extLst>
                  <a:ext uri="{0D108BD9-81ED-4DB2-BD59-A6C34878D82A}">
                    <a16:rowId xmlns:a16="http://schemas.microsoft.com/office/drawing/2014/main" val="10003"/>
                  </a:ext>
                </a:extLst>
              </a:tr>
              <a:tr h="370840">
                <a:tc>
                  <a:txBody>
                    <a:bodyPr/>
                    <a:lstStyle/>
                    <a:p>
                      <a:r>
                        <a:rPr lang="en-US" sz="1600" dirty="0"/>
                        <a:t>Tim McDaniels
timmcd@mail.ubc.ca</a:t>
                      </a:r>
                    </a:p>
                  </a:txBody>
                  <a:tcPr/>
                </a:tc>
                <a:extLst>
                  <a:ext uri="{0D108BD9-81ED-4DB2-BD59-A6C34878D82A}">
                    <a16:rowId xmlns:a16="http://schemas.microsoft.com/office/drawing/2014/main" val="10004"/>
                  </a:ext>
                </a:extLst>
              </a:tr>
              <a:tr h="370840">
                <a:tc>
                  <a:txBody>
                    <a:bodyPr/>
                    <a:lstStyle/>
                    <a:p>
                      <a:r>
                        <a:rPr lang="en-US" sz="1600" dirty="0"/>
                        <a:t>These are all great ideas. Unfortunately I no longer live in Vancouver area and therefore unable to take advantage of wonderful programs offered. </a:t>
                      </a:r>
                    </a:p>
                  </a:txBody>
                  <a:tcPr/>
                </a:tc>
                <a:extLst>
                  <a:ext uri="{0D108BD9-81ED-4DB2-BD59-A6C34878D82A}">
                    <a16:rowId xmlns:a16="http://schemas.microsoft.com/office/drawing/2014/main" val="10005"/>
                  </a:ext>
                </a:extLst>
              </a:tr>
              <a:tr h="370840">
                <a:tc>
                  <a:txBody>
                    <a:bodyPr/>
                    <a:lstStyle/>
                    <a:p>
                      <a:r>
                        <a:rPr lang="en-US" sz="1600" dirty="0"/>
                        <a:t>T. Grigliatti
grigliat@zoology.ubc.ca</a:t>
                      </a:r>
                    </a:p>
                  </a:txBody>
                  <a:tcPr/>
                </a:tc>
                <a:extLst>
                  <a:ext uri="{0D108BD9-81ED-4DB2-BD59-A6C34878D82A}">
                    <a16:rowId xmlns:a16="http://schemas.microsoft.com/office/drawing/2014/main" val="10006"/>
                  </a:ext>
                </a:extLst>
              </a:tr>
              <a:tr h="370840">
                <a:tc>
                  <a:txBody>
                    <a:bodyPr/>
                    <a:lstStyle/>
                    <a:p>
                      <a:r>
                        <a:rPr lang="en-US" sz="1600" dirty="0"/>
                        <a:t>Sue Stanton: Interested in volunteerism and a book club but do not expect to be able to consider participating before fall 2022, and will follow up then</a:t>
                      </a:r>
                    </a:p>
                  </a:txBody>
                  <a:tcPr/>
                </a:tc>
                <a:extLst>
                  <a:ext uri="{0D108BD9-81ED-4DB2-BD59-A6C34878D82A}">
                    <a16:rowId xmlns:a16="http://schemas.microsoft.com/office/drawing/2014/main" val="10007"/>
                  </a:ext>
                </a:extLst>
              </a:tr>
              <a:tr h="370840">
                <a:tc>
                  <a:txBody>
                    <a:bodyPr/>
                    <a:lstStyle/>
                    <a:p>
                      <a:r>
                        <a:rPr lang="en-US" sz="1600" dirty="0"/>
                        <a:t>Steve Savitt
savitt01@gmail.com</a:t>
                      </a:r>
                    </a:p>
                  </a:txBody>
                  <a:tcPr/>
                </a:tc>
                <a:extLst>
                  <a:ext uri="{0D108BD9-81ED-4DB2-BD59-A6C34878D82A}">
                    <a16:rowId xmlns:a16="http://schemas.microsoft.com/office/drawing/2014/main" val="10008"/>
                  </a:ext>
                </a:extLst>
              </a:tr>
              <a:tr h="370840">
                <a:tc>
                  <a:txBody>
                    <a:bodyPr/>
                    <a:lstStyle/>
                    <a:p>
                      <a:r>
                        <a:rPr lang="en-US" sz="1600" dirty="0"/>
                        <a:t>Stan Lubin
Stanlubin1@gmail.com
604-808-2448</a:t>
                      </a:r>
                    </a:p>
                  </a:txBody>
                  <a:tcPr/>
                </a:tc>
                <a:extLst>
                  <a:ext uri="{0D108BD9-81ED-4DB2-BD59-A6C34878D82A}">
                    <a16:rowId xmlns:a16="http://schemas.microsoft.com/office/drawing/2014/main" val="10009"/>
                  </a:ext>
                </a:extLst>
              </a:tr>
              <a:tr h="370840">
                <a:tc>
                  <a:txBody>
                    <a:bodyPr/>
                    <a:lstStyle/>
                    <a:p>
                      <a:r>
                        <a:rPr lang="en-US" sz="1600" dirty="0"/>
                        <a:t>Sorry, I will be 92 next month and am, sadly, no longer to participate in much.</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Q11 - Two more Special Interest Groups are primed to begin in 2021 -- Volunteerism and Easy Riders-bicycling.  We are keen to establish additional groups and the possibilities are almost endless.  Please indicate any of the following that you might find of interest and suggest others we have not thought about.</a:t>
            </a:r>
          </a:p>
        </p:txBody>
      </p:sp>
      <p:sp>
        <p:nvSpPr>
          <p:cNvPr id="3" name="Object 2"/>
          <p:cNvSpPr txBox="1"/>
          <p:nvPr/>
        </p:nvSpPr>
        <p:spPr>
          <a:xfrm>
            <a:off x="270000" y="800000"/>
            <a:ext cx="8229600" cy="369332"/>
          </a:xfrm>
          <a:prstGeom prst="rect">
            <a:avLst/>
          </a:prstGeom>
          <a:noFill/>
        </p:spPr>
        <p:txBody>
          <a:bodyPr wrap="square" rtlCol="0"/>
          <a:lstStyle/>
          <a:p>
            <a:r>
              <a:rPr lang="en-US" sz="1600" dirty="0"/>
              <a:t>Q11_11_TEXT - Please provide your name and contact information if you are interested in d...</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771652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Please provide your name and contact information if you are interested in developing or joining a group. - Text</a:t>
                      </a:r>
                    </a:p>
                  </a:txBody>
                  <a:tcPr/>
                </a:tc>
                <a:extLst>
                  <a:ext uri="{0D108BD9-81ED-4DB2-BD59-A6C34878D82A}">
                    <a16:rowId xmlns:a16="http://schemas.microsoft.com/office/drawing/2014/main" val="10000"/>
                  </a:ext>
                </a:extLst>
              </a:tr>
              <a:tr h="370840">
                <a:tc>
                  <a:txBody>
                    <a:bodyPr/>
                    <a:lstStyle/>
                    <a:p>
                      <a:r>
                        <a:rPr lang="en-US" sz="1600" dirty="0"/>
                        <a:t>Shauna Butterwick
shaunab@mail.ubc.ca</a:t>
                      </a:r>
                    </a:p>
                  </a:txBody>
                  <a:tcPr/>
                </a:tc>
                <a:extLst>
                  <a:ext uri="{0D108BD9-81ED-4DB2-BD59-A6C34878D82A}">
                    <a16:rowId xmlns:a16="http://schemas.microsoft.com/office/drawing/2014/main" val="10001"/>
                  </a:ext>
                </a:extLst>
              </a:tr>
              <a:tr h="370840">
                <a:tc>
                  <a:txBody>
                    <a:bodyPr/>
                    <a:lstStyle/>
                    <a:p>
                      <a:r>
                        <a:rPr lang="en-US" sz="1600" dirty="0"/>
                        <a:t>Ross MacGillivray
604-228-0703</a:t>
                      </a:r>
                    </a:p>
                  </a:txBody>
                  <a:tcPr/>
                </a:tc>
                <a:extLst>
                  <a:ext uri="{0D108BD9-81ED-4DB2-BD59-A6C34878D82A}">
                    <a16:rowId xmlns:a16="http://schemas.microsoft.com/office/drawing/2014/main" val="10002"/>
                  </a:ext>
                </a:extLst>
              </a:tr>
              <a:tr h="370840">
                <a:tc>
                  <a:txBody>
                    <a:bodyPr/>
                    <a:lstStyle/>
                    <a:p>
                      <a:r>
                        <a:rPr lang="en-US" sz="1600" dirty="0"/>
                        <a:t>Robert DeWreede
dewreede@mail.ubc.ca</a:t>
                      </a:r>
                    </a:p>
                  </a:txBody>
                  <a:tcPr/>
                </a:tc>
                <a:extLst>
                  <a:ext uri="{0D108BD9-81ED-4DB2-BD59-A6C34878D82A}">
                    <a16:rowId xmlns:a16="http://schemas.microsoft.com/office/drawing/2014/main" val="10003"/>
                  </a:ext>
                </a:extLst>
              </a:tr>
              <a:tr h="370840">
                <a:tc>
                  <a:txBody>
                    <a:bodyPr/>
                    <a:lstStyle/>
                    <a:p>
                      <a:r>
                        <a:rPr lang="en-US" sz="1600" dirty="0"/>
                        <a:t>Robert Adams
adms@math.ubc.ca</a:t>
                      </a:r>
                    </a:p>
                  </a:txBody>
                  <a:tcPr/>
                </a:tc>
                <a:extLst>
                  <a:ext uri="{0D108BD9-81ED-4DB2-BD59-A6C34878D82A}">
                    <a16:rowId xmlns:a16="http://schemas.microsoft.com/office/drawing/2014/main" val="10004"/>
                  </a:ext>
                </a:extLst>
              </a:tr>
              <a:tr h="370840">
                <a:tc>
                  <a:txBody>
                    <a:bodyPr/>
                    <a:lstStyle/>
                    <a:p>
                      <a:r>
                        <a:rPr lang="en-US" sz="1600" dirty="0"/>
                        <a:t>Richard Johnston
richard.johnston@ubc.ca</a:t>
                      </a:r>
                    </a:p>
                  </a:txBody>
                  <a:tcPr/>
                </a:tc>
                <a:extLst>
                  <a:ext uri="{0D108BD9-81ED-4DB2-BD59-A6C34878D82A}">
                    <a16:rowId xmlns:a16="http://schemas.microsoft.com/office/drawing/2014/main" val="10005"/>
                  </a:ext>
                </a:extLst>
              </a:tr>
              <a:tr h="370840">
                <a:tc>
                  <a:txBody>
                    <a:bodyPr/>
                    <a:lstStyle/>
                    <a:p>
                      <a:r>
                        <a:rPr lang="en-US" sz="1600" dirty="0"/>
                        <a:t>R.G. Matson
rgmatson@shaw.ca
</a:t>
                      </a:r>
                    </a:p>
                  </a:txBody>
                  <a:tcPr/>
                </a:tc>
                <a:extLst>
                  <a:ext uri="{0D108BD9-81ED-4DB2-BD59-A6C34878D82A}">
                    <a16:rowId xmlns:a16="http://schemas.microsoft.com/office/drawing/2014/main" val="10006"/>
                  </a:ext>
                </a:extLst>
              </a:tr>
              <a:tr h="370840">
                <a:tc>
                  <a:txBody>
                    <a:bodyPr/>
                    <a:lstStyle/>
                    <a:p>
                      <a:r>
                        <a:rPr lang="en-US" sz="1600" dirty="0"/>
                        <a:t>Peter Quartermain
quarterm@mail.ubc.ca</a:t>
                      </a:r>
                    </a:p>
                  </a:txBody>
                  <a:tcPr/>
                </a:tc>
                <a:extLst>
                  <a:ext uri="{0D108BD9-81ED-4DB2-BD59-A6C34878D82A}">
                    <a16:rowId xmlns:a16="http://schemas.microsoft.com/office/drawing/2014/main" val="10007"/>
                  </a:ext>
                </a:extLst>
              </a:tr>
              <a:tr h="370840">
                <a:tc>
                  <a:txBody>
                    <a:bodyPr/>
                    <a:lstStyle/>
                    <a:p>
                      <a:r>
                        <a:rPr lang="en-US" sz="1600" dirty="0"/>
                        <a:t>Peter Moogk
moogk@mail.ubc.ca</a:t>
                      </a:r>
                    </a:p>
                  </a:txBody>
                  <a:tcPr/>
                </a:tc>
                <a:extLst>
                  <a:ext uri="{0D108BD9-81ED-4DB2-BD59-A6C34878D82A}">
                    <a16:rowId xmlns:a16="http://schemas.microsoft.com/office/drawing/2014/main" val="10008"/>
                  </a:ext>
                </a:extLst>
              </a:tr>
              <a:tr h="370840">
                <a:tc>
                  <a:txBody>
                    <a:bodyPr/>
                    <a:lstStyle/>
                    <a:p>
                      <a:r>
                        <a:rPr lang="en-US" sz="1600" dirty="0"/>
                        <a:t>Peter Dodek
peter.dodek@ubc.ca
-interested in possibly joining one of these groups.</a:t>
                      </a:r>
                    </a:p>
                  </a:txBody>
                  <a:tcPr/>
                </a:tc>
                <a:extLst>
                  <a:ext uri="{0D108BD9-81ED-4DB2-BD59-A6C34878D82A}">
                    <a16:rowId xmlns:a16="http://schemas.microsoft.com/office/drawing/2014/main" val="10009"/>
                  </a:ext>
                </a:extLst>
              </a:tr>
              <a:tr h="370840">
                <a:tc>
                  <a:txBody>
                    <a:bodyPr/>
                    <a:lstStyle/>
                    <a:p>
                      <a:r>
                        <a:rPr lang="en-US" sz="1600" dirty="0"/>
                        <a:t>Olav Slaymaker</a:t>
                      </a:r>
                    </a:p>
                  </a:txBody>
                  <a:tcPr/>
                </a:tc>
                <a:extLst>
                  <a:ext uri="{0D108BD9-81ED-4DB2-BD59-A6C34878D82A}">
                    <a16:rowId xmlns:a16="http://schemas.microsoft.com/office/drawing/2014/main" val="10010"/>
                  </a:ext>
                </a:extLst>
              </a:tr>
              <a:tr h="370840">
                <a:tc>
                  <a:txBody>
                    <a:bodyPr/>
                    <a:lstStyle/>
                    <a:p>
                      <a:r>
                        <a:rPr lang="en-US" sz="1600" dirty="0"/>
                        <a:t>Nichola Hall
ranhall@telus.net</a:t>
                      </a:r>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Q11 - Two more Special Interest Groups are primed to begin in 2021 -- Volunteerism and Easy Riders-bicycling.  We are keen to establish additional groups and the possibilities are almost endless.  Please indicate any of the following that you might find of interest and suggest others we have not thought about.</a:t>
            </a:r>
          </a:p>
        </p:txBody>
      </p:sp>
      <p:sp>
        <p:nvSpPr>
          <p:cNvPr id="3" name="Object 2"/>
          <p:cNvSpPr txBox="1"/>
          <p:nvPr/>
        </p:nvSpPr>
        <p:spPr>
          <a:xfrm>
            <a:off x="270000" y="800000"/>
            <a:ext cx="8229600" cy="369332"/>
          </a:xfrm>
          <a:prstGeom prst="rect">
            <a:avLst/>
          </a:prstGeom>
          <a:noFill/>
        </p:spPr>
        <p:txBody>
          <a:bodyPr wrap="square" rtlCol="0"/>
          <a:lstStyle/>
          <a:p>
            <a:r>
              <a:rPr lang="en-US" sz="1600" dirty="0"/>
              <a:t>Q11_11_TEXT - Please provide your name and contact information if you are interested in d...</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632460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Please provide your name and contact information if you are interested in developing or joining a group. - Text</a:t>
                      </a:r>
                    </a:p>
                  </a:txBody>
                  <a:tcPr/>
                </a:tc>
                <a:extLst>
                  <a:ext uri="{0D108BD9-81ED-4DB2-BD59-A6C34878D82A}">
                    <a16:rowId xmlns:a16="http://schemas.microsoft.com/office/drawing/2014/main" val="10000"/>
                  </a:ext>
                </a:extLst>
              </a:tr>
              <a:tr h="370840">
                <a:tc>
                  <a:txBody>
                    <a:bodyPr/>
                    <a:lstStyle/>
                    <a:p>
                      <a:r>
                        <a:rPr lang="en-US" sz="1600" dirty="0"/>
                        <a:t>Multiple choice exams are limiting.  I live on Quadra Island and can't participate in any on-campus events.  Lee Gass, lee@leegass.com</a:t>
                      </a:r>
                    </a:p>
                  </a:txBody>
                  <a:tcPr/>
                </a:tc>
                <a:extLst>
                  <a:ext uri="{0D108BD9-81ED-4DB2-BD59-A6C34878D82A}">
                    <a16:rowId xmlns:a16="http://schemas.microsoft.com/office/drawing/2014/main" val="10001"/>
                  </a:ext>
                </a:extLst>
              </a:tr>
              <a:tr h="370840">
                <a:tc>
                  <a:txBody>
                    <a:bodyPr/>
                    <a:lstStyle/>
                    <a:p>
                      <a:r>
                        <a:rPr lang="en-US" sz="1600" dirty="0"/>
                        <a:t>Mo Iqbal
iqbal@mail.ubc.ca</a:t>
                      </a:r>
                    </a:p>
                  </a:txBody>
                  <a:tcPr/>
                </a:tc>
                <a:extLst>
                  <a:ext uri="{0D108BD9-81ED-4DB2-BD59-A6C34878D82A}">
                    <a16:rowId xmlns:a16="http://schemas.microsoft.com/office/drawing/2014/main" val="10002"/>
                  </a:ext>
                </a:extLst>
              </a:tr>
              <a:tr h="370840">
                <a:tc>
                  <a:txBody>
                    <a:bodyPr/>
                    <a:lstStyle/>
                    <a:p>
                      <a:r>
                        <a:rPr lang="en-US" sz="1600" dirty="0"/>
                        <a:t>Mike Healey healey@mail.ubc.ca</a:t>
                      </a:r>
                    </a:p>
                  </a:txBody>
                  <a:tcPr/>
                </a:tc>
                <a:extLst>
                  <a:ext uri="{0D108BD9-81ED-4DB2-BD59-A6C34878D82A}">
                    <a16:rowId xmlns:a16="http://schemas.microsoft.com/office/drawing/2014/main" val="10003"/>
                  </a:ext>
                </a:extLst>
              </a:tr>
              <a:tr h="370840">
                <a:tc>
                  <a:txBody>
                    <a:bodyPr/>
                    <a:lstStyle/>
                    <a:p>
                      <a:r>
                        <a:rPr lang="en-US" sz="1600" dirty="0"/>
                        <a:t>Michael Klein mklein@mail.ubc.ca</a:t>
                      </a:r>
                    </a:p>
                  </a:txBody>
                  <a:tcPr/>
                </a:tc>
                <a:extLst>
                  <a:ext uri="{0D108BD9-81ED-4DB2-BD59-A6C34878D82A}">
                    <a16:rowId xmlns:a16="http://schemas.microsoft.com/office/drawing/2014/main" val="10004"/>
                  </a:ext>
                </a:extLst>
              </a:tr>
              <a:tr h="370840">
                <a:tc>
                  <a:txBody>
                    <a:bodyPr/>
                    <a:lstStyle/>
                    <a:p>
                      <a:r>
                        <a:rPr lang="en-US" sz="1600" dirty="0"/>
                        <a:t>Michael Goldberg, 604-603-9797</a:t>
                      </a:r>
                    </a:p>
                  </a:txBody>
                  <a:tcPr/>
                </a:tc>
                <a:extLst>
                  <a:ext uri="{0D108BD9-81ED-4DB2-BD59-A6C34878D82A}">
                    <a16:rowId xmlns:a16="http://schemas.microsoft.com/office/drawing/2014/main" val="10005"/>
                  </a:ext>
                </a:extLst>
              </a:tr>
              <a:tr h="370840">
                <a:tc>
                  <a:txBody>
                    <a:bodyPr/>
                    <a:lstStyle/>
                    <a:p>
                      <a:r>
                        <a:rPr lang="en-US" sz="1600" dirty="0"/>
                        <a:t>Mel Comisarow
melcom@chem.ubc.ca</a:t>
                      </a:r>
                    </a:p>
                  </a:txBody>
                  <a:tcPr/>
                </a:tc>
                <a:extLst>
                  <a:ext uri="{0D108BD9-81ED-4DB2-BD59-A6C34878D82A}">
                    <a16:rowId xmlns:a16="http://schemas.microsoft.com/office/drawing/2014/main" val="10006"/>
                  </a:ext>
                </a:extLst>
              </a:tr>
              <a:tr h="370840">
                <a:tc>
                  <a:txBody>
                    <a:bodyPr/>
                    <a:lstStyle/>
                    <a:p>
                      <a:r>
                        <a:rPr lang="en-US" sz="1600" dirty="0"/>
                        <a:t>Matthew Hartman
matthartma@gmail.com</a:t>
                      </a:r>
                    </a:p>
                  </a:txBody>
                  <a:tcPr/>
                </a:tc>
                <a:extLst>
                  <a:ext uri="{0D108BD9-81ED-4DB2-BD59-A6C34878D82A}">
                    <a16:rowId xmlns:a16="http://schemas.microsoft.com/office/drawing/2014/main" val="10007"/>
                  </a:ext>
                </a:extLst>
              </a:tr>
              <a:tr h="370840">
                <a:tc>
                  <a:txBody>
                    <a:bodyPr/>
                    <a:lstStyle/>
                    <a:p>
                      <a:r>
                        <a:rPr lang="en-US" sz="1600" dirty="0"/>
                        <a:t>Matthew Hartman
matthartma@gmail.com</a:t>
                      </a:r>
                    </a:p>
                  </a:txBody>
                  <a:tcPr/>
                </a:tc>
                <a:extLst>
                  <a:ext uri="{0D108BD9-81ED-4DB2-BD59-A6C34878D82A}">
                    <a16:rowId xmlns:a16="http://schemas.microsoft.com/office/drawing/2014/main" val="10008"/>
                  </a:ext>
                </a:extLst>
              </a:tr>
              <a:tr h="370840">
                <a:tc>
                  <a:txBody>
                    <a:bodyPr/>
                    <a:lstStyle/>
                    <a:p>
                      <a:r>
                        <a:rPr lang="en-US" sz="1600" dirty="0"/>
                        <a:t>Mark Thompson
mrkthompson39@gmail.com</a:t>
                      </a:r>
                    </a:p>
                  </a:txBody>
                  <a:tcPr/>
                </a:tc>
                <a:extLst>
                  <a:ext uri="{0D108BD9-81ED-4DB2-BD59-A6C34878D82A}">
                    <a16:rowId xmlns:a16="http://schemas.microsoft.com/office/drawing/2014/main" val="10009"/>
                  </a:ext>
                </a:extLst>
              </a:tr>
              <a:tr h="370840">
                <a:tc>
                  <a:txBody>
                    <a:bodyPr/>
                    <a:lstStyle/>
                    <a:p>
                      <a:r>
                        <a:rPr lang="en-US" sz="1600" dirty="0"/>
                        <a:t>Marilyn Chapman
marilyn.chapman@mac.com</a:t>
                      </a:r>
                    </a:p>
                  </a:txBody>
                  <a:tcPr/>
                </a:tc>
                <a:extLst>
                  <a:ext uri="{0D108BD9-81ED-4DB2-BD59-A6C34878D82A}">
                    <a16:rowId xmlns:a16="http://schemas.microsoft.com/office/drawing/2014/main" val="10010"/>
                  </a:ext>
                </a:extLst>
              </a:tr>
              <a:tr h="370840">
                <a:tc>
                  <a:txBody>
                    <a:bodyPr/>
                    <a:lstStyle/>
                    <a:p>
                      <a:r>
                        <a:rPr lang="en-US" sz="1600" dirty="0"/>
                        <a:t>Many of these Special Interest Groups would interest me but I live in Greece and my involvement is basically virtual.</a:t>
                      </a:r>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Q11 - Two more Special Interest Groups are primed to begin in 2021 -- Volunteerism and Easy Riders-bicycling.  We are keen to establish additional groups and the possibilities are almost endless.  Please indicate any of the following that you might find of interest and suggest others we have not thought about.</a:t>
            </a:r>
          </a:p>
        </p:txBody>
      </p:sp>
      <p:sp>
        <p:nvSpPr>
          <p:cNvPr id="3" name="Object 2"/>
          <p:cNvSpPr txBox="1"/>
          <p:nvPr/>
        </p:nvSpPr>
        <p:spPr>
          <a:xfrm>
            <a:off x="270000" y="800000"/>
            <a:ext cx="8229600" cy="369332"/>
          </a:xfrm>
          <a:prstGeom prst="rect">
            <a:avLst/>
          </a:prstGeom>
          <a:noFill/>
        </p:spPr>
        <p:txBody>
          <a:bodyPr wrap="square" rtlCol="0"/>
          <a:lstStyle/>
          <a:p>
            <a:r>
              <a:rPr lang="en-US" sz="1600" dirty="0"/>
              <a:t>Q11_11_TEXT - Please provide your name and contact information if you are interested in d...</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747268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Please provide your name and contact information if you are interested in developing or joining a group. - Text</a:t>
                      </a:r>
                    </a:p>
                  </a:txBody>
                  <a:tcPr/>
                </a:tc>
                <a:extLst>
                  <a:ext uri="{0D108BD9-81ED-4DB2-BD59-A6C34878D82A}">
                    <a16:rowId xmlns:a16="http://schemas.microsoft.com/office/drawing/2014/main" val="10000"/>
                  </a:ext>
                </a:extLst>
              </a:tr>
              <a:tr h="370840">
                <a:tc>
                  <a:txBody>
                    <a:bodyPr/>
                    <a:lstStyle/>
                    <a:p>
                      <a:r>
                        <a:rPr lang="en-US" sz="1600" dirty="0"/>
                        <a:t>Mahesh Upadhyaya
Upadh@mail.ubc.ca</a:t>
                      </a:r>
                    </a:p>
                  </a:txBody>
                  <a:tcPr/>
                </a:tc>
                <a:extLst>
                  <a:ext uri="{0D108BD9-81ED-4DB2-BD59-A6C34878D82A}">
                    <a16:rowId xmlns:a16="http://schemas.microsoft.com/office/drawing/2014/main" val="10001"/>
                  </a:ext>
                </a:extLst>
              </a:tr>
              <a:tr h="370840">
                <a:tc>
                  <a:txBody>
                    <a:bodyPr/>
                    <a:lstStyle/>
                    <a:p>
                      <a:r>
                        <a:rPr lang="en-US" sz="1600" dirty="0"/>
                        <a:t>Linda Siegel
linda.siegel@ubc.ca</a:t>
                      </a:r>
                    </a:p>
                  </a:txBody>
                  <a:tcPr/>
                </a:tc>
                <a:extLst>
                  <a:ext uri="{0D108BD9-81ED-4DB2-BD59-A6C34878D82A}">
                    <a16:rowId xmlns:a16="http://schemas.microsoft.com/office/drawing/2014/main" val="10002"/>
                  </a:ext>
                </a:extLst>
              </a:tr>
              <a:tr h="370840">
                <a:tc>
                  <a:txBody>
                    <a:bodyPr/>
                    <a:lstStyle/>
                    <a:p>
                      <a:r>
                        <a:rPr lang="en-US" sz="1600" dirty="0"/>
                        <a:t>Lee Johnson
lee.johnson@ubc.ca</a:t>
                      </a:r>
                    </a:p>
                  </a:txBody>
                  <a:tcPr/>
                </a:tc>
                <a:extLst>
                  <a:ext uri="{0D108BD9-81ED-4DB2-BD59-A6C34878D82A}">
                    <a16:rowId xmlns:a16="http://schemas.microsoft.com/office/drawing/2014/main" val="10003"/>
                  </a:ext>
                </a:extLst>
              </a:tr>
              <a:tr h="370840">
                <a:tc>
                  <a:txBody>
                    <a:bodyPr/>
                    <a:lstStyle/>
                    <a:p>
                      <a:r>
                        <a:rPr lang="en-US" sz="1600" dirty="0"/>
                        <a:t>Larry Burr
LHBurr@telus.net</a:t>
                      </a:r>
                    </a:p>
                  </a:txBody>
                  <a:tcPr/>
                </a:tc>
                <a:extLst>
                  <a:ext uri="{0D108BD9-81ED-4DB2-BD59-A6C34878D82A}">
                    <a16:rowId xmlns:a16="http://schemas.microsoft.com/office/drawing/2014/main" val="10004"/>
                  </a:ext>
                </a:extLst>
              </a:tr>
              <a:tr h="370840">
                <a:tc>
                  <a:txBody>
                    <a:bodyPr/>
                    <a:lstStyle/>
                    <a:p>
                      <a:r>
                        <a:rPr lang="en-US" sz="1600" dirty="0"/>
                        <a:t>Ken Brown
kenneth.brown@ubc.ca
Land (604)261-5350
Cell (604)779-5411</a:t>
                      </a:r>
                    </a:p>
                  </a:txBody>
                  <a:tcPr/>
                </a:tc>
                <a:extLst>
                  <a:ext uri="{0D108BD9-81ED-4DB2-BD59-A6C34878D82A}">
                    <a16:rowId xmlns:a16="http://schemas.microsoft.com/office/drawing/2014/main" val="10005"/>
                  </a:ext>
                </a:extLst>
              </a:tr>
              <a:tr h="370840">
                <a:tc>
                  <a:txBody>
                    <a:bodyPr/>
                    <a:lstStyle/>
                    <a:p>
                      <a:r>
                        <a:rPr lang="en-US" sz="1600" dirty="0"/>
                        <a:t>Julyet Benbasat
Jbenbasat@yahoo.ca</a:t>
                      </a:r>
                    </a:p>
                  </a:txBody>
                  <a:tcPr/>
                </a:tc>
                <a:extLst>
                  <a:ext uri="{0D108BD9-81ED-4DB2-BD59-A6C34878D82A}">
                    <a16:rowId xmlns:a16="http://schemas.microsoft.com/office/drawing/2014/main" val="10006"/>
                  </a:ext>
                </a:extLst>
              </a:tr>
              <a:tr h="370840">
                <a:tc>
                  <a:txBody>
                    <a:bodyPr/>
                    <a:lstStyle/>
                    <a:p>
                      <a:r>
                        <a:rPr lang="en-US" sz="1600" dirty="0"/>
                        <a:t>Jolie Mayer-Smith
jolie.mayer-smith@ubc.ca</a:t>
                      </a:r>
                    </a:p>
                  </a:txBody>
                  <a:tcPr/>
                </a:tc>
                <a:extLst>
                  <a:ext uri="{0D108BD9-81ED-4DB2-BD59-A6C34878D82A}">
                    <a16:rowId xmlns:a16="http://schemas.microsoft.com/office/drawing/2014/main" val="10007"/>
                  </a:ext>
                </a:extLst>
              </a:tr>
              <a:tr h="370840">
                <a:tc>
                  <a:txBody>
                    <a:bodyPr/>
                    <a:lstStyle/>
                    <a:p>
                      <a:r>
                        <a:rPr lang="en-US" sz="1600" dirty="0"/>
                        <a:t>John Richards eyedoc@telus.net</a:t>
                      </a:r>
                    </a:p>
                  </a:txBody>
                  <a:tcPr/>
                </a:tc>
                <a:extLst>
                  <a:ext uri="{0D108BD9-81ED-4DB2-BD59-A6C34878D82A}">
                    <a16:rowId xmlns:a16="http://schemas.microsoft.com/office/drawing/2014/main" val="10008"/>
                  </a:ext>
                </a:extLst>
              </a:tr>
              <a:tr h="370840">
                <a:tc>
                  <a:txBody>
                    <a:bodyPr/>
                    <a:lstStyle/>
                    <a:p>
                      <a:r>
                        <a:rPr lang="en-US" sz="1600" dirty="0"/>
                        <a:t>John Richards
Eyedoc@telus.net</a:t>
                      </a:r>
                    </a:p>
                  </a:txBody>
                  <a:tcPr/>
                </a:tc>
                <a:extLst>
                  <a:ext uri="{0D108BD9-81ED-4DB2-BD59-A6C34878D82A}">
                    <a16:rowId xmlns:a16="http://schemas.microsoft.com/office/drawing/2014/main" val="10009"/>
                  </a:ext>
                </a:extLst>
              </a:tr>
              <a:tr h="370840">
                <a:tc>
                  <a:txBody>
                    <a:bodyPr/>
                    <a:lstStyle/>
                    <a:p>
                      <a:r>
                        <a:rPr lang="en-US" sz="1600" dirty="0"/>
                        <a:t>John McNeill
604 2245456</a:t>
                      </a:r>
                    </a:p>
                  </a:txBody>
                  <a:tcPr/>
                </a:tc>
                <a:extLst>
                  <a:ext uri="{0D108BD9-81ED-4DB2-BD59-A6C34878D82A}">
                    <a16:rowId xmlns:a16="http://schemas.microsoft.com/office/drawing/2014/main" val="10010"/>
                  </a:ext>
                </a:extLst>
              </a:tr>
              <a:tr h="370840">
                <a:tc>
                  <a:txBody>
                    <a:bodyPr/>
                    <a:lstStyle/>
                    <a:p>
                      <a:r>
                        <a:rPr lang="en-US" sz="1600" dirty="0"/>
                        <a:t>John J. Mitchell
jnjmitchell65@gmail.com
</a:t>
                      </a:r>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Q11 - Two more Special Interest Groups are primed to begin in 2021 -- Volunteerism and Easy Riders-bicycling.  We are keen to establish additional groups and the possibilities are almost endless.  Please indicate any of the following that you might find of interest and suggest others we have not thought about.</a:t>
            </a:r>
          </a:p>
        </p:txBody>
      </p:sp>
      <p:sp>
        <p:nvSpPr>
          <p:cNvPr id="3" name="Object 2"/>
          <p:cNvSpPr txBox="1"/>
          <p:nvPr/>
        </p:nvSpPr>
        <p:spPr>
          <a:xfrm>
            <a:off x="270000" y="800000"/>
            <a:ext cx="8229600" cy="369332"/>
          </a:xfrm>
          <a:prstGeom prst="rect">
            <a:avLst/>
          </a:prstGeom>
          <a:noFill/>
        </p:spPr>
        <p:txBody>
          <a:bodyPr wrap="square" rtlCol="0"/>
          <a:lstStyle/>
          <a:p>
            <a:r>
              <a:rPr lang="en-US" sz="1600" dirty="0"/>
              <a:t>Q11_11_TEXT - Please provide your name and contact information if you are interested in d...</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594360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Please provide your name and contact information if you are interested in developing or joining a group. - Text</a:t>
                      </a:r>
                    </a:p>
                  </a:txBody>
                  <a:tcPr/>
                </a:tc>
                <a:extLst>
                  <a:ext uri="{0D108BD9-81ED-4DB2-BD59-A6C34878D82A}">
                    <a16:rowId xmlns:a16="http://schemas.microsoft.com/office/drawing/2014/main" val="10000"/>
                  </a:ext>
                </a:extLst>
              </a:tr>
              <a:tr h="370840">
                <a:tc>
                  <a:txBody>
                    <a:bodyPr/>
                    <a:lstStyle/>
                    <a:p>
                      <a:r>
                        <a:rPr lang="en-US" sz="1600" dirty="0"/>
                        <a:t>John Challis
6042308398</a:t>
                      </a:r>
                    </a:p>
                  </a:txBody>
                  <a:tcPr/>
                </a:tc>
                <a:extLst>
                  <a:ext uri="{0D108BD9-81ED-4DB2-BD59-A6C34878D82A}">
                    <a16:rowId xmlns:a16="http://schemas.microsoft.com/office/drawing/2014/main" val="10001"/>
                  </a:ext>
                </a:extLst>
              </a:tr>
              <a:tr h="370840">
                <a:tc>
                  <a:txBody>
                    <a:bodyPr/>
                    <a:lstStyle/>
                    <a:p>
                      <a:r>
                        <a:rPr lang="en-US" sz="1600" dirty="0"/>
                        <a:t>John Aldrich </a:t>
                      </a:r>
                    </a:p>
                  </a:txBody>
                  <a:tcPr/>
                </a:tc>
                <a:extLst>
                  <a:ext uri="{0D108BD9-81ED-4DB2-BD59-A6C34878D82A}">
                    <a16:rowId xmlns:a16="http://schemas.microsoft.com/office/drawing/2014/main" val="10002"/>
                  </a:ext>
                </a:extLst>
              </a:tr>
              <a:tr h="370840">
                <a:tc>
                  <a:txBody>
                    <a:bodyPr/>
                    <a:lstStyle/>
                    <a:p>
                      <a:r>
                        <a:rPr lang="en-US" sz="1600" dirty="0"/>
                        <a:t>Jo-Anne Naslund
joanne.naslund@ubc.ca</a:t>
                      </a:r>
                    </a:p>
                  </a:txBody>
                  <a:tcPr/>
                </a:tc>
                <a:extLst>
                  <a:ext uri="{0D108BD9-81ED-4DB2-BD59-A6C34878D82A}">
                    <a16:rowId xmlns:a16="http://schemas.microsoft.com/office/drawing/2014/main" val="10003"/>
                  </a:ext>
                </a:extLst>
              </a:tr>
              <a:tr h="370840">
                <a:tc>
                  <a:txBody>
                    <a:bodyPr/>
                    <a:lstStyle/>
                    <a:p>
                      <a:r>
                        <a:rPr lang="en-US" sz="1600" dirty="0"/>
                        <a:t>Jesse Read</a:t>
                      </a:r>
                    </a:p>
                  </a:txBody>
                  <a:tcPr/>
                </a:tc>
                <a:extLst>
                  <a:ext uri="{0D108BD9-81ED-4DB2-BD59-A6C34878D82A}">
                    <a16:rowId xmlns:a16="http://schemas.microsoft.com/office/drawing/2014/main" val="10004"/>
                  </a:ext>
                </a:extLst>
              </a:tr>
              <a:tr h="370840">
                <a:tc>
                  <a:txBody>
                    <a:bodyPr/>
                    <a:lstStyle/>
                    <a:p>
                      <a:r>
                        <a:rPr lang="en-US" sz="1600" dirty="0"/>
                        <a:t>Isabel Dyck
isabel.lowe2012@gmail,com</a:t>
                      </a:r>
                    </a:p>
                  </a:txBody>
                  <a:tcPr/>
                </a:tc>
                <a:extLst>
                  <a:ext uri="{0D108BD9-81ED-4DB2-BD59-A6C34878D82A}">
                    <a16:rowId xmlns:a16="http://schemas.microsoft.com/office/drawing/2014/main" val="10005"/>
                  </a:ext>
                </a:extLst>
              </a:tr>
              <a:tr h="370840">
                <a:tc>
                  <a:txBody>
                    <a:bodyPr/>
                    <a:lstStyle/>
                    <a:p>
                      <a:r>
                        <a:rPr lang="en-US" sz="1600" dirty="0"/>
                        <a:t>I cannot do this at this time due to health issues at home.</a:t>
                      </a:r>
                    </a:p>
                  </a:txBody>
                  <a:tcPr/>
                </a:tc>
                <a:extLst>
                  <a:ext uri="{0D108BD9-81ED-4DB2-BD59-A6C34878D82A}">
                    <a16:rowId xmlns:a16="http://schemas.microsoft.com/office/drawing/2014/main" val="10006"/>
                  </a:ext>
                </a:extLst>
              </a:tr>
              <a:tr h="370840">
                <a:tc>
                  <a:txBody>
                    <a:bodyPr/>
                    <a:lstStyle/>
                    <a:p>
                      <a:r>
                        <a:rPr lang="en-US" sz="1600" dirty="0"/>
                        <a:t>I am still adjusting to my retirement...may be later</a:t>
                      </a:r>
                    </a:p>
                  </a:txBody>
                  <a:tcPr/>
                </a:tc>
                <a:extLst>
                  <a:ext uri="{0D108BD9-81ED-4DB2-BD59-A6C34878D82A}">
                    <a16:rowId xmlns:a16="http://schemas.microsoft.com/office/drawing/2014/main" val="10007"/>
                  </a:ext>
                </a:extLst>
              </a:tr>
              <a:tr h="370840">
                <a:tc>
                  <a:txBody>
                    <a:bodyPr/>
                    <a:lstStyle/>
                    <a:p>
                      <a:r>
                        <a:rPr lang="en-US" sz="1600" dirty="0"/>
                        <a:t>I am not well enough at the moment to make any committments</a:t>
                      </a:r>
                    </a:p>
                  </a:txBody>
                  <a:tcPr/>
                </a:tc>
                <a:extLst>
                  <a:ext uri="{0D108BD9-81ED-4DB2-BD59-A6C34878D82A}">
                    <a16:rowId xmlns:a16="http://schemas.microsoft.com/office/drawing/2014/main" val="10008"/>
                  </a:ext>
                </a:extLst>
              </a:tr>
              <a:tr h="370840">
                <a:tc>
                  <a:txBody>
                    <a:bodyPr/>
                    <a:lstStyle/>
                    <a:p>
                      <a:r>
                        <a:rPr lang="en-US" sz="1600" dirty="0"/>
                        <a:t>Health and wellness when I am less academically engaged in this area</a:t>
                      </a:r>
                    </a:p>
                  </a:txBody>
                  <a:tcPr/>
                </a:tc>
                <a:extLst>
                  <a:ext uri="{0D108BD9-81ED-4DB2-BD59-A6C34878D82A}">
                    <a16:rowId xmlns:a16="http://schemas.microsoft.com/office/drawing/2014/main" val="10009"/>
                  </a:ext>
                </a:extLst>
              </a:tr>
              <a:tr h="370840">
                <a:tc>
                  <a:txBody>
                    <a:bodyPr/>
                    <a:lstStyle/>
                    <a:p>
                      <a:r>
                        <a:rPr lang="en-US" sz="1600" dirty="0"/>
                        <a:t>George Egerton
gegerton@mail.ubc.ca
778-886-4045 </a:t>
                      </a:r>
                    </a:p>
                  </a:txBody>
                  <a:tcPr/>
                </a:tc>
                <a:extLst>
                  <a:ext uri="{0D108BD9-81ED-4DB2-BD59-A6C34878D82A}">
                    <a16:rowId xmlns:a16="http://schemas.microsoft.com/office/drawing/2014/main" val="10010"/>
                  </a:ext>
                </a:extLst>
              </a:tr>
              <a:tr h="370840">
                <a:tc>
                  <a:txBody>
                    <a:bodyPr/>
                    <a:lstStyle/>
                    <a:p>
                      <a:r>
                        <a:rPr lang="en-US" sz="1600" dirty="0"/>
                        <a:t>George Bluman
bluman@math.ubc.ca</a:t>
                      </a:r>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140000"/>
            <a:ext cx="8229600" cy="369332"/>
          </a:xfrm>
          <a:prstGeom prst="rect">
            <a:avLst/>
          </a:prstGeom>
          <a:noFill/>
        </p:spPr>
        <p:txBody>
          <a:bodyPr wrap="square" rtlCol="0"/>
          <a:lstStyle/>
          <a:p>
            <a:r>
              <a:rPr lang="en-US" sz="2200" dirty="0"/>
              <a:t>Q5 - Which of the following choices best describes your affiliation with the College?</a:t>
            </a:r>
          </a:p>
        </p:txBody>
      </p:sp>
      <p:sp>
        <p:nvSpPr>
          <p:cNvPr id="3" name="Object 2"/>
          <p:cNvSpPr txBox="1"/>
          <p:nvPr/>
        </p:nvSpPr>
        <p:spPr>
          <a:xfrm>
            <a:off x="200000" y="1200000"/>
            <a:ext cx="8229600" cy="369332"/>
          </a:xfrm>
          <a:prstGeom prst="rect">
            <a:avLst/>
          </a:prstGeom>
          <a:noFill/>
        </p:spPr>
        <p:txBody>
          <a:bodyPr wrap="square" rtlCol="0"/>
          <a:lstStyle/>
          <a:p>
            <a:r>
              <a:rPr lang="en-US" sz="1400" dirty="0"/>
              <a:t>Unable to export widget. Please contact Qualtrics Support.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Q11 - Two more Special Interest Groups are primed to begin in 2021 -- Volunteerism and Easy Riders-bicycling.  We are keen to establish additional groups and the possibilities are almost endless.  Please indicate any of the following that you might find of interest and suggest others we have not thought about.</a:t>
            </a:r>
          </a:p>
        </p:txBody>
      </p:sp>
      <p:sp>
        <p:nvSpPr>
          <p:cNvPr id="3" name="Object 2"/>
          <p:cNvSpPr txBox="1"/>
          <p:nvPr/>
        </p:nvSpPr>
        <p:spPr>
          <a:xfrm>
            <a:off x="270000" y="800000"/>
            <a:ext cx="8229600" cy="369332"/>
          </a:xfrm>
          <a:prstGeom prst="rect">
            <a:avLst/>
          </a:prstGeom>
          <a:noFill/>
        </p:spPr>
        <p:txBody>
          <a:bodyPr wrap="square" rtlCol="0"/>
          <a:lstStyle/>
          <a:p>
            <a:r>
              <a:rPr lang="en-US" sz="1600" dirty="0"/>
              <a:t>Q11_11_TEXT - Please provide your name and contact information if you are interested in d...</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626872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Please provide your name and contact information if you are interested in developing or joining a group. - Text</a:t>
                      </a:r>
                    </a:p>
                  </a:txBody>
                  <a:tcPr/>
                </a:tc>
                <a:extLst>
                  <a:ext uri="{0D108BD9-81ED-4DB2-BD59-A6C34878D82A}">
                    <a16:rowId xmlns:a16="http://schemas.microsoft.com/office/drawing/2014/main" val="10000"/>
                  </a:ext>
                </a:extLst>
              </a:tr>
              <a:tr h="370840">
                <a:tc>
                  <a:txBody>
                    <a:bodyPr/>
                    <a:lstStyle/>
                    <a:p>
                      <a:r>
                        <a:rPr lang="en-US" sz="1600" dirty="0"/>
                        <a:t>Gary Kinney 
kinneygary@shaw.ca</a:t>
                      </a:r>
                    </a:p>
                  </a:txBody>
                  <a:tcPr/>
                </a:tc>
                <a:extLst>
                  <a:ext uri="{0D108BD9-81ED-4DB2-BD59-A6C34878D82A}">
                    <a16:rowId xmlns:a16="http://schemas.microsoft.com/office/drawing/2014/main" val="10001"/>
                  </a:ext>
                </a:extLst>
              </a:tr>
              <a:tr h="370840">
                <a:tc>
                  <a:txBody>
                    <a:bodyPr/>
                    <a:lstStyle/>
                    <a:p>
                      <a:r>
                        <a:rPr lang="en-US" sz="1600" dirty="0"/>
                        <a:t>Gary Gibson
gbgibson@telus.net</a:t>
                      </a:r>
                    </a:p>
                  </a:txBody>
                  <a:tcPr/>
                </a:tc>
                <a:extLst>
                  <a:ext uri="{0D108BD9-81ED-4DB2-BD59-A6C34878D82A}">
                    <a16:rowId xmlns:a16="http://schemas.microsoft.com/office/drawing/2014/main" val="10002"/>
                  </a:ext>
                </a:extLst>
              </a:tr>
              <a:tr h="370840">
                <a:tc>
                  <a:txBody>
                    <a:bodyPr/>
                    <a:lstStyle/>
                    <a:p>
                      <a:r>
                        <a:rPr lang="en-US" sz="1600" dirty="0"/>
                        <a:t>Gail Wilson gail.wilson@ubc.ca</a:t>
                      </a:r>
                    </a:p>
                  </a:txBody>
                  <a:tcPr/>
                </a:tc>
                <a:extLst>
                  <a:ext uri="{0D108BD9-81ED-4DB2-BD59-A6C34878D82A}">
                    <a16:rowId xmlns:a16="http://schemas.microsoft.com/office/drawing/2014/main" val="10003"/>
                  </a:ext>
                </a:extLst>
              </a:tr>
              <a:tr h="370840">
                <a:tc>
                  <a:txBody>
                    <a:bodyPr/>
                    <a:lstStyle/>
                    <a:p>
                      <a:r>
                        <a:rPr lang="en-US" sz="1600" dirty="0"/>
                        <a:t>Fred Brauer
brauer@math.ubc.ca</a:t>
                      </a:r>
                    </a:p>
                  </a:txBody>
                  <a:tcPr/>
                </a:tc>
                <a:extLst>
                  <a:ext uri="{0D108BD9-81ED-4DB2-BD59-A6C34878D82A}">
                    <a16:rowId xmlns:a16="http://schemas.microsoft.com/office/drawing/2014/main" val="10004"/>
                  </a:ext>
                </a:extLst>
              </a:tr>
              <a:tr h="370840">
                <a:tc>
                  <a:txBody>
                    <a:bodyPr/>
                    <a:lstStyle/>
                    <a:p>
                      <a:r>
                        <a:rPr lang="en-US" sz="1600" dirty="0"/>
                        <a:t>Financial planning (including tax planning), wills, estate planning (including  legacy giving)</a:t>
                      </a:r>
                    </a:p>
                  </a:txBody>
                  <a:tcPr/>
                </a:tc>
                <a:extLst>
                  <a:ext uri="{0D108BD9-81ED-4DB2-BD59-A6C34878D82A}">
                    <a16:rowId xmlns:a16="http://schemas.microsoft.com/office/drawing/2014/main" val="10005"/>
                  </a:ext>
                </a:extLst>
              </a:tr>
              <a:tr h="370840">
                <a:tc>
                  <a:txBody>
                    <a:bodyPr/>
                    <a:lstStyle/>
                    <a:p>
                      <a:r>
                        <a:rPr lang="en-US" sz="1600" dirty="0"/>
                        <a:t>F Alex Carre</a:t>
                      </a:r>
                    </a:p>
                  </a:txBody>
                  <a:tcPr/>
                </a:tc>
                <a:extLst>
                  <a:ext uri="{0D108BD9-81ED-4DB2-BD59-A6C34878D82A}">
                    <a16:rowId xmlns:a16="http://schemas.microsoft.com/office/drawing/2014/main" val="10006"/>
                  </a:ext>
                </a:extLst>
              </a:tr>
              <a:tr h="370840">
                <a:tc>
                  <a:txBody>
                    <a:bodyPr/>
                    <a:lstStyle/>
                    <a:p>
                      <a:r>
                        <a:rPr lang="en-US" sz="1600" dirty="0"/>
                        <a:t>F Alex Carre</a:t>
                      </a:r>
                    </a:p>
                  </a:txBody>
                  <a:tcPr/>
                </a:tc>
                <a:extLst>
                  <a:ext uri="{0D108BD9-81ED-4DB2-BD59-A6C34878D82A}">
                    <a16:rowId xmlns:a16="http://schemas.microsoft.com/office/drawing/2014/main" val="10007"/>
                  </a:ext>
                </a:extLst>
              </a:tr>
              <a:tr h="370840">
                <a:tc>
                  <a:txBody>
                    <a:bodyPr/>
                    <a:lstStyle/>
                    <a:p>
                      <a:r>
                        <a:rPr lang="en-US" sz="1600" dirty="0"/>
                        <a:t>Elizabeth Jordan
778-772-0285</a:t>
                      </a:r>
                    </a:p>
                  </a:txBody>
                  <a:tcPr/>
                </a:tc>
                <a:extLst>
                  <a:ext uri="{0D108BD9-81ED-4DB2-BD59-A6C34878D82A}">
                    <a16:rowId xmlns:a16="http://schemas.microsoft.com/office/drawing/2014/main" val="10008"/>
                  </a:ext>
                </a:extLst>
              </a:tr>
              <a:tr h="370840">
                <a:tc>
                  <a:txBody>
                    <a:bodyPr/>
                    <a:lstStyle/>
                    <a:p>
                      <a:r>
                        <a:rPr lang="en-US" sz="1600" dirty="0"/>
                        <a:t>Educational Outreach (i) for Elementary and High Schools; and (ii) for Seniors
Niamh Kelly 
niamh.kelly@ubc.ca</a:t>
                      </a:r>
                    </a:p>
                  </a:txBody>
                  <a:tcPr/>
                </a:tc>
                <a:extLst>
                  <a:ext uri="{0D108BD9-81ED-4DB2-BD59-A6C34878D82A}">
                    <a16:rowId xmlns:a16="http://schemas.microsoft.com/office/drawing/2014/main" val="10009"/>
                  </a:ext>
                </a:extLst>
              </a:tr>
              <a:tr h="370840">
                <a:tc>
                  <a:txBody>
                    <a:bodyPr/>
                    <a:lstStyle/>
                    <a:p>
                      <a:r>
                        <a:rPr lang="en-US" sz="1600" dirty="0"/>
                        <a:t>Dr. Roberta Robin Dods
robin.dods@ubc.ca
note Okanagan campus - Vancouver events are rather removed</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Q11 - Two more Special Interest Groups are primed to begin in 2021 -- Volunteerism and Easy Riders-bicycling.  We are keen to establish additional groups and the possibilities are almost endless.  Please indicate any of the following that you might find of interest and suggest others we have not thought about.</a:t>
            </a:r>
          </a:p>
        </p:txBody>
      </p:sp>
      <p:sp>
        <p:nvSpPr>
          <p:cNvPr id="3" name="Object 2"/>
          <p:cNvSpPr txBox="1"/>
          <p:nvPr/>
        </p:nvSpPr>
        <p:spPr>
          <a:xfrm>
            <a:off x="270000" y="800000"/>
            <a:ext cx="8229600" cy="369332"/>
          </a:xfrm>
          <a:prstGeom prst="rect">
            <a:avLst/>
          </a:prstGeom>
          <a:noFill/>
        </p:spPr>
        <p:txBody>
          <a:bodyPr wrap="square" rtlCol="0"/>
          <a:lstStyle/>
          <a:p>
            <a:r>
              <a:rPr lang="en-US" sz="1600" dirty="0"/>
              <a:t>Q11_11_TEXT - Please provide your name and contact information if you are interested in d...</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823976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Please provide your name and contact information if you are interested in developing or joining a group. - Text</a:t>
                      </a:r>
                    </a:p>
                  </a:txBody>
                  <a:tcPr/>
                </a:tc>
                <a:extLst>
                  <a:ext uri="{0D108BD9-81ED-4DB2-BD59-A6C34878D82A}">
                    <a16:rowId xmlns:a16="http://schemas.microsoft.com/office/drawing/2014/main" val="10000"/>
                  </a:ext>
                </a:extLst>
              </a:tr>
              <a:tr h="370840">
                <a:tc>
                  <a:txBody>
                    <a:bodyPr/>
                    <a:lstStyle/>
                    <a:p>
                      <a:r>
                        <a:rPr lang="en-US" sz="1600" dirty="0"/>
                        <a:t>Dr. Hennie van Vuuren
hjjvv@mail.ubc.ca</a:t>
                      </a:r>
                    </a:p>
                  </a:txBody>
                  <a:tcPr/>
                </a:tc>
                <a:extLst>
                  <a:ext uri="{0D108BD9-81ED-4DB2-BD59-A6C34878D82A}">
                    <a16:rowId xmlns:a16="http://schemas.microsoft.com/office/drawing/2014/main" val="10001"/>
                  </a:ext>
                </a:extLst>
              </a:tr>
              <a:tr h="370840">
                <a:tc>
                  <a:txBody>
                    <a:bodyPr/>
                    <a:lstStyle/>
                    <a:p>
                      <a:r>
                        <a:rPr lang="en-US" sz="1600" dirty="0"/>
                        <a:t>Donna Hogge
Dehogge@shaw.ca</a:t>
                      </a:r>
                    </a:p>
                  </a:txBody>
                  <a:tcPr/>
                </a:tc>
                <a:extLst>
                  <a:ext uri="{0D108BD9-81ED-4DB2-BD59-A6C34878D82A}">
                    <a16:rowId xmlns:a16="http://schemas.microsoft.com/office/drawing/2014/main" val="10002"/>
                  </a:ext>
                </a:extLst>
              </a:tr>
              <a:tr h="370840">
                <a:tc>
                  <a:txBody>
                    <a:bodyPr/>
                    <a:lstStyle/>
                    <a:p>
                      <a:r>
                        <a:rPr lang="en-US" sz="1600" dirty="0"/>
                        <a:t>Donelda Parker
PH 1  2228 Marstrand Ave
Vancouver BC
V6K 4T1</a:t>
                      </a:r>
                    </a:p>
                  </a:txBody>
                  <a:tcPr/>
                </a:tc>
                <a:extLst>
                  <a:ext uri="{0D108BD9-81ED-4DB2-BD59-A6C34878D82A}">
                    <a16:rowId xmlns:a16="http://schemas.microsoft.com/office/drawing/2014/main" val="10003"/>
                  </a:ext>
                </a:extLst>
              </a:tr>
              <a:tr h="370840">
                <a:tc>
                  <a:txBody>
                    <a:bodyPr/>
                    <a:lstStyle/>
                    <a:p>
                      <a:r>
                        <a:rPr lang="en-US" sz="1600" dirty="0"/>
                        <a:t>Donelda Parker
604-228-1362
PH1 2228 Marstrand Ave
Vancouver V6K 4T1</a:t>
                      </a:r>
                    </a:p>
                  </a:txBody>
                  <a:tcPr/>
                </a:tc>
                <a:extLst>
                  <a:ext uri="{0D108BD9-81ED-4DB2-BD59-A6C34878D82A}">
                    <a16:rowId xmlns:a16="http://schemas.microsoft.com/office/drawing/2014/main" val="10004"/>
                  </a:ext>
                </a:extLst>
              </a:tr>
              <a:tr h="370840">
                <a:tc>
                  <a:txBody>
                    <a:bodyPr/>
                    <a:lstStyle/>
                    <a:p>
                      <a:r>
                        <a:rPr lang="en-US" sz="1600" dirty="0"/>
                        <a:t>Don Douglas
douglas@chem.ubc.ca</a:t>
                      </a:r>
                    </a:p>
                  </a:txBody>
                  <a:tcPr/>
                </a:tc>
                <a:extLst>
                  <a:ext uri="{0D108BD9-81ED-4DB2-BD59-A6C34878D82A}">
                    <a16:rowId xmlns:a16="http://schemas.microsoft.com/office/drawing/2014/main" val="10005"/>
                  </a:ext>
                </a:extLst>
              </a:tr>
              <a:tr h="370840">
                <a:tc>
                  <a:txBody>
                    <a:bodyPr/>
                    <a:lstStyle/>
                    <a:p>
                      <a:r>
                        <a:rPr lang="en-US" sz="1600" dirty="0"/>
                        <a:t>Diana Lary
lary@mail.ubc.ca</a:t>
                      </a:r>
                    </a:p>
                  </a:txBody>
                  <a:tcPr/>
                </a:tc>
                <a:extLst>
                  <a:ext uri="{0D108BD9-81ED-4DB2-BD59-A6C34878D82A}">
                    <a16:rowId xmlns:a16="http://schemas.microsoft.com/office/drawing/2014/main" val="10006"/>
                  </a:ext>
                </a:extLst>
              </a:tr>
              <a:tr h="370840">
                <a:tc>
                  <a:txBody>
                    <a:bodyPr/>
                    <a:lstStyle/>
                    <a:p>
                      <a:r>
                        <a:rPr lang="en-US" sz="1600" dirty="0"/>
                        <a:t>Derryck Smith. ...  dhsmith@dhsmith.ca</a:t>
                      </a:r>
                    </a:p>
                  </a:txBody>
                  <a:tcPr/>
                </a:tc>
                <a:extLst>
                  <a:ext uri="{0D108BD9-81ED-4DB2-BD59-A6C34878D82A}">
                    <a16:rowId xmlns:a16="http://schemas.microsoft.com/office/drawing/2014/main" val="10007"/>
                  </a:ext>
                </a:extLst>
              </a:tr>
              <a:tr h="370840">
                <a:tc>
                  <a:txBody>
                    <a:bodyPr/>
                    <a:lstStyle/>
                    <a:p>
                      <a:r>
                        <a:rPr lang="en-US" sz="1600" dirty="0"/>
                        <a:t>David Pokotylo
david.pokotylo@ubc.ca</a:t>
                      </a:r>
                    </a:p>
                  </a:txBody>
                  <a:tcPr/>
                </a:tc>
                <a:extLst>
                  <a:ext uri="{0D108BD9-81ED-4DB2-BD59-A6C34878D82A}">
                    <a16:rowId xmlns:a16="http://schemas.microsoft.com/office/drawing/2014/main" val="10008"/>
                  </a:ext>
                </a:extLst>
              </a:tr>
              <a:tr h="370840">
                <a:tc>
                  <a:txBody>
                    <a:bodyPr/>
                    <a:lstStyle/>
                    <a:p>
                      <a:r>
                        <a:rPr lang="en-US" sz="1600" dirty="0"/>
                        <a:t>David Matheson
Davemath@telus.net
604-603-4987
604-222-9991 </a:t>
                      </a:r>
                    </a:p>
                  </a:txBody>
                  <a:tcPr/>
                </a:tc>
                <a:extLst>
                  <a:ext uri="{0D108BD9-81ED-4DB2-BD59-A6C34878D82A}">
                    <a16:rowId xmlns:a16="http://schemas.microsoft.com/office/drawing/2014/main" val="10009"/>
                  </a:ext>
                </a:extLst>
              </a:tr>
              <a:tr h="370840">
                <a:tc>
                  <a:txBody>
                    <a:bodyPr/>
                    <a:lstStyle/>
                    <a:p>
                      <a:r>
                        <a:rPr lang="en-US" sz="1600" dirty="0"/>
                        <a:t>David Klaassen
djklaass@mail.ubc.ca
603-222-1983</a:t>
                      </a:r>
                    </a:p>
                  </a:txBody>
                  <a:tcPr/>
                </a:tc>
                <a:extLst>
                  <a:ext uri="{0D108BD9-81ED-4DB2-BD59-A6C34878D82A}">
                    <a16:rowId xmlns:a16="http://schemas.microsoft.com/office/drawing/2014/main" val="10010"/>
                  </a:ext>
                </a:extLst>
              </a:tr>
              <a:tr h="370840">
                <a:tc>
                  <a:txBody>
                    <a:bodyPr/>
                    <a:lstStyle/>
                    <a:p>
                      <a:r>
                        <a:rPr lang="en-US" sz="1600" dirty="0"/>
                        <a:t>David Hill</a:t>
                      </a:r>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Q11 - Two more Special Interest Groups are primed to begin in 2021 -- Volunteerism and Easy Riders-bicycling.  We are keen to establish additional groups and the possibilities are almost endless.  Please indicate any of the following that you might find of interest and suggest others we have not thought about.</a:t>
            </a:r>
          </a:p>
        </p:txBody>
      </p:sp>
      <p:sp>
        <p:nvSpPr>
          <p:cNvPr id="3" name="Object 2"/>
          <p:cNvSpPr txBox="1"/>
          <p:nvPr/>
        </p:nvSpPr>
        <p:spPr>
          <a:xfrm>
            <a:off x="270000" y="800000"/>
            <a:ext cx="8229600" cy="369332"/>
          </a:xfrm>
          <a:prstGeom prst="rect">
            <a:avLst/>
          </a:prstGeom>
          <a:noFill/>
        </p:spPr>
        <p:txBody>
          <a:bodyPr wrap="square" rtlCol="0"/>
          <a:lstStyle/>
          <a:p>
            <a:r>
              <a:rPr lang="en-US" sz="1600" dirty="0"/>
              <a:t>Q11_11_TEXT - Please provide your name and contact information if you are interested in d...</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741680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Please provide your name and contact information if you are interested in developing or joining a group. - Text</a:t>
                      </a:r>
                    </a:p>
                  </a:txBody>
                  <a:tcPr/>
                </a:tc>
                <a:extLst>
                  <a:ext uri="{0D108BD9-81ED-4DB2-BD59-A6C34878D82A}">
                    <a16:rowId xmlns:a16="http://schemas.microsoft.com/office/drawing/2014/main" val="10000"/>
                  </a:ext>
                </a:extLst>
              </a:tr>
              <a:tr h="370840">
                <a:tc>
                  <a:txBody>
                    <a:bodyPr/>
                    <a:lstStyle/>
                    <a:p>
                      <a:r>
                        <a:rPr lang="en-US" sz="1600" dirty="0"/>
                        <a:t>Cooking 
Baking</a:t>
                      </a:r>
                    </a:p>
                  </a:txBody>
                  <a:tcPr/>
                </a:tc>
                <a:extLst>
                  <a:ext uri="{0D108BD9-81ED-4DB2-BD59-A6C34878D82A}">
                    <a16:rowId xmlns:a16="http://schemas.microsoft.com/office/drawing/2014/main" val="10001"/>
                  </a:ext>
                </a:extLst>
              </a:tr>
              <a:tr h="370840">
                <a:tc>
                  <a:txBody>
                    <a:bodyPr/>
                    <a:lstStyle/>
                    <a:p>
                      <a:r>
                        <a:rPr lang="en-US" sz="1600" dirty="0"/>
                        <a:t>Cooking
(Philippe Kruchten pbk@ece.ubc.ca)</a:t>
                      </a:r>
                    </a:p>
                  </a:txBody>
                  <a:tcPr/>
                </a:tc>
                <a:extLst>
                  <a:ext uri="{0D108BD9-81ED-4DB2-BD59-A6C34878D82A}">
                    <a16:rowId xmlns:a16="http://schemas.microsoft.com/office/drawing/2014/main" val="10002"/>
                  </a:ext>
                </a:extLst>
              </a:tr>
              <a:tr h="370840">
                <a:tc>
                  <a:txBody>
                    <a:bodyPr/>
                    <a:lstStyle/>
                    <a:p>
                      <a:r>
                        <a:rPr lang="en-US" sz="1600" dirty="0"/>
                        <a:t>Claire Weeks
Caoweeks@outlook.com</a:t>
                      </a:r>
                    </a:p>
                  </a:txBody>
                  <a:tcPr/>
                </a:tc>
                <a:extLst>
                  <a:ext uri="{0D108BD9-81ED-4DB2-BD59-A6C34878D82A}">
                    <a16:rowId xmlns:a16="http://schemas.microsoft.com/office/drawing/2014/main" val="10003"/>
                  </a:ext>
                </a:extLst>
              </a:tr>
              <a:tr h="370840">
                <a:tc>
                  <a:txBody>
                    <a:bodyPr/>
                    <a:lstStyle/>
                    <a:p>
                      <a:r>
                        <a:rPr lang="en-US" sz="1600" dirty="0"/>
                        <a:t>Cedric Carter
778 861 8994
Cartercedric46@gmail.com</a:t>
                      </a:r>
                    </a:p>
                  </a:txBody>
                  <a:tcPr/>
                </a:tc>
                <a:extLst>
                  <a:ext uri="{0D108BD9-81ED-4DB2-BD59-A6C34878D82A}">
                    <a16:rowId xmlns:a16="http://schemas.microsoft.com/office/drawing/2014/main" val="10004"/>
                  </a:ext>
                </a:extLst>
              </a:tr>
              <a:tr h="370840">
                <a:tc>
                  <a:txBody>
                    <a:bodyPr/>
                    <a:lstStyle/>
                    <a:p>
                      <a:r>
                        <a:rPr lang="en-US" sz="1600" dirty="0"/>
                        <a:t>Brian James
mjj29@shaw.ca</a:t>
                      </a:r>
                    </a:p>
                  </a:txBody>
                  <a:tcPr/>
                </a:tc>
                <a:extLst>
                  <a:ext uri="{0D108BD9-81ED-4DB2-BD59-A6C34878D82A}">
                    <a16:rowId xmlns:a16="http://schemas.microsoft.com/office/drawing/2014/main" val="10005"/>
                  </a:ext>
                </a:extLst>
              </a:tr>
              <a:tr h="370840">
                <a:tc>
                  <a:txBody>
                    <a:bodyPr/>
                    <a:lstStyle/>
                    <a:p>
                      <a:r>
                        <a:rPr lang="en-US" sz="1600" dirty="0"/>
                        <a:t>Bob Schellenberg
bob.schellenberg@hli.ubc.ca</a:t>
                      </a:r>
                    </a:p>
                  </a:txBody>
                  <a:tcPr/>
                </a:tc>
                <a:extLst>
                  <a:ext uri="{0D108BD9-81ED-4DB2-BD59-A6C34878D82A}">
                    <a16:rowId xmlns:a16="http://schemas.microsoft.com/office/drawing/2014/main" val="10006"/>
                  </a:ext>
                </a:extLst>
              </a:tr>
              <a:tr h="370840">
                <a:tc>
                  <a:txBody>
                    <a:bodyPr/>
                    <a:lstStyle/>
                    <a:p>
                      <a:r>
                        <a:rPr lang="en-US" sz="1600" dirty="0"/>
                        <a:t>Bill Bruneau: 
email-- william.bruneau@gmail.com
  (I'm going to express interest in joining
   G. Wynn's proposed group on 
   literary and historical views of 
   the university)</a:t>
                      </a:r>
                    </a:p>
                  </a:txBody>
                  <a:tcPr/>
                </a:tc>
                <a:extLst>
                  <a:ext uri="{0D108BD9-81ED-4DB2-BD59-A6C34878D82A}">
                    <a16:rowId xmlns:a16="http://schemas.microsoft.com/office/drawing/2014/main" val="10007"/>
                  </a:ext>
                </a:extLst>
              </a:tr>
              <a:tr h="370840">
                <a:tc>
                  <a:txBody>
                    <a:bodyPr/>
                    <a:lstStyle/>
                    <a:p>
                      <a:r>
                        <a:rPr lang="en-US" sz="1600" dirty="0"/>
                        <a:t>Beverley Green
brgreen@mail.ubc.ca</a:t>
                      </a:r>
                    </a:p>
                  </a:txBody>
                  <a:tcPr/>
                </a:tc>
                <a:extLst>
                  <a:ext uri="{0D108BD9-81ED-4DB2-BD59-A6C34878D82A}">
                    <a16:rowId xmlns:a16="http://schemas.microsoft.com/office/drawing/2014/main" val="10008"/>
                  </a:ext>
                </a:extLst>
              </a:tr>
              <a:tr h="370840">
                <a:tc>
                  <a:txBody>
                    <a:bodyPr/>
                    <a:lstStyle/>
                    <a:p>
                      <a:r>
                        <a:rPr lang="en-US" sz="1600" dirty="0"/>
                        <a:t>Barry Legh</a:t>
                      </a:r>
                    </a:p>
                  </a:txBody>
                  <a:tcPr/>
                </a:tc>
                <a:extLst>
                  <a:ext uri="{0D108BD9-81ED-4DB2-BD59-A6C34878D82A}">
                    <a16:rowId xmlns:a16="http://schemas.microsoft.com/office/drawing/2014/main" val="10009"/>
                  </a:ext>
                </a:extLst>
              </a:tr>
              <a:tr h="370840">
                <a:tc>
                  <a:txBody>
                    <a:bodyPr/>
                    <a:lstStyle/>
                    <a:p>
                      <a:r>
                        <a:rPr lang="en-US" sz="1600" dirty="0"/>
                        <a:t>Barry Koehler  barry.koehler@gmail.com</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Q11 - Two more Special Interest Groups are primed to begin in 2021 -- Volunteerism and Easy Riders-bicycling.  We are keen to establish additional groups and the possibilities are almost endless.  Please indicate any of the following that you might find of interest and suggest others we have not thought about.</a:t>
            </a:r>
          </a:p>
        </p:txBody>
      </p:sp>
      <p:sp>
        <p:nvSpPr>
          <p:cNvPr id="3" name="Object 2"/>
          <p:cNvSpPr txBox="1"/>
          <p:nvPr/>
        </p:nvSpPr>
        <p:spPr>
          <a:xfrm>
            <a:off x="270000" y="800000"/>
            <a:ext cx="8229600" cy="369332"/>
          </a:xfrm>
          <a:prstGeom prst="rect">
            <a:avLst/>
          </a:prstGeom>
          <a:noFill/>
        </p:spPr>
        <p:txBody>
          <a:bodyPr wrap="square" rtlCol="0"/>
          <a:lstStyle/>
          <a:p>
            <a:r>
              <a:rPr lang="en-US" sz="1600" dirty="0"/>
              <a:t>Q11_11_TEXT - Please provide your name and contact information if you are interested in d...</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5781040"/>
        </p:xfrm>
        <a:graphic>
          <a:graphicData uri="http://schemas.openxmlformats.org/drawingml/2006/table">
            <a:tbl>
              <a:tblPr firstRow="1" bandRow="1">
                <a:tableStyleId>{69012ECD-51FC-41F1-AA8D-1B2483CD663E}</a:tableStyleId>
              </a:tblPr>
              <a:tblGrid>
                <a:gridCol w="8349264">
                  <a:extLst>
                    <a:ext uri="{9D8B030D-6E8A-4147-A177-3AD203B41FA5}">
                      <a16:colId xmlns:a16="http://schemas.microsoft.com/office/drawing/2014/main" val="20000"/>
                    </a:ext>
                  </a:extLst>
                </a:gridCol>
              </a:tblGrid>
              <a:tr h="370840">
                <a:tc>
                  <a:txBody>
                    <a:bodyPr/>
                    <a:lstStyle/>
                    <a:p>
                      <a:r>
                        <a:rPr lang="en-US" sz="1600" dirty="0"/>
                        <a:t>Please provide your name and contact information if you are interested in developing or joining a group. - Text</a:t>
                      </a:r>
                    </a:p>
                  </a:txBody>
                  <a:tcPr/>
                </a:tc>
                <a:extLst>
                  <a:ext uri="{0D108BD9-81ED-4DB2-BD59-A6C34878D82A}">
                    <a16:rowId xmlns:a16="http://schemas.microsoft.com/office/drawing/2014/main" val="10000"/>
                  </a:ext>
                </a:extLst>
              </a:tr>
              <a:tr h="370840">
                <a:tc>
                  <a:txBody>
                    <a:bodyPr/>
                    <a:lstStyle/>
                    <a:p>
                      <a:r>
                        <a:rPr lang="en-US" sz="1600" dirty="0"/>
                        <a:t>Barbara Rutherford: I live in the Okanagan</a:t>
                      </a:r>
                    </a:p>
                  </a:txBody>
                  <a:tcPr/>
                </a:tc>
                <a:extLst>
                  <a:ext uri="{0D108BD9-81ED-4DB2-BD59-A6C34878D82A}">
                    <a16:rowId xmlns:a16="http://schemas.microsoft.com/office/drawing/2014/main" val="10001"/>
                  </a:ext>
                </a:extLst>
              </a:tr>
              <a:tr h="370840">
                <a:tc>
                  <a:txBody>
                    <a:bodyPr/>
                    <a:lstStyle/>
                    <a:p>
                      <a:r>
                        <a:rPr lang="en-US" sz="1600" dirty="0"/>
                        <a:t>Barbara Rutherford
barbara.rutherford@ubc.ca</a:t>
                      </a:r>
                    </a:p>
                  </a:txBody>
                  <a:tcPr/>
                </a:tc>
                <a:extLst>
                  <a:ext uri="{0D108BD9-81ED-4DB2-BD59-A6C34878D82A}">
                    <a16:rowId xmlns:a16="http://schemas.microsoft.com/office/drawing/2014/main" val="10002"/>
                  </a:ext>
                </a:extLst>
              </a:tr>
              <a:tr h="370840">
                <a:tc>
                  <a:txBody>
                    <a:bodyPr/>
                    <a:lstStyle/>
                    <a:p>
                      <a:r>
                        <a:rPr lang="en-US" sz="1600" dirty="0"/>
                        <a:t>Anthony Sheppard</a:t>
                      </a:r>
                    </a:p>
                  </a:txBody>
                  <a:tcPr/>
                </a:tc>
                <a:extLst>
                  <a:ext uri="{0D108BD9-81ED-4DB2-BD59-A6C34878D82A}">
                    <a16:rowId xmlns:a16="http://schemas.microsoft.com/office/drawing/2014/main" val="10003"/>
                  </a:ext>
                </a:extLst>
              </a:tr>
              <a:tr h="370840">
                <a:tc>
                  <a:txBody>
                    <a:bodyPr/>
                    <a:lstStyle/>
                    <a:p>
                      <a:r>
                        <a:rPr lang="en-US" sz="1600" dirty="0"/>
                        <a:t>Anne Dewar
anne.dewar@nursing.ubc.ca</a:t>
                      </a:r>
                    </a:p>
                  </a:txBody>
                  <a:tcPr/>
                </a:tc>
                <a:extLst>
                  <a:ext uri="{0D108BD9-81ED-4DB2-BD59-A6C34878D82A}">
                    <a16:rowId xmlns:a16="http://schemas.microsoft.com/office/drawing/2014/main" val="10004"/>
                  </a:ext>
                </a:extLst>
              </a:tr>
              <a:tr h="370840">
                <a:tc>
                  <a:txBody>
                    <a:bodyPr/>
                    <a:lstStyle/>
                    <a:p>
                      <a:r>
                        <a:rPr lang="en-US" sz="1600" dirty="0"/>
                        <a:t>Amanda Skoll 
Skoll.marquette@shaw.ca</a:t>
                      </a:r>
                    </a:p>
                  </a:txBody>
                  <a:tcPr/>
                </a:tc>
                <a:extLst>
                  <a:ext uri="{0D108BD9-81ED-4DB2-BD59-A6C34878D82A}">
                    <a16:rowId xmlns:a16="http://schemas.microsoft.com/office/drawing/2014/main" val="10005"/>
                  </a:ext>
                </a:extLst>
              </a:tr>
              <a:tr h="370840">
                <a:tc>
                  <a:txBody>
                    <a:bodyPr/>
                    <a:lstStyle/>
                    <a:p>
                      <a:r>
                        <a:rPr lang="en-US" sz="1600" dirty="0"/>
                        <a:t>Although I am interested in volunteering, I live on Bowen Island so unless I could do it online, I don’t think I could be of much use.</a:t>
                      </a:r>
                    </a:p>
                  </a:txBody>
                  <a:tcPr/>
                </a:tc>
                <a:extLst>
                  <a:ext uri="{0D108BD9-81ED-4DB2-BD59-A6C34878D82A}">
                    <a16:rowId xmlns:a16="http://schemas.microsoft.com/office/drawing/2014/main" val="10006"/>
                  </a:ext>
                </a:extLst>
              </a:tr>
              <a:tr h="370840">
                <a:tc>
                  <a:txBody>
                    <a:bodyPr/>
                    <a:lstStyle/>
                    <a:p>
                      <a:r>
                        <a:rPr lang="en-US" sz="1600" dirty="0"/>
                        <a:t>Alison Rice
jalisonrice@gmail.com</a:t>
                      </a:r>
                    </a:p>
                  </a:txBody>
                  <a:tcPr/>
                </a:tc>
                <a:extLst>
                  <a:ext uri="{0D108BD9-81ED-4DB2-BD59-A6C34878D82A}">
                    <a16:rowId xmlns:a16="http://schemas.microsoft.com/office/drawing/2014/main" val="10007"/>
                  </a:ext>
                </a:extLst>
              </a:tr>
              <a:tr h="370840">
                <a:tc>
                  <a:txBody>
                    <a:bodyPr/>
                    <a:lstStyle/>
                    <a:p>
                      <a:r>
                        <a:rPr lang="en-US" sz="1600" dirty="0"/>
                        <a:t>Alastair Carruthers</a:t>
                      </a:r>
                    </a:p>
                  </a:txBody>
                  <a:tcPr/>
                </a:tc>
                <a:extLst>
                  <a:ext uri="{0D108BD9-81ED-4DB2-BD59-A6C34878D82A}">
                    <a16:rowId xmlns:a16="http://schemas.microsoft.com/office/drawing/2014/main" val="10008"/>
                  </a:ext>
                </a:extLst>
              </a:tr>
              <a:tr h="370840">
                <a:tc>
                  <a:txBody>
                    <a:bodyPr/>
                    <a:lstStyle/>
                    <a:p>
                      <a:r>
                        <a:rPr lang="en-US" sz="1600" dirty="0"/>
                        <a:t>Alan Lewis</a:t>
                      </a:r>
                    </a:p>
                  </a:txBody>
                  <a:tcPr/>
                </a:tc>
                <a:extLst>
                  <a:ext uri="{0D108BD9-81ED-4DB2-BD59-A6C34878D82A}">
                    <a16:rowId xmlns:a16="http://schemas.microsoft.com/office/drawing/2014/main" val="10009"/>
                  </a:ext>
                </a:extLst>
              </a:tr>
              <a:tr h="370840">
                <a:tc>
                  <a:txBody>
                    <a:bodyPr/>
                    <a:lstStyle/>
                    <a:p>
                      <a:r>
                        <a:rPr lang="en-US" sz="1600" dirty="0"/>
                        <a:t> Ravindra Shah (604-273-3475) at ravi.shah@ubc.ca
****
Interested in developing an International Relations group</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140000"/>
            <a:ext cx="8229600" cy="369332"/>
          </a:xfrm>
          <a:prstGeom prst="rect">
            <a:avLst/>
          </a:prstGeom>
          <a:noFill/>
        </p:spPr>
        <p:txBody>
          <a:bodyPr wrap="square" rtlCol="0"/>
          <a:lstStyle/>
          <a:p>
            <a:r>
              <a:rPr lang="en-US" sz="2200" dirty="0"/>
              <a:t>Q12 - The Newsletter is an important vehicle for keeping members informed about matters relating to UBC and College activities. Please rate the overall value to you of the sections in the Newsletter.</a:t>
            </a:r>
          </a:p>
        </p:txBody>
      </p:sp>
      <p:pic>
        <p:nvPicPr>
          <p:cNvPr id="3" name="Object 2"/>
          <p:cNvPicPr>
            <a:picLocks noChangeAspect="1"/>
          </p:cNvPicPr>
          <p:nvPr/>
        </p:nvPicPr>
        <p:blipFill>
          <a:blip r:embed="rId2" cstate="print"/>
          <a:stretch>
            <a:fillRect/>
          </a:stretch>
        </p:blipFill>
        <p:spPr>
          <a:xfrm>
            <a:off x="572000" y="1200000"/>
            <a:ext cx="8000000" cy="5000000"/>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Q12 - The Newsletter is an important vehicle for keeping members informed about matters relating to UBC and College activities. Please rate the overall value to you of the sections in the Newsletter.</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6400800"/>
        </p:xfrm>
        <a:graphic>
          <a:graphicData uri="http://schemas.openxmlformats.org/drawingml/2006/table">
            <a:tbl>
              <a:tblPr firstRow="1" bandRow="1">
                <a:tableStyleId>{69012ECD-51FC-41F1-AA8D-1B2483CD663E}</a:tableStyleId>
              </a:tblPr>
              <a:tblGrid>
                <a:gridCol w="1043658">
                  <a:extLst>
                    <a:ext uri="{9D8B030D-6E8A-4147-A177-3AD203B41FA5}">
                      <a16:colId xmlns:a16="http://schemas.microsoft.com/office/drawing/2014/main" val="20000"/>
                    </a:ext>
                  </a:extLst>
                </a:gridCol>
                <a:gridCol w="1043658">
                  <a:extLst>
                    <a:ext uri="{9D8B030D-6E8A-4147-A177-3AD203B41FA5}">
                      <a16:colId xmlns:a16="http://schemas.microsoft.com/office/drawing/2014/main" val="20001"/>
                    </a:ext>
                  </a:extLst>
                </a:gridCol>
                <a:gridCol w="1043658">
                  <a:extLst>
                    <a:ext uri="{9D8B030D-6E8A-4147-A177-3AD203B41FA5}">
                      <a16:colId xmlns:a16="http://schemas.microsoft.com/office/drawing/2014/main" val="20002"/>
                    </a:ext>
                  </a:extLst>
                </a:gridCol>
                <a:gridCol w="1043658">
                  <a:extLst>
                    <a:ext uri="{9D8B030D-6E8A-4147-A177-3AD203B41FA5}">
                      <a16:colId xmlns:a16="http://schemas.microsoft.com/office/drawing/2014/main" val="20003"/>
                    </a:ext>
                  </a:extLst>
                </a:gridCol>
                <a:gridCol w="1043658">
                  <a:extLst>
                    <a:ext uri="{9D8B030D-6E8A-4147-A177-3AD203B41FA5}">
                      <a16:colId xmlns:a16="http://schemas.microsoft.com/office/drawing/2014/main" val="20004"/>
                    </a:ext>
                  </a:extLst>
                </a:gridCol>
                <a:gridCol w="1043658">
                  <a:extLst>
                    <a:ext uri="{9D8B030D-6E8A-4147-A177-3AD203B41FA5}">
                      <a16:colId xmlns:a16="http://schemas.microsoft.com/office/drawing/2014/main" val="20005"/>
                    </a:ext>
                  </a:extLst>
                </a:gridCol>
                <a:gridCol w="1043658">
                  <a:extLst>
                    <a:ext uri="{9D8B030D-6E8A-4147-A177-3AD203B41FA5}">
                      <a16:colId xmlns:a16="http://schemas.microsoft.com/office/drawing/2014/main" val="20006"/>
                    </a:ext>
                  </a:extLst>
                </a:gridCol>
                <a:gridCol w="1043658">
                  <a:extLst>
                    <a:ext uri="{9D8B030D-6E8A-4147-A177-3AD203B41FA5}">
                      <a16:colId xmlns:a16="http://schemas.microsoft.com/office/drawing/2014/main" val="20007"/>
                    </a:ext>
                  </a:extLst>
                </a:gridCol>
              </a:tblGrid>
              <a:tr h="370840">
                <a:tc>
                  <a:txBody>
                    <a:bodyPr/>
                    <a:lstStyle/>
                    <a:p>
                      <a:r>
                        <a:rPr lang="en-US" sz="1600" dirty="0"/>
                        <a:t>#</a:t>
                      </a:r>
                    </a:p>
                  </a:txBody>
                  <a:tcPr/>
                </a:tc>
                <a:tc>
                  <a:txBody>
                    <a:bodyPr/>
                    <a:lstStyle/>
                    <a:p>
                      <a:r>
                        <a:rPr lang="en-US" sz="1600" dirty="0"/>
                        <a:t>Field</a:t>
                      </a:r>
                    </a:p>
                  </a:txBody>
                  <a:tcPr/>
                </a:tc>
                <a:tc>
                  <a:txBody>
                    <a:bodyPr/>
                    <a:lstStyle/>
                    <a:p>
                      <a:r>
                        <a:rPr lang="en-US" sz="1600" dirty="0"/>
                        <a:t>Minimum</a:t>
                      </a:r>
                    </a:p>
                  </a:txBody>
                  <a:tcPr/>
                </a:tc>
                <a:tc>
                  <a:txBody>
                    <a:bodyPr/>
                    <a:lstStyle/>
                    <a:p>
                      <a:r>
                        <a:rPr lang="en-US" sz="1600" dirty="0"/>
                        <a:t>Maximum</a:t>
                      </a:r>
                    </a:p>
                  </a:txBody>
                  <a:tcPr/>
                </a:tc>
                <a:tc>
                  <a:txBody>
                    <a:bodyPr/>
                    <a:lstStyle/>
                    <a:p>
                      <a:r>
                        <a:rPr lang="en-US" sz="1600" dirty="0"/>
                        <a:t>Mean</a:t>
                      </a:r>
                    </a:p>
                  </a:txBody>
                  <a:tcPr/>
                </a:tc>
                <a:tc>
                  <a:txBody>
                    <a:bodyPr/>
                    <a:lstStyle/>
                    <a:p>
                      <a:r>
                        <a:rPr lang="en-US" sz="1600" dirty="0"/>
                        <a:t>Std Deviation</a:t>
                      </a:r>
                    </a:p>
                  </a:txBody>
                  <a:tcPr/>
                </a:tc>
                <a:tc>
                  <a:txBody>
                    <a:bodyPr/>
                    <a:lstStyle/>
                    <a:p>
                      <a:r>
                        <a:rPr lang="en-US" sz="1600" dirty="0"/>
                        <a:t>Variance</a:t>
                      </a:r>
                    </a:p>
                  </a:txBody>
                  <a:tcPr/>
                </a:tc>
                <a:tc>
                  <a:txBody>
                    <a:bodyPr/>
                    <a:lstStyle/>
                    <a:p>
                      <a:r>
                        <a:rPr lang="en-US" sz="1600" dirty="0"/>
                        <a:t>Count</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Principal's Report</a:t>
                      </a:r>
                    </a:p>
                  </a:txBody>
                  <a:tcPr/>
                </a:tc>
                <a:tc>
                  <a:txBody>
                    <a:bodyPr/>
                    <a:lstStyle/>
                    <a:p>
                      <a:r>
                        <a:rPr lang="en-US" sz="1600" dirty="0"/>
                        <a:t>33.00</a:t>
                      </a:r>
                    </a:p>
                  </a:txBody>
                  <a:tcPr/>
                </a:tc>
                <a:tc>
                  <a:txBody>
                    <a:bodyPr/>
                    <a:lstStyle/>
                    <a:p>
                      <a:r>
                        <a:rPr lang="en-US" sz="1600" dirty="0"/>
                        <a:t>35.00</a:t>
                      </a:r>
                    </a:p>
                  </a:txBody>
                  <a:tcPr/>
                </a:tc>
                <a:tc>
                  <a:txBody>
                    <a:bodyPr/>
                    <a:lstStyle/>
                    <a:p>
                      <a:r>
                        <a:rPr lang="en-US" sz="1600" dirty="0"/>
                        <a:t>33.32</a:t>
                      </a:r>
                    </a:p>
                  </a:txBody>
                  <a:tcPr/>
                </a:tc>
                <a:tc>
                  <a:txBody>
                    <a:bodyPr/>
                    <a:lstStyle/>
                    <a:p>
                      <a:r>
                        <a:rPr lang="en-US" sz="1600" dirty="0"/>
                        <a:t>0.51</a:t>
                      </a:r>
                    </a:p>
                  </a:txBody>
                  <a:tcPr/>
                </a:tc>
                <a:tc>
                  <a:txBody>
                    <a:bodyPr/>
                    <a:lstStyle/>
                    <a:p>
                      <a:r>
                        <a:rPr lang="en-US" sz="1600" dirty="0"/>
                        <a:t>0.26</a:t>
                      </a:r>
                    </a:p>
                  </a:txBody>
                  <a:tcPr/>
                </a:tc>
                <a:tc>
                  <a:txBody>
                    <a:bodyPr/>
                    <a:lstStyle/>
                    <a:p>
                      <a:r>
                        <a:rPr lang="en-US" sz="1600" dirty="0"/>
                        <a:t>361</a:t>
                      </a:r>
                    </a:p>
                  </a:txBody>
                  <a:tcPr/>
                </a:tc>
                <a:extLst>
                  <a:ext uri="{0D108BD9-81ED-4DB2-BD59-A6C34878D82A}">
                    <a16:rowId xmlns:a16="http://schemas.microsoft.com/office/drawing/2014/main" val="10001"/>
                  </a:ext>
                </a:extLst>
              </a:tr>
              <a:tr h="370840">
                <a:tc>
                  <a:txBody>
                    <a:bodyPr/>
                    <a:lstStyle/>
                    <a:p>
                      <a:r>
                        <a:rPr lang="en-US" sz="1600" dirty="0"/>
                        <a:t>2</a:t>
                      </a:r>
                    </a:p>
                  </a:txBody>
                  <a:tcPr/>
                </a:tc>
                <a:tc>
                  <a:txBody>
                    <a:bodyPr/>
                    <a:lstStyle/>
                    <a:p>
                      <a:r>
                        <a:rPr lang="en-US" sz="1600" dirty="0"/>
                        <a:t>Information about the General meetings and the speakers</a:t>
                      </a:r>
                    </a:p>
                  </a:txBody>
                  <a:tcPr/>
                </a:tc>
                <a:tc>
                  <a:txBody>
                    <a:bodyPr/>
                    <a:lstStyle/>
                    <a:p>
                      <a:r>
                        <a:rPr lang="en-US" sz="1600" dirty="0"/>
                        <a:t>33.00</a:t>
                      </a:r>
                    </a:p>
                  </a:txBody>
                  <a:tcPr/>
                </a:tc>
                <a:tc>
                  <a:txBody>
                    <a:bodyPr/>
                    <a:lstStyle/>
                    <a:p>
                      <a:r>
                        <a:rPr lang="en-US" sz="1600" dirty="0"/>
                        <a:t>35.00</a:t>
                      </a:r>
                    </a:p>
                  </a:txBody>
                  <a:tcPr/>
                </a:tc>
                <a:tc>
                  <a:txBody>
                    <a:bodyPr/>
                    <a:lstStyle/>
                    <a:p>
                      <a:r>
                        <a:rPr lang="en-US" sz="1600" dirty="0"/>
                        <a:t>33.19</a:t>
                      </a:r>
                    </a:p>
                  </a:txBody>
                  <a:tcPr/>
                </a:tc>
                <a:tc>
                  <a:txBody>
                    <a:bodyPr/>
                    <a:lstStyle/>
                    <a:p>
                      <a:r>
                        <a:rPr lang="en-US" sz="1600" dirty="0"/>
                        <a:t>0.42</a:t>
                      </a:r>
                    </a:p>
                  </a:txBody>
                  <a:tcPr/>
                </a:tc>
                <a:tc>
                  <a:txBody>
                    <a:bodyPr/>
                    <a:lstStyle/>
                    <a:p>
                      <a:r>
                        <a:rPr lang="en-US" sz="1600" dirty="0"/>
                        <a:t>0.18</a:t>
                      </a:r>
                    </a:p>
                  </a:txBody>
                  <a:tcPr/>
                </a:tc>
                <a:tc>
                  <a:txBody>
                    <a:bodyPr/>
                    <a:lstStyle/>
                    <a:p>
                      <a:r>
                        <a:rPr lang="en-US" sz="1600" dirty="0"/>
                        <a:t>361</a:t>
                      </a:r>
                    </a:p>
                  </a:txBody>
                  <a:tcPr/>
                </a:tc>
                <a:extLst>
                  <a:ext uri="{0D108BD9-81ED-4DB2-BD59-A6C34878D82A}">
                    <a16:rowId xmlns:a16="http://schemas.microsoft.com/office/drawing/2014/main" val="10002"/>
                  </a:ext>
                </a:extLst>
              </a:tr>
              <a:tr h="370840">
                <a:tc>
                  <a:txBody>
                    <a:bodyPr/>
                    <a:lstStyle/>
                    <a:p>
                      <a:r>
                        <a:rPr lang="en-US" sz="1600" dirty="0"/>
                        <a:t>3</a:t>
                      </a:r>
                    </a:p>
                  </a:txBody>
                  <a:tcPr/>
                </a:tc>
                <a:tc>
                  <a:txBody>
                    <a:bodyPr/>
                    <a:lstStyle/>
                    <a:p>
                      <a:r>
                        <a:rPr lang="en-US" sz="1600" dirty="0"/>
                        <a:t>Information about College programs</a:t>
                      </a:r>
                    </a:p>
                  </a:txBody>
                  <a:tcPr/>
                </a:tc>
                <a:tc>
                  <a:txBody>
                    <a:bodyPr/>
                    <a:lstStyle/>
                    <a:p>
                      <a:r>
                        <a:rPr lang="en-US" sz="1600" dirty="0"/>
                        <a:t>33.00</a:t>
                      </a:r>
                    </a:p>
                  </a:txBody>
                  <a:tcPr/>
                </a:tc>
                <a:tc>
                  <a:txBody>
                    <a:bodyPr/>
                    <a:lstStyle/>
                    <a:p>
                      <a:r>
                        <a:rPr lang="en-US" sz="1600" dirty="0"/>
                        <a:t>35.00</a:t>
                      </a:r>
                    </a:p>
                  </a:txBody>
                  <a:tcPr/>
                </a:tc>
                <a:tc>
                  <a:txBody>
                    <a:bodyPr/>
                    <a:lstStyle/>
                    <a:p>
                      <a:r>
                        <a:rPr lang="en-US" sz="1600" dirty="0"/>
                        <a:t>33.29</a:t>
                      </a:r>
                    </a:p>
                  </a:txBody>
                  <a:tcPr/>
                </a:tc>
                <a:tc>
                  <a:txBody>
                    <a:bodyPr/>
                    <a:lstStyle/>
                    <a:p>
                      <a:r>
                        <a:rPr lang="en-US" sz="1600" dirty="0"/>
                        <a:t>0.50</a:t>
                      </a:r>
                    </a:p>
                  </a:txBody>
                  <a:tcPr/>
                </a:tc>
                <a:tc>
                  <a:txBody>
                    <a:bodyPr/>
                    <a:lstStyle/>
                    <a:p>
                      <a:r>
                        <a:rPr lang="en-US" sz="1600" dirty="0"/>
                        <a:t>0.25</a:t>
                      </a:r>
                    </a:p>
                  </a:txBody>
                  <a:tcPr/>
                </a:tc>
                <a:tc>
                  <a:txBody>
                    <a:bodyPr/>
                    <a:lstStyle/>
                    <a:p>
                      <a:r>
                        <a:rPr lang="en-US" sz="1600" dirty="0"/>
                        <a:t>361</a:t>
                      </a:r>
                    </a:p>
                  </a:txBody>
                  <a:tcPr/>
                </a:tc>
                <a:extLst>
                  <a:ext uri="{0D108BD9-81ED-4DB2-BD59-A6C34878D82A}">
                    <a16:rowId xmlns:a16="http://schemas.microsoft.com/office/drawing/2014/main" val="10003"/>
                  </a:ext>
                </a:extLst>
              </a:tr>
              <a:tr h="370840">
                <a:tc>
                  <a:txBody>
                    <a:bodyPr/>
                    <a:lstStyle/>
                    <a:p>
                      <a:r>
                        <a:rPr lang="en-US" sz="1600" dirty="0"/>
                        <a:t>4</a:t>
                      </a:r>
                    </a:p>
                  </a:txBody>
                  <a:tcPr/>
                </a:tc>
                <a:tc>
                  <a:txBody>
                    <a:bodyPr/>
                    <a:lstStyle/>
                    <a:p>
                      <a:r>
                        <a:rPr lang="en-US" sz="1600" dirty="0"/>
                        <a:t>News items submitted by members</a:t>
                      </a:r>
                    </a:p>
                  </a:txBody>
                  <a:tcPr/>
                </a:tc>
                <a:tc>
                  <a:txBody>
                    <a:bodyPr/>
                    <a:lstStyle/>
                    <a:p>
                      <a:r>
                        <a:rPr lang="en-US" sz="1600" dirty="0"/>
                        <a:t>33.00</a:t>
                      </a:r>
                    </a:p>
                  </a:txBody>
                  <a:tcPr/>
                </a:tc>
                <a:tc>
                  <a:txBody>
                    <a:bodyPr/>
                    <a:lstStyle/>
                    <a:p>
                      <a:r>
                        <a:rPr lang="en-US" sz="1600" dirty="0"/>
                        <a:t>35.00</a:t>
                      </a:r>
                    </a:p>
                  </a:txBody>
                  <a:tcPr/>
                </a:tc>
                <a:tc>
                  <a:txBody>
                    <a:bodyPr/>
                    <a:lstStyle/>
                    <a:p>
                      <a:r>
                        <a:rPr lang="en-US" sz="1600" dirty="0"/>
                        <a:t>33.34</a:t>
                      </a:r>
                    </a:p>
                  </a:txBody>
                  <a:tcPr/>
                </a:tc>
                <a:tc>
                  <a:txBody>
                    <a:bodyPr/>
                    <a:lstStyle/>
                    <a:p>
                      <a:r>
                        <a:rPr lang="en-US" sz="1600" dirty="0"/>
                        <a:t>0.50</a:t>
                      </a:r>
                    </a:p>
                  </a:txBody>
                  <a:tcPr/>
                </a:tc>
                <a:tc>
                  <a:txBody>
                    <a:bodyPr/>
                    <a:lstStyle/>
                    <a:p>
                      <a:r>
                        <a:rPr lang="en-US" sz="1600" dirty="0"/>
                        <a:t>0.25</a:t>
                      </a:r>
                    </a:p>
                  </a:txBody>
                  <a:tcPr/>
                </a:tc>
                <a:tc>
                  <a:txBody>
                    <a:bodyPr/>
                    <a:lstStyle/>
                    <a:p>
                      <a:r>
                        <a:rPr lang="en-US" sz="1600" dirty="0"/>
                        <a:t>357</a:t>
                      </a:r>
                    </a:p>
                  </a:txBody>
                  <a:tcPr/>
                </a:tc>
                <a:extLst>
                  <a:ext uri="{0D108BD9-81ED-4DB2-BD59-A6C34878D82A}">
                    <a16:rowId xmlns:a16="http://schemas.microsoft.com/office/drawing/2014/main" val="10004"/>
                  </a:ext>
                </a:extLst>
              </a:tr>
              <a:tr h="370840">
                <a:tc>
                  <a:txBody>
                    <a:bodyPr/>
                    <a:lstStyle/>
                    <a:p>
                      <a:r>
                        <a:rPr lang="en-US" sz="1600" dirty="0"/>
                        <a:t>5</a:t>
                      </a:r>
                    </a:p>
                  </a:txBody>
                  <a:tcPr/>
                </a:tc>
                <a:tc>
                  <a:txBody>
                    <a:bodyPr/>
                    <a:lstStyle/>
                    <a:p>
                      <a:r>
                        <a:rPr lang="en-US" sz="1600" dirty="0"/>
                        <a:t>Notice of publications by members</a:t>
                      </a:r>
                    </a:p>
                  </a:txBody>
                  <a:tcPr/>
                </a:tc>
                <a:tc>
                  <a:txBody>
                    <a:bodyPr/>
                    <a:lstStyle/>
                    <a:p>
                      <a:r>
                        <a:rPr lang="en-US" sz="1600" dirty="0"/>
                        <a:t>33.00</a:t>
                      </a:r>
                    </a:p>
                  </a:txBody>
                  <a:tcPr/>
                </a:tc>
                <a:tc>
                  <a:txBody>
                    <a:bodyPr/>
                    <a:lstStyle/>
                    <a:p>
                      <a:r>
                        <a:rPr lang="en-US" sz="1600" dirty="0"/>
                        <a:t>35.00</a:t>
                      </a:r>
                    </a:p>
                  </a:txBody>
                  <a:tcPr/>
                </a:tc>
                <a:tc>
                  <a:txBody>
                    <a:bodyPr/>
                    <a:lstStyle/>
                    <a:p>
                      <a:r>
                        <a:rPr lang="en-US" sz="1600" dirty="0"/>
                        <a:t>33.62</a:t>
                      </a:r>
                    </a:p>
                  </a:txBody>
                  <a:tcPr/>
                </a:tc>
                <a:tc>
                  <a:txBody>
                    <a:bodyPr/>
                    <a:lstStyle/>
                    <a:p>
                      <a:r>
                        <a:rPr lang="en-US" sz="1600" dirty="0"/>
                        <a:t>0.64</a:t>
                      </a:r>
                    </a:p>
                  </a:txBody>
                  <a:tcPr/>
                </a:tc>
                <a:tc>
                  <a:txBody>
                    <a:bodyPr/>
                    <a:lstStyle/>
                    <a:p>
                      <a:r>
                        <a:rPr lang="en-US" sz="1600" dirty="0"/>
                        <a:t>0.41</a:t>
                      </a:r>
                    </a:p>
                  </a:txBody>
                  <a:tcPr/>
                </a:tc>
                <a:tc>
                  <a:txBody>
                    <a:bodyPr/>
                    <a:lstStyle/>
                    <a:p>
                      <a:r>
                        <a:rPr lang="en-US" sz="1600" dirty="0"/>
                        <a:t>358</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Q12 - The Newsletter is an important vehicle for keeping members informed about matters relating to UBC and College activities. Please rate the overall value to you of the sections in the Newsletter.</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349264" cy="5242560"/>
        </p:xfrm>
        <a:graphic>
          <a:graphicData uri="http://schemas.openxmlformats.org/drawingml/2006/table">
            <a:tbl>
              <a:tblPr firstRow="1" bandRow="1">
                <a:tableStyleId>{69012ECD-51FC-41F1-AA8D-1B2483CD663E}</a:tableStyleId>
              </a:tblPr>
              <a:tblGrid>
                <a:gridCol w="1043658">
                  <a:extLst>
                    <a:ext uri="{9D8B030D-6E8A-4147-A177-3AD203B41FA5}">
                      <a16:colId xmlns:a16="http://schemas.microsoft.com/office/drawing/2014/main" val="20000"/>
                    </a:ext>
                  </a:extLst>
                </a:gridCol>
                <a:gridCol w="1043658">
                  <a:extLst>
                    <a:ext uri="{9D8B030D-6E8A-4147-A177-3AD203B41FA5}">
                      <a16:colId xmlns:a16="http://schemas.microsoft.com/office/drawing/2014/main" val="20001"/>
                    </a:ext>
                  </a:extLst>
                </a:gridCol>
                <a:gridCol w="1043658">
                  <a:extLst>
                    <a:ext uri="{9D8B030D-6E8A-4147-A177-3AD203B41FA5}">
                      <a16:colId xmlns:a16="http://schemas.microsoft.com/office/drawing/2014/main" val="20002"/>
                    </a:ext>
                  </a:extLst>
                </a:gridCol>
                <a:gridCol w="1043658">
                  <a:extLst>
                    <a:ext uri="{9D8B030D-6E8A-4147-A177-3AD203B41FA5}">
                      <a16:colId xmlns:a16="http://schemas.microsoft.com/office/drawing/2014/main" val="20003"/>
                    </a:ext>
                  </a:extLst>
                </a:gridCol>
                <a:gridCol w="1043658">
                  <a:extLst>
                    <a:ext uri="{9D8B030D-6E8A-4147-A177-3AD203B41FA5}">
                      <a16:colId xmlns:a16="http://schemas.microsoft.com/office/drawing/2014/main" val="20004"/>
                    </a:ext>
                  </a:extLst>
                </a:gridCol>
                <a:gridCol w="1043658">
                  <a:extLst>
                    <a:ext uri="{9D8B030D-6E8A-4147-A177-3AD203B41FA5}">
                      <a16:colId xmlns:a16="http://schemas.microsoft.com/office/drawing/2014/main" val="20005"/>
                    </a:ext>
                  </a:extLst>
                </a:gridCol>
                <a:gridCol w="1043658">
                  <a:extLst>
                    <a:ext uri="{9D8B030D-6E8A-4147-A177-3AD203B41FA5}">
                      <a16:colId xmlns:a16="http://schemas.microsoft.com/office/drawing/2014/main" val="20006"/>
                    </a:ext>
                  </a:extLst>
                </a:gridCol>
                <a:gridCol w="1043658">
                  <a:extLst>
                    <a:ext uri="{9D8B030D-6E8A-4147-A177-3AD203B41FA5}">
                      <a16:colId xmlns:a16="http://schemas.microsoft.com/office/drawing/2014/main" val="20007"/>
                    </a:ext>
                  </a:extLst>
                </a:gridCol>
              </a:tblGrid>
              <a:tr h="370840">
                <a:tc>
                  <a:txBody>
                    <a:bodyPr/>
                    <a:lstStyle/>
                    <a:p>
                      <a:r>
                        <a:rPr lang="en-US" sz="1600" dirty="0"/>
                        <a:t>#</a:t>
                      </a:r>
                    </a:p>
                  </a:txBody>
                  <a:tcPr/>
                </a:tc>
                <a:tc>
                  <a:txBody>
                    <a:bodyPr/>
                    <a:lstStyle/>
                    <a:p>
                      <a:r>
                        <a:rPr lang="en-US" sz="1600" dirty="0"/>
                        <a:t>Field</a:t>
                      </a:r>
                    </a:p>
                  </a:txBody>
                  <a:tcPr/>
                </a:tc>
                <a:tc>
                  <a:txBody>
                    <a:bodyPr/>
                    <a:lstStyle/>
                    <a:p>
                      <a:r>
                        <a:rPr lang="en-US" sz="1600" dirty="0"/>
                        <a:t>Minimum</a:t>
                      </a:r>
                    </a:p>
                  </a:txBody>
                  <a:tcPr/>
                </a:tc>
                <a:tc>
                  <a:txBody>
                    <a:bodyPr/>
                    <a:lstStyle/>
                    <a:p>
                      <a:r>
                        <a:rPr lang="en-US" sz="1600" dirty="0"/>
                        <a:t>Maximum</a:t>
                      </a:r>
                    </a:p>
                  </a:txBody>
                  <a:tcPr/>
                </a:tc>
                <a:tc>
                  <a:txBody>
                    <a:bodyPr/>
                    <a:lstStyle/>
                    <a:p>
                      <a:r>
                        <a:rPr lang="en-US" sz="1600" dirty="0"/>
                        <a:t>Mean</a:t>
                      </a:r>
                    </a:p>
                  </a:txBody>
                  <a:tcPr/>
                </a:tc>
                <a:tc>
                  <a:txBody>
                    <a:bodyPr/>
                    <a:lstStyle/>
                    <a:p>
                      <a:r>
                        <a:rPr lang="en-US" sz="1600" dirty="0"/>
                        <a:t>Std Deviation</a:t>
                      </a:r>
                    </a:p>
                  </a:txBody>
                  <a:tcPr/>
                </a:tc>
                <a:tc>
                  <a:txBody>
                    <a:bodyPr/>
                    <a:lstStyle/>
                    <a:p>
                      <a:r>
                        <a:rPr lang="en-US" sz="1600" dirty="0"/>
                        <a:t>Variance</a:t>
                      </a:r>
                    </a:p>
                  </a:txBody>
                  <a:tcPr/>
                </a:tc>
                <a:tc>
                  <a:txBody>
                    <a:bodyPr/>
                    <a:lstStyle/>
                    <a:p>
                      <a:r>
                        <a:rPr lang="en-US" sz="1600" dirty="0"/>
                        <a:t>Count</a:t>
                      </a:r>
                    </a:p>
                  </a:txBody>
                  <a:tcPr/>
                </a:tc>
                <a:extLst>
                  <a:ext uri="{0D108BD9-81ED-4DB2-BD59-A6C34878D82A}">
                    <a16:rowId xmlns:a16="http://schemas.microsoft.com/office/drawing/2014/main" val="10000"/>
                  </a:ext>
                </a:extLst>
              </a:tr>
              <a:tr h="370840">
                <a:tc>
                  <a:txBody>
                    <a:bodyPr/>
                    <a:lstStyle/>
                    <a:p>
                      <a:r>
                        <a:rPr lang="en-US" sz="1600" dirty="0"/>
                        <a:t>6</a:t>
                      </a:r>
                    </a:p>
                  </a:txBody>
                  <a:tcPr/>
                </a:tc>
                <a:tc>
                  <a:txBody>
                    <a:bodyPr/>
                    <a:lstStyle/>
                    <a:p>
                      <a:r>
                        <a:rPr lang="en-US" sz="1600" dirty="0"/>
                        <a:t>Awards and achievements</a:t>
                      </a:r>
                    </a:p>
                  </a:txBody>
                  <a:tcPr/>
                </a:tc>
                <a:tc>
                  <a:txBody>
                    <a:bodyPr/>
                    <a:lstStyle/>
                    <a:p>
                      <a:r>
                        <a:rPr lang="en-US" sz="1600" dirty="0"/>
                        <a:t>33.00</a:t>
                      </a:r>
                    </a:p>
                  </a:txBody>
                  <a:tcPr/>
                </a:tc>
                <a:tc>
                  <a:txBody>
                    <a:bodyPr/>
                    <a:lstStyle/>
                    <a:p>
                      <a:r>
                        <a:rPr lang="en-US" sz="1600" dirty="0"/>
                        <a:t>35.00</a:t>
                      </a:r>
                    </a:p>
                  </a:txBody>
                  <a:tcPr/>
                </a:tc>
                <a:tc>
                  <a:txBody>
                    <a:bodyPr/>
                    <a:lstStyle/>
                    <a:p>
                      <a:r>
                        <a:rPr lang="en-US" sz="1600" dirty="0"/>
                        <a:t>33.46</a:t>
                      </a:r>
                    </a:p>
                  </a:txBody>
                  <a:tcPr/>
                </a:tc>
                <a:tc>
                  <a:txBody>
                    <a:bodyPr/>
                    <a:lstStyle/>
                    <a:p>
                      <a:r>
                        <a:rPr lang="en-US" sz="1600" dirty="0"/>
                        <a:t>0.60</a:t>
                      </a:r>
                    </a:p>
                  </a:txBody>
                  <a:tcPr/>
                </a:tc>
                <a:tc>
                  <a:txBody>
                    <a:bodyPr/>
                    <a:lstStyle/>
                    <a:p>
                      <a:r>
                        <a:rPr lang="en-US" sz="1600" dirty="0"/>
                        <a:t>0.36</a:t>
                      </a:r>
                    </a:p>
                  </a:txBody>
                  <a:tcPr/>
                </a:tc>
                <a:tc>
                  <a:txBody>
                    <a:bodyPr/>
                    <a:lstStyle/>
                    <a:p>
                      <a:r>
                        <a:rPr lang="en-US" sz="1600" dirty="0"/>
                        <a:t>352</a:t>
                      </a:r>
                    </a:p>
                  </a:txBody>
                  <a:tcPr/>
                </a:tc>
                <a:extLst>
                  <a:ext uri="{0D108BD9-81ED-4DB2-BD59-A6C34878D82A}">
                    <a16:rowId xmlns:a16="http://schemas.microsoft.com/office/drawing/2014/main" val="10001"/>
                  </a:ext>
                </a:extLst>
              </a:tr>
              <a:tr h="370840">
                <a:tc>
                  <a:txBody>
                    <a:bodyPr/>
                    <a:lstStyle/>
                    <a:p>
                      <a:r>
                        <a:rPr lang="en-US" sz="1600" dirty="0"/>
                        <a:t>7</a:t>
                      </a:r>
                    </a:p>
                  </a:txBody>
                  <a:tcPr/>
                </a:tc>
                <a:tc>
                  <a:txBody>
                    <a:bodyPr/>
                    <a:lstStyle/>
                    <a:p>
                      <a:r>
                        <a:rPr lang="en-US" sz="1600" dirty="0"/>
                        <a:t>In Memoriam</a:t>
                      </a:r>
                    </a:p>
                  </a:txBody>
                  <a:tcPr/>
                </a:tc>
                <a:tc>
                  <a:txBody>
                    <a:bodyPr/>
                    <a:lstStyle/>
                    <a:p>
                      <a:r>
                        <a:rPr lang="en-US" sz="1600" dirty="0"/>
                        <a:t>33.00</a:t>
                      </a:r>
                    </a:p>
                  </a:txBody>
                  <a:tcPr/>
                </a:tc>
                <a:tc>
                  <a:txBody>
                    <a:bodyPr/>
                    <a:lstStyle/>
                    <a:p>
                      <a:r>
                        <a:rPr lang="en-US" sz="1600" dirty="0"/>
                        <a:t>35.00</a:t>
                      </a:r>
                    </a:p>
                  </a:txBody>
                  <a:tcPr/>
                </a:tc>
                <a:tc>
                  <a:txBody>
                    <a:bodyPr/>
                    <a:lstStyle/>
                    <a:p>
                      <a:r>
                        <a:rPr lang="en-US" sz="1600" dirty="0"/>
                        <a:t>33.19</a:t>
                      </a:r>
                    </a:p>
                  </a:txBody>
                  <a:tcPr/>
                </a:tc>
                <a:tc>
                  <a:txBody>
                    <a:bodyPr/>
                    <a:lstStyle/>
                    <a:p>
                      <a:r>
                        <a:rPr lang="en-US" sz="1600" dirty="0"/>
                        <a:t>0.42</a:t>
                      </a:r>
                    </a:p>
                  </a:txBody>
                  <a:tcPr/>
                </a:tc>
                <a:tc>
                  <a:txBody>
                    <a:bodyPr/>
                    <a:lstStyle/>
                    <a:p>
                      <a:r>
                        <a:rPr lang="en-US" sz="1600" dirty="0"/>
                        <a:t>0.18</a:t>
                      </a:r>
                    </a:p>
                  </a:txBody>
                  <a:tcPr/>
                </a:tc>
                <a:tc>
                  <a:txBody>
                    <a:bodyPr/>
                    <a:lstStyle/>
                    <a:p>
                      <a:r>
                        <a:rPr lang="en-US" sz="1600" dirty="0"/>
                        <a:t>357</a:t>
                      </a:r>
                    </a:p>
                  </a:txBody>
                  <a:tcPr/>
                </a:tc>
                <a:extLst>
                  <a:ext uri="{0D108BD9-81ED-4DB2-BD59-A6C34878D82A}">
                    <a16:rowId xmlns:a16="http://schemas.microsoft.com/office/drawing/2014/main" val="10002"/>
                  </a:ext>
                </a:extLst>
              </a:tr>
              <a:tr h="370840">
                <a:tc>
                  <a:txBody>
                    <a:bodyPr/>
                    <a:lstStyle/>
                    <a:p>
                      <a:r>
                        <a:rPr lang="en-US" sz="1600" dirty="0"/>
                        <a:t>8</a:t>
                      </a:r>
                    </a:p>
                  </a:txBody>
                  <a:tcPr/>
                </a:tc>
                <a:tc>
                  <a:txBody>
                    <a:bodyPr/>
                    <a:lstStyle/>
                    <a:p>
                      <a:r>
                        <a:rPr lang="en-US" sz="1600" dirty="0"/>
                        <a:t>Information about talks and events of interest from around campus and outside UBC</a:t>
                      </a:r>
                    </a:p>
                  </a:txBody>
                  <a:tcPr/>
                </a:tc>
                <a:tc>
                  <a:txBody>
                    <a:bodyPr/>
                    <a:lstStyle/>
                    <a:p>
                      <a:r>
                        <a:rPr lang="en-US" sz="1600" dirty="0"/>
                        <a:t>33.00</a:t>
                      </a:r>
                    </a:p>
                  </a:txBody>
                  <a:tcPr/>
                </a:tc>
                <a:tc>
                  <a:txBody>
                    <a:bodyPr/>
                    <a:lstStyle/>
                    <a:p>
                      <a:r>
                        <a:rPr lang="en-US" sz="1600" dirty="0"/>
                        <a:t>35.00</a:t>
                      </a:r>
                    </a:p>
                  </a:txBody>
                  <a:tcPr/>
                </a:tc>
                <a:tc>
                  <a:txBody>
                    <a:bodyPr/>
                    <a:lstStyle/>
                    <a:p>
                      <a:r>
                        <a:rPr lang="en-US" sz="1600" dirty="0"/>
                        <a:t>33.23</a:t>
                      </a:r>
                    </a:p>
                  </a:txBody>
                  <a:tcPr/>
                </a:tc>
                <a:tc>
                  <a:txBody>
                    <a:bodyPr/>
                    <a:lstStyle/>
                    <a:p>
                      <a:r>
                        <a:rPr lang="en-US" sz="1600" dirty="0"/>
                        <a:t>0.46</a:t>
                      </a:r>
                    </a:p>
                  </a:txBody>
                  <a:tcPr/>
                </a:tc>
                <a:tc>
                  <a:txBody>
                    <a:bodyPr/>
                    <a:lstStyle/>
                    <a:p>
                      <a:r>
                        <a:rPr lang="en-US" sz="1600" dirty="0"/>
                        <a:t>0.21</a:t>
                      </a:r>
                    </a:p>
                  </a:txBody>
                  <a:tcPr/>
                </a:tc>
                <a:tc>
                  <a:txBody>
                    <a:bodyPr/>
                    <a:lstStyle/>
                    <a:p>
                      <a:r>
                        <a:rPr lang="en-US" sz="1600" dirty="0"/>
                        <a:t>359</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Q12 - The Newsletter is an important vehicle for keeping members informed about matters relating to UBC and College activities. Please rate the overall value to you of the sections in the Newsletter.</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934768" cy="6400800"/>
        </p:xfrm>
        <a:graphic>
          <a:graphicData uri="http://schemas.openxmlformats.org/drawingml/2006/table">
            <a:tbl>
              <a:tblPr firstRow="1" bandRow="1">
                <a:tableStyleId>{69012ECD-51FC-41F1-AA8D-1B2483CD663E}</a:tableStyleId>
              </a:tblPr>
              <a:tblGrid>
                <a:gridCol w="992752">
                  <a:extLst>
                    <a:ext uri="{9D8B030D-6E8A-4147-A177-3AD203B41FA5}">
                      <a16:colId xmlns:a16="http://schemas.microsoft.com/office/drawing/2014/main" val="20000"/>
                    </a:ext>
                  </a:extLst>
                </a:gridCol>
                <a:gridCol w="992752">
                  <a:extLst>
                    <a:ext uri="{9D8B030D-6E8A-4147-A177-3AD203B41FA5}">
                      <a16:colId xmlns:a16="http://schemas.microsoft.com/office/drawing/2014/main" val="20001"/>
                    </a:ext>
                  </a:extLst>
                </a:gridCol>
                <a:gridCol w="992752">
                  <a:extLst>
                    <a:ext uri="{9D8B030D-6E8A-4147-A177-3AD203B41FA5}">
                      <a16:colId xmlns:a16="http://schemas.microsoft.com/office/drawing/2014/main" val="20002"/>
                    </a:ext>
                  </a:extLst>
                </a:gridCol>
                <a:gridCol w="992752">
                  <a:extLst>
                    <a:ext uri="{9D8B030D-6E8A-4147-A177-3AD203B41FA5}">
                      <a16:colId xmlns:a16="http://schemas.microsoft.com/office/drawing/2014/main" val="20003"/>
                    </a:ext>
                  </a:extLst>
                </a:gridCol>
                <a:gridCol w="992752">
                  <a:extLst>
                    <a:ext uri="{9D8B030D-6E8A-4147-A177-3AD203B41FA5}">
                      <a16:colId xmlns:a16="http://schemas.microsoft.com/office/drawing/2014/main" val="20004"/>
                    </a:ext>
                  </a:extLst>
                </a:gridCol>
                <a:gridCol w="992752">
                  <a:extLst>
                    <a:ext uri="{9D8B030D-6E8A-4147-A177-3AD203B41FA5}">
                      <a16:colId xmlns:a16="http://schemas.microsoft.com/office/drawing/2014/main" val="20005"/>
                    </a:ext>
                  </a:extLst>
                </a:gridCol>
                <a:gridCol w="992752">
                  <a:extLst>
                    <a:ext uri="{9D8B030D-6E8A-4147-A177-3AD203B41FA5}">
                      <a16:colId xmlns:a16="http://schemas.microsoft.com/office/drawing/2014/main" val="20006"/>
                    </a:ext>
                  </a:extLst>
                </a:gridCol>
                <a:gridCol w="992752">
                  <a:extLst>
                    <a:ext uri="{9D8B030D-6E8A-4147-A177-3AD203B41FA5}">
                      <a16:colId xmlns:a16="http://schemas.microsoft.com/office/drawing/2014/main" val="20007"/>
                    </a:ext>
                  </a:extLst>
                </a:gridCol>
                <a:gridCol w="992752">
                  <a:extLst>
                    <a:ext uri="{9D8B030D-6E8A-4147-A177-3AD203B41FA5}">
                      <a16:colId xmlns:a16="http://schemas.microsoft.com/office/drawing/2014/main" val="20008"/>
                    </a:ext>
                  </a:extLst>
                </a:gridCol>
              </a:tblGrid>
              <a:tr h="370840">
                <a:tc>
                  <a:txBody>
                    <a:bodyPr/>
                    <a:lstStyle/>
                    <a:p>
                      <a:r>
                        <a:rPr lang="en-US" sz="1600" dirty="0"/>
                        <a:t>#</a:t>
                      </a:r>
                    </a:p>
                  </a:txBody>
                  <a:tcPr/>
                </a:tc>
                <a:tc>
                  <a:txBody>
                    <a:bodyPr/>
                    <a:lstStyle/>
                    <a:p>
                      <a:r>
                        <a:rPr lang="en-US" sz="1600" dirty="0"/>
                        <a:t>Question</a:t>
                      </a:r>
                    </a:p>
                  </a:txBody>
                  <a:tcPr/>
                </a:tc>
                <a:tc>
                  <a:txBody>
                    <a:bodyPr/>
                    <a:lstStyle/>
                    <a:p>
                      <a:r>
                        <a:rPr lang="en-US" sz="1600" dirty="0"/>
                        <a:t>Valuable</a:t>
                      </a:r>
                    </a:p>
                  </a:txBody>
                  <a:tcPr/>
                </a:tc>
                <a:tc>
                  <a:txBody>
                    <a:bodyPr/>
                    <a:lstStyle/>
                    <a:p>
                      <a:endParaRPr lang="en-US" sz="1600" dirty="0"/>
                    </a:p>
                  </a:txBody>
                  <a:tcPr/>
                </a:tc>
                <a:tc>
                  <a:txBody>
                    <a:bodyPr/>
                    <a:lstStyle/>
                    <a:p>
                      <a:r>
                        <a:rPr lang="en-US" sz="1600" dirty="0"/>
                        <a:t>Neutral</a:t>
                      </a:r>
                    </a:p>
                  </a:txBody>
                  <a:tcPr/>
                </a:tc>
                <a:tc>
                  <a:txBody>
                    <a:bodyPr/>
                    <a:lstStyle/>
                    <a:p>
                      <a:endParaRPr lang="en-US" sz="1600" dirty="0"/>
                    </a:p>
                  </a:txBody>
                  <a:tcPr/>
                </a:tc>
                <a:tc>
                  <a:txBody>
                    <a:bodyPr/>
                    <a:lstStyle/>
                    <a:p>
                      <a:r>
                        <a:rPr lang="en-US" sz="1600" dirty="0"/>
                        <a:t>Not valuable</a:t>
                      </a:r>
                    </a:p>
                  </a:txBody>
                  <a:tcPr/>
                </a:tc>
                <a:tc>
                  <a:txBody>
                    <a:bodyPr/>
                    <a:lstStyle/>
                    <a:p>
                      <a:endParaRPr lang="en-US" sz="1600" dirty="0"/>
                    </a:p>
                  </a:txBody>
                  <a:tcPr/>
                </a:tc>
                <a:tc>
                  <a:txBody>
                    <a:bodyPr/>
                    <a:lstStyle/>
                    <a:p>
                      <a:r>
                        <a:rPr lang="en-US" sz="1600" dirty="0"/>
                        <a:t>Total</a:t>
                      </a:r>
                    </a:p>
                  </a:txBody>
                  <a:tcPr/>
                </a:tc>
                <a:extLst>
                  <a:ext uri="{0D108BD9-81ED-4DB2-BD59-A6C34878D82A}">
                    <a16:rowId xmlns:a16="http://schemas.microsoft.com/office/drawing/2014/main" val="10000"/>
                  </a:ext>
                </a:extLst>
              </a:tr>
              <a:tr h="370840">
                <a:tc>
                  <a:txBody>
                    <a:bodyPr/>
                    <a:lstStyle/>
                    <a:p>
                      <a:r>
                        <a:rPr lang="en-US" sz="1600" dirty="0"/>
                        <a:t>1</a:t>
                      </a:r>
                    </a:p>
                  </a:txBody>
                  <a:tcPr/>
                </a:tc>
                <a:tc>
                  <a:txBody>
                    <a:bodyPr/>
                    <a:lstStyle/>
                    <a:p>
                      <a:r>
                        <a:rPr lang="en-US" sz="1600" dirty="0"/>
                        <a:t>Principal's Report</a:t>
                      </a:r>
                    </a:p>
                  </a:txBody>
                  <a:tcPr/>
                </a:tc>
                <a:tc>
                  <a:txBody>
                    <a:bodyPr/>
                    <a:lstStyle/>
                    <a:p>
                      <a:r>
                        <a:rPr lang="en-US" sz="1600" dirty="0"/>
                        <a:t>70.08%</a:t>
                      </a:r>
                    </a:p>
                  </a:txBody>
                  <a:tcPr/>
                </a:tc>
                <a:tc>
                  <a:txBody>
                    <a:bodyPr/>
                    <a:lstStyle/>
                    <a:p>
                      <a:r>
                        <a:rPr lang="en-US" sz="1600" dirty="0"/>
                        <a:t>253</a:t>
                      </a:r>
                    </a:p>
                  </a:txBody>
                  <a:tcPr/>
                </a:tc>
                <a:tc>
                  <a:txBody>
                    <a:bodyPr/>
                    <a:lstStyle/>
                    <a:p>
                      <a:r>
                        <a:rPr lang="en-US" sz="1600" dirty="0"/>
                        <a:t>27.70%</a:t>
                      </a:r>
                    </a:p>
                  </a:txBody>
                  <a:tcPr/>
                </a:tc>
                <a:tc>
                  <a:txBody>
                    <a:bodyPr/>
                    <a:lstStyle/>
                    <a:p>
                      <a:r>
                        <a:rPr lang="en-US" sz="1600" dirty="0"/>
                        <a:t>100</a:t>
                      </a:r>
                    </a:p>
                  </a:txBody>
                  <a:tcPr/>
                </a:tc>
                <a:tc>
                  <a:txBody>
                    <a:bodyPr/>
                    <a:lstStyle/>
                    <a:p>
                      <a:r>
                        <a:rPr lang="en-US" sz="1600" dirty="0"/>
                        <a:t>2.22%</a:t>
                      </a:r>
                    </a:p>
                  </a:txBody>
                  <a:tcPr/>
                </a:tc>
                <a:tc>
                  <a:txBody>
                    <a:bodyPr/>
                    <a:lstStyle/>
                    <a:p>
                      <a:r>
                        <a:rPr lang="en-US" sz="1600" dirty="0"/>
                        <a:t>8</a:t>
                      </a:r>
                    </a:p>
                  </a:txBody>
                  <a:tcPr/>
                </a:tc>
                <a:tc>
                  <a:txBody>
                    <a:bodyPr/>
                    <a:lstStyle/>
                    <a:p>
                      <a:r>
                        <a:rPr lang="en-US" sz="1600" dirty="0"/>
                        <a:t>361</a:t>
                      </a:r>
                    </a:p>
                  </a:txBody>
                  <a:tcPr/>
                </a:tc>
                <a:extLst>
                  <a:ext uri="{0D108BD9-81ED-4DB2-BD59-A6C34878D82A}">
                    <a16:rowId xmlns:a16="http://schemas.microsoft.com/office/drawing/2014/main" val="10001"/>
                  </a:ext>
                </a:extLst>
              </a:tr>
              <a:tr h="370840">
                <a:tc>
                  <a:txBody>
                    <a:bodyPr/>
                    <a:lstStyle/>
                    <a:p>
                      <a:r>
                        <a:rPr lang="en-US" sz="1600" dirty="0"/>
                        <a:t>2</a:t>
                      </a:r>
                    </a:p>
                  </a:txBody>
                  <a:tcPr/>
                </a:tc>
                <a:tc>
                  <a:txBody>
                    <a:bodyPr/>
                    <a:lstStyle/>
                    <a:p>
                      <a:r>
                        <a:rPr lang="en-US" sz="1600" dirty="0"/>
                        <a:t>Information about the General meetings and the speakers</a:t>
                      </a:r>
                    </a:p>
                  </a:txBody>
                  <a:tcPr/>
                </a:tc>
                <a:tc>
                  <a:txBody>
                    <a:bodyPr/>
                    <a:lstStyle/>
                    <a:p>
                      <a:r>
                        <a:rPr lang="en-US" sz="1600" dirty="0"/>
                        <a:t>81.72%</a:t>
                      </a:r>
                    </a:p>
                  </a:txBody>
                  <a:tcPr/>
                </a:tc>
                <a:tc>
                  <a:txBody>
                    <a:bodyPr/>
                    <a:lstStyle/>
                    <a:p>
                      <a:r>
                        <a:rPr lang="en-US" sz="1600" dirty="0"/>
                        <a:t>295</a:t>
                      </a:r>
                    </a:p>
                  </a:txBody>
                  <a:tcPr/>
                </a:tc>
                <a:tc>
                  <a:txBody>
                    <a:bodyPr/>
                    <a:lstStyle/>
                    <a:p>
                      <a:r>
                        <a:rPr lang="en-US" sz="1600" dirty="0"/>
                        <a:t>17.17%</a:t>
                      </a:r>
                    </a:p>
                  </a:txBody>
                  <a:tcPr/>
                </a:tc>
                <a:tc>
                  <a:txBody>
                    <a:bodyPr/>
                    <a:lstStyle/>
                    <a:p>
                      <a:r>
                        <a:rPr lang="en-US" sz="1600" dirty="0"/>
                        <a:t>62</a:t>
                      </a:r>
                    </a:p>
                  </a:txBody>
                  <a:tcPr/>
                </a:tc>
                <a:tc>
                  <a:txBody>
                    <a:bodyPr/>
                    <a:lstStyle/>
                    <a:p>
                      <a:r>
                        <a:rPr lang="en-US" sz="1600" dirty="0"/>
                        <a:t>1.11%</a:t>
                      </a:r>
                    </a:p>
                  </a:txBody>
                  <a:tcPr/>
                </a:tc>
                <a:tc>
                  <a:txBody>
                    <a:bodyPr/>
                    <a:lstStyle/>
                    <a:p>
                      <a:r>
                        <a:rPr lang="en-US" sz="1600" dirty="0"/>
                        <a:t>4</a:t>
                      </a:r>
                    </a:p>
                  </a:txBody>
                  <a:tcPr/>
                </a:tc>
                <a:tc>
                  <a:txBody>
                    <a:bodyPr/>
                    <a:lstStyle/>
                    <a:p>
                      <a:r>
                        <a:rPr lang="en-US" sz="1600" dirty="0"/>
                        <a:t>361</a:t>
                      </a:r>
                    </a:p>
                  </a:txBody>
                  <a:tcPr/>
                </a:tc>
                <a:extLst>
                  <a:ext uri="{0D108BD9-81ED-4DB2-BD59-A6C34878D82A}">
                    <a16:rowId xmlns:a16="http://schemas.microsoft.com/office/drawing/2014/main" val="10002"/>
                  </a:ext>
                </a:extLst>
              </a:tr>
              <a:tr h="370840">
                <a:tc>
                  <a:txBody>
                    <a:bodyPr/>
                    <a:lstStyle/>
                    <a:p>
                      <a:r>
                        <a:rPr lang="en-US" sz="1600" dirty="0"/>
                        <a:t>3</a:t>
                      </a:r>
                    </a:p>
                  </a:txBody>
                  <a:tcPr/>
                </a:tc>
                <a:tc>
                  <a:txBody>
                    <a:bodyPr/>
                    <a:lstStyle/>
                    <a:p>
                      <a:r>
                        <a:rPr lang="en-US" sz="1600" dirty="0"/>
                        <a:t>Information about College programs</a:t>
                      </a:r>
                    </a:p>
                  </a:txBody>
                  <a:tcPr/>
                </a:tc>
                <a:tc>
                  <a:txBody>
                    <a:bodyPr/>
                    <a:lstStyle/>
                    <a:p>
                      <a:r>
                        <a:rPr lang="en-US" sz="1600" dirty="0"/>
                        <a:t>73.41%</a:t>
                      </a:r>
                    </a:p>
                  </a:txBody>
                  <a:tcPr/>
                </a:tc>
                <a:tc>
                  <a:txBody>
                    <a:bodyPr/>
                    <a:lstStyle/>
                    <a:p>
                      <a:r>
                        <a:rPr lang="en-US" sz="1600" dirty="0"/>
                        <a:t>265</a:t>
                      </a:r>
                    </a:p>
                  </a:txBody>
                  <a:tcPr/>
                </a:tc>
                <a:tc>
                  <a:txBody>
                    <a:bodyPr/>
                    <a:lstStyle/>
                    <a:p>
                      <a:r>
                        <a:rPr lang="en-US" sz="1600" dirty="0"/>
                        <a:t>24.38%</a:t>
                      </a:r>
                    </a:p>
                  </a:txBody>
                  <a:tcPr/>
                </a:tc>
                <a:tc>
                  <a:txBody>
                    <a:bodyPr/>
                    <a:lstStyle/>
                    <a:p>
                      <a:r>
                        <a:rPr lang="en-US" sz="1600" dirty="0"/>
                        <a:t>88</a:t>
                      </a:r>
                    </a:p>
                  </a:txBody>
                  <a:tcPr/>
                </a:tc>
                <a:tc>
                  <a:txBody>
                    <a:bodyPr/>
                    <a:lstStyle/>
                    <a:p>
                      <a:r>
                        <a:rPr lang="en-US" sz="1600" dirty="0"/>
                        <a:t>2.22%</a:t>
                      </a:r>
                    </a:p>
                  </a:txBody>
                  <a:tcPr/>
                </a:tc>
                <a:tc>
                  <a:txBody>
                    <a:bodyPr/>
                    <a:lstStyle/>
                    <a:p>
                      <a:r>
                        <a:rPr lang="en-US" sz="1600" dirty="0"/>
                        <a:t>8</a:t>
                      </a:r>
                    </a:p>
                  </a:txBody>
                  <a:tcPr/>
                </a:tc>
                <a:tc>
                  <a:txBody>
                    <a:bodyPr/>
                    <a:lstStyle/>
                    <a:p>
                      <a:r>
                        <a:rPr lang="en-US" sz="1600" dirty="0"/>
                        <a:t>361</a:t>
                      </a:r>
                    </a:p>
                  </a:txBody>
                  <a:tcPr/>
                </a:tc>
                <a:extLst>
                  <a:ext uri="{0D108BD9-81ED-4DB2-BD59-A6C34878D82A}">
                    <a16:rowId xmlns:a16="http://schemas.microsoft.com/office/drawing/2014/main" val="10003"/>
                  </a:ext>
                </a:extLst>
              </a:tr>
              <a:tr h="370840">
                <a:tc>
                  <a:txBody>
                    <a:bodyPr/>
                    <a:lstStyle/>
                    <a:p>
                      <a:r>
                        <a:rPr lang="en-US" sz="1600" dirty="0"/>
                        <a:t>4</a:t>
                      </a:r>
                    </a:p>
                  </a:txBody>
                  <a:tcPr/>
                </a:tc>
                <a:tc>
                  <a:txBody>
                    <a:bodyPr/>
                    <a:lstStyle/>
                    <a:p>
                      <a:r>
                        <a:rPr lang="en-US" sz="1600" dirty="0"/>
                        <a:t>News items submitted by members</a:t>
                      </a:r>
                    </a:p>
                  </a:txBody>
                  <a:tcPr/>
                </a:tc>
                <a:tc>
                  <a:txBody>
                    <a:bodyPr/>
                    <a:lstStyle/>
                    <a:p>
                      <a:r>
                        <a:rPr lang="en-US" sz="1600" dirty="0"/>
                        <a:t>66.95%</a:t>
                      </a:r>
                    </a:p>
                  </a:txBody>
                  <a:tcPr/>
                </a:tc>
                <a:tc>
                  <a:txBody>
                    <a:bodyPr/>
                    <a:lstStyle/>
                    <a:p>
                      <a:r>
                        <a:rPr lang="en-US" sz="1600" dirty="0"/>
                        <a:t>239</a:t>
                      </a:r>
                    </a:p>
                  </a:txBody>
                  <a:tcPr/>
                </a:tc>
                <a:tc>
                  <a:txBody>
                    <a:bodyPr/>
                    <a:lstStyle/>
                    <a:p>
                      <a:r>
                        <a:rPr lang="en-US" sz="1600" dirty="0"/>
                        <a:t>31.93%</a:t>
                      </a:r>
                    </a:p>
                  </a:txBody>
                  <a:tcPr/>
                </a:tc>
                <a:tc>
                  <a:txBody>
                    <a:bodyPr/>
                    <a:lstStyle/>
                    <a:p>
                      <a:r>
                        <a:rPr lang="en-US" sz="1600" dirty="0"/>
                        <a:t>114</a:t>
                      </a:r>
                    </a:p>
                  </a:txBody>
                  <a:tcPr/>
                </a:tc>
                <a:tc>
                  <a:txBody>
                    <a:bodyPr/>
                    <a:lstStyle/>
                    <a:p>
                      <a:r>
                        <a:rPr lang="en-US" sz="1600" dirty="0"/>
                        <a:t>1.12%</a:t>
                      </a:r>
                    </a:p>
                  </a:txBody>
                  <a:tcPr/>
                </a:tc>
                <a:tc>
                  <a:txBody>
                    <a:bodyPr/>
                    <a:lstStyle/>
                    <a:p>
                      <a:r>
                        <a:rPr lang="en-US" sz="1600" dirty="0"/>
                        <a:t>4</a:t>
                      </a:r>
                    </a:p>
                  </a:txBody>
                  <a:tcPr/>
                </a:tc>
                <a:tc>
                  <a:txBody>
                    <a:bodyPr/>
                    <a:lstStyle/>
                    <a:p>
                      <a:r>
                        <a:rPr lang="en-US" sz="1600" dirty="0"/>
                        <a:t>357</a:t>
                      </a:r>
                    </a:p>
                  </a:txBody>
                  <a:tcPr/>
                </a:tc>
                <a:extLst>
                  <a:ext uri="{0D108BD9-81ED-4DB2-BD59-A6C34878D82A}">
                    <a16:rowId xmlns:a16="http://schemas.microsoft.com/office/drawing/2014/main" val="10004"/>
                  </a:ext>
                </a:extLst>
              </a:tr>
              <a:tr h="370840">
                <a:tc>
                  <a:txBody>
                    <a:bodyPr/>
                    <a:lstStyle/>
                    <a:p>
                      <a:r>
                        <a:rPr lang="en-US" sz="1600" dirty="0"/>
                        <a:t>5</a:t>
                      </a:r>
                    </a:p>
                  </a:txBody>
                  <a:tcPr/>
                </a:tc>
                <a:tc>
                  <a:txBody>
                    <a:bodyPr/>
                    <a:lstStyle/>
                    <a:p>
                      <a:r>
                        <a:rPr lang="en-US" sz="1600" dirty="0"/>
                        <a:t>Notice of publications by members</a:t>
                      </a:r>
                    </a:p>
                  </a:txBody>
                  <a:tcPr/>
                </a:tc>
                <a:tc>
                  <a:txBody>
                    <a:bodyPr/>
                    <a:lstStyle/>
                    <a:p>
                      <a:r>
                        <a:rPr lang="en-US" sz="1600" dirty="0"/>
                        <a:t>46.37%</a:t>
                      </a:r>
                    </a:p>
                  </a:txBody>
                  <a:tcPr/>
                </a:tc>
                <a:tc>
                  <a:txBody>
                    <a:bodyPr/>
                    <a:lstStyle/>
                    <a:p>
                      <a:r>
                        <a:rPr lang="en-US" sz="1600" dirty="0"/>
                        <a:t>166</a:t>
                      </a:r>
                    </a:p>
                  </a:txBody>
                  <a:tcPr/>
                </a:tc>
                <a:tc>
                  <a:txBody>
                    <a:bodyPr/>
                    <a:lstStyle/>
                    <a:p>
                      <a:r>
                        <a:rPr lang="en-US" sz="1600" dirty="0"/>
                        <a:t>44.97%</a:t>
                      </a:r>
                    </a:p>
                  </a:txBody>
                  <a:tcPr/>
                </a:tc>
                <a:tc>
                  <a:txBody>
                    <a:bodyPr/>
                    <a:lstStyle/>
                    <a:p>
                      <a:r>
                        <a:rPr lang="en-US" sz="1600" dirty="0"/>
                        <a:t>161</a:t>
                      </a:r>
                    </a:p>
                  </a:txBody>
                  <a:tcPr/>
                </a:tc>
                <a:tc>
                  <a:txBody>
                    <a:bodyPr/>
                    <a:lstStyle/>
                    <a:p>
                      <a:r>
                        <a:rPr lang="en-US" sz="1600" dirty="0"/>
                        <a:t>8.66%</a:t>
                      </a:r>
                    </a:p>
                  </a:txBody>
                  <a:tcPr/>
                </a:tc>
                <a:tc>
                  <a:txBody>
                    <a:bodyPr/>
                    <a:lstStyle/>
                    <a:p>
                      <a:r>
                        <a:rPr lang="en-US" sz="1600" dirty="0"/>
                        <a:t>31</a:t>
                      </a:r>
                    </a:p>
                  </a:txBody>
                  <a:tcPr/>
                </a:tc>
                <a:tc>
                  <a:txBody>
                    <a:bodyPr/>
                    <a:lstStyle/>
                    <a:p>
                      <a:r>
                        <a:rPr lang="en-US" sz="1600" dirty="0"/>
                        <a:t>358</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70000" y="140000"/>
            <a:ext cx="8229600" cy="369332"/>
          </a:xfrm>
          <a:prstGeom prst="rect">
            <a:avLst/>
          </a:prstGeom>
          <a:noFill/>
        </p:spPr>
        <p:txBody>
          <a:bodyPr wrap="square" rtlCol="0"/>
          <a:lstStyle/>
          <a:p>
            <a:r>
              <a:rPr lang="en-US" sz="1600" dirty="0"/>
              <a:t>Q12 - The Newsletter is an important vehicle for keeping members informed about matters relating to UBC and College activities. Please rate the overall value to you of the sections in the Newsletter.</a:t>
            </a:r>
          </a:p>
        </p:txBody>
      </p:sp>
      <p:graphicFrame>
        <p:nvGraphicFramePr>
          <p:cNvPr id="6" name="Table 5"/>
          <p:cNvGraphicFramePr>
            <a:graphicFrameLocks noGrp="1"/>
          </p:cNvGraphicFramePr>
          <p:nvPr>
            <p:extLst>
              <p:ext uri="{D42A27DB-BD31-4B8C-83A1-F6EECF244321}">
                <p14:modId xmlns:p14="http://schemas.microsoft.com/office/powerpoint/2010/main" val="1579011935"/>
              </p:ext>
            </p:extLst>
          </p:nvPr>
        </p:nvGraphicFramePr>
        <p:xfrm>
          <a:off x="354000" y="1100000"/>
          <a:ext cx="8934768" cy="5242560"/>
        </p:xfrm>
        <a:graphic>
          <a:graphicData uri="http://schemas.openxmlformats.org/drawingml/2006/table">
            <a:tbl>
              <a:tblPr firstRow="1" bandRow="1">
                <a:tableStyleId>{69012ECD-51FC-41F1-AA8D-1B2483CD663E}</a:tableStyleId>
              </a:tblPr>
              <a:tblGrid>
                <a:gridCol w="992752">
                  <a:extLst>
                    <a:ext uri="{9D8B030D-6E8A-4147-A177-3AD203B41FA5}">
                      <a16:colId xmlns:a16="http://schemas.microsoft.com/office/drawing/2014/main" val="20000"/>
                    </a:ext>
                  </a:extLst>
                </a:gridCol>
                <a:gridCol w="992752">
                  <a:extLst>
                    <a:ext uri="{9D8B030D-6E8A-4147-A177-3AD203B41FA5}">
                      <a16:colId xmlns:a16="http://schemas.microsoft.com/office/drawing/2014/main" val="20001"/>
                    </a:ext>
                  </a:extLst>
                </a:gridCol>
                <a:gridCol w="992752">
                  <a:extLst>
                    <a:ext uri="{9D8B030D-6E8A-4147-A177-3AD203B41FA5}">
                      <a16:colId xmlns:a16="http://schemas.microsoft.com/office/drawing/2014/main" val="20002"/>
                    </a:ext>
                  </a:extLst>
                </a:gridCol>
                <a:gridCol w="992752">
                  <a:extLst>
                    <a:ext uri="{9D8B030D-6E8A-4147-A177-3AD203B41FA5}">
                      <a16:colId xmlns:a16="http://schemas.microsoft.com/office/drawing/2014/main" val="20003"/>
                    </a:ext>
                  </a:extLst>
                </a:gridCol>
                <a:gridCol w="992752">
                  <a:extLst>
                    <a:ext uri="{9D8B030D-6E8A-4147-A177-3AD203B41FA5}">
                      <a16:colId xmlns:a16="http://schemas.microsoft.com/office/drawing/2014/main" val="20004"/>
                    </a:ext>
                  </a:extLst>
                </a:gridCol>
                <a:gridCol w="992752">
                  <a:extLst>
                    <a:ext uri="{9D8B030D-6E8A-4147-A177-3AD203B41FA5}">
                      <a16:colId xmlns:a16="http://schemas.microsoft.com/office/drawing/2014/main" val="20005"/>
                    </a:ext>
                  </a:extLst>
                </a:gridCol>
                <a:gridCol w="992752">
                  <a:extLst>
                    <a:ext uri="{9D8B030D-6E8A-4147-A177-3AD203B41FA5}">
                      <a16:colId xmlns:a16="http://schemas.microsoft.com/office/drawing/2014/main" val="20006"/>
                    </a:ext>
                  </a:extLst>
                </a:gridCol>
                <a:gridCol w="992752">
                  <a:extLst>
                    <a:ext uri="{9D8B030D-6E8A-4147-A177-3AD203B41FA5}">
                      <a16:colId xmlns:a16="http://schemas.microsoft.com/office/drawing/2014/main" val="20007"/>
                    </a:ext>
                  </a:extLst>
                </a:gridCol>
                <a:gridCol w="992752">
                  <a:extLst>
                    <a:ext uri="{9D8B030D-6E8A-4147-A177-3AD203B41FA5}">
                      <a16:colId xmlns:a16="http://schemas.microsoft.com/office/drawing/2014/main" val="20008"/>
                    </a:ext>
                  </a:extLst>
                </a:gridCol>
              </a:tblGrid>
              <a:tr h="370840">
                <a:tc>
                  <a:txBody>
                    <a:bodyPr/>
                    <a:lstStyle/>
                    <a:p>
                      <a:r>
                        <a:rPr lang="en-US" sz="1600" dirty="0"/>
                        <a:t>#</a:t>
                      </a:r>
                    </a:p>
                  </a:txBody>
                  <a:tcPr/>
                </a:tc>
                <a:tc>
                  <a:txBody>
                    <a:bodyPr/>
                    <a:lstStyle/>
                    <a:p>
                      <a:r>
                        <a:rPr lang="en-US" sz="1600" dirty="0"/>
                        <a:t>Question</a:t>
                      </a:r>
                    </a:p>
                  </a:txBody>
                  <a:tcPr/>
                </a:tc>
                <a:tc>
                  <a:txBody>
                    <a:bodyPr/>
                    <a:lstStyle/>
                    <a:p>
                      <a:r>
                        <a:rPr lang="en-US" sz="1600" dirty="0"/>
                        <a:t>Valuable</a:t>
                      </a:r>
                    </a:p>
                  </a:txBody>
                  <a:tcPr/>
                </a:tc>
                <a:tc>
                  <a:txBody>
                    <a:bodyPr/>
                    <a:lstStyle/>
                    <a:p>
                      <a:endParaRPr lang="en-US" sz="1600" dirty="0"/>
                    </a:p>
                  </a:txBody>
                  <a:tcPr/>
                </a:tc>
                <a:tc>
                  <a:txBody>
                    <a:bodyPr/>
                    <a:lstStyle/>
                    <a:p>
                      <a:r>
                        <a:rPr lang="en-US" sz="1600" dirty="0"/>
                        <a:t>Neutral</a:t>
                      </a:r>
                    </a:p>
                  </a:txBody>
                  <a:tcPr/>
                </a:tc>
                <a:tc>
                  <a:txBody>
                    <a:bodyPr/>
                    <a:lstStyle/>
                    <a:p>
                      <a:endParaRPr lang="en-US" sz="1600" dirty="0"/>
                    </a:p>
                  </a:txBody>
                  <a:tcPr/>
                </a:tc>
                <a:tc>
                  <a:txBody>
                    <a:bodyPr/>
                    <a:lstStyle/>
                    <a:p>
                      <a:r>
                        <a:rPr lang="en-US" sz="1600" dirty="0"/>
                        <a:t>Not valuable</a:t>
                      </a:r>
                    </a:p>
                  </a:txBody>
                  <a:tcPr/>
                </a:tc>
                <a:tc>
                  <a:txBody>
                    <a:bodyPr/>
                    <a:lstStyle/>
                    <a:p>
                      <a:endParaRPr lang="en-US" sz="1600" dirty="0"/>
                    </a:p>
                  </a:txBody>
                  <a:tcPr/>
                </a:tc>
                <a:tc>
                  <a:txBody>
                    <a:bodyPr/>
                    <a:lstStyle/>
                    <a:p>
                      <a:r>
                        <a:rPr lang="en-US" sz="1600" dirty="0"/>
                        <a:t>Total</a:t>
                      </a:r>
                    </a:p>
                  </a:txBody>
                  <a:tcPr/>
                </a:tc>
                <a:extLst>
                  <a:ext uri="{0D108BD9-81ED-4DB2-BD59-A6C34878D82A}">
                    <a16:rowId xmlns:a16="http://schemas.microsoft.com/office/drawing/2014/main" val="10000"/>
                  </a:ext>
                </a:extLst>
              </a:tr>
              <a:tr h="370840">
                <a:tc>
                  <a:txBody>
                    <a:bodyPr/>
                    <a:lstStyle/>
                    <a:p>
                      <a:r>
                        <a:rPr lang="en-US" sz="1600" dirty="0"/>
                        <a:t>6</a:t>
                      </a:r>
                    </a:p>
                  </a:txBody>
                  <a:tcPr/>
                </a:tc>
                <a:tc>
                  <a:txBody>
                    <a:bodyPr/>
                    <a:lstStyle/>
                    <a:p>
                      <a:r>
                        <a:rPr lang="en-US" sz="1600" dirty="0"/>
                        <a:t>Awards and achievements</a:t>
                      </a:r>
                    </a:p>
                  </a:txBody>
                  <a:tcPr/>
                </a:tc>
                <a:tc>
                  <a:txBody>
                    <a:bodyPr/>
                    <a:lstStyle/>
                    <a:p>
                      <a:r>
                        <a:rPr lang="en-US" sz="1600" dirty="0"/>
                        <a:t>59.09%</a:t>
                      </a:r>
                    </a:p>
                  </a:txBody>
                  <a:tcPr/>
                </a:tc>
                <a:tc>
                  <a:txBody>
                    <a:bodyPr/>
                    <a:lstStyle/>
                    <a:p>
                      <a:r>
                        <a:rPr lang="en-US" sz="1600" dirty="0"/>
                        <a:t>208</a:t>
                      </a:r>
                    </a:p>
                  </a:txBody>
                  <a:tcPr/>
                </a:tc>
                <a:tc>
                  <a:txBody>
                    <a:bodyPr/>
                    <a:lstStyle/>
                    <a:p>
                      <a:r>
                        <a:rPr lang="en-US" sz="1600" dirty="0"/>
                        <a:t>35.51%</a:t>
                      </a:r>
                    </a:p>
                  </a:txBody>
                  <a:tcPr/>
                </a:tc>
                <a:tc>
                  <a:txBody>
                    <a:bodyPr/>
                    <a:lstStyle/>
                    <a:p>
                      <a:r>
                        <a:rPr lang="en-US" sz="1600" dirty="0"/>
                        <a:t>125</a:t>
                      </a:r>
                    </a:p>
                  </a:txBody>
                  <a:tcPr/>
                </a:tc>
                <a:tc>
                  <a:txBody>
                    <a:bodyPr/>
                    <a:lstStyle/>
                    <a:p>
                      <a:r>
                        <a:rPr lang="en-US" sz="1600" dirty="0"/>
                        <a:t>5.40%</a:t>
                      </a:r>
                    </a:p>
                  </a:txBody>
                  <a:tcPr/>
                </a:tc>
                <a:tc>
                  <a:txBody>
                    <a:bodyPr/>
                    <a:lstStyle/>
                    <a:p>
                      <a:r>
                        <a:rPr lang="en-US" sz="1600" dirty="0"/>
                        <a:t>19</a:t>
                      </a:r>
                    </a:p>
                  </a:txBody>
                  <a:tcPr/>
                </a:tc>
                <a:tc>
                  <a:txBody>
                    <a:bodyPr/>
                    <a:lstStyle/>
                    <a:p>
                      <a:r>
                        <a:rPr lang="en-US" sz="1600" dirty="0"/>
                        <a:t>352</a:t>
                      </a:r>
                    </a:p>
                  </a:txBody>
                  <a:tcPr/>
                </a:tc>
                <a:extLst>
                  <a:ext uri="{0D108BD9-81ED-4DB2-BD59-A6C34878D82A}">
                    <a16:rowId xmlns:a16="http://schemas.microsoft.com/office/drawing/2014/main" val="10001"/>
                  </a:ext>
                </a:extLst>
              </a:tr>
              <a:tr h="370840">
                <a:tc>
                  <a:txBody>
                    <a:bodyPr/>
                    <a:lstStyle/>
                    <a:p>
                      <a:r>
                        <a:rPr lang="en-US" sz="1600" dirty="0"/>
                        <a:t>7</a:t>
                      </a:r>
                    </a:p>
                  </a:txBody>
                  <a:tcPr/>
                </a:tc>
                <a:tc>
                  <a:txBody>
                    <a:bodyPr/>
                    <a:lstStyle/>
                    <a:p>
                      <a:r>
                        <a:rPr lang="en-US" sz="1600" dirty="0"/>
                        <a:t>In Memoriam</a:t>
                      </a:r>
                    </a:p>
                  </a:txBody>
                  <a:tcPr/>
                </a:tc>
                <a:tc>
                  <a:txBody>
                    <a:bodyPr/>
                    <a:lstStyle/>
                    <a:p>
                      <a:r>
                        <a:rPr lang="en-US" sz="1600" dirty="0"/>
                        <a:t>81.79%</a:t>
                      </a:r>
                    </a:p>
                  </a:txBody>
                  <a:tcPr/>
                </a:tc>
                <a:tc>
                  <a:txBody>
                    <a:bodyPr/>
                    <a:lstStyle/>
                    <a:p>
                      <a:r>
                        <a:rPr lang="en-US" sz="1600" dirty="0"/>
                        <a:t>292</a:t>
                      </a:r>
                    </a:p>
                  </a:txBody>
                  <a:tcPr/>
                </a:tc>
                <a:tc>
                  <a:txBody>
                    <a:bodyPr/>
                    <a:lstStyle/>
                    <a:p>
                      <a:r>
                        <a:rPr lang="en-US" sz="1600" dirty="0"/>
                        <a:t>17.09%</a:t>
                      </a:r>
                    </a:p>
                  </a:txBody>
                  <a:tcPr/>
                </a:tc>
                <a:tc>
                  <a:txBody>
                    <a:bodyPr/>
                    <a:lstStyle/>
                    <a:p>
                      <a:r>
                        <a:rPr lang="en-US" sz="1600" dirty="0"/>
                        <a:t>61</a:t>
                      </a:r>
                    </a:p>
                  </a:txBody>
                  <a:tcPr/>
                </a:tc>
                <a:tc>
                  <a:txBody>
                    <a:bodyPr/>
                    <a:lstStyle/>
                    <a:p>
                      <a:r>
                        <a:rPr lang="en-US" sz="1600" dirty="0"/>
                        <a:t>1.12%</a:t>
                      </a:r>
                    </a:p>
                  </a:txBody>
                  <a:tcPr/>
                </a:tc>
                <a:tc>
                  <a:txBody>
                    <a:bodyPr/>
                    <a:lstStyle/>
                    <a:p>
                      <a:r>
                        <a:rPr lang="en-US" sz="1600" dirty="0"/>
                        <a:t>4</a:t>
                      </a:r>
                    </a:p>
                  </a:txBody>
                  <a:tcPr/>
                </a:tc>
                <a:tc>
                  <a:txBody>
                    <a:bodyPr/>
                    <a:lstStyle/>
                    <a:p>
                      <a:r>
                        <a:rPr lang="en-US" sz="1600" dirty="0"/>
                        <a:t>357</a:t>
                      </a:r>
                    </a:p>
                  </a:txBody>
                  <a:tcPr/>
                </a:tc>
                <a:extLst>
                  <a:ext uri="{0D108BD9-81ED-4DB2-BD59-A6C34878D82A}">
                    <a16:rowId xmlns:a16="http://schemas.microsoft.com/office/drawing/2014/main" val="10002"/>
                  </a:ext>
                </a:extLst>
              </a:tr>
              <a:tr h="370840">
                <a:tc>
                  <a:txBody>
                    <a:bodyPr/>
                    <a:lstStyle/>
                    <a:p>
                      <a:r>
                        <a:rPr lang="en-US" sz="1600" dirty="0"/>
                        <a:t>8</a:t>
                      </a:r>
                    </a:p>
                  </a:txBody>
                  <a:tcPr/>
                </a:tc>
                <a:tc>
                  <a:txBody>
                    <a:bodyPr/>
                    <a:lstStyle/>
                    <a:p>
                      <a:r>
                        <a:rPr lang="en-US" sz="1600" dirty="0"/>
                        <a:t>Information about talks and events of interest from around campus and outside UBC</a:t>
                      </a:r>
                    </a:p>
                  </a:txBody>
                  <a:tcPr/>
                </a:tc>
                <a:tc>
                  <a:txBody>
                    <a:bodyPr/>
                    <a:lstStyle/>
                    <a:p>
                      <a:r>
                        <a:rPr lang="en-US" sz="1600" dirty="0"/>
                        <a:t>78.55%</a:t>
                      </a:r>
                    </a:p>
                  </a:txBody>
                  <a:tcPr/>
                </a:tc>
                <a:tc>
                  <a:txBody>
                    <a:bodyPr/>
                    <a:lstStyle/>
                    <a:p>
                      <a:r>
                        <a:rPr lang="en-US" sz="1600" dirty="0"/>
                        <a:t>282</a:t>
                      </a:r>
                    </a:p>
                  </a:txBody>
                  <a:tcPr/>
                </a:tc>
                <a:tc>
                  <a:txBody>
                    <a:bodyPr/>
                    <a:lstStyle/>
                    <a:p>
                      <a:r>
                        <a:rPr lang="en-US" sz="1600" dirty="0"/>
                        <a:t>19.78%</a:t>
                      </a:r>
                    </a:p>
                  </a:txBody>
                  <a:tcPr/>
                </a:tc>
                <a:tc>
                  <a:txBody>
                    <a:bodyPr/>
                    <a:lstStyle/>
                    <a:p>
                      <a:r>
                        <a:rPr lang="en-US" sz="1600" dirty="0"/>
                        <a:t>71</a:t>
                      </a:r>
                    </a:p>
                  </a:txBody>
                  <a:tcPr/>
                </a:tc>
                <a:tc>
                  <a:txBody>
                    <a:bodyPr/>
                    <a:lstStyle/>
                    <a:p>
                      <a:r>
                        <a:rPr lang="en-US" sz="1600" dirty="0"/>
                        <a:t>1.67%</a:t>
                      </a:r>
                    </a:p>
                  </a:txBody>
                  <a:tcPr/>
                </a:tc>
                <a:tc>
                  <a:txBody>
                    <a:bodyPr/>
                    <a:lstStyle/>
                    <a:p>
                      <a:r>
                        <a:rPr lang="en-US" sz="1600" dirty="0"/>
                        <a:t>6</a:t>
                      </a:r>
                    </a:p>
                  </a:txBody>
                  <a:tcPr/>
                </a:tc>
                <a:tc>
                  <a:txBody>
                    <a:bodyPr/>
                    <a:lstStyle/>
                    <a:p>
                      <a:r>
                        <a:rPr lang="en-US" sz="1600" dirty="0"/>
                        <a:t>359</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200000" y="140000"/>
            <a:ext cx="8229600" cy="369332"/>
          </a:xfrm>
          <a:prstGeom prst="rect">
            <a:avLst/>
          </a:prstGeom>
          <a:noFill/>
        </p:spPr>
        <p:txBody>
          <a:bodyPr wrap="square" rtlCol="0"/>
          <a:lstStyle/>
          <a:p>
            <a:r>
              <a:rPr lang="en-US" sz="2200" dirty="0"/>
              <a:t>Q25 - How do you prefer to receive information from the College? Check all that apply.</a:t>
            </a:r>
          </a:p>
        </p:txBody>
      </p:sp>
      <p:pic>
        <p:nvPicPr>
          <p:cNvPr id="3" name="Object 2"/>
          <p:cNvPicPr>
            <a:picLocks noChangeAspect="1"/>
          </p:cNvPicPr>
          <p:nvPr/>
        </p:nvPicPr>
        <p:blipFill>
          <a:blip r:embed="rId2" cstate="print"/>
          <a:stretch>
            <a:fillRect/>
          </a:stretch>
        </p:blipFill>
        <p:spPr>
          <a:xfrm>
            <a:off x="572000" y="1200000"/>
            <a:ext cx="8000000" cy="5000000"/>
          </a:xfrm>
          <a:prstGeom prst="rect">
            <a:avLst/>
          </a:prstGeom>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TotalTime>
  <Words>23068</Words>
  <Application>Microsoft Office PowerPoint</Application>
  <PresentationFormat>On-screen Show (4:3)</PresentationFormat>
  <Paragraphs>4018</Paragraphs>
  <Slides>190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190</vt:i4>
      </vt:variant>
    </vt:vector>
  </HeadingPairs>
  <TitlesOfParts>
    <vt:vector size="196" baseType="lpstr">
      <vt:lpstr>Arial</vt:lpstr>
      <vt:lpstr>Calibri</vt:lpstr>
      <vt:lpstr>Calibri Light</vt:lpstr>
      <vt:lpstr>Helvetica</vt:lpstr>
      <vt:lpstr>Helvetica Neue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Anne Junker</cp:lastModifiedBy>
  <cp:revision>8</cp:revision>
  <dcterms:created xsi:type="dcterms:W3CDTF">2021-06-06T22:37:57Z</dcterms:created>
  <dcterms:modified xsi:type="dcterms:W3CDTF">2021-06-23T23:48:43Z</dcterms:modified>
</cp:coreProperties>
</file>