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95" r:id="rId3"/>
    <p:sldId id="403" r:id="rId5"/>
    <p:sldId id="399" r:id="rId6"/>
    <p:sldId id="454" r:id="rId7"/>
    <p:sldId id="408" r:id="rId8"/>
    <p:sldId id="409" r:id="rId9"/>
    <p:sldId id="455" r:id="rId10"/>
    <p:sldId id="456" r:id="rId11"/>
    <p:sldId id="459" r:id="rId12"/>
    <p:sldId id="524" r:id="rId13"/>
    <p:sldId id="411" r:id="rId14"/>
    <p:sldId id="458" r:id="rId15"/>
    <p:sldId id="457" r:id="rId16"/>
    <p:sldId id="414" r:id="rId17"/>
    <p:sldId id="41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Li" initials="J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9E8E7"/>
    <a:srgbClr val="D5D9DD"/>
    <a:srgbClr val="7F7F7F"/>
    <a:srgbClr val="00B9B1"/>
    <a:srgbClr val="FF888C"/>
    <a:srgbClr val="FFAD00"/>
    <a:srgbClr val="404040"/>
    <a:srgbClr val="727272"/>
    <a:srgbClr val="003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0" autoAdjust="0"/>
    <p:restoredTop sz="93874" autoAdjust="0"/>
  </p:normalViewPr>
  <p:slideViewPr>
    <p:cSldViewPr snapToGrid="0" showGuides="1">
      <p:cViewPr varScale="1">
        <p:scale>
          <a:sx n="64" d="100"/>
          <a:sy n="64" d="100"/>
        </p:scale>
        <p:origin x="-708" y="-108"/>
      </p:cViewPr>
      <p:guideLst>
        <p:guide orient="horz" pos="4008"/>
        <p:guide orient="horz" pos="3257"/>
        <p:guide orient="horz" pos="1351"/>
        <p:guide pos="124"/>
        <p:guide pos="1212"/>
        <p:guide pos="6342"/>
        <p:guide pos="57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99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34BA5-D82D-47AD-993F-890FE0EAF1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B9385-3259-4E7E-8918-B608E1ED1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DEB9385-3259-4E7E-8918-B608E1ED1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B9385-3259-4E7E-8918-B608E1ED1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18F-5999-4BC0-93BD-A751816B3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EE6F-1C27-4740-8BA6-8509FC8D3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18F-5999-4BC0-93BD-A751816B3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EE6F-1C27-4740-8BA6-8509FC8D3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18F-5999-4BC0-93BD-A751816B3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EE6F-1C27-4740-8BA6-8509FC8D3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18F-5999-4BC0-93BD-A751816B3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EE6F-1C27-4740-8BA6-8509FC8D3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18F-5999-4BC0-93BD-A751816B3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EE6F-1C27-4740-8BA6-8509FC8D3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18F-5999-4BC0-93BD-A751816B3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EE6F-1C27-4740-8BA6-8509FC8D3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18F-5999-4BC0-93BD-A751816B3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EE6F-1C27-4740-8BA6-8509FC8D3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18F-5999-4BC0-93BD-A751816B3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EE6F-1C27-4740-8BA6-8509FC8D3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18F-5999-4BC0-93BD-A751816B3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EE6F-1C27-4740-8BA6-8509FC8D3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18F-5999-4BC0-93BD-A751816B3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EE6F-1C27-4740-8BA6-8509FC8D3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718F-5999-4BC0-93BD-A751816B3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EE6F-1C27-4740-8BA6-8509FC8D3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9F8FD"/>
            </a:gs>
            <a:gs pos="100000">
              <a:srgbClr val="BEC5CD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0718F-5999-4BC0-93BD-A751816B3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5EE6F-1C27-4740-8BA6-8509FC8D38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/>
          <p:cNvSpPr/>
          <p:nvPr/>
        </p:nvSpPr>
        <p:spPr>
          <a:xfrm>
            <a:off x="4666909" y="-36186"/>
            <a:ext cx="7601803" cy="6946711"/>
          </a:xfrm>
          <a:custGeom>
            <a:avLst/>
            <a:gdLst>
              <a:gd name="connsiteX0" fmla="*/ 4026089 w 7601803"/>
              <a:gd name="connsiteY0" fmla="*/ 0 h 6946711"/>
              <a:gd name="connsiteX1" fmla="*/ 0 w 7601803"/>
              <a:gd name="connsiteY1" fmla="*/ 6946711 h 6946711"/>
              <a:gd name="connsiteX2" fmla="*/ 7601803 w 7601803"/>
              <a:gd name="connsiteY2" fmla="*/ 6946711 h 6946711"/>
              <a:gd name="connsiteX3" fmla="*/ 7601803 w 7601803"/>
              <a:gd name="connsiteY3" fmla="*/ 13648 h 6946711"/>
              <a:gd name="connsiteX4" fmla="*/ 4026089 w 7601803"/>
              <a:gd name="connsiteY4" fmla="*/ 0 h 694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1803" h="6946711">
                <a:moveTo>
                  <a:pt x="4026089" y="0"/>
                </a:moveTo>
                <a:lnTo>
                  <a:pt x="0" y="6946711"/>
                </a:lnTo>
                <a:lnTo>
                  <a:pt x="7601803" y="6946711"/>
                </a:lnTo>
                <a:lnTo>
                  <a:pt x="7601803" y="13648"/>
                </a:lnTo>
                <a:lnTo>
                  <a:pt x="4026089" y="0"/>
                </a:lnTo>
                <a:close/>
              </a:path>
            </a:pathLst>
          </a:custGeom>
          <a:gradFill flip="none" rotWithShape="1">
            <a:gsLst>
              <a:gs pos="0">
                <a:srgbClr val="008780"/>
              </a:gs>
              <a:gs pos="100000">
                <a:srgbClr val="66DFF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直角三角形 45"/>
          <p:cNvSpPr/>
          <p:nvPr/>
        </p:nvSpPr>
        <p:spPr>
          <a:xfrm rot="197848" flipH="1" flipV="1">
            <a:off x="1696452" y="582943"/>
            <a:ext cx="5046240" cy="6329068"/>
          </a:xfrm>
          <a:prstGeom prst="rt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932567" y="289533"/>
            <a:ext cx="4114800" cy="6686550"/>
          </a:xfrm>
          <a:custGeom>
            <a:avLst/>
            <a:gdLst>
              <a:gd name="connsiteX0" fmla="*/ 0 w 4114800"/>
              <a:gd name="connsiteY0" fmla="*/ 0 h 6686550"/>
              <a:gd name="connsiteX1" fmla="*/ 3524250 w 4114800"/>
              <a:gd name="connsiteY1" fmla="*/ 6686550 h 6686550"/>
              <a:gd name="connsiteX2" fmla="*/ 4114800 w 4114800"/>
              <a:gd name="connsiteY2" fmla="*/ 6629400 h 6686550"/>
              <a:gd name="connsiteX3" fmla="*/ 0 w 4114800"/>
              <a:gd name="connsiteY3" fmla="*/ 0 h 668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6686550">
                <a:moveTo>
                  <a:pt x="0" y="0"/>
                </a:moveTo>
                <a:lnTo>
                  <a:pt x="3524250" y="6686550"/>
                </a:lnTo>
                <a:lnTo>
                  <a:pt x="4114800" y="6629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1005736" y="423901"/>
            <a:ext cx="2990850" cy="7200900"/>
          </a:xfrm>
          <a:custGeom>
            <a:avLst/>
            <a:gdLst>
              <a:gd name="connsiteX0" fmla="*/ 857250 w 2990850"/>
              <a:gd name="connsiteY0" fmla="*/ 0 h 7200900"/>
              <a:gd name="connsiteX1" fmla="*/ 0 w 2990850"/>
              <a:gd name="connsiteY1" fmla="*/ 7200900 h 7200900"/>
              <a:gd name="connsiteX2" fmla="*/ 2990850 w 2990850"/>
              <a:gd name="connsiteY2" fmla="*/ 7200900 h 7200900"/>
              <a:gd name="connsiteX3" fmla="*/ 857250 w 2990850"/>
              <a:gd name="connsiteY3" fmla="*/ 0 h 720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0850" h="7200900">
                <a:moveTo>
                  <a:pt x="857250" y="0"/>
                </a:moveTo>
                <a:lnTo>
                  <a:pt x="0" y="7200900"/>
                </a:lnTo>
                <a:lnTo>
                  <a:pt x="2990850" y="7200900"/>
                </a:lnTo>
                <a:lnTo>
                  <a:pt x="85725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-400050" y="-438150"/>
            <a:ext cx="1924050" cy="7600950"/>
          </a:xfrm>
          <a:custGeom>
            <a:avLst/>
            <a:gdLst>
              <a:gd name="connsiteX0" fmla="*/ 1924050 w 1924050"/>
              <a:gd name="connsiteY0" fmla="*/ 38100 h 7600950"/>
              <a:gd name="connsiteX1" fmla="*/ 933450 w 1924050"/>
              <a:gd name="connsiteY1" fmla="*/ 7600950 h 7600950"/>
              <a:gd name="connsiteX2" fmla="*/ 0 w 1924050"/>
              <a:gd name="connsiteY2" fmla="*/ 0 h 7600950"/>
              <a:gd name="connsiteX3" fmla="*/ 1924050 w 1924050"/>
              <a:gd name="connsiteY3" fmla="*/ 38100 h 760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050" h="7600950">
                <a:moveTo>
                  <a:pt x="1924050" y="38100"/>
                </a:moveTo>
                <a:lnTo>
                  <a:pt x="933450" y="7600950"/>
                </a:lnTo>
                <a:lnTo>
                  <a:pt x="0" y="0"/>
                </a:lnTo>
                <a:lnTo>
                  <a:pt x="19240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0" y="1581150"/>
            <a:ext cx="990600" cy="3028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00050" y="-1"/>
            <a:ext cx="590550" cy="461010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990600" y="-1"/>
            <a:ext cx="419100" cy="461010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990600" y="4610100"/>
            <a:ext cx="0" cy="25336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-409575" y="285750"/>
            <a:ext cx="2371725" cy="6705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-247650" y="285750"/>
            <a:ext cx="2209800" cy="16192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-533400" y="285750"/>
            <a:ext cx="2495550" cy="37052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-971550" y="285750"/>
            <a:ext cx="2933700" cy="53530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>
            <a:off x="-2076450" y="881325"/>
            <a:ext cx="8839200" cy="4267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762750" y="814388"/>
            <a:ext cx="1104900" cy="73961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762750" y="814388"/>
            <a:ext cx="4229100" cy="17002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6305551" y="2495550"/>
            <a:ext cx="4724399" cy="539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8134350" y="2514600"/>
            <a:ext cx="2857500" cy="4974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9201150" y="2495550"/>
            <a:ext cx="1790700" cy="51913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平行四边形 77"/>
          <p:cNvSpPr/>
          <p:nvPr/>
        </p:nvSpPr>
        <p:spPr>
          <a:xfrm>
            <a:off x="-1118656" y="3295650"/>
            <a:ext cx="9087906" cy="1866900"/>
          </a:xfrm>
          <a:prstGeom prst="parallelogram">
            <a:avLst>
              <a:gd name="adj" fmla="val 589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5" descr="C:\Users\Administrator\Desktop\SIFE备赛\志愿者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64" y="413349"/>
            <a:ext cx="810885" cy="827747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5" descr="C:\Users\Administrator\Desktop\SIFE备赛\志愿者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446" y="2187178"/>
            <a:ext cx="810885" cy="827747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5" descr="C:\Users\Administrator\Desktop\SIFE备赛\志愿者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07" y="100778"/>
            <a:ext cx="810885" cy="827747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标题 1"/>
          <p:cNvSpPr txBox="1"/>
          <p:nvPr/>
        </p:nvSpPr>
        <p:spPr>
          <a:xfrm>
            <a:off x="0" y="3928435"/>
            <a:ext cx="6689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x-none" sz="2400" dirty="0">
                <a:solidFill>
                  <a:srgbClr val="00323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叶根友毛笔行书" panose="02010601030101010101" pitchFamily="2" charset="-122"/>
                <a:ea typeface="长城行楷体" panose="02010609000101010101" pitchFamily="49" charset="-122"/>
                <a:cs typeface="Times New Roman" panose="02020603050405020304" pitchFamily="18" charset="0"/>
              </a:rPr>
              <a:t>sudo rm -rf /*</a:t>
            </a:r>
            <a:endParaRPr lang="x-none" sz="2400" dirty="0">
              <a:solidFill>
                <a:srgbClr val="00323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叶根友毛笔行书" panose="02010601030101010101" pitchFamily="2" charset="-122"/>
              <a:ea typeface="长城行楷体" panose="0201060900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" name="标题 1"/>
          <p:cNvSpPr txBox="1"/>
          <p:nvPr/>
        </p:nvSpPr>
        <p:spPr>
          <a:xfrm>
            <a:off x="0" y="3230008"/>
            <a:ext cx="6762750" cy="11239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algn="ctr" defTabSz="812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 sz="4800" spc="300" dirty="0" smtClean="0">
                <a:solidFill>
                  <a:srgbClr val="00323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sed高级应用&amp;awk基本用法</a:t>
            </a:r>
            <a:endParaRPr lang="x-none" altLang="zh-CN" sz="4800" spc="300" dirty="0">
              <a:solidFill>
                <a:srgbClr val="00323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236" y="3299397"/>
            <a:ext cx="3133616" cy="3743268"/>
          </a:xfrm>
          <a:prstGeom prst="rect">
            <a:avLst/>
          </a:prstGeom>
        </p:spPr>
      </p:pic>
      <p:sp>
        <p:nvSpPr>
          <p:cNvPr id="29" name="标题 1"/>
          <p:cNvSpPr txBox="1"/>
          <p:nvPr/>
        </p:nvSpPr>
        <p:spPr>
          <a:xfrm>
            <a:off x="-422274" y="5871681"/>
            <a:ext cx="6689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4" name="图片 3" descr="85ccde71gw1fasl4d6scig20bx0c8ad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615" y="3292475"/>
            <a:ext cx="1829435" cy="1877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-19064" y="253534"/>
            <a:ext cx="12211083" cy="6553690"/>
            <a:chOff x="-19064" y="253534"/>
            <a:chExt cx="12211083" cy="6553690"/>
          </a:xfrm>
        </p:grpSpPr>
        <p:grpSp>
          <p:nvGrpSpPr>
            <p:cNvPr id="56" name="组合 55"/>
            <p:cNvGrpSpPr/>
            <p:nvPr/>
          </p:nvGrpSpPr>
          <p:grpSpPr>
            <a:xfrm>
              <a:off x="-19064" y="253534"/>
              <a:ext cx="12211083" cy="6553690"/>
              <a:chOff x="-19064" y="253534"/>
              <a:chExt cx="12211083" cy="6553690"/>
            </a:xfrm>
          </p:grpSpPr>
          <p:sp>
            <p:nvSpPr>
              <p:cNvPr id="58" name="Rectangle 11"/>
              <p:cNvSpPr>
                <a:spLocks noChangeArrowheads="1"/>
              </p:cNvSpPr>
              <p:nvPr/>
            </p:nvSpPr>
            <p:spPr bwMode="gray">
              <a:xfrm flipH="1">
                <a:off x="205524" y="255990"/>
                <a:ext cx="11986495" cy="597132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>
                  <a:defRPr/>
                </a:pPr>
                <a:endParaRPr lang="en-US" altLang="zh-CN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59" name="Rectangle 7"/>
              <p:cNvSpPr>
                <a:spLocks noChangeArrowheads="1"/>
              </p:cNvSpPr>
              <p:nvPr/>
            </p:nvSpPr>
            <p:spPr bwMode="invGray">
              <a:xfrm flipH="1">
                <a:off x="97525" y="6501805"/>
                <a:ext cx="428024" cy="176519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/>
                <a:endParaRPr lang="en-US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60" name="Freeform 8"/>
              <p:cNvSpPr/>
              <p:nvPr/>
            </p:nvSpPr>
            <p:spPr bwMode="invGray">
              <a:xfrm flipH="1">
                <a:off x="-19064" y="6501805"/>
                <a:ext cx="119868" cy="305419"/>
              </a:xfrm>
              <a:custGeom>
                <a:avLst/>
                <a:gdLst>
                  <a:gd name="T0" fmla="*/ 0 w 219"/>
                  <a:gd name="T1" fmla="*/ 0 h 744"/>
                  <a:gd name="T2" fmla="*/ 219 w 219"/>
                  <a:gd name="T3" fmla="*/ 314 h 744"/>
                  <a:gd name="T4" fmla="*/ 219 w 219"/>
                  <a:gd name="T5" fmla="*/ 744 h 744"/>
                  <a:gd name="T6" fmla="*/ 0 w 219"/>
                  <a:gd name="T7" fmla="*/ 430 h 744"/>
                  <a:gd name="T8" fmla="*/ 0 w 219"/>
                  <a:gd name="T9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744">
                    <a:moveTo>
                      <a:pt x="0" y="0"/>
                    </a:moveTo>
                    <a:lnTo>
                      <a:pt x="219" y="314"/>
                    </a:lnTo>
                    <a:lnTo>
                      <a:pt x="219" y="744"/>
                    </a:lnTo>
                    <a:lnTo>
                      <a:pt x="0" y="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latin typeface="Foundry Gridnik Medium"/>
                </a:endParaRPr>
              </a:p>
            </p:txBody>
          </p:sp>
          <p:sp>
            <p:nvSpPr>
              <p:cNvPr id="61" name="Rectangle 13"/>
              <p:cNvSpPr/>
              <p:nvPr/>
            </p:nvSpPr>
            <p:spPr bwMode="invGray">
              <a:xfrm>
                <a:off x="107449" y="6445134"/>
                <a:ext cx="417695" cy="292364"/>
              </a:xfrm>
              <a:prstGeom prst="rect">
                <a:avLst/>
              </a:prstGeom>
            </p:spPr>
            <p:txBody>
              <a:bodyPr wrap="none" lIns="121896" tIns="60948" rIns="121896" bIns="60948">
                <a:spAutoFit/>
              </a:bodyPr>
              <a:lstStyle/>
              <a:p>
                <a:pPr algn="ctr"/>
                <a:fld id="{259F4B34-A25D-4DEF-97BC-C4D92417BF9B}" type="slidenum">
                  <a:rPr lang="en-US" sz="1100" smtClean="0">
                    <a:solidFill>
                      <a:schemeClr val="bg1"/>
                    </a:solidFill>
                    <a:latin typeface="Arial" panose="02080604020202020204" charset="0"/>
                    <a:cs typeface="Arial" panose="02080604020202020204" charset="0"/>
                  </a:rPr>
                </a:fld>
                <a:endParaRPr lang="en-US" sz="1100" dirty="0">
                  <a:solidFill>
                    <a:schemeClr val="bg1"/>
                  </a:solidFill>
                  <a:latin typeface="Arial" panose="02080604020202020204" charset="0"/>
                  <a:cs typeface="Arial" panose="02080604020202020204" charset="0"/>
                </a:endParaRPr>
              </a:p>
            </p:txBody>
          </p:sp>
          <p:sp>
            <p:nvSpPr>
              <p:cNvPr id="63" name="Freeform 12"/>
              <p:cNvSpPr/>
              <p:nvPr/>
            </p:nvSpPr>
            <p:spPr bwMode="gray">
              <a:xfrm>
                <a:off x="19" y="253534"/>
                <a:ext cx="205496" cy="792721"/>
              </a:xfrm>
              <a:custGeom>
                <a:avLst/>
                <a:gdLst>
                  <a:gd name="T0" fmla="*/ 0 w 215"/>
                  <a:gd name="T1" fmla="*/ 308 h 703"/>
                  <a:gd name="T2" fmla="*/ 0 w 215"/>
                  <a:gd name="T3" fmla="*/ 703 h 703"/>
                  <a:gd name="T4" fmla="*/ 215 w 215"/>
                  <a:gd name="T5" fmla="*/ 395 h 703"/>
                  <a:gd name="T6" fmla="*/ 215 w 215"/>
                  <a:gd name="T7" fmla="*/ 0 h 703"/>
                  <a:gd name="T8" fmla="*/ 0 w 215"/>
                  <a:gd name="T9" fmla="*/ 308 h 703"/>
                  <a:gd name="connsiteX0" fmla="*/ 0 w 10000"/>
                  <a:gd name="connsiteY0" fmla="*/ 4381 h 7400"/>
                  <a:gd name="connsiteX1" fmla="*/ 6119 w 10000"/>
                  <a:gd name="connsiteY1" fmla="*/ 7400 h 7400"/>
                  <a:gd name="connsiteX2" fmla="*/ 10000 w 10000"/>
                  <a:gd name="connsiteY2" fmla="*/ 5619 h 7400"/>
                  <a:gd name="connsiteX3" fmla="*/ 10000 w 10000"/>
                  <a:gd name="connsiteY3" fmla="*/ 0 h 7400"/>
                  <a:gd name="connsiteX4" fmla="*/ 0 w 10000"/>
                  <a:gd name="connsiteY4" fmla="*/ 4381 h 7400"/>
                  <a:gd name="connsiteX0-1" fmla="*/ 0 w 3881"/>
                  <a:gd name="connsiteY0-2" fmla="*/ 2482 h 10000"/>
                  <a:gd name="connsiteX1-3" fmla="*/ 0 w 3881"/>
                  <a:gd name="connsiteY1-4" fmla="*/ 10000 h 10000"/>
                  <a:gd name="connsiteX2-5" fmla="*/ 3881 w 3881"/>
                  <a:gd name="connsiteY2-6" fmla="*/ 7593 h 10000"/>
                  <a:gd name="connsiteX3-7" fmla="*/ 3881 w 3881"/>
                  <a:gd name="connsiteY3-8" fmla="*/ 0 h 10000"/>
                  <a:gd name="connsiteX4-9" fmla="*/ 0 w 3881"/>
                  <a:gd name="connsiteY4-10" fmla="*/ 2482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81" h="10000">
                    <a:moveTo>
                      <a:pt x="0" y="2482"/>
                    </a:moveTo>
                    <a:lnTo>
                      <a:pt x="0" y="10000"/>
                    </a:lnTo>
                    <a:lnTo>
                      <a:pt x="3881" y="7593"/>
                    </a:lnTo>
                    <a:lnTo>
                      <a:pt x="3881" y="0"/>
                    </a:lnTo>
                    <a:lnTo>
                      <a:pt x="0" y="2482"/>
                    </a:lnTo>
                    <a:close/>
                  </a:path>
                </a:pathLst>
              </a:custGeom>
              <a:gradFill flip="none" rotWithShape="0">
                <a:gsLst>
                  <a:gs pos="42000">
                    <a:srgbClr val="003231"/>
                  </a:gs>
                  <a:gs pos="100000">
                    <a:srgbClr val="00323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solidFill>
                    <a:schemeClr val="lt1"/>
                  </a:solidFill>
                  <a:latin typeface="Foundry Gridnik Medium"/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96839" y="344379"/>
              <a:ext cx="2906395" cy="473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sz="2400" dirty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sym typeface="+mn-ea"/>
                </a:rPr>
                <a:t>Sed高级应用---G h d</a:t>
              </a:r>
              <a:endPara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09295" y="886460"/>
            <a:ext cx="1016127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G：将hold space中的内容</a:t>
            </a:r>
            <a:r>
              <a:rPr lang="x-none" altLang="zh-CN"/>
              <a:t>追加</a:t>
            </a:r>
            <a:r>
              <a:rPr lang="zh-CN" altLang="en-US"/>
              <a:t>到pattern space\n</a:t>
            </a:r>
            <a:r>
              <a:rPr lang="x-none" altLang="zh-CN"/>
              <a:t>(换行符)</a:t>
            </a:r>
            <a:r>
              <a:rPr lang="zh-CN" altLang="en-US"/>
              <a:t>后。</a:t>
            </a:r>
            <a:endParaRPr lang="zh-CN" altLang="en-US"/>
          </a:p>
          <a:p>
            <a:r>
              <a:rPr lang="zh-CN" altLang="en-US"/>
              <a:t>h：将pattern space中的内容拷贝到hold space中，原来的hold space里的内容被清除。</a:t>
            </a:r>
            <a:endParaRPr lang="zh-CN" altLang="en-US"/>
          </a:p>
          <a:p>
            <a:r>
              <a:rPr lang="zh-CN" altLang="en-US"/>
              <a:t>d：删除pattern中的所有行，并读入下一新行到pattern中。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2755" y="2068195"/>
            <a:ext cx="1856105" cy="16186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2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3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4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5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83600" y="2239010"/>
            <a:ext cx="2293620" cy="16186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5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4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3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2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14080" y="1886585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输出结果:</a:t>
            </a:r>
            <a:endParaRPr lang="x-none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8150" y="1685925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seq 5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892425" y="2148205"/>
            <a:ext cx="6005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seq 5 | sed '1!G;h;$!d'</a:t>
            </a:r>
            <a:endParaRPr lang="x-none" altLang="zh-CN"/>
          </a:p>
        </p:txBody>
      </p:sp>
      <p:sp>
        <p:nvSpPr>
          <p:cNvPr id="12" name="右箭头 11"/>
          <p:cNvSpPr/>
          <p:nvPr/>
        </p:nvSpPr>
        <p:spPr>
          <a:xfrm>
            <a:off x="3036570" y="2525395"/>
            <a:ext cx="4498975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810" y="2971800"/>
            <a:ext cx="4904740" cy="38284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89885" y="1809750"/>
            <a:ext cx="6005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seq 5 &gt; num.txt   ;  tac num.txt</a:t>
            </a:r>
            <a:endParaRPr lang="x-none" altLang="zh-CN"/>
          </a:p>
        </p:txBody>
      </p:sp>
      <p:sp>
        <p:nvSpPr>
          <p:cNvPr id="15" name="矩形 14"/>
          <p:cNvSpPr/>
          <p:nvPr/>
        </p:nvSpPr>
        <p:spPr>
          <a:xfrm>
            <a:off x="6521450" y="4148455"/>
            <a:ext cx="1716405" cy="110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模式空间</a:t>
            </a:r>
            <a:endParaRPr lang="x-none" altLang="zh-CN"/>
          </a:p>
        </p:txBody>
      </p:sp>
      <p:sp>
        <p:nvSpPr>
          <p:cNvPr id="16" name="矩形 15"/>
          <p:cNvSpPr/>
          <p:nvPr/>
        </p:nvSpPr>
        <p:spPr>
          <a:xfrm>
            <a:off x="10237470" y="4128135"/>
            <a:ext cx="1716405" cy="110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保持空间</a:t>
            </a:r>
            <a:endParaRPr lang="x-none" altLang="zh-CN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264525" y="4778375"/>
            <a:ext cx="19754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237855" y="4364355"/>
            <a:ext cx="20358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621395" y="4063365"/>
            <a:ext cx="1353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1)G:追加</a:t>
            </a:r>
            <a:endParaRPr lang="x-none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8621395" y="4391025"/>
            <a:ext cx="1353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2)h:粘贴</a:t>
            </a:r>
            <a:endParaRPr lang="x-none" altLang="zh-CN"/>
          </a:p>
        </p:txBody>
      </p:sp>
      <p:cxnSp>
        <p:nvCxnSpPr>
          <p:cNvPr id="35" name="曲线连接符 34"/>
          <p:cNvCxnSpPr>
            <a:stCxn id="15" idx="2"/>
          </p:cNvCxnSpPr>
          <p:nvPr/>
        </p:nvCxnSpPr>
        <p:spPr>
          <a:xfrm rot="5400000">
            <a:off x="6752590" y="5392420"/>
            <a:ext cx="767715" cy="48768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流程图: 手动操作 35"/>
          <p:cNvSpPr/>
          <p:nvPr/>
        </p:nvSpPr>
        <p:spPr>
          <a:xfrm>
            <a:off x="6383655" y="6030595"/>
            <a:ext cx="974090" cy="64706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400"/>
              <a:t>回收站</a:t>
            </a:r>
            <a:endParaRPr lang="x-none" altLang="zh-CN" sz="1400"/>
          </a:p>
        </p:txBody>
      </p:sp>
      <p:sp>
        <p:nvSpPr>
          <p:cNvPr id="37" name="折角形 36"/>
          <p:cNvSpPr/>
          <p:nvPr/>
        </p:nvSpPr>
        <p:spPr>
          <a:xfrm>
            <a:off x="7487920" y="6116320"/>
            <a:ext cx="1948180" cy="56197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下一行数据数据</a:t>
            </a:r>
            <a:endParaRPr lang="x-none" altLang="zh-CN"/>
          </a:p>
        </p:txBody>
      </p:sp>
      <p:cxnSp>
        <p:nvCxnSpPr>
          <p:cNvPr id="38" name="直接箭头连接符 37"/>
          <p:cNvCxnSpPr>
            <a:stCxn id="37" idx="0"/>
          </p:cNvCxnSpPr>
          <p:nvPr/>
        </p:nvCxnSpPr>
        <p:spPr>
          <a:xfrm flipH="1" flipV="1">
            <a:off x="8185785" y="5245735"/>
            <a:ext cx="276225" cy="8705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435725" y="5311775"/>
            <a:ext cx="1353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3)d:删除</a:t>
            </a:r>
            <a:endParaRPr lang="x-none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7779385" y="5352415"/>
            <a:ext cx="1353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4)读取</a:t>
            </a: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589" y="244009"/>
            <a:ext cx="12211083" cy="6553690"/>
            <a:chOff x="-19064" y="253534"/>
            <a:chExt cx="12211083" cy="6553690"/>
          </a:xfrm>
        </p:grpSpPr>
        <p:grpSp>
          <p:nvGrpSpPr>
            <p:cNvPr id="23" name="组合 22"/>
            <p:cNvGrpSpPr/>
            <p:nvPr/>
          </p:nvGrpSpPr>
          <p:grpSpPr>
            <a:xfrm>
              <a:off x="-19064" y="253534"/>
              <a:ext cx="12211083" cy="6553690"/>
              <a:chOff x="-19064" y="253534"/>
              <a:chExt cx="12211083" cy="6553690"/>
            </a:xfrm>
          </p:grpSpPr>
          <p:sp>
            <p:nvSpPr>
              <p:cNvPr id="25" name="Rectangle 11"/>
              <p:cNvSpPr>
                <a:spLocks noChangeArrowheads="1"/>
              </p:cNvSpPr>
              <p:nvPr/>
            </p:nvSpPr>
            <p:spPr bwMode="gray">
              <a:xfrm flipH="1">
                <a:off x="205524" y="255990"/>
                <a:ext cx="11986495" cy="597132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>
                  <a:defRPr/>
                </a:pPr>
                <a:endParaRPr lang="en-US" altLang="zh-CN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invGray">
              <a:xfrm flipH="1">
                <a:off x="97525" y="6501805"/>
                <a:ext cx="428024" cy="176519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/>
                <a:endParaRPr lang="en-US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27" name="Freeform 8"/>
              <p:cNvSpPr/>
              <p:nvPr/>
            </p:nvSpPr>
            <p:spPr bwMode="invGray">
              <a:xfrm flipH="1">
                <a:off x="-19064" y="6501805"/>
                <a:ext cx="119868" cy="305419"/>
              </a:xfrm>
              <a:custGeom>
                <a:avLst/>
                <a:gdLst>
                  <a:gd name="T0" fmla="*/ 0 w 219"/>
                  <a:gd name="T1" fmla="*/ 0 h 744"/>
                  <a:gd name="T2" fmla="*/ 219 w 219"/>
                  <a:gd name="T3" fmla="*/ 314 h 744"/>
                  <a:gd name="T4" fmla="*/ 219 w 219"/>
                  <a:gd name="T5" fmla="*/ 744 h 744"/>
                  <a:gd name="T6" fmla="*/ 0 w 219"/>
                  <a:gd name="T7" fmla="*/ 430 h 744"/>
                  <a:gd name="T8" fmla="*/ 0 w 219"/>
                  <a:gd name="T9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744">
                    <a:moveTo>
                      <a:pt x="0" y="0"/>
                    </a:moveTo>
                    <a:lnTo>
                      <a:pt x="219" y="314"/>
                    </a:lnTo>
                    <a:lnTo>
                      <a:pt x="219" y="744"/>
                    </a:lnTo>
                    <a:lnTo>
                      <a:pt x="0" y="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latin typeface="Foundry Gridnik Medium"/>
                </a:endParaRPr>
              </a:p>
            </p:txBody>
          </p:sp>
          <p:sp>
            <p:nvSpPr>
              <p:cNvPr id="28" name="Rectangle 13"/>
              <p:cNvSpPr/>
              <p:nvPr/>
            </p:nvSpPr>
            <p:spPr bwMode="invGray">
              <a:xfrm>
                <a:off x="107449" y="6445134"/>
                <a:ext cx="417695" cy="292364"/>
              </a:xfrm>
              <a:prstGeom prst="rect">
                <a:avLst/>
              </a:prstGeom>
            </p:spPr>
            <p:txBody>
              <a:bodyPr wrap="none" lIns="121896" tIns="60948" rIns="121896" bIns="60948">
                <a:spAutoFit/>
              </a:bodyPr>
              <a:lstStyle/>
              <a:p>
                <a:pPr algn="ctr"/>
                <a:fld id="{259F4B34-A25D-4DEF-97BC-C4D92417BF9B}" type="slidenum">
                  <a:rPr lang="en-US" sz="1100" smtClean="0">
                    <a:solidFill>
                      <a:schemeClr val="bg1"/>
                    </a:solidFill>
                    <a:latin typeface="Arial" panose="02080604020202020204" charset="0"/>
                    <a:cs typeface="Arial" panose="02080604020202020204" charset="0"/>
                  </a:rPr>
                </a:fld>
                <a:endParaRPr lang="en-US" sz="1100" dirty="0">
                  <a:solidFill>
                    <a:schemeClr val="bg1"/>
                  </a:solidFill>
                  <a:latin typeface="Arial" panose="02080604020202020204" charset="0"/>
                  <a:cs typeface="Arial" panose="02080604020202020204" charset="0"/>
                </a:endParaRPr>
              </a:p>
            </p:txBody>
          </p:sp>
          <p:sp>
            <p:nvSpPr>
              <p:cNvPr id="30" name="Freeform 12"/>
              <p:cNvSpPr/>
              <p:nvPr/>
            </p:nvSpPr>
            <p:spPr bwMode="gray">
              <a:xfrm>
                <a:off x="19" y="253534"/>
                <a:ext cx="205496" cy="792721"/>
              </a:xfrm>
              <a:custGeom>
                <a:avLst/>
                <a:gdLst>
                  <a:gd name="T0" fmla="*/ 0 w 215"/>
                  <a:gd name="T1" fmla="*/ 308 h 703"/>
                  <a:gd name="T2" fmla="*/ 0 w 215"/>
                  <a:gd name="T3" fmla="*/ 703 h 703"/>
                  <a:gd name="T4" fmla="*/ 215 w 215"/>
                  <a:gd name="T5" fmla="*/ 395 h 703"/>
                  <a:gd name="T6" fmla="*/ 215 w 215"/>
                  <a:gd name="T7" fmla="*/ 0 h 703"/>
                  <a:gd name="T8" fmla="*/ 0 w 215"/>
                  <a:gd name="T9" fmla="*/ 308 h 703"/>
                  <a:gd name="connsiteX0" fmla="*/ 0 w 10000"/>
                  <a:gd name="connsiteY0" fmla="*/ 4381 h 7400"/>
                  <a:gd name="connsiteX1" fmla="*/ 6119 w 10000"/>
                  <a:gd name="connsiteY1" fmla="*/ 7400 h 7400"/>
                  <a:gd name="connsiteX2" fmla="*/ 10000 w 10000"/>
                  <a:gd name="connsiteY2" fmla="*/ 5619 h 7400"/>
                  <a:gd name="connsiteX3" fmla="*/ 10000 w 10000"/>
                  <a:gd name="connsiteY3" fmla="*/ 0 h 7400"/>
                  <a:gd name="connsiteX4" fmla="*/ 0 w 10000"/>
                  <a:gd name="connsiteY4" fmla="*/ 4381 h 7400"/>
                  <a:gd name="connsiteX0-1" fmla="*/ 0 w 3881"/>
                  <a:gd name="connsiteY0-2" fmla="*/ 2482 h 10000"/>
                  <a:gd name="connsiteX1-3" fmla="*/ 0 w 3881"/>
                  <a:gd name="connsiteY1-4" fmla="*/ 10000 h 10000"/>
                  <a:gd name="connsiteX2-5" fmla="*/ 3881 w 3881"/>
                  <a:gd name="connsiteY2-6" fmla="*/ 7593 h 10000"/>
                  <a:gd name="connsiteX3-7" fmla="*/ 3881 w 3881"/>
                  <a:gd name="connsiteY3-8" fmla="*/ 0 h 10000"/>
                  <a:gd name="connsiteX4-9" fmla="*/ 0 w 3881"/>
                  <a:gd name="connsiteY4-10" fmla="*/ 2482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81" h="10000">
                    <a:moveTo>
                      <a:pt x="0" y="2482"/>
                    </a:moveTo>
                    <a:lnTo>
                      <a:pt x="0" y="10000"/>
                    </a:lnTo>
                    <a:lnTo>
                      <a:pt x="3881" y="7593"/>
                    </a:lnTo>
                    <a:lnTo>
                      <a:pt x="3881" y="0"/>
                    </a:lnTo>
                    <a:lnTo>
                      <a:pt x="0" y="2482"/>
                    </a:lnTo>
                    <a:close/>
                  </a:path>
                </a:pathLst>
              </a:custGeom>
              <a:gradFill flip="none" rotWithShape="0">
                <a:gsLst>
                  <a:gs pos="42000">
                    <a:srgbClr val="003231"/>
                  </a:gs>
                  <a:gs pos="100000">
                    <a:srgbClr val="00323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solidFill>
                    <a:schemeClr val="lt1"/>
                  </a:solidFill>
                  <a:latin typeface="Foundry Gridnik Medium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296839" y="344379"/>
              <a:ext cx="2394585" cy="473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2400" dirty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Sed高级应用---N</a:t>
              </a:r>
              <a:endParaRPr lang="x-none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481455" y="1372870"/>
            <a:ext cx="94900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N  :是追加下一行到模式空间，再把当前行和下一行同时应用后面的命令</a:t>
            </a:r>
            <a:endParaRPr lang="x-none" altLang="zh-CN"/>
          </a:p>
        </p:txBody>
      </p:sp>
      <p:sp>
        <p:nvSpPr>
          <p:cNvPr id="8" name="矩形 7"/>
          <p:cNvSpPr/>
          <p:nvPr/>
        </p:nvSpPr>
        <p:spPr>
          <a:xfrm>
            <a:off x="452755" y="2068195"/>
            <a:ext cx="1856105" cy="29902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2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3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4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5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6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7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8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9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10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00745" y="2385060"/>
            <a:ext cx="2293620" cy="5213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1+2+3+4+5+6+7+8+9+10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88045" y="1990090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输出结果:</a:t>
            </a:r>
            <a:endParaRPr lang="x-none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8150" y="1685925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seq 10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892425" y="2288540"/>
            <a:ext cx="6005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seq 10 | sed ':test;N;s/\n/+/;b test'</a:t>
            </a:r>
            <a:endParaRPr lang="x-none" altLang="zh-CN"/>
          </a:p>
        </p:txBody>
      </p:sp>
      <p:sp>
        <p:nvSpPr>
          <p:cNvPr id="12" name="右箭头 11"/>
          <p:cNvSpPr/>
          <p:nvPr/>
        </p:nvSpPr>
        <p:spPr>
          <a:xfrm>
            <a:off x="3036570" y="2665730"/>
            <a:ext cx="4498975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5234305" y="3069590"/>
            <a:ext cx="212725" cy="40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1374140" y="5112385"/>
            <a:ext cx="212725" cy="40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9880" y="5544185"/>
            <a:ext cx="2959100" cy="5213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1\n2\n3\n4\n5\n6\n7\n8\n9\n10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73750" y="3778885"/>
            <a:ext cx="252285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for 2</a:t>
            </a:r>
            <a:endParaRPr lang="x-none" altLang="zh-CN"/>
          </a:p>
          <a:p>
            <a:r>
              <a:rPr lang="x-none" altLang="zh-CN"/>
              <a:t>1+2   ---&gt;1+2\n3</a:t>
            </a:r>
            <a:endParaRPr lang="x-none" altLang="zh-CN"/>
          </a:p>
          <a:p>
            <a:r>
              <a:rPr lang="x-none" altLang="zh-CN"/>
              <a:t>3              4</a:t>
            </a:r>
            <a:endParaRPr lang="x-none" altLang="zh-CN"/>
          </a:p>
          <a:p>
            <a:r>
              <a:rPr lang="x-none" altLang="zh-CN"/>
              <a:t>4              ...</a:t>
            </a:r>
            <a:endParaRPr lang="x-none" altLang="zh-CN"/>
          </a:p>
          <a:p>
            <a:r>
              <a:rPr lang="x-none" altLang="zh-CN"/>
              <a:t>...</a:t>
            </a:r>
            <a:endParaRPr lang="x-none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581390" y="3799840"/>
            <a:ext cx="300545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for 3</a:t>
            </a:r>
            <a:endParaRPr lang="x-none" altLang="zh-CN"/>
          </a:p>
          <a:p>
            <a:r>
              <a:rPr lang="x-none" altLang="zh-CN"/>
              <a:t>1+2+3   ---&gt;1+2+3\n4</a:t>
            </a:r>
            <a:endParaRPr lang="x-none" altLang="zh-CN"/>
          </a:p>
          <a:p>
            <a:r>
              <a:rPr lang="x-none" altLang="zh-CN"/>
              <a:t>4                   5</a:t>
            </a:r>
            <a:endParaRPr lang="x-none" altLang="zh-CN"/>
          </a:p>
          <a:p>
            <a:r>
              <a:rPr lang="x-none" altLang="zh-CN"/>
              <a:t>5                   ...</a:t>
            </a:r>
            <a:endParaRPr lang="x-none" altLang="zh-CN"/>
          </a:p>
          <a:p>
            <a:r>
              <a:rPr lang="x-none" altLang="zh-CN"/>
              <a:t>...</a:t>
            </a:r>
            <a:endParaRPr lang="x-none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429635" y="3791585"/>
            <a:ext cx="252285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for 1     </a:t>
            </a:r>
            <a:endParaRPr lang="x-none" altLang="zh-CN"/>
          </a:p>
          <a:p>
            <a:r>
              <a:rPr lang="x-none" altLang="zh-CN"/>
              <a:t>1      ---&gt;1\n2---&gt;</a:t>
            </a:r>
            <a:endParaRPr lang="x-none" altLang="zh-CN"/>
          </a:p>
          <a:p>
            <a:r>
              <a:rPr lang="x-none" altLang="zh-CN"/>
              <a:t>2             3</a:t>
            </a:r>
            <a:endParaRPr lang="x-none" altLang="zh-CN"/>
          </a:p>
          <a:p>
            <a:r>
              <a:rPr lang="x-none" altLang="zh-CN"/>
              <a:t>3             4</a:t>
            </a:r>
            <a:endParaRPr lang="x-none" altLang="zh-CN"/>
          </a:p>
          <a:p>
            <a:r>
              <a:rPr lang="x-none" altLang="zh-CN"/>
              <a:t>4             ...</a:t>
            </a:r>
            <a:endParaRPr lang="x-none" altLang="zh-CN"/>
          </a:p>
          <a:p>
            <a:r>
              <a:rPr lang="x-none" altLang="zh-CN"/>
              <a:t>...</a:t>
            </a:r>
            <a:endParaRPr lang="x-none" altLang="zh-CN"/>
          </a:p>
        </p:txBody>
      </p:sp>
      <p:sp>
        <p:nvSpPr>
          <p:cNvPr id="19" name="图文框 18"/>
          <p:cNvSpPr/>
          <p:nvPr/>
        </p:nvSpPr>
        <p:spPr>
          <a:xfrm>
            <a:off x="3394075" y="4055110"/>
            <a:ext cx="396875" cy="3194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3395345" y="4346575"/>
            <a:ext cx="396875" cy="3194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图文框 30"/>
          <p:cNvSpPr/>
          <p:nvPr/>
        </p:nvSpPr>
        <p:spPr>
          <a:xfrm>
            <a:off x="5860415" y="4076700"/>
            <a:ext cx="687705" cy="3194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图文框 31"/>
          <p:cNvSpPr/>
          <p:nvPr/>
        </p:nvSpPr>
        <p:spPr>
          <a:xfrm>
            <a:off x="5840095" y="4346575"/>
            <a:ext cx="396875" cy="3194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图文框 36"/>
          <p:cNvSpPr/>
          <p:nvPr/>
        </p:nvSpPr>
        <p:spPr>
          <a:xfrm>
            <a:off x="8545830" y="4095115"/>
            <a:ext cx="996315" cy="3194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图文框 50"/>
          <p:cNvSpPr/>
          <p:nvPr/>
        </p:nvSpPr>
        <p:spPr>
          <a:xfrm>
            <a:off x="8554720" y="4394835"/>
            <a:ext cx="396875" cy="3194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上弧形箭头 51"/>
          <p:cNvSpPr/>
          <p:nvPr/>
        </p:nvSpPr>
        <p:spPr>
          <a:xfrm rot="21540000" flipH="1">
            <a:off x="4612005" y="1880870"/>
            <a:ext cx="2167890" cy="4768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445125" y="1821815"/>
            <a:ext cx="1229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循环</a:t>
            </a: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-19064" y="253534"/>
            <a:ext cx="12211083" cy="6553690"/>
            <a:chOff x="-19064" y="253534"/>
            <a:chExt cx="12211083" cy="6553690"/>
          </a:xfrm>
        </p:grpSpPr>
        <p:grpSp>
          <p:nvGrpSpPr>
            <p:cNvPr id="56" name="组合 55"/>
            <p:cNvGrpSpPr/>
            <p:nvPr/>
          </p:nvGrpSpPr>
          <p:grpSpPr>
            <a:xfrm>
              <a:off x="-19064" y="253534"/>
              <a:ext cx="12211083" cy="6553690"/>
              <a:chOff x="-19064" y="253534"/>
              <a:chExt cx="12211083" cy="6553690"/>
            </a:xfrm>
          </p:grpSpPr>
          <p:sp>
            <p:nvSpPr>
              <p:cNvPr id="58" name="Rectangle 11"/>
              <p:cNvSpPr>
                <a:spLocks noChangeArrowheads="1"/>
              </p:cNvSpPr>
              <p:nvPr/>
            </p:nvSpPr>
            <p:spPr bwMode="gray">
              <a:xfrm flipH="1">
                <a:off x="205524" y="255990"/>
                <a:ext cx="11986495" cy="597132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>
                  <a:defRPr/>
                </a:pPr>
                <a:endParaRPr lang="en-US" altLang="zh-CN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59" name="Rectangle 7"/>
              <p:cNvSpPr>
                <a:spLocks noChangeArrowheads="1"/>
              </p:cNvSpPr>
              <p:nvPr/>
            </p:nvSpPr>
            <p:spPr bwMode="invGray">
              <a:xfrm flipH="1">
                <a:off x="97525" y="6501805"/>
                <a:ext cx="428024" cy="176519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/>
                <a:endParaRPr lang="en-US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60" name="Freeform 8"/>
              <p:cNvSpPr/>
              <p:nvPr/>
            </p:nvSpPr>
            <p:spPr bwMode="invGray">
              <a:xfrm flipH="1">
                <a:off x="-19064" y="6501805"/>
                <a:ext cx="119868" cy="305419"/>
              </a:xfrm>
              <a:custGeom>
                <a:avLst/>
                <a:gdLst>
                  <a:gd name="T0" fmla="*/ 0 w 219"/>
                  <a:gd name="T1" fmla="*/ 0 h 744"/>
                  <a:gd name="T2" fmla="*/ 219 w 219"/>
                  <a:gd name="T3" fmla="*/ 314 h 744"/>
                  <a:gd name="T4" fmla="*/ 219 w 219"/>
                  <a:gd name="T5" fmla="*/ 744 h 744"/>
                  <a:gd name="T6" fmla="*/ 0 w 219"/>
                  <a:gd name="T7" fmla="*/ 430 h 744"/>
                  <a:gd name="T8" fmla="*/ 0 w 219"/>
                  <a:gd name="T9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744">
                    <a:moveTo>
                      <a:pt x="0" y="0"/>
                    </a:moveTo>
                    <a:lnTo>
                      <a:pt x="219" y="314"/>
                    </a:lnTo>
                    <a:lnTo>
                      <a:pt x="219" y="744"/>
                    </a:lnTo>
                    <a:lnTo>
                      <a:pt x="0" y="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latin typeface="Foundry Gridnik Medium"/>
                </a:endParaRPr>
              </a:p>
            </p:txBody>
          </p:sp>
          <p:sp>
            <p:nvSpPr>
              <p:cNvPr id="61" name="Rectangle 13"/>
              <p:cNvSpPr/>
              <p:nvPr/>
            </p:nvSpPr>
            <p:spPr bwMode="invGray">
              <a:xfrm>
                <a:off x="107449" y="6445134"/>
                <a:ext cx="417695" cy="292364"/>
              </a:xfrm>
              <a:prstGeom prst="rect">
                <a:avLst/>
              </a:prstGeom>
            </p:spPr>
            <p:txBody>
              <a:bodyPr wrap="none" lIns="121896" tIns="60948" rIns="121896" bIns="60948">
                <a:spAutoFit/>
              </a:bodyPr>
              <a:lstStyle/>
              <a:p>
                <a:pPr algn="ctr"/>
                <a:fld id="{259F4B34-A25D-4DEF-97BC-C4D92417BF9B}" type="slidenum">
                  <a:rPr lang="en-US" sz="1100" smtClean="0">
                    <a:solidFill>
                      <a:schemeClr val="bg1"/>
                    </a:solidFill>
                    <a:latin typeface="Arial" panose="02080604020202020204" charset="0"/>
                    <a:cs typeface="Arial" panose="02080604020202020204" charset="0"/>
                  </a:rPr>
                </a:fld>
                <a:endParaRPr lang="en-US" sz="1100" dirty="0">
                  <a:solidFill>
                    <a:schemeClr val="bg1"/>
                  </a:solidFill>
                  <a:latin typeface="Arial" panose="02080604020202020204" charset="0"/>
                  <a:cs typeface="Arial" panose="02080604020202020204" charset="0"/>
                </a:endParaRPr>
              </a:p>
            </p:txBody>
          </p:sp>
          <p:sp>
            <p:nvSpPr>
              <p:cNvPr id="63" name="Freeform 12"/>
              <p:cNvSpPr/>
              <p:nvPr/>
            </p:nvSpPr>
            <p:spPr bwMode="gray">
              <a:xfrm>
                <a:off x="19" y="253534"/>
                <a:ext cx="205496" cy="792721"/>
              </a:xfrm>
              <a:custGeom>
                <a:avLst/>
                <a:gdLst>
                  <a:gd name="T0" fmla="*/ 0 w 215"/>
                  <a:gd name="T1" fmla="*/ 308 h 703"/>
                  <a:gd name="T2" fmla="*/ 0 w 215"/>
                  <a:gd name="T3" fmla="*/ 703 h 703"/>
                  <a:gd name="T4" fmla="*/ 215 w 215"/>
                  <a:gd name="T5" fmla="*/ 395 h 703"/>
                  <a:gd name="T6" fmla="*/ 215 w 215"/>
                  <a:gd name="T7" fmla="*/ 0 h 703"/>
                  <a:gd name="T8" fmla="*/ 0 w 215"/>
                  <a:gd name="T9" fmla="*/ 308 h 703"/>
                  <a:gd name="connsiteX0" fmla="*/ 0 w 10000"/>
                  <a:gd name="connsiteY0" fmla="*/ 4381 h 7400"/>
                  <a:gd name="connsiteX1" fmla="*/ 6119 w 10000"/>
                  <a:gd name="connsiteY1" fmla="*/ 7400 h 7400"/>
                  <a:gd name="connsiteX2" fmla="*/ 10000 w 10000"/>
                  <a:gd name="connsiteY2" fmla="*/ 5619 h 7400"/>
                  <a:gd name="connsiteX3" fmla="*/ 10000 w 10000"/>
                  <a:gd name="connsiteY3" fmla="*/ 0 h 7400"/>
                  <a:gd name="connsiteX4" fmla="*/ 0 w 10000"/>
                  <a:gd name="connsiteY4" fmla="*/ 4381 h 7400"/>
                  <a:gd name="connsiteX0-1" fmla="*/ 0 w 3881"/>
                  <a:gd name="connsiteY0-2" fmla="*/ 2482 h 10000"/>
                  <a:gd name="connsiteX1-3" fmla="*/ 0 w 3881"/>
                  <a:gd name="connsiteY1-4" fmla="*/ 10000 h 10000"/>
                  <a:gd name="connsiteX2-5" fmla="*/ 3881 w 3881"/>
                  <a:gd name="connsiteY2-6" fmla="*/ 7593 h 10000"/>
                  <a:gd name="connsiteX3-7" fmla="*/ 3881 w 3881"/>
                  <a:gd name="connsiteY3-8" fmla="*/ 0 h 10000"/>
                  <a:gd name="connsiteX4-9" fmla="*/ 0 w 3881"/>
                  <a:gd name="connsiteY4-10" fmla="*/ 2482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81" h="10000">
                    <a:moveTo>
                      <a:pt x="0" y="2482"/>
                    </a:moveTo>
                    <a:lnTo>
                      <a:pt x="0" y="10000"/>
                    </a:lnTo>
                    <a:lnTo>
                      <a:pt x="3881" y="7593"/>
                    </a:lnTo>
                    <a:lnTo>
                      <a:pt x="3881" y="0"/>
                    </a:lnTo>
                    <a:lnTo>
                      <a:pt x="0" y="2482"/>
                    </a:lnTo>
                    <a:close/>
                  </a:path>
                </a:pathLst>
              </a:custGeom>
              <a:gradFill flip="none" rotWithShape="0">
                <a:gsLst>
                  <a:gs pos="42000">
                    <a:srgbClr val="003231"/>
                  </a:gs>
                  <a:gs pos="100000">
                    <a:srgbClr val="00323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solidFill>
                    <a:schemeClr val="lt1"/>
                  </a:solidFill>
                  <a:latin typeface="Foundry Gridnik Medium"/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96839" y="344379"/>
              <a:ext cx="2358390" cy="473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sz="2400" dirty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sym typeface="+mn-ea"/>
                </a:rPr>
                <a:t>Sed高级应用---n</a:t>
              </a:r>
              <a:endPara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350" y="4117340"/>
            <a:ext cx="6041390" cy="24180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91285" y="1038225"/>
            <a:ext cx="6005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n  读入下一行到模式空间</a:t>
            </a:r>
            <a:endParaRPr lang="x-none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115" y="1760855"/>
            <a:ext cx="5618480" cy="2248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430" y="4674870"/>
            <a:ext cx="48914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seq 2 | sed -n 'n;p' ---&gt; 2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48310" y="2196465"/>
            <a:ext cx="48914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seq 2 | sed -n 'n;p' ---&gt;   1</a:t>
            </a:r>
            <a:endParaRPr lang="x-none" altLang="zh-CN"/>
          </a:p>
          <a:p>
            <a:r>
              <a:rPr lang="x-none" altLang="zh-CN"/>
              <a:t>                                       2</a:t>
            </a: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-19064" y="253534"/>
            <a:ext cx="12211083" cy="6553690"/>
            <a:chOff x="-19064" y="253534"/>
            <a:chExt cx="12211083" cy="6553690"/>
          </a:xfrm>
        </p:grpSpPr>
        <p:grpSp>
          <p:nvGrpSpPr>
            <p:cNvPr id="56" name="组合 55"/>
            <p:cNvGrpSpPr/>
            <p:nvPr/>
          </p:nvGrpSpPr>
          <p:grpSpPr>
            <a:xfrm>
              <a:off x="-19064" y="253534"/>
              <a:ext cx="12211083" cy="6553690"/>
              <a:chOff x="-19064" y="253534"/>
              <a:chExt cx="12211083" cy="6553690"/>
            </a:xfrm>
          </p:grpSpPr>
          <p:sp>
            <p:nvSpPr>
              <p:cNvPr id="58" name="Rectangle 11"/>
              <p:cNvSpPr>
                <a:spLocks noChangeArrowheads="1"/>
              </p:cNvSpPr>
              <p:nvPr/>
            </p:nvSpPr>
            <p:spPr bwMode="gray">
              <a:xfrm flipH="1">
                <a:off x="205524" y="255990"/>
                <a:ext cx="11986495" cy="597132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>
                  <a:defRPr/>
                </a:pPr>
                <a:endParaRPr lang="en-US" altLang="zh-CN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59" name="Rectangle 7"/>
              <p:cNvSpPr>
                <a:spLocks noChangeArrowheads="1"/>
              </p:cNvSpPr>
              <p:nvPr/>
            </p:nvSpPr>
            <p:spPr bwMode="invGray">
              <a:xfrm flipH="1">
                <a:off x="97525" y="6501805"/>
                <a:ext cx="428024" cy="176519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/>
                <a:endParaRPr lang="en-US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60" name="Freeform 8"/>
              <p:cNvSpPr/>
              <p:nvPr/>
            </p:nvSpPr>
            <p:spPr bwMode="invGray">
              <a:xfrm flipH="1">
                <a:off x="-19064" y="6501805"/>
                <a:ext cx="119868" cy="305419"/>
              </a:xfrm>
              <a:custGeom>
                <a:avLst/>
                <a:gdLst>
                  <a:gd name="T0" fmla="*/ 0 w 219"/>
                  <a:gd name="T1" fmla="*/ 0 h 744"/>
                  <a:gd name="T2" fmla="*/ 219 w 219"/>
                  <a:gd name="T3" fmla="*/ 314 h 744"/>
                  <a:gd name="T4" fmla="*/ 219 w 219"/>
                  <a:gd name="T5" fmla="*/ 744 h 744"/>
                  <a:gd name="T6" fmla="*/ 0 w 219"/>
                  <a:gd name="T7" fmla="*/ 430 h 744"/>
                  <a:gd name="T8" fmla="*/ 0 w 219"/>
                  <a:gd name="T9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744">
                    <a:moveTo>
                      <a:pt x="0" y="0"/>
                    </a:moveTo>
                    <a:lnTo>
                      <a:pt x="219" y="314"/>
                    </a:lnTo>
                    <a:lnTo>
                      <a:pt x="219" y="744"/>
                    </a:lnTo>
                    <a:lnTo>
                      <a:pt x="0" y="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latin typeface="Foundry Gridnik Medium"/>
                </a:endParaRPr>
              </a:p>
            </p:txBody>
          </p:sp>
          <p:sp>
            <p:nvSpPr>
              <p:cNvPr id="61" name="Rectangle 13"/>
              <p:cNvSpPr/>
              <p:nvPr/>
            </p:nvSpPr>
            <p:spPr bwMode="invGray">
              <a:xfrm>
                <a:off x="107449" y="6445134"/>
                <a:ext cx="417695" cy="292364"/>
              </a:xfrm>
              <a:prstGeom prst="rect">
                <a:avLst/>
              </a:prstGeom>
            </p:spPr>
            <p:txBody>
              <a:bodyPr wrap="none" lIns="121896" tIns="60948" rIns="121896" bIns="60948">
                <a:spAutoFit/>
              </a:bodyPr>
              <a:lstStyle/>
              <a:p>
                <a:pPr algn="ctr"/>
                <a:fld id="{259F4B34-A25D-4DEF-97BC-C4D92417BF9B}" type="slidenum">
                  <a:rPr lang="en-US" sz="1100" smtClean="0">
                    <a:solidFill>
                      <a:schemeClr val="bg1"/>
                    </a:solidFill>
                    <a:latin typeface="Arial" panose="02080604020202020204" charset="0"/>
                    <a:cs typeface="Arial" panose="02080604020202020204" charset="0"/>
                  </a:rPr>
                </a:fld>
                <a:endParaRPr lang="en-US" sz="1100" dirty="0">
                  <a:solidFill>
                    <a:schemeClr val="bg1"/>
                  </a:solidFill>
                  <a:latin typeface="Arial" panose="02080604020202020204" charset="0"/>
                  <a:cs typeface="Arial" panose="02080604020202020204" charset="0"/>
                </a:endParaRPr>
              </a:p>
            </p:txBody>
          </p:sp>
          <p:sp>
            <p:nvSpPr>
              <p:cNvPr id="63" name="Freeform 12"/>
              <p:cNvSpPr/>
              <p:nvPr/>
            </p:nvSpPr>
            <p:spPr bwMode="gray">
              <a:xfrm>
                <a:off x="19" y="253534"/>
                <a:ext cx="205496" cy="792721"/>
              </a:xfrm>
              <a:custGeom>
                <a:avLst/>
                <a:gdLst>
                  <a:gd name="T0" fmla="*/ 0 w 215"/>
                  <a:gd name="T1" fmla="*/ 308 h 703"/>
                  <a:gd name="T2" fmla="*/ 0 w 215"/>
                  <a:gd name="T3" fmla="*/ 703 h 703"/>
                  <a:gd name="T4" fmla="*/ 215 w 215"/>
                  <a:gd name="T5" fmla="*/ 395 h 703"/>
                  <a:gd name="T6" fmla="*/ 215 w 215"/>
                  <a:gd name="T7" fmla="*/ 0 h 703"/>
                  <a:gd name="T8" fmla="*/ 0 w 215"/>
                  <a:gd name="T9" fmla="*/ 308 h 703"/>
                  <a:gd name="connsiteX0" fmla="*/ 0 w 10000"/>
                  <a:gd name="connsiteY0" fmla="*/ 4381 h 7400"/>
                  <a:gd name="connsiteX1" fmla="*/ 6119 w 10000"/>
                  <a:gd name="connsiteY1" fmla="*/ 7400 h 7400"/>
                  <a:gd name="connsiteX2" fmla="*/ 10000 w 10000"/>
                  <a:gd name="connsiteY2" fmla="*/ 5619 h 7400"/>
                  <a:gd name="connsiteX3" fmla="*/ 10000 w 10000"/>
                  <a:gd name="connsiteY3" fmla="*/ 0 h 7400"/>
                  <a:gd name="connsiteX4" fmla="*/ 0 w 10000"/>
                  <a:gd name="connsiteY4" fmla="*/ 4381 h 7400"/>
                  <a:gd name="connsiteX0-1" fmla="*/ 0 w 3881"/>
                  <a:gd name="connsiteY0-2" fmla="*/ 2482 h 10000"/>
                  <a:gd name="connsiteX1-3" fmla="*/ 0 w 3881"/>
                  <a:gd name="connsiteY1-4" fmla="*/ 10000 h 10000"/>
                  <a:gd name="connsiteX2-5" fmla="*/ 3881 w 3881"/>
                  <a:gd name="connsiteY2-6" fmla="*/ 7593 h 10000"/>
                  <a:gd name="connsiteX3-7" fmla="*/ 3881 w 3881"/>
                  <a:gd name="connsiteY3-8" fmla="*/ 0 h 10000"/>
                  <a:gd name="connsiteX4-9" fmla="*/ 0 w 3881"/>
                  <a:gd name="connsiteY4-10" fmla="*/ 2482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81" h="10000">
                    <a:moveTo>
                      <a:pt x="0" y="2482"/>
                    </a:moveTo>
                    <a:lnTo>
                      <a:pt x="0" y="10000"/>
                    </a:lnTo>
                    <a:lnTo>
                      <a:pt x="3881" y="7593"/>
                    </a:lnTo>
                    <a:lnTo>
                      <a:pt x="3881" y="0"/>
                    </a:lnTo>
                    <a:lnTo>
                      <a:pt x="0" y="2482"/>
                    </a:lnTo>
                    <a:close/>
                  </a:path>
                </a:pathLst>
              </a:custGeom>
              <a:gradFill flip="none" rotWithShape="0">
                <a:gsLst>
                  <a:gs pos="42000">
                    <a:srgbClr val="003231"/>
                  </a:gs>
                  <a:gs pos="100000">
                    <a:srgbClr val="00323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solidFill>
                    <a:schemeClr val="lt1"/>
                  </a:solidFill>
                  <a:latin typeface="Foundry Gridnik Medium"/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96839" y="344379"/>
              <a:ext cx="2358390" cy="473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sz="2400" dirty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sym typeface="+mn-ea"/>
                </a:rPr>
                <a:t>Sed高级应用---n</a:t>
              </a:r>
              <a:endPara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97175" y="1150620"/>
            <a:ext cx="6005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n  读入下一行到模式空间</a:t>
            </a:r>
            <a:endParaRPr lang="x-none" altLang="zh-CN"/>
          </a:p>
        </p:txBody>
      </p:sp>
      <p:sp>
        <p:nvSpPr>
          <p:cNvPr id="8" name="矩形 7"/>
          <p:cNvSpPr/>
          <p:nvPr/>
        </p:nvSpPr>
        <p:spPr>
          <a:xfrm>
            <a:off x="452755" y="2159000"/>
            <a:ext cx="1856105" cy="29902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2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3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4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5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6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7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8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9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10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8150" y="1776730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seq 10</a:t>
            </a:r>
            <a:endParaRPr lang="x-none" altLang="zh-CN"/>
          </a:p>
        </p:txBody>
      </p:sp>
      <p:sp>
        <p:nvSpPr>
          <p:cNvPr id="2" name="矩形 1"/>
          <p:cNvSpPr/>
          <p:nvPr/>
        </p:nvSpPr>
        <p:spPr>
          <a:xfrm>
            <a:off x="8492490" y="2129155"/>
            <a:ext cx="2293620" cy="1463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>
                <a:sym typeface="+mn-ea"/>
              </a:rPr>
              <a:t>1</a:t>
            </a:r>
            <a:endParaRPr lang="x-none" altLang="zh-CN"/>
          </a:p>
          <a:p>
            <a:r>
              <a:rPr lang="x-none" altLang="zh-CN">
                <a:sym typeface="+mn-ea"/>
              </a:rPr>
              <a:t>3</a:t>
            </a:r>
            <a:endParaRPr lang="x-none" altLang="zh-CN"/>
          </a:p>
          <a:p>
            <a:r>
              <a:rPr lang="x-none" altLang="zh-CN">
                <a:sym typeface="+mn-ea"/>
              </a:rPr>
              <a:t>5</a:t>
            </a:r>
            <a:endParaRPr lang="x-none" altLang="zh-CN"/>
          </a:p>
          <a:p>
            <a:r>
              <a:rPr lang="x-none" altLang="zh-CN">
                <a:sym typeface="+mn-ea"/>
              </a:rPr>
              <a:t>7</a:t>
            </a:r>
            <a:endParaRPr lang="x-none" altLang="zh-CN"/>
          </a:p>
          <a:p>
            <a:r>
              <a:rPr lang="x-none" altLang="zh-CN">
                <a:sym typeface="+mn-ea"/>
              </a:rPr>
              <a:t>9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79790" y="1734185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输出结果: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074035" y="2288540"/>
            <a:ext cx="6005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ym typeface="+mn-ea"/>
              </a:rPr>
              <a:t>seq 10 | sed 'n;d'</a:t>
            </a:r>
            <a:endParaRPr lang="x-none" altLang="zh-CN"/>
          </a:p>
        </p:txBody>
      </p:sp>
      <p:sp>
        <p:nvSpPr>
          <p:cNvPr id="12" name="右箭头 11"/>
          <p:cNvSpPr/>
          <p:nvPr/>
        </p:nvSpPr>
        <p:spPr>
          <a:xfrm>
            <a:off x="3036570" y="2665730"/>
            <a:ext cx="4498975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77210" y="3810635"/>
            <a:ext cx="6005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ym typeface="+mn-ea"/>
              </a:rPr>
              <a:t>seq 10 | sed -n 'n;p'</a:t>
            </a:r>
            <a:endParaRPr lang="x-none" altLang="zh-CN"/>
          </a:p>
        </p:txBody>
      </p:sp>
      <p:sp>
        <p:nvSpPr>
          <p:cNvPr id="6" name="右箭头 5"/>
          <p:cNvSpPr/>
          <p:nvPr/>
        </p:nvSpPr>
        <p:spPr>
          <a:xfrm>
            <a:off x="3039745" y="4187825"/>
            <a:ext cx="4498975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95665" y="4204335"/>
            <a:ext cx="2293620" cy="16186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2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4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6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8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10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82965" y="3809365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输出结果:</a:t>
            </a: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9064" y="253534"/>
            <a:ext cx="12211083" cy="6553690"/>
            <a:chOff x="-19064" y="253534"/>
            <a:chExt cx="12211083" cy="6553690"/>
          </a:xfrm>
        </p:grpSpPr>
        <p:grpSp>
          <p:nvGrpSpPr>
            <p:cNvPr id="31" name="组合 30"/>
            <p:cNvGrpSpPr/>
            <p:nvPr/>
          </p:nvGrpSpPr>
          <p:grpSpPr>
            <a:xfrm>
              <a:off x="-19064" y="253534"/>
              <a:ext cx="12211083" cy="6553690"/>
              <a:chOff x="-19064" y="253534"/>
              <a:chExt cx="12211083" cy="6553690"/>
            </a:xfrm>
          </p:grpSpPr>
          <p:sp>
            <p:nvSpPr>
              <p:cNvPr id="33" name="Rectangle 11"/>
              <p:cNvSpPr>
                <a:spLocks noChangeArrowheads="1"/>
              </p:cNvSpPr>
              <p:nvPr/>
            </p:nvSpPr>
            <p:spPr bwMode="gray">
              <a:xfrm flipH="1">
                <a:off x="205524" y="255990"/>
                <a:ext cx="11986495" cy="597132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>
                  <a:defRPr/>
                </a:pPr>
                <a:endParaRPr lang="en-US" altLang="zh-CN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invGray">
              <a:xfrm flipH="1">
                <a:off x="97525" y="6501805"/>
                <a:ext cx="428024" cy="176519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/>
                <a:endParaRPr lang="en-US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invGray">
              <a:xfrm flipH="1">
                <a:off x="-19064" y="6501805"/>
                <a:ext cx="119868" cy="305419"/>
              </a:xfrm>
              <a:custGeom>
                <a:avLst/>
                <a:gdLst>
                  <a:gd name="T0" fmla="*/ 0 w 219"/>
                  <a:gd name="T1" fmla="*/ 0 h 744"/>
                  <a:gd name="T2" fmla="*/ 219 w 219"/>
                  <a:gd name="T3" fmla="*/ 314 h 744"/>
                  <a:gd name="T4" fmla="*/ 219 w 219"/>
                  <a:gd name="T5" fmla="*/ 744 h 744"/>
                  <a:gd name="T6" fmla="*/ 0 w 219"/>
                  <a:gd name="T7" fmla="*/ 430 h 744"/>
                  <a:gd name="T8" fmla="*/ 0 w 219"/>
                  <a:gd name="T9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744">
                    <a:moveTo>
                      <a:pt x="0" y="0"/>
                    </a:moveTo>
                    <a:lnTo>
                      <a:pt x="219" y="314"/>
                    </a:lnTo>
                    <a:lnTo>
                      <a:pt x="219" y="744"/>
                    </a:lnTo>
                    <a:lnTo>
                      <a:pt x="0" y="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latin typeface="Foundry Gridnik Medium"/>
                </a:endParaRPr>
              </a:p>
            </p:txBody>
          </p:sp>
          <p:sp>
            <p:nvSpPr>
              <p:cNvPr id="36" name="Rectangle 13"/>
              <p:cNvSpPr/>
              <p:nvPr/>
            </p:nvSpPr>
            <p:spPr bwMode="invGray">
              <a:xfrm>
                <a:off x="107449" y="6445134"/>
                <a:ext cx="417695" cy="292364"/>
              </a:xfrm>
              <a:prstGeom prst="rect">
                <a:avLst/>
              </a:prstGeom>
            </p:spPr>
            <p:txBody>
              <a:bodyPr wrap="none" lIns="121896" tIns="60948" rIns="121896" bIns="60948">
                <a:spAutoFit/>
              </a:bodyPr>
              <a:lstStyle/>
              <a:p>
                <a:pPr algn="ctr"/>
                <a:fld id="{259F4B34-A25D-4DEF-97BC-C4D92417BF9B}" type="slidenum">
                  <a:rPr lang="en-US" sz="1100" smtClean="0">
                    <a:solidFill>
                      <a:schemeClr val="bg1"/>
                    </a:solidFill>
                    <a:latin typeface="Arial" panose="02080604020202020204" charset="0"/>
                    <a:cs typeface="Arial" panose="02080604020202020204" charset="0"/>
                  </a:rPr>
                </a:fld>
                <a:endParaRPr lang="en-US" sz="1100" dirty="0">
                  <a:solidFill>
                    <a:schemeClr val="bg1"/>
                  </a:solidFill>
                  <a:latin typeface="Arial" panose="02080604020202020204" charset="0"/>
                  <a:cs typeface="Arial" panose="02080604020202020204" charset="0"/>
                </a:endParaRPr>
              </a:p>
            </p:txBody>
          </p:sp>
          <p:sp>
            <p:nvSpPr>
              <p:cNvPr id="38" name="Freeform 12"/>
              <p:cNvSpPr/>
              <p:nvPr/>
            </p:nvSpPr>
            <p:spPr bwMode="gray">
              <a:xfrm>
                <a:off x="19" y="253534"/>
                <a:ext cx="205496" cy="792721"/>
              </a:xfrm>
              <a:custGeom>
                <a:avLst/>
                <a:gdLst>
                  <a:gd name="T0" fmla="*/ 0 w 215"/>
                  <a:gd name="T1" fmla="*/ 308 h 703"/>
                  <a:gd name="T2" fmla="*/ 0 w 215"/>
                  <a:gd name="T3" fmla="*/ 703 h 703"/>
                  <a:gd name="T4" fmla="*/ 215 w 215"/>
                  <a:gd name="T5" fmla="*/ 395 h 703"/>
                  <a:gd name="T6" fmla="*/ 215 w 215"/>
                  <a:gd name="T7" fmla="*/ 0 h 703"/>
                  <a:gd name="T8" fmla="*/ 0 w 215"/>
                  <a:gd name="T9" fmla="*/ 308 h 703"/>
                  <a:gd name="connsiteX0" fmla="*/ 0 w 10000"/>
                  <a:gd name="connsiteY0" fmla="*/ 4381 h 7400"/>
                  <a:gd name="connsiteX1" fmla="*/ 6119 w 10000"/>
                  <a:gd name="connsiteY1" fmla="*/ 7400 h 7400"/>
                  <a:gd name="connsiteX2" fmla="*/ 10000 w 10000"/>
                  <a:gd name="connsiteY2" fmla="*/ 5619 h 7400"/>
                  <a:gd name="connsiteX3" fmla="*/ 10000 w 10000"/>
                  <a:gd name="connsiteY3" fmla="*/ 0 h 7400"/>
                  <a:gd name="connsiteX4" fmla="*/ 0 w 10000"/>
                  <a:gd name="connsiteY4" fmla="*/ 4381 h 7400"/>
                  <a:gd name="connsiteX0-1" fmla="*/ 0 w 3881"/>
                  <a:gd name="connsiteY0-2" fmla="*/ 2482 h 10000"/>
                  <a:gd name="connsiteX1-3" fmla="*/ 0 w 3881"/>
                  <a:gd name="connsiteY1-4" fmla="*/ 10000 h 10000"/>
                  <a:gd name="connsiteX2-5" fmla="*/ 3881 w 3881"/>
                  <a:gd name="connsiteY2-6" fmla="*/ 7593 h 10000"/>
                  <a:gd name="connsiteX3-7" fmla="*/ 3881 w 3881"/>
                  <a:gd name="connsiteY3-8" fmla="*/ 0 h 10000"/>
                  <a:gd name="connsiteX4-9" fmla="*/ 0 w 3881"/>
                  <a:gd name="connsiteY4-10" fmla="*/ 2482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81" h="10000">
                    <a:moveTo>
                      <a:pt x="0" y="2482"/>
                    </a:moveTo>
                    <a:lnTo>
                      <a:pt x="0" y="10000"/>
                    </a:lnTo>
                    <a:lnTo>
                      <a:pt x="3881" y="7593"/>
                    </a:lnTo>
                    <a:lnTo>
                      <a:pt x="3881" y="0"/>
                    </a:lnTo>
                    <a:lnTo>
                      <a:pt x="0" y="2482"/>
                    </a:lnTo>
                    <a:close/>
                  </a:path>
                </a:pathLst>
              </a:custGeom>
              <a:gradFill flip="none" rotWithShape="0">
                <a:gsLst>
                  <a:gs pos="42000">
                    <a:srgbClr val="003231"/>
                  </a:gs>
                  <a:gs pos="100000">
                    <a:srgbClr val="00323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solidFill>
                    <a:schemeClr val="lt1"/>
                  </a:solidFill>
                  <a:latin typeface="Foundry Gridnik Medium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296839" y="344379"/>
              <a:ext cx="1919605" cy="473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2400" dirty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awk基本用法</a:t>
              </a:r>
              <a:endParaRPr lang="x-none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940560" y="1801495"/>
            <a:ext cx="881253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000"/>
              <a:t>NF:每一行($0)拥有的字段总数;</a:t>
            </a:r>
            <a:endParaRPr lang="x-none" altLang="zh-CN" sz="4000"/>
          </a:p>
          <a:p>
            <a:r>
              <a:rPr lang="x-none" altLang="zh-CN" sz="4000"/>
              <a:t>NR:目前所处理的是第几行;</a:t>
            </a:r>
            <a:endParaRPr lang="x-none" altLang="zh-CN" sz="4000"/>
          </a:p>
          <a:p>
            <a:r>
              <a:rPr lang="x-none" altLang="zh-CN" sz="4000"/>
              <a:t>FS:目前的分隔符，默认是空格键;</a:t>
            </a:r>
            <a:endParaRPr lang="x-none" altLang="zh-CN" sz="4000"/>
          </a:p>
          <a:p>
            <a:endParaRPr lang="x-none" altLang="zh-CN" sz="3200"/>
          </a:p>
          <a:p>
            <a:r>
              <a:rPr lang="x-none" altLang="zh-CN" sz="4000"/>
              <a:t>awk  [选项]    ‘条件{指令}’   文件</a:t>
            </a:r>
            <a:endParaRPr lang="x-none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9150e4e5ly1fqa9axu1j7g20bt0c74q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8545" y="717550"/>
            <a:ext cx="4047490" cy="418084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4501515" y="4916805"/>
            <a:ext cx="224028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5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</a:t>
            </a:r>
            <a:endParaRPr lang="x-none" altLang="zh-CN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9064" y="253534"/>
            <a:ext cx="12211083" cy="6553690"/>
            <a:chOff x="-19064" y="253534"/>
            <a:chExt cx="12211083" cy="6553690"/>
          </a:xfrm>
        </p:grpSpPr>
        <p:grpSp>
          <p:nvGrpSpPr>
            <p:cNvPr id="18" name="组合 17"/>
            <p:cNvGrpSpPr/>
            <p:nvPr/>
          </p:nvGrpSpPr>
          <p:grpSpPr>
            <a:xfrm>
              <a:off x="-19064" y="253534"/>
              <a:ext cx="12211083" cy="6553690"/>
              <a:chOff x="-19064" y="253534"/>
              <a:chExt cx="12211083" cy="6553690"/>
            </a:xfrm>
          </p:grpSpPr>
          <p:sp>
            <p:nvSpPr>
              <p:cNvPr id="19" name="Rectangle 11"/>
              <p:cNvSpPr>
                <a:spLocks noChangeArrowheads="1"/>
              </p:cNvSpPr>
              <p:nvPr/>
            </p:nvSpPr>
            <p:spPr bwMode="gray">
              <a:xfrm flipH="1">
                <a:off x="205524" y="255990"/>
                <a:ext cx="11986495" cy="597132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>
                  <a:defRPr/>
                </a:pPr>
                <a:endParaRPr lang="en-US" altLang="zh-CN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invGray">
              <a:xfrm flipH="1">
                <a:off x="97525" y="6501805"/>
                <a:ext cx="428024" cy="176519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/>
                <a:endParaRPr lang="en-US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21" name="Freeform 8"/>
              <p:cNvSpPr/>
              <p:nvPr/>
            </p:nvSpPr>
            <p:spPr bwMode="invGray">
              <a:xfrm flipH="1">
                <a:off x="-19064" y="6501805"/>
                <a:ext cx="119868" cy="305419"/>
              </a:xfrm>
              <a:custGeom>
                <a:avLst/>
                <a:gdLst>
                  <a:gd name="T0" fmla="*/ 0 w 219"/>
                  <a:gd name="T1" fmla="*/ 0 h 744"/>
                  <a:gd name="T2" fmla="*/ 219 w 219"/>
                  <a:gd name="T3" fmla="*/ 314 h 744"/>
                  <a:gd name="T4" fmla="*/ 219 w 219"/>
                  <a:gd name="T5" fmla="*/ 744 h 744"/>
                  <a:gd name="T6" fmla="*/ 0 w 219"/>
                  <a:gd name="T7" fmla="*/ 430 h 744"/>
                  <a:gd name="T8" fmla="*/ 0 w 219"/>
                  <a:gd name="T9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744">
                    <a:moveTo>
                      <a:pt x="0" y="0"/>
                    </a:moveTo>
                    <a:lnTo>
                      <a:pt x="219" y="314"/>
                    </a:lnTo>
                    <a:lnTo>
                      <a:pt x="219" y="744"/>
                    </a:lnTo>
                    <a:lnTo>
                      <a:pt x="0" y="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latin typeface="Foundry Gridnik Medium"/>
                </a:endParaRPr>
              </a:p>
            </p:txBody>
          </p:sp>
          <p:sp>
            <p:nvSpPr>
              <p:cNvPr id="22" name="Rectangle 13"/>
              <p:cNvSpPr/>
              <p:nvPr/>
            </p:nvSpPr>
            <p:spPr bwMode="invGray">
              <a:xfrm>
                <a:off x="107449" y="6445134"/>
                <a:ext cx="417695" cy="292364"/>
              </a:xfrm>
              <a:prstGeom prst="rect">
                <a:avLst/>
              </a:prstGeom>
            </p:spPr>
            <p:txBody>
              <a:bodyPr wrap="none" lIns="121896" tIns="60948" rIns="121896" bIns="60948">
                <a:spAutoFit/>
              </a:bodyPr>
              <a:lstStyle/>
              <a:p>
                <a:pPr algn="ctr"/>
                <a:fld id="{259F4B34-A25D-4DEF-97BC-C4D92417BF9B}" type="slidenum">
                  <a:rPr lang="en-US" sz="1100" smtClean="0">
                    <a:solidFill>
                      <a:schemeClr val="bg1"/>
                    </a:solidFill>
                    <a:latin typeface="Arial" panose="02080604020202020204" charset="0"/>
                    <a:cs typeface="Arial" panose="02080604020202020204" charset="0"/>
                  </a:rPr>
                </a:fld>
                <a:endParaRPr lang="en-US" sz="1100" dirty="0">
                  <a:solidFill>
                    <a:schemeClr val="bg1"/>
                  </a:solidFill>
                  <a:latin typeface="Arial" panose="02080604020202020204" charset="0"/>
                  <a:cs typeface="Arial" panose="02080604020202020204" charset="0"/>
                </a:endParaRPr>
              </a:p>
            </p:txBody>
          </p:sp>
          <p:sp>
            <p:nvSpPr>
              <p:cNvPr id="24" name="Freeform 12"/>
              <p:cNvSpPr/>
              <p:nvPr/>
            </p:nvSpPr>
            <p:spPr bwMode="gray">
              <a:xfrm>
                <a:off x="19" y="253534"/>
                <a:ext cx="205496" cy="792721"/>
              </a:xfrm>
              <a:custGeom>
                <a:avLst/>
                <a:gdLst>
                  <a:gd name="T0" fmla="*/ 0 w 215"/>
                  <a:gd name="T1" fmla="*/ 308 h 703"/>
                  <a:gd name="T2" fmla="*/ 0 w 215"/>
                  <a:gd name="T3" fmla="*/ 703 h 703"/>
                  <a:gd name="T4" fmla="*/ 215 w 215"/>
                  <a:gd name="T5" fmla="*/ 395 h 703"/>
                  <a:gd name="T6" fmla="*/ 215 w 215"/>
                  <a:gd name="T7" fmla="*/ 0 h 703"/>
                  <a:gd name="T8" fmla="*/ 0 w 215"/>
                  <a:gd name="T9" fmla="*/ 308 h 703"/>
                  <a:gd name="connsiteX0" fmla="*/ 0 w 10000"/>
                  <a:gd name="connsiteY0" fmla="*/ 4381 h 7400"/>
                  <a:gd name="connsiteX1" fmla="*/ 6119 w 10000"/>
                  <a:gd name="connsiteY1" fmla="*/ 7400 h 7400"/>
                  <a:gd name="connsiteX2" fmla="*/ 10000 w 10000"/>
                  <a:gd name="connsiteY2" fmla="*/ 5619 h 7400"/>
                  <a:gd name="connsiteX3" fmla="*/ 10000 w 10000"/>
                  <a:gd name="connsiteY3" fmla="*/ 0 h 7400"/>
                  <a:gd name="connsiteX4" fmla="*/ 0 w 10000"/>
                  <a:gd name="connsiteY4" fmla="*/ 4381 h 7400"/>
                  <a:gd name="connsiteX0-1" fmla="*/ 0 w 3881"/>
                  <a:gd name="connsiteY0-2" fmla="*/ 2482 h 10000"/>
                  <a:gd name="connsiteX1-3" fmla="*/ 0 w 3881"/>
                  <a:gd name="connsiteY1-4" fmla="*/ 10000 h 10000"/>
                  <a:gd name="connsiteX2-5" fmla="*/ 3881 w 3881"/>
                  <a:gd name="connsiteY2-6" fmla="*/ 7593 h 10000"/>
                  <a:gd name="connsiteX3-7" fmla="*/ 3881 w 3881"/>
                  <a:gd name="connsiteY3-8" fmla="*/ 0 h 10000"/>
                  <a:gd name="connsiteX4-9" fmla="*/ 0 w 3881"/>
                  <a:gd name="connsiteY4-10" fmla="*/ 2482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81" h="10000">
                    <a:moveTo>
                      <a:pt x="0" y="2482"/>
                    </a:moveTo>
                    <a:lnTo>
                      <a:pt x="0" y="10000"/>
                    </a:lnTo>
                    <a:lnTo>
                      <a:pt x="3881" y="7593"/>
                    </a:lnTo>
                    <a:lnTo>
                      <a:pt x="3881" y="0"/>
                    </a:lnTo>
                    <a:lnTo>
                      <a:pt x="0" y="2482"/>
                    </a:lnTo>
                    <a:close/>
                  </a:path>
                </a:pathLst>
              </a:custGeom>
              <a:gradFill flip="none" rotWithShape="0">
                <a:gsLst>
                  <a:gs pos="42000">
                    <a:srgbClr val="003231"/>
                  </a:gs>
                  <a:gs pos="100000">
                    <a:srgbClr val="00323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solidFill>
                    <a:schemeClr val="lt1"/>
                  </a:solidFill>
                  <a:latin typeface="Foundry Gridnik Medium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296839" y="344379"/>
              <a:ext cx="2498725" cy="473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2400" dirty="0" smtClean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sed导入导出操作</a:t>
              </a:r>
              <a:endParaRPr lang="x-none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</p:txBody>
        </p:sp>
      </p:grpSp>
      <p:graphicFrame>
        <p:nvGraphicFramePr>
          <p:cNvPr id="6" name="表格 5"/>
          <p:cNvGraphicFramePr/>
          <p:nvPr/>
        </p:nvGraphicFramePr>
        <p:xfrm>
          <a:off x="209550" y="1810385"/>
          <a:ext cx="11875135" cy="3549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415"/>
                <a:gridCol w="3573780"/>
                <a:gridCol w="4726940"/>
              </a:tblGrid>
              <a:tr h="8216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/>
                        <a:t>操作符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/>
                        <a:t>用途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/>
                        <a:t>例子</a:t>
                      </a:r>
                      <a:endParaRPr lang="x-none"/>
                    </a:p>
                  </a:txBody>
                  <a:tcPr anchor="ctr" anchorCtr="0"/>
                </a:tc>
              </a:tr>
              <a:tr h="136334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/>
                        <a:t>r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/>
                        <a:t>读取文件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/>
                        <a:t>3r b.txt 在第3行下方插入文件b.txt</a:t>
                      </a:r>
                      <a:endParaRPr lang="x-none"/>
                    </a:p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/>
                        <a:t>4,7r b.txt在第4-7每一行后插入文件b.txt</a:t>
                      </a:r>
                      <a:endParaRPr lang="x-none"/>
                    </a:p>
                  </a:txBody>
                  <a:tcPr anchor="ctr" anchorCtr="0"/>
                </a:tc>
              </a:tr>
              <a:tr h="13639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/>
                        <a:t>w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/>
                        <a:t>保存到文件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/>
                        <a:t>3w c.txt 将第3行另存为文件c.txt</a:t>
                      </a:r>
                      <a:endParaRPr lang="x-none"/>
                    </a:p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/>
                        <a:t>4,7w c.txt 将4-7行另存为文件c.txt</a:t>
                      </a:r>
                      <a:endParaRPr lang="x-none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83210" y="1343025"/>
            <a:ext cx="1856105" cy="10699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-19064" y="253534"/>
            <a:ext cx="12211083" cy="6553690"/>
            <a:chOff x="-19064" y="253534"/>
            <a:chExt cx="12211083" cy="6553690"/>
          </a:xfrm>
        </p:grpSpPr>
        <p:grpSp>
          <p:nvGrpSpPr>
            <p:cNvPr id="40" name="组合 39"/>
            <p:cNvGrpSpPr/>
            <p:nvPr/>
          </p:nvGrpSpPr>
          <p:grpSpPr>
            <a:xfrm>
              <a:off x="-19064" y="253534"/>
              <a:ext cx="12211083" cy="6553690"/>
              <a:chOff x="-19064" y="253534"/>
              <a:chExt cx="12211083" cy="6553690"/>
            </a:xfrm>
          </p:grpSpPr>
          <p:sp>
            <p:nvSpPr>
              <p:cNvPr id="42" name="Rectangle 11"/>
              <p:cNvSpPr>
                <a:spLocks noChangeArrowheads="1"/>
              </p:cNvSpPr>
              <p:nvPr/>
            </p:nvSpPr>
            <p:spPr bwMode="gray">
              <a:xfrm flipH="1">
                <a:off x="205524" y="255990"/>
                <a:ext cx="11986495" cy="597132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>
                  <a:defRPr/>
                </a:pPr>
                <a:endParaRPr lang="en-US" altLang="zh-CN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43" name="Rectangle 7"/>
              <p:cNvSpPr>
                <a:spLocks noChangeArrowheads="1"/>
              </p:cNvSpPr>
              <p:nvPr/>
            </p:nvSpPr>
            <p:spPr bwMode="invGray">
              <a:xfrm flipH="1">
                <a:off x="97525" y="6501805"/>
                <a:ext cx="428024" cy="176519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/>
                <a:endParaRPr lang="en-US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44" name="Freeform 8"/>
              <p:cNvSpPr/>
              <p:nvPr/>
            </p:nvSpPr>
            <p:spPr bwMode="invGray">
              <a:xfrm flipH="1">
                <a:off x="-19064" y="6501805"/>
                <a:ext cx="119868" cy="305419"/>
              </a:xfrm>
              <a:custGeom>
                <a:avLst/>
                <a:gdLst>
                  <a:gd name="T0" fmla="*/ 0 w 219"/>
                  <a:gd name="T1" fmla="*/ 0 h 744"/>
                  <a:gd name="T2" fmla="*/ 219 w 219"/>
                  <a:gd name="T3" fmla="*/ 314 h 744"/>
                  <a:gd name="T4" fmla="*/ 219 w 219"/>
                  <a:gd name="T5" fmla="*/ 744 h 744"/>
                  <a:gd name="T6" fmla="*/ 0 w 219"/>
                  <a:gd name="T7" fmla="*/ 430 h 744"/>
                  <a:gd name="T8" fmla="*/ 0 w 219"/>
                  <a:gd name="T9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744">
                    <a:moveTo>
                      <a:pt x="0" y="0"/>
                    </a:moveTo>
                    <a:lnTo>
                      <a:pt x="219" y="314"/>
                    </a:lnTo>
                    <a:lnTo>
                      <a:pt x="219" y="744"/>
                    </a:lnTo>
                    <a:lnTo>
                      <a:pt x="0" y="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latin typeface="Foundry Gridnik Medium"/>
                </a:endParaRPr>
              </a:p>
            </p:txBody>
          </p:sp>
          <p:sp>
            <p:nvSpPr>
              <p:cNvPr id="45" name="Rectangle 13"/>
              <p:cNvSpPr/>
              <p:nvPr/>
            </p:nvSpPr>
            <p:spPr bwMode="invGray">
              <a:xfrm>
                <a:off x="107449" y="6445134"/>
                <a:ext cx="417695" cy="292364"/>
              </a:xfrm>
              <a:prstGeom prst="rect">
                <a:avLst/>
              </a:prstGeom>
            </p:spPr>
            <p:txBody>
              <a:bodyPr wrap="none" lIns="121896" tIns="60948" rIns="121896" bIns="60948">
                <a:spAutoFit/>
              </a:bodyPr>
              <a:lstStyle/>
              <a:p>
                <a:pPr algn="ctr"/>
                <a:fld id="{259F4B34-A25D-4DEF-97BC-C4D92417BF9B}" type="slidenum">
                  <a:rPr lang="en-US" sz="1100" smtClean="0">
                    <a:solidFill>
                      <a:schemeClr val="bg1"/>
                    </a:solidFill>
                    <a:latin typeface="Arial" panose="02080604020202020204" charset="0"/>
                    <a:cs typeface="Arial" panose="02080604020202020204" charset="0"/>
                  </a:rPr>
                </a:fld>
                <a:endParaRPr lang="en-US" sz="1100" dirty="0">
                  <a:solidFill>
                    <a:schemeClr val="bg1"/>
                  </a:solidFill>
                  <a:latin typeface="Arial" panose="02080604020202020204" charset="0"/>
                  <a:cs typeface="Arial" panose="02080604020202020204" charset="0"/>
                </a:endParaRPr>
              </a:p>
            </p:txBody>
          </p:sp>
          <p:sp>
            <p:nvSpPr>
              <p:cNvPr id="47" name="Freeform 12"/>
              <p:cNvSpPr/>
              <p:nvPr/>
            </p:nvSpPr>
            <p:spPr bwMode="gray">
              <a:xfrm>
                <a:off x="19" y="253534"/>
                <a:ext cx="205496" cy="792721"/>
              </a:xfrm>
              <a:custGeom>
                <a:avLst/>
                <a:gdLst>
                  <a:gd name="T0" fmla="*/ 0 w 215"/>
                  <a:gd name="T1" fmla="*/ 308 h 703"/>
                  <a:gd name="T2" fmla="*/ 0 w 215"/>
                  <a:gd name="T3" fmla="*/ 703 h 703"/>
                  <a:gd name="T4" fmla="*/ 215 w 215"/>
                  <a:gd name="T5" fmla="*/ 395 h 703"/>
                  <a:gd name="T6" fmla="*/ 215 w 215"/>
                  <a:gd name="T7" fmla="*/ 0 h 703"/>
                  <a:gd name="T8" fmla="*/ 0 w 215"/>
                  <a:gd name="T9" fmla="*/ 308 h 703"/>
                  <a:gd name="connsiteX0" fmla="*/ 0 w 10000"/>
                  <a:gd name="connsiteY0" fmla="*/ 4381 h 7400"/>
                  <a:gd name="connsiteX1" fmla="*/ 6119 w 10000"/>
                  <a:gd name="connsiteY1" fmla="*/ 7400 h 7400"/>
                  <a:gd name="connsiteX2" fmla="*/ 10000 w 10000"/>
                  <a:gd name="connsiteY2" fmla="*/ 5619 h 7400"/>
                  <a:gd name="connsiteX3" fmla="*/ 10000 w 10000"/>
                  <a:gd name="connsiteY3" fmla="*/ 0 h 7400"/>
                  <a:gd name="connsiteX4" fmla="*/ 0 w 10000"/>
                  <a:gd name="connsiteY4" fmla="*/ 4381 h 7400"/>
                  <a:gd name="connsiteX0-1" fmla="*/ 0 w 3881"/>
                  <a:gd name="connsiteY0-2" fmla="*/ 2482 h 10000"/>
                  <a:gd name="connsiteX1-3" fmla="*/ 0 w 3881"/>
                  <a:gd name="connsiteY1-4" fmla="*/ 10000 h 10000"/>
                  <a:gd name="connsiteX2-5" fmla="*/ 3881 w 3881"/>
                  <a:gd name="connsiteY2-6" fmla="*/ 7593 h 10000"/>
                  <a:gd name="connsiteX3-7" fmla="*/ 3881 w 3881"/>
                  <a:gd name="connsiteY3-8" fmla="*/ 0 h 10000"/>
                  <a:gd name="connsiteX4-9" fmla="*/ 0 w 3881"/>
                  <a:gd name="connsiteY4-10" fmla="*/ 2482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81" h="10000">
                    <a:moveTo>
                      <a:pt x="0" y="2482"/>
                    </a:moveTo>
                    <a:lnTo>
                      <a:pt x="0" y="10000"/>
                    </a:lnTo>
                    <a:lnTo>
                      <a:pt x="3881" y="7593"/>
                    </a:lnTo>
                    <a:lnTo>
                      <a:pt x="3881" y="0"/>
                    </a:lnTo>
                    <a:lnTo>
                      <a:pt x="0" y="2482"/>
                    </a:lnTo>
                    <a:close/>
                  </a:path>
                </a:pathLst>
              </a:custGeom>
              <a:gradFill flip="none" rotWithShape="0">
                <a:gsLst>
                  <a:gs pos="42000">
                    <a:srgbClr val="003231"/>
                  </a:gs>
                  <a:gs pos="100000">
                    <a:srgbClr val="00323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solidFill>
                    <a:schemeClr val="lt1"/>
                  </a:solidFill>
                  <a:latin typeface="Foundry Gridnik Medium"/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296839" y="344379"/>
              <a:ext cx="1889125" cy="473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sz="2400" dirty="0" smtClean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sym typeface="+mn-ea"/>
                </a:rPr>
                <a:t>sed导入操作</a:t>
              </a:r>
              <a:endPara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132965" y="1337310"/>
            <a:ext cx="1848485" cy="10699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2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3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77740" y="1531620"/>
            <a:ext cx="3154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sed '2r 123.txt' ABC.txt</a:t>
            </a:r>
            <a:endParaRPr lang="x-none" altLang="zh-CN"/>
          </a:p>
        </p:txBody>
      </p:sp>
      <p:sp>
        <p:nvSpPr>
          <p:cNvPr id="5" name="矩形 4"/>
          <p:cNvSpPr/>
          <p:nvPr/>
        </p:nvSpPr>
        <p:spPr>
          <a:xfrm>
            <a:off x="10029190" y="1287780"/>
            <a:ext cx="1848485" cy="18929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2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3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671695" y="1821815"/>
            <a:ext cx="4498975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09415" y="2267585"/>
            <a:ext cx="5311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在ABC.txt的第二行后一行导入123.txt的全部内容</a:t>
            </a:r>
            <a:endParaRPr lang="x-none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94970" y="980440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ABC.txt</a:t>
            </a:r>
            <a:endParaRPr lang="x-none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157730" y="981075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123.txt</a:t>
            </a:r>
            <a:endParaRPr lang="x-none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0016490" y="923290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输出结果:</a:t>
            </a:r>
            <a:endParaRPr lang="x-none" altLang="zh-CN"/>
          </a:p>
        </p:txBody>
      </p:sp>
      <p:sp>
        <p:nvSpPr>
          <p:cNvPr id="26" name="矩形 25"/>
          <p:cNvSpPr/>
          <p:nvPr/>
        </p:nvSpPr>
        <p:spPr>
          <a:xfrm>
            <a:off x="286385" y="4003675"/>
            <a:ext cx="1856105" cy="10699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36140" y="3997960"/>
            <a:ext cx="1848485" cy="10699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2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3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80915" y="4192270"/>
            <a:ext cx="33477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sed '/^A/r 123.txt' ABC.txt</a:t>
            </a:r>
            <a:endParaRPr lang="x-none" altLang="zh-CN"/>
          </a:p>
        </p:txBody>
      </p:sp>
      <p:sp>
        <p:nvSpPr>
          <p:cNvPr id="29" name="矩形 28"/>
          <p:cNvSpPr/>
          <p:nvPr/>
        </p:nvSpPr>
        <p:spPr>
          <a:xfrm>
            <a:off x="10032365" y="3948430"/>
            <a:ext cx="1848485" cy="18929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2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3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4674870" y="4482465"/>
            <a:ext cx="4498975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212590" y="4928235"/>
            <a:ext cx="53117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使用正则找到ABC.txt中以A开头的行并在其后一行导入123.txt的全部内容</a:t>
            </a:r>
            <a:endParaRPr lang="x-none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398145" y="3641090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ABC.txt</a:t>
            </a:r>
            <a:endParaRPr lang="x-none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2160905" y="3641725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123.txt</a:t>
            </a:r>
            <a:endParaRPr lang="x-none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10019665" y="3583940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输出结果:</a:t>
            </a: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-15128" y="1356782"/>
            <a:ext cx="5299955" cy="2178817"/>
            <a:chOff x="787400" y="2999618"/>
            <a:chExt cx="6362700" cy="2615713"/>
          </a:xfrm>
        </p:grpSpPr>
        <p:sp>
          <p:nvSpPr>
            <p:cNvPr id="41" name="椭圆 40"/>
            <p:cNvSpPr/>
            <p:nvPr/>
          </p:nvSpPr>
          <p:spPr>
            <a:xfrm>
              <a:off x="4254500" y="2999618"/>
              <a:ext cx="863600" cy="863600"/>
            </a:xfrm>
            <a:prstGeom prst="ellipse">
              <a:avLst/>
            </a:prstGeom>
            <a:noFill/>
            <a:ln w="25400">
              <a:solidFill>
                <a:srgbClr val="4DB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225800" y="3113918"/>
              <a:ext cx="1676400" cy="1676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473700" y="3162640"/>
              <a:ext cx="1676400" cy="1676400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87400" y="3901318"/>
              <a:ext cx="949610" cy="949610"/>
            </a:xfrm>
            <a:prstGeom prst="ellipse">
              <a:avLst/>
            </a:prstGeom>
            <a:solidFill>
              <a:srgbClr val="4DBFD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143000" y="4573931"/>
              <a:ext cx="1041400" cy="1041400"/>
            </a:xfrm>
            <a:prstGeom prst="ellipse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79095" y="4763084"/>
            <a:ext cx="1041400" cy="1908992"/>
            <a:chOff x="10136116" y="4297908"/>
            <a:chExt cx="1041400" cy="1908992"/>
          </a:xfrm>
        </p:grpSpPr>
        <p:sp>
          <p:nvSpPr>
            <p:cNvPr id="31" name="椭圆 30"/>
            <p:cNvSpPr/>
            <p:nvPr/>
          </p:nvSpPr>
          <p:spPr>
            <a:xfrm>
              <a:off x="10136116" y="4297908"/>
              <a:ext cx="949610" cy="949610"/>
            </a:xfrm>
            <a:prstGeom prst="ellipse">
              <a:avLst/>
            </a:prstGeom>
            <a:solidFill>
              <a:srgbClr val="4DBFD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0136116" y="5165500"/>
              <a:ext cx="1041400" cy="1041400"/>
            </a:xfrm>
            <a:prstGeom prst="ellipse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7" y="1356306"/>
            <a:ext cx="1140211" cy="344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组合 58"/>
          <p:cNvGrpSpPr/>
          <p:nvPr/>
        </p:nvGrpSpPr>
        <p:grpSpPr>
          <a:xfrm>
            <a:off x="-19064" y="253534"/>
            <a:ext cx="12211083" cy="6553690"/>
            <a:chOff x="-19064" y="253534"/>
            <a:chExt cx="12211083" cy="6553690"/>
          </a:xfrm>
        </p:grpSpPr>
        <p:grpSp>
          <p:nvGrpSpPr>
            <p:cNvPr id="60" name="组合 59"/>
            <p:cNvGrpSpPr/>
            <p:nvPr/>
          </p:nvGrpSpPr>
          <p:grpSpPr>
            <a:xfrm>
              <a:off x="-19064" y="253534"/>
              <a:ext cx="12211083" cy="6553690"/>
              <a:chOff x="-19064" y="253534"/>
              <a:chExt cx="12211083" cy="6553690"/>
            </a:xfrm>
          </p:grpSpPr>
          <p:sp>
            <p:nvSpPr>
              <p:cNvPr id="62" name="Rectangle 11"/>
              <p:cNvSpPr>
                <a:spLocks noChangeArrowheads="1"/>
              </p:cNvSpPr>
              <p:nvPr/>
            </p:nvSpPr>
            <p:spPr bwMode="gray">
              <a:xfrm flipH="1">
                <a:off x="205524" y="255990"/>
                <a:ext cx="11986495" cy="597132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>
                  <a:defRPr/>
                </a:pPr>
                <a:endParaRPr lang="en-US" altLang="zh-CN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63" name="Rectangle 7"/>
              <p:cNvSpPr>
                <a:spLocks noChangeArrowheads="1"/>
              </p:cNvSpPr>
              <p:nvPr/>
            </p:nvSpPr>
            <p:spPr bwMode="invGray">
              <a:xfrm flipH="1">
                <a:off x="97525" y="6501805"/>
                <a:ext cx="428024" cy="176519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/>
                <a:endParaRPr lang="en-US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64" name="Freeform 8"/>
              <p:cNvSpPr/>
              <p:nvPr/>
            </p:nvSpPr>
            <p:spPr bwMode="invGray">
              <a:xfrm flipH="1">
                <a:off x="-19064" y="6501805"/>
                <a:ext cx="119868" cy="305419"/>
              </a:xfrm>
              <a:custGeom>
                <a:avLst/>
                <a:gdLst>
                  <a:gd name="T0" fmla="*/ 0 w 219"/>
                  <a:gd name="T1" fmla="*/ 0 h 744"/>
                  <a:gd name="T2" fmla="*/ 219 w 219"/>
                  <a:gd name="T3" fmla="*/ 314 h 744"/>
                  <a:gd name="T4" fmla="*/ 219 w 219"/>
                  <a:gd name="T5" fmla="*/ 744 h 744"/>
                  <a:gd name="T6" fmla="*/ 0 w 219"/>
                  <a:gd name="T7" fmla="*/ 430 h 744"/>
                  <a:gd name="T8" fmla="*/ 0 w 219"/>
                  <a:gd name="T9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744">
                    <a:moveTo>
                      <a:pt x="0" y="0"/>
                    </a:moveTo>
                    <a:lnTo>
                      <a:pt x="219" y="314"/>
                    </a:lnTo>
                    <a:lnTo>
                      <a:pt x="219" y="744"/>
                    </a:lnTo>
                    <a:lnTo>
                      <a:pt x="0" y="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latin typeface="Foundry Gridnik Medium"/>
                </a:endParaRPr>
              </a:p>
            </p:txBody>
          </p:sp>
          <p:sp>
            <p:nvSpPr>
              <p:cNvPr id="65" name="Rectangle 13"/>
              <p:cNvSpPr/>
              <p:nvPr/>
            </p:nvSpPr>
            <p:spPr bwMode="invGray">
              <a:xfrm>
                <a:off x="107449" y="6445134"/>
                <a:ext cx="417695" cy="292364"/>
              </a:xfrm>
              <a:prstGeom prst="rect">
                <a:avLst/>
              </a:prstGeom>
            </p:spPr>
            <p:txBody>
              <a:bodyPr wrap="none" lIns="121896" tIns="60948" rIns="121896" bIns="60948">
                <a:spAutoFit/>
              </a:bodyPr>
              <a:lstStyle/>
              <a:p>
                <a:pPr algn="ctr"/>
                <a:fld id="{259F4B34-A25D-4DEF-97BC-C4D92417BF9B}" type="slidenum">
                  <a:rPr lang="en-US" sz="1100" smtClean="0">
                    <a:solidFill>
                      <a:schemeClr val="bg1"/>
                    </a:solidFill>
                    <a:latin typeface="Arial" panose="02080604020202020204" charset="0"/>
                    <a:cs typeface="Arial" panose="02080604020202020204" charset="0"/>
                  </a:rPr>
                </a:fld>
                <a:endParaRPr lang="en-US" sz="1100" dirty="0">
                  <a:solidFill>
                    <a:schemeClr val="bg1"/>
                  </a:solidFill>
                  <a:latin typeface="Arial" panose="02080604020202020204" charset="0"/>
                  <a:cs typeface="Arial" panose="02080604020202020204" charset="0"/>
                </a:endParaRPr>
              </a:p>
            </p:txBody>
          </p:sp>
          <p:sp>
            <p:nvSpPr>
              <p:cNvPr id="67" name="Freeform 12"/>
              <p:cNvSpPr/>
              <p:nvPr/>
            </p:nvSpPr>
            <p:spPr bwMode="gray">
              <a:xfrm>
                <a:off x="19" y="253534"/>
                <a:ext cx="205496" cy="792721"/>
              </a:xfrm>
              <a:custGeom>
                <a:avLst/>
                <a:gdLst>
                  <a:gd name="T0" fmla="*/ 0 w 215"/>
                  <a:gd name="T1" fmla="*/ 308 h 703"/>
                  <a:gd name="T2" fmla="*/ 0 w 215"/>
                  <a:gd name="T3" fmla="*/ 703 h 703"/>
                  <a:gd name="T4" fmla="*/ 215 w 215"/>
                  <a:gd name="T5" fmla="*/ 395 h 703"/>
                  <a:gd name="T6" fmla="*/ 215 w 215"/>
                  <a:gd name="T7" fmla="*/ 0 h 703"/>
                  <a:gd name="T8" fmla="*/ 0 w 215"/>
                  <a:gd name="T9" fmla="*/ 308 h 703"/>
                  <a:gd name="connsiteX0" fmla="*/ 0 w 10000"/>
                  <a:gd name="connsiteY0" fmla="*/ 4381 h 7400"/>
                  <a:gd name="connsiteX1" fmla="*/ 6119 w 10000"/>
                  <a:gd name="connsiteY1" fmla="*/ 7400 h 7400"/>
                  <a:gd name="connsiteX2" fmla="*/ 10000 w 10000"/>
                  <a:gd name="connsiteY2" fmla="*/ 5619 h 7400"/>
                  <a:gd name="connsiteX3" fmla="*/ 10000 w 10000"/>
                  <a:gd name="connsiteY3" fmla="*/ 0 h 7400"/>
                  <a:gd name="connsiteX4" fmla="*/ 0 w 10000"/>
                  <a:gd name="connsiteY4" fmla="*/ 4381 h 7400"/>
                  <a:gd name="connsiteX0-1" fmla="*/ 0 w 3881"/>
                  <a:gd name="connsiteY0-2" fmla="*/ 2482 h 10000"/>
                  <a:gd name="connsiteX1-3" fmla="*/ 0 w 3881"/>
                  <a:gd name="connsiteY1-4" fmla="*/ 10000 h 10000"/>
                  <a:gd name="connsiteX2-5" fmla="*/ 3881 w 3881"/>
                  <a:gd name="connsiteY2-6" fmla="*/ 7593 h 10000"/>
                  <a:gd name="connsiteX3-7" fmla="*/ 3881 w 3881"/>
                  <a:gd name="connsiteY3-8" fmla="*/ 0 h 10000"/>
                  <a:gd name="connsiteX4-9" fmla="*/ 0 w 3881"/>
                  <a:gd name="connsiteY4-10" fmla="*/ 2482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81" h="10000">
                    <a:moveTo>
                      <a:pt x="0" y="2482"/>
                    </a:moveTo>
                    <a:lnTo>
                      <a:pt x="0" y="10000"/>
                    </a:lnTo>
                    <a:lnTo>
                      <a:pt x="3881" y="7593"/>
                    </a:lnTo>
                    <a:lnTo>
                      <a:pt x="3881" y="0"/>
                    </a:lnTo>
                    <a:lnTo>
                      <a:pt x="0" y="2482"/>
                    </a:lnTo>
                    <a:close/>
                  </a:path>
                </a:pathLst>
              </a:custGeom>
              <a:gradFill flip="none" rotWithShape="0">
                <a:gsLst>
                  <a:gs pos="42000">
                    <a:srgbClr val="003231"/>
                  </a:gs>
                  <a:gs pos="100000">
                    <a:srgbClr val="00323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solidFill>
                    <a:schemeClr val="lt1"/>
                  </a:solidFill>
                  <a:latin typeface="Foundry Gridnik Medium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296839" y="344379"/>
              <a:ext cx="1889125" cy="473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2400" dirty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sed导出操作</a:t>
              </a:r>
              <a:endParaRPr lang="x-none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579880" y="1915160"/>
            <a:ext cx="1856105" cy="10699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1465" y="3630295"/>
            <a:ext cx="1848485" cy="10699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111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222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333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91640" y="1552575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ABC.txt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586230" y="3274060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123.txt</a:t>
            </a:r>
            <a:endParaRPr lang="x-none" altLang="zh-CN"/>
          </a:p>
        </p:txBody>
      </p:sp>
      <p:sp>
        <p:nvSpPr>
          <p:cNvPr id="18" name="右箭头 17"/>
          <p:cNvSpPr/>
          <p:nvPr/>
        </p:nvSpPr>
        <p:spPr>
          <a:xfrm>
            <a:off x="3895725" y="2126615"/>
            <a:ext cx="4498975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092575" y="1797685"/>
            <a:ext cx="3676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sed -n '1,2w abc.txt' ABC.txt</a:t>
            </a:r>
            <a:endParaRPr lang="x-none" altLang="zh-CN"/>
          </a:p>
        </p:txBody>
      </p:sp>
      <p:sp>
        <p:nvSpPr>
          <p:cNvPr id="21" name="矩形 20"/>
          <p:cNvSpPr/>
          <p:nvPr/>
        </p:nvSpPr>
        <p:spPr>
          <a:xfrm>
            <a:off x="9241155" y="1974850"/>
            <a:ext cx="1856105" cy="7956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352915" y="1612265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abc.txt</a:t>
            </a:r>
            <a:endParaRPr lang="x-none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3764280" y="2560320"/>
            <a:ext cx="5311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将ABC.txt的第一,二行导出另存为abc.txt</a:t>
            </a:r>
            <a:endParaRPr lang="x-none" altLang="zh-CN"/>
          </a:p>
        </p:txBody>
      </p:sp>
      <p:sp>
        <p:nvSpPr>
          <p:cNvPr id="25" name="右箭头 24"/>
          <p:cNvSpPr/>
          <p:nvPr/>
        </p:nvSpPr>
        <p:spPr>
          <a:xfrm>
            <a:off x="3898900" y="3863340"/>
            <a:ext cx="4498975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095750" y="3534410"/>
            <a:ext cx="3676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sed -n '/^1/w 111.txt' 123.txt</a:t>
            </a:r>
            <a:endParaRPr lang="x-none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3767455" y="4297045"/>
            <a:ext cx="5311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将123.txt以1开头的行导出另存为111.txt</a:t>
            </a:r>
            <a:endParaRPr lang="x-none" altLang="zh-CN"/>
          </a:p>
        </p:txBody>
      </p:sp>
      <p:sp>
        <p:nvSpPr>
          <p:cNvPr id="28" name="矩形 27"/>
          <p:cNvSpPr/>
          <p:nvPr/>
        </p:nvSpPr>
        <p:spPr>
          <a:xfrm>
            <a:off x="9244330" y="3730625"/>
            <a:ext cx="1856105" cy="5213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111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356090" y="3368040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111.txt</a:t>
            </a:r>
            <a:endParaRPr lang="x-none" altLang="zh-CN"/>
          </a:p>
        </p:txBody>
      </p:sp>
      <p:sp>
        <p:nvSpPr>
          <p:cNvPr id="33" name="上下箭头 32"/>
          <p:cNvSpPr/>
          <p:nvPr/>
        </p:nvSpPr>
        <p:spPr>
          <a:xfrm>
            <a:off x="5900420" y="4817110"/>
            <a:ext cx="330200" cy="7264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203700" y="5800090"/>
            <a:ext cx="40049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sed -n '/^1/p' 123.txt &gt; 111.txt</a:t>
            </a:r>
            <a:endParaRPr lang="x-none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5735955" y="4986020"/>
            <a:ext cx="11811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等效</a:t>
            </a: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96962" y="988482"/>
            <a:ext cx="5299955" cy="2178817"/>
            <a:chOff x="787400" y="2999618"/>
            <a:chExt cx="6362700" cy="2615713"/>
          </a:xfrm>
        </p:grpSpPr>
        <p:sp>
          <p:nvSpPr>
            <p:cNvPr id="10" name="椭圆 9"/>
            <p:cNvSpPr/>
            <p:nvPr/>
          </p:nvSpPr>
          <p:spPr>
            <a:xfrm>
              <a:off x="4254500" y="2999618"/>
              <a:ext cx="863600" cy="863600"/>
            </a:xfrm>
            <a:prstGeom prst="ellipse">
              <a:avLst/>
            </a:prstGeom>
            <a:noFill/>
            <a:ln w="25400">
              <a:solidFill>
                <a:srgbClr val="4DB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225800" y="3113918"/>
              <a:ext cx="1676400" cy="1676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473700" y="3162640"/>
              <a:ext cx="1676400" cy="1676400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87400" y="3901318"/>
              <a:ext cx="949610" cy="949610"/>
            </a:xfrm>
            <a:prstGeom prst="ellipse">
              <a:avLst/>
            </a:prstGeom>
            <a:solidFill>
              <a:srgbClr val="4DBFD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43000" y="4573931"/>
              <a:ext cx="1041400" cy="1041400"/>
            </a:xfrm>
            <a:prstGeom prst="ellipse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657564" y="4776934"/>
            <a:ext cx="1041400" cy="1908992"/>
            <a:chOff x="10136116" y="4297908"/>
            <a:chExt cx="1041400" cy="1908992"/>
          </a:xfrm>
        </p:grpSpPr>
        <p:sp>
          <p:nvSpPr>
            <p:cNvPr id="46" name="椭圆 45"/>
            <p:cNvSpPr/>
            <p:nvPr/>
          </p:nvSpPr>
          <p:spPr>
            <a:xfrm>
              <a:off x="10136116" y="4297908"/>
              <a:ext cx="949610" cy="949610"/>
            </a:xfrm>
            <a:prstGeom prst="ellipse">
              <a:avLst/>
            </a:prstGeom>
            <a:solidFill>
              <a:srgbClr val="4DBFD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0136116" y="5165500"/>
              <a:ext cx="1041400" cy="1041400"/>
            </a:xfrm>
            <a:prstGeom prst="ellipse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0146" y="253534"/>
            <a:ext cx="12211083" cy="6553690"/>
            <a:chOff x="-19064" y="253534"/>
            <a:chExt cx="12211083" cy="6553690"/>
          </a:xfrm>
        </p:grpSpPr>
        <p:grpSp>
          <p:nvGrpSpPr>
            <p:cNvPr id="98" name="组合 97"/>
            <p:cNvGrpSpPr/>
            <p:nvPr/>
          </p:nvGrpSpPr>
          <p:grpSpPr>
            <a:xfrm>
              <a:off x="-19064" y="253534"/>
              <a:ext cx="12211083" cy="6553690"/>
              <a:chOff x="-19064" y="253534"/>
              <a:chExt cx="12211083" cy="6553690"/>
            </a:xfrm>
          </p:grpSpPr>
          <p:sp>
            <p:nvSpPr>
              <p:cNvPr id="100" name="Rectangle 11"/>
              <p:cNvSpPr>
                <a:spLocks noChangeArrowheads="1"/>
              </p:cNvSpPr>
              <p:nvPr/>
            </p:nvSpPr>
            <p:spPr bwMode="gray">
              <a:xfrm flipH="1">
                <a:off x="205524" y="255990"/>
                <a:ext cx="11986495" cy="597132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>
                  <a:defRPr/>
                </a:pPr>
                <a:endParaRPr lang="en-US" altLang="zh-CN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101" name="Rectangle 7"/>
              <p:cNvSpPr>
                <a:spLocks noChangeArrowheads="1"/>
              </p:cNvSpPr>
              <p:nvPr/>
            </p:nvSpPr>
            <p:spPr bwMode="invGray">
              <a:xfrm flipH="1">
                <a:off x="97525" y="6501805"/>
                <a:ext cx="428024" cy="176519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/>
                <a:endParaRPr lang="en-US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102" name="Freeform 8"/>
              <p:cNvSpPr/>
              <p:nvPr/>
            </p:nvSpPr>
            <p:spPr bwMode="invGray">
              <a:xfrm flipH="1">
                <a:off x="-19064" y="6501805"/>
                <a:ext cx="119868" cy="305419"/>
              </a:xfrm>
              <a:custGeom>
                <a:avLst/>
                <a:gdLst>
                  <a:gd name="T0" fmla="*/ 0 w 219"/>
                  <a:gd name="T1" fmla="*/ 0 h 744"/>
                  <a:gd name="T2" fmla="*/ 219 w 219"/>
                  <a:gd name="T3" fmla="*/ 314 h 744"/>
                  <a:gd name="T4" fmla="*/ 219 w 219"/>
                  <a:gd name="T5" fmla="*/ 744 h 744"/>
                  <a:gd name="T6" fmla="*/ 0 w 219"/>
                  <a:gd name="T7" fmla="*/ 430 h 744"/>
                  <a:gd name="T8" fmla="*/ 0 w 219"/>
                  <a:gd name="T9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744">
                    <a:moveTo>
                      <a:pt x="0" y="0"/>
                    </a:moveTo>
                    <a:lnTo>
                      <a:pt x="219" y="314"/>
                    </a:lnTo>
                    <a:lnTo>
                      <a:pt x="219" y="744"/>
                    </a:lnTo>
                    <a:lnTo>
                      <a:pt x="0" y="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latin typeface="Foundry Gridnik Medium"/>
                </a:endParaRPr>
              </a:p>
            </p:txBody>
          </p:sp>
          <p:sp>
            <p:nvSpPr>
              <p:cNvPr id="103" name="Rectangle 13"/>
              <p:cNvSpPr/>
              <p:nvPr/>
            </p:nvSpPr>
            <p:spPr bwMode="invGray">
              <a:xfrm>
                <a:off x="107449" y="6445134"/>
                <a:ext cx="417695" cy="292364"/>
              </a:xfrm>
              <a:prstGeom prst="rect">
                <a:avLst/>
              </a:prstGeom>
            </p:spPr>
            <p:txBody>
              <a:bodyPr wrap="none" lIns="121896" tIns="60948" rIns="121896" bIns="60948">
                <a:spAutoFit/>
              </a:bodyPr>
              <a:lstStyle/>
              <a:p>
                <a:pPr algn="ctr"/>
                <a:fld id="{259F4B34-A25D-4DEF-97BC-C4D92417BF9B}" type="slidenum">
                  <a:rPr lang="en-US" sz="1100" smtClean="0">
                    <a:solidFill>
                      <a:schemeClr val="bg1"/>
                    </a:solidFill>
                    <a:latin typeface="Arial" panose="02080604020202020204" charset="0"/>
                    <a:cs typeface="Arial" panose="02080604020202020204" charset="0"/>
                  </a:rPr>
                </a:fld>
                <a:endParaRPr lang="en-US" sz="1100" dirty="0">
                  <a:solidFill>
                    <a:schemeClr val="bg1"/>
                  </a:solidFill>
                  <a:latin typeface="Arial" panose="02080604020202020204" charset="0"/>
                  <a:cs typeface="Arial" panose="02080604020202020204" charset="0"/>
                </a:endParaRPr>
              </a:p>
            </p:txBody>
          </p:sp>
          <p:sp>
            <p:nvSpPr>
              <p:cNvPr id="105" name="Freeform 12"/>
              <p:cNvSpPr/>
              <p:nvPr/>
            </p:nvSpPr>
            <p:spPr bwMode="gray">
              <a:xfrm>
                <a:off x="19" y="253534"/>
                <a:ext cx="205496" cy="792721"/>
              </a:xfrm>
              <a:custGeom>
                <a:avLst/>
                <a:gdLst>
                  <a:gd name="T0" fmla="*/ 0 w 215"/>
                  <a:gd name="T1" fmla="*/ 308 h 703"/>
                  <a:gd name="T2" fmla="*/ 0 w 215"/>
                  <a:gd name="T3" fmla="*/ 703 h 703"/>
                  <a:gd name="T4" fmla="*/ 215 w 215"/>
                  <a:gd name="T5" fmla="*/ 395 h 703"/>
                  <a:gd name="T6" fmla="*/ 215 w 215"/>
                  <a:gd name="T7" fmla="*/ 0 h 703"/>
                  <a:gd name="T8" fmla="*/ 0 w 215"/>
                  <a:gd name="T9" fmla="*/ 308 h 703"/>
                  <a:gd name="connsiteX0" fmla="*/ 0 w 10000"/>
                  <a:gd name="connsiteY0" fmla="*/ 4381 h 7400"/>
                  <a:gd name="connsiteX1" fmla="*/ 6119 w 10000"/>
                  <a:gd name="connsiteY1" fmla="*/ 7400 h 7400"/>
                  <a:gd name="connsiteX2" fmla="*/ 10000 w 10000"/>
                  <a:gd name="connsiteY2" fmla="*/ 5619 h 7400"/>
                  <a:gd name="connsiteX3" fmla="*/ 10000 w 10000"/>
                  <a:gd name="connsiteY3" fmla="*/ 0 h 7400"/>
                  <a:gd name="connsiteX4" fmla="*/ 0 w 10000"/>
                  <a:gd name="connsiteY4" fmla="*/ 4381 h 7400"/>
                  <a:gd name="connsiteX0-1" fmla="*/ 0 w 3881"/>
                  <a:gd name="connsiteY0-2" fmla="*/ 2482 h 10000"/>
                  <a:gd name="connsiteX1-3" fmla="*/ 0 w 3881"/>
                  <a:gd name="connsiteY1-4" fmla="*/ 10000 h 10000"/>
                  <a:gd name="connsiteX2-5" fmla="*/ 3881 w 3881"/>
                  <a:gd name="connsiteY2-6" fmla="*/ 7593 h 10000"/>
                  <a:gd name="connsiteX3-7" fmla="*/ 3881 w 3881"/>
                  <a:gd name="connsiteY3-8" fmla="*/ 0 h 10000"/>
                  <a:gd name="connsiteX4-9" fmla="*/ 0 w 3881"/>
                  <a:gd name="connsiteY4-10" fmla="*/ 2482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81" h="10000">
                    <a:moveTo>
                      <a:pt x="0" y="2482"/>
                    </a:moveTo>
                    <a:lnTo>
                      <a:pt x="0" y="10000"/>
                    </a:lnTo>
                    <a:lnTo>
                      <a:pt x="3881" y="7593"/>
                    </a:lnTo>
                    <a:lnTo>
                      <a:pt x="3881" y="0"/>
                    </a:lnTo>
                    <a:lnTo>
                      <a:pt x="0" y="2482"/>
                    </a:lnTo>
                    <a:close/>
                  </a:path>
                </a:pathLst>
              </a:custGeom>
              <a:gradFill flip="none" rotWithShape="0">
                <a:gsLst>
                  <a:gs pos="42000">
                    <a:srgbClr val="003231"/>
                  </a:gs>
                  <a:gs pos="100000">
                    <a:srgbClr val="00323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solidFill>
                    <a:schemeClr val="lt1"/>
                  </a:solidFill>
                  <a:latin typeface="Foundry Gridnik Medium"/>
                </a:endParaRPr>
              </a:p>
            </p:txBody>
          </p:sp>
        </p:grpSp>
        <p:sp>
          <p:nvSpPr>
            <p:cNvPr id="99" name="文本框 98"/>
            <p:cNvSpPr txBox="1"/>
            <p:nvPr/>
          </p:nvSpPr>
          <p:spPr>
            <a:xfrm>
              <a:off x="296839" y="344379"/>
              <a:ext cx="1889125" cy="473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2400" dirty="0" smtClean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sed取反操作</a:t>
              </a:r>
              <a:endParaRPr lang="x-none"/>
            </a:p>
          </p:txBody>
        </p:sp>
      </p:grpSp>
      <p:sp>
        <p:nvSpPr>
          <p:cNvPr id="24" name="矩形 23"/>
          <p:cNvSpPr/>
          <p:nvPr/>
        </p:nvSpPr>
        <p:spPr>
          <a:xfrm>
            <a:off x="1073150" y="2416810"/>
            <a:ext cx="1856105" cy="10699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84910" y="2054225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ABC.txt</a:t>
            </a:r>
            <a:endParaRPr lang="x-none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750310" y="2474595"/>
            <a:ext cx="3676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sed -n '/^A/!p' ABC.txt</a:t>
            </a:r>
            <a:endParaRPr lang="x-none" altLang="zh-CN"/>
          </a:p>
        </p:txBody>
      </p:sp>
      <p:sp>
        <p:nvSpPr>
          <p:cNvPr id="18" name="右箭头 17"/>
          <p:cNvSpPr/>
          <p:nvPr/>
        </p:nvSpPr>
        <p:spPr>
          <a:xfrm>
            <a:off x="3815080" y="2842260"/>
            <a:ext cx="4498975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76360" y="2536825"/>
            <a:ext cx="1848485" cy="7956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63660" y="2172335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输出结果:</a:t>
            </a:r>
            <a:endParaRPr lang="x-none" altLang="zh-CN"/>
          </a:p>
        </p:txBody>
      </p:sp>
      <p:sp>
        <p:nvSpPr>
          <p:cNvPr id="19" name="矩形 18"/>
          <p:cNvSpPr/>
          <p:nvPr/>
        </p:nvSpPr>
        <p:spPr>
          <a:xfrm>
            <a:off x="1066800" y="4172585"/>
            <a:ext cx="1856105" cy="13442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this is test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is this test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test this is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test is this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8560" y="3810000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test.txt</a:t>
            </a:r>
            <a:endParaRPr lang="x-none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3743960" y="4230370"/>
            <a:ext cx="3676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sed -n '/^t.*/!p' test.txt</a:t>
            </a:r>
            <a:endParaRPr lang="x-none" altLang="zh-CN"/>
          </a:p>
        </p:txBody>
      </p:sp>
      <p:sp>
        <p:nvSpPr>
          <p:cNvPr id="23" name="右箭头 22"/>
          <p:cNvSpPr/>
          <p:nvPr/>
        </p:nvSpPr>
        <p:spPr>
          <a:xfrm>
            <a:off x="3808730" y="4598035"/>
            <a:ext cx="4498975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970010" y="4530725"/>
            <a:ext cx="1848485" cy="5213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is this test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57310" y="4166235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输出结果:</a:t>
            </a: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46805" y="3874135"/>
            <a:ext cx="4297045" cy="176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-19064" y="253534"/>
            <a:ext cx="12211083" cy="6553690"/>
            <a:chOff x="-19064" y="253534"/>
            <a:chExt cx="12211083" cy="6553690"/>
          </a:xfrm>
        </p:grpSpPr>
        <p:grpSp>
          <p:nvGrpSpPr>
            <p:cNvPr id="66" name="组合 65"/>
            <p:cNvGrpSpPr/>
            <p:nvPr/>
          </p:nvGrpSpPr>
          <p:grpSpPr>
            <a:xfrm>
              <a:off x="-19064" y="253534"/>
              <a:ext cx="12211083" cy="6553690"/>
              <a:chOff x="-19064" y="253534"/>
              <a:chExt cx="12211083" cy="6553690"/>
            </a:xfrm>
          </p:grpSpPr>
          <p:sp>
            <p:nvSpPr>
              <p:cNvPr id="68" name="Rectangle 11"/>
              <p:cNvSpPr>
                <a:spLocks noChangeArrowheads="1"/>
              </p:cNvSpPr>
              <p:nvPr/>
            </p:nvSpPr>
            <p:spPr bwMode="gray">
              <a:xfrm flipH="1">
                <a:off x="205524" y="255990"/>
                <a:ext cx="11986495" cy="597132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>
                  <a:defRPr/>
                </a:pPr>
                <a:endParaRPr lang="en-US" altLang="zh-CN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69" name="Rectangle 7"/>
              <p:cNvSpPr>
                <a:spLocks noChangeArrowheads="1"/>
              </p:cNvSpPr>
              <p:nvPr/>
            </p:nvSpPr>
            <p:spPr bwMode="invGray">
              <a:xfrm flipH="1">
                <a:off x="97525" y="6501805"/>
                <a:ext cx="428024" cy="176519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/>
                <a:endParaRPr lang="en-US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70" name="Freeform 8"/>
              <p:cNvSpPr/>
              <p:nvPr/>
            </p:nvSpPr>
            <p:spPr bwMode="invGray">
              <a:xfrm flipH="1">
                <a:off x="-19064" y="6501805"/>
                <a:ext cx="119868" cy="305419"/>
              </a:xfrm>
              <a:custGeom>
                <a:avLst/>
                <a:gdLst>
                  <a:gd name="T0" fmla="*/ 0 w 219"/>
                  <a:gd name="T1" fmla="*/ 0 h 744"/>
                  <a:gd name="T2" fmla="*/ 219 w 219"/>
                  <a:gd name="T3" fmla="*/ 314 h 744"/>
                  <a:gd name="T4" fmla="*/ 219 w 219"/>
                  <a:gd name="T5" fmla="*/ 744 h 744"/>
                  <a:gd name="T6" fmla="*/ 0 w 219"/>
                  <a:gd name="T7" fmla="*/ 430 h 744"/>
                  <a:gd name="T8" fmla="*/ 0 w 219"/>
                  <a:gd name="T9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744">
                    <a:moveTo>
                      <a:pt x="0" y="0"/>
                    </a:moveTo>
                    <a:lnTo>
                      <a:pt x="219" y="314"/>
                    </a:lnTo>
                    <a:lnTo>
                      <a:pt x="219" y="744"/>
                    </a:lnTo>
                    <a:lnTo>
                      <a:pt x="0" y="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latin typeface="Foundry Gridnik Medium"/>
                </a:endParaRPr>
              </a:p>
            </p:txBody>
          </p:sp>
          <p:sp>
            <p:nvSpPr>
              <p:cNvPr id="71" name="Rectangle 13"/>
              <p:cNvSpPr/>
              <p:nvPr/>
            </p:nvSpPr>
            <p:spPr bwMode="invGray">
              <a:xfrm>
                <a:off x="107449" y="6445134"/>
                <a:ext cx="417695" cy="292364"/>
              </a:xfrm>
              <a:prstGeom prst="rect">
                <a:avLst/>
              </a:prstGeom>
            </p:spPr>
            <p:txBody>
              <a:bodyPr wrap="none" lIns="121896" tIns="60948" rIns="121896" bIns="60948">
                <a:spAutoFit/>
              </a:bodyPr>
              <a:lstStyle/>
              <a:p>
                <a:pPr algn="ctr"/>
                <a:fld id="{259F4B34-A25D-4DEF-97BC-C4D92417BF9B}" type="slidenum">
                  <a:rPr lang="en-US" sz="1100" smtClean="0">
                    <a:solidFill>
                      <a:schemeClr val="bg1"/>
                    </a:solidFill>
                    <a:latin typeface="Arial" panose="02080604020202020204" charset="0"/>
                    <a:cs typeface="Arial" panose="02080604020202020204" charset="0"/>
                  </a:rPr>
                </a:fld>
                <a:endParaRPr lang="en-US" sz="1100" dirty="0">
                  <a:solidFill>
                    <a:schemeClr val="bg1"/>
                  </a:solidFill>
                  <a:latin typeface="Arial" panose="02080604020202020204" charset="0"/>
                  <a:cs typeface="Arial" panose="02080604020202020204" charset="0"/>
                </a:endParaRPr>
              </a:p>
            </p:txBody>
          </p:sp>
          <p:sp>
            <p:nvSpPr>
              <p:cNvPr id="73" name="Freeform 12"/>
              <p:cNvSpPr/>
              <p:nvPr/>
            </p:nvSpPr>
            <p:spPr bwMode="gray">
              <a:xfrm>
                <a:off x="19" y="253534"/>
                <a:ext cx="205496" cy="792721"/>
              </a:xfrm>
              <a:custGeom>
                <a:avLst/>
                <a:gdLst>
                  <a:gd name="T0" fmla="*/ 0 w 215"/>
                  <a:gd name="T1" fmla="*/ 308 h 703"/>
                  <a:gd name="T2" fmla="*/ 0 w 215"/>
                  <a:gd name="T3" fmla="*/ 703 h 703"/>
                  <a:gd name="T4" fmla="*/ 215 w 215"/>
                  <a:gd name="T5" fmla="*/ 395 h 703"/>
                  <a:gd name="T6" fmla="*/ 215 w 215"/>
                  <a:gd name="T7" fmla="*/ 0 h 703"/>
                  <a:gd name="T8" fmla="*/ 0 w 215"/>
                  <a:gd name="T9" fmla="*/ 308 h 703"/>
                  <a:gd name="connsiteX0" fmla="*/ 0 w 10000"/>
                  <a:gd name="connsiteY0" fmla="*/ 4381 h 7400"/>
                  <a:gd name="connsiteX1" fmla="*/ 6119 w 10000"/>
                  <a:gd name="connsiteY1" fmla="*/ 7400 h 7400"/>
                  <a:gd name="connsiteX2" fmla="*/ 10000 w 10000"/>
                  <a:gd name="connsiteY2" fmla="*/ 5619 h 7400"/>
                  <a:gd name="connsiteX3" fmla="*/ 10000 w 10000"/>
                  <a:gd name="connsiteY3" fmla="*/ 0 h 7400"/>
                  <a:gd name="connsiteX4" fmla="*/ 0 w 10000"/>
                  <a:gd name="connsiteY4" fmla="*/ 4381 h 7400"/>
                  <a:gd name="connsiteX0-1" fmla="*/ 0 w 3881"/>
                  <a:gd name="connsiteY0-2" fmla="*/ 2482 h 10000"/>
                  <a:gd name="connsiteX1-3" fmla="*/ 0 w 3881"/>
                  <a:gd name="connsiteY1-4" fmla="*/ 10000 h 10000"/>
                  <a:gd name="connsiteX2-5" fmla="*/ 3881 w 3881"/>
                  <a:gd name="connsiteY2-6" fmla="*/ 7593 h 10000"/>
                  <a:gd name="connsiteX3-7" fmla="*/ 3881 w 3881"/>
                  <a:gd name="connsiteY3-8" fmla="*/ 0 h 10000"/>
                  <a:gd name="connsiteX4-9" fmla="*/ 0 w 3881"/>
                  <a:gd name="connsiteY4-10" fmla="*/ 2482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81" h="10000">
                    <a:moveTo>
                      <a:pt x="0" y="2482"/>
                    </a:moveTo>
                    <a:lnTo>
                      <a:pt x="0" y="10000"/>
                    </a:lnTo>
                    <a:lnTo>
                      <a:pt x="3881" y="7593"/>
                    </a:lnTo>
                    <a:lnTo>
                      <a:pt x="3881" y="0"/>
                    </a:lnTo>
                    <a:lnTo>
                      <a:pt x="0" y="2482"/>
                    </a:lnTo>
                    <a:close/>
                  </a:path>
                </a:pathLst>
              </a:custGeom>
              <a:gradFill flip="none" rotWithShape="0">
                <a:gsLst>
                  <a:gs pos="42000">
                    <a:srgbClr val="003231"/>
                  </a:gs>
                  <a:gs pos="100000">
                    <a:srgbClr val="00323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solidFill>
                    <a:schemeClr val="lt1"/>
                  </a:solidFill>
                  <a:latin typeface="Foundry Gridnik Medium"/>
                </a:endParaRPr>
              </a:p>
            </p:txBody>
          </p:sp>
        </p:grpSp>
        <p:sp>
          <p:nvSpPr>
            <p:cNvPr id="67" name="文本框 66"/>
            <p:cNvSpPr txBox="1"/>
            <p:nvPr/>
          </p:nvSpPr>
          <p:spPr>
            <a:xfrm>
              <a:off x="296839" y="344379"/>
              <a:ext cx="1889125" cy="473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2400" dirty="0" smtClean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sed高级应用</a:t>
              </a:r>
              <a:endParaRPr lang="x-none"/>
            </a:p>
          </p:txBody>
        </p:sp>
      </p:grpSp>
      <p:sp>
        <p:nvSpPr>
          <p:cNvPr id="24" name="矩形 23"/>
          <p:cNvSpPr/>
          <p:nvPr/>
        </p:nvSpPr>
        <p:spPr>
          <a:xfrm>
            <a:off x="1025525" y="2464435"/>
            <a:ext cx="1856105" cy="5213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ABC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37285" y="2101850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ABC.txt</a:t>
            </a:r>
            <a:endParaRPr lang="x-none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484245" y="2207895"/>
            <a:ext cx="4585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sed -n 's/^(.)(.)(.)$/\3\1\2/' ABC.txt</a:t>
            </a:r>
            <a:endParaRPr lang="x-none" altLang="zh-CN"/>
          </a:p>
        </p:txBody>
      </p:sp>
      <p:sp>
        <p:nvSpPr>
          <p:cNvPr id="18" name="右箭头 17"/>
          <p:cNvSpPr/>
          <p:nvPr/>
        </p:nvSpPr>
        <p:spPr>
          <a:xfrm>
            <a:off x="3567430" y="2499360"/>
            <a:ext cx="4498975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709660" y="2432050"/>
            <a:ext cx="1848485" cy="5213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CAB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96960" y="2067560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输出结果:</a:t>
            </a:r>
            <a:endParaRPr lang="x-none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314825" y="4093210"/>
            <a:ext cx="35991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^(.) ==&gt; A  &lt;== \1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508500" y="4505960"/>
            <a:ext cx="4064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(.) ==&gt; B  &lt;== \2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368165" y="4899660"/>
            <a:ext cx="43053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(.)$ ==&gt; C  &lt;== \3</a:t>
            </a:r>
            <a:endParaRPr lang="x-none" altLang="zh-CN"/>
          </a:p>
        </p:txBody>
      </p:sp>
      <p:sp>
        <p:nvSpPr>
          <p:cNvPr id="7" name="下箭头 6"/>
          <p:cNvSpPr/>
          <p:nvPr/>
        </p:nvSpPr>
        <p:spPr>
          <a:xfrm>
            <a:off x="5147945" y="2980055"/>
            <a:ext cx="647700" cy="735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96962" y="988482"/>
            <a:ext cx="5299955" cy="2178817"/>
            <a:chOff x="787400" y="2999618"/>
            <a:chExt cx="6362700" cy="2615713"/>
          </a:xfrm>
        </p:grpSpPr>
        <p:sp>
          <p:nvSpPr>
            <p:cNvPr id="34" name="椭圆 33"/>
            <p:cNvSpPr/>
            <p:nvPr/>
          </p:nvSpPr>
          <p:spPr>
            <a:xfrm>
              <a:off x="4254500" y="2999618"/>
              <a:ext cx="863600" cy="863600"/>
            </a:xfrm>
            <a:prstGeom prst="ellipse">
              <a:avLst/>
            </a:prstGeom>
            <a:noFill/>
            <a:ln w="25400">
              <a:solidFill>
                <a:srgbClr val="4DB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225800" y="3113918"/>
              <a:ext cx="1676400" cy="1676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473700" y="3162640"/>
              <a:ext cx="1676400" cy="1676400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87400" y="3901318"/>
              <a:ext cx="949610" cy="949610"/>
            </a:xfrm>
            <a:prstGeom prst="ellipse">
              <a:avLst/>
            </a:prstGeom>
            <a:solidFill>
              <a:srgbClr val="4DBFD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143000" y="4573931"/>
              <a:ext cx="1041400" cy="1041400"/>
            </a:xfrm>
            <a:prstGeom prst="ellipse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657564" y="4776934"/>
            <a:ext cx="1041400" cy="1908992"/>
            <a:chOff x="10136116" y="4297908"/>
            <a:chExt cx="1041400" cy="1908992"/>
          </a:xfrm>
        </p:grpSpPr>
        <p:sp>
          <p:nvSpPr>
            <p:cNvPr id="49" name="椭圆 48"/>
            <p:cNvSpPr/>
            <p:nvPr/>
          </p:nvSpPr>
          <p:spPr>
            <a:xfrm>
              <a:off x="10136116" y="4297908"/>
              <a:ext cx="949610" cy="949610"/>
            </a:xfrm>
            <a:prstGeom prst="ellipse">
              <a:avLst/>
            </a:prstGeom>
            <a:solidFill>
              <a:srgbClr val="4DBFD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0136116" y="5165500"/>
              <a:ext cx="1041400" cy="1041400"/>
            </a:xfrm>
            <a:prstGeom prst="ellipse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162050" y="1268413"/>
            <a:ext cx="9982200" cy="5005388"/>
          </a:xfrm>
          <a:prstGeom prst="rect">
            <a:avLst/>
          </a:prstGeom>
          <a:gradFill flip="none" rotWithShape="1">
            <a:gsLst>
              <a:gs pos="0">
                <a:srgbClr val="FCFCFC"/>
              </a:gs>
              <a:gs pos="100000">
                <a:srgbClr val="CFCDCA"/>
              </a:gs>
            </a:gsLst>
            <a:lin ang="18900000" scaled="1"/>
            <a:tileRect/>
          </a:gradFill>
          <a:ln w="6350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-19064" y="253534"/>
            <a:ext cx="12211083" cy="6553690"/>
            <a:chOff x="-19064" y="253534"/>
            <a:chExt cx="12211083" cy="6553690"/>
          </a:xfrm>
        </p:grpSpPr>
        <p:grpSp>
          <p:nvGrpSpPr>
            <p:cNvPr id="20" name="组合 19"/>
            <p:cNvGrpSpPr/>
            <p:nvPr/>
          </p:nvGrpSpPr>
          <p:grpSpPr>
            <a:xfrm>
              <a:off x="-19064" y="253534"/>
              <a:ext cx="12211083" cy="6553690"/>
              <a:chOff x="-19064" y="253534"/>
              <a:chExt cx="12211083" cy="6553690"/>
            </a:xfrm>
          </p:grpSpPr>
          <p:sp>
            <p:nvSpPr>
              <p:cNvPr id="22" name="Rectangle 11"/>
              <p:cNvSpPr>
                <a:spLocks noChangeArrowheads="1"/>
              </p:cNvSpPr>
              <p:nvPr/>
            </p:nvSpPr>
            <p:spPr bwMode="gray">
              <a:xfrm flipH="1">
                <a:off x="205524" y="255990"/>
                <a:ext cx="11986495" cy="597132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>
                  <a:defRPr/>
                </a:pPr>
                <a:endParaRPr lang="en-US" altLang="zh-CN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23" name="Rectangle 7"/>
              <p:cNvSpPr>
                <a:spLocks noChangeArrowheads="1"/>
              </p:cNvSpPr>
              <p:nvPr/>
            </p:nvSpPr>
            <p:spPr bwMode="invGray">
              <a:xfrm flipH="1">
                <a:off x="97525" y="6501805"/>
                <a:ext cx="428024" cy="176519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/>
                <a:endParaRPr lang="en-US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24" name="Freeform 8"/>
              <p:cNvSpPr/>
              <p:nvPr/>
            </p:nvSpPr>
            <p:spPr bwMode="invGray">
              <a:xfrm flipH="1">
                <a:off x="-19064" y="6501805"/>
                <a:ext cx="119868" cy="305419"/>
              </a:xfrm>
              <a:custGeom>
                <a:avLst/>
                <a:gdLst>
                  <a:gd name="T0" fmla="*/ 0 w 219"/>
                  <a:gd name="T1" fmla="*/ 0 h 744"/>
                  <a:gd name="T2" fmla="*/ 219 w 219"/>
                  <a:gd name="T3" fmla="*/ 314 h 744"/>
                  <a:gd name="T4" fmla="*/ 219 w 219"/>
                  <a:gd name="T5" fmla="*/ 744 h 744"/>
                  <a:gd name="T6" fmla="*/ 0 w 219"/>
                  <a:gd name="T7" fmla="*/ 430 h 744"/>
                  <a:gd name="T8" fmla="*/ 0 w 219"/>
                  <a:gd name="T9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744">
                    <a:moveTo>
                      <a:pt x="0" y="0"/>
                    </a:moveTo>
                    <a:lnTo>
                      <a:pt x="219" y="314"/>
                    </a:lnTo>
                    <a:lnTo>
                      <a:pt x="219" y="744"/>
                    </a:lnTo>
                    <a:lnTo>
                      <a:pt x="0" y="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latin typeface="Foundry Gridnik Medium"/>
                </a:endParaRPr>
              </a:p>
            </p:txBody>
          </p:sp>
          <p:sp>
            <p:nvSpPr>
              <p:cNvPr id="25" name="Rectangle 13"/>
              <p:cNvSpPr/>
              <p:nvPr/>
            </p:nvSpPr>
            <p:spPr bwMode="invGray">
              <a:xfrm>
                <a:off x="107449" y="6445134"/>
                <a:ext cx="417695" cy="292364"/>
              </a:xfrm>
              <a:prstGeom prst="rect">
                <a:avLst/>
              </a:prstGeom>
            </p:spPr>
            <p:txBody>
              <a:bodyPr wrap="none" lIns="121896" tIns="60948" rIns="121896" bIns="60948">
                <a:spAutoFit/>
              </a:bodyPr>
              <a:lstStyle/>
              <a:p>
                <a:pPr algn="ctr"/>
                <a:fld id="{259F4B34-A25D-4DEF-97BC-C4D92417BF9B}" type="slidenum">
                  <a:rPr lang="en-US" sz="1100" smtClean="0">
                    <a:solidFill>
                      <a:schemeClr val="bg1"/>
                    </a:solidFill>
                    <a:latin typeface="Arial" panose="02080604020202020204" charset="0"/>
                    <a:cs typeface="Arial" panose="02080604020202020204" charset="0"/>
                  </a:rPr>
                </a:fld>
                <a:endParaRPr lang="en-US" sz="1100" dirty="0">
                  <a:solidFill>
                    <a:schemeClr val="bg1"/>
                  </a:solidFill>
                  <a:latin typeface="Arial" panose="02080604020202020204" charset="0"/>
                  <a:cs typeface="Arial" panose="02080604020202020204" charset="0"/>
                </a:endParaRPr>
              </a:p>
            </p:txBody>
          </p:sp>
          <p:sp>
            <p:nvSpPr>
              <p:cNvPr id="32" name="Freeform 12"/>
              <p:cNvSpPr/>
              <p:nvPr/>
            </p:nvSpPr>
            <p:spPr bwMode="gray">
              <a:xfrm>
                <a:off x="19" y="253534"/>
                <a:ext cx="205496" cy="792721"/>
              </a:xfrm>
              <a:custGeom>
                <a:avLst/>
                <a:gdLst>
                  <a:gd name="T0" fmla="*/ 0 w 215"/>
                  <a:gd name="T1" fmla="*/ 308 h 703"/>
                  <a:gd name="T2" fmla="*/ 0 w 215"/>
                  <a:gd name="T3" fmla="*/ 703 h 703"/>
                  <a:gd name="T4" fmla="*/ 215 w 215"/>
                  <a:gd name="T5" fmla="*/ 395 h 703"/>
                  <a:gd name="T6" fmla="*/ 215 w 215"/>
                  <a:gd name="T7" fmla="*/ 0 h 703"/>
                  <a:gd name="T8" fmla="*/ 0 w 215"/>
                  <a:gd name="T9" fmla="*/ 308 h 703"/>
                  <a:gd name="connsiteX0" fmla="*/ 0 w 10000"/>
                  <a:gd name="connsiteY0" fmla="*/ 4381 h 7400"/>
                  <a:gd name="connsiteX1" fmla="*/ 6119 w 10000"/>
                  <a:gd name="connsiteY1" fmla="*/ 7400 h 7400"/>
                  <a:gd name="connsiteX2" fmla="*/ 10000 w 10000"/>
                  <a:gd name="connsiteY2" fmla="*/ 5619 h 7400"/>
                  <a:gd name="connsiteX3" fmla="*/ 10000 w 10000"/>
                  <a:gd name="connsiteY3" fmla="*/ 0 h 7400"/>
                  <a:gd name="connsiteX4" fmla="*/ 0 w 10000"/>
                  <a:gd name="connsiteY4" fmla="*/ 4381 h 7400"/>
                  <a:gd name="connsiteX0-1" fmla="*/ 0 w 3881"/>
                  <a:gd name="connsiteY0-2" fmla="*/ 2482 h 10000"/>
                  <a:gd name="connsiteX1-3" fmla="*/ 0 w 3881"/>
                  <a:gd name="connsiteY1-4" fmla="*/ 10000 h 10000"/>
                  <a:gd name="connsiteX2-5" fmla="*/ 3881 w 3881"/>
                  <a:gd name="connsiteY2-6" fmla="*/ 7593 h 10000"/>
                  <a:gd name="connsiteX3-7" fmla="*/ 3881 w 3881"/>
                  <a:gd name="connsiteY3-8" fmla="*/ 0 h 10000"/>
                  <a:gd name="connsiteX4-9" fmla="*/ 0 w 3881"/>
                  <a:gd name="connsiteY4-10" fmla="*/ 2482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81" h="10000">
                    <a:moveTo>
                      <a:pt x="0" y="2482"/>
                    </a:moveTo>
                    <a:lnTo>
                      <a:pt x="0" y="10000"/>
                    </a:lnTo>
                    <a:lnTo>
                      <a:pt x="3881" y="7593"/>
                    </a:lnTo>
                    <a:lnTo>
                      <a:pt x="3881" y="0"/>
                    </a:lnTo>
                    <a:lnTo>
                      <a:pt x="0" y="2482"/>
                    </a:lnTo>
                    <a:close/>
                  </a:path>
                </a:pathLst>
              </a:custGeom>
              <a:gradFill flip="none" rotWithShape="0">
                <a:gsLst>
                  <a:gs pos="42000">
                    <a:srgbClr val="003231"/>
                  </a:gs>
                  <a:gs pos="100000">
                    <a:srgbClr val="00323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solidFill>
                    <a:schemeClr val="lt1"/>
                  </a:solidFill>
                  <a:latin typeface="Foundry Gridnik Medium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296839" y="344379"/>
              <a:ext cx="2973705" cy="473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2400" dirty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Sed高级应用---b t T :</a:t>
              </a:r>
              <a:endParaRPr lang="x-none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55725" y="1934845"/>
            <a:ext cx="949007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b [label]  :匹配字符并跳转到相应的标签,执行后续的命令,否则直接进行后续的命令;如果未没有指定跳转的标签,则直接跳转到命令的末尾</a:t>
            </a:r>
            <a:r>
              <a:rPr lang="x-none" altLang="zh-CN">
                <a:sym typeface="+mn-ea"/>
              </a:rPr>
              <a:t>。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:[label]  :定义标签</a:t>
            </a:r>
            <a:r>
              <a:rPr lang="x-none" altLang="zh-CN">
                <a:sym typeface="+mn-ea"/>
              </a:rPr>
              <a:t>。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t  </a:t>
            </a:r>
            <a:r>
              <a:rPr lang="x-none" altLang="zh-CN">
                <a:sym typeface="+mn-ea"/>
              </a:rPr>
              <a:t>[label]</a:t>
            </a:r>
            <a:r>
              <a:rPr lang="x-none" altLang="zh-CN"/>
              <a:t>:if分支，从最后一行开始，条件一旦满足或者T，t命令，将导致分支到带有标号的命令处，或者到脚本的末尾。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T  </a:t>
            </a:r>
            <a:r>
              <a:rPr lang="x-none" altLang="zh-CN">
                <a:sym typeface="+mn-ea"/>
              </a:rPr>
              <a:t>[label]</a:t>
            </a:r>
            <a:r>
              <a:rPr lang="x-none" altLang="zh-CN"/>
              <a:t>:错误分支，从最后一行开始，一旦发生错误或者T，t命令，将导致分支到带有标号的命令处，或者到脚本的末尾。</a:t>
            </a: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96962" y="988482"/>
            <a:ext cx="5299955" cy="2178817"/>
            <a:chOff x="787400" y="2999618"/>
            <a:chExt cx="6362700" cy="2615713"/>
          </a:xfrm>
        </p:grpSpPr>
        <p:sp>
          <p:nvSpPr>
            <p:cNvPr id="34" name="椭圆 33"/>
            <p:cNvSpPr/>
            <p:nvPr/>
          </p:nvSpPr>
          <p:spPr>
            <a:xfrm>
              <a:off x="4254500" y="2999618"/>
              <a:ext cx="863600" cy="863600"/>
            </a:xfrm>
            <a:prstGeom prst="ellipse">
              <a:avLst/>
            </a:prstGeom>
            <a:noFill/>
            <a:ln w="25400">
              <a:solidFill>
                <a:srgbClr val="4DB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225800" y="3113918"/>
              <a:ext cx="1676400" cy="1676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473700" y="3162640"/>
              <a:ext cx="1676400" cy="1676400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87400" y="3901318"/>
              <a:ext cx="949610" cy="949610"/>
            </a:xfrm>
            <a:prstGeom prst="ellipse">
              <a:avLst/>
            </a:prstGeom>
            <a:solidFill>
              <a:srgbClr val="4DBFD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143000" y="4573931"/>
              <a:ext cx="1041400" cy="1041400"/>
            </a:xfrm>
            <a:prstGeom prst="ellipse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657564" y="4776934"/>
            <a:ext cx="1041400" cy="1908992"/>
            <a:chOff x="10136116" y="4297908"/>
            <a:chExt cx="1041400" cy="1908992"/>
          </a:xfrm>
        </p:grpSpPr>
        <p:sp>
          <p:nvSpPr>
            <p:cNvPr id="49" name="椭圆 48"/>
            <p:cNvSpPr/>
            <p:nvPr/>
          </p:nvSpPr>
          <p:spPr>
            <a:xfrm>
              <a:off x="10136116" y="4297908"/>
              <a:ext cx="949610" cy="949610"/>
            </a:xfrm>
            <a:prstGeom prst="ellipse">
              <a:avLst/>
            </a:prstGeom>
            <a:solidFill>
              <a:srgbClr val="4DBFD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0136116" y="5165500"/>
              <a:ext cx="1041400" cy="1041400"/>
            </a:xfrm>
            <a:prstGeom prst="ellipse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162050" y="1284287"/>
            <a:ext cx="9982200" cy="5005388"/>
          </a:xfrm>
          <a:prstGeom prst="rect">
            <a:avLst/>
          </a:prstGeom>
          <a:gradFill flip="none" rotWithShape="1">
            <a:gsLst>
              <a:gs pos="0">
                <a:srgbClr val="FCFCFC"/>
              </a:gs>
              <a:gs pos="100000">
                <a:srgbClr val="CFCDCA"/>
              </a:gs>
            </a:gsLst>
            <a:lin ang="18900000" scaled="1"/>
            <a:tileRect/>
          </a:gradFill>
          <a:ln w="6350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-19064" y="253534"/>
            <a:ext cx="12211083" cy="6553690"/>
            <a:chOff x="-19064" y="253534"/>
            <a:chExt cx="12211083" cy="6553690"/>
          </a:xfrm>
        </p:grpSpPr>
        <p:grpSp>
          <p:nvGrpSpPr>
            <p:cNvPr id="52" name="组合 51"/>
            <p:cNvGrpSpPr/>
            <p:nvPr/>
          </p:nvGrpSpPr>
          <p:grpSpPr>
            <a:xfrm>
              <a:off x="-19064" y="253534"/>
              <a:ext cx="12211083" cy="6553690"/>
              <a:chOff x="-19064" y="253534"/>
              <a:chExt cx="12211083" cy="6553690"/>
            </a:xfrm>
          </p:grpSpPr>
          <p:sp>
            <p:nvSpPr>
              <p:cNvPr id="54" name="Rectangle 11"/>
              <p:cNvSpPr>
                <a:spLocks noChangeArrowheads="1"/>
              </p:cNvSpPr>
              <p:nvPr/>
            </p:nvSpPr>
            <p:spPr bwMode="gray">
              <a:xfrm flipH="1">
                <a:off x="205524" y="255990"/>
                <a:ext cx="11986495" cy="597132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>
                  <a:defRPr/>
                </a:pPr>
                <a:endParaRPr lang="en-US" altLang="zh-CN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55" name="Rectangle 7"/>
              <p:cNvSpPr>
                <a:spLocks noChangeArrowheads="1"/>
              </p:cNvSpPr>
              <p:nvPr/>
            </p:nvSpPr>
            <p:spPr bwMode="invGray">
              <a:xfrm flipH="1">
                <a:off x="97525" y="6501805"/>
                <a:ext cx="428024" cy="176519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/>
                <a:endParaRPr lang="en-US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56" name="Freeform 8"/>
              <p:cNvSpPr/>
              <p:nvPr/>
            </p:nvSpPr>
            <p:spPr bwMode="invGray">
              <a:xfrm flipH="1">
                <a:off x="-19064" y="6501805"/>
                <a:ext cx="119868" cy="305419"/>
              </a:xfrm>
              <a:custGeom>
                <a:avLst/>
                <a:gdLst>
                  <a:gd name="T0" fmla="*/ 0 w 219"/>
                  <a:gd name="T1" fmla="*/ 0 h 744"/>
                  <a:gd name="T2" fmla="*/ 219 w 219"/>
                  <a:gd name="T3" fmla="*/ 314 h 744"/>
                  <a:gd name="T4" fmla="*/ 219 w 219"/>
                  <a:gd name="T5" fmla="*/ 744 h 744"/>
                  <a:gd name="T6" fmla="*/ 0 w 219"/>
                  <a:gd name="T7" fmla="*/ 430 h 744"/>
                  <a:gd name="T8" fmla="*/ 0 w 219"/>
                  <a:gd name="T9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744">
                    <a:moveTo>
                      <a:pt x="0" y="0"/>
                    </a:moveTo>
                    <a:lnTo>
                      <a:pt x="219" y="314"/>
                    </a:lnTo>
                    <a:lnTo>
                      <a:pt x="219" y="744"/>
                    </a:lnTo>
                    <a:lnTo>
                      <a:pt x="0" y="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latin typeface="Foundry Gridnik Medium"/>
                </a:endParaRPr>
              </a:p>
            </p:txBody>
          </p:sp>
          <p:sp>
            <p:nvSpPr>
              <p:cNvPr id="57" name="Rectangle 13"/>
              <p:cNvSpPr/>
              <p:nvPr/>
            </p:nvSpPr>
            <p:spPr bwMode="invGray">
              <a:xfrm>
                <a:off x="107449" y="6445134"/>
                <a:ext cx="417695" cy="292364"/>
              </a:xfrm>
              <a:prstGeom prst="rect">
                <a:avLst/>
              </a:prstGeom>
            </p:spPr>
            <p:txBody>
              <a:bodyPr wrap="none" lIns="121896" tIns="60948" rIns="121896" bIns="60948">
                <a:spAutoFit/>
              </a:bodyPr>
              <a:lstStyle/>
              <a:p>
                <a:pPr algn="ctr"/>
                <a:fld id="{259F4B34-A25D-4DEF-97BC-C4D92417BF9B}" type="slidenum">
                  <a:rPr lang="en-US" sz="1100" smtClean="0">
                    <a:solidFill>
                      <a:schemeClr val="bg1"/>
                    </a:solidFill>
                    <a:latin typeface="Arial" panose="02080604020202020204" charset="0"/>
                    <a:cs typeface="Arial" panose="02080604020202020204" charset="0"/>
                  </a:rPr>
                </a:fld>
                <a:endParaRPr lang="en-US" sz="1100" dirty="0">
                  <a:solidFill>
                    <a:schemeClr val="bg1"/>
                  </a:solidFill>
                  <a:latin typeface="Arial" panose="02080604020202020204" charset="0"/>
                  <a:cs typeface="Arial" panose="02080604020202020204" charset="0"/>
                </a:endParaRPr>
              </a:p>
            </p:txBody>
          </p:sp>
          <p:sp>
            <p:nvSpPr>
              <p:cNvPr id="59" name="Freeform 12"/>
              <p:cNvSpPr/>
              <p:nvPr/>
            </p:nvSpPr>
            <p:spPr bwMode="gray">
              <a:xfrm>
                <a:off x="19" y="253534"/>
                <a:ext cx="205496" cy="792721"/>
              </a:xfrm>
              <a:custGeom>
                <a:avLst/>
                <a:gdLst>
                  <a:gd name="T0" fmla="*/ 0 w 215"/>
                  <a:gd name="T1" fmla="*/ 308 h 703"/>
                  <a:gd name="T2" fmla="*/ 0 w 215"/>
                  <a:gd name="T3" fmla="*/ 703 h 703"/>
                  <a:gd name="T4" fmla="*/ 215 w 215"/>
                  <a:gd name="T5" fmla="*/ 395 h 703"/>
                  <a:gd name="T6" fmla="*/ 215 w 215"/>
                  <a:gd name="T7" fmla="*/ 0 h 703"/>
                  <a:gd name="T8" fmla="*/ 0 w 215"/>
                  <a:gd name="T9" fmla="*/ 308 h 703"/>
                  <a:gd name="connsiteX0" fmla="*/ 0 w 10000"/>
                  <a:gd name="connsiteY0" fmla="*/ 4381 h 7400"/>
                  <a:gd name="connsiteX1" fmla="*/ 6119 w 10000"/>
                  <a:gd name="connsiteY1" fmla="*/ 7400 h 7400"/>
                  <a:gd name="connsiteX2" fmla="*/ 10000 w 10000"/>
                  <a:gd name="connsiteY2" fmla="*/ 5619 h 7400"/>
                  <a:gd name="connsiteX3" fmla="*/ 10000 w 10000"/>
                  <a:gd name="connsiteY3" fmla="*/ 0 h 7400"/>
                  <a:gd name="connsiteX4" fmla="*/ 0 w 10000"/>
                  <a:gd name="connsiteY4" fmla="*/ 4381 h 7400"/>
                  <a:gd name="connsiteX0-1" fmla="*/ 0 w 3881"/>
                  <a:gd name="connsiteY0-2" fmla="*/ 2482 h 10000"/>
                  <a:gd name="connsiteX1-3" fmla="*/ 0 w 3881"/>
                  <a:gd name="connsiteY1-4" fmla="*/ 10000 h 10000"/>
                  <a:gd name="connsiteX2-5" fmla="*/ 3881 w 3881"/>
                  <a:gd name="connsiteY2-6" fmla="*/ 7593 h 10000"/>
                  <a:gd name="connsiteX3-7" fmla="*/ 3881 w 3881"/>
                  <a:gd name="connsiteY3-8" fmla="*/ 0 h 10000"/>
                  <a:gd name="connsiteX4-9" fmla="*/ 0 w 3881"/>
                  <a:gd name="connsiteY4-10" fmla="*/ 2482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81" h="10000">
                    <a:moveTo>
                      <a:pt x="0" y="2482"/>
                    </a:moveTo>
                    <a:lnTo>
                      <a:pt x="0" y="10000"/>
                    </a:lnTo>
                    <a:lnTo>
                      <a:pt x="3881" y="7593"/>
                    </a:lnTo>
                    <a:lnTo>
                      <a:pt x="3881" y="0"/>
                    </a:lnTo>
                    <a:lnTo>
                      <a:pt x="0" y="2482"/>
                    </a:lnTo>
                    <a:close/>
                  </a:path>
                </a:pathLst>
              </a:custGeom>
              <a:gradFill flip="none" rotWithShape="0">
                <a:gsLst>
                  <a:gs pos="42000">
                    <a:srgbClr val="003231"/>
                  </a:gs>
                  <a:gs pos="100000">
                    <a:srgbClr val="00323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solidFill>
                    <a:schemeClr val="lt1"/>
                  </a:solidFill>
                  <a:latin typeface="Foundry Gridnik Medium"/>
                </a:endParaRP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296839" y="344379"/>
              <a:ext cx="2973705" cy="839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sz="2400" dirty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sym typeface="+mn-ea"/>
                </a:rPr>
                <a:t>Sed高级应用---b t T :</a:t>
              </a:r>
              <a:endParaRPr lang="x-none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  <a:p>
              <a:endParaRPr lang="x-none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579880" y="1915160"/>
            <a:ext cx="1856105" cy="16186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91640" y="1552575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test.txt</a:t>
            </a:r>
            <a:endParaRPr lang="x-none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437890" y="2183765"/>
            <a:ext cx="600583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600"/>
              <a:t>sed '/A/b 标签;s/$/ NO/;b;:标签;s/$/ YES/' test.txt</a:t>
            </a:r>
            <a:endParaRPr lang="x-none" altLang="zh-CN" sz="1600"/>
          </a:p>
        </p:txBody>
      </p:sp>
      <p:sp>
        <p:nvSpPr>
          <p:cNvPr id="3" name="右箭头 2"/>
          <p:cNvSpPr/>
          <p:nvPr/>
        </p:nvSpPr>
        <p:spPr>
          <a:xfrm>
            <a:off x="3601720" y="2542540"/>
            <a:ext cx="4498975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144635" y="2131695"/>
            <a:ext cx="1848485" cy="16186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 YES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 NO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 YES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 NO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x-none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 NO</a:t>
            </a:r>
            <a:endParaRPr lang="x-none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31935" y="1833880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输出结果:</a:t>
            </a:r>
            <a:endParaRPr lang="x-none" altLang="zh-CN"/>
          </a:p>
        </p:txBody>
      </p:sp>
      <p:sp>
        <p:nvSpPr>
          <p:cNvPr id="6" name="下箭头 5"/>
          <p:cNvSpPr/>
          <p:nvPr/>
        </p:nvSpPr>
        <p:spPr>
          <a:xfrm>
            <a:off x="5687695" y="2973070"/>
            <a:ext cx="271145" cy="628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86555" y="3618230"/>
            <a:ext cx="600583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for 参数 in `cat test.txt`</a:t>
            </a:r>
            <a:endParaRPr lang="x-none" altLang="zh-CN"/>
          </a:p>
          <a:p>
            <a:r>
              <a:rPr lang="x-none" altLang="zh-CN"/>
              <a:t>do</a:t>
            </a:r>
            <a:endParaRPr lang="x-none" altLang="zh-CN"/>
          </a:p>
          <a:p>
            <a:r>
              <a:rPr lang="x-none" altLang="zh-CN"/>
              <a:t> if [ $参数==A ];then</a:t>
            </a:r>
            <a:endParaRPr lang="x-none" altLang="zh-CN"/>
          </a:p>
          <a:p>
            <a:r>
              <a:rPr lang="x-none" altLang="zh-CN"/>
              <a:t>   s/$/ YES/</a:t>
            </a:r>
            <a:endParaRPr lang="x-none" altLang="zh-CN"/>
          </a:p>
          <a:p>
            <a:r>
              <a:rPr lang="x-none" altLang="zh-CN"/>
              <a:t> else</a:t>
            </a:r>
            <a:endParaRPr lang="x-none" altLang="zh-CN"/>
          </a:p>
          <a:p>
            <a:r>
              <a:rPr lang="x-none" altLang="zh-CN"/>
              <a:t>   s/$/ NO/</a:t>
            </a:r>
            <a:endParaRPr lang="x-none" altLang="zh-CN"/>
          </a:p>
          <a:p>
            <a:r>
              <a:rPr lang="x-none" altLang="zh-CN"/>
              <a:t> fi</a:t>
            </a:r>
            <a:endParaRPr lang="x-none" altLang="zh-CN"/>
          </a:p>
          <a:p>
            <a:r>
              <a:rPr lang="x-none" altLang="zh-CN"/>
              <a:t>done</a:t>
            </a:r>
            <a:endParaRPr lang="x-none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682115" y="1552575"/>
            <a:ext cx="1306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test.txt</a:t>
            </a: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-19064" y="253534"/>
            <a:ext cx="12211083" cy="6553690"/>
            <a:chOff x="-19064" y="253534"/>
            <a:chExt cx="12211083" cy="6553690"/>
          </a:xfrm>
        </p:grpSpPr>
        <p:grpSp>
          <p:nvGrpSpPr>
            <p:cNvPr id="56" name="组合 55"/>
            <p:cNvGrpSpPr/>
            <p:nvPr/>
          </p:nvGrpSpPr>
          <p:grpSpPr>
            <a:xfrm>
              <a:off x="-19064" y="253534"/>
              <a:ext cx="12211083" cy="6553690"/>
              <a:chOff x="-19064" y="253534"/>
              <a:chExt cx="12211083" cy="6553690"/>
            </a:xfrm>
          </p:grpSpPr>
          <p:sp>
            <p:nvSpPr>
              <p:cNvPr id="58" name="Rectangle 11"/>
              <p:cNvSpPr>
                <a:spLocks noChangeArrowheads="1"/>
              </p:cNvSpPr>
              <p:nvPr/>
            </p:nvSpPr>
            <p:spPr bwMode="gray">
              <a:xfrm flipH="1">
                <a:off x="205524" y="255990"/>
                <a:ext cx="11986495" cy="597132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>
                  <a:defRPr/>
                </a:pPr>
                <a:endParaRPr lang="en-US" altLang="zh-CN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59" name="Rectangle 7"/>
              <p:cNvSpPr>
                <a:spLocks noChangeArrowheads="1"/>
              </p:cNvSpPr>
              <p:nvPr/>
            </p:nvSpPr>
            <p:spPr bwMode="invGray">
              <a:xfrm flipH="1">
                <a:off x="97525" y="6501805"/>
                <a:ext cx="428024" cy="176519"/>
              </a:xfrm>
              <a:prstGeom prst="rect">
                <a:avLst/>
              </a:prstGeom>
              <a:gradFill flip="none" rotWithShape="0">
                <a:gsLst>
                  <a:gs pos="0">
                    <a:srgbClr val="008780"/>
                  </a:gs>
                  <a:gs pos="100000">
                    <a:srgbClr val="00878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6" tIns="60948" rIns="121896" bIns="60948" anchor="ctr"/>
              <a:lstStyle/>
              <a:p>
                <a:pPr algn="ctr"/>
                <a:endParaRPr lang="en-US" sz="1900" dirty="0">
                  <a:solidFill>
                    <a:srgbClr val="FFFFFF"/>
                  </a:solidFill>
                  <a:latin typeface="Foundry Gridnik Medium"/>
                  <a:ea typeface="宋体" pitchFamily="2" charset="-122"/>
                </a:endParaRPr>
              </a:p>
            </p:txBody>
          </p:sp>
          <p:sp>
            <p:nvSpPr>
              <p:cNvPr id="60" name="Freeform 8"/>
              <p:cNvSpPr/>
              <p:nvPr/>
            </p:nvSpPr>
            <p:spPr bwMode="invGray">
              <a:xfrm flipH="1">
                <a:off x="-19064" y="6501805"/>
                <a:ext cx="119868" cy="305419"/>
              </a:xfrm>
              <a:custGeom>
                <a:avLst/>
                <a:gdLst>
                  <a:gd name="T0" fmla="*/ 0 w 219"/>
                  <a:gd name="T1" fmla="*/ 0 h 744"/>
                  <a:gd name="T2" fmla="*/ 219 w 219"/>
                  <a:gd name="T3" fmla="*/ 314 h 744"/>
                  <a:gd name="T4" fmla="*/ 219 w 219"/>
                  <a:gd name="T5" fmla="*/ 744 h 744"/>
                  <a:gd name="T6" fmla="*/ 0 w 219"/>
                  <a:gd name="T7" fmla="*/ 430 h 744"/>
                  <a:gd name="T8" fmla="*/ 0 w 219"/>
                  <a:gd name="T9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744">
                    <a:moveTo>
                      <a:pt x="0" y="0"/>
                    </a:moveTo>
                    <a:lnTo>
                      <a:pt x="219" y="314"/>
                    </a:lnTo>
                    <a:lnTo>
                      <a:pt x="219" y="744"/>
                    </a:lnTo>
                    <a:lnTo>
                      <a:pt x="0" y="4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latin typeface="Foundry Gridnik Medium"/>
                </a:endParaRPr>
              </a:p>
            </p:txBody>
          </p:sp>
          <p:sp>
            <p:nvSpPr>
              <p:cNvPr id="61" name="Rectangle 13"/>
              <p:cNvSpPr/>
              <p:nvPr/>
            </p:nvSpPr>
            <p:spPr bwMode="invGray">
              <a:xfrm>
                <a:off x="107449" y="6445134"/>
                <a:ext cx="417695" cy="292364"/>
              </a:xfrm>
              <a:prstGeom prst="rect">
                <a:avLst/>
              </a:prstGeom>
            </p:spPr>
            <p:txBody>
              <a:bodyPr wrap="none" lIns="121896" tIns="60948" rIns="121896" bIns="60948">
                <a:spAutoFit/>
              </a:bodyPr>
              <a:lstStyle/>
              <a:p>
                <a:pPr algn="ctr"/>
                <a:fld id="{259F4B34-A25D-4DEF-97BC-C4D92417BF9B}" type="slidenum">
                  <a:rPr lang="en-US" sz="1100" smtClean="0">
                    <a:solidFill>
                      <a:schemeClr val="bg1"/>
                    </a:solidFill>
                    <a:latin typeface="Arial" panose="02080604020202020204" charset="0"/>
                    <a:cs typeface="Arial" panose="02080604020202020204" charset="0"/>
                  </a:rPr>
                </a:fld>
                <a:endParaRPr lang="en-US" sz="1100" dirty="0">
                  <a:solidFill>
                    <a:schemeClr val="bg1"/>
                  </a:solidFill>
                  <a:latin typeface="Arial" panose="02080604020202020204" charset="0"/>
                  <a:cs typeface="Arial" panose="02080604020202020204" charset="0"/>
                </a:endParaRPr>
              </a:p>
            </p:txBody>
          </p:sp>
          <p:sp>
            <p:nvSpPr>
              <p:cNvPr id="63" name="Freeform 12"/>
              <p:cNvSpPr/>
              <p:nvPr/>
            </p:nvSpPr>
            <p:spPr bwMode="gray">
              <a:xfrm>
                <a:off x="19" y="253534"/>
                <a:ext cx="205496" cy="792721"/>
              </a:xfrm>
              <a:custGeom>
                <a:avLst/>
                <a:gdLst>
                  <a:gd name="T0" fmla="*/ 0 w 215"/>
                  <a:gd name="T1" fmla="*/ 308 h 703"/>
                  <a:gd name="T2" fmla="*/ 0 w 215"/>
                  <a:gd name="T3" fmla="*/ 703 h 703"/>
                  <a:gd name="T4" fmla="*/ 215 w 215"/>
                  <a:gd name="T5" fmla="*/ 395 h 703"/>
                  <a:gd name="T6" fmla="*/ 215 w 215"/>
                  <a:gd name="T7" fmla="*/ 0 h 703"/>
                  <a:gd name="T8" fmla="*/ 0 w 215"/>
                  <a:gd name="T9" fmla="*/ 308 h 703"/>
                  <a:gd name="connsiteX0" fmla="*/ 0 w 10000"/>
                  <a:gd name="connsiteY0" fmla="*/ 4381 h 7400"/>
                  <a:gd name="connsiteX1" fmla="*/ 6119 w 10000"/>
                  <a:gd name="connsiteY1" fmla="*/ 7400 h 7400"/>
                  <a:gd name="connsiteX2" fmla="*/ 10000 w 10000"/>
                  <a:gd name="connsiteY2" fmla="*/ 5619 h 7400"/>
                  <a:gd name="connsiteX3" fmla="*/ 10000 w 10000"/>
                  <a:gd name="connsiteY3" fmla="*/ 0 h 7400"/>
                  <a:gd name="connsiteX4" fmla="*/ 0 w 10000"/>
                  <a:gd name="connsiteY4" fmla="*/ 4381 h 7400"/>
                  <a:gd name="connsiteX0-1" fmla="*/ 0 w 3881"/>
                  <a:gd name="connsiteY0-2" fmla="*/ 2482 h 10000"/>
                  <a:gd name="connsiteX1-3" fmla="*/ 0 w 3881"/>
                  <a:gd name="connsiteY1-4" fmla="*/ 10000 h 10000"/>
                  <a:gd name="connsiteX2-5" fmla="*/ 3881 w 3881"/>
                  <a:gd name="connsiteY2-6" fmla="*/ 7593 h 10000"/>
                  <a:gd name="connsiteX3-7" fmla="*/ 3881 w 3881"/>
                  <a:gd name="connsiteY3-8" fmla="*/ 0 h 10000"/>
                  <a:gd name="connsiteX4-9" fmla="*/ 0 w 3881"/>
                  <a:gd name="connsiteY4-10" fmla="*/ 2482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81" h="10000">
                    <a:moveTo>
                      <a:pt x="0" y="2482"/>
                    </a:moveTo>
                    <a:lnTo>
                      <a:pt x="0" y="10000"/>
                    </a:lnTo>
                    <a:lnTo>
                      <a:pt x="3881" y="7593"/>
                    </a:lnTo>
                    <a:lnTo>
                      <a:pt x="3881" y="0"/>
                    </a:lnTo>
                    <a:lnTo>
                      <a:pt x="0" y="2482"/>
                    </a:lnTo>
                    <a:close/>
                  </a:path>
                </a:pathLst>
              </a:custGeom>
              <a:gradFill flip="none" rotWithShape="0">
                <a:gsLst>
                  <a:gs pos="42000">
                    <a:srgbClr val="003231"/>
                  </a:gs>
                  <a:gs pos="100000">
                    <a:srgbClr val="00323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96" tIns="60948" rIns="121896" bIns="609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900" dirty="0">
                  <a:solidFill>
                    <a:schemeClr val="lt1"/>
                  </a:solidFill>
                  <a:latin typeface="Foundry Gridnik Medium"/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96839" y="344379"/>
              <a:ext cx="1919605" cy="473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sz="2400" dirty="0">
                  <a:solidFill>
                    <a:schemeClr val="bg1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sym typeface="+mn-ea"/>
                </a:rPr>
                <a:t>Sed高级应用</a:t>
              </a:r>
              <a:endPara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69620" y="3077210"/>
            <a:ext cx="10161270" cy="2042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g：将hold space中的内容拷贝到pattern space中，原来pattern space里的内容清除。</a:t>
            </a:r>
            <a:endParaRPr lang="zh-CN" altLang="en-US" sz="2000"/>
          </a:p>
          <a:p>
            <a:r>
              <a:rPr lang="zh-CN" altLang="en-US"/>
              <a:t>G：将hold space中的内容</a:t>
            </a:r>
            <a:r>
              <a:rPr lang="x-none" altLang="zh-CN"/>
              <a:t>追加</a:t>
            </a:r>
            <a:r>
              <a:rPr lang="zh-CN" altLang="en-US"/>
              <a:t>到pattern space\n</a:t>
            </a:r>
            <a:r>
              <a:rPr lang="x-none" altLang="zh-CN"/>
              <a:t>(换行符)</a:t>
            </a:r>
            <a:r>
              <a:rPr lang="zh-CN" altLang="en-US"/>
              <a:t>后。</a:t>
            </a:r>
            <a:endParaRPr lang="zh-CN" altLang="en-US"/>
          </a:p>
          <a:p>
            <a:r>
              <a:rPr lang="zh-CN" altLang="en-US"/>
              <a:t>h：将pattern space中的内容拷贝到hold space中，原来的hold space里的内容被清除。</a:t>
            </a:r>
            <a:endParaRPr lang="zh-CN" altLang="en-US"/>
          </a:p>
          <a:p>
            <a:r>
              <a:rPr lang="zh-CN" altLang="en-US"/>
              <a:t>H：将pattern space中的内容</a:t>
            </a:r>
            <a:r>
              <a:rPr lang="x-none" altLang="zh-CN"/>
              <a:t>追加</a:t>
            </a:r>
            <a:r>
              <a:rPr lang="zh-CN" altLang="en-US"/>
              <a:t>到hold space\n</a:t>
            </a:r>
            <a:r>
              <a:rPr lang="x-none" altLang="zh-CN"/>
              <a:t>(换行符)</a:t>
            </a:r>
            <a:r>
              <a:rPr lang="zh-CN" altLang="en-US"/>
              <a:t>后。</a:t>
            </a:r>
            <a:endParaRPr lang="zh-CN" altLang="en-US"/>
          </a:p>
          <a:p>
            <a:r>
              <a:rPr lang="zh-CN" altLang="en-US"/>
              <a:t>d：删除pattern中的所有行，并读入下一新行到pattern中。</a:t>
            </a:r>
            <a:endParaRPr lang="zh-CN" altLang="en-US"/>
          </a:p>
          <a:p>
            <a:r>
              <a:rPr lang="zh-CN" altLang="en-US"/>
              <a:t>D：删除</a:t>
            </a:r>
            <a:r>
              <a:rPr lang="x-none" altLang="zh-CN">
                <a:sym typeface="+mn-ea"/>
              </a:rPr>
              <a:t>pattern space和</a:t>
            </a:r>
            <a:r>
              <a:rPr lang="zh-CN" altLang="en-US">
                <a:sym typeface="+mn-ea"/>
              </a:rPr>
              <a:t>hold space</a:t>
            </a:r>
            <a:r>
              <a:rPr lang="zh-CN" altLang="en-US"/>
              <a:t>的第一行，不读入下一行。</a:t>
            </a:r>
            <a:endParaRPr lang="zh-CN" altLang="en-US"/>
          </a:p>
          <a:p>
            <a:r>
              <a:rPr lang="zh-CN" altLang="en-US"/>
              <a:t>x：交换保持空间和模式空间的内容。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7680" y="1518920"/>
            <a:ext cx="11621135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模式空间</a:t>
            </a:r>
            <a:r>
              <a:rPr lang="x-none" altLang="zh-CN" sz="2000"/>
              <a:t>(pattern space)</a:t>
            </a:r>
            <a:r>
              <a:rPr lang="zh-CN" altLang="en-US" sz="2000"/>
              <a:t>：可以想成工程里面的流水线，数据之间在它上面进行处理。</a:t>
            </a:r>
            <a:endParaRPr lang="zh-CN" altLang="en-US" sz="2000"/>
          </a:p>
          <a:p>
            <a:r>
              <a:rPr lang="zh-CN" altLang="en-US" sz="2000"/>
              <a:t>保持空间</a:t>
            </a:r>
            <a:r>
              <a:rPr lang="x-none" altLang="zh-CN" sz="2000"/>
              <a:t>(hold space)</a:t>
            </a:r>
            <a:r>
              <a:rPr lang="zh-CN" altLang="en-US" sz="2000"/>
              <a:t>：可以想象成仓库，我们在进行数据处理的时候，作为数据的暂存区域。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2564</Words>
  <Application>Kingsoft Office WPP</Application>
  <PresentationFormat>自定义</PresentationFormat>
  <Paragraphs>384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 Li</dc:creator>
  <cp:lastModifiedBy>student</cp:lastModifiedBy>
  <cp:revision>679</cp:revision>
  <dcterms:created xsi:type="dcterms:W3CDTF">2019-11-05T12:49:53Z</dcterms:created>
  <dcterms:modified xsi:type="dcterms:W3CDTF">2019-11-05T12:49:53Z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