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70" r:id="rId15"/>
    <p:sldId id="269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39" autoAdjust="0"/>
  </p:normalViewPr>
  <p:slideViewPr>
    <p:cSldViewPr>
      <p:cViewPr varScale="1">
        <p:scale>
          <a:sx n="70" d="100"/>
          <a:sy n="70" d="100"/>
        </p:scale>
        <p:origin x="-11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5D928-4871-4F76-A7CA-356A2A38AC5B}" type="datetimeFigureOut">
              <a:rPr lang="zh-CN" altLang="en-US" smtClean="0"/>
              <a:t>2011/6/7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C304A-64FF-48B3-AD50-8FB7B7DDA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727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</a:t>
            </a:r>
            <a:r>
              <a:rPr lang="en-US" altLang="zh-CN" dirty="0" smtClean="0"/>
              <a:t>Template</a:t>
            </a:r>
            <a:r>
              <a:rPr lang="zh-CN" altLang="en-US" dirty="0" smtClean="0"/>
              <a:t>是值，则要值和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都一样</a:t>
            </a:r>
            <a:endParaRPr lang="en-US" altLang="zh-CN" dirty="0" smtClean="0"/>
          </a:p>
          <a:p>
            <a:r>
              <a:rPr lang="zh-CN" altLang="en-US" dirty="0" smtClean="0"/>
              <a:t>如果是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，则只要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一样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C304A-64FF-48B3-AD50-8FB7B7DDAEF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096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1"/>
          <p:cNvGrpSpPr/>
          <p:nvPr/>
        </p:nvGrpSpPr>
        <p:grpSpPr>
          <a:xfrm>
            <a:off x="0" y="0"/>
            <a:ext cx="9144000" cy="6400800"/>
            <a:chOff x="0" y="0"/>
            <a:chExt cx="9144000" cy="6400800"/>
          </a:xfrm>
        </p:grpSpPr>
        <p:sp>
          <p:nvSpPr>
            <p:cNvPr id="16" name="Rectangle 15"/>
            <p:cNvSpPr/>
            <p:nvPr/>
          </p:nvSpPr>
          <p:spPr>
            <a:xfrm>
              <a:off x="1828800" y="4572000"/>
              <a:ext cx="68580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0" y="0"/>
              <a:ext cx="9144000" cy="6400800"/>
              <a:chOff x="0" y="0"/>
              <a:chExt cx="9144000" cy="64008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0" y="0"/>
                <a:ext cx="1828800" cy="6400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0" y="4572000"/>
                <a:ext cx="9144000" cy="1828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reflection blurRad="6350" stA="50000" endA="300" endPos="38500" dist="508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0" y="4572000"/>
              <a:ext cx="1828800" cy="18288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4200" y="6553200"/>
            <a:ext cx="1676400" cy="228600"/>
          </a:xfrm>
        </p:spPr>
        <p:txBody>
          <a:bodyPr vert="horz" lIns="91440" tIns="45720" rIns="91440" bIns="45720" rtlCol="0" anchor="t" anchorCtr="0"/>
          <a:lstStyle>
            <a:lvl1pPr marL="0" algn="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530820CF-B880-4189-942D-D702A7CBA730}" type="datetimeFigureOut">
              <a:rPr lang="zh-CN" altLang="en-US" smtClean="0"/>
              <a:t>2011/6/7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1553" y="6553200"/>
            <a:ext cx="1676400" cy="228600"/>
          </a:xfrm>
        </p:spPr>
        <p:txBody>
          <a:bodyPr anchor="t" anchorCtr="0"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70076" y="6553200"/>
            <a:ext cx="762000" cy="228600"/>
          </a:xfrm>
          <a:noFill/>
          <a:ln>
            <a:noFill/>
          </a:ln>
          <a:effectLst/>
        </p:spPr>
        <p:txBody>
          <a:bodyPr/>
          <a:lstStyle>
            <a:lvl1pPr algn="ctr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5867400"/>
            <a:ext cx="6570722" cy="457200"/>
          </a:xfr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>
                    <a:alpha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4648200"/>
            <a:ext cx="6553200" cy="1219200"/>
          </a:xfrm>
        </p:spPr>
        <p:txBody>
          <a:bodyPr anchor="b" anchorCtr="0">
            <a:noAutofit/>
          </a:bodyPr>
          <a:lstStyle>
            <a:lvl1pPr algn="l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/>
          <p:nvPr/>
        </p:nvGrpSpPr>
        <p:grpSpPr>
          <a:xfrm>
            <a:off x="0" y="0"/>
            <a:ext cx="9144000" cy="6858000"/>
            <a:chOff x="-442912" y="457200"/>
            <a:chExt cx="9144000" cy="6858000"/>
          </a:xfrm>
        </p:grpSpPr>
        <p:sp>
          <p:nvSpPr>
            <p:cNvPr id="18" name="Rectangle 17"/>
            <p:cNvSpPr/>
            <p:nvPr/>
          </p:nvSpPr>
          <p:spPr>
            <a:xfrm>
              <a:off x="-442912" y="457200"/>
              <a:ext cx="9129712" cy="167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72288" y="457200"/>
              <a:ext cx="1828800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872288" y="45720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Oval 20"/>
            <p:cNvSpPr/>
            <p:nvPr/>
          </p:nvSpPr>
          <p:spPr>
            <a:xfrm>
              <a:off x="7367588" y="8763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2298700"/>
            <a:ext cx="1447800" cy="38274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0"/>
            <a:ext cx="5943600" cy="3840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533400"/>
            <a:ext cx="762000" cy="6096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828800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2514600"/>
              <a:ext cx="1828800" cy="18288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28800" y="2514600"/>
              <a:ext cx="73152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667000"/>
            <a:ext cx="6629400" cy="1143000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4495800"/>
            <a:ext cx="1524000" cy="20574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200000"/>
              </a:lnSpc>
              <a:buNone/>
              <a:defRPr sz="1600" b="1" kern="1200">
                <a:solidFill>
                  <a:srgbClr val="000000">
                    <a:alpha val="50196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1152" y="6556248"/>
            <a:ext cx="1673352" cy="2286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2011/6/7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2808" y="6556248"/>
            <a:ext cx="1673352" cy="228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67656" y="6556248"/>
            <a:ext cx="762000" cy="228600"/>
          </a:xfrm>
          <a:noFill/>
          <a:ln>
            <a:noFill/>
          </a:ln>
          <a:effectLst/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8400" y="2298700"/>
            <a:ext cx="2971800" cy="3827463"/>
          </a:xfrm>
        </p:spPr>
        <p:txBody>
          <a:bodyPr>
            <a:normAutofit/>
          </a:bodyPr>
          <a:lstStyle>
            <a:lvl1pPr marL="228600" indent="-228600"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0" y="2298700"/>
            <a:ext cx="2971800" cy="3827463"/>
          </a:xfrm>
        </p:spPr>
        <p:txBody>
          <a:bodyPr>
            <a:normAutofit/>
          </a:bodyPr>
          <a:lstStyle>
            <a:lvl1pPr marL="228600" indent="-228600"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2011/6/7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0" y="2291697"/>
            <a:ext cx="2971800" cy="639762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sz="22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47925" y="3137647"/>
            <a:ext cx="2971800" cy="2999232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2291697"/>
            <a:ext cx="29718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15000" y="3137647"/>
            <a:ext cx="2971800" cy="3001962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2011/6/7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0" y="0"/>
            <a:ext cx="9144000" cy="1676400"/>
            <a:chOff x="0" y="0"/>
            <a:chExt cx="9144000" cy="16764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16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Oval 9"/>
            <p:cNvSpPr/>
            <p:nvPr/>
          </p:nvSpPr>
          <p:spPr>
            <a:xfrm>
              <a:off x="495300" y="4191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2011/6/7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>
          <a:xfrm>
            <a:off x="0" y="0"/>
            <a:ext cx="1828800" cy="1676400"/>
            <a:chOff x="457200" y="457200"/>
            <a:chExt cx="1828800" cy="1676400"/>
          </a:xfrm>
        </p:grpSpPr>
        <p:sp>
          <p:nvSpPr>
            <p:cNvPr id="8" name="Rectangle 7"/>
            <p:cNvSpPr/>
            <p:nvPr/>
          </p:nvSpPr>
          <p:spPr>
            <a:xfrm>
              <a:off x="457200" y="45720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52500" y="8763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2011/6/7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448" y="228600"/>
            <a:ext cx="6245352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6624" y="2446991"/>
            <a:ext cx="5715000" cy="3531198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3031490"/>
            <a:ext cx="1524000" cy="2362200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400" b="1">
                <a:solidFill>
                  <a:srgbClr val="000000">
                    <a:alpha val="50196"/>
                  </a:srgb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2011/6/7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448" y="228600"/>
            <a:ext cx="6245352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06624" y="2450592"/>
            <a:ext cx="5715000" cy="3529584"/>
          </a:xfrm>
          <a:noFill/>
          <a:ln w="101600" cmpd="sng">
            <a:miter lim="800000"/>
          </a:ln>
          <a:effectLst>
            <a:outerShdw blurRad="63500" sx="102000" sy="102000" algn="ctr" rotWithShape="0">
              <a:prstClr val="black">
                <a:alpha val="3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3031489"/>
            <a:ext cx="1527048" cy="235915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sz="1400" b="1" kern="1200">
                <a:solidFill>
                  <a:srgbClr val="000000">
                    <a:alpha val="50196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2011/6/7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/>
          </p:nvSpPr>
          <p:spPr>
            <a:xfrm>
              <a:off x="457200" y="0"/>
              <a:ext cx="8686800" cy="16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0"/>
              <a:ext cx="1828800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Oval 10"/>
            <p:cNvSpPr/>
            <p:nvPr/>
          </p:nvSpPr>
          <p:spPr>
            <a:xfrm>
              <a:off x="495300" y="4191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0" y="2286000"/>
            <a:ext cx="6248400" cy="384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14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530820CF-B880-4189-942D-D702A7CBA730}" type="datetimeFigureOut">
              <a:rPr lang="zh-CN" altLang="en-US" smtClean="0"/>
              <a:t>2011/6/7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400" y="533400"/>
            <a:ext cx="7620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xStyles>
    <p:titleStyle>
      <a:lvl1pPr algn="r" defTabSz="914400" rtl="0" eaLnBrk="1" latinLnBrk="0" hangingPunct="1">
        <a:spcBef>
          <a:spcPct val="0"/>
        </a:spcBef>
        <a:buNone/>
        <a:defRPr sz="4400" kern="1200" cap="small" spc="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1800"/>
        </a:spcBef>
        <a:buClr>
          <a:schemeClr val="accent1"/>
        </a:buClr>
        <a:buSzPct val="80000"/>
        <a:buFont typeface="Wingdings" pitchFamily="2" charset="2"/>
        <a:buChar char="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800"/>
        </a:spcBef>
        <a:buClr>
          <a:schemeClr val="accent2"/>
        </a:buClr>
        <a:buSzPct val="80000"/>
        <a:buFont typeface="Wingdings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1200"/>
        </a:spcBef>
        <a:buClr>
          <a:schemeClr val="accent3"/>
        </a:buClr>
        <a:buSzPct val="80000"/>
        <a:buFont typeface="Wingdings" pitchFamily="2" charset="2"/>
        <a:buChar char="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1200"/>
        </a:spcBef>
        <a:buClr>
          <a:schemeClr val="accent4"/>
        </a:buClr>
        <a:buSzPct val="80000"/>
        <a:buFont typeface="Wingdings" pitchFamily="2" charset="2"/>
        <a:buChar char="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1200"/>
        </a:spcBef>
        <a:buClr>
          <a:schemeClr val="accent5"/>
        </a:buClr>
        <a:buSzPct val="80000"/>
        <a:buFont typeface="Wingdings" pitchFamily="2" charset="2"/>
        <a:buChar char="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57200" algn="l" defTabSz="914400" rtl="0" eaLnBrk="1" latinLnBrk="0" hangingPunct="1">
        <a:spcBef>
          <a:spcPts val="1200"/>
        </a:spcBef>
        <a:buClr>
          <a:schemeClr val="accent6"/>
        </a:buClr>
        <a:buSzPct val="90000"/>
        <a:buFont typeface="Wingdings" pitchFamily="2" charset="2"/>
        <a:buChar char="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400" indent="-457200" algn="l" defTabSz="914400" rtl="0" eaLnBrk="1" latinLnBrk="0" hangingPunct="1">
        <a:spcBef>
          <a:spcPts val="1200"/>
        </a:spcBef>
        <a:buClr>
          <a:schemeClr val="accent1"/>
        </a:buClr>
        <a:buSzPct val="70000"/>
        <a:buFont typeface="Wingdings" pitchFamily="2" charset="2"/>
        <a:buChar char="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57200" algn="l" defTabSz="914400" rtl="0" eaLnBrk="1" latinLnBrk="0" hangingPunct="1">
        <a:spcBef>
          <a:spcPts val="1200"/>
        </a:spcBef>
        <a:buClr>
          <a:schemeClr val="accent3"/>
        </a:buClr>
        <a:buFont typeface="Courier New" pitchFamily="49" charset="0"/>
        <a:buChar char="o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114800" indent="-457200" algn="l" defTabSz="914400" rtl="0" eaLnBrk="1" latinLnBrk="0" hangingPunct="1">
        <a:spcBef>
          <a:spcPts val="12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叶如锐 周韬 叶宇翔 陈晨阳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Replication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8750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Tuple </a:t>
            </a:r>
            <a:r>
              <a:rPr lang="en-US" altLang="zh-CN" dirty="0" err="1" smtClean="0"/>
              <a:t>Extand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&lt;</a:t>
            </a:r>
            <a:r>
              <a:rPr lang="en-US" altLang="zh-CN" dirty="0" smtClean="0"/>
              <a:t>data&gt; </a:t>
            </a:r>
            <a:r>
              <a:rPr lang="en-US" altLang="zh-CN" dirty="0"/>
              <a:t>→ &lt;</a:t>
            </a:r>
            <a:r>
              <a:rPr lang="en-US" altLang="zh-CN" dirty="0" err="1" smtClean="0"/>
              <a:t>origCur</a:t>
            </a:r>
            <a:r>
              <a:rPr lang="en-US" altLang="zh-CN" dirty="0" smtClean="0"/>
              <a:t> </a:t>
            </a:r>
            <a:r>
              <a:rPr lang="en-US" altLang="zh-CN" dirty="0"/>
              <a:t>, </a:t>
            </a:r>
            <a:r>
              <a:rPr lang="en-US" altLang="zh-CN" dirty="0" err="1"/>
              <a:t>origDest</a:t>
            </a:r>
            <a:r>
              <a:rPr lang="en-US" altLang="zh-CN" dirty="0"/>
              <a:t> , </a:t>
            </a:r>
            <a:r>
              <a:rPr lang="en-US" altLang="zh-CN" dirty="0" err="1"/>
              <a:t>isReplica</a:t>
            </a:r>
            <a:r>
              <a:rPr lang="en-US" altLang="zh-CN" dirty="0"/>
              <a:t>, </a:t>
            </a:r>
            <a:r>
              <a:rPr lang="en-US" altLang="zh-CN" dirty="0" smtClean="0"/>
              <a:t>data&gt;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&lt;data&gt; </a:t>
            </a:r>
            <a:r>
              <a:rPr lang="en-US" altLang="zh-CN" dirty="0"/>
              <a:t>→ &lt;</a:t>
            </a:r>
            <a:r>
              <a:rPr lang="en-US" altLang="zh-CN" dirty="0" err="1" smtClean="0"/>
              <a:t>tupleID</a:t>
            </a:r>
            <a:r>
              <a:rPr lang="en-US" altLang="zh-CN" dirty="0"/>
              <a:t>, </a:t>
            </a:r>
            <a:r>
              <a:rPr lang="en-US" altLang="zh-CN" dirty="0" err="1"/>
              <a:t>versNum</a:t>
            </a:r>
            <a:r>
              <a:rPr lang="en-US" altLang="zh-CN" dirty="0"/>
              <a:t>, </a:t>
            </a:r>
            <a:r>
              <a:rPr lang="en-US" altLang="zh-CN" dirty="0" smtClean="0"/>
              <a:t>data&gt;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</a:t>
            </a:r>
          </a:p>
          <a:p>
            <a:pPr marL="0" indent="0">
              <a:buNone/>
            </a:pPr>
            <a:r>
              <a:rPr lang="en-US" altLang="zh-CN" dirty="0" smtClean="0"/>
              <a:t>			&lt;data&gt;-&gt;</a:t>
            </a:r>
            <a:r>
              <a:rPr lang="en-US" altLang="zh-CN" dirty="0" err="1" smtClean="0"/>
              <a:t>LimeTuple</a:t>
            </a:r>
            <a:endParaRPr lang="en-US" altLang="zh-CN" dirty="0"/>
          </a:p>
        </p:txBody>
      </p:sp>
      <p:cxnSp>
        <p:nvCxnSpPr>
          <p:cNvPr id="13" name="曲线连接符 12"/>
          <p:cNvCxnSpPr/>
          <p:nvPr/>
        </p:nvCxnSpPr>
        <p:spPr>
          <a:xfrm rot="10800000" flipV="1">
            <a:off x="4851190" y="2708920"/>
            <a:ext cx="872939" cy="79208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/>
          <p:cNvCxnSpPr/>
          <p:nvPr/>
        </p:nvCxnSpPr>
        <p:spPr>
          <a:xfrm rot="10800000" flipV="1">
            <a:off x="5724127" y="3861048"/>
            <a:ext cx="1080120" cy="7920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663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Acctions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Replication mode</a:t>
            </a:r>
          </a:p>
          <a:p>
            <a:pPr lvl="1"/>
            <a:r>
              <a:rPr lang="en-US" altLang="zh-CN" dirty="0" smtClean="0"/>
              <a:t>MASTER :</a:t>
            </a:r>
          </a:p>
          <a:p>
            <a:pPr lvl="2"/>
            <a:r>
              <a:rPr lang="en-US" altLang="zh-CN" dirty="0" smtClean="0"/>
              <a:t>The </a:t>
            </a:r>
            <a:r>
              <a:rPr lang="en-US" altLang="zh-CN" dirty="0"/>
              <a:t>first replica must be made from the master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ANY</a:t>
            </a:r>
          </a:p>
          <a:p>
            <a:pPr lvl="2"/>
            <a:r>
              <a:rPr lang="en-US" altLang="zh-CN" dirty="0"/>
              <a:t>The first replica can be made from any </a:t>
            </a:r>
            <a:r>
              <a:rPr lang="en-US" altLang="zh-CN" dirty="0" smtClean="0"/>
              <a:t>tuple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82086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Consistency </a:t>
            </a:r>
            <a:r>
              <a:rPr lang="en-US" altLang="zh-CN" dirty="0" smtClean="0"/>
              <a:t>Mode</a:t>
            </a:r>
          </a:p>
          <a:p>
            <a:pPr lvl="1"/>
            <a:r>
              <a:rPr lang="en-US" altLang="zh-CN" dirty="0" smtClean="0"/>
              <a:t>NEVER</a:t>
            </a:r>
          </a:p>
          <a:p>
            <a:pPr lvl="2"/>
            <a:r>
              <a:rPr lang="en-US" altLang="zh-CN" dirty="0"/>
              <a:t>Replicas must never be updated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MASTER</a:t>
            </a:r>
          </a:p>
          <a:p>
            <a:pPr lvl="2"/>
            <a:r>
              <a:rPr lang="en-US" altLang="zh-CN" dirty="0"/>
              <a:t>Replicas must only be updated from their master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ANY</a:t>
            </a:r>
            <a:endParaRPr lang="en-US" altLang="zh-CN" dirty="0"/>
          </a:p>
          <a:p>
            <a:pPr lvl="2"/>
            <a:r>
              <a:rPr lang="en-US" altLang="zh-CN" dirty="0"/>
              <a:t>Replicas can be updated from any newer version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3005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500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altLang="zh-CN" sz="1500" dirty="0" err="1">
                <a:latin typeface="Courier New" pitchFamily="49" charset="0"/>
                <a:cs typeface="Courier New" pitchFamily="49" charset="0"/>
              </a:rPr>
              <a:t>ReplicableTuple</a:t>
            </a:r>
            <a:r>
              <a:rPr lang="en-US" altLang="zh-CN" sz="1500" dirty="0">
                <a:latin typeface="Courier New" pitchFamily="49" charset="0"/>
                <a:cs typeface="Courier New" pitchFamily="49" charset="0"/>
              </a:rPr>
              <a:t> change(</a:t>
            </a:r>
            <a:r>
              <a:rPr lang="en-US" altLang="zh-CN" sz="1500" dirty="0" err="1">
                <a:latin typeface="Courier New" pitchFamily="49" charset="0"/>
                <a:cs typeface="Courier New" pitchFamily="49" charset="0"/>
              </a:rPr>
              <a:t>ReplicableTemplate</a:t>
            </a:r>
            <a:r>
              <a:rPr lang="en-US" altLang="zh-CN" sz="1500" dirty="0">
                <a:latin typeface="Courier New" pitchFamily="49" charset="0"/>
                <a:cs typeface="Courier New" pitchFamily="49" charset="0"/>
              </a:rPr>
              <a:t> p, </a:t>
            </a:r>
            <a:r>
              <a:rPr lang="en-US" altLang="zh-CN" sz="1500" dirty="0" err="1">
                <a:latin typeface="Courier New" pitchFamily="49" charset="0"/>
                <a:cs typeface="Courier New" pitchFamily="49" charset="0"/>
              </a:rPr>
              <a:t>ITuple</a:t>
            </a:r>
            <a:r>
              <a:rPr lang="en-US" altLang="zh-CN" sz="1500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altLang="zh-CN" sz="15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altLang="zh-CN" sz="1300" dirty="0" smtClean="0">
                <a:latin typeface="Courier New" pitchFamily="49" charset="0"/>
                <a:cs typeface="Courier New" pitchFamily="49" charset="0"/>
              </a:rPr>
              <a:t>-----&gt;update? </a:t>
            </a:r>
            <a:endParaRPr lang="en-US" altLang="zh-CN" sz="13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4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altLang="zh-CN" sz="1400" dirty="0" err="1">
                <a:latin typeface="Courier New" pitchFamily="49" charset="0"/>
                <a:cs typeface="Courier New" pitchFamily="49" charset="0"/>
              </a:rPr>
              <a:t>RegisteredReplicaRequest</a:t>
            </a:r>
            <a:r>
              <a:rPr lang="en-US" altLang="zh-CN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400" dirty="0" err="1">
                <a:latin typeface="Courier New" pitchFamily="49" charset="0"/>
                <a:cs typeface="Courier New" pitchFamily="49" charset="0"/>
              </a:rPr>
              <a:t>addReplicaRequest</a:t>
            </a:r>
            <a:r>
              <a:rPr lang="en-US" altLang="zh-CN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1400" dirty="0" err="1">
                <a:latin typeface="Courier New" pitchFamily="49" charset="0"/>
                <a:cs typeface="Courier New" pitchFamily="49" charset="0"/>
              </a:rPr>
              <a:t>LimeTemplate</a:t>
            </a:r>
            <a:r>
              <a:rPr lang="en-US" altLang="zh-CN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400" dirty="0" err="1" smtClean="0">
                <a:latin typeface="Courier New" pitchFamily="49" charset="0"/>
                <a:cs typeface="Courier New" pitchFamily="49" charset="0"/>
              </a:rPr>
              <a:t>p,int</a:t>
            </a:r>
            <a:r>
              <a:rPr lang="en-US" altLang="zh-CN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400" dirty="0" err="1" smtClean="0">
                <a:latin typeface="Courier New" pitchFamily="49" charset="0"/>
                <a:cs typeface="Courier New" pitchFamily="49" charset="0"/>
              </a:rPr>
              <a:t>replicationMode,int</a:t>
            </a:r>
            <a:r>
              <a:rPr lang="en-US" altLang="zh-CN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400" dirty="0" err="1">
                <a:latin typeface="Courier New" pitchFamily="49" charset="0"/>
                <a:cs typeface="Courier New" pitchFamily="49" charset="0"/>
              </a:rPr>
              <a:t>consistencyMode</a:t>
            </a:r>
            <a:r>
              <a:rPr lang="en-US" altLang="zh-CN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zh-CN" sz="1400" dirty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altLang="zh-CN" sz="1400" dirty="0" err="1">
                <a:latin typeface="Courier New" pitchFamily="49" charset="0"/>
                <a:cs typeface="Courier New" pitchFamily="49" charset="0"/>
              </a:rPr>
              <a:t>removeReplicaRequest</a:t>
            </a:r>
            <a:r>
              <a:rPr lang="en-US" altLang="zh-CN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1400" dirty="0" err="1">
                <a:latin typeface="Courier New" pitchFamily="49" charset="0"/>
                <a:cs typeface="Courier New" pitchFamily="49" charset="0"/>
              </a:rPr>
              <a:t>RegisteredReplicaRequest</a:t>
            </a:r>
            <a:r>
              <a:rPr lang="en-US" altLang="zh-CN" sz="1400" dirty="0">
                <a:latin typeface="Courier New" pitchFamily="49" charset="0"/>
                <a:cs typeface="Courier New" pitchFamily="49" charset="0"/>
              </a:rPr>
              <a:t> r);</a:t>
            </a:r>
            <a:endParaRPr lang="zh-CN" alt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270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Questions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Kind of template to use for replication</a:t>
            </a:r>
          </a:p>
          <a:p>
            <a:r>
              <a:rPr lang="en-US" altLang="zh-CN" dirty="0" smtClean="0"/>
              <a:t>How the reactions work</a:t>
            </a:r>
          </a:p>
          <a:p>
            <a:r>
              <a:rPr lang="en-US" altLang="zh-CN" dirty="0" smtClean="0"/>
              <a:t>What format to store the replicas </a:t>
            </a:r>
          </a:p>
        </p:txBody>
      </p:sp>
    </p:spTree>
    <p:extLst>
      <p:ext uri="{BB962C8B-B14F-4D97-AF65-F5344CB8AC3E}">
        <p14:creationId xmlns:p14="http://schemas.microsoft.com/office/powerpoint/2010/main" val="1137590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zh-CN" sz="7200" dirty="0" smtClean="0"/>
              <a:t>Thank You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344193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bstract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Lime introduction</a:t>
            </a:r>
          </a:p>
          <a:p>
            <a:r>
              <a:rPr lang="en-US" altLang="zh-CN" dirty="0" smtClean="0"/>
              <a:t>Replication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86415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630" y="2492896"/>
            <a:ext cx="8335411" cy="3384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4501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Tuple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_fields  ------&gt; Vector</a:t>
            </a:r>
          </a:p>
          <a:p>
            <a:r>
              <a:rPr lang="en-US" altLang="zh-CN" dirty="0" smtClean="0"/>
              <a:t>_formal------&gt; Vector</a:t>
            </a:r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995936" y="3823451"/>
            <a:ext cx="122413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6982446" y="4521827"/>
            <a:ext cx="122413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asdf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6982446" y="3823451"/>
            <a:ext cx="122413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Hello.class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5329447" y="4540965"/>
            <a:ext cx="142683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you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5329447" y="3823451"/>
            <a:ext cx="142683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String.class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3995936" y="4521827"/>
            <a:ext cx="122413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80571" y="3854809"/>
            <a:ext cx="111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emplate: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83768" y="4553185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Field:</a:t>
            </a:r>
            <a:endParaRPr lang="zh-CN" altLang="en-US" dirty="0"/>
          </a:p>
        </p:txBody>
      </p:sp>
      <p:sp>
        <p:nvSpPr>
          <p:cNvPr id="15" name="左大括号 14"/>
          <p:cNvSpPr/>
          <p:nvPr/>
        </p:nvSpPr>
        <p:spPr>
          <a:xfrm rot="5400000">
            <a:off x="6632913" y="2779074"/>
            <a:ext cx="246726" cy="154657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372200" y="3100318"/>
            <a:ext cx="83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Formal</a:t>
            </a:r>
            <a:endParaRPr lang="zh-CN" altLang="en-US" dirty="0"/>
          </a:p>
        </p:txBody>
      </p:sp>
      <p:sp>
        <p:nvSpPr>
          <p:cNvPr id="17" name="左大括号 16"/>
          <p:cNvSpPr/>
          <p:nvPr/>
        </p:nvSpPr>
        <p:spPr>
          <a:xfrm rot="16200000" flipV="1">
            <a:off x="5999427" y="3873780"/>
            <a:ext cx="246727" cy="28135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224755" y="5692606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addActual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5290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Tuplespace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LimeTupleSpace</a:t>
            </a:r>
            <a:endParaRPr lang="en-US" altLang="zh-CN" dirty="0" smtClean="0"/>
          </a:p>
          <a:p>
            <a:r>
              <a:rPr lang="en-US" altLang="zh-CN" dirty="0" err="1" smtClean="0"/>
              <a:t>LimeSystemTupleSpace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4026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LimeTupleSpace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most basic component of a Lime-based </a:t>
            </a:r>
            <a:r>
              <a:rPr lang="en-US" altLang="zh-CN" dirty="0" smtClean="0"/>
              <a:t>application</a:t>
            </a:r>
          </a:p>
          <a:p>
            <a:r>
              <a:rPr lang="en-US" altLang="zh-CN" dirty="0"/>
              <a:t>interacts with the rest of the </a:t>
            </a:r>
            <a:r>
              <a:rPr lang="en-US" altLang="zh-CN" dirty="0" smtClean="0"/>
              <a:t>world</a:t>
            </a:r>
          </a:p>
          <a:p>
            <a:r>
              <a:rPr lang="en-US" altLang="zh-CN" dirty="0" smtClean="0"/>
              <a:t>Operations</a:t>
            </a:r>
          </a:p>
          <a:p>
            <a:pPr lvl="1"/>
            <a:r>
              <a:rPr lang="en-US" altLang="zh-CN" dirty="0" smtClean="0"/>
              <a:t>Shared Control</a:t>
            </a:r>
          </a:p>
          <a:p>
            <a:pPr lvl="1"/>
            <a:r>
              <a:rPr lang="en-US" altLang="zh-CN" dirty="0" err="1" smtClean="0"/>
              <a:t>Out,in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Reaction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3752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LimeSystemTupleSpace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Specifies reactions that are concerned only over the Lime System Tuple </a:t>
            </a:r>
            <a:r>
              <a:rPr lang="en-US" altLang="zh-CN" dirty="0" smtClean="0"/>
              <a:t>Space.</a:t>
            </a:r>
          </a:p>
          <a:p>
            <a:r>
              <a:rPr lang="en-US" altLang="zh-CN" dirty="0" smtClean="0"/>
              <a:t>Tuple Format</a:t>
            </a:r>
            <a:endParaRPr lang="en-US" altLang="zh-CN" dirty="0"/>
          </a:p>
          <a:p>
            <a:pPr lvl="1"/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&lt;_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host,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LimeServerID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&lt;_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host_gone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LimeServerID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&lt;_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agent,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agentID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LimeServerID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&lt;_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agent_gone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agentID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LimeServerID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&lt;_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tuplespace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tsname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agentID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&lt;_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tuplespace_gone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tsname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agentID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&gt;</a:t>
            </a:r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621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LocalizedReaction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Action of  </a:t>
            </a:r>
            <a:r>
              <a:rPr lang="en-US" altLang="zh-CN" dirty="0" err="1" smtClean="0"/>
              <a:t>TupleSpace</a:t>
            </a:r>
            <a:endParaRPr lang="en-US" altLang="zh-CN" dirty="0"/>
          </a:p>
          <a:p>
            <a:pPr lvl="1"/>
            <a:r>
              <a:rPr lang="en-US" altLang="zh-CN" dirty="0"/>
              <a:t>current and destination </a:t>
            </a:r>
            <a:r>
              <a:rPr lang="en-US" altLang="zh-CN" dirty="0" err="1" smtClean="0"/>
              <a:t>locations,template</a:t>
            </a:r>
            <a:r>
              <a:rPr lang="en-US" altLang="zh-CN" dirty="0" smtClean="0"/>
              <a:t> all match</a:t>
            </a:r>
          </a:p>
          <a:p>
            <a:r>
              <a:rPr lang="en-US" altLang="zh-CN" dirty="0" err="1" smtClean="0"/>
              <a:t>LimeSystemReaction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Action of  </a:t>
            </a:r>
            <a:r>
              <a:rPr lang="en-US" altLang="zh-CN" dirty="0" err="1" smtClean="0"/>
              <a:t>LimeSystemTupleSpace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0773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2633510" y="2742856"/>
            <a:ext cx="5832648" cy="2736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err="1" smtClean="0"/>
              <a:t>LImeTuple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Replacation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209574" y="3534944"/>
            <a:ext cx="4824536" cy="172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err="1" smtClean="0"/>
              <a:t>ReplicableTuple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404085" y="4039000"/>
            <a:ext cx="3456383" cy="10759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err="1" smtClean="0"/>
              <a:t>VersionedTuple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957983" y="4506593"/>
            <a:ext cx="165618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8827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3">
  <a:themeElements>
    <a:clrScheme name="Mod">
      <a:dk1>
        <a:sysClr val="windowText" lastClr="000000"/>
      </a:dk1>
      <a:lt1>
        <a:sysClr val="window" lastClr="FFFFFF"/>
      </a:lt1>
      <a:dk2>
        <a:srgbClr val="065218"/>
      </a:dk2>
      <a:lt2>
        <a:srgbClr val="EDF3AE"/>
      </a:lt2>
      <a:accent1>
        <a:srgbClr val="8FCB17"/>
      </a:accent1>
      <a:accent2>
        <a:srgbClr val="769F11"/>
      </a:accent2>
      <a:accent3>
        <a:srgbClr val="D4E336"/>
      </a:accent3>
      <a:accent4>
        <a:srgbClr val="0C8228"/>
      </a:accent4>
      <a:accent5>
        <a:srgbClr val="C0EDA8"/>
      </a:accent5>
      <a:accent6>
        <a:srgbClr val="3B4F18"/>
      </a:accent6>
      <a:hlink>
        <a:srgbClr val="0A6A21"/>
      </a:hlink>
      <a:folHlink>
        <a:srgbClr val="406EA5"/>
      </a:folHlink>
    </a:clrScheme>
    <a:fontScheme name="Mod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od">
      <a:fillStyleLst>
        <a:solidFill>
          <a:schemeClr val="phClr"/>
        </a:solidFill>
        <a:solidFill>
          <a:schemeClr val="phClr">
            <a:tint val="80000"/>
          </a:schemeClr>
        </a:solidFill>
        <a:solidFill>
          <a:schemeClr val="phClr">
            <a:shade val="30000"/>
            <a:satMod val="150000"/>
          </a:schemeClr>
        </a:solidFill>
      </a:fillStyleLst>
      <a:lnStyleLst>
        <a:ln w="9525" cap="flat" cmpd="sng" algn="ctr">
          <a:solidFill>
            <a:schemeClr val="phClr">
              <a:tint val="90000"/>
              <a:satMod val="105000"/>
            </a:schemeClr>
          </a:solidFill>
          <a:prstDash val="solid"/>
        </a:ln>
        <a:ln w="50800" cap="flat" cmpd="sng" algn="ctr">
          <a:solidFill>
            <a:schemeClr val="phClr">
              <a:tint val="90000"/>
            </a:schemeClr>
          </a:solidFill>
          <a:prstDash val="solid"/>
        </a:ln>
        <a:ln w="76200" cap="flat" cmpd="dbl" algn="ctr">
          <a:solidFill>
            <a:schemeClr val="phClr">
              <a:tint val="9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76200" dist="25400" dir="5400000" sx="101000" sy="101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50800" dir="5400000" sx="101000" sy="101000" rotWithShape="0">
              <a:srgbClr val="000000">
                <a:alpha val="50000"/>
              </a:srgbClr>
            </a:outerShdw>
            <a:reflection blurRad="12700" stA="30000" endPos="30000" dist="5080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5400000"/>
            </a:lightRig>
          </a:scene3d>
          <a:sp3d prstMaterial="softmetal">
            <a:bevelT w="63500" h="25400" prst="coolSlant"/>
          </a:sp3d>
        </a:effectStyle>
      </a:effectStyleLst>
      <a:bgFillStyleLst>
        <a:solidFill>
          <a:schemeClr val="phClr">
            <a:satMod val="125000"/>
          </a:schemeClr>
        </a:solidFill>
        <a:solidFill>
          <a:schemeClr val="phClr">
            <a:shade val="30000"/>
            <a:satMod val="150000"/>
          </a:schemeClr>
        </a:solidFill>
        <a:gradFill>
          <a:gsLst>
            <a:gs pos="0">
              <a:schemeClr val="phClr">
                <a:tint val="100000"/>
                <a:shade val="80000"/>
                <a:satMod val="135000"/>
              </a:schemeClr>
            </a:gs>
            <a:gs pos="55000">
              <a:schemeClr val="phClr">
                <a:tint val="70000"/>
                <a:shade val="100000"/>
                <a:satMod val="150000"/>
              </a:schemeClr>
            </a:gs>
            <a:gs pos="100000">
              <a:schemeClr val="phClr">
                <a:tint val="70000"/>
                <a:shade val="100000"/>
                <a:satMod val="15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TC010274804[[fn=现代型主题]]</Template>
  <TotalTime>977</TotalTime>
  <Words>269</Words>
  <Application>Microsoft Office PowerPoint</Application>
  <PresentationFormat>全屏显示(4:3)</PresentationFormat>
  <Paragraphs>84</Paragraphs>
  <Slides>15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主题3</vt:lpstr>
      <vt:lpstr>LIME Replication</vt:lpstr>
      <vt:lpstr>Abstract</vt:lpstr>
      <vt:lpstr>Overview</vt:lpstr>
      <vt:lpstr>Tuple</vt:lpstr>
      <vt:lpstr>Tuplespace</vt:lpstr>
      <vt:lpstr>LimeTupleSpace</vt:lpstr>
      <vt:lpstr>LimeSystemTupleSpace</vt:lpstr>
      <vt:lpstr>Reaction</vt:lpstr>
      <vt:lpstr>Replacation</vt:lpstr>
      <vt:lpstr>Tuple Extand</vt:lpstr>
      <vt:lpstr>Acctions</vt:lpstr>
      <vt:lpstr>Actions</vt:lpstr>
      <vt:lpstr>Implement</vt:lpstr>
      <vt:lpstr>Questions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LIME元组复制</dc:title>
  <dc:creator>Csai</dc:creator>
  <cp:lastModifiedBy>Rurui Ye</cp:lastModifiedBy>
  <cp:revision>22</cp:revision>
  <dcterms:created xsi:type="dcterms:W3CDTF">2011-06-06T03:59:15Z</dcterms:created>
  <dcterms:modified xsi:type="dcterms:W3CDTF">2011-06-07T15:01:50Z</dcterms:modified>
</cp:coreProperties>
</file>