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hangesInfos/changesInfo1.xml" ContentType="application/vnd.ms-powerpoint.changesinfo+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480" y="-96"/>
      </p:cViewPr>
      <p:guideLst>
        <p:guide orient="horz" pos="6912"/>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yeluru" userId="658fe9ad67d57d1a" providerId="LiveId" clId="{37C627D3-3481-46A4-86C1-7E35CE555C6A}"/>
    <pc:docChg chg="undo custSel modSld">
      <pc:chgData name="vaibhav yeluru" userId="658fe9ad67d57d1a" providerId="LiveId" clId="{37C627D3-3481-46A4-86C1-7E35CE555C6A}" dt="2022-04-26T05:31:59.413" v="345" actId="1076"/>
      <pc:docMkLst>
        <pc:docMk/>
      </pc:docMkLst>
      <pc:sldChg chg="modSp mod">
        <pc:chgData name="vaibhav yeluru" userId="658fe9ad67d57d1a" providerId="LiveId" clId="{37C627D3-3481-46A4-86C1-7E35CE555C6A}" dt="2022-04-26T05:31:59.413" v="345" actId="1076"/>
        <pc:sldMkLst>
          <pc:docMk/>
          <pc:sldMk cId="0" sldId="256"/>
        </pc:sldMkLst>
        <pc:spChg chg="mod">
          <ac:chgData name="vaibhav yeluru" userId="658fe9ad67d57d1a" providerId="LiveId" clId="{37C627D3-3481-46A4-86C1-7E35CE555C6A}" dt="2022-04-26T05:31:59.413" v="345" actId="1076"/>
          <ac:spMkLst>
            <pc:docMk/>
            <pc:sldMk cId="0" sldId="256"/>
            <ac:spMk id="2171" creationId="{00000000-0000-0000-0000-000000000000}"/>
          </ac:spMkLst>
        </pc:spChg>
        <pc:spChg chg="mod">
          <ac:chgData name="vaibhav yeluru" userId="658fe9ad67d57d1a" providerId="LiveId" clId="{37C627D3-3481-46A4-86C1-7E35CE555C6A}" dt="2022-04-26T05:30:45.359" v="327" actId="1076"/>
          <ac:spMkLst>
            <pc:docMk/>
            <pc:sldMk cId="0" sldId="256"/>
            <ac:spMk id="2178" creationId="{00000000-0000-0000-0000-000000000000}"/>
          </ac:spMkLst>
        </pc:spChg>
        <pc:spChg chg="mod">
          <ac:chgData name="vaibhav yeluru" userId="658fe9ad67d57d1a" providerId="LiveId" clId="{37C627D3-3481-46A4-86C1-7E35CE555C6A}" dt="2022-04-26T05:31:20.593" v="341" actId="1076"/>
          <ac:spMkLst>
            <pc:docMk/>
            <pc:sldMk cId="0" sldId="256"/>
            <ac:spMk id="2183" creationId="{00000000-0000-0000-0000-000000000000}"/>
          </ac:spMkLst>
        </pc:spChg>
        <pc:spChg chg="mod">
          <ac:chgData name="vaibhav yeluru" userId="658fe9ad67d57d1a" providerId="LiveId" clId="{37C627D3-3481-46A4-86C1-7E35CE555C6A}" dt="2022-04-26T05:24:53.936" v="36" actId="14100"/>
          <ac:spMkLst>
            <pc:docMk/>
            <pc:sldMk cId="0" sldId="256"/>
            <ac:spMk id="224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xmlns=""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12943168" y="1630256"/>
            <a:ext cx="27420888" cy="577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Times New Roman" pitchFamily="18" charset="0"/>
                <a:cs typeface="Times New Roman" pitchFamily="18" charset="0"/>
              </a:rPr>
              <a:t>“DETECTING OF  EXPRESSION AND EMOTION OF FACE USING FED ALGORITHM ALONG WITH MLP CLASSIFIER”</a:t>
            </a:r>
            <a:endPar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0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0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0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0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21-22</a:t>
            </a:r>
          </a:p>
        </p:txBody>
      </p:sp>
      <p:sp>
        <p:nvSpPr>
          <p:cNvPr id="2178" name="Text Box 130"/>
          <p:cNvSpPr txBox="1">
            <a:spLocks noChangeArrowheads="1"/>
          </p:cNvSpPr>
          <p:nvPr/>
        </p:nvSpPr>
        <p:spPr bwMode="auto">
          <a:xfrm>
            <a:off x="8229600" y="3831111"/>
            <a:ext cx="10969625"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2954000"/>
            <a:ext cx="10969625" cy="919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18973800" y="12268199"/>
            <a:ext cx="10969625"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832698"/>
            <a:ext cx="10969625"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4820543"/>
            <a:ext cx="10969625" cy="1486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prstDash val="sysDot"/>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28" name="Text Box 180"/>
          <p:cNvSpPr txBox="1">
            <a:spLocks noChangeArrowheads="1"/>
          </p:cNvSpPr>
          <p:nvPr/>
        </p:nvSpPr>
        <p:spPr bwMode="auto">
          <a:xfrm>
            <a:off x="33264041" y="12842924"/>
            <a:ext cx="24965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1.mlp  output</a:t>
            </a:r>
            <a:r>
              <a:rPr lang="en-US" sz="2000" dirty="0">
                <a:solidFill>
                  <a:schemeClr val="accent1">
                    <a:lumMod val="50000"/>
                  </a:schemeClr>
                </a:solidFill>
                <a:latin typeface="Calibri" pitchFamily="34" charset="0"/>
              </a:rPr>
              <a:t>.</a:t>
            </a:r>
          </a:p>
        </p:txBody>
      </p:sp>
      <p:sp>
        <p:nvSpPr>
          <p:cNvPr id="2229" name="Text Box 181"/>
          <p:cNvSpPr txBox="1">
            <a:spLocks noChangeArrowheads="1"/>
          </p:cNvSpPr>
          <p:nvPr/>
        </p:nvSpPr>
        <p:spPr bwMode="auto">
          <a:xfrm>
            <a:off x="39521179" y="12842924"/>
            <a:ext cx="17506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anger</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696686" y="12758056"/>
            <a:ext cx="59436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685800" y="13870424"/>
            <a:ext cx="5943600" cy="7848302"/>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itchFamily="34" charset="0"/>
              </a:rPr>
              <a:t>&lt;Student 1. </a:t>
            </a:r>
            <a:r>
              <a:rPr lang="en-US" sz="3200" dirty="0" err="1">
                <a:solidFill>
                  <a:schemeClr val="bg1"/>
                </a:solidFill>
                <a:latin typeface="Calibri" pitchFamily="34" charset="0"/>
              </a:rPr>
              <a:t>vtu</a:t>
            </a:r>
            <a:r>
              <a:rPr lang="en-US" sz="3200" dirty="0">
                <a:solidFill>
                  <a:schemeClr val="bg1"/>
                </a:solidFill>
                <a:latin typeface="Calibri" pitchFamily="34" charset="0"/>
              </a:rPr>
              <a:t> 13217/YELURU VAIBHAV&gt;</a:t>
            </a:r>
          </a:p>
          <a:p>
            <a:r>
              <a:rPr lang="en-US" sz="3200" dirty="0">
                <a:solidFill>
                  <a:schemeClr val="bg1"/>
                </a:solidFill>
                <a:latin typeface="Calibri" pitchFamily="34" charset="0"/>
              </a:rPr>
              <a:t>&lt;Student 2 .</a:t>
            </a:r>
            <a:r>
              <a:rPr lang="en-US" sz="3200" dirty="0" err="1">
                <a:solidFill>
                  <a:schemeClr val="bg1"/>
                </a:solidFill>
                <a:latin typeface="Calibri" pitchFamily="34" charset="0"/>
              </a:rPr>
              <a:t>vtu</a:t>
            </a:r>
            <a:r>
              <a:rPr lang="en-US" sz="3200" dirty="0">
                <a:solidFill>
                  <a:schemeClr val="bg1"/>
                </a:solidFill>
                <a:latin typeface="Calibri" pitchFamily="34" charset="0"/>
              </a:rPr>
              <a:t> 11208/G. Sai </a:t>
            </a:r>
            <a:r>
              <a:rPr lang="en-US" sz="3200" dirty="0" err="1">
                <a:solidFill>
                  <a:schemeClr val="bg1"/>
                </a:solidFill>
                <a:latin typeface="Calibri" pitchFamily="34" charset="0"/>
              </a:rPr>
              <a:t>prakesh</a:t>
            </a:r>
            <a:r>
              <a:rPr lang="en-US" sz="3200" dirty="0">
                <a:solidFill>
                  <a:schemeClr val="bg1"/>
                </a:solidFill>
                <a:latin typeface="Calibri" pitchFamily="34" charset="0"/>
              </a:rPr>
              <a:t> &gt;</a:t>
            </a:r>
          </a:p>
          <a:p>
            <a:r>
              <a:rPr lang="en-US" sz="3200" dirty="0">
                <a:solidFill>
                  <a:schemeClr val="bg1"/>
                </a:solidFill>
                <a:latin typeface="Calibri" pitchFamily="34" charset="0"/>
              </a:rPr>
              <a:t>&lt;Student 3 .</a:t>
            </a:r>
            <a:r>
              <a:rPr lang="en-US" sz="3200" dirty="0" err="1">
                <a:solidFill>
                  <a:schemeClr val="bg1"/>
                </a:solidFill>
                <a:latin typeface="Calibri" pitchFamily="34" charset="0"/>
              </a:rPr>
              <a:t>vtu</a:t>
            </a:r>
            <a:r>
              <a:rPr lang="en-US" sz="3200" dirty="0">
                <a:solidFill>
                  <a:schemeClr val="bg1"/>
                </a:solidFill>
                <a:latin typeface="Calibri" pitchFamily="34" charset="0"/>
              </a:rPr>
              <a:t>  12541/</a:t>
            </a:r>
          </a:p>
          <a:p>
            <a:r>
              <a:rPr lang="en-US" sz="3200" dirty="0">
                <a:solidFill>
                  <a:schemeClr val="bg1"/>
                </a:solidFill>
                <a:latin typeface="Calibri" pitchFamily="34" charset="0"/>
              </a:rPr>
              <a:t>P. Shashank&gt;</a:t>
            </a:r>
          </a:p>
          <a:p>
            <a:r>
              <a:rPr lang="en-US" sz="3200" dirty="0">
                <a:solidFill>
                  <a:schemeClr val="bg1"/>
                </a:solidFill>
                <a:latin typeface="Calibri" pitchFamily="34" charset="0"/>
              </a:rPr>
              <a:t>&lt;Student 1. 9603496959&gt;</a:t>
            </a:r>
          </a:p>
          <a:p>
            <a:r>
              <a:rPr lang="en-US" sz="3200" dirty="0">
                <a:solidFill>
                  <a:schemeClr val="bg1"/>
                </a:solidFill>
                <a:latin typeface="Calibri" pitchFamily="34" charset="0"/>
              </a:rPr>
              <a:t>&lt;Student 2. +91 6301 729 973&gt;</a:t>
            </a:r>
          </a:p>
          <a:p>
            <a:r>
              <a:rPr lang="en-US" sz="3200" dirty="0">
                <a:solidFill>
                  <a:schemeClr val="bg1"/>
                </a:solidFill>
                <a:latin typeface="Calibri" pitchFamily="34" charset="0"/>
              </a:rPr>
              <a:t>&lt;Student 3. +91 98497 74935&gt;</a:t>
            </a:r>
          </a:p>
          <a:p>
            <a:r>
              <a:rPr lang="en-US" sz="3200" dirty="0">
                <a:solidFill>
                  <a:schemeClr val="bg1"/>
                </a:solidFill>
                <a:latin typeface="Calibri" pitchFamily="34" charset="0"/>
              </a:rPr>
              <a:t>&lt;Student 1. vtu13217@veltech.edu.in&gt;</a:t>
            </a:r>
          </a:p>
          <a:p>
            <a:r>
              <a:rPr lang="en-US" sz="3200" dirty="0">
                <a:solidFill>
                  <a:schemeClr val="bg1"/>
                </a:solidFill>
                <a:latin typeface="Calibri" pitchFamily="34" charset="0"/>
              </a:rPr>
              <a:t>&lt;Student 2. Mail ID:vtu11208@veltech.edu.in&gt;</a:t>
            </a:r>
          </a:p>
          <a:p>
            <a:r>
              <a:rPr lang="en-US" sz="3200" dirty="0">
                <a:solidFill>
                  <a:schemeClr val="bg1"/>
                </a:solidFill>
                <a:latin typeface="Calibri" pitchFamily="34" charset="0"/>
              </a:rPr>
              <a:t>&lt;Student 3. Mail ID:vtu12541@veltech.edu.in&gt;</a:t>
            </a:r>
          </a:p>
        </p:txBody>
      </p:sp>
      <p:sp>
        <p:nvSpPr>
          <p:cNvPr id="2242" name="Text Box 194"/>
          <p:cNvSpPr txBox="1">
            <a:spLocks noChangeArrowheads="1"/>
          </p:cNvSpPr>
          <p:nvPr/>
        </p:nvSpPr>
        <p:spPr bwMode="auto">
          <a:xfrm>
            <a:off x="685800" y="4570413"/>
            <a:ext cx="5943600" cy="7709803"/>
          </a:xfrm>
          <a:prstGeom prst="rect">
            <a:avLst/>
          </a:prstGeom>
          <a:solidFill>
            <a:schemeClr val="accent1">
              <a:lumMod val="75000"/>
            </a:schemeClr>
          </a:solidFill>
          <a:ln>
            <a:noFill/>
          </a:ln>
          <a:effectLst/>
        </p:spPr>
        <p:txBody>
          <a:bodyPr lIns="228600" tIns="228600" rIns="228600" bIns="228600">
            <a:spAutoFit/>
          </a:bodyPr>
          <a:lstStyle/>
          <a:p>
            <a:pPr marL="285750" indent="-285750" rtl="0">
              <a:lnSpc>
                <a:spcPct val="10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Facial affect analysis is an active field of research that aims at automatically estimating the emotions of a person in order to provide new types human–computer interaction. </a:t>
            </a:r>
          </a:p>
          <a:p>
            <a:pPr marL="285750" indent="-285750" rtl="0">
              <a:lnSpc>
                <a:spcPct val="10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there has typically been a gap between the state of the art in psychology and what is done in computer vision.</a:t>
            </a:r>
          </a:p>
          <a:p>
            <a:pPr marL="285750" indent="-285750" rtl="0">
              <a:lnSpc>
                <a:spcPct val="100000"/>
              </a:lnSpc>
              <a:spcAft>
                <a:spcPts val="600"/>
              </a:spcAft>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 current approaches primarily focus on facial investigation keeping background intact and hence built up a lot of unnecessary and misleading features that confuse CNN training process. The proposed project aims for expressional examination and to characterize the given image into these five essential emotion classes, which are displeasure/anger, sad/unhappy, smiling/happy, feared, and surprised/astonished</a:t>
            </a:r>
            <a:endParaRPr lang="en-US" dirty="0">
              <a:solidFill>
                <a:schemeClr val="bg1"/>
              </a:solidFill>
              <a:latin typeface="Calibri" pitchFamily="34" charset="0"/>
            </a:endParaRPr>
          </a:p>
        </p:txBody>
      </p:sp>
      <p:sp>
        <p:nvSpPr>
          <p:cNvPr id="2243" name="Text Box 195"/>
          <p:cNvSpPr txBox="1">
            <a:spLocks noChangeArrowheads="1"/>
          </p:cNvSpPr>
          <p:nvPr/>
        </p:nvSpPr>
        <p:spPr bwMode="auto">
          <a:xfrm>
            <a:off x="20116800" y="4570413"/>
            <a:ext cx="10969625" cy="5170646"/>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Click here to insert your Results text. Type it in or copy and paste from your Word document or other source.</a:t>
            </a:r>
          </a:p>
          <a:p>
            <a:pPr eaLnBrk="1" hangingPunct="1"/>
            <a:endParaRPr lang="en-US" dirty="0">
              <a:latin typeface="Calibri" pitchFamily="34" charset="0"/>
            </a:endParaRPr>
          </a:p>
          <a:p>
            <a:pPr eaLnBrk="1" hangingPunct="1"/>
            <a:r>
              <a:rPr lang="en-US" dirty="0">
                <a:latin typeface="Calibri" pitchFamily="34" charset="0"/>
              </a:rPr>
              <a:t>Speaking of Results, yours will look better if you remember to run a spell-check on your poster! After you’ve added your content click on </a:t>
            </a:r>
            <a:r>
              <a:rPr lang="en-US" b="1" dirty="0">
                <a:latin typeface="Calibri" pitchFamily="34" charset="0"/>
              </a:rPr>
              <a:t>Review</a:t>
            </a:r>
            <a:r>
              <a:rPr lang="en-US" dirty="0">
                <a:latin typeface="Calibri" pitchFamily="34" charset="0"/>
              </a:rPr>
              <a:t>, </a:t>
            </a:r>
            <a:r>
              <a:rPr lang="en-US" b="1" dirty="0">
                <a:latin typeface="Calibri" pitchFamily="34" charset="0"/>
              </a:rPr>
              <a:t>Spelling</a:t>
            </a:r>
            <a:r>
              <a:rPr lang="en-US" dirty="0">
                <a:latin typeface="Calibri" pitchFamily="34" charset="0"/>
              </a:rPr>
              <a:t>, or press F7.</a:t>
            </a:r>
          </a:p>
          <a:p>
            <a:pPr eaLnBrk="1" hangingPunct="1"/>
            <a:endParaRPr lang="en-US" dirty="0">
              <a:latin typeface="Calibri" pitchFamily="34" charset="0"/>
            </a:endParaRPr>
          </a:p>
          <a:p>
            <a:pPr eaLnBrk="1" hangingPunct="1"/>
            <a:r>
              <a:rPr lang="en-US" dirty="0">
                <a:latin typeface="Calibri" pitchFamily="34" charset="0"/>
              </a:rPr>
              <a:t>To change the font style of this text box: Click on the border once to highlight the entire text box, then select a different font or font size that suits you. This text is Calibri 24pt and is easily read up to 4 feet away on a 24x48 poster,  up to 6 feet away on a 36x72 poster, and up to 8 feet away on a 48x96 poster.</a:t>
            </a:r>
          </a:p>
          <a:p>
            <a:pPr eaLnBrk="1" hangingPunct="1"/>
            <a:endParaRPr lang="en-US" dirty="0">
              <a:latin typeface="Calibri" pitchFamily="34" charset="0"/>
            </a:endParaRPr>
          </a:p>
          <a:p>
            <a:pPr eaLnBrk="1" hangingPunct="1"/>
            <a:r>
              <a:rPr lang="en-US" dirty="0">
                <a:latin typeface="Calibri" pitchFamily="34" charset="0"/>
              </a:rPr>
              <a:t>Zoom out to 100% (for 24x48), 150% (for 36x72), or 200% (for 48x96) to preview what this will look like on your printed poster.</a:t>
            </a:r>
          </a:p>
        </p:txBody>
      </p:sp>
      <p:sp>
        <p:nvSpPr>
          <p:cNvPr id="2244" name="Text Box 196"/>
          <p:cNvSpPr txBox="1">
            <a:spLocks noChangeArrowheads="1"/>
          </p:cNvSpPr>
          <p:nvPr/>
        </p:nvSpPr>
        <p:spPr bwMode="auto">
          <a:xfrm>
            <a:off x="32004000" y="4570413"/>
            <a:ext cx="10969625" cy="2518959"/>
          </a:xfrm>
          <a:prstGeom prst="rect">
            <a:avLst/>
          </a:prstGeom>
          <a:solidFill>
            <a:schemeClr val="bg1"/>
          </a:solidFill>
          <a:ln>
            <a:noFill/>
          </a:ln>
          <a:effectLst/>
        </p:spPr>
        <p:txBody>
          <a:bodyPr lIns="182880" tIns="182880" rIns="182880" bIns="18288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testing is used to ensure that each modular component of the project is working.</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smallest unit of the software design is the subject of  testing.</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mentioned project underwent a progressive examination of  testing. </a:t>
            </a:r>
          </a:p>
          <a:p>
            <a:pPr marL="342900" indent="-342900">
              <a:lnSpc>
                <a:spcPct val="150000"/>
              </a:lnSpc>
              <a:buFont typeface="Arial" panose="020B0604020202020204" pitchFamily="34" charset="0"/>
              <a:buChar char="•"/>
            </a:pPr>
            <a:r>
              <a:rPr lang="en-US" sz="2400" dirty="0" err="1">
                <a:solidFill>
                  <a:prstClr val="black"/>
                </a:solidFill>
                <a:latin typeface="Calibri" pitchFamily="34" charset="0"/>
                <a:cs typeface="Times New Roman" panose="02020603050405020304" pitchFamily="18" charset="0"/>
              </a:rPr>
              <a:t>Py</a:t>
            </a:r>
            <a:r>
              <a:rPr lang="en-US" dirty="0">
                <a:solidFill>
                  <a:prstClr val="black"/>
                </a:solidFill>
                <a:latin typeface="Calibri" pitchFamily="34" charset="0"/>
                <a:cs typeface="Times New Roman" panose="02020603050405020304" pitchFamily="18" charset="0"/>
              </a:rPr>
              <a:t>-</a:t>
            </a:r>
            <a:r>
              <a:rPr lang="en-US" sz="2400" dirty="0">
                <a:solidFill>
                  <a:prstClr val="black"/>
                </a:solidFill>
                <a:latin typeface="Calibri" pitchFamily="34" charset="0"/>
                <a:cs typeface="Times New Roman" panose="02020603050405020304" pitchFamily="18" charset="0"/>
              </a:rPr>
              <a:t>cham , </a:t>
            </a:r>
            <a:r>
              <a:rPr lang="en-US" sz="2400" dirty="0" err="1">
                <a:solidFill>
                  <a:prstClr val="black"/>
                </a:solidFill>
                <a:latin typeface="Calibri" pitchFamily="34" charset="0"/>
                <a:cs typeface="Times New Roman" panose="02020603050405020304" pitchFamily="18" charset="0"/>
              </a:rPr>
              <a:t>juypter</a:t>
            </a:r>
            <a:r>
              <a:rPr lang="en-US" sz="2400" dirty="0">
                <a:solidFill>
                  <a:prstClr val="black"/>
                </a:solidFill>
                <a:latin typeface="Calibri" pitchFamily="34" charset="0"/>
                <a:cs typeface="Times New Roman" panose="02020603050405020304" pitchFamily="18" charset="0"/>
              </a:rPr>
              <a:t> notebook , </a:t>
            </a:r>
            <a:r>
              <a:rPr lang="en-US" sz="2400" dirty="0" err="1">
                <a:solidFill>
                  <a:prstClr val="black"/>
                </a:solidFill>
                <a:latin typeface="Calibri" pitchFamily="34" charset="0"/>
                <a:cs typeface="Times New Roman" panose="02020603050405020304" pitchFamily="18" charset="0"/>
              </a:rPr>
              <a:t>cmd</a:t>
            </a:r>
            <a:r>
              <a:rPr lang="en-US" sz="2400" dirty="0">
                <a:solidFill>
                  <a:prstClr val="black"/>
                </a:solidFill>
                <a:latin typeface="Calibri" pitchFamily="34"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245" name="Text Box 197"/>
          <p:cNvSpPr txBox="1">
            <a:spLocks noChangeArrowheads="1"/>
          </p:cNvSpPr>
          <p:nvPr/>
        </p:nvSpPr>
        <p:spPr bwMode="auto">
          <a:xfrm>
            <a:off x="8219542" y="14173200"/>
            <a:ext cx="10979683" cy="5170646"/>
          </a:xfrm>
          <a:prstGeom prst="rect">
            <a:avLst/>
          </a:prstGeom>
          <a:solidFill>
            <a:schemeClr val="bg1"/>
          </a:solidFill>
          <a:ln>
            <a:noFill/>
          </a:ln>
          <a:effectLst/>
        </p:spPr>
        <p:txBody>
          <a:bodyPr wrap="square" lIns="182880" tIns="182880" rIns="182880" bIns="182880">
            <a:spAutoFit/>
          </a:bodyPr>
          <a:lstStyle/>
          <a:p>
            <a:pPr algn="just">
              <a:lnSpc>
                <a:spcPct val="100000"/>
              </a:lnSpc>
            </a:pPr>
            <a:r>
              <a:rPr lang="en-US" dirty="0">
                <a:latin typeface="Times New Roman" panose="02020603050405020304" pitchFamily="18" charset="0"/>
                <a:cs typeface="Times New Roman" panose="02020603050405020304" pitchFamily="18" charset="0"/>
              </a:rPr>
              <a:t>This the first step of image processing. It must be done on digitized images in order to minimize noise and improve the quality of the image. Face images are usually affected by background variations, such as illumination, head pose, and face patterns linked to identity bias</a:t>
            </a:r>
          </a:p>
          <a:p>
            <a:pPr algn="just">
              <a:lnSpc>
                <a:spcPct val="100000"/>
              </a:lnSpc>
            </a:pPr>
            <a:r>
              <a:rPr lang="en-US" dirty="0">
                <a:latin typeface="Times New Roman" panose="02020603050405020304" pitchFamily="18" charset="0"/>
                <a:cs typeface="Times New Roman" panose="02020603050405020304" pitchFamily="18" charset="0"/>
              </a:rPr>
              <a:t>The data is cleaned and pre-processed at this stage, where missing and null value records are dropped. </a:t>
            </a:r>
            <a:r>
              <a:rPr lang="en-US" sz="2400" dirty="0">
                <a:latin typeface="Times New Roman" panose="02020603050405020304" pitchFamily="18" charset="0"/>
                <a:cs typeface="Times New Roman" panose="02020603050405020304" pitchFamily="18" charset="0"/>
              </a:rPr>
              <a:t>Human features are very sensitive to texture and skin tone, and most of the selected features are located around the meaningful areas for recognition, such as eyebrows, nose, cheekbones, and jaw-line. Automated valence or arousal estimation of the human face involves detecting, tracking, and normalizing the face in an image sequence.  after the face and eyes are detected, the facial image can be normalized as a fixed-size image using the localized eye positions.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eaLnBrk="1" hangingPunct="1"/>
            <a:endParaRPr lang="en-US" dirty="0">
              <a:latin typeface="Calibri" pitchFamily="34" charset="0"/>
            </a:endParaRPr>
          </a:p>
        </p:txBody>
      </p:sp>
      <p:sp>
        <p:nvSpPr>
          <p:cNvPr id="2246" name="Text Box 198"/>
          <p:cNvSpPr txBox="1">
            <a:spLocks noChangeArrowheads="1"/>
          </p:cNvSpPr>
          <p:nvPr/>
        </p:nvSpPr>
        <p:spPr bwMode="auto">
          <a:xfrm>
            <a:off x="20421600" y="14516755"/>
            <a:ext cx="10969625" cy="6555641"/>
          </a:xfrm>
          <a:prstGeom prst="rect">
            <a:avLst/>
          </a:prstGeom>
          <a:solidFill>
            <a:schemeClr val="bg1"/>
          </a:solidFill>
          <a:ln>
            <a:noFill/>
          </a:ln>
          <a:effectLst/>
        </p:spPr>
        <p:txBody>
          <a:bodyPr lIns="182880" tIns="182880" rIns="182880" bIns="182880">
            <a:spAutoFit/>
          </a:bodyPr>
          <a:lstStyle/>
          <a:p>
            <a:pPr marL="285750" indent="-285750" algn="just">
              <a:spcBef>
                <a:spcPts val="1200"/>
              </a:spcBef>
              <a:spcAft>
                <a:spcPts val="6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project, we investigated an MLP-based approach to facial affect analysis in naturalistic conditions with an unprecedented level of accuracy. </a:t>
            </a:r>
          </a:p>
          <a:p>
            <a:pPr marL="285750" indent="-285750" algn="just">
              <a:spcBef>
                <a:spcPts val="1200"/>
              </a:spcBef>
              <a:spcAft>
                <a:spcPts val="6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confirmed the importance of facial geometric information for this task, information typically encoded by the location of fiducial landmarks on the face. </a:t>
            </a:r>
          </a:p>
          <a:p>
            <a:pPr marL="285750" indent="-285750" algn="just">
              <a:spcBef>
                <a:spcPts val="1200"/>
              </a:spcBef>
              <a:spcAft>
                <a:spcPts val="600"/>
              </a:spcAf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then highlighted the importance of the attention mechanism to focus on the most relevant part of the image for the target emotion estimation task</a:t>
            </a:r>
          </a:p>
          <a:p>
            <a:pPr marL="285750" indent="-285750">
              <a:spcBef>
                <a:spcPts val="12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has shown excellent performance in the face recognition systems with a high accuracy rate and a much higher speed up rate as compared to the previously used state-of-the-art methods.</a:t>
            </a:r>
          </a:p>
          <a:p>
            <a:pPr marL="285750" indent="-285750">
              <a:spcBef>
                <a:spcPts val="12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also shows promising performance and higher estimation rates than the existing models for emotion detection and classification</a:t>
            </a:r>
            <a:endParaRPr lang="en-US" dirty="0">
              <a:latin typeface="Times New Roman" panose="02020603050405020304" pitchFamily="18" charset="0"/>
              <a:cs typeface="Times New Roman" panose="02020603050405020304" pitchFamily="18" charset="0"/>
            </a:endParaRPr>
          </a:p>
          <a:p>
            <a:pPr algn="just">
              <a:spcBef>
                <a:spcPts val="1200"/>
              </a:spcBef>
              <a:spcAft>
                <a:spcPts val="600"/>
              </a:spcAft>
            </a:pPr>
            <a:endParaRPr lang="en-US" dirty="0">
              <a:latin typeface="Times New Roman" panose="02020603050405020304" pitchFamily="18" charset="0"/>
              <a:cs typeface="Times New Roman" panose="02020603050405020304" pitchFamily="18" charset="0"/>
            </a:endParaRPr>
          </a:p>
          <a:p>
            <a:pPr marL="285750" indent="-285750" algn="just">
              <a:spcBef>
                <a:spcPts val="1200"/>
              </a:spcBef>
              <a:spcAft>
                <a:spcPts val="600"/>
              </a:spcAf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4662815"/>
          </a:xfrm>
          <a:prstGeom prst="rect">
            <a:avLst/>
          </a:prstGeom>
          <a:solidFill>
            <a:schemeClr val="bg1"/>
          </a:solidFill>
          <a:ln>
            <a:noFill/>
          </a:ln>
          <a:effectLst/>
        </p:spPr>
        <p:txBody>
          <a:bodyPr lIns="182880" tIns="182880" rIns="182880" bIns="182880">
            <a:spAutoFit/>
          </a:bodyPr>
          <a:lstStyle/>
          <a:p>
            <a:pPr marL="285750" indent="-285750" rtl="0">
              <a:lnSpc>
                <a:spcPct val="10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Facial affect analysis is an active field of research that aims at automatically estimating the emotions of a person in order to provide new types human–computer interaction. </a:t>
            </a:r>
          </a:p>
          <a:p>
            <a:pPr marL="285750" indent="-285750" rtl="0">
              <a:lnSpc>
                <a:spcPct val="100000"/>
              </a:lnSpc>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However there has typically been a gap between the state of the art in psychology and what is done in computer vision.</a:t>
            </a:r>
          </a:p>
          <a:p>
            <a:pPr marL="285750" indent="-285750" rtl="0">
              <a:lnSpc>
                <a:spcPct val="100000"/>
              </a:lnSpc>
              <a:spcAft>
                <a:spcPts val="600"/>
              </a:spcAft>
              <a:buFont typeface="Arial" panose="020B0604020202020204" pitchFamily="34" charset="0"/>
              <a:buChar char="•"/>
            </a:pPr>
            <a:r>
              <a:rPr lang="en-US" sz="2400" b="0" i="0" u="none" strike="noStrike">
                <a:effectLst/>
                <a:latin typeface="Times New Roman" panose="02020603050405020304" pitchFamily="18" charset="0"/>
                <a:cs typeface="Times New Roman" panose="02020603050405020304" pitchFamily="18" charset="0"/>
              </a:rPr>
              <a:t>The current approaches primarily focus on facial investigation keeping background intact and hence built up a lot of unnecessary and misleading features that confuse CNN training process. </a:t>
            </a:r>
          </a:p>
          <a:p>
            <a:pPr marL="285750" indent="-285750" rtl="0">
              <a:lnSpc>
                <a:spcPct val="100000"/>
              </a:lnSpc>
              <a:spcAft>
                <a:spcPts val="600"/>
              </a:spcAft>
              <a:buFont typeface="Arial" panose="020B0604020202020204" pitchFamily="34" charset="0"/>
              <a:buChar char="•"/>
            </a:pPr>
            <a:r>
              <a:rPr lang="en-US" sz="2400" b="0" i="0" u="none" strike="noStrike">
                <a:effectLst/>
                <a:latin typeface="Times New Roman" panose="02020603050405020304" pitchFamily="18" charset="0"/>
                <a:cs typeface="Times New Roman" panose="02020603050405020304" pitchFamily="18" charset="0"/>
              </a:rPr>
              <a:t>The proposed project aims for expressional examination and to characterize the given image into these five essential emotion classes, which are displeasure/anger, sad/unhappy, smiling/happy, feared, and surprised/astonished.</a:t>
            </a:r>
            <a:endParaRPr lang="en-US" sz="2400" b="0" i="0" u="none" strike="noStrike" dirty="0">
              <a:effectLst/>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1949572" y="16714758"/>
            <a:ext cx="11560628" cy="2831544"/>
          </a:xfrm>
          <a:prstGeom prst="rect">
            <a:avLst/>
          </a:prstGeom>
          <a:solidFill>
            <a:schemeClr val="bg1"/>
          </a:solidFill>
          <a:ln>
            <a:noFill/>
          </a:ln>
          <a:effectLst/>
        </p:spPr>
        <p:txBody>
          <a:bodyPr wrap="square"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a:latin typeface="Calibri" pitchFamily="34" charset="0"/>
              </a:rPr>
              <a:t>Project Supervisor </a:t>
            </a:r>
            <a:r>
              <a:rPr lang="en-IN" sz="3200" b="1" dirty="0" err="1">
                <a:latin typeface="Times New Roman" pitchFamily="18" charset="0"/>
                <a:cs typeface="Times New Roman" pitchFamily="18" charset="0"/>
              </a:rPr>
              <a:t>Dr.</a:t>
            </a:r>
            <a:r>
              <a:rPr lang="en-IN" sz="3200" b="1" dirty="0">
                <a:latin typeface="Times New Roman" pitchFamily="18" charset="0"/>
                <a:cs typeface="Times New Roman" pitchFamily="18" charset="0"/>
              </a:rPr>
              <a:t> C. </a:t>
            </a:r>
            <a:r>
              <a:rPr lang="en-IN" sz="3200" b="1" dirty="0" err="1">
                <a:latin typeface="Times New Roman" pitchFamily="18" charset="0"/>
                <a:cs typeface="Times New Roman" pitchFamily="18" charset="0"/>
              </a:rPr>
              <a:t>Chandru</a:t>
            </a:r>
            <a:r>
              <a:rPr lang="en-IN" sz="3200" b="1" dirty="0">
                <a:latin typeface="Times New Roman" pitchFamily="18" charset="0"/>
                <a:cs typeface="Times New Roman" pitchFamily="18" charset="0"/>
              </a:rPr>
              <a:t> Vignesh</a:t>
            </a:r>
            <a:r>
              <a:rPr lang="en-US" sz="3200" dirty="0">
                <a:latin typeface="Calibri" pitchFamily="34" charset="0"/>
              </a:rPr>
              <a:t> /</a:t>
            </a:r>
            <a:r>
              <a:rPr lang="en-IN" sz="3200" b="1" dirty="0">
                <a:latin typeface="Times New Roman" pitchFamily="18" charset="0"/>
                <a:cs typeface="Times New Roman" pitchFamily="18" charset="0"/>
              </a:rPr>
              <a:t>Associate professor</a:t>
            </a:r>
            <a:endParaRPr lang="en-US" sz="3200" dirty="0">
              <a:latin typeface="Calibri" pitchFamily="34" charset="0"/>
            </a:endParaRPr>
          </a:p>
          <a:p>
            <a:pPr>
              <a:spcAft>
                <a:spcPct val="50000"/>
              </a:spcAft>
              <a:buFontTx/>
              <a:buAutoNum type="arabicPeriod"/>
            </a:pPr>
            <a:r>
              <a:rPr lang="en-US" sz="3200" dirty="0">
                <a:latin typeface="Calibri" pitchFamily="34" charset="0"/>
              </a:rPr>
              <a:t>Project supervisor Contact No: +91 99525 20798</a:t>
            </a:r>
          </a:p>
          <a:p>
            <a:pPr>
              <a:spcAft>
                <a:spcPct val="50000"/>
              </a:spcAft>
              <a:buFontTx/>
              <a:buAutoNum type="arabicPeriod"/>
            </a:pPr>
            <a:r>
              <a:rPr lang="en-US" sz="3200" dirty="0">
                <a:latin typeface="Calibri" pitchFamily="34" charset="0"/>
              </a:rPr>
              <a:t>Project supervisor Mail ID: drcchandruvignesh@veltech.edu.in</a:t>
            </a:r>
          </a:p>
        </p:txBody>
      </p:sp>
      <p:sp>
        <p:nvSpPr>
          <p:cNvPr id="67" name="Text Box 241"/>
          <p:cNvSpPr txBox="1">
            <a:spLocks noChangeArrowheads="1"/>
          </p:cNvSpPr>
          <p:nvPr/>
        </p:nvSpPr>
        <p:spPr bwMode="auto">
          <a:xfrm>
            <a:off x="20116800" y="9982200"/>
            <a:ext cx="3173549" cy="392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Label in 20pt Calibri.</a:t>
            </a:r>
          </a:p>
        </p:txBody>
      </p:sp>
      <p:pic>
        <p:nvPicPr>
          <p:cNvPr id="30" name="image1.jpeg">
            <a:extLst>
              <a:ext uri="{FF2B5EF4-FFF2-40B4-BE49-F238E27FC236}">
                <a16:creationId xmlns:a16="http://schemas.microsoft.com/office/drawing/2014/main" xmlns="" id="{CF9C150D-A562-4D95-8D95-ECA9A6CA5F3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17638" y="698463"/>
            <a:ext cx="3886200" cy="1769052"/>
          </a:xfrm>
          <a:prstGeom prst="rect">
            <a:avLst/>
          </a:prstGeom>
        </p:spPr>
      </p:pic>
      <p:pic>
        <p:nvPicPr>
          <p:cNvPr id="3" name="Picture 2">
            <a:extLst>
              <a:ext uri="{FF2B5EF4-FFF2-40B4-BE49-F238E27FC236}">
                <a16:creationId xmlns:a16="http://schemas.microsoft.com/office/drawing/2014/main" xmlns="" id="{885B32E3-0C44-4E7A-A55C-4B8AF4FBCC5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971343" y="9287607"/>
            <a:ext cx="4491038" cy="3370385"/>
          </a:xfrm>
          <a:prstGeom prst="rect">
            <a:avLst/>
          </a:prstGeom>
        </p:spPr>
      </p:pic>
      <p:pic>
        <p:nvPicPr>
          <p:cNvPr id="5" name="Picture 4">
            <a:extLst>
              <a:ext uri="{FF2B5EF4-FFF2-40B4-BE49-F238E27FC236}">
                <a16:creationId xmlns:a16="http://schemas.microsoft.com/office/drawing/2014/main" xmlns="" id="{3CABBB66-4F70-4985-B5F0-9EF6827F134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630225" y="8964618"/>
            <a:ext cx="3657600" cy="36576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1733</TotalTime>
  <Words>876</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LENOVO</cp:lastModifiedBy>
  <cp:revision>51</cp:revision>
  <dcterms:created xsi:type="dcterms:W3CDTF">2008-05-03T03:01:56Z</dcterms:created>
  <dcterms:modified xsi:type="dcterms:W3CDTF">2022-06-02T15:48:23Z</dcterms:modified>
</cp:coreProperties>
</file>