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1" r:id="rId6"/>
    <p:sldId id="264" r:id="rId7"/>
    <p:sldId id="265" r:id="rId8"/>
    <p:sldId id="258" r:id="rId9"/>
    <p:sldId id="260" r:id="rId10"/>
    <p:sldId id="272" r:id="rId11"/>
    <p:sldId id="273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7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1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7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5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3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3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95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1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D953-99A0-4BE5-961D-2BDBC910623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FE61-0F4A-4FE3-B662-00E74A3B7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43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音频信号傅里叶变换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魏印福</a:t>
            </a:r>
            <a:endParaRPr lang="en-US" altLang="zh-CN" smtClean="0"/>
          </a:p>
          <a:p>
            <a:r>
              <a:rPr lang="en-US" altLang="zh-CN" smtClean="0"/>
              <a:t>SY1606604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变调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227375"/>
              </p:ext>
            </p:extLst>
          </p:nvPr>
        </p:nvGraphicFramePr>
        <p:xfrm>
          <a:off x="838200" y="215598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495663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8429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534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离散傅里叶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连续傅里叶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3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效率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速度快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速度慢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5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适用范围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音调变化整数倍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音调变化任意倍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78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56364" y="3733800"/>
                <a:ext cx="5707268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4" y="3733800"/>
                <a:ext cx="5707268" cy="1211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156363" y="5140036"/>
                <a:ext cx="5306292" cy="121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𝑗𝑤𝑘𝑡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3" y="5140036"/>
                <a:ext cx="5306292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499794" y="526645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方法二</a:t>
            </a:r>
            <a:endParaRPr lang="zh-CN" altLang="en-US" sz="4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9795" y="398582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方法一</a:t>
            </a:r>
            <a:endParaRPr lang="zh-CN" altLang="en-US" sz="4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1495350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变调是频率乘以某个倍数，而不是频率平移一段距离</a:t>
            </a:r>
            <a:endParaRPr lang="zh-CN" altLang="en-US" sz="36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快速傅里叶实现变调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快速傅里叶变调只能实现整数倍变调</a:t>
            </a:r>
            <a:endParaRPr lang="en-US" altLang="zh-CN" smtClean="0"/>
          </a:p>
          <a:p>
            <a:r>
              <a:rPr lang="zh-CN" altLang="en-US" smtClean="0"/>
              <a:t>快速傅里叶变换复杂度为</a:t>
            </a:r>
            <a:r>
              <a:rPr lang="en-US" altLang="zh-CN" smtClean="0"/>
              <a:t>NlgN</a:t>
            </a:r>
          </a:p>
        </p:txBody>
      </p:sp>
    </p:spTree>
    <p:extLst>
      <p:ext uri="{BB962C8B-B14F-4D97-AF65-F5344CB8AC3E}">
        <p14:creationId xmlns:p14="http://schemas.microsoft.com/office/powerpoint/2010/main" val="3170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755086" cy="6871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17501" y="275770"/>
            <a:ext cx="1200329" cy="60234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连续傅里叶</a:t>
            </a:r>
          </a:p>
        </p:txBody>
      </p:sp>
    </p:spTree>
    <p:extLst>
      <p:ext uri="{BB962C8B-B14F-4D97-AF65-F5344CB8AC3E}">
        <p14:creationId xmlns:p14="http://schemas.microsoft.com/office/powerpoint/2010/main" val="3268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39053" y="249382"/>
            <a:ext cx="1052947" cy="7024254"/>
          </a:xfrm>
        </p:spPr>
        <p:txBody>
          <a:bodyPr vert="eaVert">
            <a:noAutofit/>
          </a:bodyPr>
          <a:lstStyle/>
          <a:p>
            <a:pPr marL="0" indent="0">
              <a:buNone/>
            </a:pPr>
            <a:r>
              <a:rPr lang="zh-CN" altLang="en-US" sz="5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连续傅里叶逆变换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152"/>
            <a:ext cx="11180618" cy="68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9128" y="381452"/>
            <a:ext cx="912872" cy="6324147"/>
          </a:xfrm>
        </p:spPr>
        <p:txBody>
          <a:bodyPr vert="eaVert">
            <a:normAutofit/>
          </a:bodyPr>
          <a:lstStyle/>
          <a:p>
            <a:pPr marL="0" indent="0">
              <a:buNone/>
            </a:pPr>
            <a:r>
              <a:rPr lang="zh-CN" altLang="en-US" sz="4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连续傅里叶逆变换二</a:t>
            </a:r>
            <a:endParaRPr lang="zh-CN" altLang="en-US" sz="4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9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1023" y="448252"/>
            <a:ext cx="1226450" cy="4830330"/>
          </a:xfrm>
        </p:spPr>
        <p:txBody>
          <a:bodyPr vert="eaVert">
            <a:normAutofit/>
          </a:bodyPr>
          <a:lstStyle/>
          <a:p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离散傅里叶变换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11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8327" y="124691"/>
            <a:ext cx="727364" cy="5735781"/>
          </a:xfrm>
        </p:spPr>
        <p:txBody>
          <a:bodyPr vert="eaVert">
            <a:noAutofit/>
          </a:bodyPr>
          <a:lstStyle/>
          <a:p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离散傅里叶逆变换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52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9023" y="212436"/>
            <a:ext cx="756722" cy="5504873"/>
          </a:xfrm>
        </p:spPr>
        <p:txBody>
          <a:bodyPr vert="eaVert">
            <a:normAutofit fontScale="90000"/>
          </a:bodyPr>
          <a:lstStyle/>
          <a:p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快速傅里叶变换</a:t>
            </a:r>
            <a:endParaRPr lang="zh-CN" altLang="en-US" sz="4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检验程序对错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先进行正变换，再进行逆变换，跟原来的进行比较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6746" y="25818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smtClean="0">
                <a:latin typeface="Consolas" panose="020B0609020204030204" pitchFamily="49" charset="0"/>
                <a:ea typeface="Microsoft JhengHei" panose="020B0604030504040204" pitchFamily="34" charset="-120"/>
              </a:rPr>
              <a:t>That’s all,Thanks</a:t>
            </a:r>
            <a:endParaRPr lang="zh-CN" altLang="en-US" sz="7200">
              <a:latin typeface="Consolas" panose="020B0609020204030204" pitchFamily="49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1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奈奎斯特定理</a:t>
            </a:r>
            <a:endParaRPr lang="en-US" altLang="zh-CN" smtClean="0"/>
          </a:p>
          <a:p>
            <a:r>
              <a:rPr lang="zh-CN" altLang="en-US" smtClean="0"/>
              <a:t>傅里叶变换对称性</a:t>
            </a:r>
            <a:endParaRPr lang="en-US" altLang="zh-CN" smtClean="0"/>
          </a:p>
          <a:p>
            <a:r>
              <a:rPr lang="zh-CN" altLang="en-US"/>
              <a:t>离散傅里</a:t>
            </a:r>
            <a:r>
              <a:rPr lang="zh-CN" altLang="en-US" smtClean="0"/>
              <a:t>叶和连续傅里叶的关系</a:t>
            </a:r>
            <a:endParaRPr lang="en-US" altLang="zh-CN" smtClean="0"/>
          </a:p>
          <a:p>
            <a:r>
              <a:rPr lang="en-US" altLang="zh-CN" smtClean="0"/>
              <a:t>0~9</a:t>
            </a:r>
            <a:r>
              <a:rPr lang="zh-CN" altLang="en-US" smtClean="0"/>
              <a:t>数字语音时域、频域图象</a:t>
            </a:r>
            <a:endParaRPr lang="en-US" altLang="zh-CN" smtClean="0"/>
          </a:p>
          <a:p>
            <a:r>
              <a:rPr lang="zh-CN" altLang="en-US" smtClean="0"/>
              <a:t>音频变调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奈奎斯特定理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人总是认为事物在以最简单的方式运行：对于音频，人总是认为它的频率尽量低</a:t>
            </a:r>
            <a:endParaRPr lang="en-US" altLang="zh-CN" smtClean="0"/>
          </a:p>
          <a:p>
            <a:r>
              <a:rPr lang="zh-CN" altLang="en-US" smtClean="0"/>
              <a:t>如果一个录音机采样率为</a:t>
            </a:r>
            <a:r>
              <a:rPr lang="en-US" altLang="zh-CN" smtClean="0"/>
              <a:t>8000Hz</a:t>
            </a:r>
            <a:r>
              <a:rPr lang="zh-CN" altLang="en-US" smtClean="0"/>
              <a:t>，那么这台录音机至多捕捉到</a:t>
            </a:r>
            <a:r>
              <a:rPr lang="en-US" altLang="zh-CN" smtClean="0"/>
              <a:t>4000Hz</a:t>
            </a:r>
            <a:r>
              <a:rPr lang="zh-CN" altLang="en-US" smtClean="0"/>
              <a:t>的声音；一个声音最高频率为</a:t>
            </a:r>
            <a:r>
              <a:rPr lang="en-US" altLang="zh-CN" smtClean="0"/>
              <a:t>100Hz</a:t>
            </a:r>
            <a:r>
              <a:rPr lang="zh-CN" altLang="en-US" smtClean="0"/>
              <a:t>，那么录音机采样率至少为</a:t>
            </a:r>
            <a:r>
              <a:rPr lang="en-US" altLang="zh-CN" smtClean="0"/>
              <a:t>200Hz</a:t>
            </a:r>
            <a:r>
              <a:rPr lang="zh-CN" altLang="en-US" smtClean="0"/>
              <a:t>才能完美地录下这个声音。</a:t>
            </a:r>
            <a:endParaRPr lang="en-US" altLang="zh-CN" smtClean="0"/>
          </a:p>
          <a:p>
            <a:r>
              <a:rPr lang="zh-CN" altLang="en-US"/>
              <a:t>人</a:t>
            </a:r>
            <a:r>
              <a:rPr lang="zh-CN" altLang="en-US" smtClean="0"/>
              <a:t>耳的听觉范围</a:t>
            </a:r>
            <a:r>
              <a:rPr lang="en-US" altLang="zh-CN" smtClean="0"/>
              <a:t>20Hz~20000Hz</a:t>
            </a:r>
            <a:r>
              <a:rPr lang="zh-CN" altLang="en-US" smtClean="0"/>
              <a:t>，所以可以认为人耳的采样率为</a:t>
            </a:r>
            <a:r>
              <a:rPr lang="en-US" altLang="zh-CN" smtClean="0"/>
              <a:t>40000Hz</a:t>
            </a:r>
            <a:r>
              <a:rPr lang="zh-CN" altLang="en-US" smtClean="0"/>
              <a:t>，人耳的声音频率范围和机械频率范围不同。</a:t>
            </a:r>
            <a:endParaRPr lang="en-US" altLang="zh-CN" smtClean="0"/>
          </a:p>
          <a:p>
            <a:r>
              <a:rPr lang="zh-CN" altLang="en-US"/>
              <a:t>通俗</a:t>
            </a:r>
            <a:r>
              <a:rPr lang="zh-CN" altLang="en-US" smtClean="0"/>
              <a:t>解释：一盏灯一亮一灭，它的频率为</a:t>
            </a:r>
            <a:r>
              <a:rPr lang="en-US" altLang="zh-CN" smtClean="0"/>
              <a:t>50Hz</a:t>
            </a:r>
            <a:r>
              <a:rPr lang="zh-CN" altLang="en-US" smtClean="0"/>
              <a:t>；人眼看灯，眼睛睁一下马上闭上。人眼要想看到灯的每一次亮灭，就必须在</a:t>
            </a:r>
            <a:r>
              <a:rPr lang="en-US" altLang="zh-CN" smtClean="0"/>
              <a:t>1s</a:t>
            </a:r>
            <a:r>
              <a:rPr lang="zh-CN" altLang="en-US" smtClean="0"/>
              <a:t>钟内睁眼</a:t>
            </a:r>
            <a:r>
              <a:rPr lang="en-US" altLang="zh-CN" smtClean="0"/>
              <a:t>100</a:t>
            </a:r>
            <a:r>
              <a:rPr lang="zh-CN" altLang="en-US" smtClean="0"/>
              <a:t>次，因为灯</a:t>
            </a:r>
            <a:r>
              <a:rPr lang="en-US" altLang="zh-CN" smtClean="0"/>
              <a:t>1s</a:t>
            </a:r>
            <a:r>
              <a:rPr lang="zh-CN" altLang="en-US" smtClean="0"/>
              <a:t>钟内有</a:t>
            </a:r>
            <a:r>
              <a:rPr lang="en-US" altLang="zh-CN" smtClean="0"/>
              <a:t>100</a:t>
            </a:r>
            <a:r>
              <a:rPr lang="zh-CN" altLang="en-US" smtClean="0"/>
              <a:t>个亮灭状态。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359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傅里叶变换的对称性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如果违背了奈奎斯特定理会怎样？</a:t>
            </a:r>
            <a:endParaRPr lang="en-US" altLang="zh-CN" smtClean="0"/>
          </a:p>
          <a:p>
            <a:r>
              <a:rPr lang="zh-CN" altLang="en-US" smtClean="0"/>
              <a:t>频率低的录音机看待世界总是认为全世界都是低频的，即便是更高的频率它也会误认为是低频</a:t>
            </a:r>
            <a:endParaRPr lang="en-US" altLang="zh-CN" smtClean="0"/>
          </a:p>
          <a:p>
            <a:r>
              <a:rPr lang="zh-CN" altLang="en-US" smtClean="0"/>
              <a:t>我跳绳，</a:t>
            </a:r>
            <a:r>
              <a:rPr lang="en-US" altLang="zh-CN" smtClean="0"/>
              <a:t>180</a:t>
            </a:r>
            <a:r>
              <a:rPr lang="zh-CN" altLang="en-US" smtClean="0"/>
              <a:t>个每分钟，</a:t>
            </a:r>
            <a:r>
              <a:rPr lang="en-US" altLang="zh-CN" smtClean="0"/>
              <a:t>3Hz</a:t>
            </a:r>
            <a:r>
              <a:rPr lang="zh-CN" altLang="en-US" smtClean="0"/>
              <a:t>，如果用</a:t>
            </a:r>
            <a:r>
              <a:rPr lang="en-US" altLang="zh-CN" smtClean="0"/>
              <a:t>1.3Hz</a:t>
            </a:r>
            <a:r>
              <a:rPr lang="zh-CN" altLang="en-US" smtClean="0"/>
              <a:t>的频率给我照相，最多</a:t>
            </a:r>
            <a:r>
              <a:rPr lang="zh-CN" altLang="en-US"/>
              <a:t>记</a:t>
            </a:r>
            <a:r>
              <a:rPr lang="zh-CN" altLang="en-US" smtClean="0"/>
              <a:t>录</a:t>
            </a:r>
            <a:r>
              <a:rPr lang="en-US" altLang="zh-CN" smtClean="0"/>
              <a:t>78</a:t>
            </a:r>
            <a:r>
              <a:rPr lang="zh-CN" altLang="en-US" smtClean="0"/>
              <a:t>个我的状态，顶多认为我跳了</a:t>
            </a:r>
            <a:r>
              <a:rPr lang="en-US" altLang="zh-CN" smtClean="0"/>
              <a:t>39</a:t>
            </a:r>
            <a:r>
              <a:rPr lang="zh-CN" altLang="en-US" smtClean="0"/>
              <a:t>下，也就是</a:t>
            </a:r>
            <a:r>
              <a:rPr lang="en-US" altLang="zh-CN" smtClean="0"/>
              <a:t>0.65Hz</a:t>
            </a:r>
            <a:r>
              <a:rPr lang="zh-CN" altLang="en-US" smtClean="0"/>
              <a:t>。也就是说，这个照相机能看见的极限频率就是</a:t>
            </a:r>
            <a:r>
              <a:rPr lang="en-US" altLang="zh-CN" smtClean="0"/>
              <a:t>0.65Hz</a:t>
            </a:r>
          </a:p>
          <a:p>
            <a:r>
              <a:rPr lang="zh-CN" altLang="en-US"/>
              <a:t>而</a:t>
            </a:r>
            <a:r>
              <a:rPr lang="zh-CN" altLang="en-US" smtClean="0"/>
              <a:t>实际上，照相机并不认为我跳了</a:t>
            </a:r>
            <a:r>
              <a:rPr lang="en-US" altLang="zh-CN" smtClean="0"/>
              <a:t>39</a:t>
            </a:r>
            <a:r>
              <a:rPr lang="zh-CN" altLang="en-US" smtClean="0"/>
              <a:t>下</a:t>
            </a:r>
            <a:r>
              <a:rPr lang="zh-CN" altLang="en-US" smtClean="0"/>
              <a:t>。而是</a:t>
            </a:r>
            <a:r>
              <a:rPr lang="en-US" altLang="zh-CN" smtClean="0"/>
              <a:t>3%1.3=0.4Hz</a:t>
            </a:r>
            <a:r>
              <a:rPr lang="zh-CN" altLang="en-US" smtClean="0"/>
              <a:t>，也就是</a:t>
            </a:r>
            <a:r>
              <a:rPr lang="en-US" altLang="zh-CN" smtClean="0"/>
              <a:t>24</a:t>
            </a:r>
            <a:r>
              <a:rPr lang="zh-CN" altLang="en-US" smtClean="0"/>
              <a:t>下</a:t>
            </a:r>
            <a:endParaRPr lang="en-US" altLang="zh-CN" smtClean="0"/>
          </a:p>
          <a:p>
            <a:r>
              <a:rPr lang="zh-CN" altLang="en-US" smtClean="0"/>
              <a:t>夏天，电扇转得很快，人眼看上去电扇像在倒着转</a:t>
            </a:r>
            <a:endParaRPr lang="en-US" altLang="zh-CN" smtClean="0"/>
          </a:p>
          <a:p>
            <a:r>
              <a:rPr lang="zh-CN" altLang="en-US"/>
              <a:t>人</a:t>
            </a:r>
            <a:r>
              <a:rPr lang="zh-CN" altLang="en-US" smtClean="0"/>
              <a:t>眼接受电磁运动的频率跟人眼接受机械运动的频率不同。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60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感性认识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人就像照相机，有固定的频率，有不同的水平和眼光。低频的人和高频的人看到的世界不一样，但是各自认为自己的世界是完备的</a:t>
            </a:r>
            <a:endParaRPr lang="en-US" altLang="zh-CN" smtClean="0"/>
          </a:p>
          <a:p>
            <a:r>
              <a:rPr lang="zh-CN" altLang="en-US"/>
              <a:t>高</a:t>
            </a:r>
            <a:r>
              <a:rPr lang="zh-CN" altLang="en-US" smtClean="0"/>
              <a:t>频率的人在低频率的人看来可能很</a:t>
            </a:r>
            <a:r>
              <a:rPr lang="en-US" altLang="zh-CN" smtClean="0"/>
              <a:t>low</a:t>
            </a:r>
            <a:r>
              <a:rPr lang="zh-CN" altLang="en-US" smtClean="0"/>
              <a:t>，固定的标准无法评价高频率的人才</a:t>
            </a:r>
            <a:endParaRPr lang="en-US" altLang="zh-CN" smtClean="0"/>
          </a:p>
          <a:p>
            <a:r>
              <a:rPr lang="zh-CN" altLang="en-US"/>
              <a:t>世有</a:t>
            </a:r>
            <a:r>
              <a:rPr lang="zh-CN" altLang="en-US" smtClean="0"/>
              <a:t>伯乐然后有千里马：先有能听出高频率的耳朵，才有了高频率的声音</a:t>
            </a:r>
            <a:endParaRPr lang="en-US" altLang="zh-CN" smtClean="0"/>
          </a:p>
          <a:p>
            <a:r>
              <a:rPr lang="zh-CN" altLang="en-US" smtClean="0"/>
              <a:t>过犹不及，中庸，合适的才是最好的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</a:t>
            </a:r>
            <a:r>
              <a:rPr lang="en-US" altLang="zh-CN" smtClean="0"/>
              <a:t>0</a:t>
            </a:r>
            <a:r>
              <a:rPr lang="zh-CN" altLang="en-US" smtClean="0"/>
              <a:t>对应的时域图象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88820"/>
            <a:ext cx="9886950" cy="5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9926" y="748145"/>
            <a:ext cx="10321638" cy="124691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数字</a:t>
            </a:r>
            <a:r>
              <a:rPr lang="en-US" altLang="zh-CN" smtClean="0"/>
              <a:t>0</a:t>
            </a:r>
            <a:r>
              <a:rPr lang="zh-CN" altLang="en-US" smtClean="0"/>
              <a:t>频域图象：采样率</a:t>
            </a:r>
            <a:r>
              <a:rPr lang="en-US" altLang="zh-CN" smtClean="0"/>
              <a:t>8000</a:t>
            </a:r>
            <a:r>
              <a:rPr lang="zh-CN" altLang="en-US" smtClean="0"/>
              <a:t>，</a:t>
            </a:r>
            <a:r>
              <a:rPr lang="en-US" altLang="zh-CN" smtClean="0"/>
              <a:t>4000Hz</a:t>
            </a:r>
            <a:r>
              <a:rPr lang="zh-CN" altLang="en-US" smtClean="0"/>
              <a:t>处为对称轴</a:t>
            </a:r>
            <a:endParaRPr lang="zh-CN" altLang="en-US"/>
          </a:p>
        </p:txBody>
      </p:sp>
      <p:pic>
        <p:nvPicPr>
          <p:cNvPr id="4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离散傅里叶和连续傅里叶的关系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离散傅里叶是特殊的连续傅里叶</a:t>
            </a:r>
            <a:endParaRPr lang="en-US" altLang="zh-CN" smtClean="0"/>
          </a:p>
          <a:p>
            <a:r>
              <a:rPr lang="zh-CN" altLang="en-US" smtClean="0"/>
              <a:t>对于</a:t>
            </a:r>
            <a:r>
              <a:rPr lang="en-US" altLang="zh-CN" smtClean="0"/>
              <a:t>N</a:t>
            </a:r>
            <a:r>
              <a:rPr lang="zh-CN" altLang="en-US" smtClean="0"/>
              <a:t>个音频点，离散傅里叶总是认为它的采样率为</a:t>
            </a:r>
            <a:r>
              <a:rPr lang="en-US" altLang="zh-CN" smtClean="0"/>
              <a:t>N</a:t>
            </a:r>
            <a:r>
              <a:rPr lang="zh-CN" altLang="en-US" smtClean="0"/>
              <a:t>，播放时间为</a:t>
            </a:r>
            <a:r>
              <a:rPr lang="en-US" altLang="zh-CN" smtClean="0"/>
              <a:t>1s</a:t>
            </a:r>
            <a:endParaRPr lang="en-US" altLang="zh-CN"/>
          </a:p>
          <a:p>
            <a:r>
              <a:rPr lang="zh-CN" altLang="en-US" smtClean="0"/>
              <a:t>连续傅里叶采样率可以随意变动，离散傅里叶采样率固定。对于</a:t>
            </a:r>
            <a:r>
              <a:rPr lang="en-US" altLang="zh-CN" smtClean="0"/>
              <a:t>N</a:t>
            </a:r>
            <a:r>
              <a:rPr lang="zh-CN" altLang="en-US" smtClean="0"/>
              <a:t>个音频点，当连续傅里叶采样率小于</a:t>
            </a:r>
            <a:r>
              <a:rPr lang="en-US" altLang="zh-CN" smtClean="0"/>
              <a:t>N</a:t>
            </a:r>
            <a:r>
              <a:rPr lang="zh-CN" altLang="en-US" smtClean="0"/>
              <a:t>时，逆变换后音频会失真；当连续傅里叶采样率等于</a:t>
            </a:r>
            <a:r>
              <a:rPr lang="en-US" altLang="zh-CN" smtClean="0"/>
              <a:t>N</a:t>
            </a:r>
            <a:r>
              <a:rPr lang="zh-CN" altLang="en-US" smtClean="0"/>
              <a:t>时，傅里叶变换刚好完美地描述音频信号；当连续傅里叶采样率大于</a:t>
            </a:r>
            <a:r>
              <a:rPr lang="en-US" altLang="zh-CN" smtClean="0"/>
              <a:t>N</a:t>
            </a:r>
            <a:r>
              <a:rPr lang="zh-CN" altLang="en-US" smtClean="0"/>
              <a:t>时，当然也能完美描述音频信号，但是却画蛇添足，毫无必要超过</a:t>
            </a:r>
            <a:r>
              <a:rPr lang="en-US" altLang="zh-CN" smtClean="0"/>
              <a:t>N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连续傅里</a:t>
            </a:r>
            <a:r>
              <a:rPr lang="zh-CN" altLang="en-US" smtClean="0"/>
              <a:t>叶形式更灵活，离散傅里叶可以应用周期性、分治提高效率</a:t>
            </a:r>
            <a:endParaRPr lang="en-US" altLang="zh-CN" smtClean="0"/>
          </a:p>
          <a:p>
            <a:r>
              <a:rPr lang="en-US" altLang="zh-CN" smtClean="0"/>
              <a:t>N</a:t>
            </a:r>
            <a:r>
              <a:rPr lang="zh-CN" altLang="en-US" smtClean="0"/>
              <a:t>个音频点需要用</a:t>
            </a:r>
            <a:r>
              <a:rPr lang="en-US" altLang="zh-CN" smtClean="0"/>
              <a:t>N</a:t>
            </a:r>
            <a:r>
              <a:rPr lang="zh-CN" altLang="en-US" smtClean="0"/>
              <a:t>个正弦波来描述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声音信号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时域波形有正有负，对应声带的偏移位置</a:t>
            </a:r>
            <a:endParaRPr lang="en-US" altLang="zh-CN" smtClean="0"/>
          </a:p>
          <a:p>
            <a:r>
              <a:rPr lang="zh-CN" altLang="en-US" smtClean="0"/>
              <a:t>音频处理：</a:t>
            </a:r>
            <a:r>
              <a:rPr lang="en-US" altLang="zh-CN" smtClean="0"/>
              <a:t>TimeStretch</a:t>
            </a:r>
            <a:r>
              <a:rPr lang="zh-CN" altLang="en-US" smtClean="0"/>
              <a:t>，</a:t>
            </a:r>
            <a:r>
              <a:rPr lang="en-US" altLang="zh-CN" smtClean="0"/>
              <a:t>PitchShift</a:t>
            </a:r>
            <a:r>
              <a:rPr lang="zh-CN" altLang="en-US" smtClean="0"/>
              <a:t>，</a:t>
            </a:r>
            <a:r>
              <a:rPr lang="en-US" altLang="zh-CN" smtClean="0"/>
              <a:t>TempoChange</a:t>
            </a:r>
          </a:p>
          <a:p>
            <a:r>
              <a:rPr lang="en-US" altLang="zh-CN" smtClean="0"/>
              <a:t>TempoChange</a:t>
            </a:r>
            <a:r>
              <a:rPr lang="zh-CN" altLang="en-US" smtClean="0"/>
              <a:t>：改变播放时间、改变音调</a:t>
            </a:r>
            <a:endParaRPr lang="en-US" altLang="zh-CN"/>
          </a:p>
          <a:p>
            <a:r>
              <a:rPr lang="en-US" altLang="zh-CN" smtClean="0"/>
              <a:t>TimeStretch</a:t>
            </a:r>
            <a:r>
              <a:rPr lang="zh-CN" altLang="en-US" smtClean="0"/>
              <a:t>：改变播放时间、不改变音调</a:t>
            </a:r>
            <a:endParaRPr lang="en-US" altLang="zh-CN" smtClean="0"/>
          </a:p>
          <a:p>
            <a:r>
              <a:rPr lang="en-US" altLang="zh-CN" smtClean="0"/>
              <a:t>PitchShift</a:t>
            </a:r>
            <a:r>
              <a:rPr lang="zh-CN" altLang="en-US" smtClean="0"/>
              <a:t>：改变音调、不改变播放时间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080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743</Words>
  <Application>Microsoft Office PowerPoint</Application>
  <PresentationFormat>宽屏</PresentationFormat>
  <Paragraphs>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JhengHei</vt:lpstr>
      <vt:lpstr>等线</vt:lpstr>
      <vt:lpstr>等线 Light</vt:lpstr>
      <vt:lpstr>华文行楷</vt:lpstr>
      <vt:lpstr>Arial</vt:lpstr>
      <vt:lpstr>Calibri</vt:lpstr>
      <vt:lpstr>Calibri Light</vt:lpstr>
      <vt:lpstr>Cambria Math</vt:lpstr>
      <vt:lpstr>Consolas</vt:lpstr>
      <vt:lpstr>Office Theme</vt:lpstr>
      <vt:lpstr>音频信号傅里叶变换</vt:lpstr>
      <vt:lpstr>目录</vt:lpstr>
      <vt:lpstr>奈奎斯特定理</vt:lpstr>
      <vt:lpstr>傅里叶变换的对称性</vt:lpstr>
      <vt:lpstr>感性认识</vt:lpstr>
      <vt:lpstr>数字0对应的时域图象</vt:lpstr>
      <vt:lpstr>数字0频域图象：采样率8000，4000Hz处为对称轴</vt:lpstr>
      <vt:lpstr>离散傅里叶和连续傅里叶的关系</vt:lpstr>
      <vt:lpstr>声音信号</vt:lpstr>
      <vt:lpstr>变调</vt:lpstr>
      <vt:lpstr>快速傅里叶实现变调</vt:lpstr>
      <vt:lpstr>PowerPoint 演示文稿</vt:lpstr>
      <vt:lpstr>PowerPoint 演示文稿</vt:lpstr>
      <vt:lpstr>PowerPoint 演示文稿</vt:lpstr>
      <vt:lpstr>离散傅里叶变换</vt:lpstr>
      <vt:lpstr>离散傅里叶逆变换</vt:lpstr>
      <vt:lpstr>快速傅里叶变换</vt:lpstr>
      <vt:lpstr>检验程序对错</vt:lpstr>
      <vt:lpstr>That’s all,Thanks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音频信号傅里叶变换</dc:title>
  <dc:creator>魏印福</dc:creator>
  <cp:lastModifiedBy>魏印福</cp:lastModifiedBy>
  <cp:revision>18</cp:revision>
  <dcterms:created xsi:type="dcterms:W3CDTF">2017-04-27T00:15:53Z</dcterms:created>
  <dcterms:modified xsi:type="dcterms:W3CDTF">2017-04-28T00:39:07Z</dcterms:modified>
</cp:coreProperties>
</file>