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iTIEPMx1GWKqTD+k+5c5CqurHg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3568823" y="2583402"/>
            <a:ext cx="5060272" cy="1642369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Course Project </a:t>
            </a:r>
            <a:endParaRPr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Yelyzaveta Yaroshchuk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/>
          <p:nvPr/>
        </p:nvSpPr>
        <p:spPr>
          <a:xfrm>
            <a:off x="6194765" y="1207892"/>
            <a:ext cx="4332302" cy="622873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0"/>
          <p:cNvSpPr/>
          <p:nvPr/>
        </p:nvSpPr>
        <p:spPr>
          <a:xfrm>
            <a:off x="1553593" y="1994301"/>
            <a:ext cx="4332302" cy="622873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Pipeline improvements</a:t>
            </a:r>
            <a:endParaRPr/>
          </a:p>
        </p:txBody>
      </p:sp>
      <p:grpSp>
        <p:nvGrpSpPr>
          <p:cNvPr id="165" name="Google Shape;165;p10"/>
          <p:cNvGrpSpPr/>
          <p:nvPr/>
        </p:nvGrpSpPr>
        <p:grpSpPr>
          <a:xfrm>
            <a:off x="843994" y="1854223"/>
            <a:ext cx="10336074" cy="4322740"/>
            <a:chOff x="5794" y="0"/>
            <a:chExt cx="10336074" cy="4322740"/>
          </a:xfrm>
        </p:grpSpPr>
        <p:sp>
          <p:nvSpPr>
            <p:cNvPr id="166" name="Google Shape;166;p10"/>
            <p:cNvSpPr/>
            <p:nvPr/>
          </p:nvSpPr>
          <p:spPr>
            <a:xfrm>
              <a:off x="776074" y="0"/>
              <a:ext cx="8795514" cy="432274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E8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5794" y="1296822"/>
              <a:ext cx="1395488" cy="1729096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0"/>
            <p:cNvSpPr txBox="1"/>
            <p:nvPr/>
          </p:nvSpPr>
          <p:spPr>
            <a:xfrm>
              <a:off x="73916" y="1364944"/>
              <a:ext cx="1259244" cy="15928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1"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Exploratory analysis</a:t>
              </a:r>
              <a:endParaRPr/>
            </a:p>
            <a:p>
              <a:pPr indent="0" lvl="1" marL="57150" marR="0" rtl="0" algn="l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1495892" y="1296822"/>
              <a:ext cx="1395488" cy="1729096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0"/>
            <p:cNvSpPr txBox="1"/>
            <p:nvPr/>
          </p:nvSpPr>
          <p:spPr>
            <a:xfrm>
              <a:off x="1564014" y="1364944"/>
              <a:ext cx="1259244" cy="15928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1"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Labeling</a:t>
              </a:r>
              <a:endParaRPr/>
            </a:p>
            <a:p>
              <a:pPr indent="-69850" lvl="1" marL="57150" marR="0" rtl="0" algn="l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Char char="•"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Create  dummy variable for critical cases</a:t>
              </a:r>
              <a:endParaRPr/>
            </a:p>
          </p:txBody>
        </p:sp>
        <p:sp>
          <p:nvSpPr>
            <p:cNvPr id="171" name="Google Shape;171;p10"/>
            <p:cNvSpPr/>
            <p:nvPr/>
          </p:nvSpPr>
          <p:spPr>
            <a:xfrm>
              <a:off x="2985990" y="1296822"/>
              <a:ext cx="1395488" cy="1729096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0"/>
            <p:cNvSpPr txBox="1"/>
            <p:nvPr/>
          </p:nvSpPr>
          <p:spPr>
            <a:xfrm>
              <a:off x="3054112" y="1364944"/>
              <a:ext cx="1259244" cy="15928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1"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Preprocessing</a:t>
              </a:r>
              <a:endParaRPr/>
            </a:p>
            <a:p>
              <a:pPr indent="-69850" lvl="1" marL="57150" marR="0" rtl="0" algn="l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Char char="•"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Sentiment analysis</a:t>
              </a:r>
              <a:endParaRPr/>
            </a:p>
            <a:p>
              <a:pPr indent="-698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Char char="•"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Clean data </a:t>
              </a:r>
              <a:endParaRPr/>
            </a:p>
            <a:p>
              <a:pPr indent="-698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Char char="•"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Spell correction</a:t>
              </a:r>
              <a:endParaRPr/>
            </a:p>
            <a:p>
              <a:pPr indent="-698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Char char="•"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Lemmatization</a:t>
              </a:r>
              <a:endParaRPr/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4476087" y="1296822"/>
              <a:ext cx="1395488" cy="1729096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0"/>
            <p:cNvSpPr txBox="1"/>
            <p:nvPr/>
          </p:nvSpPr>
          <p:spPr>
            <a:xfrm>
              <a:off x="4544209" y="1364944"/>
              <a:ext cx="1259244" cy="15928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1"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Topic</a:t>
              </a: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1"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Modeling</a:t>
              </a:r>
              <a:endParaRPr/>
            </a:p>
            <a:p>
              <a:pPr indent="-69850" lvl="1" marL="57150" marR="0" rtl="0" algn="l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Char char="•"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LDA model</a:t>
              </a: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5966185" y="1296822"/>
              <a:ext cx="1395488" cy="1729096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0"/>
            <p:cNvSpPr txBox="1"/>
            <p:nvPr/>
          </p:nvSpPr>
          <p:spPr>
            <a:xfrm>
              <a:off x="6034307" y="1364944"/>
              <a:ext cx="1259244" cy="15928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1"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Rule Base</a:t>
              </a:r>
              <a:endParaRPr/>
            </a:p>
            <a:p>
              <a:pPr indent="-69850" lvl="1" marL="57150" marR="0" rtl="0" algn="l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Char char="•"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Find all cases related to price</a:t>
              </a:r>
              <a:endParaRPr/>
            </a:p>
            <a:p>
              <a:pPr indent="-698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Char char="•"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Boosting for group of critical cases</a:t>
              </a:r>
              <a:endParaRPr/>
            </a:p>
            <a:p>
              <a:pPr indent="-698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Char char="•"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Find rule for critical cases </a:t>
              </a: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7456283" y="1296822"/>
              <a:ext cx="1395488" cy="1729096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0"/>
            <p:cNvSpPr txBox="1"/>
            <p:nvPr/>
          </p:nvSpPr>
          <p:spPr>
            <a:xfrm>
              <a:off x="7524405" y="1364944"/>
              <a:ext cx="1259244" cy="15928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1"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Regression Model</a:t>
              </a:r>
              <a:endParaRPr/>
            </a:p>
            <a:p>
              <a:pPr indent="-69850" lvl="1" marL="57150" marR="0" rtl="0" algn="l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Char char="•"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Built prioritization with regression model</a:t>
              </a: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8946380" y="1296822"/>
              <a:ext cx="1395488" cy="1729096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0"/>
            <p:cNvSpPr txBox="1"/>
            <p:nvPr/>
          </p:nvSpPr>
          <p:spPr>
            <a:xfrm>
              <a:off x="9014502" y="1364944"/>
              <a:ext cx="1259244" cy="15928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1"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Results</a:t>
              </a:r>
              <a:endParaRPr/>
            </a:p>
            <a:p>
              <a:pPr indent="0" lvl="1" marL="57150" marR="0" rtl="0" algn="l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1" name="Google Shape;181;p10"/>
          <p:cNvSpPr txBox="1"/>
          <p:nvPr/>
        </p:nvSpPr>
        <p:spPr>
          <a:xfrm>
            <a:off x="1553593" y="1970843"/>
            <a:ext cx="426128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labeling for each topic and Mix Topic Modeling with Classification</a:t>
            </a:r>
            <a:endParaRPr/>
          </a:p>
        </p:txBody>
      </p:sp>
      <p:sp>
        <p:nvSpPr>
          <p:cNvPr id="182" name="Google Shape;182;p10"/>
          <p:cNvSpPr txBox="1"/>
          <p:nvPr/>
        </p:nvSpPr>
        <p:spPr>
          <a:xfrm>
            <a:off x="6498084" y="1179294"/>
            <a:ext cx="426128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Add rules that describe critical cases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 boosting for critical cases class</a:t>
            </a:r>
            <a:endParaRPr/>
          </a:p>
        </p:txBody>
      </p:sp>
      <p:sp>
        <p:nvSpPr>
          <p:cNvPr id="183" name="Google Shape;183;p10"/>
          <p:cNvSpPr/>
          <p:nvPr/>
        </p:nvSpPr>
        <p:spPr>
          <a:xfrm>
            <a:off x="4500609" y="5248492"/>
            <a:ext cx="4332302" cy="1525169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0"/>
          <p:cNvSpPr txBox="1"/>
          <p:nvPr/>
        </p:nvSpPr>
        <p:spPr>
          <a:xfrm>
            <a:off x="4735877" y="5277100"/>
            <a:ext cx="41667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Features: whether feedback topic was tagged for the driver in last day/month/3 month;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Ratings;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Most frequent topic complain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0"/>
          <p:cNvSpPr/>
          <p:nvPr/>
        </p:nvSpPr>
        <p:spPr>
          <a:xfrm>
            <a:off x="7386221" y="1854223"/>
            <a:ext cx="133165" cy="105765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0"/>
          <p:cNvSpPr/>
          <p:nvPr/>
        </p:nvSpPr>
        <p:spPr>
          <a:xfrm>
            <a:off x="2886722" y="2733794"/>
            <a:ext cx="133165" cy="31816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0"/>
          <p:cNvSpPr/>
          <p:nvPr/>
        </p:nvSpPr>
        <p:spPr>
          <a:xfrm rot="10800000">
            <a:off x="4841290" y="4895402"/>
            <a:ext cx="133165" cy="31816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0"/>
          <p:cNvSpPr/>
          <p:nvPr/>
        </p:nvSpPr>
        <p:spPr>
          <a:xfrm rot="10800000">
            <a:off x="8628724" y="4901786"/>
            <a:ext cx="133165" cy="31816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4687411" y="283292"/>
            <a:ext cx="4332302" cy="622873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0"/>
          <p:cNvSpPr txBox="1"/>
          <p:nvPr/>
        </p:nvSpPr>
        <p:spPr>
          <a:xfrm>
            <a:off x="4990730" y="254694"/>
            <a:ext cx="426128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Instead of dummy variables for topic use topic probability</a:t>
            </a:r>
            <a:endParaRPr/>
          </a:p>
        </p:txBody>
      </p:sp>
      <p:sp>
        <p:nvSpPr>
          <p:cNvPr id="191" name="Google Shape;191;p10"/>
          <p:cNvSpPr/>
          <p:nvPr/>
        </p:nvSpPr>
        <p:spPr>
          <a:xfrm>
            <a:off x="5878867" y="929623"/>
            <a:ext cx="133165" cy="212233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Case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Pipeline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Dive into pipeline steps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Results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Improvements &amp; Ideas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Use case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Define what is critical feedbacks, find and prioritized them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 not lose  driver as an employee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 no lose  client loyalty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Pipeline</a:t>
            </a:r>
            <a:endParaRPr/>
          </a:p>
        </p:txBody>
      </p:sp>
      <p:grpSp>
        <p:nvGrpSpPr>
          <p:cNvPr id="104" name="Google Shape;104;p4"/>
          <p:cNvGrpSpPr/>
          <p:nvPr/>
        </p:nvGrpSpPr>
        <p:grpSpPr>
          <a:xfrm>
            <a:off x="840871" y="1825625"/>
            <a:ext cx="10510257" cy="4351338"/>
            <a:chOff x="2671" y="0"/>
            <a:chExt cx="10510257" cy="4351338"/>
          </a:xfrm>
        </p:grpSpPr>
        <p:sp>
          <p:nvSpPr>
            <p:cNvPr id="105" name="Google Shape;105;p4"/>
            <p:cNvSpPr/>
            <p:nvPr/>
          </p:nvSpPr>
          <p:spPr>
            <a:xfrm>
              <a:off x="788669" y="0"/>
              <a:ext cx="8938260" cy="4351338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E8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2671" y="1305401"/>
              <a:ext cx="1655329" cy="1740535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 txBox="1"/>
            <p:nvPr/>
          </p:nvSpPr>
          <p:spPr>
            <a:xfrm>
              <a:off x="83478" y="1386208"/>
              <a:ext cx="1493715" cy="15789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Exploratory analysis</a:t>
              </a:r>
              <a:endParaRPr/>
            </a:p>
            <a:p>
              <a:pPr indent="-25400" lvl="1" marL="114300" marR="0" rtl="0" algn="l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1773657" y="1305401"/>
              <a:ext cx="1655329" cy="1740535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4"/>
            <p:cNvSpPr txBox="1"/>
            <p:nvPr/>
          </p:nvSpPr>
          <p:spPr>
            <a:xfrm>
              <a:off x="1854464" y="1386208"/>
              <a:ext cx="1493715" cy="15789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Labeling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Char char="•"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Create  dummy variable for critical cases</a:t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3544642" y="1305401"/>
              <a:ext cx="1655329" cy="1740535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 txBox="1"/>
            <p:nvPr/>
          </p:nvSpPr>
          <p:spPr>
            <a:xfrm>
              <a:off x="3625449" y="1386208"/>
              <a:ext cx="1493715" cy="15789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Preprocessing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Char char="•"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Sentiment analysis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Char char="•"/>
              </a:pPr>
              <a:r>
                <a:rPr lang="en-US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cleaning</a:t>
              </a: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Char char="•"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Spell correction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Char char="•"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Lemmatization</a:t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5315628" y="1305401"/>
              <a:ext cx="1655329" cy="1740535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 txBox="1"/>
            <p:nvPr/>
          </p:nvSpPr>
          <p:spPr>
            <a:xfrm>
              <a:off x="5396435" y="1386208"/>
              <a:ext cx="1493715" cy="15789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Topic</a:t>
              </a: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1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Modeling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Char char="•"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LDA model</a:t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7086613" y="1305401"/>
              <a:ext cx="1655329" cy="1740535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4"/>
            <p:cNvSpPr txBox="1"/>
            <p:nvPr/>
          </p:nvSpPr>
          <p:spPr>
            <a:xfrm>
              <a:off x="7167420" y="1386208"/>
              <a:ext cx="1493715" cy="15789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Regression Model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Char char="•"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Built prioritization with regression model</a:t>
              </a: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8857599" y="1305401"/>
              <a:ext cx="1655329" cy="1740535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4"/>
            <p:cNvSpPr txBox="1"/>
            <p:nvPr/>
          </p:nvSpPr>
          <p:spPr>
            <a:xfrm>
              <a:off x="8938406" y="1386208"/>
              <a:ext cx="1493715" cy="15789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Results</a:t>
              </a:r>
              <a:endParaRPr/>
            </a:p>
            <a:p>
              <a:pPr indent="-25400" lvl="1" marL="114300" marR="0" rtl="0" algn="l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type="title"/>
          </p:nvPr>
        </p:nvSpPr>
        <p:spPr>
          <a:xfrm>
            <a:off x="838200" y="3937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Exploratory Analysis </a:t>
            </a:r>
            <a:endParaRPr/>
          </a:p>
        </p:txBody>
      </p:sp>
      <p:sp>
        <p:nvSpPr>
          <p:cNvPr id="123" name="Google Shape;123;p5"/>
          <p:cNvSpPr txBox="1"/>
          <p:nvPr>
            <p:ph idx="1" type="body"/>
          </p:nvPr>
        </p:nvSpPr>
        <p:spPr>
          <a:xfrm>
            <a:off x="838200" y="1825625"/>
            <a:ext cx="666343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60 % of  feedbacks are negative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Sentiment analysis added 5% to negative feedbacks with positive marks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Some region have significant low median mark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1631" y="1719263"/>
            <a:ext cx="387667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Exploratory Analysis </a:t>
            </a:r>
            <a:endParaRPr/>
          </a:p>
        </p:txBody>
      </p:sp>
      <p:sp>
        <p:nvSpPr>
          <p:cNvPr id="130" name="Google Shape;130;p6"/>
          <p:cNvSpPr txBox="1"/>
          <p:nvPr>
            <p:ph idx="1" type="body"/>
          </p:nvPr>
        </p:nvSpPr>
        <p:spPr>
          <a:xfrm>
            <a:off x="838200" y="1825625"/>
            <a:ext cx="555372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Critical cases – low frequent group ( 5% of negative feedbacks)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another car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another person in the car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violence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weapon mentioned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driver found personal info( number, place of living etc.)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dropped off far away from final way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driver is drunk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7102136" y="177552"/>
            <a:ext cx="4962617" cy="1731145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6"/>
          <p:cNvSpPr txBox="1"/>
          <p:nvPr/>
        </p:nvSpPr>
        <p:spPr>
          <a:xfrm>
            <a:off x="7226423" y="342168"/>
            <a:ext cx="460751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got insulted by the driver ,driver seems to be drunk, music very loud,was not safe drive,told me to hung up my call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 went by a weird road, he took another ride with me</a:t>
            </a:r>
            <a:endParaRPr/>
          </a:p>
        </p:txBody>
      </p:sp>
      <p:sp>
        <p:nvSpPr>
          <p:cNvPr id="133" name="Google Shape;133;p6"/>
          <p:cNvSpPr/>
          <p:nvPr/>
        </p:nvSpPr>
        <p:spPr>
          <a:xfrm>
            <a:off x="7102136" y="2198916"/>
            <a:ext cx="4962617" cy="1103578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Stole my phone. Uklon said he didn’t have the phone. Demanded money to return my phone</a:t>
            </a: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7102135" y="3551710"/>
            <a:ext cx="4962617" cy="1103579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 took my number without my permission and he texting me what’s app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6"/>
          <p:cNvSpPr/>
          <p:nvPr/>
        </p:nvSpPr>
        <p:spPr>
          <a:xfrm>
            <a:off x="7102135" y="4904505"/>
            <a:ext cx="4962617" cy="1272458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Dangerous. we almost crashed, the driver drove so fast and swerving I felt sick. no seatbelts either. worst taxi ride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Preprocessing </a:t>
            </a:r>
            <a:endParaRPr/>
          </a:p>
        </p:txBody>
      </p:sp>
      <p:sp>
        <p:nvSpPr>
          <p:cNvPr id="141" name="Google Shape;14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Sentiment analysis with Hugging Face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Main data set – mark is in (1,2,3) or negative sentiment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Extend stop words list and remove it from feedbacks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Remove special signs and emoji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Lower Case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Spell correction with TextBlob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Word tokenization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Lemmatization (</a:t>
            </a:r>
            <a:r>
              <a:rPr b="0" lang="en-US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'NOUN'</a:t>
            </a:r>
            <a: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r>
              <a:rPr b="0" lang="en-US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'ADJ'</a:t>
            </a:r>
            <a: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r>
              <a:rPr b="0" lang="en-US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'VERB'</a:t>
            </a:r>
            <a:r>
              <a:rPr b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r>
              <a:rPr b="0" lang="en-US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'ADV’)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>
            <p:ph type="title"/>
          </p:nvPr>
        </p:nvSpPr>
        <p:spPr>
          <a:xfrm>
            <a:off x="838200" y="365126"/>
            <a:ext cx="10515600" cy="83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Topic Modeling: </a:t>
            </a:r>
            <a:r>
              <a:rPr i="0" lang="en-US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Latent Dirichlet Allocation </a:t>
            </a:r>
            <a:endParaRPr/>
          </a:p>
        </p:txBody>
      </p:sp>
      <p:sp>
        <p:nvSpPr>
          <p:cNvPr id="147" name="Google Shape;147;p8"/>
          <p:cNvSpPr txBox="1"/>
          <p:nvPr>
            <p:ph idx="1" type="body"/>
          </p:nvPr>
        </p:nvSpPr>
        <p:spPr>
          <a:xfrm>
            <a:off x="4687410" y="1198486"/>
            <a:ext cx="6666390" cy="4978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/>
              <a:t>[(0,  '0.011*"seat" + 0.011*"put" + 0.008*"behave" + 0.008*"front" + 0.004*"star" + 0.004*"belt"'),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/>
              <a:t> (1,  '0.094*"drive" + 0.029*"road" + 0.021*"fast" + 0.017*"shout" + 0.015*"music" + 0.010*"safe"'),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/>
              <a:t> (2,  '0.159*"rude" + 0.027*"taxi" + 0.016*"much" + 0.007*"bit" + 0.006*"scream" + 0.006*"disrespectful"'),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/>
              <a:t> (3,  '0.051*"arrive" + 0.041*"idle" + 0.039*"late" + 0.038*"start" + 0.029*"wait" + 0.027*"time"'),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/>
              <a:t> (4,  '0.014*"attitude" + 0.011*"speed" + 0.008*"poor" + 0.004*"city" + 0.004*"fraud" + 0.002*"limit"'),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/>
              <a:t> (5,  '0.048*"phone" + 0.041*"driving" + 0.035*"use" + 0.022*"talk" + 0.009*"fight" + 0.007*"testing"'),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/>
              <a:t> (6,  '0.048*"trip" + 0.047*"take" + 0.042*"money" + 0.028*"pay" + 0.016*"behavior" + 0.015*"ride"'),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/>
              <a:t> (7,  '0.034*"time" + 0.033*"call" + 0.017*"speak" + 0.011*"customer" + 0.008*"russian" + 0.005*"arrival"'),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/>
              <a:t> (8,  '0.077*"address" + 0.033*"go" + 0.027*"wrong" + 0.020*"take" + 0.019*"need" + 0.017*"way"'),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/>
              <a:t> (9,  '0.022*"slow" + 0.017*"feel" + 0.015*"aggressive" + 0.012*"listen" + 0.007*"comfortable" + 0.006*"issue"'),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/>
              <a:t> (10,  '0.023*"passenger" + 0.019*"driver" + 0.013*"polite" + 0.011*"yell" + 0.011*"think" + 0.005*"item"'),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/>
              <a:t> (11,  '0.019*"ask" + 0.017*"cold" + 0.013*"entrance" + 0.013*"number" + 0.007*"stupid" + 0.007*"theater"'),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/>
              <a:t> (12,  '0.013*"arrogant" + 0.012*"follow" + 0.010*"map" + 0.006*"side" + 0.003*"begin" + 0.003*"needless"'),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/>
              <a:t> (13,  '0.016*"help" + 0.014*"smoke" + 0.013*"bag" + 0.012*"client" + 0.006*"heavy" + 0.006*"carry"'),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/>
              <a:t> (14,  '0.015*"well" + 0.011*"understand" + 0.007*"abusive" + 0.004*"throw" + 0.003*"respectful" + 0.003*"expel"'),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/>
              <a:t> (15,  '0.033*"good" + 0.026*"racism" + 0.019*"mask" + 0.013*"service" + 0.012*"terrible" + 0.011*"dirty"'),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/>
              <a:t> (16,  '0.019*"ride" + 0.013*"insult" + 0.010*"recommend" + 0.008*"mean" + 0.004*"general" + 0.004*"safety"'),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/>
              <a:t> (17,  '0.121*"bad" + 0.026*"route" + 0.025*"behaviour" + 0.025*"long" + 0.011*"navigation" + 0.007*"choose"'),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/>
              <a:t> (18,  '0.047*"wrong" + 0.043*"location" + 0.040*"drop" + 0.035*"change" + 0.032*"give" + 0.030*"pick"'),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/>
              <a:t> (19,  '0.031*"smell" + 0.012*"person" + 0.011*"nice" + 0.006*"unfriendly" + 0.004*"cigarette" + 0.004*"seatbelt"')]</a:t>
            </a:r>
            <a:endParaRPr/>
          </a:p>
        </p:txBody>
      </p:sp>
      <p:sp>
        <p:nvSpPr>
          <p:cNvPr id="148" name="Google Shape;148;p8"/>
          <p:cNvSpPr txBox="1"/>
          <p:nvPr/>
        </p:nvSpPr>
        <p:spPr>
          <a:xfrm>
            <a:off x="446102" y="1314466"/>
            <a:ext cx="6094520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	     0</a:t>
            </a: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lang="en-US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'car_broken'</a:t>
            </a: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   </a:t>
            </a:r>
            <a:r>
              <a:rPr b="0" lang="en-US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lang="en-US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'driving_style'</a:t>
            </a: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   </a:t>
            </a:r>
            <a:r>
              <a:rPr b="0" lang="en-US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lang="en-US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'aggresive_behaviour'</a:t>
            </a: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   </a:t>
            </a:r>
            <a:r>
              <a:rPr b="0" lang="en-US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lang="en-US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'point_of_start'</a:t>
            </a: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   </a:t>
            </a:r>
            <a:r>
              <a:rPr b="0" lang="en-US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lang="en-US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'speed_limit'</a:t>
            </a: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   </a:t>
            </a:r>
            <a:r>
              <a:rPr b="0" lang="en-US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lang="en-US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'use_phone_while_driving'</a:t>
            </a: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   </a:t>
            </a:r>
            <a:r>
              <a:rPr b="0" lang="en-US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lang="en-US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'extra_money_paid'</a:t>
            </a: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   </a:t>
            </a:r>
            <a:r>
              <a:rPr b="0" lang="en-US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lang="en-US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'language_conflict'</a:t>
            </a: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   </a:t>
            </a:r>
            <a:r>
              <a:rPr b="0" lang="en-US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lang="en-US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'not_optimal_way'</a:t>
            </a: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   </a:t>
            </a:r>
            <a:r>
              <a:rPr b="0" lang="en-US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lang="en-US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'passanger_disagree'</a:t>
            </a: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   </a:t>
            </a:r>
            <a:r>
              <a:rPr b="0" lang="en-US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lang="en-US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'aggresive_behaviour'</a:t>
            </a: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   </a:t>
            </a:r>
            <a:r>
              <a:rPr b="0" lang="en-US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lang="en-US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'missundertanding'</a:t>
            </a: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   </a:t>
            </a:r>
            <a:r>
              <a:rPr b="0" lang="en-US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lang="en-US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'not_optimal_way'</a:t>
            </a: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   </a:t>
            </a:r>
            <a:r>
              <a:rPr b="0" lang="en-US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lang="en-US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'luggage_help'</a:t>
            </a: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   </a:t>
            </a:r>
            <a:r>
              <a:rPr b="0" lang="en-US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lang="en-US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'too aggresive behaviour'</a:t>
            </a: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   </a:t>
            </a:r>
            <a:r>
              <a:rPr b="0" lang="en-US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lang="en-US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'rasism_covid'</a:t>
            </a: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   </a:t>
            </a:r>
            <a:r>
              <a:rPr b="0" lang="en-US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lang="en-US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'personal_safety'</a:t>
            </a: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   </a:t>
            </a:r>
            <a:r>
              <a:rPr b="0" lang="en-US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lang="en-US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'wrong_way'</a:t>
            </a: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   </a:t>
            </a:r>
            <a:r>
              <a:rPr b="0" lang="en-US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lang="en-US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'wrong_drop_location'</a:t>
            </a: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   </a:t>
            </a:r>
            <a:r>
              <a:rPr b="0" lang="en-US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b="0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lang="en-US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'dirty_car'</a:t>
            </a:r>
            <a:endParaRPr b="0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8"/>
          <p:cNvSpPr txBox="1"/>
          <p:nvPr/>
        </p:nvSpPr>
        <p:spPr>
          <a:xfrm>
            <a:off x="446102" y="5515056"/>
            <a:ext cx="609452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Hyper parameter tunninig:  Grid Search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Coherence Score: 0.49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Perplexity:  -7.5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Regression Modeling </a:t>
            </a:r>
            <a:endParaRPr/>
          </a:p>
        </p:txBody>
      </p:sp>
      <p:sp>
        <p:nvSpPr>
          <p:cNvPr id="155" name="Google Shape;155;p9"/>
          <p:cNvSpPr txBox="1"/>
          <p:nvPr>
            <p:ph idx="1" type="body"/>
          </p:nvPr>
        </p:nvSpPr>
        <p:spPr>
          <a:xfrm>
            <a:off x="838200" y="1518082"/>
            <a:ext cx="10515600" cy="4658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Split test/train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Balance data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Current solution : decrease number of non critical cases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Logistic Regression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156" name="Google Shape;15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429000"/>
            <a:ext cx="12192000" cy="255373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9"/>
          <p:cNvSpPr txBox="1"/>
          <p:nvPr/>
        </p:nvSpPr>
        <p:spPr>
          <a:xfrm>
            <a:off x="472736" y="6092059"/>
            <a:ext cx="609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LogisticRegression Has a training score of 63.0 % accuracy score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2022-11-04T19:45:36Z</dcterms:created>
  <dc:creator>Liza Yaroshchuk</dc:creator>
</cp:coreProperties>
</file>