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8" autoAdjust="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9/6/2024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081087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1723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6371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98559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9678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562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2232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9288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2118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29108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9/6/2024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326427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9/6/2024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0357513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C8A67-A8E1-A476-41A2-71D2ADC11AF2}"/>
              </a:ext>
            </a:extLst>
          </p:cNvPr>
          <p:cNvSpPr>
            <a:spLocks noGrp="1"/>
          </p:cNvSpPr>
          <p:nvPr>
            <p:ph type="ctrTitle"/>
          </p:nvPr>
        </p:nvSpPr>
        <p:spPr>
          <a:xfrm>
            <a:off x="7587182" y="893935"/>
            <a:ext cx="3756670" cy="3339390"/>
          </a:xfrm>
        </p:spPr>
        <p:txBody>
          <a:bodyPr anchor="b">
            <a:normAutofit/>
          </a:bodyPr>
          <a:lstStyle/>
          <a:p>
            <a:r>
              <a:rPr lang="en-US" sz="6000"/>
              <a:t>Team Verse Proposal</a:t>
            </a:r>
          </a:p>
        </p:txBody>
      </p:sp>
      <p:sp>
        <p:nvSpPr>
          <p:cNvPr id="3" name="Subtitle 2">
            <a:extLst>
              <a:ext uri="{FF2B5EF4-FFF2-40B4-BE49-F238E27FC236}">
                <a16:creationId xmlns:a16="http://schemas.microsoft.com/office/drawing/2014/main" id="{2B9F8B6C-CD73-68F1-20A0-7402F64921A2}"/>
              </a:ext>
            </a:extLst>
          </p:cNvPr>
          <p:cNvSpPr>
            <a:spLocks noGrp="1"/>
          </p:cNvSpPr>
          <p:nvPr>
            <p:ph type="subTitle" idx="1"/>
          </p:nvPr>
        </p:nvSpPr>
        <p:spPr>
          <a:xfrm>
            <a:off x="7587181" y="4382814"/>
            <a:ext cx="3756669" cy="1403837"/>
          </a:xfrm>
        </p:spPr>
        <p:txBody>
          <a:bodyPr anchor="t">
            <a:normAutofit/>
          </a:bodyPr>
          <a:lstStyle/>
          <a:p>
            <a:r>
              <a:rPr lang="en-US" dirty="0"/>
              <a:t>By Jase, Travis, and Asher</a:t>
            </a:r>
          </a:p>
        </p:txBody>
      </p:sp>
      <p:pic>
        <p:nvPicPr>
          <p:cNvPr id="4" name="Picture 3" descr="A group of neon lights in a triangle shape&#10;&#10;Description automatically generated">
            <a:extLst>
              <a:ext uri="{FF2B5EF4-FFF2-40B4-BE49-F238E27FC236}">
                <a16:creationId xmlns:a16="http://schemas.microsoft.com/office/drawing/2014/main" id="{561E8CDB-8027-4254-5471-A9A45127E8A5}"/>
              </a:ext>
            </a:extLst>
          </p:cNvPr>
          <p:cNvPicPr>
            <a:picLocks noChangeAspect="1"/>
          </p:cNvPicPr>
          <p:nvPr/>
        </p:nvPicPr>
        <p:blipFill>
          <a:blip r:embed="rId2"/>
          <a:srcRect l="15872" r="19399"/>
          <a:stretch/>
        </p:blipFill>
        <p:spPr>
          <a:xfrm>
            <a:off x="20" y="10"/>
            <a:ext cx="7102529"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5978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E7F2C-0258-0B1B-2112-BAA185282ADB}"/>
              </a:ext>
            </a:extLst>
          </p:cNvPr>
          <p:cNvSpPr>
            <a:spLocks noGrp="1"/>
          </p:cNvSpPr>
          <p:nvPr>
            <p:ph type="title"/>
          </p:nvPr>
        </p:nvSpPr>
        <p:spPr>
          <a:xfrm>
            <a:off x="7885744" y="691762"/>
            <a:ext cx="3541205" cy="1706649"/>
          </a:xfrm>
        </p:spPr>
        <p:txBody>
          <a:bodyPr anchor="ctr">
            <a:normAutofit/>
          </a:bodyPr>
          <a:lstStyle/>
          <a:p>
            <a:r>
              <a:rPr lang="en-US" sz="4800"/>
              <a:t>What is the idea?</a:t>
            </a:r>
          </a:p>
        </p:txBody>
      </p:sp>
      <p:pic>
        <p:nvPicPr>
          <p:cNvPr id="4" name="Picture 3" descr="A maze with a red and black line&#10;&#10;Description automatically generated with medium confidence">
            <a:extLst>
              <a:ext uri="{FF2B5EF4-FFF2-40B4-BE49-F238E27FC236}">
                <a16:creationId xmlns:a16="http://schemas.microsoft.com/office/drawing/2014/main" id="{1FF1B6F7-DB6B-2CCA-50E1-0359F5B377C8}"/>
              </a:ext>
            </a:extLst>
          </p:cNvPr>
          <p:cNvPicPr>
            <a:picLocks noChangeAspect="1"/>
          </p:cNvPicPr>
          <p:nvPr/>
        </p:nvPicPr>
        <p:blipFill>
          <a:blip r:embed="rId2"/>
          <a:stretch>
            <a:fillRect/>
          </a:stretch>
        </p:blipFill>
        <p:spPr>
          <a:xfrm>
            <a:off x="758953" y="872208"/>
            <a:ext cx="6301805" cy="4726353"/>
          </a:xfrm>
          <a:prstGeom prst="rect">
            <a:avLst/>
          </a:prstGeom>
        </p:spPr>
      </p:pic>
      <p:cxnSp>
        <p:nvCxnSpPr>
          <p:cNvPr id="11" name="Straight Connector 1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C08BF-D724-27AD-9C53-CB4364558113}"/>
              </a:ext>
            </a:extLst>
          </p:cNvPr>
          <p:cNvSpPr>
            <a:spLocks noGrp="1"/>
          </p:cNvSpPr>
          <p:nvPr>
            <p:ph idx="1"/>
          </p:nvPr>
        </p:nvSpPr>
        <p:spPr>
          <a:xfrm>
            <a:off x="7888666" y="2623930"/>
            <a:ext cx="3541205" cy="3158160"/>
          </a:xfrm>
        </p:spPr>
        <p:txBody>
          <a:bodyPr>
            <a:normAutofit/>
          </a:bodyPr>
          <a:lstStyle/>
          <a:p>
            <a:r>
              <a:rPr lang="en-US" dirty="0"/>
              <a:t>We want to make a robot that can solve a line maze, like the one seen in the photo.</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599826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9B18C-D2F7-50FC-5CB5-185B5398876D}"/>
              </a:ext>
            </a:extLst>
          </p:cNvPr>
          <p:cNvSpPr>
            <a:spLocks noGrp="1"/>
          </p:cNvSpPr>
          <p:nvPr>
            <p:ph type="title"/>
          </p:nvPr>
        </p:nvSpPr>
        <p:spPr>
          <a:xfrm>
            <a:off x="758952" y="758951"/>
            <a:ext cx="4782039" cy="1966747"/>
          </a:xfrm>
        </p:spPr>
        <p:txBody>
          <a:bodyPr anchor="ctr">
            <a:normAutofit/>
          </a:bodyPr>
          <a:lstStyle/>
          <a:p>
            <a:r>
              <a:rPr lang="en-US" dirty="0"/>
              <a:t>How can we achieve this?</a:t>
            </a:r>
          </a:p>
        </p:txBody>
      </p:sp>
      <p:cxnSp>
        <p:nvCxnSpPr>
          <p:cNvPr id="11" name="Straight Connector 10">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482BAD-277C-0E17-BEB6-D52A42E321AE}"/>
              </a:ext>
            </a:extLst>
          </p:cNvPr>
          <p:cNvSpPr>
            <a:spLocks noGrp="1"/>
          </p:cNvSpPr>
          <p:nvPr>
            <p:ph idx="1"/>
          </p:nvPr>
        </p:nvSpPr>
        <p:spPr>
          <a:xfrm>
            <a:off x="758826" y="3161684"/>
            <a:ext cx="4782166" cy="2620405"/>
          </a:xfrm>
        </p:spPr>
        <p:txBody>
          <a:bodyPr>
            <a:normAutofit/>
          </a:bodyPr>
          <a:lstStyle/>
          <a:p>
            <a:r>
              <a:rPr lang="en-US" dirty="0"/>
              <a:t>There are a few ways we can achieve this, but currently we are thinking about a small robot like the example photo. Two wheels, motors, a line sensor, and a power source of course!</a:t>
            </a:r>
          </a:p>
        </p:txBody>
      </p:sp>
      <p:pic>
        <p:nvPicPr>
          <p:cNvPr id="4" name="Picture 3" descr="A small green and red vehicle with a black battery&#10;&#10;Description automatically generated">
            <a:extLst>
              <a:ext uri="{FF2B5EF4-FFF2-40B4-BE49-F238E27FC236}">
                <a16:creationId xmlns:a16="http://schemas.microsoft.com/office/drawing/2014/main" id="{F2C3AB61-D3DB-B99B-1BAE-814E355399BF}"/>
              </a:ext>
            </a:extLst>
          </p:cNvPr>
          <p:cNvPicPr>
            <a:picLocks noChangeAspect="1"/>
          </p:cNvPicPr>
          <p:nvPr/>
        </p:nvPicPr>
        <p:blipFill>
          <a:blip r:embed="rId2"/>
          <a:srcRect l="19947" r="13386"/>
          <a:stretch/>
        </p:blipFill>
        <p:spPr>
          <a:xfrm>
            <a:off x="6096000" y="10"/>
            <a:ext cx="6095998" cy="6857990"/>
          </a:xfrm>
          <a:prstGeom prst="rect">
            <a:avLst/>
          </a:pr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394966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2A690D-B35E-0AD6-0D4C-7F3583BDD2E2}"/>
              </a:ext>
            </a:extLst>
          </p:cNvPr>
          <p:cNvSpPr>
            <a:spLocks noGrp="1"/>
          </p:cNvSpPr>
          <p:nvPr>
            <p:ph type="title"/>
          </p:nvPr>
        </p:nvSpPr>
        <p:spPr>
          <a:xfrm>
            <a:off x="758952" y="420625"/>
            <a:ext cx="10667998" cy="1326814"/>
          </a:xfrm>
        </p:spPr>
        <p:txBody>
          <a:bodyPr anchor="ctr">
            <a:normAutofit/>
          </a:bodyPr>
          <a:lstStyle/>
          <a:p>
            <a:r>
              <a:rPr lang="en-US">
                <a:solidFill>
                  <a:schemeClr val="bg1"/>
                </a:solidFill>
              </a:rPr>
              <a:t>What would the robot have to do?</a:t>
            </a:r>
          </a:p>
        </p:txBody>
      </p:sp>
      <p:sp>
        <p:nvSpPr>
          <p:cNvPr id="3" name="Content Placeholder 2">
            <a:extLst>
              <a:ext uri="{FF2B5EF4-FFF2-40B4-BE49-F238E27FC236}">
                <a16:creationId xmlns:a16="http://schemas.microsoft.com/office/drawing/2014/main" id="{9122FCD7-4D5F-B61A-6C58-59029ACFB268}"/>
              </a:ext>
            </a:extLst>
          </p:cNvPr>
          <p:cNvSpPr>
            <a:spLocks noGrp="1"/>
          </p:cNvSpPr>
          <p:nvPr>
            <p:ph idx="1"/>
          </p:nvPr>
        </p:nvSpPr>
        <p:spPr>
          <a:xfrm>
            <a:off x="758952" y="2413169"/>
            <a:ext cx="3686588" cy="3368920"/>
          </a:xfrm>
        </p:spPr>
        <p:txBody>
          <a:bodyPr anchor="ctr">
            <a:normAutofit/>
          </a:bodyPr>
          <a:lstStyle/>
          <a:p>
            <a:r>
              <a:rPr lang="en-US" dirty="0"/>
              <a:t>As is the nature of a maze, there are hundreds, if not thousands, of combinations of paths the robot would have to figure out. The photo shows just a few paths it could encounter in the maze.</a:t>
            </a:r>
          </a:p>
        </p:txBody>
      </p:sp>
      <p:pic>
        <p:nvPicPr>
          <p:cNvPr id="4" name="Picture 3">
            <a:extLst>
              <a:ext uri="{FF2B5EF4-FFF2-40B4-BE49-F238E27FC236}">
                <a16:creationId xmlns:a16="http://schemas.microsoft.com/office/drawing/2014/main" id="{CE57CFBD-3482-4B69-A0CE-4E9CE6245C30}"/>
              </a:ext>
            </a:extLst>
          </p:cNvPr>
          <p:cNvPicPr>
            <a:picLocks noChangeAspect="1"/>
          </p:cNvPicPr>
          <p:nvPr/>
        </p:nvPicPr>
        <p:blipFill>
          <a:blip r:embed="rId2"/>
          <a:stretch>
            <a:fillRect/>
          </a:stretch>
        </p:blipFill>
        <p:spPr>
          <a:xfrm>
            <a:off x="4924759" y="2169628"/>
            <a:ext cx="6038313" cy="4181531"/>
          </a:xfrm>
          <a:prstGeom prst="rect">
            <a:avLst/>
          </a:prstGeom>
        </p:spPr>
      </p:pic>
      <p:sp>
        <p:nvSpPr>
          <p:cNvPr id="2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6689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DBEF2-B805-B1DA-E249-01AB7D8A8C55}"/>
              </a:ext>
            </a:extLst>
          </p:cNvPr>
          <p:cNvSpPr>
            <a:spLocks noGrp="1"/>
          </p:cNvSpPr>
          <p:nvPr>
            <p:ph type="title"/>
          </p:nvPr>
        </p:nvSpPr>
        <p:spPr>
          <a:xfrm>
            <a:off x="5148335" y="758952"/>
            <a:ext cx="6281663" cy="1952716"/>
          </a:xfrm>
        </p:spPr>
        <p:txBody>
          <a:bodyPr vert="horz" lIns="91440" tIns="45720" rIns="91440" bIns="45720" rtlCol="0" anchor="ctr">
            <a:normAutofit/>
          </a:bodyPr>
          <a:lstStyle/>
          <a:p>
            <a:r>
              <a:rPr lang="en-US" dirty="0"/>
              <a:t>The tricky part.</a:t>
            </a:r>
          </a:p>
        </p:txBody>
      </p:sp>
      <p:pic>
        <p:nvPicPr>
          <p:cNvPr id="4" name="Picture 3">
            <a:extLst>
              <a:ext uri="{FF2B5EF4-FFF2-40B4-BE49-F238E27FC236}">
                <a16:creationId xmlns:a16="http://schemas.microsoft.com/office/drawing/2014/main" id="{6A9F1AE1-A65C-0830-CF71-227B33DE7319}"/>
              </a:ext>
            </a:extLst>
          </p:cNvPr>
          <p:cNvPicPr>
            <a:picLocks noChangeAspect="1"/>
          </p:cNvPicPr>
          <p:nvPr/>
        </p:nvPicPr>
        <p:blipFill>
          <a:blip r:embed="rId2"/>
          <a:srcRect l="14791" r="23220" b="-1"/>
          <a:stretch/>
        </p:blipFill>
        <p:spPr>
          <a:xfrm>
            <a:off x="20" y="10"/>
            <a:ext cx="4595888" cy="6857990"/>
          </a:xfrm>
          <a:prstGeom prst="rect">
            <a:avLst/>
          </a:prstGeom>
        </p:spPr>
      </p:pic>
      <p:cxnSp>
        <p:nvCxnSpPr>
          <p:cNvPr id="24" name="Straight Connector 23">
            <a:extLst>
              <a:ext uri="{FF2B5EF4-FFF2-40B4-BE49-F238E27FC236}">
                <a16:creationId xmlns:a16="http://schemas.microsoft.com/office/drawing/2014/main" id="{DF96FA98-52E5-4AA7-98B9-BE6200CF01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181601" y="2933080"/>
            <a:ext cx="6248397"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A255FF-0EE3-C7EE-63AE-82AB521239E4}"/>
              </a:ext>
            </a:extLst>
          </p:cNvPr>
          <p:cNvSpPr>
            <a:spLocks noGrp="1"/>
          </p:cNvSpPr>
          <p:nvPr>
            <p:ph idx="1"/>
          </p:nvPr>
        </p:nvSpPr>
        <p:spPr>
          <a:xfrm>
            <a:off x="5148208" y="3161680"/>
            <a:ext cx="6281663" cy="2620409"/>
          </a:xfrm>
        </p:spPr>
        <p:txBody>
          <a:bodyPr vert="horz" lIns="91440" tIns="45720" rIns="91440" bIns="45720" rtlCol="0">
            <a:normAutofit/>
          </a:bodyPr>
          <a:lstStyle/>
          <a:p>
            <a:pPr marL="0" indent="0">
              <a:buNone/>
            </a:pPr>
            <a:r>
              <a:rPr lang="en-US" dirty="0"/>
              <a:t>What happens if we have a maze where the robot cannot find it’s way out and repeats the same path over and over?</a:t>
            </a:r>
          </a:p>
        </p:txBody>
      </p:sp>
      <p:sp>
        <p:nvSpPr>
          <p:cNvPr id="2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669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A0950-7CA2-9B42-2F3A-9F1558B04A70}"/>
              </a:ext>
            </a:extLst>
          </p:cNvPr>
          <p:cNvSpPr>
            <a:spLocks noGrp="1"/>
          </p:cNvSpPr>
          <p:nvPr>
            <p:ph type="title"/>
          </p:nvPr>
        </p:nvSpPr>
        <p:spPr>
          <a:xfrm>
            <a:off x="758952" y="758951"/>
            <a:ext cx="4782039" cy="1966747"/>
          </a:xfrm>
        </p:spPr>
        <p:txBody>
          <a:bodyPr anchor="ctr">
            <a:normAutofit/>
          </a:bodyPr>
          <a:lstStyle/>
          <a:p>
            <a:r>
              <a:rPr lang="en-US" dirty="0"/>
              <a:t>The solution!</a:t>
            </a:r>
          </a:p>
        </p:txBody>
      </p:sp>
      <p:cxnSp>
        <p:nvCxnSpPr>
          <p:cNvPr id="20" name="Straight Connector 19">
            <a:extLst>
              <a:ext uri="{FF2B5EF4-FFF2-40B4-BE49-F238E27FC236}">
                <a16:creationId xmlns:a16="http://schemas.microsoft.com/office/drawing/2014/main" id="{AEF97C72-3F89-4F0A-9629-01818B389C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503" y="2954301"/>
            <a:ext cx="47548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AA06D8-D68C-C00E-25E7-4378E040CB12}"/>
              </a:ext>
            </a:extLst>
          </p:cNvPr>
          <p:cNvSpPr>
            <a:spLocks noGrp="1"/>
          </p:cNvSpPr>
          <p:nvPr>
            <p:ph idx="1"/>
          </p:nvPr>
        </p:nvSpPr>
        <p:spPr>
          <a:xfrm>
            <a:off x="758826" y="3161684"/>
            <a:ext cx="4782166" cy="2620405"/>
          </a:xfrm>
        </p:spPr>
        <p:txBody>
          <a:bodyPr>
            <a:normAutofit/>
          </a:bodyPr>
          <a:lstStyle/>
          <a:p>
            <a:r>
              <a:rPr lang="en-US" dirty="0"/>
              <a:t>We could put three line-sensors on the front to see if there’s a path left and right. Theoretically we could then have it coded where it could know it already went right so now it will go left.</a:t>
            </a:r>
          </a:p>
        </p:txBody>
      </p:sp>
      <p:pic>
        <p:nvPicPr>
          <p:cNvPr id="5" name="Picture 4" descr="A blue car with wheels and circuit board&#10;&#10;Description automatically generated">
            <a:extLst>
              <a:ext uri="{FF2B5EF4-FFF2-40B4-BE49-F238E27FC236}">
                <a16:creationId xmlns:a16="http://schemas.microsoft.com/office/drawing/2014/main" id="{86A9D927-37FF-5834-FFCC-2A0262FDF815}"/>
              </a:ext>
            </a:extLst>
          </p:cNvPr>
          <p:cNvPicPr>
            <a:picLocks noChangeAspect="1"/>
          </p:cNvPicPr>
          <p:nvPr/>
        </p:nvPicPr>
        <p:blipFill>
          <a:blip r:embed="rId2"/>
          <a:srcRect l="6275" r="4836"/>
          <a:stretch/>
        </p:blipFill>
        <p:spPr>
          <a:xfrm>
            <a:off x="6096000" y="10"/>
            <a:ext cx="6095998" cy="6857990"/>
          </a:xfrm>
          <a:prstGeom prst="rect">
            <a:avLst/>
          </a:prstGeom>
        </p:spPr>
      </p:pic>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2734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83676-113F-2B5E-E2DE-87B7C4A17CCA}"/>
              </a:ext>
            </a:extLst>
          </p:cNvPr>
          <p:cNvSpPr>
            <a:spLocks noGrp="1"/>
          </p:cNvSpPr>
          <p:nvPr>
            <p:ph type="title"/>
          </p:nvPr>
        </p:nvSpPr>
        <p:spPr>
          <a:xfrm>
            <a:off x="7885744" y="691762"/>
            <a:ext cx="3541205" cy="1706649"/>
          </a:xfrm>
        </p:spPr>
        <p:txBody>
          <a:bodyPr anchor="ctr">
            <a:normAutofit/>
          </a:bodyPr>
          <a:lstStyle/>
          <a:p>
            <a:r>
              <a:rPr lang="en-US" sz="4800"/>
              <a:t>Optimization</a:t>
            </a:r>
          </a:p>
        </p:txBody>
      </p:sp>
      <p:pic>
        <p:nvPicPr>
          <p:cNvPr id="4" name="Picture 3">
            <a:extLst>
              <a:ext uri="{FF2B5EF4-FFF2-40B4-BE49-F238E27FC236}">
                <a16:creationId xmlns:a16="http://schemas.microsoft.com/office/drawing/2014/main" id="{333CDB64-14CB-EC4A-1CEC-D0BF7A98B2C3}"/>
              </a:ext>
            </a:extLst>
          </p:cNvPr>
          <p:cNvPicPr>
            <a:picLocks noChangeAspect="1"/>
          </p:cNvPicPr>
          <p:nvPr/>
        </p:nvPicPr>
        <p:blipFill>
          <a:blip r:embed="rId2"/>
          <a:srcRect l="9308" t="13759" r="8201" b="24255"/>
          <a:stretch/>
        </p:blipFill>
        <p:spPr>
          <a:xfrm>
            <a:off x="758953" y="1649043"/>
            <a:ext cx="6301805" cy="3172684"/>
          </a:xfrm>
          <a:prstGeom prst="rect">
            <a:avLst/>
          </a:prstGeom>
        </p:spPr>
      </p:pic>
      <p:cxnSp>
        <p:nvCxnSpPr>
          <p:cNvPr id="11" name="Straight Connector 10">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B14A19-D743-ED69-23A1-3D3BB25D2F1F}"/>
              </a:ext>
            </a:extLst>
          </p:cNvPr>
          <p:cNvSpPr>
            <a:spLocks noGrp="1"/>
          </p:cNvSpPr>
          <p:nvPr>
            <p:ph idx="1"/>
          </p:nvPr>
        </p:nvSpPr>
        <p:spPr>
          <a:xfrm>
            <a:off x="7888666" y="2623930"/>
            <a:ext cx="3541205" cy="3158160"/>
          </a:xfrm>
        </p:spPr>
        <p:txBody>
          <a:bodyPr>
            <a:normAutofit/>
          </a:bodyPr>
          <a:lstStyle/>
          <a:p>
            <a:r>
              <a:rPr lang="en-US" dirty="0"/>
              <a:t>We could possibly make it go even faster by potentially keeping track of the maze layout, the first run being it figuring out the layout with future runs knowing the optimal way through.</a:t>
            </a:r>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7837568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spare parts and tires&#10;&#10;Description automatically generated">
            <a:extLst>
              <a:ext uri="{FF2B5EF4-FFF2-40B4-BE49-F238E27FC236}">
                <a16:creationId xmlns:a16="http://schemas.microsoft.com/office/drawing/2014/main" id="{CF6355B9-4F68-9418-68FE-ACA9037570C7}"/>
              </a:ext>
            </a:extLst>
          </p:cNvPr>
          <p:cNvPicPr>
            <a:picLocks noChangeAspect="1"/>
          </p:cNvPicPr>
          <p:nvPr/>
        </p:nvPicPr>
        <p:blipFill>
          <a:blip r:embed="rId2">
            <a:duotone>
              <a:schemeClr val="bg2">
                <a:shade val="45000"/>
                <a:satMod val="135000"/>
              </a:schemeClr>
              <a:prstClr val="white"/>
            </a:duotone>
            <a:alphaModFix amt="40000"/>
          </a:blip>
          <a:srcRect/>
          <a:stretch/>
        </p:blipFill>
        <p:spPr>
          <a:xfrm>
            <a:off x="20" y="10"/>
            <a:ext cx="12191980" cy="6857990"/>
          </a:xfrm>
          <a:prstGeom prst="rect">
            <a:avLst/>
          </a:prstGeom>
        </p:spPr>
      </p:pic>
      <p:sp>
        <p:nvSpPr>
          <p:cNvPr id="33" name="Rectangle 32">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FFAC3-8875-53ED-AB96-E7A26BDE54D4}"/>
              </a:ext>
            </a:extLst>
          </p:cNvPr>
          <p:cNvSpPr>
            <a:spLocks noGrp="1"/>
          </p:cNvSpPr>
          <p:nvPr>
            <p:ph type="title"/>
          </p:nvPr>
        </p:nvSpPr>
        <p:spPr>
          <a:xfrm>
            <a:off x="758952" y="1201002"/>
            <a:ext cx="3831335" cy="4312829"/>
          </a:xfrm>
        </p:spPr>
        <p:txBody>
          <a:bodyPr>
            <a:normAutofit/>
          </a:bodyPr>
          <a:lstStyle/>
          <a:p>
            <a:r>
              <a:rPr lang="en-US" dirty="0"/>
              <a:t>Parts List</a:t>
            </a:r>
          </a:p>
        </p:txBody>
      </p:sp>
      <p:cxnSp>
        <p:nvCxnSpPr>
          <p:cNvPr id="35" name="Straight Connector 34">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1C5718-86F0-2107-4CFC-06BE6FB41147}"/>
              </a:ext>
            </a:extLst>
          </p:cNvPr>
          <p:cNvSpPr>
            <a:spLocks noGrp="1"/>
          </p:cNvSpPr>
          <p:nvPr>
            <p:ph idx="1"/>
          </p:nvPr>
        </p:nvSpPr>
        <p:spPr>
          <a:xfrm>
            <a:off x="5232992" y="1201002"/>
            <a:ext cx="6197007" cy="4312829"/>
          </a:xfrm>
        </p:spPr>
        <p:txBody>
          <a:bodyPr>
            <a:normAutofit/>
          </a:bodyPr>
          <a:lstStyle/>
          <a:p>
            <a:pPr>
              <a:lnSpc>
                <a:spcPct val="100000"/>
              </a:lnSpc>
            </a:pPr>
            <a:r>
              <a:rPr lang="en-US" sz="1700" dirty="0"/>
              <a:t>Now to create this, we roughly estimate we will need the following, with a full parts list being uploaded to </a:t>
            </a:r>
            <a:r>
              <a:rPr lang="en-US" sz="1700" dirty="0" err="1"/>
              <a:t>MyClasses</a:t>
            </a:r>
            <a:r>
              <a:rPr lang="en-US" sz="1700" dirty="0"/>
              <a:t>.</a:t>
            </a:r>
          </a:p>
          <a:p>
            <a:pPr>
              <a:lnSpc>
                <a:spcPct val="100000"/>
              </a:lnSpc>
            </a:pPr>
            <a:endParaRPr lang="en-US" sz="1700" dirty="0"/>
          </a:p>
          <a:p>
            <a:pPr>
              <a:lnSpc>
                <a:spcPct val="100000"/>
              </a:lnSpc>
            </a:pPr>
            <a:r>
              <a:rPr lang="en-US" sz="1700" dirty="0"/>
              <a:t>Two Wheels</a:t>
            </a:r>
          </a:p>
          <a:p>
            <a:pPr>
              <a:lnSpc>
                <a:spcPct val="100000"/>
              </a:lnSpc>
            </a:pPr>
            <a:r>
              <a:rPr lang="en-US" sz="1700" dirty="0"/>
              <a:t>Arduino Nano Microcontroller</a:t>
            </a:r>
          </a:p>
          <a:p>
            <a:pPr>
              <a:lnSpc>
                <a:spcPct val="100000"/>
              </a:lnSpc>
            </a:pPr>
            <a:r>
              <a:rPr lang="en-US" sz="1700" dirty="0"/>
              <a:t>Three Line-Sensors</a:t>
            </a:r>
          </a:p>
          <a:p>
            <a:pPr>
              <a:lnSpc>
                <a:spcPct val="100000"/>
              </a:lnSpc>
            </a:pPr>
            <a:r>
              <a:rPr lang="en-US" sz="1700" dirty="0"/>
              <a:t>Two motors</a:t>
            </a:r>
          </a:p>
          <a:p>
            <a:pPr>
              <a:lnSpc>
                <a:spcPct val="100000"/>
              </a:lnSpc>
            </a:pPr>
            <a:r>
              <a:rPr lang="en-US" sz="1700" dirty="0"/>
              <a:t>Breadboard</a:t>
            </a:r>
          </a:p>
          <a:p>
            <a:pPr>
              <a:lnSpc>
                <a:spcPct val="100000"/>
              </a:lnSpc>
            </a:pPr>
            <a:r>
              <a:rPr lang="en-US" sz="1700" dirty="0"/>
              <a:t>Power source</a:t>
            </a:r>
          </a:p>
          <a:p>
            <a:pPr>
              <a:lnSpc>
                <a:spcPct val="100000"/>
              </a:lnSpc>
            </a:pPr>
            <a:endParaRPr lang="en-US" sz="1700" dirty="0"/>
          </a:p>
          <a:p>
            <a:pPr>
              <a:lnSpc>
                <a:spcPct val="100000"/>
              </a:lnSpc>
            </a:pPr>
            <a:r>
              <a:rPr lang="en-US" sz="1700" dirty="0"/>
              <a:t>Frame can be 3D printed</a:t>
            </a:r>
          </a:p>
        </p:txBody>
      </p:sp>
      <p:sp>
        <p:nvSpPr>
          <p:cNvPr id="37"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57660191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9EC00-F355-5848-8571-87C0EA4B475F}"/>
              </a:ext>
            </a:extLst>
          </p:cNvPr>
          <p:cNvSpPr>
            <a:spLocks noGrp="1"/>
          </p:cNvSpPr>
          <p:nvPr>
            <p:ph type="title"/>
          </p:nvPr>
        </p:nvSpPr>
        <p:spPr>
          <a:xfrm>
            <a:off x="7885744" y="691762"/>
            <a:ext cx="3541205" cy="1706649"/>
          </a:xfrm>
        </p:spPr>
        <p:txBody>
          <a:bodyPr anchor="ctr">
            <a:normAutofit/>
          </a:bodyPr>
          <a:lstStyle/>
          <a:p>
            <a:r>
              <a:rPr lang="en-US" sz="4800" dirty="0"/>
              <a:t>Thank you!</a:t>
            </a:r>
          </a:p>
        </p:txBody>
      </p:sp>
      <p:pic>
        <p:nvPicPr>
          <p:cNvPr id="7" name="Graphic 6" descr="Handshake">
            <a:extLst>
              <a:ext uri="{FF2B5EF4-FFF2-40B4-BE49-F238E27FC236}">
                <a16:creationId xmlns:a16="http://schemas.microsoft.com/office/drawing/2014/main" id="{EDC7E107-BABE-00BD-C83E-A5743A1E8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6233" y="691763"/>
            <a:ext cx="5087244" cy="5087244"/>
          </a:xfrm>
          <a:prstGeom prst="rect">
            <a:avLst/>
          </a:prstGeom>
        </p:spPr>
      </p:pic>
      <p:cxnSp>
        <p:nvCxnSpPr>
          <p:cNvPr id="12" name="Straight Connector 11">
            <a:extLst>
              <a:ext uri="{FF2B5EF4-FFF2-40B4-BE49-F238E27FC236}">
                <a16:creationId xmlns:a16="http://schemas.microsoft.com/office/drawing/2014/main" id="{61A0812C-8DCE-4CA2-904B-A5A5C12CA4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2660" y="1005840"/>
            <a:ext cx="0" cy="58521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EC7BB5-753E-9763-37F6-F086AFA3D026}"/>
              </a:ext>
            </a:extLst>
          </p:cNvPr>
          <p:cNvSpPr>
            <a:spLocks noGrp="1"/>
          </p:cNvSpPr>
          <p:nvPr>
            <p:ph idx="1"/>
          </p:nvPr>
        </p:nvSpPr>
        <p:spPr>
          <a:xfrm>
            <a:off x="7888666" y="2623930"/>
            <a:ext cx="3541205" cy="3158160"/>
          </a:xfrm>
        </p:spPr>
        <p:txBody>
          <a:bodyPr>
            <a:normAutofit/>
          </a:bodyPr>
          <a:lstStyle/>
          <a:p>
            <a:endParaRPr lang="en-US"/>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789188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HeadlinesVTI">
  <a:themeElements>
    <a:clrScheme name="AnalogousFromDarkSeedLeftStep">
      <a:dk1>
        <a:srgbClr val="000000"/>
      </a:dk1>
      <a:lt1>
        <a:srgbClr val="FFFFFF"/>
      </a:lt1>
      <a:dk2>
        <a:srgbClr val="223A3C"/>
      </a:dk2>
      <a:lt2>
        <a:srgbClr val="E8E5E2"/>
      </a:lt2>
      <a:accent1>
        <a:srgbClr val="4687CA"/>
      </a:accent1>
      <a:accent2>
        <a:srgbClr val="34ACB8"/>
      </a:accent2>
      <a:accent3>
        <a:srgbClr val="3FB48E"/>
      </a:accent3>
      <a:accent4>
        <a:srgbClr val="34B856"/>
      </a:accent4>
      <a:accent5>
        <a:srgbClr val="52B640"/>
      </a:accent5>
      <a:accent6>
        <a:srgbClr val="7CB233"/>
      </a:accent6>
      <a:hlink>
        <a:srgbClr val="319332"/>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37</TotalTime>
  <Words>285</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Sitka Banner</vt:lpstr>
      <vt:lpstr>HeadlinesVTI</vt:lpstr>
      <vt:lpstr>Team Verse Proposal</vt:lpstr>
      <vt:lpstr>What is the idea?</vt:lpstr>
      <vt:lpstr>How can we achieve this?</vt:lpstr>
      <vt:lpstr>What would the robot have to do?</vt:lpstr>
      <vt:lpstr>The tricky part.</vt:lpstr>
      <vt:lpstr>The solution!</vt:lpstr>
      <vt:lpstr>Optimization</vt:lpstr>
      <vt:lpstr>Parts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Jase Gambrill</dc:creator>
  <cp:lastModifiedBy>Jase Gambrill</cp:lastModifiedBy>
  <cp:revision>1</cp:revision>
  <dcterms:created xsi:type="dcterms:W3CDTF">2024-09-06T19:14:22Z</dcterms:created>
  <dcterms:modified xsi:type="dcterms:W3CDTF">2024-09-06T19:51:23Z</dcterms:modified>
</cp:coreProperties>
</file>