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Arbutus Slab" panose="020B0604020202020204" charset="0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nva Sans Bold" panose="020B0604020202020204" charset="0"/>
      <p:regular r:id="rId15"/>
    </p:embeddedFont>
    <p:embeddedFont>
      <p:font typeface="Radley" panose="020B0604020202020204" charset="0"/>
      <p:regular r:id="rId16"/>
    </p:embeddedFont>
    <p:embeddedFont>
      <p:font typeface="Sondos" panose="020B0604020202020204" charset="-78"/>
      <p:regular r:id="rId17"/>
    </p:embeddedFont>
    <p:embeddedFont>
      <p:font typeface="Sondos Bold" panose="020B0604020202020204" charset="-78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6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11065709" y="-1494515"/>
            <a:ext cx="9197973" cy="3805661"/>
          </a:xfrm>
          <a:custGeom>
            <a:avLst/>
            <a:gdLst/>
            <a:ahLst/>
            <a:cxnLst/>
            <a:rect l="l" t="t" r="r" b="b"/>
            <a:pathLst>
              <a:path w="9197973" h="3805661">
                <a:moveTo>
                  <a:pt x="0" y="3805661"/>
                </a:moveTo>
                <a:lnTo>
                  <a:pt x="9197974" y="3805661"/>
                </a:lnTo>
                <a:lnTo>
                  <a:pt x="9197974" y="0"/>
                </a:lnTo>
                <a:lnTo>
                  <a:pt x="0" y="0"/>
                </a:lnTo>
                <a:lnTo>
                  <a:pt x="0" y="3805661"/>
                </a:lnTo>
                <a:close/>
              </a:path>
            </a:pathLst>
          </a:custGeom>
          <a:blipFill>
            <a:blip r:embed="rId2">
              <a:alphaModFix amt="25000"/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-1045328" y="6847144"/>
            <a:ext cx="9197973" cy="3805661"/>
          </a:xfrm>
          <a:custGeom>
            <a:avLst/>
            <a:gdLst/>
            <a:ahLst/>
            <a:cxnLst/>
            <a:rect l="l" t="t" r="r" b="b"/>
            <a:pathLst>
              <a:path w="9197973" h="3805661">
                <a:moveTo>
                  <a:pt x="9197973" y="0"/>
                </a:moveTo>
                <a:lnTo>
                  <a:pt x="0" y="0"/>
                </a:lnTo>
                <a:lnTo>
                  <a:pt x="0" y="3805661"/>
                </a:lnTo>
                <a:lnTo>
                  <a:pt x="9197973" y="3805661"/>
                </a:lnTo>
                <a:lnTo>
                  <a:pt x="9197973" y="0"/>
                </a:lnTo>
                <a:close/>
              </a:path>
            </a:pathLst>
          </a:custGeom>
          <a:blipFill>
            <a:blip r:embed="rId2">
              <a:alphaModFix amt="25000"/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384658" y="4695625"/>
            <a:ext cx="11878846" cy="692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49"/>
              </a:lnSpc>
            </a:pPr>
            <a:r>
              <a:rPr lang="en-US" sz="4999">
                <a:solidFill>
                  <a:srgbClr val="244B85"/>
                </a:solidFill>
                <a:latin typeface="Arbutus Slab"/>
                <a:ea typeface="Arbutus Slab"/>
                <a:cs typeface="Arbutus Slab"/>
                <a:sym typeface="Arbutus Slab"/>
              </a:rPr>
              <a:t>Bookstore E-commerce API (Laravel)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200953" y="7281191"/>
            <a:ext cx="5886094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27364C"/>
                </a:solidFill>
                <a:latin typeface="Sondos"/>
                <a:ea typeface="Sondos"/>
                <a:cs typeface="Sondos"/>
                <a:sym typeface="Sondos"/>
              </a:rPr>
              <a:t>present by : Yem Davit</a:t>
            </a:r>
          </a:p>
        </p:txBody>
      </p:sp>
      <p:sp>
        <p:nvSpPr>
          <p:cNvPr id="6" name="AutoShape 6"/>
          <p:cNvSpPr/>
          <p:nvPr/>
        </p:nvSpPr>
        <p:spPr>
          <a:xfrm>
            <a:off x="5897880" y="6527006"/>
            <a:ext cx="6492240" cy="0"/>
          </a:xfrm>
          <a:prstGeom prst="line">
            <a:avLst/>
          </a:prstGeom>
          <a:ln w="85725" cap="flat">
            <a:solidFill>
              <a:srgbClr val="A9CBEC"/>
            </a:solidFill>
            <a:prstDash val="sysDot"/>
            <a:headEnd type="diamond" w="lg" len="lg"/>
            <a:tailEnd type="diamond" w="lg" len="lg"/>
          </a:ln>
        </p:spPr>
      </p:sp>
      <p:sp>
        <p:nvSpPr>
          <p:cNvPr id="7" name="AutoShape 7"/>
          <p:cNvSpPr/>
          <p:nvPr/>
        </p:nvSpPr>
        <p:spPr>
          <a:xfrm flipH="1">
            <a:off x="985838" y="1672126"/>
            <a:ext cx="0" cy="4531593"/>
          </a:xfrm>
          <a:prstGeom prst="line">
            <a:avLst/>
          </a:prstGeom>
          <a:ln w="28575" cap="flat">
            <a:solidFill>
              <a:srgbClr val="A9CBEC"/>
            </a:solidFill>
            <a:prstDash val="sysDot"/>
            <a:headEnd type="diamond" w="lg" len="lg"/>
            <a:tailEnd type="diamond" w="lg" len="lg"/>
          </a:ln>
        </p:spPr>
      </p:sp>
      <p:sp>
        <p:nvSpPr>
          <p:cNvPr id="8" name="AutoShape 8"/>
          <p:cNvSpPr/>
          <p:nvPr/>
        </p:nvSpPr>
        <p:spPr>
          <a:xfrm>
            <a:off x="17302162" y="4292346"/>
            <a:ext cx="0" cy="4531593"/>
          </a:xfrm>
          <a:prstGeom prst="line">
            <a:avLst/>
          </a:prstGeom>
          <a:ln w="28575" cap="flat">
            <a:solidFill>
              <a:srgbClr val="A9CBEC"/>
            </a:solidFill>
            <a:prstDash val="sysDot"/>
            <a:headEnd type="diamond" w="lg" len="lg"/>
            <a:tailEnd type="diamond" w="lg" len="lg"/>
          </a:ln>
        </p:spPr>
      </p:sp>
      <p:sp>
        <p:nvSpPr>
          <p:cNvPr id="9" name="Freeform 9"/>
          <p:cNvSpPr/>
          <p:nvPr/>
        </p:nvSpPr>
        <p:spPr>
          <a:xfrm>
            <a:off x="197717" y="132907"/>
            <a:ext cx="1576240" cy="1610017"/>
          </a:xfrm>
          <a:custGeom>
            <a:avLst/>
            <a:gdLst/>
            <a:ahLst/>
            <a:cxnLst/>
            <a:rect l="l" t="t" r="r" b="b"/>
            <a:pathLst>
              <a:path w="1576240" h="1610017">
                <a:moveTo>
                  <a:pt x="0" y="0"/>
                </a:moveTo>
                <a:lnTo>
                  <a:pt x="1576241" y="0"/>
                </a:lnTo>
                <a:lnTo>
                  <a:pt x="1576241" y="1610017"/>
                </a:lnTo>
                <a:lnTo>
                  <a:pt x="0" y="16100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2020245" y="132907"/>
            <a:ext cx="1747468" cy="1687555"/>
          </a:xfrm>
          <a:custGeom>
            <a:avLst/>
            <a:gdLst/>
            <a:ahLst/>
            <a:cxnLst/>
            <a:rect l="l" t="t" r="r" b="b"/>
            <a:pathLst>
              <a:path w="1747468" h="1687555">
                <a:moveTo>
                  <a:pt x="0" y="0"/>
                </a:moveTo>
                <a:lnTo>
                  <a:pt x="1747469" y="0"/>
                </a:lnTo>
                <a:lnTo>
                  <a:pt x="1747469" y="1687555"/>
                </a:lnTo>
                <a:lnTo>
                  <a:pt x="0" y="16875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97886" y="1820462"/>
            <a:ext cx="6532287" cy="1341204"/>
          </a:xfrm>
          <a:custGeom>
            <a:avLst/>
            <a:gdLst/>
            <a:ahLst/>
            <a:cxnLst/>
            <a:rect l="l" t="t" r="r" b="b"/>
            <a:pathLst>
              <a:path w="6532287" h="1341204">
                <a:moveTo>
                  <a:pt x="0" y="0"/>
                </a:moveTo>
                <a:lnTo>
                  <a:pt x="6532287" y="0"/>
                </a:lnTo>
                <a:lnTo>
                  <a:pt x="6532287" y="1341204"/>
                </a:lnTo>
                <a:lnTo>
                  <a:pt x="0" y="13412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6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13503067" y="-273080"/>
            <a:ext cx="6760615" cy="2797205"/>
          </a:xfrm>
          <a:custGeom>
            <a:avLst/>
            <a:gdLst/>
            <a:ahLst/>
            <a:cxnLst/>
            <a:rect l="l" t="t" r="r" b="b"/>
            <a:pathLst>
              <a:path w="6760615" h="2797205">
                <a:moveTo>
                  <a:pt x="0" y="2797205"/>
                </a:moveTo>
                <a:lnTo>
                  <a:pt x="6760616" y="2797205"/>
                </a:lnTo>
                <a:lnTo>
                  <a:pt x="6760616" y="0"/>
                </a:lnTo>
                <a:lnTo>
                  <a:pt x="0" y="0"/>
                </a:lnTo>
                <a:lnTo>
                  <a:pt x="0" y="2797205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0" y="1238250"/>
            <a:ext cx="9399021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396FBE"/>
                </a:solidFill>
                <a:latin typeface="Arbutus Slab"/>
                <a:ea typeface="Arbutus Slab"/>
                <a:cs typeface="Arbutus Slab"/>
                <a:sym typeface="Arbutus Slab"/>
              </a:rPr>
              <a:t>Overview</a:t>
            </a:r>
          </a:p>
        </p:txBody>
      </p:sp>
      <p:sp>
        <p:nvSpPr>
          <p:cNvPr id="4" name="AutoShape 4"/>
          <p:cNvSpPr/>
          <p:nvPr/>
        </p:nvSpPr>
        <p:spPr>
          <a:xfrm flipH="1">
            <a:off x="985838" y="1672126"/>
            <a:ext cx="0" cy="4531593"/>
          </a:xfrm>
          <a:prstGeom prst="line">
            <a:avLst/>
          </a:prstGeom>
          <a:ln w="28575" cap="flat">
            <a:solidFill>
              <a:srgbClr val="A9CBEC"/>
            </a:solidFill>
            <a:prstDash val="sysDot"/>
            <a:headEnd type="diamond" w="lg" len="lg"/>
            <a:tailEnd type="diamond" w="lg" len="lg"/>
          </a:ln>
        </p:spPr>
      </p:sp>
      <p:sp>
        <p:nvSpPr>
          <p:cNvPr id="5" name="AutoShape 5"/>
          <p:cNvSpPr/>
          <p:nvPr/>
        </p:nvSpPr>
        <p:spPr>
          <a:xfrm>
            <a:off x="17302162" y="4292346"/>
            <a:ext cx="0" cy="4531593"/>
          </a:xfrm>
          <a:prstGeom prst="line">
            <a:avLst/>
          </a:prstGeom>
          <a:ln w="28575" cap="flat">
            <a:solidFill>
              <a:srgbClr val="A9CBEC"/>
            </a:solidFill>
            <a:prstDash val="sysDot"/>
            <a:headEnd type="diamond" w="lg" len="lg"/>
            <a:tailEnd type="diamond" w="lg" len="lg"/>
          </a:ln>
        </p:spPr>
      </p:sp>
      <p:sp>
        <p:nvSpPr>
          <p:cNvPr id="6" name="TextBox 6"/>
          <p:cNvSpPr txBox="1"/>
          <p:nvPr/>
        </p:nvSpPr>
        <p:spPr>
          <a:xfrm>
            <a:off x="2327268" y="3409717"/>
            <a:ext cx="13633464" cy="27940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1" lvl="1" indent="-431796" algn="l">
              <a:lnSpc>
                <a:spcPts val="5599"/>
              </a:lnSpc>
              <a:buFont typeface="Arial"/>
              <a:buChar char="•"/>
            </a:pPr>
            <a:r>
              <a:rPr lang="en-US" sz="3999" b="1">
                <a:solidFill>
                  <a:srgbClr val="27364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What the project is about?</a:t>
            </a:r>
          </a:p>
          <a:p>
            <a:pPr marL="863591" lvl="1" indent="-431796" algn="l">
              <a:lnSpc>
                <a:spcPts val="5599"/>
              </a:lnSpc>
              <a:buFont typeface="Arial"/>
              <a:buChar char="•"/>
            </a:pPr>
            <a:r>
              <a:rPr lang="en-US" sz="3999" b="1">
                <a:solidFill>
                  <a:srgbClr val="27364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Whast problem does it solve?</a:t>
            </a:r>
          </a:p>
          <a:p>
            <a:pPr marL="863591" lvl="1" indent="-431796" algn="l">
              <a:lnSpc>
                <a:spcPts val="5599"/>
              </a:lnSpc>
              <a:buFont typeface="Arial"/>
              <a:buChar char="•"/>
            </a:pPr>
            <a:r>
              <a:rPr lang="en-US" sz="3999" b="1">
                <a:solidFill>
                  <a:srgbClr val="27364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Any difficulty and challange during development?</a:t>
            </a:r>
          </a:p>
          <a:p>
            <a:pPr marL="863591" lvl="1" indent="-431796" algn="l">
              <a:lnSpc>
                <a:spcPts val="5599"/>
              </a:lnSpc>
              <a:buFont typeface="Arial"/>
              <a:buChar char="•"/>
            </a:pPr>
            <a:r>
              <a:rPr lang="en-US" sz="3999" b="1">
                <a:solidFill>
                  <a:srgbClr val="27364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Future plan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6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13503067" y="-273080"/>
            <a:ext cx="6760615" cy="2797205"/>
          </a:xfrm>
          <a:custGeom>
            <a:avLst/>
            <a:gdLst/>
            <a:ahLst/>
            <a:cxnLst/>
            <a:rect l="l" t="t" r="r" b="b"/>
            <a:pathLst>
              <a:path w="6760615" h="2797205">
                <a:moveTo>
                  <a:pt x="0" y="2797205"/>
                </a:moveTo>
                <a:lnTo>
                  <a:pt x="6760616" y="2797205"/>
                </a:lnTo>
                <a:lnTo>
                  <a:pt x="6760616" y="0"/>
                </a:lnTo>
                <a:lnTo>
                  <a:pt x="0" y="0"/>
                </a:lnTo>
                <a:lnTo>
                  <a:pt x="0" y="2797205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916999" y="405301"/>
            <a:ext cx="12454001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 dirty="0">
                <a:solidFill>
                  <a:srgbClr val="396FBE"/>
                </a:solidFill>
                <a:latin typeface="Arbutus Slab"/>
                <a:ea typeface="Arbutus Slab"/>
                <a:cs typeface="Arbutus Slab"/>
                <a:sym typeface="Arbutus Slab"/>
              </a:rPr>
              <a:t>What the project is about?</a:t>
            </a:r>
          </a:p>
        </p:txBody>
      </p:sp>
      <p:sp>
        <p:nvSpPr>
          <p:cNvPr id="4" name="AutoShape 4"/>
          <p:cNvSpPr/>
          <p:nvPr/>
        </p:nvSpPr>
        <p:spPr>
          <a:xfrm flipH="1">
            <a:off x="985838" y="1672126"/>
            <a:ext cx="0" cy="4531593"/>
          </a:xfrm>
          <a:prstGeom prst="line">
            <a:avLst/>
          </a:prstGeom>
          <a:ln w="28575" cap="flat">
            <a:solidFill>
              <a:srgbClr val="A9CBEC"/>
            </a:solidFill>
            <a:prstDash val="sysDot"/>
            <a:headEnd type="diamond" w="lg" len="lg"/>
            <a:tailEnd type="diamond" w="lg" len="lg"/>
          </a:ln>
        </p:spPr>
      </p:sp>
      <p:sp>
        <p:nvSpPr>
          <p:cNvPr id="5" name="AutoShape 5"/>
          <p:cNvSpPr/>
          <p:nvPr/>
        </p:nvSpPr>
        <p:spPr>
          <a:xfrm>
            <a:off x="17302162" y="4292346"/>
            <a:ext cx="0" cy="4531593"/>
          </a:xfrm>
          <a:prstGeom prst="line">
            <a:avLst/>
          </a:prstGeom>
          <a:ln w="28575" cap="flat">
            <a:solidFill>
              <a:srgbClr val="A9CBEC"/>
            </a:solidFill>
            <a:prstDash val="sysDot"/>
            <a:headEnd type="diamond" w="lg" len="lg"/>
            <a:tailEnd type="diamond" w="lg" len="lg"/>
          </a:ln>
        </p:spPr>
      </p:sp>
      <p:sp>
        <p:nvSpPr>
          <p:cNvPr id="6" name="TextBox 6"/>
          <p:cNvSpPr txBox="1"/>
          <p:nvPr/>
        </p:nvSpPr>
        <p:spPr>
          <a:xfrm>
            <a:off x="2210275" y="2087436"/>
            <a:ext cx="13867450" cy="2641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13160" lvl="1" indent="-406580">
              <a:lnSpc>
                <a:spcPts val="5272"/>
              </a:lnSpc>
              <a:buFont typeface="Arial"/>
              <a:buChar char="•"/>
            </a:pPr>
            <a:r>
              <a:rPr lang="en-US" sz="3766" dirty="0">
                <a:solidFill>
                  <a:srgbClr val="27364C"/>
                </a:solidFill>
                <a:latin typeface="Sondos"/>
                <a:ea typeface="Sondos"/>
                <a:cs typeface="Sondos"/>
                <a:sym typeface="Sondos"/>
              </a:rPr>
              <a:t>An API-only backend for an online bookstore built using Laravel.</a:t>
            </a:r>
          </a:p>
          <a:p>
            <a:pPr marL="813160" lvl="1" indent="-406580">
              <a:lnSpc>
                <a:spcPts val="5272"/>
              </a:lnSpc>
              <a:buFont typeface="Arial"/>
              <a:buChar char="•"/>
            </a:pPr>
            <a:r>
              <a:rPr lang="en-US" sz="3766" dirty="0">
                <a:solidFill>
                  <a:srgbClr val="27364C"/>
                </a:solidFill>
                <a:latin typeface="Sondos"/>
                <a:ea typeface="Sondos"/>
                <a:cs typeface="Sondos"/>
                <a:sym typeface="Sondos"/>
              </a:rPr>
              <a:t>Supports managing users, books, carts, orders, and payments.     </a:t>
            </a:r>
          </a:p>
          <a:p>
            <a:pPr marL="813160" lvl="1" indent="-406580">
              <a:lnSpc>
                <a:spcPts val="5272"/>
              </a:lnSpc>
              <a:buFont typeface="Arial"/>
              <a:buChar char="•"/>
            </a:pPr>
            <a:r>
              <a:rPr lang="en-US" sz="3766" dirty="0">
                <a:solidFill>
                  <a:srgbClr val="27364C"/>
                </a:solidFill>
                <a:latin typeface="Sondos"/>
                <a:ea typeface="Sondos"/>
                <a:cs typeface="Sondos"/>
                <a:sym typeface="Sondos"/>
              </a:rPr>
              <a:t>     Designed to allow easy integration with a frontend or mobile app.                </a:t>
            </a:r>
          </a:p>
          <a:p>
            <a:pPr>
              <a:lnSpc>
                <a:spcPts val="5272"/>
              </a:lnSpc>
            </a:pPr>
            <a:endParaRPr lang="en-US" sz="3766" dirty="0">
              <a:solidFill>
                <a:srgbClr val="27364C"/>
              </a:solidFill>
              <a:latin typeface="Sondos"/>
              <a:ea typeface="Sondos"/>
              <a:cs typeface="Sondos"/>
              <a:sym typeface="Sondo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85445E-38D9-214A-4D3D-F3C0D8FCB4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490" y="4409066"/>
            <a:ext cx="7277510" cy="547739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6DB3264-6076-360E-AB4B-13AE5ADB7057}"/>
              </a:ext>
            </a:extLst>
          </p:cNvPr>
          <p:cNvSpPr/>
          <p:nvPr/>
        </p:nvSpPr>
        <p:spPr>
          <a:xfrm>
            <a:off x="6065523" y="4094428"/>
            <a:ext cx="13260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6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13503067" y="-273080"/>
            <a:ext cx="6760615" cy="2797205"/>
          </a:xfrm>
          <a:custGeom>
            <a:avLst/>
            <a:gdLst/>
            <a:ahLst/>
            <a:cxnLst/>
            <a:rect l="l" t="t" r="r" b="b"/>
            <a:pathLst>
              <a:path w="6760615" h="2797205">
                <a:moveTo>
                  <a:pt x="0" y="2797205"/>
                </a:moveTo>
                <a:lnTo>
                  <a:pt x="6760616" y="2797205"/>
                </a:lnTo>
                <a:lnTo>
                  <a:pt x="6760616" y="0"/>
                </a:lnTo>
                <a:lnTo>
                  <a:pt x="0" y="0"/>
                </a:lnTo>
                <a:lnTo>
                  <a:pt x="0" y="2797205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 flipH="1">
            <a:off x="985838" y="1672126"/>
            <a:ext cx="0" cy="4531593"/>
          </a:xfrm>
          <a:prstGeom prst="line">
            <a:avLst/>
          </a:prstGeom>
          <a:ln w="28575" cap="flat">
            <a:solidFill>
              <a:srgbClr val="A9CBEC"/>
            </a:solidFill>
            <a:prstDash val="sysDot"/>
            <a:headEnd type="diamond" w="lg" len="lg"/>
            <a:tailEnd type="diamond" w="lg" len="lg"/>
          </a:ln>
        </p:spPr>
      </p:sp>
      <p:sp>
        <p:nvSpPr>
          <p:cNvPr id="4" name="AutoShape 4"/>
          <p:cNvSpPr/>
          <p:nvPr/>
        </p:nvSpPr>
        <p:spPr>
          <a:xfrm>
            <a:off x="17302162" y="4292346"/>
            <a:ext cx="0" cy="4531593"/>
          </a:xfrm>
          <a:prstGeom prst="line">
            <a:avLst/>
          </a:prstGeom>
          <a:ln w="28575" cap="flat">
            <a:solidFill>
              <a:srgbClr val="A9CBEC"/>
            </a:solidFill>
            <a:prstDash val="sysDot"/>
            <a:headEnd type="diamond" w="lg" len="lg"/>
            <a:tailEnd type="diamond" w="lg" len="lg"/>
          </a:ln>
        </p:spPr>
      </p:sp>
      <p:sp>
        <p:nvSpPr>
          <p:cNvPr id="5" name="TextBox 5"/>
          <p:cNvSpPr txBox="1"/>
          <p:nvPr/>
        </p:nvSpPr>
        <p:spPr>
          <a:xfrm>
            <a:off x="1983263" y="3412702"/>
            <a:ext cx="12565691" cy="43116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44" lvl="1" indent="-377822" algn="l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27364C"/>
                </a:solidFill>
                <a:latin typeface="Sondos"/>
                <a:ea typeface="Sondos"/>
                <a:cs typeface="Sondos"/>
                <a:sym typeface="Sondos"/>
              </a:rPr>
              <a:t>Modern bookstores need digital platforms to expand reach.</a:t>
            </a:r>
          </a:p>
          <a:p>
            <a:pPr marL="755644" lvl="1" indent="-377822" algn="l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27364C"/>
                </a:solidFill>
                <a:latin typeface="Sondos"/>
                <a:ea typeface="Sondos"/>
                <a:cs typeface="Sondos"/>
                <a:sym typeface="Sondos"/>
              </a:rPr>
              <a:t>This API enables:</a:t>
            </a:r>
          </a:p>
          <a:p>
            <a:pPr marL="1511288" lvl="2" indent="-503763" algn="l">
              <a:lnSpc>
                <a:spcPts val="4899"/>
              </a:lnSpc>
              <a:buFont typeface="Arial"/>
              <a:buChar char="⚬"/>
            </a:pPr>
            <a:r>
              <a:rPr lang="en-US" sz="3499">
                <a:solidFill>
                  <a:srgbClr val="27364C"/>
                </a:solidFill>
                <a:latin typeface="Sondos"/>
                <a:ea typeface="Sondos"/>
                <a:cs typeface="Sondos"/>
                <a:sym typeface="Sondos"/>
              </a:rPr>
              <a:t>Efficient inventory management.</a:t>
            </a:r>
          </a:p>
          <a:p>
            <a:pPr marL="1511288" lvl="2" indent="-503763" algn="l">
              <a:lnSpc>
                <a:spcPts val="4899"/>
              </a:lnSpc>
              <a:buFont typeface="Arial"/>
              <a:buChar char="⚬"/>
            </a:pPr>
            <a:r>
              <a:rPr lang="en-US" sz="3499">
                <a:solidFill>
                  <a:srgbClr val="27364C"/>
                </a:solidFill>
                <a:latin typeface="Sondos"/>
                <a:ea typeface="Sondos"/>
                <a:cs typeface="Sondos"/>
                <a:sym typeface="Sondos"/>
              </a:rPr>
              <a:t>Easy user shopping experience.</a:t>
            </a:r>
          </a:p>
          <a:p>
            <a:pPr marL="1511288" lvl="2" indent="-503763" algn="l">
              <a:lnSpc>
                <a:spcPts val="4899"/>
              </a:lnSpc>
              <a:buFont typeface="Arial"/>
              <a:buChar char="⚬"/>
            </a:pPr>
            <a:r>
              <a:rPr lang="en-US" sz="3499">
                <a:solidFill>
                  <a:srgbClr val="27364C"/>
                </a:solidFill>
                <a:latin typeface="Sondos"/>
                <a:ea typeface="Sondos"/>
                <a:cs typeface="Sondos"/>
                <a:sym typeface="Sondos"/>
              </a:rPr>
              <a:t>Reliable order and payment tracking.</a:t>
            </a:r>
          </a:p>
          <a:p>
            <a:pPr marL="755644" lvl="1" indent="-377822" algn="l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27364C"/>
                </a:solidFill>
                <a:latin typeface="Sondos"/>
                <a:ea typeface="Sondos"/>
                <a:cs typeface="Sondos"/>
                <a:sym typeface="Sondos"/>
              </a:rPr>
              <a:t>Backend is scalable and RESTful, suitable for web/mobile clients.</a:t>
            </a:r>
          </a:p>
          <a:p>
            <a:pPr algn="l">
              <a:lnSpc>
                <a:spcPts val="4899"/>
              </a:lnSpc>
            </a:pPr>
            <a:endParaRPr lang="en-US" sz="3499">
              <a:solidFill>
                <a:srgbClr val="27364C"/>
              </a:solidFill>
              <a:latin typeface="Sondos"/>
              <a:ea typeface="Sondos"/>
              <a:cs typeface="Sondos"/>
              <a:sym typeface="Sondos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3270920" y="3015162"/>
            <a:ext cx="4574263" cy="3413104"/>
          </a:xfrm>
          <a:custGeom>
            <a:avLst/>
            <a:gdLst/>
            <a:ahLst/>
            <a:cxnLst/>
            <a:rect l="l" t="t" r="r" b="b"/>
            <a:pathLst>
              <a:path w="4574263" h="3413104">
                <a:moveTo>
                  <a:pt x="0" y="0"/>
                </a:moveTo>
                <a:lnTo>
                  <a:pt x="4574263" y="0"/>
                </a:lnTo>
                <a:lnTo>
                  <a:pt x="4574263" y="3413104"/>
                </a:lnTo>
                <a:lnTo>
                  <a:pt x="0" y="34131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409365" y="1100626"/>
            <a:ext cx="11773351" cy="1028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396FBE"/>
                </a:solidFill>
                <a:latin typeface="Arbutus Slab"/>
                <a:ea typeface="Arbutus Slab"/>
                <a:cs typeface="Arbutus Slab"/>
                <a:sym typeface="Arbutus Slab"/>
              </a:rPr>
              <a:t>What Problem Does It Solve?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6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13503067" y="-273080"/>
            <a:ext cx="6760615" cy="2797205"/>
          </a:xfrm>
          <a:custGeom>
            <a:avLst/>
            <a:gdLst/>
            <a:ahLst/>
            <a:cxnLst/>
            <a:rect l="l" t="t" r="r" b="b"/>
            <a:pathLst>
              <a:path w="6760615" h="2797205">
                <a:moveTo>
                  <a:pt x="0" y="2797205"/>
                </a:moveTo>
                <a:lnTo>
                  <a:pt x="6760616" y="2797205"/>
                </a:lnTo>
                <a:lnTo>
                  <a:pt x="6760616" y="0"/>
                </a:lnTo>
                <a:lnTo>
                  <a:pt x="0" y="0"/>
                </a:lnTo>
                <a:lnTo>
                  <a:pt x="0" y="2797205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444490" y="1197463"/>
            <a:ext cx="9399021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396FBE"/>
                </a:solidFill>
                <a:latin typeface="Arbutus Slab"/>
                <a:ea typeface="Arbutus Slab"/>
                <a:cs typeface="Arbutus Slab"/>
                <a:sym typeface="Arbutus Slab"/>
              </a:rPr>
              <a:t>Challenges Faced</a:t>
            </a:r>
          </a:p>
        </p:txBody>
      </p:sp>
      <p:sp>
        <p:nvSpPr>
          <p:cNvPr id="4" name="AutoShape 4"/>
          <p:cNvSpPr/>
          <p:nvPr/>
        </p:nvSpPr>
        <p:spPr>
          <a:xfrm flipH="1">
            <a:off x="985838" y="1672126"/>
            <a:ext cx="0" cy="4531593"/>
          </a:xfrm>
          <a:prstGeom prst="line">
            <a:avLst/>
          </a:prstGeom>
          <a:ln w="28575" cap="flat">
            <a:solidFill>
              <a:srgbClr val="A9CBEC"/>
            </a:solidFill>
            <a:prstDash val="sysDot"/>
            <a:headEnd type="diamond" w="lg" len="lg"/>
            <a:tailEnd type="diamond" w="lg" len="lg"/>
          </a:ln>
        </p:spPr>
      </p:sp>
      <p:sp>
        <p:nvSpPr>
          <p:cNvPr id="5" name="AutoShape 5"/>
          <p:cNvSpPr/>
          <p:nvPr/>
        </p:nvSpPr>
        <p:spPr>
          <a:xfrm>
            <a:off x="17302162" y="4292346"/>
            <a:ext cx="0" cy="4531593"/>
          </a:xfrm>
          <a:prstGeom prst="line">
            <a:avLst/>
          </a:prstGeom>
          <a:ln w="28575" cap="flat">
            <a:solidFill>
              <a:srgbClr val="A9CBEC"/>
            </a:solidFill>
            <a:prstDash val="sysDot"/>
            <a:headEnd type="diamond" w="lg" len="lg"/>
            <a:tailEnd type="diamond" w="lg" len="lg"/>
          </a:ln>
        </p:spPr>
      </p:sp>
      <p:sp>
        <p:nvSpPr>
          <p:cNvPr id="6" name="TextBox 6"/>
          <p:cNvSpPr txBox="1"/>
          <p:nvPr/>
        </p:nvSpPr>
        <p:spPr>
          <a:xfrm>
            <a:off x="2502318" y="2858653"/>
            <a:ext cx="13283363" cy="3702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endParaRPr/>
          </a:p>
          <a:p>
            <a:pPr marL="755651" lvl="1" indent="-377825" algn="l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27364C"/>
                </a:solidFill>
                <a:latin typeface="Sondos"/>
                <a:ea typeface="Sondos"/>
                <a:cs typeface="Sondos"/>
                <a:sym typeface="Sondos"/>
              </a:rPr>
              <a:t>Authentication: Implementing secure token-based (e.g., Sanctum).</a:t>
            </a:r>
          </a:p>
          <a:p>
            <a:pPr marL="755651" lvl="1" indent="-377825" algn="l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27364C"/>
                </a:solidFill>
                <a:latin typeface="Sondos"/>
                <a:ea typeface="Sondos"/>
                <a:cs typeface="Sondos"/>
                <a:sym typeface="Sondos"/>
              </a:rPr>
              <a:t>Validation: Input checks for user/cart/order endpoints.</a:t>
            </a:r>
          </a:p>
          <a:p>
            <a:pPr marL="755651" lvl="1" indent="-377825" algn="l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27364C"/>
                </a:solidFill>
                <a:latin typeface="Sondos"/>
                <a:ea typeface="Sondos"/>
                <a:cs typeface="Sondos"/>
                <a:sym typeface="Sondos"/>
              </a:rPr>
              <a:t>Image Upload Handling: Book image storage and retrieval.</a:t>
            </a:r>
          </a:p>
          <a:p>
            <a:pPr marL="755651" lvl="1" indent="-377825" algn="l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27364C"/>
                </a:solidFill>
                <a:latin typeface="Sondos"/>
                <a:ea typeface="Sondos"/>
                <a:cs typeface="Sondos"/>
                <a:sym typeface="Sondos"/>
              </a:rPr>
              <a:t>Order Status Handling: Keeping track of order stages.</a:t>
            </a:r>
          </a:p>
          <a:p>
            <a:pPr algn="l">
              <a:lnSpc>
                <a:spcPts val="4900"/>
              </a:lnSpc>
            </a:pPr>
            <a:endParaRPr lang="en-US" sz="3500">
              <a:solidFill>
                <a:srgbClr val="27364C"/>
              </a:solidFill>
              <a:latin typeface="Sondos"/>
              <a:ea typeface="Sondos"/>
              <a:cs typeface="Sondos"/>
              <a:sym typeface="Sondo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6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13503067" y="-273080"/>
            <a:ext cx="6760615" cy="2797205"/>
          </a:xfrm>
          <a:custGeom>
            <a:avLst/>
            <a:gdLst/>
            <a:ahLst/>
            <a:cxnLst/>
            <a:rect l="l" t="t" r="r" b="b"/>
            <a:pathLst>
              <a:path w="6760615" h="2797205">
                <a:moveTo>
                  <a:pt x="0" y="2797205"/>
                </a:moveTo>
                <a:lnTo>
                  <a:pt x="6760616" y="2797205"/>
                </a:lnTo>
                <a:lnTo>
                  <a:pt x="6760616" y="0"/>
                </a:lnTo>
                <a:lnTo>
                  <a:pt x="0" y="0"/>
                </a:lnTo>
                <a:lnTo>
                  <a:pt x="0" y="2797205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 flipH="1">
            <a:off x="985838" y="1672126"/>
            <a:ext cx="0" cy="4531593"/>
          </a:xfrm>
          <a:prstGeom prst="line">
            <a:avLst/>
          </a:prstGeom>
          <a:ln w="28575" cap="flat">
            <a:solidFill>
              <a:srgbClr val="A9CBEC"/>
            </a:solidFill>
            <a:prstDash val="sysDot"/>
            <a:headEnd type="diamond" w="lg" len="lg"/>
            <a:tailEnd type="diamond" w="lg" len="lg"/>
          </a:ln>
        </p:spPr>
      </p:sp>
      <p:sp>
        <p:nvSpPr>
          <p:cNvPr id="4" name="AutoShape 4"/>
          <p:cNvSpPr/>
          <p:nvPr/>
        </p:nvSpPr>
        <p:spPr>
          <a:xfrm>
            <a:off x="17302162" y="4292346"/>
            <a:ext cx="0" cy="4531593"/>
          </a:xfrm>
          <a:prstGeom prst="line">
            <a:avLst/>
          </a:prstGeom>
          <a:ln w="28575" cap="flat">
            <a:solidFill>
              <a:srgbClr val="A9CBEC"/>
            </a:solidFill>
            <a:prstDash val="sysDot"/>
            <a:headEnd type="diamond" w="lg" len="lg"/>
            <a:tailEnd type="diamond" w="lg" len="lg"/>
          </a:ln>
        </p:spPr>
      </p:sp>
      <p:sp>
        <p:nvSpPr>
          <p:cNvPr id="5" name="TextBox 5"/>
          <p:cNvSpPr txBox="1"/>
          <p:nvPr/>
        </p:nvSpPr>
        <p:spPr>
          <a:xfrm>
            <a:off x="1867031" y="2944813"/>
            <a:ext cx="11976479" cy="1821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4900"/>
              </a:lnSpc>
              <a:buFont typeface="Arial"/>
              <a:buChar char="•"/>
            </a:pPr>
            <a:r>
              <a:rPr lang="en-US" sz="3500" dirty="0">
                <a:solidFill>
                  <a:srgbClr val="27364C"/>
                </a:solidFill>
                <a:latin typeface="Sondos"/>
                <a:ea typeface="Sondos"/>
                <a:cs typeface="Sondos"/>
                <a:sym typeface="Sondos"/>
              </a:rPr>
              <a:t>Add Admin Panel to manage books, orders, and users.</a:t>
            </a:r>
          </a:p>
          <a:p>
            <a:pPr marL="755651" lvl="1" indent="-377825" algn="l">
              <a:lnSpc>
                <a:spcPts val="4900"/>
              </a:lnSpc>
              <a:buFont typeface="Arial"/>
              <a:buChar char="•"/>
            </a:pPr>
            <a:r>
              <a:rPr lang="en-US" sz="3500" dirty="0">
                <a:solidFill>
                  <a:srgbClr val="27364C"/>
                </a:solidFill>
                <a:latin typeface="Sondos"/>
                <a:ea typeface="Sondos"/>
                <a:cs typeface="Sondos"/>
                <a:sym typeface="Sondos"/>
              </a:rPr>
              <a:t>Integrate real payment gateway APIs (e.g., PayPal SDK).</a:t>
            </a:r>
          </a:p>
          <a:p>
            <a:pPr marL="755651" lvl="1" indent="-377825" algn="l">
              <a:lnSpc>
                <a:spcPts val="4900"/>
              </a:lnSpc>
              <a:buFont typeface="Arial"/>
              <a:buChar char="•"/>
            </a:pPr>
            <a:r>
              <a:rPr lang="en-US" sz="3500" dirty="0">
                <a:solidFill>
                  <a:srgbClr val="27364C"/>
                </a:solidFill>
                <a:latin typeface="Sondos"/>
                <a:ea typeface="Sondos"/>
                <a:cs typeface="Sondos"/>
                <a:sym typeface="Sondos"/>
              </a:rPr>
              <a:t>Add ratings &amp; reviews for books.</a:t>
            </a:r>
          </a:p>
        </p:txBody>
      </p:sp>
      <p:sp>
        <p:nvSpPr>
          <p:cNvPr id="6" name="Freeform 6"/>
          <p:cNvSpPr/>
          <p:nvPr/>
        </p:nvSpPr>
        <p:spPr>
          <a:xfrm>
            <a:off x="12737022" y="2169859"/>
            <a:ext cx="5550978" cy="3738862"/>
          </a:xfrm>
          <a:custGeom>
            <a:avLst/>
            <a:gdLst/>
            <a:ahLst/>
            <a:cxnLst/>
            <a:rect l="l" t="t" r="r" b="b"/>
            <a:pathLst>
              <a:path w="5550978" h="3738862">
                <a:moveTo>
                  <a:pt x="0" y="0"/>
                </a:moveTo>
                <a:lnTo>
                  <a:pt x="5550978" y="0"/>
                </a:lnTo>
                <a:lnTo>
                  <a:pt x="5550978" y="3738862"/>
                </a:lnTo>
                <a:lnTo>
                  <a:pt x="0" y="37388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11206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4444490" y="411148"/>
            <a:ext cx="9399021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 dirty="0">
                <a:solidFill>
                  <a:srgbClr val="396FBE"/>
                </a:solidFill>
                <a:latin typeface="Arbutus Slab"/>
                <a:ea typeface="Arbutus Slab"/>
                <a:cs typeface="Arbutus Slab"/>
                <a:sym typeface="Arbutus Slab"/>
              </a:rPr>
              <a:t>Future Plan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6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11065709" y="-1494515"/>
            <a:ext cx="9197973" cy="3805661"/>
          </a:xfrm>
          <a:custGeom>
            <a:avLst/>
            <a:gdLst/>
            <a:ahLst/>
            <a:cxnLst/>
            <a:rect l="l" t="t" r="r" b="b"/>
            <a:pathLst>
              <a:path w="9197973" h="3805661">
                <a:moveTo>
                  <a:pt x="0" y="3805661"/>
                </a:moveTo>
                <a:lnTo>
                  <a:pt x="9197974" y="3805661"/>
                </a:lnTo>
                <a:lnTo>
                  <a:pt x="9197974" y="0"/>
                </a:lnTo>
                <a:lnTo>
                  <a:pt x="0" y="0"/>
                </a:lnTo>
                <a:lnTo>
                  <a:pt x="0" y="3805661"/>
                </a:lnTo>
                <a:close/>
              </a:path>
            </a:pathLst>
          </a:custGeom>
          <a:blipFill>
            <a:blip r:embed="rId2">
              <a:alphaModFix amt="25000"/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-1045328" y="6847144"/>
            <a:ext cx="9197973" cy="3805661"/>
          </a:xfrm>
          <a:custGeom>
            <a:avLst/>
            <a:gdLst/>
            <a:ahLst/>
            <a:cxnLst/>
            <a:rect l="l" t="t" r="r" b="b"/>
            <a:pathLst>
              <a:path w="9197973" h="3805661">
                <a:moveTo>
                  <a:pt x="9197973" y="0"/>
                </a:moveTo>
                <a:lnTo>
                  <a:pt x="0" y="0"/>
                </a:lnTo>
                <a:lnTo>
                  <a:pt x="0" y="3805661"/>
                </a:lnTo>
                <a:lnTo>
                  <a:pt x="9197973" y="3805661"/>
                </a:lnTo>
                <a:lnTo>
                  <a:pt x="9197973" y="0"/>
                </a:lnTo>
                <a:close/>
              </a:path>
            </a:pathLst>
          </a:custGeom>
          <a:blipFill>
            <a:blip r:embed="rId2">
              <a:alphaModFix amt="25000"/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897880" y="2876144"/>
            <a:ext cx="5886094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>
                <a:solidFill>
                  <a:srgbClr val="27364C"/>
                </a:solidFill>
                <a:latin typeface="Sondos Bold"/>
                <a:ea typeface="Sondos Bold"/>
                <a:cs typeface="Sondos Bold"/>
                <a:sym typeface="Sondos Bold"/>
              </a:rPr>
              <a:t>DEMO</a:t>
            </a:r>
          </a:p>
        </p:txBody>
      </p:sp>
      <p:sp>
        <p:nvSpPr>
          <p:cNvPr id="5" name="AutoShape 5"/>
          <p:cNvSpPr/>
          <p:nvPr/>
        </p:nvSpPr>
        <p:spPr>
          <a:xfrm>
            <a:off x="5897880" y="6527006"/>
            <a:ext cx="6492240" cy="0"/>
          </a:xfrm>
          <a:prstGeom prst="line">
            <a:avLst/>
          </a:prstGeom>
          <a:ln w="85725" cap="flat">
            <a:solidFill>
              <a:srgbClr val="A9CBEC"/>
            </a:solidFill>
            <a:prstDash val="sysDot"/>
            <a:headEnd type="diamond" w="lg" len="lg"/>
            <a:tailEnd type="diamond" w="lg" len="lg"/>
          </a:ln>
        </p:spPr>
      </p:sp>
      <p:sp>
        <p:nvSpPr>
          <p:cNvPr id="6" name="AutoShape 6"/>
          <p:cNvSpPr/>
          <p:nvPr/>
        </p:nvSpPr>
        <p:spPr>
          <a:xfrm flipH="1">
            <a:off x="985838" y="1672126"/>
            <a:ext cx="0" cy="4531593"/>
          </a:xfrm>
          <a:prstGeom prst="line">
            <a:avLst/>
          </a:prstGeom>
          <a:ln w="28575" cap="flat">
            <a:solidFill>
              <a:srgbClr val="A9CBEC"/>
            </a:solidFill>
            <a:prstDash val="sysDot"/>
            <a:headEnd type="diamond" w="lg" len="lg"/>
            <a:tailEnd type="diamond" w="lg" len="lg"/>
          </a:ln>
        </p:spPr>
      </p:sp>
      <p:sp>
        <p:nvSpPr>
          <p:cNvPr id="7" name="AutoShape 7"/>
          <p:cNvSpPr/>
          <p:nvPr/>
        </p:nvSpPr>
        <p:spPr>
          <a:xfrm>
            <a:off x="17302162" y="4292346"/>
            <a:ext cx="0" cy="4531593"/>
          </a:xfrm>
          <a:prstGeom prst="line">
            <a:avLst/>
          </a:prstGeom>
          <a:ln w="28575" cap="flat">
            <a:solidFill>
              <a:srgbClr val="A9CBEC"/>
            </a:solidFill>
            <a:prstDash val="sysDot"/>
            <a:headEnd type="diamond" w="lg" len="lg"/>
            <a:tailEnd type="diamond" w="lg" len="lg"/>
          </a:ln>
        </p:spPr>
      </p:sp>
      <p:sp>
        <p:nvSpPr>
          <p:cNvPr id="8" name="TextBox 8"/>
          <p:cNvSpPr txBox="1"/>
          <p:nvPr/>
        </p:nvSpPr>
        <p:spPr>
          <a:xfrm>
            <a:off x="6928172" y="3857219"/>
            <a:ext cx="5886094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3131"/>
                </a:solidFill>
                <a:latin typeface="Radley"/>
                <a:ea typeface="Radley"/>
                <a:cs typeface="Radley"/>
                <a:sym typeface="Radley"/>
              </a:rPr>
              <a:t>API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317837" y="4857750"/>
            <a:ext cx="11652326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https://github.com/yemdavit/Final-wct_BookStore.git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6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11065709" y="-273080"/>
            <a:ext cx="9197973" cy="3805661"/>
          </a:xfrm>
          <a:custGeom>
            <a:avLst/>
            <a:gdLst/>
            <a:ahLst/>
            <a:cxnLst/>
            <a:rect l="l" t="t" r="r" b="b"/>
            <a:pathLst>
              <a:path w="9197973" h="3805661">
                <a:moveTo>
                  <a:pt x="0" y="3805662"/>
                </a:moveTo>
                <a:lnTo>
                  <a:pt x="9197974" y="3805662"/>
                </a:lnTo>
                <a:lnTo>
                  <a:pt x="9197974" y="0"/>
                </a:lnTo>
                <a:lnTo>
                  <a:pt x="0" y="0"/>
                </a:lnTo>
                <a:lnTo>
                  <a:pt x="0" y="3805662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227678" y="3713557"/>
            <a:ext cx="11878846" cy="2040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616"/>
              </a:lnSpc>
            </a:pPr>
            <a:r>
              <a:rPr lang="en-US" sz="14594">
                <a:solidFill>
                  <a:srgbClr val="244B85"/>
                </a:solidFill>
                <a:latin typeface="Arbutus Slab"/>
                <a:ea typeface="Arbutus Slab"/>
                <a:cs typeface="Arbutus Slab"/>
                <a:sym typeface="Arbutus Slab"/>
              </a:rPr>
              <a:t>Thank You</a:t>
            </a:r>
          </a:p>
        </p:txBody>
      </p:sp>
      <p:sp>
        <p:nvSpPr>
          <p:cNvPr id="4" name="AutoShape 4"/>
          <p:cNvSpPr/>
          <p:nvPr/>
        </p:nvSpPr>
        <p:spPr>
          <a:xfrm>
            <a:off x="5897880" y="6527006"/>
            <a:ext cx="6492240" cy="0"/>
          </a:xfrm>
          <a:prstGeom prst="line">
            <a:avLst/>
          </a:prstGeom>
          <a:ln w="85725" cap="flat">
            <a:solidFill>
              <a:srgbClr val="A9CBEC"/>
            </a:solidFill>
            <a:prstDash val="sysDot"/>
            <a:headEnd type="diamond" w="lg" len="lg"/>
            <a:tailEnd type="diamond" w="lg" len="lg"/>
          </a:ln>
        </p:spPr>
      </p:sp>
      <p:sp>
        <p:nvSpPr>
          <p:cNvPr id="5" name="AutoShape 5"/>
          <p:cNvSpPr/>
          <p:nvPr/>
        </p:nvSpPr>
        <p:spPr>
          <a:xfrm flipH="1">
            <a:off x="985838" y="1672126"/>
            <a:ext cx="0" cy="4531593"/>
          </a:xfrm>
          <a:prstGeom prst="line">
            <a:avLst/>
          </a:prstGeom>
          <a:ln w="28575" cap="flat">
            <a:solidFill>
              <a:srgbClr val="A9CBEC"/>
            </a:solidFill>
            <a:prstDash val="sysDot"/>
            <a:headEnd type="diamond" w="lg" len="lg"/>
            <a:tailEnd type="diamond" w="lg" len="lg"/>
          </a:ln>
        </p:spPr>
      </p:sp>
      <p:sp>
        <p:nvSpPr>
          <p:cNvPr id="6" name="AutoShape 6"/>
          <p:cNvSpPr/>
          <p:nvPr/>
        </p:nvSpPr>
        <p:spPr>
          <a:xfrm>
            <a:off x="17302162" y="4292346"/>
            <a:ext cx="0" cy="4531593"/>
          </a:xfrm>
          <a:prstGeom prst="line">
            <a:avLst/>
          </a:prstGeom>
          <a:ln w="28575" cap="flat">
            <a:solidFill>
              <a:srgbClr val="A9CBEC"/>
            </a:solidFill>
            <a:prstDash val="sysDot"/>
            <a:headEnd type="diamond" w="lg" len="lg"/>
            <a:tailEnd type="diamond" w="lg" len="lg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223</Words>
  <Application>Microsoft Office PowerPoint</Application>
  <PresentationFormat>Custom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Arbutus Slab</vt:lpstr>
      <vt:lpstr>Sondos</vt:lpstr>
      <vt:lpstr>Arial</vt:lpstr>
      <vt:lpstr>Calibri</vt:lpstr>
      <vt:lpstr>Radley</vt:lpstr>
      <vt:lpstr>Canva Sans Bold</vt:lpstr>
      <vt:lpstr>Sondos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Modern Simple Thesis Defense Presentation</dc:title>
  <dc:creator>Admin</dc:creator>
  <cp:lastModifiedBy>YEM DAVIT</cp:lastModifiedBy>
  <cp:revision>2</cp:revision>
  <dcterms:created xsi:type="dcterms:W3CDTF">2006-08-16T00:00:00Z</dcterms:created>
  <dcterms:modified xsi:type="dcterms:W3CDTF">2025-06-14T05:48:11Z</dcterms:modified>
  <dc:identifier>DAGqOaBHppQ</dc:identifier>
</cp:coreProperties>
</file>