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9A639-2374-458F-B8BE-FB5E49133B1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BE64C6-1CD6-44CD-86C2-5BE0A891C438}">
      <dgm:prSet/>
      <dgm:spPr/>
      <dgm:t>
        <a:bodyPr/>
        <a:lstStyle/>
        <a:p>
          <a:r>
            <a:rPr lang="en-US"/>
            <a:t>To acquire new listings</a:t>
          </a:r>
        </a:p>
      </dgm:t>
    </dgm:pt>
    <dgm:pt modelId="{DD607249-24AC-4E4C-8B48-9EBA74F5009E}" type="parTrans" cxnId="{E7B6828D-6429-422F-9326-A0471D1CBF30}">
      <dgm:prSet/>
      <dgm:spPr/>
      <dgm:t>
        <a:bodyPr/>
        <a:lstStyle/>
        <a:p>
          <a:endParaRPr lang="en-US"/>
        </a:p>
      </dgm:t>
    </dgm:pt>
    <dgm:pt modelId="{B24C136F-93F3-4532-AF8B-24E6972EFAF5}" type="sibTrans" cxnId="{E7B6828D-6429-422F-9326-A0471D1CBF30}">
      <dgm:prSet/>
      <dgm:spPr/>
      <dgm:t>
        <a:bodyPr/>
        <a:lstStyle/>
        <a:p>
          <a:endParaRPr lang="en-US"/>
        </a:p>
      </dgm:t>
    </dgm:pt>
    <dgm:pt modelId="{C31248B1-A367-471D-8D73-AFC8CAE47AE8}">
      <dgm:prSet/>
      <dgm:spPr/>
      <dgm:t>
        <a:bodyPr/>
        <a:lstStyle/>
        <a:p>
          <a:r>
            <a:rPr lang="en-US"/>
            <a:t>Why Restaurants?</a:t>
          </a:r>
        </a:p>
      </dgm:t>
    </dgm:pt>
    <dgm:pt modelId="{51CAC48C-E6AB-4705-864D-CE640D2400D0}" type="parTrans" cxnId="{37CA52B0-6170-4EB9-BAEE-78FD50ED034E}">
      <dgm:prSet/>
      <dgm:spPr/>
      <dgm:t>
        <a:bodyPr/>
        <a:lstStyle/>
        <a:p>
          <a:endParaRPr lang="en-US"/>
        </a:p>
      </dgm:t>
    </dgm:pt>
    <dgm:pt modelId="{84B6160E-B494-474D-834C-0F9E7F98314D}" type="sibTrans" cxnId="{37CA52B0-6170-4EB9-BAEE-78FD50ED034E}">
      <dgm:prSet/>
      <dgm:spPr/>
      <dgm:t>
        <a:bodyPr/>
        <a:lstStyle/>
        <a:p>
          <a:endParaRPr lang="en-US"/>
        </a:p>
      </dgm:t>
    </dgm:pt>
    <dgm:pt modelId="{0D30DD5E-BDC0-406F-8AEB-912D180DE3DB}">
      <dgm:prSet/>
      <dgm:spPr/>
      <dgm:t>
        <a:bodyPr/>
        <a:lstStyle/>
        <a:p>
          <a:r>
            <a:rPr lang="en-US"/>
            <a:t>Because they are a vibrant sector </a:t>
          </a:r>
        </a:p>
      </dgm:t>
    </dgm:pt>
    <dgm:pt modelId="{7405B6EE-90D3-4C11-A5DF-5BFF7CE7265F}" type="parTrans" cxnId="{F553E397-5CC5-4D74-A478-CE44B2BF786E}">
      <dgm:prSet/>
      <dgm:spPr/>
      <dgm:t>
        <a:bodyPr/>
        <a:lstStyle/>
        <a:p>
          <a:endParaRPr lang="en-US"/>
        </a:p>
      </dgm:t>
    </dgm:pt>
    <dgm:pt modelId="{6206C2AB-0B2A-415C-9781-AD07EAEFEBE9}" type="sibTrans" cxnId="{F553E397-5CC5-4D74-A478-CE44B2BF786E}">
      <dgm:prSet/>
      <dgm:spPr/>
      <dgm:t>
        <a:bodyPr/>
        <a:lstStyle/>
        <a:p>
          <a:endParaRPr lang="en-US"/>
        </a:p>
      </dgm:t>
    </dgm:pt>
    <dgm:pt modelId="{40063E80-4CF1-4446-B58D-BAD565B1B778}" type="pres">
      <dgm:prSet presAssocID="{FB99A639-2374-458F-B8BE-FB5E49133B17}" presName="linear" presStyleCnt="0">
        <dgm:presLayoutVars>
          <dgm:animLvl val="lvl"/>
          <dgm:resizeHandles val="exact"/>
        </dgm:presLayoutVars>
      </dgm:prSet>
      <dgm:spPr/>
    </dgm:pt>
    <dgm:pt modelId="{842B305B-4563-4727-9812-25EB4DDDB8BD}" type="pres">
      <dgm:prSet presAssocID="{6ABE64C6-1CD6-44CD-86C2-5BE0A891C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B18280-E6C1-4BA5-BD0D-198BA4C96D60}" type="pres">
      <dgm:prSet presAssocID="{B24C136F-93F3-4532-AF8B-24E6972EFAF5}" presName="spacer" presStyleCnt="0"/>
      <dgm:spPr/>
    </dgm:pt>
    <dgm:pt modelId="{F23B0F43-0F7C-4944-A7BD-9ED9220C5601}" type="pres">
      <dgm:prSet presAssocID="{C31248B1-A367-471D-8D73-AFC8CAE47A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4D7755-4E60-47B0-85BD-6284ECB42420}" type="pres">
      <dgm:prSet presAssocID="{84B6160E-B494-474D-834C-0F9E7F98314D}" presName="spacer" presStyleCnt="0"/>
      <dgm:spPr/>
    </dgm:pt>
    <dgm:pt modelId="{31ABD06B-36F3-461E-9E2E-EA944813CFC7}" type="pres">
      <dgm:prSet presAssocID="{0D30DD5E-BDC0-406F-8AEB-912D180DE3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948129-6B56-4EC4-8706-03BF6BD62DF2}" type="presOf" srcId="{6ABE64C6-1CD6-44CD-86C2-5BE0A891C438}" destId="{842B305B-4563-4727-9812-25EB4DDDB8BD}" srcOrd="0" destOrd="0" presId="urn:microsoft.com/office/officeart/2005/8/layout/vList2"/>
    <dgm:cxn modelId="{06347F53-BDDF-41B6-A40F-5A232DCF2DBB}" type="presOf" srcId="{FB99A639-2374-458F-B8BE-FB5E49133B17}" destId="{40063E80-4CF1-4446-B58D-BAD565B1B778}" srcOrd="0" destOrd="0" presId="urn:microsoft.com/office/officeart/2005/8/layout/vList2"/>
    <dgm:cxn modelId="{038FC88A-BC87-4FD7-A18D-74B981C4E9ED}" type="presOf" srcId="{0D30DD5E-BDC0-406F-8AEB-912D180DE3DB}" destId="{31ABD06B-36F3-461E-9E2E-EA944813CFC7}" srcOrd="0" destOrd="0" presId="urn:microsoft.com/office/officeart/2005/8/layout/vList2"/>
    <dgm:cxn modelId="{E7B6828D-6429-422F-9326-A0471D1CBF30}" srcId="{FB99A639-2374-458F-B8BE-FB5E49133B17}" destId="{6ABE64C6-1CD6-44CD-86C2-5BE0A891C438}" srcOrd="0" destOrd="0" parTransId="{DD607249-24AC-4E4C-8B48-9EBA74F5009E}" sibTransId="{B24C136F-93F3-4532-AF8B-24E6972EFAF5}"/>
    <dgm:cxn modelId="{F553E397-5CC5-4D74-A478-CE44B2BF786E}" srcId="{FB99A639-2374-458F-B8BE-FB5E49133B17}" destId="{0D30DD5E-BDC0-406F-8AEB-912D180DE3DB}" srcOrd="2" destOrd="0" parTransId="{7405B6EE-90D3-4C11-A5DF-5BFF7CE7265F}" sibTransId="{6206C2AB-0B2A-415C-9781-AD07EAEFEBE9}"/>
    <dgm:cxn modelId="{37CA52B0-6170-4EB9-BAEE-78FD50ED034E}" srcId="{FB99A639-2374-458F-B8BE-FB5E49133B17}" destId="{C31248B1-A367-471D-8D73-AFC8CAE47AE8}" srcOrd="1" destOrd="0" parTransId="{51CAC48C-E6AB-4705-864D-CE640D2400D0}" sibTransId="{84B6160E-B494-474D-834C-0F9E7F98314D}"/>
    <dgm:cxn modelId="{F32191EB-A5EF-4EB1-BAA4-A7F4359F57E3}" type="presOf" srcId="{C31248B1-A367-471D-8D73-AFC8CAE47AE8}" destId="{F23B0F43-0F7C-4944-A7BD-9ED9220C5601}" srcOrd="0" destOrd="0" presId="urn:microsoft.com/office/officeart/2005/8/layout/vList2"/>
    <dgm:cxn modelId="{8A0F7DA7-8BE1-49DD-914B-32A3663A1C85}" type="presParOf" srcId="{40063E80-4CF1-4446-B58D-BAD565B1B778}" destId="{842B305B-4563-4727-9812-25EB4DDDB8BD}" srcOrd="0" destOrd="0" presId="urn:microsoft.com/office/officeart/2005/8/layout/vList2"/>
    <dgm:cxn modelId="{F074292C-18E6-481F-9912-C7EE6BAA73FA}" type="presParOf" srcId="{40063E80-4CF1-4446-B58D-BAD565B1B778}" destId="{09B18280-E6C1-4BA5-BD0D-198BA4C96D60}" srcOrd="1" destOrd="0" presId="urn:microsoft.com/office/officeart/2005/8/layout/vList2"/>
    <dgm:cxn modelId="{5029CB41-D0C4-4949-8DAD-7EC0CEAC03B9}" type="presParOf" srcId="{40063E80-4CF1-4446-B58D-BAD565B1B778}" destId="{F23B0F43-0F7C-4944-A7BD-9ED9220C5601}" srcOrd="2" destOrd="0" presId="urn:microsoft.com/office/officeart/2005/8/layout/vList2"/>
    <dgm:cxn modelId="{DBAF567E-BE65-43B2-BB10-FE1940FE0B62}" type="presParOf" srcId="{40063E80-4CF1-4446-B58D-BAD565B1B778}" destId="{F14D7755-4E60-47B0-85BD-6284ECB42420}" srcOrd="3" destOrd="0" presId="urn:microsoft.com/office/officeart/2005/8/layout/vList2"/>
    <dgm:cxn modelId="{BBCF7C10-4827-4FFB-8474-10A4C304B976}" type="presParOf" srcId="{40063E80-4CF1-4446-B58D-BAD565B1B778}" destId="{31ABD06B-36F3-461E-9E2E-EA944813CF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9132A8-CD48-4E50-9288-16F6E7D119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E01939-F5D6-480F-B13C-D72EF9889902}">
      <dgm:prSet/>
      <dgm:spPr/>
      <dgm:t>
        <a:bodyPr/>
        <a:lstStyle/>
        <a:p>
          <a:r>
            <a:rPr lang="en-US"/>
            <a:t>Full service </a:t>
          </a:r>
        </a:p>
      </dgm:t>
    </dgm:pt>
    <dgm:pt modelId="{34C69567-FA0F-406B-AE5C-F6F8FC179EFC}" type="parTrans" cxnId="{761C9626-5B6D-454A-840B-9132AB3351EA}">
      <dgm:prSet/>
      <dgm:spPr/>
      <dgm:t>
        <a:bodyPr/>
        <a:lstStyle/>
        <a:p>
          <a:endParaRPr lang="en-US"/>
        </a:p>
      </dgm:t>
    </dgm:pt>
    <dgm:pt modelId="{C4401EA1-68F5-4C03-AA95-817745483B0A}" type="sibTrans" cxnId="{761C9626-5B6D-454A-840B-9132AB3351EA}">
      <dgm:prSet/>
      <dgm:spPr/>
      <dgm:t>
        <a:bodyPr/>
        <a:lstStyle/>
        <a:p>
          <a:endParaRPr lang="en-US"/>
        </a:p>
      </dgm:t>
    </dgm:pt>
    <dgm:pt modelId="{66594819-037F-4A9F-AA75-55DD092C19D2}">
      <dgm:prSet/>
      <dgm:spPr/>
      <dgm:t>
        <a:bodyPr/>
        <a:lstStyle/>
        <a:p>
          <a:r>
            <a:rPr lang="en-US"/>
            <a:t>Including</a:t>
          </a:r>
        </a:p>
      </dgm:t>
    </dgm:pt>
    <dgm:pt modelId="{F3B6F775-800A-40A2-8FD7-BAA60A58201F}" type="parTrans" cxnId="{676DBAA8-CAE6-47B6-8E95-E943CC331D2C}">
      <dgm:prSet/>
      <dgm:spPr/>
      <dgm:t>
        <a:bodyPr/>
        <a:lstStyle/>
        <a:p>
          <a:endParaRPr lang="en-US"/>
        </a:p>
      </dgm:t>
    </dgm:pt>
    <dgm:pt modelId="{8F23DB70-680F-4616-9C8B-32FEEB3144E0}" type="sibTrans" cxnId="{676DBAA8-CAE6-47B6-8E95-E943CC331D2C}">
      <dgm:prSet/>
      <dgm:spPr/>
      <dgm:t>
        <a:bodyPr/>
        <a:lstStyle/>
        <a:p>
          <a:endParaRPr lang="en-US"/>
        </a:p>
      </dgm:t>
    </dgm:pt>
    <dgm:pt modelId="{B8E5140E-058A-41E5-8389-2CC9ED6162D2}">
      <dgm:prSet/>
      <dgm:spPr/>
      <dgm:t>
        <a:bodyPr/>
        <a:lstStyle/>
        <a:p>
          <a:r>
            <a:rPr lang="en-US"/>
            <a:t>Pizza, Burger, Fried Chicken and Diners</a:t>
          </a:r>
        </a:p>
      </dgm:t>
    </dgm:pt>
    <dgm:pt modelId="{A3D74B63-4F39-4297-94A5-F79B313BDF84}" type="parTrans" cxnId="{E5D7554C-CC05-4045-8788-33723CA76F24}">
      <dgm:prSet/>
      <dgm:spPr/>
      <dgm:t>
        <a:bodyPr/>
        <a:lstStyle/>
        <a:p>
          <a:endParaRPr lang="en-US"/>
        </a:p>
      </dgm:t>
    </dgm:pt>
    <dgm:pt modelId="{EC8ED6CC-0069-4CC3-83BC-13EB0F64FEC0}" type="sibTrans" cxnId="{E5D7554C-CC05-4045-8788-33723CA76F24}">
      <dgm:prSet/>
      <dgm:spPr/>
      <dgm:t>
        <a:bodyPr/>
        <a:lstStyle/>
        <a:p>
          <a:endParaRPr lang="en-US"/>
        </a:p>
      </dgm:t>
    </dgm:pt>
    <dgm:pt modelId="{BEEE139B-EE24-4A06-A5E4-AC0D998B2277}" type="pres">
      <dgm:prSet presAssocID="{449132A8-CD48-4E50-9288-16F6E7D11921}" presName="root" presStyleCnt="0">
        <dgm:presLayoutVars>
          <dgm:dir/>
          <dgm:resizeHandles val="exact"/>
        </dgm:presLayoutVars>
      </dgm:prSet>
      <dgm:spPr/>
    </dgm:pt>
    <dgm:pt modelId="{9D59E070-4B1E-4950-93CD-AE574DF51E6E}" type="pres">
      <dgm:prSet presAssocID="{C9E01939-F5D6-480F-B13C-D72EF9889902}" presName="compNode" presStyleCnt="0"/>
      <dgm:spPr/>
    </dgm:pt>
    <dgm:pt modelId="{F693B7D2-26E1-4480-8B94-0465D7351A77}" type="pres">
      <dgm:prSet presAssocID="{C9E01939-F5D6-480F-B13C-D72EF9889902}" presName="bgRect" presStyleLbl="bgShp" presStyleIdx="0" presStyleCnt="2"/>
      <dgm:spPr/>
    </dgm:pt>
    <dgm:pt modelId="{B9F9179A-A128-4846-BB17-7C93EFFF68E7}" type="pres">
      <dgm:prSet presAssocID="{C9E01939-F5D6-480F-B13C-D72EF98899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0779C2-F4C1-4F53-BB7B-5900788B520F}" type="pres">
      <dgm:prSet presAssocID="{C9E01939-F5D6-480F-B13C-D72EF9889902}" presName="spaceRect" presStyleCnt="0"/>
      <dgm:spPr/>
    </dgm:pt>
    <dgm:pt modelId="{1D640333-3EAF-4E3D-9AC7-E5A65F1F0D7F}" type="pres">
      <dgm:prSet presAssocID="{C9E01939-F5D6-480F-B13C-D72EF9889902}" presName="parTx" presStyleLbl="revTx" presStyleIdx="0" presStyleCnt="3">
        <dgm:presLayoutVars>
          <dgm:chMax val="0"/>
          <dgm:chPref val="0"/>
        </dgm:presLayoutVars>
      </dgm:prSet>
      <dgm:spPr/>
    </dgm:pt>
    <dgm:pt modelId="{CFDD3141-2543-4EF3-AB14-597B396A01D8}" type="pres">
      <dgm:prSet presAssocID="{C4401EA1-68F5-4C03-AA95-817745483B0A}" presName="sibTrans" presStyleCnt="0"/>
      <dgm:spPr/>
    </dgm:pt>
    <dgm:pt modelId="{47B8EFED-0729-4C4A-B73B-63FF3FFA1A9B}" type="pres">
      <dgm:prSet presAssocID="{66594819-037F-4A9F-AA75-55DD092C19D2}" presName="compNode" presStyleCnt="0"/>
      <dgm:spPr/>
    </dgm:pt>
    <dgm:pt modelId="{04C1D72C-E838-4D11-92D2-C3E0D9B1EEC5}" type="pres">
      <dgm:prSet presAssocID="{66594819-037F-4A9F-AA75-55DD092C19D2}" presName="bgRect" presStyleLbl="bgShp" presStyleIdx="1" presStyleCnt="2"/>
      <dgm:spPr/>
    </dgm:pt>
    <dgm:pt modelId="{D46B4530-A1CB-435B-A7A4-E805522C3C6D}" type="pres">
      <dgm:prSet presAssocID="{66594819-037F-4A9F-AA75-55DD092C19D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zza"/>
        </a:ext>
      </dgm:extLst>
    </dgm:pt>
    <dgm:pt modelId="{D861DB2B-457E-480C-819B-361758B8E71F}" type="pres">
      <dgm:prSet presAssocID="{66594819-037F-4A9F-AA75-55DD092C19D2}" presName="spaceRect" presStyleCnt="0"/>
      <dgm:spPr/>
    </dgm:pt>
    <dgm:pt modelId="{359351E7-68C2-4829-9691-B0C227CA6A55}" type="pres">
      <dgm:prSet presAssocID="{66594819-037F-4A9F-AA75-55DD092C19D2}" presName="parTx" presStyleLbl="revTx" presStyleIdx="1" presStyleCnt="3">
        <dgm:presLayoutVars>
          <dgm:chMax val="0"/>
          <dgm:chPref val="0"/>
        </dgm:presLayoutVars>
      </dgm:prSet>
      <dgm:spPr/>
    </dgm:pt>
    <dgm:pt modelId="{D9A74C58-6CC2-4B78-9E92-8784EBC06584}" type="pres">
      <dgm:prSet presAssocID="{66594819-037F-4A9F-AA75-55DD092C19D2}" presName="desTx" presStyleLbl="revTx" presStyleIdx="2" presStyleCnt="3">
        <dgm:presLayoutVars/>
      </dgm:prSet>
      <dgm:spPr/>
    </dgm:pt>
  </dgm:ptLst>
  <dgm:cxnLst>
    <dgm:cxn modelId="{761C9626-5B6D-454A-840B-9132AB3351EA}" srcId="{449132A8-CD48-4E50-9288-16F6E7D11921}" destId="{C9E01939-F5D6-480F-B13C-D72EF9889902}" srcOrd="0" destOrd="0" parTransId="{34C69567-FA0F-406B-AE5C-F6F8FC179EFC}" sibTransId="{C4401EA1-68F5-4C03-AA95-817745483B0A}"/>
    <dgm:cxn modelId="{5F9EFC66-3D9E-495B-AA7E-6296245EF080}" type="presOf" srcId="{66594819-037F-4A9F-AA75-55DD092C19D2}" destId="{359351E7-68C2-4829-9691-B0C227CA6A55}" srcOrd="0" destOrd="0" presId="urn:microsoft.com/office/officeart/2018/2/layout/IconVerticalSolidList"/>
    <dgm:cxn modelId="{E5D7554C-CC05-4045-8788-33723CA76F24}" srcId="{66594819-037F-4A9F-AA75-55DD092C19D2}" destId="{B8E5140E-058A-41E5-8389-2CC9ED6162D2}" srcOrd="0" destOrd="0" parTransId="{A3D74B63-4F39-4297-94A5-F79B313BDF84}" sibTransId="{EC8ED6CC-0069-4CC3-83BC-13EB0F64FEC0}"/>
    <dgm:cxn modelId="{29EA667A-CB08-4A75-8E30-0CA2400427B4}" type="presOf" srcId="{C9E01939-F5D6-480F-B13C-D72EF9889902}" destId="{1D640333-3EAF-4E3D-9AC7-E5A65F1F0D7F}" srcOrd="0" destOrd="0" presId="urn:microsoft.com/office/officeart/2018/2/layout/IconVerticalSolidList"/>
    <dgm:cxn modelId="{4C8B1D9D-12FD-4301-8CEF-F901EDA345A2}" type="presOf" srcId="{449132A8-CD48-4E50-9288-16F6E7D11921}" destId="{BEEE139B-EE24-4A06-A5E4-AC0D998B2277}" srcOrd="0" destOrd="0" presId="urn:microsoft.com/office/officeart/2018/2/layout/IconVerticalSolidList"/>
    <dgm:cxn modelId="{676DBAA8-CAE6-47B6-8E95-E943CC331D2C}" srcId="{449132A8-CD48-4E50-9288-16F6E7D11921}" destId="{66594819-037F-4A9F-AA75-55DD092C19D2}" srcOrd="1" destOrd="0" parTransId="{F3B6F775-800A-40A2-8FD7-BAA60A58201F}" sibTransId="{8F23DB70-680F-4616-9C8B-32FEEB3144E0}"/>
    <dgm:cxn modelId="{11D4F1C5-CA9C-47EB-98BE-69A2CEF2DA47}" type="presOf" srcId="{B8E5140E-058A-41E5-8389-2CC9ED6162D2}" destId="{D9A74C58-6CC2-4B78-9E92-8784EBC06584}" srcOrd="0" destOrd="0" presId="urn:microsoft.com/office/officeart/2018/2/layout/IconVerticalSolidList"/>
    <dgm:cxn modelId="{1CC2617C-0E24-413B-83C1-68338D78E940}" type="presParOf" srcId="{BEEE139B-EE24-4A06-A5E4-AC0D998B2277}" destId="{9D59E070-4B1E-4950-93CD-AE574DF51E6E}" srcOrd="0" destOrd="0" presId="urn:microsoft.com/office/officeart/2018/2/layout/IconVerticalSolidList"/>
    <dgm:cxn modelId="{22C7D379-359A-4909-98FE-2468E5424EAF}" type="presParOf" srcId="{9D59E070-4B1E-4950-93CD-AE574DF51E6E}" destId="{F693B7D2-26E1-4480-8B94-0465D7351A77}" srcOrd="0" destOrd="0" presId="urn:microsoft.com/office/officeart/2018/2/layout/IconVerticalSolidList"/>
    <dgm:cxn modelId="{BD3CA41E-115E-4978-A14D-B8301342F17D}" type="presParOf" srcId="{9D59E070-4B1E-4950-93CD-AE574DF51E6E}" destId="{B9F9179A-A128-4846-BB17-7C93EFFF68E7}" srcOrd="1" destOrd="0" presId="urn:microsoft.com/office/officeart/2018/2/layout/IconVerticalSolidList"/>
    <dgm:cxn modelId="{B6C07EE7-06B0-4AC3-8341-EC31BC18BA0E}" type="presParOf" srcId="{9D59E070-4B1E-4950-93CD-AE574DF51E6E}" destId="{4B0779C2-F4C1-4F53-BB7B-5900788B520F}" srcOrd="2" destOrd="0" presId="urn:microsoft.com/office/officeart/2018/2/layout/IconVerticalSolidList"/>
    <dgm:cxn modelId="{7FB3CCCC-8121-49B6-819B-66F6BE87E114}" type="presParOf" srcId="{9D59E070-4B1E-4950-93CD-AE574DF51E6E}" destId="{1D640333-3EAF-4E3D-9AC7-E5A65F1F0D7F}" srcOrd="3" destOrd="0" presId="urn:microsoft.com/office/officeart/2018/2/layout/IconVerticalSolidList"/>
    <dgm:cxn modelId="{63334E8B-4F22-438B-9450-3952A3ED0DFA}" type="presParOf" srcId="{BEEE139B-EE24-4A06-A5E4-AC0D998B2277}" destId="{CFDD3141-2543-4EF3-AB14-597B396A01D8}" srcOrd="1" destOrd="0" presId="urn:microsoft.com/office/officeart/2018/2/layout/IconVerticalSolidList"/>
    <dgm:cxn modelId="{A98A967D-65E3-495F-9B59-C5173FCE84CE}" type="presParOf" srcId="{BEEE139B-EE24-4A06-A5E4-AC0D998B2277}" destId="{47B8EFED-0729-4C4A-B73B-63FF3FFA1A9B}" srcOrd="2" destOrd="0" presId="urn:microsoft.com/office/officeart/2018/2/layout/IconVerticalSolidList"/>
    <dgm:cxn modelId="{CB8DA73C-CFD5-4CA5-BE53-753F0F32D59B}" type="presParOf" srcId="{47B8EFED-0729-4C4A-B73B-63FF3FFA1A9B}" destId="{04C1D72C-E838-4D11-92D2-C3E0D9B1EEC5}" srcOrd="0" destOrd="0" presId="urn:microsoft.com/office/officeart/2018/2/layout/IconVerticalSolidList"/>
    <dgm:cxn modelId="{E555EE9B-0FE4-487A-B0B6-60EF6B65146A}" type="presParOf" srcId="{47B8EFED-0729-4C4A-B73B-63FF3FFA1A9B}" destId="{D46B4530-A1CB-435B-A7A4-E805522C3C6D}" srcOrd="1" destOrd="0" presId="urn:microsoft.com/office/officeart/2018/2/layout/IconVerticalSolidList"/>
    <dgm:cxn modelId="{7F5A040A-FF07-4DF7-9B0D-331565614A3D}" type="presParOf" srcId="{47B8EFED-0729-4C4A-B73B-63FF3FFA1A9B}" destId="{D861DB2B-457E-480C-819B-361758B8E71F}" srcOrd="2" destOrd="0" presId="urn:microsoft.com/office/officeart/2018/2/layout/IconVerticalSolidList"/>
    <dgm:cxn modelId="{CE743DE9-2FFE-4892-9D26-75A0F63539DD}" type="presParOf" srcId="{47B8EFED-0729-4C4A-B73B-63FF3FFA1A9B}" destId="{359351E7-68C2-4829-9691-B0C227CA6A55}" srcOrd="3" destOrd="0" presId="urn:microsoft.com/office/officeart/2018/2/layout/IconVerticalSolidList"/>
    <dgm:cxn modelId="{1619D002-F2C4-4EFB-8100-6CBDA86B66A8}" type="presParOf" srcId="{47B8EFED-0729-4C4A-B73B-63FF3FFA1A9B}" destId="{D9A74C58-6CC2-4B78-9E92-8784EBC065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9A639-2374-458F-B8BE-FB5E49133B1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BE64C6-1CD6-44CD-86C2-5BE0A891C438}">
      <dgm:prSet/>
      <dgm:spPr/>
      <dgm:t>
        <a:bodyPr/>
        <a:lstStyle/>
        <a:p>
          <a:r>
            <a:rPr lang="en-US" dirty="0"/>
            <a:t>Most promising area: Harbor</a:t>
          </a:r>
        </a:p>
      </dgm:t>
    </dgm:pt>
    <dgm:pt modelId="{DD607249-24AC-4E4C-8B48-9EBA74F5009E}" type="parTrans" cxnId="{E7B6828D-6429-422F-9326-A0471D1CBF30}">
      <dgm:prSet/>
      <dgm:spPr/>
      <dgm:t>
        <a:bodyPr/>
        <a:lstStyle/>
        <a:p>
          <a:endParaRPr lang="en-US"/>
        </a:p>
      </dgm:t>
    </dgm:pt>
    <dgm:pt modelId="{B24C136F-93F3-4532-AF8B-24E6972EFAF5}" type="sibTrans" cxnId="{E7B6828D-6429-422F-9326-A0471D1CBF30}">
      <dgm:prSet/>
      <dgm:spPr/>
      <dgm:t>
        <a:bodyPr/>
        <a:lstStyle/>
        <a:p>
          <a:endParaRPr lang="en-US"/>
        </a:p>
      </dgm:t>
    </dgm:pt>
    <dgm:pt modelId="{C31248B1-A367-471D-8D73-AFC8CAE47AE8}">
      <dgm:prSet/>
      <dgm:spPr/>
      <dgm:t>
        <a:bodyPr/>
        <a:lstStyle/>
        <a:p>
          <a:r>
            <a:rPr lang="en-US" dirty="0"/>
            <a:t>Also promising: South </a:t>
          </a:r>
        </a:p>
      </dgm:t>
    </dgm:pt>
    <dgm:pt modelId="{51CAC48C-E6AB-4705-864D-CE640D2400D0}" type="parTrans" cxnId="{37CA52B0-6170-4EB9-BAEE-78FD50ED034E}">
      <dgm:prSet/>
      <dgm:spPr/>
      <dgm:t>
        <a:bodyPr/>
        <a:lstStyle/>
        <a:p>
          <a:endParaRPr lang="en-US"/>
        </a:p>
      </dgm:t>
    </dgm:pt>
    <dgm:pt modelId="{84B6160E-B494-474D-834C-0F9E7F98314D}" type="sibTrans" cxnId="{37CA52B0-6170-4EB9-BAEE-78FD50ED034E}">
      <dgm:prSet/>
      <dgm:spPr/>
      <dgm:t>
        <a:bodyPr/>
        <a:lstStyle/>
        <a:p>
          <a:endParaRPr lang="en-US"/>
        </a:p>
      </dgm:t>
    </dgm:pt>
    <dgm:pt modelId="{0D30DD5E-BDC0-406F-8AEB-912D180DE3DB}">
      <dgm:prSet/>
      <dgm:spPr/>
      <dgm:t>
        <a:bodyPr/>
        <a:lstStyle/>
        <a:p>
          <a:r>
            <a:rPr lang="en-US" dirty="0"/>
            <a:t>Don’t go North of Harbor</a:t>
          </a:r>
        </a:p>
      </dgm:t>
    </dgm:pt>
    <dgm:pt modelId="{7405B6EE-90D3-4C11-A5DF-5BFF7CE7265F}" type="parTrans" cxnId="{F553E397-5CC5-4D74-A478-CE44B2BF786E}">
      <dgm:prSet/>
      <dgm:spPr/>
      <dgm:t>
        <a:bodyPr/>
        <a:lstStyle/>
        <a:p>
          <a:endParaRPr lang="en-US"/>
        </a:p>
      </dgm:t>
    </dgm:pt>
    <dgm:pt modelId="{6206C2AB-0B2A-415C-9781-AD07EAEFEBE9}" type="sibTrans" cxnId="{F553E397-5CC5-4D74-A478-CE44B2BF786E}">
      <dgm:prSet/>
      <dgm:spPr/>
      <dgm:t>
        <a:bodyPr/>
        <a:lstStyle/>
        <a:p>
          <a:endParaRPr lang="en-US"/>
        </a:p>
      </dgm:t>
    </dgm:pt>
    <dgm:pt modelId="{40063E80-4CF1-4446-B58D-BAD565B1B778}" type="pres">
      <dgm:prSet presAssocID="{FB99A639-2374-458F-B8BE-FB5E49133B17}" presName="linear" presStyleCnt="0">
        <dgm:presLayoutVars>
          <dgm:animLvl val="lvl"/>
          <dgm:resizeHandles val="exact"/>
        </dgm:presLayoutVars>
      </dgm:prSet>
      <dgm:spPr/>
    </dgm:pt>
    <dgm:pt modelId="{842B305B-4563-4727-9812-25EB4DDDB8BD}" type="pres">
      <dgm:prSet presAssocID="{6ABE64C6-1CD6-44CD-86C2-5BE0A891C4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B18280-E6C1-4BA5-BD0D-198BA4C96D60}" type="pres">
      <dgm:prSet presAssocID="{B24C136F-93F3-4532-AF8B-24E6972EFAF5}" presName="spacer" presStyleCnt="0"/>
      <dgm:spPr/>
    </dgm:pt>
    <dgm:pt modelId="{F23B0F43-0F7C-4944-A7BD-9ED9220C5601}" type="pres">
      <dgm:prSet presAssocID="{C31248B1-A367-471D-8D73-AFC8CAE47A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4D7755-4E60-47B0-85BD-6284ECB42420}" type="pres">
      <dgm:prSet presAssocID="{84B6160E-B494-474D-834C-0F9E7F98314D}" presName="spacer" presStyleCnt="0"/>
      <dgm:spPr/>
    </dgm:pt>
    <dgm:pt modelId="{31ABD06B-36F3-461E-9E2E-EA944813CFC7}" type="pres">
      <dgm:prSet presAssocID="{0D30DD5E-BDC0-406F-8AEB-912D180DE3D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1948129-6B56-4EC4-8706-03BF6BD62DF2}" type="presOf" srcId="{6ABE64C6-1CD6-44CD-86C2-5BE0A891C438}" destId="{842B305B-4563-4727-9812-25EB4DDDB8BD}" srcOrd="0" destOrd="0" presId="urn:microsoft.com/office/officeart/2005/8/layout/vList2"/>
    <dgm:cxn modelId="{06347F53-BDDF-41B6-A40F-5A232DCF2DBB}" type="presOf" srcId="{FB99A639-2374-458F-B8BE-FB5E49133B17}" destId="{40063E80-4CF1-4446-B58D-BAD565B1B778}" srcOrd="0" destOrd="0" presId="urn:microsoft.com/office/officeart/2005/8/layout/vList2"/>
    <dgm:cxn modelId="{038FC88A-BC87-4FD7-A18D-74B981C4E9ED}" type="presOf" srcId="{0D30DD5E-BDC0-406F-8AEB-912D180DE3DB}" destId="{31ABD06B-36F3-461E-9E2E-EA944813CFC7}" srcOrd="0" destOrd="0" presId="urn:microsoft.com/office/officeart/2005/8/layout/vList2"/>
    <dgm:cxn modelId="{E7B6828D-6429-422F-9326-A0471D1CBF30}" srcId="{FB99A639-2374-458F-B8BE-FB5E49133B17}" destId="{6ABE64C6-1CD6-44CD-86C2-5BE0A891C438}" srcOrd="0" destOrd="0" parTransId="{DD607249-24AC-4E4C-8B48-9EBA74F5009E}" sibTransId="{B24C136F-93F3-4532-AF8B-24E6972EFAF5}"/>
    <dgm:cxn modelId="{F553E397-5CC5-4D74-A478-CE44B2BF786E}" srcId="{FB99A639-2374-458F-B8BE-FB5E49133B17}" destId="{0D30DD5E-BDC0-406F-8AEB-912D180DE3DB}" srcOrd="2" destOrd="0" parTransId="{7405B6EE-90D3-4C11-A5DF-5BFF7CE7265F}" sibTransId="{6206C2AB-0B2A-415C-9781-AD07EAEFEBE9}"/>
    <dgm:cxn modelId="{37CA52B0-6170-4EB9-BAEE-78FD50ED034E}" srcId="{FB99A639-2374-458F-B8BE-FB5E49133B17}" destId="{C31248B1-A367-471D-8D73-AFC8CAE47AE8}" srcOrd="1" destOrd="0" parTransId="{51CAC48C-E6AB-4705-864D-CE640D2400D0}" sibTransId="{84B6160E-B494-474D-834C-0F9E7F98314D}"/>
    <dgm:cxn modelId="{F32191EB-A5EF-4EB1-BAA4-A7F4359F57E3}" type="presOf" srcId="{C31248B1-A367-471D-8D73-AFC8CAE47AE8}" destId="{F23B0F43-0F7C-4944-A7BD-9ED9220C5601}" srcOrd="0" destOrd="0" presId="urn:microsoft.com/office/officeart/2005/8/layout/vList2"/>
    <dgm:cxn modelId="{8A0F7DA7-8BE1-49DD-914B-32A3663A1C85}" type="presParOf" srcId="{40063E80-4CF1-4446-B58D-BAD565B1B778}" destId="{842B305B-4563-4727-9812-25EB4DDDB8BD}" srcOrd="0" destOrd="0" presId="urn:microsoft.com/office/officeart/2005/8/layout/vList2"/>
    <dgm:cxn modelId="{F074292C-18E6-481F-9912-C7EE6BAA73FA}" type="presParOf" srcId="{40063E80-4CF1-4446-B58D-BAD565B1B778}" destId="{09B18280-E6C1-4BA5-BD0D-198BA4C96D60}" srcOrd="1" destOrd="0" presId="urn:microsoft.com/office/officeart/2005/8/layout/vList2"/>
    <dgm:cxn modelId="{5029CB41-D0C4-4949-8DAD-7EC0CEAC03B9}" type="presParOf" srcId="{40063E80-4CF1-4446-B58D-BAD565B1B778}" destId="{F23B0F43-0F7C-4944-A7BD-9ED9220C5601}" srcOrd="2" destOrd="0" presId="urn:microsoft.com/office/officeart/2005/8/layout/vList2"/>
    <dgm:cxn modelId="{DBAF567E-BE65-43B2-BB10-FE1940FE0B62}" type="presParOf" srcId="{40063E80-4CF1-4446-B58D-BAD565B1B778}" destId="{F14D7755-4E60-47B0-85BD-6284ECB42420}" srcOrd="3" destOrd="0" presId="urn:microsoft.com/office/officeart/2005/8/layout/vList2"/>
    <dgm:cxn modelId="{BBCF7C10-4827-4FFB-8474-10A4C304B976}" type="presParOf" srcId="{40063E80-4CF1-4446-B58D-BAD565B1B778}" destId="{31ABD06B-36F3-461E-9E2E-EA944813CFC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B305B-4563-4727-9812-25EB4DDDB8BD}">
      <dsp:nvSpPr>
        <dsp:cNvPr id="0" name=""/>
        <dsp:cNvSpPr/>
      </dsp:nvSpPr>
      <dsp:spPr>
        <a:xfrm>
          <a:off x="0" y="13907"/>
          <a:ext cx="6797675" cy="178763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To acquire new listings</a:t>
          </a:r>
        </a:p>
      </dsp:txBody>
      <dsp:txXfrm>
        <a:off x="87265" y="101172"/>
        <a:ext cx="6623145" cy="1613102"/>
      </dsp:txXfrm>
    </dsp:sp>
    <dsp:sp modelId="{F23B0F43-0F7C-4944-A7BD-9ED9220C5601}">
      <dsp:nvSpPr>
        <dsp:cNvPr id="0" name=""/>
        <dsp:cNvSpPr/>
      </dsp:nvSpPr>
      <dsp:spPr>
        <a:xfrm>
          <a:off x="0" y="1931139"/>
          <a:ext cx="6797675" cy="1787632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Why Restaurants?</a:t>
          </a:r>
        </a:p>
      </dsp:txBody>
      <dsp:txXfrm>
        <a:off x="87265" y="2018404"/>
        <a:ext cx="6623145" cy="1613102"/>
      </dsp:txXfrm>
    </dsp:sp>
    <dsp:sp modelId="{31ABD06B-36F3-461E-9E2E-EA944813CFC7}">
      <dsp:nvSpPr>
        <dsp:cNvPr id="0" name=""/>
        <dsp:cNvSpPr/>
      </dsp:nvSpPr>
      <dsp:spPr>
        <a:xfrm>
          <a:off x="0" y="3848372"/>
          <a:ext cx="6797675" cy="1787632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Because they are a vibrant sector </a:t>
          </a:r>
        </a:p>
      </dsp:txBody>
      <dsp:txXfrm>
        <a:off x="87265" y="3935637"/>
        <a:ext cx="6623145" cy="1613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3B7D2-26E1-4480-8B94-0465D7351A77}">
      <dsp:nvSpPr>
        <dsp:cNvPr id="0" name=""/>
        <dsp:cNvSpPr/>
      </dsp:nvSpPr>
      <dsp:spPr>
        <a:xfrm>
          <a:off x="0" y="918110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9179A-A128-4846-BB17-7C93EFFF68E7}">
      <dsp:nvSpPr>
        <dsp:cNvPr id="0" name=""/>
        <dsp:cNvSpPr/>
      </dsp:nvSpPr>
      <dsp:spPr>
        <a:xfrm>
          <a:off x="512729" y="1299479"/>
          <a:ext cx="932235" cy="932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40333-3EAF-4E3D-9AC7-E5A65F1F0D7F}">
      <dsp:nvSpPr>
        <dsp:cNvPr id="0" name=""/>
        <dsp:cNvSpPr/>
      </dsp:nvSpPr>
      <dsp:spPr>
        <a:xfrm>
          <a:off x="1957694" y="918110"/>
          <a:ext cx="4839980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Full service </a:t>
          </a:r>
        </a:p>
      </dsp:txBody>
      <dsp:txXfrm>
        <a:off x="1957694" y="918110"/>
        <a:ext cx="4839980" cy="1694973"/>
      </dsp:txXfrm>
    </dsp:sp>
    <dsp:sp modelId="{04C1D72C-E838-4D11-92D2-C3E0D9B1EEC5}">
      <dsp:nvSpPr>
        <dsp:cNvPr id="0" name=""/>
        <dsp:cNvSpPr/>
      </dsp:nvSpPr>
      <dsp:spPr>
        <a:xfrm>
          <a:off x="0" y="3036827"/>
          <a:ext cx="6797675" cy="1694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B4530-A1CB-435B-A7A4-E805522C3C6D}">
      <dsp:nvSpPr>
        <dsp:cNvPr id="0" name=""/>
        <dsp:cNvSpPr/>
      </dsp:nvSpPr>
      <dsp:spPr>
        <a:xfrm>
          <a:off x="512729" y="3418196"/>
          <a:ext cx="932235" cy="932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351E7-68C2-4829-9691-B0C227CA6A55}">
      <dsp:nvSpPr>
        <dsp:cNvPr id="0" name=""/>
        <dsp:cNvSpPr/>
      </dsp:nvSpPr>
      <dsp:spPr>
        <a:xfrm>
          <a:off x="1957694" y="3036827"/>
          <a:ext cx="3058953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Including</a:t>
          </a:r>
        </a:p>
      </dsp:txBody>
      <dsp:txXfrm>
        <a:off x="1957694" y="3036827"/>
        <a:ext cx="3058953" cy="1694973"/>
      </dsp:txXfrm>
    </dsp:sp>
    <dsp:sp modelId="{D9A74C58-6CC2-4B78-9E92-8784EBC06584}">
      <dsp:nvSpPr>
        <dsp:cNvPr id="0" name=""/>
        <dsp:cNvSpPr/>
      </dsp:nvSpPr>
      <dsp:spPr>
        <a:xfrm>
          <a:off x="5016648" y="3036827"/>
          <a:ext cx="1781026" cy="1694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385" tIns="179385" rIns="179385" bIns="17938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Pizza, Burger, Fried Chicken and Diners</a:t>
          </a:r>
        </a:p>
      </dsp:txBody>
      <dsp:txXfrm>
        <a:off x="5016648" y="3036827"/>
        <a:ext cx="1781026" cy="169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B305B-4563-4727-9812-25EB4DDDB8BD}">
      <dsp:nvSpPr>
        <dsp:cNvPr id="0" name=""/>
        <dsp:cNvSpPr/>
      </dsp:nvSpPr>
      <dsp:spPr>
        <a:xfrm>
          <a:off x="0" y="10206"/>
          <a:ext cx="6797675" cy="17901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Most promising area: Harbor</a:t>
          </a:r>
        </a:p>
      </dsp:txBody>
      <dsp:txXfrm>
        <a:off x="87385" y="97591"/>
        <a:ext cx="6622905" cy="1615330"/>
      </dsp:txXfrm>
    </dsp:sp>
    <dsp:sp modelId="{F23B0F43-0F7C-4944-A7BD-9ED9220C5601}">
      <dsp:nvSpPr>
        <dsp:cNvPr id="0" name=""/>
        <dsp:cNvSpPr/>
      </dsp:nvSpPr>
      <dsp:spPr>
        <a:xfrm>
          <a:off x="0" y="1929906"/>
          <a:ext cx="6797675" cy="1790100"/>
        </a:xfrm>
        <a:prstGeom prst="roundRect">
          <a:avLst/>
        </a:prstGeom>
        <a:solidFill>
          <a:schemeClr val="accent5">
            <a:hueOff val="1063560"/>
            <a:satOff val="-11946"/>
            <a:lumOff val="-254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Also promising: South </a:t>
          </a:r>
        </a:p>
      </dsp:txBody>
      <dsp:txXfrm>
        <a:off x="87385" y="2017291"/>
        <a:ext cx="6622905" cy="1615330"/>
      </dsp:txXfrm>
    </dsp:sp>
    <dsp:sp modelId="{31ABD06B-36F3-461E-9E2E-EA944813CFC7}">
      <dsp:nvSpPr>
        <dsp:cNvPr id="0" name=""/>
        <dsp:cNvSpPr/>
      </dsp:nvSpPr>
      <dsp:spPr>
        <a:xfrm>
          <a:off x="0" y="3849606"/>
          <a:ext cx="6797675" cy="1790100"/>
        </a:xfrm>
        <a:prstGeom prst="roundRect">
          <a:avLst/>
        </a:prstGeom>
        <a:solidFill>
          <a:schemeClr val="accent5">
            <a:hueOff val="2127120"/>
            <a:satOff val="-23891"/>
            <a:lumOff val="-509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Don’t go North of Harbor</a:t>
          </a:r>
        </a:p>
      </dsp:txBody>
      <dsp:txXfrm>
        <a:off x="87385" y="3936991"/>
        <a:ext cx="6622905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bviewer.jupyter.org/github/yempe/Capstone/blob/3e3e0d72b5782317306051f63bcc1cc1df32affd/capstone%20copy%201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ek-italian_flag_combination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063ECB-656E-407C-A17E-6389B803D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40080"/>
            <a:ext cx="3659246" cy="292608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Restaurants in Vancouver</a:t>
            </a:r>
            <a:endParaRPr lang="el-GR" sz="44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029FFC-7E91-48F4-A86A-6FEB721BF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578087"/>
            <a:ext cx="3659246" cy="1554480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Where are they located?</a:t>
            </a:r>
            <a:endParaRPr lang="el-GR" sz="1500" dirty="0">
              <a:solidFill>
                <a:srgbClr val="FFFFFF"/>
              </a:solidFill>
            </a:endParaRPr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BB0EE575-5451-41D3-9320-D864921144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75" r="10651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CC28E-C3CA-4EEA-B3EB-548960954CC2}"/>
              </a:ext>
            </a:extLst>
          </p:cNvPr>
          <p:cNvSpPr txBox="1"/>
          <p:nvPr/>
        </p:nvSpPr>
        <p:spPr>
          <a:xfrm>
            <a:off x="7226968" y="2606842"/>
            <a:ext cx="3184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  <a:endParaRPr lang="el-G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38D54-E632-446C-822E-863316AF9798}"/>
              </a:ext>
            </a:extLst>
          </p:cNvPr>
          <p:cNvSpPr/>
          <p:nvPr/>
        </p:nvSpPr>
        <p:spPr>
          <a:xfrm>
            <a:off x="7980948" y="2719485"/>
            <a:ext cx="145178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el-GR" sz="20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113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F79C-25BC-4469-9B9C-6D4830D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Goal	</a:t>
            </a:r>
            <a:endParaRPr lang="el-GR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CE4C6-C7C1-4E37-907E-6C3542C1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2565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61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803C-79ED-436B-98CC-86A5DFDB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Which Restaurants?</a:t>
            </a:r>
            <a:endParaRPr lang="el-GR" sz="36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66A18C-1776-41B1-9197-0797161ED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47075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06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20136764-CEC5-462E-AEA9-4AA1CF15E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2E2F1EB-DD93-49F9-8F7D-3DE282902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B32C9-2CD4-4144-AD89-706C9161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Top 5: Neighborhoods and Type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0D82C66-EAC6-46C6-AC04-27A5632D4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CF2CA89-CD8C-40CF-8273-C3FA6690B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2C0-3D0A-4FC9-8BB5-5678D735E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565" y="1809672"/>
            <a:ext cx="3328416" cy="698967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1A82F9E0-1CBD-4E82-B740-B329F65F5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534" y="321732"/>
            <a:ext cx="3088456" cy="2108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8EE5F1E-8455-462D-8415-D85B2D4B9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6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404E500-F0A1-42F1-8F1A-179948E39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4A160-C461-4DB0-8216-0910AF78B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038" y="3611226"/>
            <a:ext cx="2743200" cy="18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AA6468-80AC-4DDF-9CFB-C7A9507E2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B80D5A-2043-44FA-ABA7-8AAA97B7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Restaurant concentration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AE1E29-FF3F-46D1-86C5-E6643D9B7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578087"/>
            <a:ext cx="3659246" cy="15544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cap="all" spc="200" dirty="0">
                <a:latin typeface="+mj-lt"/>
              </a:rPr>
              <a:t>Larger circle denotes Higher number of Restaurants</a:t>
            </a:r>
          </a:p>
        </p:txBody>
      </p:sp>
      <p:pic>
        <p:nvPicPr>
          <p:cNvPr id="8" name="Picture Placeholder 7" descr="Map&#10;&#10;Description automatically generated">
            <a:extLst>
              <a:ext uri="{FF2B5EF4-FFF2-40B4-BE49-F238E27FC236}">
                <a16:creationId xmlns:a16="http://schemas.microsoft.com/office/drawing/2014/main" id="{89C92041-F04E-4142-9446-59DA30468A2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7100" r="1710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B900CC-5074-4746-A1A4-AF640455B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81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F79C-25BC-4469-9B9C-6D4830D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Conclusion</a:t>
            </a:r>
            <a:endParaRPr lang="el-GR" sz="36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CE4C6-C7C1-4E37-907E-6C3542C19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47229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8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803C-79ED-436B-98CC-86A5DFDB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Entire data set and clickable map</a:t>
            </a:r>
            <a:endParaRPr lang="el-GR" sz="3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0D6E73-D1B8-43C0-B6FF-F759E37DA578}"/>
              </a:ext>
            </a:extLst>
          </p:cNvPr>
          <p:cNvGrpSpPr/>
          <p:nvPr/>
        </p:nvGrpSpPr>
        <p:grpSpPr>
          <a:xfrm>
            <a:off x="4741863" y="2617232"/>
            <a:ext cx="6797675" cy="1694973"/>
            <a:chOff x="4741863" y="1557873"/>
            <a:chExt cx="6797675" cy="169497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FCC8F1-24E1-47F9-851B-2EFE39332265}"/>
                </a:ext>
              </a:extLst>
            </p:cNvPr>
            <p:cNvSpPr/>
            <p:nvPr/>
          </p:nvSpPr>
          <p:spPr>
            <a:xfrm>
              <a:off x="4741863" y="1557873"/>
              <a:ext cx="6797675" cy="169497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 descr="Checkmark">
              <a:extLst>
                <a:ext uri="{FF2B5EF4-FFF2-40B4-BE49-F238E27FC236}">
                  <a16:creationId xmlns:a16="http://schemas.microsoft.com/office/drawing/2014/main" id="{45FF9F20-EDE0-4DB9-A61F-0077A143E847}"/>
                </a:ext>
              </a:extLst>
            </p:cNvPr>
            <p:cNvSpPr/>
            <p:nvPr/>
          </p:nvSpPr>
          <p:spPr>
            <a:xfrm>
              <a:off x="5254592" y="1939242"/>
              <a:ext cx="932235" cy="932235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41D0C3A-D6BA-446D-8A99-AE2E782C8FB8}"/>
                </a:ext>
              </a:extLst>
            </p:cNvPr>
            <p:cNvSpPr/>
            <p:nvPr/>
          </p:nvSpPr>
          <p:spPr>
            <a:xfrm>
              <a:off x="6699557" y="1557873"/>
              <a:ext cx="4839980" cy="1694973"/>
            </a:xfrm>
            <a:custGeom>
              <a:avLst/>
              <a:gdLst>
                <a:gd name="connsiteX0" fmla="*/ 0 w 4839980"/>
                <a:gd name="connsiteY0" fmla="*/ 0 h 1694973"/>
                <a:gd name="connsiteX1" fmla="*/ 4839980 w 4839980"/>
                <a:gd name="connsiteY1" fmla="*/ 0 h 1694973"/>
                <a:gd name="connsiteX2" fmla="*/ 4839980 w 4839980"/>
                <a:gd name="connsiteY2" fmla="*/ 1694973 h 1694973"/>
                <a:gd name="connsiteX3" fmla="*/ 0 w 4839980"/>
                <a:gd name="connsiteY3" fmla="*/ 1694973 h 1694973"/>
                <a:gd name="connsiteX4" fmla="*/ 0 w 4839980"/>
                <a:gd name="connsiteY4" fmla="*/ 0 h 16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9980" h="1694973">
                  <a:moveTo>
                    <a:pt x="0" y="0"/>
                  </a:moveTo>
                  <a:lnTo>
                    <a:pt x="4839980" y="0"/>
                  </a:lnTo>
                  <a:lnTo>
                    <a:pt x="4839980" y="1694973"/>
                  </a:lnTo>
                  <a:lnTo>
                    <a:pt x="0" y="169497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9385" tIns="179385" rIns="179385" bIns="179385" numCol="1" spcCol="1270" anchor="ctr" anchorCtr="0">
              <a:norm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000" kern="1200"/>
                <a:t>Click </a:t>
              </a:r>
              <a:r>
                <a:rPr lang="en-US" sz="5000" kern="1200">
                  <a:hlinkClick r:id="rId4"/>
                </a:rPr>
                <a:t>HERE</a:t>
              </a:r>
              <a:endParaRPr lang="en-US" sz="5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2560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17803C-79ED-436B-98CC-86A5DFDB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Fun Fact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A478927-BD9A-4097-AFAA-C1F4D2B620B4}"/>
              </a:ext>
            </a:extLst>
          </p:cNvPr>
          <p:cNvSpPr txBox="1"/>
          <p:nvPr/>
        </p:nvSpPr>
        <p:spPr>
          <a:xfrm>
            <a:off x="4974769" y="2198914"/>
            <a:ext cx="657497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More Greek Restaurants than Italian!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EEB7EC-3C7D-46C1-9425-8CF37AD50E59}"/>
              </a:ext>
            </a:extLst>
          </p:cNvPr>
          <p:cNvGrpSpPr/>
          <p:nvPr/>
        </p:nvGrpSpPr>
        <p:grpSpPr>
          <a:xfrm>
            <a:off x="633999" y="1799753"/>
            <a:ext cx="4001315" cy="2995061"/>
            <a:chOff x="914721" y="-1241425"/>
            <a:chExt cx="10362557" cy="7175703"/>
          </a:xfrm>
        </p:grpSpPr>
        <p:pic>
          <p:nvPicPr>
            <p:cNvPr id="4" name="Picture 3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6B9B8BB6-501C-4490-89E9-87DD1DE49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14721" y="-1241425"/>
              <a:ext cx="10362557" cy="690837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14F813A-433A-4A64-854B-65BE454716E7}"/>
                </a:ext>
              </a:extLst>
            </p:cNvPr>
            <p:cNvSpPr txBox="1"/>
            <p:nvPr/>
          </p:nvSpPr>
          <p:spPr>
            <a:xfrm>
              <a:off x="914721" y="5703446"/>
              <a:ext cx="10362557" cy="230832"/>
            </a:xfrm>
            <a:prstGeom prst="rect">
              <a:avLst/>
            </a:prstGeom>
            <a:noFill/>
          </p:spPr>
          <p:txBody>
            <a:bodyPr wrap="square" rtlCol="0">
              <a:normAutofit fontScale="25000" lnSpcReduction="20000"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l-GR" sz="300">
                  <a:hlinkClick r:id="rId3" tooltip="https://commons.wikimedia.org/wiki/File:Greek-italian_flag_combination.png"/>
                </a:rPr>
                <a:t>This Photo</a:t>
              </a:r>
              <a:r>
                <a:rPr lang="el-GR" sz="300"/>
                <a:t> by Unknown Author is licensed under </a:t>
              </a:r>
              <a:r>
                <a:rPr lang="el-GR" sz="300">
                  <a:hlinkClick r:id="rId4" tooltip="https://creativecommons.org/licenses/by-sa/3.0/"/>
                </a:rPr>
                <a:t>CC BY-SA</a:t>
              </a:r>
              <a:endParaRPr lang="el-GR" sz="30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96C2333-FA93-4CCF-917A-10E73F9F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769" y="2802173"/>
            <a:ext cx="2826206" cy="189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2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57798-B233-4C76-BC57-4FCFC0F9F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Good Luck!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E1F12-B7B2-4440-96F2-6FFF785F1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Get More Listings!</a:t>
            </a:r>
            <a:endParaRPr lang="el-GR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F8550-DABE-4F39-9F6A-F3A38CD0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2394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103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Restaurants in Vancouver</vt:lpstr>
      <vt:lpstr>The Goal </vt:lpstr>
      <vt:lpstr>Which Restaurants?</vt:lpstr>
      <vt:lpstr>Top 5: Neighborhoods and Type</vt:lpstr>
      <vt:lpstr>Restaurant concentration </vt:lpstr>
      <vt:lpstr>Conclusion</vt:lpstr>
      <vt:lpstr>Entire data set and clickable map</vt:lpstr>
      <vt:lpstr>Fun Fact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Restaurants in Vancouver</dc:title>
  <dc:creator>Yiannis Empeoglou</dc:creator>
  <cp:lastModifiedBy>Yiannis Empeoglou</cp:lastModifiedBy>
  <cp:revision>11</cp:revision>
  <dcterms:created xsi:type="dcterms:W3CDTF">2021-04-27T08:12:57Z</dcterms:created>
  <dcterms:modified xsi:type="dcterms:W3CDTF">2021-04-27T10:08:22Z</dcterms:modified>
</cp:coreProperties>
</file>