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A5517-EE0B-44CB-9DE5-3525C671CCA4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C89B-7D76-4A23-80D0-2F6074F6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89B-7D76-4A23-80D0-2F6074F602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8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5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B478-E9AF-4EAB-8F3B-BD97B9BB919A}" type="datetimeFigureOut">
              <a:rPr lang="en-US" smtClean="0"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8669-B23D-4627-A990-72CBEFF7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1150"/>
            <a:ext cx="7772400" cy="2000250"/>
          </a:xfrm>
        </p:spPr>
        <p:txBody>
          <a:bodyPr>
            <a:noAutofit/>
          </a:bodyPr>
          <a:lstStyle/>
          <a:p>
            <a:r>
              <a:rPr lang="en-US" b="1" dirty="0" smtClean="0"/>
              <a:t>Efficient </a:t>
            </a:r>
            <a:r>
              <a:rPr lang="en-US" b="1" dirty="0"/>
              <a:t>Algorithms for Selected Problems: Design, Analysis and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Ye </a:t>
            </a:r>
            <a:r>
              <a:rPr lang="en-US" sz="2400" dirty="0" err="1" smtClean="0"/>
              <a:t>Myat</a:t>
            </a:r>
            <a:r>
              <a:rPr lang="en-US" sz="2400" dirty="0" smtClean="0"/>
              <a:t> </a:t>
            </a:r>
            <a:r>
              <a:rPr lang="en-US" sz="2400" dirty="0" err="1" smtClean="0"/>
              <a:t>Thein</a:t>
            </a:r>
            <a:endParaRPr lang="en-US" sz="2400" dirty="0" smtClean="0"/>
          </a:p>
          <a:p>
            <a:r>
              <a:rPr lang="en-US" sz="2400" dirty="0" smtClean="0"/>
              <a:t>Institute of Informatics</a:t>
            </a:r>
          </a:p>
          <a:p>
            <a:r>
              <a:rPr lang="en-US" sz="2400" dirty="0" smtClean="0"/>
              <a:t>University of Bonn</a:t>
            </a:r>
          </a:p>
        </p:txBody>
      </p:sp>
    </p:spTree>
    <p:extLst>
      <p:ext uri="{BB962C8B-B14F-4D97-AF65-F5344CB8AC3E}">
        <p14:creationId xmlns:p14="http://schemas.microsoft.com/office/powerpoint/2010/main" val="26239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 Scaling Algorithm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46166" y="1447800"/>
            <a:ext cx="8656922" cy="5188527"/>
            <a:chOff x="46166" y="1447800"/>
            <a:chExt cx="8656922" cy="5188527"/>
          </a:xfrm>
        </p:grpSpPr>
        <p:sp>
          <p:nvSpPr>
            <p:cNvPr id="5" name="Flowchart: Alternate Process 4"/>
            <p:cNvSpPr/>
            <p:nvPr/>
          </p:nvSpPr>
          <p:spPr>
            <a:xfrm>
              <a:off x="1070264" y="1447800"/>
              <a:ext cx="1600200" cy="609600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Initialization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746414" y="2881746"/>
              <a:ext cx="2247900" cy="10668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delta&lt;1 &amp;&amp;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has_imblance</a:t>
              </a:r>
              <a:r>
                <a:rPr lang="en-US" sz="1100" dirty="0" smtClean="0">
                  <a:solidFill>
                    <a:schemeClr val="tx1"/>
                  </a:solidFill>
                </a:rPr>
                <a:t>(g)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1111828" y="4582391"/>
              <a:ext cx="1600200" cy="6096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Determine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Source_Set</a:t>
              </a:r>
              <a:r>
                <a:rPr lang="en-US" sz="1100" dirty="0" smtClean="0">
                  <a:solidFill>
                    <a:schemeClr val="tx1"/>
                  </a:solidFill>
                </a:rPr>
                <a:t>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Destination_Set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3484418" y="4343400"/>
              <a:ext cx="2687782" cy="10668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!empty(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Source_Set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&amp;&amp;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!empty(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Dest_Set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4028209" y="2902529"/>
              <a:ext cx="1600200" cy="6096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Find shortest paths and update node potentials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6608618" y="2895600"/>
              <a:ext cx="1600200" cy="6096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Augment delta units from selected source to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dest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6608618" y="4191000"/>
              <a:ext cx="1600200" cy="6096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Update variables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6608618" y="5410200"/>
              <a:ext cx="1600200" cy="6096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Update delta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Data 14"/>
            <p:cNvSpPr/>
            <p:nvPr/>
          </p:nvSpPr>
          <p:spPr>
            <a:xfrm>
              <a:off x="6456218" y="6172200"/>
              <a:ext cx="1828800" cy="464127"/>
            </a:xfrm>
            <a:prstGeom prst="flowChartInputOutp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Print resulting graph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5" idx="2"/>
              <a:endCxn id="6" idx="0"/>
            </p:cNvCxnSpPr>
            <p:nvPr/>
          </p:nvCxnSpPr>
          <p:spPr>
            <a:xfrm>
              <a:off x="1870364" y="2057400"/>
              <a:ext cx="0" cy="824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63437" y="3952009"/>
              <a:ext cx="0" cy="630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1"/>
            </p:cNvCxnSpPr>
            <p:nvPr/>
          </p:nvCxnSpPr>
          <p:spPr>
            <a:xfrm flipV="1">
              <a:off x="2712028" y="4876800"/>
              <a:ext cx="772390" cy="10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0"/>
            </p:cNvCxnSpPr>
            <p:nvPr/>
          </p:nvCxnSpPr>
          <p:spPr>
            <a:xfrm flipV="1">
              <a:off x="4828309" y="3525984"/>
              <a:ext cx="0" cy="8174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3"/>
              <a:endCxn id="12" idx="1"/>
            </p:cNvCxnSpPr>
            <p:nvPr/>
          </p:nvCxnSpPr>
          <p:spPr>
            <a:xfrm flipV="1">
              <a:off x="5628409" y="3200400"/>
              <a:ext cx="980209" cy="69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2"/>
              <a:endCxn id="13" idx="0"/>
            </p:cNvCxnSpPr>
            <p:nvPr/>
          </p:nvCxnSpPr>
          <p:spPr>
            <a:xfrm>
              <a:off x="7408718" y="35052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381000" y="3415146"/>
              <a:ext cx="5652654" cy="2989118"/>
            </a:xfrm>
            <a:custGeom>
              <a:avLst/>
              <a:gdLst>
                <a:gd name="connsiteX0" fmla="*/ 374073 w 5652654"/>
                <a:gd name="connsiteY0" fmla="*/ 0 h 3006437"/>
                <a:gd name="connsiteX1" fmla="*/ 0 w 5652654"/>
                <a:gd name="connsiteY1" fmla="*/ 0 h 3006437"/>
                <a:gd name="connsiteX2" fmla="*/ 0 w 5652654"/>
                <a:gd name="connsiteY2" fmla="*/ 3006437 h 3006437"/>
                <a:gd name="connsiteX3" fmla="*/ 5652654 w 5652654"/>
                <a:gd name="connsiteY3" fmla="*/ 3006437 h 30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54" h="3006437">
                  <a:moveTo>
                    <a:pt x="374073" y="0"/>
                  </a:moveTo>
                  <a:lnTo>
                    <a:pt x="0" y="0"/>
                  </a:lnTo>
                  <a:lnTo>
                    <a:pt x="0" y="3006437"/>
                  </a:lnTo>
                  <a:lnTo>
                    <a:pt x="5652654" y="300643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15" idx="2"/>
            </p:cNvCxnSpPr>
            <p:nvPr/>
          </p:nvCxnSpPr>
          <p:spPr>
            <a:xfrm flipV="1">
              <a:off x="6033654" y="6404264"/>
              <a:ext cx="605444" cy="3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814454" y="5410200"/>
              <a:ext cx="1246909" cy="353296"/>
            </a:xfrm>
            <a:custGeom>
              <a:avLst/>
              <a:gdLst>
                <a:gd name="connsiteX0" fmla="*/ 0 w 1246909"/>
                <a:gd name="connsiteY0" fmla="*/ 0 h 332509"/>
                <a:gd name="connsiteX1" fmla="*/ 0 w 1246909"/>
                <a:gd name="connsiteY1" fmla="*/ 332509 h 332509"/>
                <a:gd name="connsiteX2" fmla="*/ 1246909 w 1246909"/>
                <a:gd name="connsiteY2" fmla="*/ 332509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909" h="332509">
                  <a:moveTo>
                    <a:pt x="0" y="0"/>
                  </a:moveTo>
                  <a:lnTo>
                    <a:pt x="0" y="332509"/>
                  </a:lnTo>
                  <a:lnTo>
                    <a:pt x="1246909" y="33250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6031576" y="5756564"/>
              <a:ext cx="577042" cy="69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3130191" y="1909119"/>
              <a:ext cx="5572897" cy="2891481"/>
            </a:xfrm>
            <a:custGeom>
              <a:avLst/>
              <a:gdLst>
                <a:gd name="connsiteX0" fmla="*/ 5066270 w 5572897"/>
                <a:gd name="connsiteY0" fmla="*/ 2174789 h 2458995"/>
                <a:gd name="connsiteX1" fmla="*/ 5572897 w 5572897"/>
                <a:gd name="connsiteY1" fmla="*/ 2174789 h 2458995"/>
                <a:gd name="connsiteX2" fmla="*/ 5572897 w 5572897"/>
                <a:gd name="connsiteY2" fmla="*/ 0 h 2458995"/>
                <a:gd name="connsiteX3" fmla="*/ 0 w 5572897"/>
                <a:gd name="connsiteY3" fmla="*/ 0 h 2458995"/>
                <a:gd name="connsiteX4" fmla="*/ 0 w 5572897"/>
                <a:gd name="connsiteY4" fmla="*/ 2458995 h 24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897" h="2458995">
                  <a:moveTo>
                    <a:pt x="5066270" y="2174789"/>
                  </a:moveTo>
                  <a:lnTo>
                    <a:pt x="5572897" y="2174789"/>
                  </a:lnTo>
                  <a:lnTo>
                    <a:pt x="5572897" y="0"/>
                  </a:lnTo>
                  <a:lnTo>
                    <a:pt x="0" y="0"/>
                  </a:lnTo>
                  <a:lnTo>
                    <a:pt x="0" y="245899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127945" y="4368114"/>
              <a:ext cx="2246" cy="5190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2413499" y="2465173"/>
              <a:ext cx="6030097" cy="3212757"/>
            </a:xfrm>
            <a:custGeom>
              <a:avLst/>
              <a:gdLst>
                <a:gd name="connsiteX0" fmla="*/ 5807676 w 6030097"/>
                <a:gd name="connsiteY0" fmla="*/ 3212757 h 3212757"/>
                <a:gd name="connsiteX1" fmla="*/ 6030097 w 6030097"/>
                <a:gd name="connsiteY1" fmla="*/ 3212757 h 3212757"/>
                <a:gd name="connsiteX2" fmla="*/ 6030097 w 6030097"/>
                <a:gd name="connsiteY2" fmla="*/ 0 h 3212757"/>
                <a:gd name="connsiteX3" fmla="*/ 0 w 6030097"/>
                <a:gd name="connsiteY3" fmla="*/ 0 h 321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0097" h="3212757">
                  <a:moveTo>
                    <a:pt x="5807676" y="3212757"/>
                  </a:moveTo>
                  <a:lnTo>
                    <a:pt x="6030097" y="3212757"/>
                  </a:lnTo>
                  <a:lnTo>
                    <a:pt x="6030097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1870364" y="2465173"/>
              <a:ext cx="5431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676400" y="40386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True</a:t>
              </a:r>
              <a:endParaRPr lang="en-US" sz="12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82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True</a:t>
              </a:r>
              <a:endParaRPr lang="en-US" sz="12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-272534" y="4010625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False</a:t>
              </a:r>
              <a:endParaRPr lang="en-US" sz="12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05400" y="54102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False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7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Orlin’s</a:t>
            </a:r>
            <a:r>
              <a:rPr lang="en-US" dirty="0" smtClean="0"/>
              <a:t> Strongly Polynomial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Extension of RHS algorithm to become strongly polynomial.</a:t>
            </a:r>
          </a:p>
          <a:p>
            <a:r>
              <a:rPr lang="en-US" dirty="0" smtClean="0"/>
              <a:t>Identify arcs whose flow are so large in the delta scaling phase that they are guaranteed to have positive flow in all subsequent scaling phases.</a:t>
            </a:r>
          </a:p>
          <a:p>
            <a:r>
              <a:rPr lang="en-US" dirty="0" smtClean="0"/>
              <a:t>Sufficiently large amount is equal to </a:t>
            </a:r>
            <a:r>
              <a:rPr lang="en-US" b="1" dirty="0" smtClean="0"/>
              <a:t>4*n*delta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any arc which has flows that is strictly greater than the threshold will be contracted.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4*n*delta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modified version of RHS algorithm, the flow in any arc can change at most 2*n*delta units.</a:t>
            </a:r>
          </a:p>
          <a:p>
            <a:r>
              <a:rPr lang="en-US" dirty="0" smtClean="0"/>
              <a:t>The total number of phases can be 2*n.</a:t>
            </a:r>
          </a:p>
          <a:p>
            <a:r>
              <a:rPr lang="en-US" dirty="0" smtClean="0"/>
              <a:t>The total change of flow is at most </a:t>
            </a:r>
          </a:p>
          <a:p>
            <a:pPr marL="0" indent="0">
              <a:buNone/>
            </a:pPr>
            <a:r>
              <a:rPr lang="en-US" b="1" i="1" dirty="0" smtClean="0"/>
              <a:t>	</a:t>
            </a:r>
            <a:r>
              <a:rPr lang="en-US" sz="20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2*n*(</a:t>
            </a:r>
            <a:r>
              <a:rPr lang="en-US" sz="2000" b="1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delta+delta</a:t>
            </a:r>
            <a:r>
              <a:rPr lang="en-US" sz="20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/2+delta/4+…+1)=4*n*delta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The arcs </a:t>
            </a:r>
            <a:r>
              <a:rPr lang="en-US" dirty="0" smtClean="0"/>
              <a:t>which have flows that is strictly greater than the threshold are called strongly basic arcs and will be contracted.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Orlin’s</a:t>
            </a:r>
            <a:r>
              <a:rPr lang="en-US" dirty="0" smtClean="0"/>
              <a:t> Algorithm and RHS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delta selection.</a:t>
            </a:r>
          </a:p>
          <a:p>
            <a:r>
              <a:rPr lang="en-US" dirty="0" smtClean="0"/>
              <a:t>Contraction before the determining the source set and target set.</a:t>
            </a:r>
          </a:p>
          <a:p>
            <a:r>
              <a:rPr lang="en-US" dirty="0" smtClean="0"/>
              <a:t>Cost calculation must consider the contracted arcs by expanding them back at the end of the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Orlin’s</a:t>
            </a:r>
            <a:r>
              <a:rPr lang="en-US" dirty="0" smtClean="0"/>
              <a:t> Algorithm and RHS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152400" y="1517073"/>
            <a:ext cx="8656922" cy="5188527"/>
            <a:chOff x="46166" y="1447800"/>
            <a:chExt cx="8656922" cy="5188527"/>
          </a:xfrm>
        </p:grpSpPr>
        <p:sp>
          <p:nvSpPr>
            <p:cNvPr id="5" name="Flowchart: Alternate Process 4"/>
            <p:cNvSpPr/>
            <p:nvPr/>
          </p:nvSpPr>
          <p:spPr>
            <a:xfrm>
              <a:off x="1070264" y="1447800"/>
              <a:ext cx="1600200" cy="609600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Initialization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746414" y="2881746"/>
              <a:ext cx="2247900" cy="10668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delta&lt;1 &amp;&amp;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has_imblance</a:t>
              </a:r>
              <a:r>
                <a:rPr lang="en-US" sz="1100" dirty="0" smtClean="0">
                  <a:solidFill>
                    <a:schemeClr val="tx1"/>
                  </a:solidFill>
                </a:rPr>
                <a:t>(g)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1111828" y="4582391"/>
              <a:ext cx="1600200" cy="6096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Determine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Source_Set</a:t>
              </a:r>
              <a:r>
                <a:rPr lang="en-US" sz="1100" dirty="0" smtClean="0">
                  <a:solidFill>
                    <a:schemeClr val="tx1"/>
                  </a:solidFill>
                </a:rPr>
                <a:t>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Destination_Set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3484418" y="4343400"/>
              <a:ext cx="2687782" cy="10668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!empty(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Source_Set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&amp;&amp;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!empty(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Dest_Set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4028209" y="2902529"/>
              <a:ext cx="1600200" cy="6096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Find shortest paths and update node potentials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Alternate Process 9"/>
            <p:cNvSpPr/>
            <p:nvPr/>
          </p:nvSpPr>
          <p:spPr>
            <a:xfrm>
              <a:off x="6608618" y="2895600"/>
              <a:ext cx="1600200" cy="6096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Augment delta units from selected source to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dest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6608618" y="4191000"/>
              <a:ext cx="1600200" cy="6096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Update variables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Alternate Process 11"/>
            <p:cNvSpPr/>
            <p:nvPr/>
          </p:nvSpPr>
          <p:spPr>
            <a:xfrm>
              <a:off x="6608618" y="5410200"/>
              <a:ext cx="1600200" cy="6096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Update delta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Data 12"/>
            <p:cNvSpPr/>
            <p:nvPr/>
          </p:nvSpPr>
          <p:spPr>
            <a:xfrm>
              <a:off x="6456218" y="6172200"/>
              <a:ext cx="1828800" cy="464127"/>
            </a:xfrm>
            <a:prstGeom prst="flowChartInputOutp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Print resulting graph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>
              <a:off x="1870364" y="2057400"/>
              <a:ext cx="0" cy="824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63437" y="3952009"/>
              <a:ext cx="0" cy="630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 flipV="1">
              <a:off x="2712028" y="4876800"/>
              <a:ext cx="772390" cy="10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0"/>
            </p:cNvCxnSpPr>
            <p:nvPr/>
          </p:nvCxnSpPr>
          <p:spPr>
            <a:xfrm flipV="1">
              <a:off x="4828309" y="3525984"/>
              <a:ext cx="0" cy="8174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0" idx="1"/>
            </p:cNvCxnSpPr>
            <p:nvPr/>
          </p:nvCxnSpPr>
          <p:spPr>
            <a:xfrm flipV="1">
              <a:off x="5628409" y="3200400"/>
              <a:ext cx="980209" cy="69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2"/>
              <a:endCxn id="11" idx="0"/>
            </p:cNvCxnSpPr>
            <p:nvPr/>
          </p:nvCxnSpPr>
          <p:spPr>
            <a:xfrm>
              <a:off x="7408718" y="35052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381000" y="3415146"/>
              <a:ext cx="5652654" cy="2989118"/>
            </a:xfrm>
            <a:custGeom>
              <a:avLst/>
              <a:gdLst>
                <a:gd name="connsiteX0" fmla="*/ 374073 w 5652654"/>
                <a:gd name="connsiteY0" fmla="*/ 0 h 3006437"/>
                <a:gd name="connsiteX1" fmla="*/ 0 w 5652654"/>
                <a:gd name="connsiteY1" fmla="*/ 0 h 3006437"/>
                <a:gd name="connsiteX2" fmla="*/ 0 w 5652654"/>
                <a:gd name="connsiteY2" fmla="*/ 3006437 h 3006437"/>
                <a:gd name="connsiteX3" fmla="*/ 5652654 w 5652654"/>
                <a:gd name="connsiteY3" fmla="*/ 3006437 h 30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54" h="3006437">
                  <a:moveTo>
                    <a:pt x="374073" y="0"/>
                  </a:moveTo>
                  <a:lnTo>
                    <a:pt x="0" y="0"/>
                  </a:lnTo>
                  <a:lnTo>
                    <a:pt x="0" y="3006437"/>
                  </a:lnTo>
                  <a:lnTo>
                    <a:pt x="5652654" y="300643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13" idx="2"/>
            </p:cNvCxnSpPr>
            <p:nvPr/>
          </p:nvCxnSpPr>
          <p:spPr>
            <a:xfrm flipV="1">
              <a:off x="6033654" y="6404264"/>
              <a:ext cx="605444" cy="3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4814454" y="5410200"/>
              <a:ext cx="1246909" cy="353296"/>
            </a:xfrm>
            <a:custGeom>
              <a:avLst/>
              <a:gdLst>
                <a:gd name="connsiteX0" fmla="*/ 0 w 1246909"/>
                <a:gd name="connsiteY0" fmla="*/ 0 h 332509"/>
                <a:gd name="connsiteX1" fmla="*/ 0 w 1246909"/>
                <a:gd name="connsiteY1" fmla="*/ 332509 h 332509"/>
                <a:gd name="connsiteX2" fmla="*/ 1246909 w 1246909"/>
                <a:gd name="connsiteY2" fmla="*/ 332509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909" h="332509">
                  <a:moveTo>
                    <a:pt x="0" y="0"/>
                  </a:moveTo>
                  <a:lnTo>
                    <a:pt x="0" y="332509"/>
                  </a:lnTo>
                  <a:lnTo>
                    <a:pt x="1246909" y="33250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031576" y="5756564"/>
              <a:ext cx="577042" cy="69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3130191" y="1909119"/>
              <a:ext cx="5572897" cy="2891481"/>
            </a:xfrm>
            <a:custGeom>
              <a:avLst/>
              <a:gdLst>
                <a:gd name="connsiteX0" fmla="*/ 5066270 w 5572897"/>
                <a:gd name="connsiteY0" fmla="*/ 2174789 h 2458995"/>
                <a:gd name="connsiteX1" fmla="*/ 5572897 w 5572897"/>
                <a:gd name="connsiteY1" fmla="*/ 2174789 h 2458995"/>
                <a:gd name="connsiteX2" fmla="*/ 5572897 w 5572897"/>
                <a:gd name="connsiteY2" fmla="*/ 0 h 2458995"/>
                <a:gd name="connsiteX3" fmla="*/ 0 w 5572897"/>
                <a:gd name="connsiteY3" fmla="*/ 0 h 2458995"/>
                <a:gd name="connsiteX4" fmla="*/ 0 w 5572897"/>
                <a:gd name="connsiteY4" fmla="*/ 2458995 h 245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897" h="2458995">
                  <a:moveTo>
                    <a:pt x="5066270" y="2174789"/>
                  </a:moveTo>
                  <a:lnTo>
                    <a:pt x="5572897" y="2174789"/>
                  </a:lnTo>
                  <a:lnTo>
                    <a:pt x="5572897" y="0"/>
                  </a:lnTo>
                  <a:lnTo>
                    <a:pt x="0" y="0"/>
                  </a:lnTo>
                  <a:lnTo>
                    <a:pt x="0" y="245899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127945" y="4368114"/>
              <a:ext cx="2246" cy="5190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2413499" y="2465173"/>
              <a:ext cx="6030097" cy="3212757"/>
            </a:xfrm>
            <a:custGeom>
              <a:avLst/>
              <a:gdLst>
                <a:gd name="connsiteX0" fmla="*/ 5807676 w 6030097"/>
                <a:gd name="connsiteY0" fmla="*/ 3212757 h 3212757"/>
                <a:gd name="connsiteX1" fmla="*/ 6030097 w 6030097"/>
                <a:gd name="connsiteY1" fmla="*/ 3212757 h 3212757"/>
                <a:gd name="connsiteX2" fmla="*/ 6030097 w 6030097"/>
                <a:gd name="connsiteY2" fmla="*/ 0 h 3212757"/>
                <a:gd name="connsiteX3" fmla="*/ 0 w 6030097"/>
                <a:gd name="connsiteY3" fmla="*/ 0 h 321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0097" h="3212757">
                  <a:moveTo>
                    <a:pt x="5807676" y="3212757"/>
                  </a:moveTo>
                  <a:lnTo>
                    <a:pt x="6030097" y="3212757"/>
                  </a:lnTo>
                  <a:lnTo>
                    <a:pt x="6030097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1870364" y="2465173"/>
              <a:ext cx="5431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76400" y="40386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True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82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True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-272534" y="4010625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False</a:t>
              </a:r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05400" y="54102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False</a:t>
              </a:r>
              <a:endParaRPr lang="en-US" sz="1200" b="1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624048" y="1212273"/>
            <a:ext cx="2149186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6562" y="4329396"/>
            <a:ext cx="2149186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lowchart: Process 49"/>
          <p:cNvSpPr/>
          <p:nvPr/>
        </p:nvSpPr>
        <p:spPr>
          <a:xfrm>
            <a:off x="4953000" y="1371600"/>
            <a:ext cx="3962400" cy="4953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Contraction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9212" y="3404767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633099" y="3404767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j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1375012" y="3747667"/>
            <a:ext cx="1258087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74544" y="2033167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x</a:t>
            </a:r>
          </a:p>
        </p:txBody>
      </p:sp>
      <p:sp>
        <p:nvSpPr>
          <p:cNvPr id="9" name="Oval 8"/>
          <p:cNvSpPr/>
          <p:nvPr/>
        </p:nvSpPr>
        <p:spPr>
          <a:xfrm>
            <a:off x="3277956" y="4700167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y</a:t>
            </a:r>
          </a:p>
        </p:txBody>
      </p:sp>
      <p:sp>
        <p:nvSpPr>
          <p:cNvPr id="10" name="Oval 9"/>
          <p:cNvSpPr/>
          <p:nvPr/>
        </p:nvSpPr>
        <p:spPr>
          <a:xfrm>
            <a:off x="76200" y="2033167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79612" y="4623967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cxnSp>
        <p:nvCxnSpPr>
          <p:cNvPr id="13" name="Straight Arrow Connector 12"/>
          <p:cNvCxnSpPr>
            <a:stCxn id="8" idx="3"/>
            <a:endCxn id="5" idx="0"/>
          </p:cNvCxnSpPr>
          <p:nvPr/>
        </p:nvCxnSpPr>
        <p:spPr>
          <a:xfrm flipH="1">
            <a:off x="2975999" y="2618534"/>
            <a:ext cx="398978" cy="786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9" idx="1"/>
          </p:cNvCxnSpPr>
          <p:nvPr/>
        </p:nvCxnSpPr>
        <p:spPr>
          <a:xfrm>
            <a:off x="2975999" y="4090567"/>
            <a:ext cx="402390" cy="7100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4" idx="0"/>
          </p:cNvCxnSpPr>
          <p:nvPr/>
        </p:nvCxnSpPr>
        <p:spPr>
          <a:xfrm>
            <a:off x="661567" y="2618534"/>
            <a:ext cx="370545" cy="786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4"/>
            <a:endCxn id="11" idx="7"/>
          </p:cNvCxnSpPr>
          <p:nvPr/>
        </p:nvCxnSpPr>
        <p:spPr>
          <a:xfrm flipH="1">
            <a:off x="664979" y="4090567"/>
            <a:ext cx="367133" cy="6338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76598" y="3416839"/>
            <a:ext cx="685800" cy="6858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v</a:t>
            </a:r>
          </a:p>
        </p:txBody>
      </p:sp>
      <p:sp>
        <p:nvSpPr>
          <p:cNvPr id="36" name="Oval 35"/>
          <p:cNvSpPr/>
          <p:nvPr/>
        </p:nvSpPr>
        <p:spPr>
          <a:xfrm>
            <a:off x="7692788" y="2057400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x</a:t>
            </a:r>
          </a:p>
        </p:txBody>
      </p:sp>
      <p:sp>
        <p:nvSpPr>
          <p:cNvPr id="37" name="Oval 36"/>
          <p:cNvSpPr/>
          <p:nvPr/>
        </p:nvSpPr>
        <p:spPr>
          <a:xfrm>
            <a:off x="7696200" y="4724400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y</a:t>
            </a:r>
          </a:p>
        </p:txBody>
      </p:sp>
      <p:sp>
        <p:nvSpPr>
          <p:cNvPr id="38" name="Oval 37"/>
          <p:cNvSpPr/>
          <p:nvPr/>
        </p:nvSpPr>
        <p:spPr>
          <a:xfrm>
            <a:off x="5628214" y="2091869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9" name="Oval 38"/>
          <p:cNvSpPr/>
          <p:nvPr/>
        </p:nvSpPr>
        <p:spPr>
          <a:xfrm>
            <a:off x="5728647" y="4655592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36" idx="3"/>
            <a:endCxn id="33" idx="7"/>
          </p:cNvCxnSpPr>
          <p:nvPr/>
        </p:nvCxnSpPr>
        <p:spPr>
          <a:xfrm flipH="1">
            <a:off x="7261965" y="2642767"/>
            <a:ext cx="531256" cy="8745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  <a:endCxn id="37" idx="1"/>
          </p:cNvCxnSpPr>
          <p:nvPr/>
        </p:nvCxnSpPr>
        <p:spPr>
          <a:xfrm>
            <a:off x="7261965" y="4002206"/>
            <a:ext cx="534668" cy="82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5"/>
            <a:endCxn id="33" idx="1"/>
          </p:cNvCxnSpPr>
          <p:nvPr/>
        </p:nvCxnSpPr>
        <p:spPr>
          <a:xfrm>
            <a:off x="6213581" y="2677236"/>
            <a:ext cx="563450" cy="840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39" idx="7"/>
          </p:cNvCxnSpPr>
          <p:nvPr/>
        </p:nvCxnSpPr>
        <p:spPr>
          <a:xfrm flipH="1">
            <a:off x="6314014" y="4002206"/>
            <a:ext cx="463017" cy="7538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1600" y="3276600"/>
            <a:ext cx="121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1">
                    <a:lumMod val="50000"/>
                  </a:schemeClr>
                </a:solidFill>
              </a:rPr>
              <a:t>4*n*delta</a:t>
            </a:r>
            <a:endParaRPr lang="en-US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02756" y="5562600"/>
            <a:ext cx="293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b(v) = b(</a:t>
            </a:r>
            <a:r>
              <a:rPr lang="en-US" dirty="0" err="1" smtClean="0"/>
              <a:t>i</a:t>
            </a:r>
            <a:r>
              <a:rPr lang="en-US" dirty="0" smtClean="0"/>
              <a:t>) + b(j)</a:t>
            </a:r>
          </a:p>
          <a:p>
            <a:pPr algn="ctr"/>
            <a:r>
              <a:rPr lang="en-US" dirty="0" smtClean="0"/>
              <a:t>e(v) = e(</a:t>
            </a:r>
            <a:r>
              <a:rPr lang="en-US" dirty="0" err="1" smtClean="0"/>
              <a:t>i</a:t>
            </a:r>
            <a:r>
              <a:rPr lang="en-US" dirty="0" smtClean="0"/>
              <a:t>) + e(j)</a:t>
            </a:r>
          </a:p>
        </p:txBody>
      </p:sp>
    </p:spTree>
    <p:extLst>
      <p:ext uri="{BB962C8B-B14F-4D97-AF65-F5344CB8AC3E}">
        <p14:creationId xmlns:p14="http://schemas.microsoft.com/office/powerpoint/2010/main" val="10314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Arcs Expansion and Cost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example, let’s say we have the contracted node “</a:t>
            </a:r>
            <a:r>
              <a:rPr lang="en-US" dirty="0" err="1" smtClean="0"/>
              <a:t>abc</a:t>
            </a:r>
            <a:r>
              <a:rPr lang="en-US" dirty="0" smtClean="0"/>
              <a:t>” which is made up of two nodes: “</a:t>
            </a:r>
            <a:r>
              <a:rPr lang="en-US" dirty="0" err="1" smtClean="0"/>
              <a:t>ab</a:t>
            </a:r>
            <a:r>
              <a:rPr lang="en-US" dirty="0" smtClean="0"/>
              <a:t>” and “c”.</a:t>
            </a:r>
          </a:p>
          <a:p>
            <a:r>
              <a:rPr lang="en-US" dirty="0" smtClean="0"/>
              <a:t>The node “</a:t>
            </a:r>
            <a:r>
              <a:rPr lang="en-US" dirty="0" err="1" smtClean="0"/>
              <a:t>ab</a:t>
            </a:r>
            <a:r>
              <a:rPr lang="en-US" dirty="0" smtClean="0"/>
              <a:t>” is the contraction between node “a” and node “b”.</a:t>
            </a:r>
          </a:p>
          <a:p>
            <a:r>
              <a:rPr lang="en-US" dirty="0" smtClean="0"/>
              <a:t>When a contracted node is considered for expansion and cost calculation, two-steps-look-back approach is used.</a:t>
            </a:r>
          </a:p>
          <a:p>
            <a:r>
              <a:rPr lang="en-US" dirty="0" smtClean="0"/>
              <a:t>So, to get the related cost of node “</a:t>
            </a:r>
            <a:r>
              <a:rPr lang="en-US" dirty="0" err="1" smtClean="0"/>
              <a:t>abc</a:t>
            </a:r>
            <a:r>
              <a:rPr lang="en-US" dirty="0" smtClean="0"/>
              <a:t>”, two contraction backward is looked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676400" y="1828800"/>
            <a:ext cx="5410200" cy="4495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1447800" cy="3581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Arcs Expansion and Cost Calculation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4724400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2514600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3657600"/>
            <a:ext cx="685800" cy="685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cxnSp>
        <p:nvCxnSpPr>
          <p:cNvPr id="8" name="Straight Arrow Connector 7"/>
          <p:cNvCxnSpPr>
            <a:stCxn id="9" idx="6"/>
            <a:endCxn id="6" idx="2"/>
          </p:cNvCxnSpPr>
          <p:nvPr/>
        </p:nvCxnSpPr>
        <p:spPr>
          <a:xfrm>
            <a:off x="4038600" y="4000500"/>
            <a:ext cx="2057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657600" y="2857500"/>
            <a:ext cx="2538833" cy="9005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6" idx="3"/>
          </p:cNvCxnSpPr>
          <p:nvPr/>
        </p:nvCxnSpPr>
        <p:spPr>
          <a:xfrm flipV="1">
            <a:off x="3657600" y="4242967"/>
            <a:ext cx="2538833" cy="8243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0"/>
            <a:endCxn id="5" idx="4"/>
          </p:cNvCxnSpPr>
          <p:nvPr/>
        </p:nvCxnSpPr>
        <p:spPr>
          <a:xfrm flipV="1">
            <a:off x="3314700" y="3200400"/>
            <a:ext cx="0" cy="1524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67200" y="190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abc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58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0325" y="2505670"/>
            <a:ext cx="6923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Implementation Aspect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63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Libraries and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programming language due to its clear syntax and availability of scientific libraries.</a:t>
            </a:r>
          </a:p>
          <a:p>
            <a:r>
              <a:rPr lang="en-US" dirty="0" err="1" smtClean="0"/>
              <a:t>NetworkX</a:t>
            </a:r>
            <a:r>
              <a:rPr lang="en-US" dirty="0" smtClean="0"/>
              <a:t> </a:t>
            </a:r>
            <a:r>
              <a:rPr lang="en-US" dirty="0" err="1" smtClean="0"/>
              <a:t>libray</a:t>
            </a:r>
            <a:r>
              <a:rPr lang="en-US" dirty="0" smtClean="0"/>
              <a:t> for basic </a:t>
            </a:r>
            <a:r>
              <a:rPr lang="en-US" dirty="0" err="1" smtClean="0"/>
              <a:t>infrasture</a:t>
            </a:r>
            <a:r>
              <a:rPr lang="en-US" dirty="0"/>
              <a:t> </a:t>
            </a:r>
            <a:r>
              <a:rPr lang="en-US" dirty="0" smtClean="0"/>
              <a:t>such as graph, nodes,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Bellman Ford algorithm for finding shortest path, and this algorithm is provided by the </a:t>
            </a:r>
            <a:r>
              <a:rPr lang="en-US" dirty="0" err="1" smtClean="0"/>
              <a:t>NetworkX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Modular design, functions are separated logically and can be replaced easily.</a:t>
            </a:r>
          </a:p>
          <a:p>
            <a:r>
              <a:rPr lang="en-US" dirty="0" smtClean="0"/>
              <a:t>Input module is well-separated from main programs so that new input graph can be specified easily.</a:t>
            </a:r>
          </a:p>
          <a:p>
            <a:r>
              <a:rPr lang="en-US" dirty="0" smtClean="0"/>
              <a:t>Input is the graph data in text file and the output is the total cost of flows along with the flow information in each iteration. (displayed in the standard output)</a:t>
            </a:r>
          </a:p>
        </p:txBody>
      </p:sp>
    </p:spTree>
    <p:extLst>
      <p:ext uri="{BB962C8B-B14F-4D97-AF65-F5344CB8AC3E}">
        <p14:creationId xmlns:p14="http://schemas.microsoft.com/office/powerpoint/2010/main" val="41481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Background Information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Overview of Algorithms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Implementation Aspect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Program Demonstration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9664" y="2505670"/>
            <a:ext cx="7104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Program Demonstration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4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Minimizing the cost of flow on network is a very useful problem in practical applications and there are many well-known algorithms to solve it.</a:t>
            </a:r>
          </a:p>
          <a:p>
            <a:r>
              <a:rPr lang="en-US" dirty="0" smtClean="0"/>
              <a:t>Two types of algorithms are weakly polynomial and strongly polynomial.</a:t>
            </a:r>
          </a:p>
          <a:p>
            <a:r>
              <a:rPr lang="en-US" dirty="0" smtClean="0"/>
              <a:t>In my work both types of algorithms are implemented (Edmonds-Karp and </a:t>
            </a:r>
            <a:r>
              <a:rPr lang="en-US" dirty="0" err="1" smtClean="0"/>
              <a:t>Orlin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Assumptions are no negative weight and no limitation of capacity, and are made for simplicity in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 have used many related papers from </a:t>
            </a:r>
            <a:r>
              <a:rPr lang="en-US" dirty="0" err="1" smtClean="0"/>
              <a:t>Dr.James</a:t>
            </a:r>
            <a:r>
              <a:rPr lang="en-US" dirty="0" smtClean="0"/>
              <a:t> B. </a:t>
            </a:r>
            <a:r>
              <a:rPr lang="en-US" dirty="0" err="1" smtClean="0"/>
              <a:t>Orlin</a:t>
            </a:r>
            <a:r>
              <a:rPr lang="en-US" dirty="0" smtClean="0"/>
              <a:t> and learned the course “</a:t>
            </a:r>
            <a:r>
              <a:rPr lang="en-US" dirty="0"/>
              <a:t>Network </a:t>
            </a:r>
            <a:r>
              <a:rPr lang="en-US" dirty="0" smtClean="0"/>
              <a:t>Optimization” from MIT open courseware to understand concepts and his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the presentation for lab course at Institute of Informatics, University of Bonn offered by </a:t>
            </a:r>
            <a:r>
              <a:rPr lang="en-US" dirty="0" err="1" smtClean="0"/>
              <a:t>Prof.Dr.Norbert</a:t>
            </a:r>
            <a:r>
              <a:rPr lang="en-US" dirty="0" smtClean="0"/>
              <a:t> Blum and </a:t>
            </a:r>
            <a:r>
              <a:rPr lang="en-US" dirty="0" err="1" smtClean="0"/>
              <a:t>Mr.Matthias</a:t>
            </a:r>
            <a:r>
              <a:rPr lang="en-US" dirty="0" smtClean="0"/>
              <a:t> </a:t>
            </a:r>
            <a:r>
              <a:rPr lang="en-US" dirty="0" err="1" smtClean="0"/>
              <a:t>Kretschmer</a:t>
            </a:r>
            <a:r>
              <a:rPr lang="en-US" dirty="0" smtClean="0"/>
              <a:t>, and would like to thank them for support throughout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2015" y="2505670"/>
            <a:ext cx="7179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Background Information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53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directed graph in which each edge has a capacity to allow the flow of units from source node to destination node. Moreover, each edge has an associated cost to transport the units.</a:t>
            </a:r>
          </a:p>
          <a:p>
            <a:r>
              <a:rPr lang="en-US" dirty="0" smtClean="0"/>
              <a:t>Minimum cost flow problem finds the cheapest possible way, without violation of capacity requirement, to find the transport of units across the graph so that all nodes are balanced.</a:t>
            </a:r>
          </a:p>
        </p:txBody>
      </p:sp>
    </p:spTree>
    <p:extLst>
      <p:ext uri="{BB962C8B-B14F-4D97-AF65-F5344CB8AC3E}">
        <p14:creationId xmlns:p14="http://schemas.microsoft.com/office/powerpoint/2010/main" val="14645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Polynomial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All of the algorithms to solve minimum cost flow problem fall into one of the two basic categories: weakly polynomial and strongly polynomial.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To be a strongly polynomial algorithms, two constrains must be met.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number of arithmetic operations is polynomially bounded in the number of nodes n, and the number of arcs m.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only arithmetic operations involved are comparisons, additions and subtraction.</a:t>
            </a:r>
          </a:p>
        </p:txBody>
      </p:sp>
    </p:spTree>
    <p:extLst>
      <p:ext uri="{BB962C8B-B14F-4D97-AF65-F5344CB8AC3E}">
        <p14:creationId xmlns:p14="http://schemas.microsoft.com/office/powerpoint/2010/main" val="11485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of Minimum Cost Flow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96336"/>
            <a:ext cx="4800600" cy="502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9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7719" y="2505670"/>
            <a:ext cx="6988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Overview of Algorithms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69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Define a certain amount of units in each iteration for transport.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Well-known algorithms that use scaling to solve min-cost flow problems.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Successive shortest path and capacity scaling.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Cost scaling.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Edmonds-Karp Scaling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Right Hand Side (RHS) scaling.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pseudoflows</a:t>
            </a:r>
            <a:r>
              <a:rPr lang="en-US" dirty="0" smtClean="0"/>
              <a:t>, node potential, reduced cost, and residual network concepts.</a:t>
            </a:r>
          </a:p>
          <a:p>
            <a:r>
              <a:rPr lang="en-US" dirty="0" smtClean="0"/>
              <a:t>Find delta-optimality in each iteration.</a:t>
            </a:r>
          </a:p>
          <a:p>
            <a:r>
              <a:rPr lang="en-US" dirty="0" smtClean="0"/>
              <a:t>The iterations terminate when delta less than 1 or all nodes in the graph are balanced.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887</Words>
  <Application>Microsoft Office PowerPoint</Application>
  <PresentationFormat>On-screen Show (4:3)</PresentationFormat>
  <Paragraphs>122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Efficient Algorithms for Selected Problems: Design, Analysis and Implementation</vt:lpstr>
      <vt:lpstr>Outline</vt:lpstr>
      <vt:lpstr>PowerPoint Presentation</vt:lpstr>
      <vt:lpstr>Flow Network</vt:lpstr>
      <vt:lpstr>Strongly Polynomial Algorithms</vt:lpstr>
      <vt:lpstr>Running Time of Minimum Cost Flow Algorithms</vt:lpstr>
      <vt:lpstr>PowerPoint Presentation</vt:lpstr>
      <vt:lpstr>Scaling Algorithms</vt:lpstr>
      <vt:lpstr>Edmonds-Karp Scaling Algorithm</vt:lpstr>
      <vt:lpstr>Edmonds-Karp Scaling Algorithm</vt:lpstr>
      <vt:lpstr>Orlin’s Strongly Polynomial Algorithm</vt:lpstr>
      <vt:lpstr>Why 4*n*delta</vt:lpstr>
      <vt:lpstr>Difference between Orlin’s Algorithm and RHS Algorithm</vt:lpstr>
      <vt:lpstr>Difference between Orlin’s Algorithm and RHS Algorithm</vt:lpstr>
      <vt:lpstr>Illustration of Contraction</vt:lpstr>
      <vt:lpstr>Arcs Expansion and Cost Calculation</vt:lpstr>
      <vt:lpstr>Arcs Expansion and Cost Calculation</vt:lpstr>
      <vt:lpstr>PowerPoint Presentation</vt:lpstr>
      <vt:lpstr>Libraries and Programming Language</vt:lpstr>
      <vt:lpstr>PowerPoint Presentation</vt:lpstr>
      <vt:lpstr>Summary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Efficient Algorithms</dc:title>
  <dc:creator>Ye Myat</dc:creator>
  <cp:lastModifiedBy>Ye Myat</cp:lastModifiedBy>
  <cp:revision>53</cp:revision>
  <dcterms:created xsi:type="dcterms:W3CDTF">2013-02-07T23:02:44Z</dcterms:created>
  <dcterms:modified xsi:type="dcterms:W3CDTF">2013-02-08T01:30:56Z</dcterms:modified>
</cp:coreProperties>
</file>