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82" r:id="rId4"/>
    <p:sldId id="259" r:id="rId5"/>
    <p:sldId id="264" r:id="rId6"/>
    <p:sldId id="289" r:id="rId7"/>
    <p:sldId id="287" r:id="rId8"/>
    <p:sldId id="283" r:id="rId9"/>
    <p:sldId id="284" r:id="rId10"/>
    <p:sldId id="288" r:id="rId11"/>
    <p:sldId id="285" r:id="rId12"/>
    <p:sldId id="291" r:id="rId13"/>
    <p:sldId id="290" r:id="rId14"/>
    <p:sldId id="295" r:id="rId15"/>
    <p:sldId id="293" r:id="rId16"/>
    <p:sldId id="292" r:id="rId17"/>
    <p:sldId id="294" r:id="rId18"/>
    <p:sldId id="266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16"/>
    <p:restoredTop sz="95288"/>
  </p:normalViewPr>
  <p:slideViewPr>
    <p:cSldViewPr snapToGrid="0" snapToObjects="1">
      <p:cViewPr varScale="1">
        <p:scale>
          <a:sx n="89" d="100"/>
          <a:sy n="89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72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14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23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51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7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84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31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7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1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3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16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8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5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9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4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8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42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cyen@sds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4662-07C7-754C-994E-761AABBD7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Vegetation Dynamics from NDVI Time Series Analysis at Carmel Valley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37BEA-5503-EF47-B094-B2D94F43E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Jeff Yen</a:t>
            </a:r>
          </a:p>
          <a:p>
            <a:r>
              <a:rPr lang="en-US" dirty="0"/>
              <a:t>Department of Geography, San Diego State University</a:t>
            </a:r>
          </a:p>
          <a:p>
            <a:r>
              <a:rPr lang="en-US" dirty="0"/>
              <a:t>#</a:t>
            </a:r>
            <a:r>
              <a:rPr lang="en-US" dirty="0" err="1"/>
              <a:t>RemoteSensing</a:t>
            </a:r>
            <a:r>
              <a:rPr lang="en-US" dirty="0"/>
              <a:t> #</a:t>
            </a:r>
            <a:r>
              <a:rPr lang="en-US" dirty="0" err="1"/>
              <a:t>changedetection</a:t>
            </a:r>
            <a:r>
              <a:rPr lang="en-US" dirty="0"/>
              <a:t> #</a:t>
            </a:r>
            <a:r>
              <a:rPr lang="en-US" dirty="0" err="1"/>
              <a:t>VEGEtationDYNAMics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09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1C9C6-326E-40D2-BBB6-D62A240B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Classifying vegetation – Cont.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5098A16-0DEF-4EBC-B26A-EF24DA3F2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584"/>
          <a:stretch/>
        </p:blipFill>
        <p:spPr>
          <a:xfrm>
            <a:off x="762670" y="1749651"/>
            <a:ext cx="6466806" cy="483809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13425BB-C453-4CA8-BE19-255FEBF96E3A}"/>
              </a:ext>
            </a:extLst>
          </p:cNvPr>
          <p:cNvSpPr/>
          <p:nvPr/>
        </p:nvSpPr>
        <p:spPr>
          <a:xfrm>
            <a:off x="7411644" y="3680473"/>
            <a:ext cx="3570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&lt;= Classify Vegetation and create binary vegetation classification map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1ABB51E-2D3B-4A5B-829A-9C29308AEAA7}"/>
              </a:ext>
            </a:extLst>
          </p:cNvPr>
          <p:cNvSpPr/>
          <p:nvPr/>
        </p:nvSpPr>
        <p:spPr>
          <a:xfrm>
            <a:off x="1126390" y="2065868"/>
            <a:ext cx="3574919" cy="1970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385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0602C-AAAC-4932-8158-53460B54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Performing NDVI time-series change detection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E48B75B-6C6C-490F-9921-6538BC8F9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701"/>
          <a:stretch/>
        </p:blipFill>
        <p:spPr>
          <a:xfrm>
            <a:off x="870323" y="2351313"/>
            <a:ext cx="5111831" cy="449092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35C1AA1-103E-433B-8793-3DBFECDBC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23" y="1658765"/>
            <a:ext cx="5455832" cy="53633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B5261A7-8995-44A3-9249-6C1BF5F93043}"/>
              </a:ext>
            </a:extLst>
          </p:cNvPr>
          <p:cNvSpPr/>
          <p:nvPr/>
        </p:nvSpPr>
        <p:spPr>
          <a:xfrm>
            <a:off x="6510676" y="1702382"/>
            <a:ext cx="4074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&lt;= input parameters for change detection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3786250-5D60-4F15-8322-C1E3D0A015BF}"/>
              </a:ext>
            </a:extLst>
          </p:cNvPr>
          <p:cNvSpPr/>
          <p:nvPr/>
        </p:nvSpPr>
        <p:spPr>
          <a:xfrm>
            <a:off x="2724282" y="1990685"/>
            <a:ext cx="674700" cy="2044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35C48B-20FE-4EC6-B73A-F0BE3C761393}"/>
              </a:ext>
            </a:extLst>
          </p:cNvPr>
          <p:cNvSpPr/>
          <p:nvPr/>
        </p:nvSpPr>
        <p:spPr>
          <a:xfrm>
            <a:off x="6510676" y="4273608"/>
            <a:ext cx="4811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&lt;= calculate three indicators for NDVI time-series change detection</a:t>
            </a:r>
          </a:p>
        </p:txBody>
      </p:sp>
    </p:spTree>
    <p:extLst>
      <p:ext uri="{BB962C8B-B14F-4D97-AF65-F5344CB8AC3E}">
        <p14:creationId xmlns:p14="http://schemas.microsoft.com/office/powerpoint/2010/main" val="278285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4662-07C7-754C-994E-761AABBD7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4617" y="2950634"/>
            <a:ext cx="2183517" cy="95673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9984-8CD2-6249-A66F-DC96C664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7" y="-118534"/>
            <a:ext cx="10131425" cy="1456267"/>
          </a:xfrm>
        </p:spPr>
        <p:txBody>
          <a:bodyPr/>
          <a:lstStyle/>
          <a:p>
            <a:r>
              <a:rPr lang="en-US" dirty="0"/>
              <a:t>Vegetation Classification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F3D9EBB-A7BF-49DA-9E2F-73FB51906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57" y="1096125"/>
            <a:ext cx="4137108" cy="275705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BBAA311-A595-4458-9ABD-0F8B84F3DDDD}"/>
              </a:ext>
            </a:extLst>
          </p:cNvPr>
          <p:cNvSpPr/>
          <p:nvPr/>
        </p:nvSpPr>
        <p:spPr>
          <a:xfrm>
            <a:off x="4080934" y="3305849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2010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D448C568-071C-4534-8A9F-A5177DBB2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602" y="1096125"/>
            <a:ext cx="4137927" cy="27576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1BD8E963-8BF5-42D0-8A02-B65AB474B491}"/>
              </a:ext>
            </a:extLst>
          </p:cNvPr>
          <p:cNvSpPr/>
          <p:nvPr/>
        </p:nvSpPr>
        <p:spPr>
          <a:xfrm>
            <a:off x="8853898" y="3309545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2012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070B1FE4-B473-4DAE-B703-EB9C8A0DB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38" y="4008582"/>
            <a:ext cx="4137927" cy="27576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2004F22-493F-4A26-80A0-D8D1AD9A0E2D}"/>
              </a:ext>
            </a:extLst>
          </p:cNvPr>
          <p:cNvSpPr/>
          <p:nvPr/>
        </p:nvSpPr>
        <p:spPr>
          <a:xfrm>
            <a:off x="4080933" y="6207530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2014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DAE13E9A-4733-4C71-959C-D88EBBC0C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602" y="4008582"/>
            <a:ext cx="4137927" cy="27576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8F762A9D-5E3B-42AE-ADAE-F31A0873F1A9}"/>
              </a:ext>
            </a:extLst>
          </p:cNvPr>
          <p:cNvSpPr/>
          <p:nvPr/>
        </p:nvSpPr>
        <p:spPr>
          <a:xfrm>
            <a:off x="8853897" y="6207529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2016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6DB53BD-E665-4A17-A8F2-2D64ED579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0234" y="3621975"/>
            <a:ext cx="1142617" cy="61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0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B308-51AC-BB45-BC3E-B65A87F8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Vegetation Classification</a:t>
            </a:r>
          </a:p>
        </p:txBody>
      </p:sp>
      <p:graphicFrame>
        <p:nvGraphicFramePr>
          <p:cNvPr id="4" name="內容版面配置區 5">
            <a:extLst>
              <a:ext uri="{FF2B5EF4-FFF2-40B4-BE49-F238E27FC236}">
                <a16:creationId xmlns:a16="http://schemas.microsoft.com/office/drawing/2014/main" id="{93DC3780-9FA2-2440-B3EA-1DC443ACF4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207782"/>
              </p:ext>
            </p:extLst>
          </p:nvPr>
        </p:nvGraphicFramePr>
        <p:xfrm>
          <a:off x="1391653" y="2386709"/>
          <a:ext cx="8458199" cy="26079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4005226704"/>
                    </a:ext>
                  </a:extLst>
                </a:gridCol>
                <a:gridCol w="3564521">
                  <a:extLst>
                    <a:ext uri="{9D8B030D-6E8A-4147-A177-3AD203B41FA5}">
                      <a16:colId xmlns:a16="http://schemas.microsoft.com/office/drawing/2014/main" val="3789122899"/>
                    </a:ext>
                  </a:extLst>
                </a:gridCol>
                <a:gridCol w="4058653">
                  <a:extLst>
                    <a:ext uri="{9D8B030D-6E8A-4147-A177-3AD203B41FA5}">
                      <a16:colId xmlns:a16="http://schemas.microsoft.com/office/drawing/2014/main" val="1247904268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1" u="none" strike="noStrike" dirty="0">
                          <a:effectLst/>
                        </a:rPr>
                        <a:t>Year</a:t>
                      </a:r>
                      <a:endParaRPr lang="zh-TW" sz="2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1" u="none" strike="noStrike" dirty="0">
                          <a:effectLst/>
                        </a:rPr>
                        <a:t>Vegetation Coverage (m^2)</a:t>
                      </a:r>
                      <a:endParaRPr lang="zh-TW" sz="2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1" u="none" strike="noStrike" dirty="0">
                          <a:effectLst/>
                        </a:rPr>
                        <a:t>Percentage of Vegetation Coverage (%)</a:t>
                      </a:r>
                      <a:endParaRPr lang="zh-TW" sz="2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0845909"/>
                  </a:ext>
                </a:extLst>
              </a:tr>
              <a:tr h="999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2010</a:t>
                      </a:r>
                      <a:endParaRPr 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u="none" strike="noStrike" dirty="0">
                          <a:effectLst/>
                        </a:rPr>
                        <a:t>45423760</a:t>
                      </a:r>
                      <a:r>
                        <a:rPr lang="zh-TW" sz="2800" u="none" strike="noStrike" dirty="0">
                          <a:effectLst/>
                        </a:rPr>
                        <a:t> </a:t>
                      </a:r>
                      <a:endParaRPr 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u="none" strike="noStrike" dirty="0">
                          <a:effectLst/>
                        </a:rPr>
                        <a:t>16.1</a:t>
                      </a:r>
                      <a:r>
                        <a:rPr lang="zh-TW" sz="2800" u="none" strike="noStrike" dirty="0">
                          <a:effectLst/>
                        </a:rPr>
                        <a:t> </a:t>
                      </a:r>
                      <a:endParaRPr 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5009420"/>
                  </a:ext>
                </a:extLst>
              </a:tr>
              <a:tr h="99919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2012</a:t>
                      </a:r>
                      <a:endParaRPr kumimoji="0" lang="zh-TW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u="none" strike="noStrike" dirty="0">
                          <a:effectLst/>
                        </a:rPr>
                        <a:t>32251308</a:t>
                      </a:r>
                      <a:r>
                        <a:rPr lang="zh-TW" sz="2800" u="none" strike="noStrike" dirty="0">
                          <a:effectLst/>
                        </a:rPr>
                        <a:t> </a:t>
                      </a:r>
                      <a:endParaRPr 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sz="2800" u="none" strike="noStrike" dirty="0">
                          <a:effectLst/>
                        </a:rPr>
                        <a:t>1</a:t>
                      </a:r>
                      <a:r>
                        <a:rPr lang="en-US" altLang="zh-TW" sz="2800" u="none" strike="noStrike" dirty="0">
                          <a:effectLst/>
                        </a:rPr>
                        <a:t>1.4</a:t>
                      </a:r>
                      <a:endParaRPr 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3590392"/>
                  </a:ext>
                </a:extLst>
              </a:tr>
              <a:tr h="99919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2014</a:t>
                      </a:r>
                      <a:endParaRPr kumimoji="0" lang="zh-TW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u="none" strike="noStrike" dirty="0">
                          <a:effectLst/>
                        </a:rPr>
                        <a:t>20784488</a:t>
                      </a:r>
                      <a:r>
                        <a:rPr lang="zh-TW" sz="2800" u="none" strike="noStrike" dirty="0">
                          <a:effectLst/>
                        </a:rPr>
                        <a:t> </a:t>
                      </a:r>
                      <a:endParaRPr 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u="none" strike="noStrike" dirty="0">
                          <a:effectLst/>
                        </a:rPr>
                        <a:t>7.4</a:t>
                      </a:r>
                      <a:r>
                        <a:rPr lang="zh-TW" sz="2800" u="none" strike="noStrike" dirty="0">
                          <a:effectLst/>
                        </a:rPr>
                        <a:t> </a:t>
                      </a:r>
                      <a:endParaRPr 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4334094"/>
                  </a:ext>
                </a:extLst>
              </a:tr>
              <a:tr h="99919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</a:rPr>
                        <a:t>2016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u="none" strike="noStrike" dirty="0">
                          <a:effectLst/>
                        </a:rPr>
                        <a:t>14123916</a:t>
                      </a:r>
                      <a:endParaRPr lang="zh-TW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u="none" strike="noStrike" dirty="0">
                          <a:effectLst/>
                        </a:rPr>
                        <a:t>5.0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00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94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E8987DF-331A-4BD0-9119-9B37F750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028" y="1096125"/>
            <a:ext cx="4046312" cy="2757600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DF9D6CE-8527-4941-A293-6CC4D5C6D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9638" y="1096125"/>
            <a:ext cx="4046312" cy="27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459984-8CD2-6249-A66F-DC96C664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7" y="-118534"/>
            <a:ext cx="10131425" cy="1456267"/>
          </a:xfrm>
        </p:spPr>
        <p:txBody>
          <a:bodyPr/>
          <a:lstStyle/>
          <a:p>
            <a:r>
              <a:rPr lang="en-US" dirty="0"/>
              <a:t>Vegetation NDVI Value CHANGE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BAA311-A595-4458-9ABD-0F8B84F3DDDD}"/>
              </a:ext>
            </a:extLst>
          </p:cNvPr>
          <p:cNvSpPr/>
          <p:nvPr/>
        </p:nvSpPr>
        <p:spPr>
          <a:xfrm>
            <a:off x="2665602" y="3429000"/>
            <a:ext cx="123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T1: 2012-2010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CE88BE6-B6CD-4BA6-A367-39BDE2FF807E}"/>
              </a:ext>
            </a:extLst>
          </p:cNvPr>
          <p:cNvSpPr/>
          <p:nvPr/>
        </p:nvSpPr>
        <p:spPr>
          <a:xfrm>
            <a:off x="7272822" y="3449171"/>
            <a:ext cx="123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T2: 2014-2012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E86D20B-F4B3-46F9-BA6D-6B385BE8B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38" y="4017818"/>
            <a:ext cx="4046312" cy="275760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DAF08D45-C57A-4E40-9088-0310F883126E}"/>
              </a:ext>
            </a:extLst>
          </p:cNvPr>
          <p:cNvSpPr/>
          <p:nvPr/>
        </p:nvSpPr>
        <p:spPr>
          <a:xfrm>
            <a:off x="2559384" y="6406086"/>
            <a:ext cx="123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T3: 2016-2014</a:t>
            </a:r>
          </a:p>
        </p:txBody>
      </p:sp>
      <p:graphicFrame>
        <p:nvGraphicFramePr>
          <p:cNvPr id="11" name="內容版面配置區 5">
            <a:extLst>
              <a:ext uri="{FF2B5EF4-FFF2-40B4-BE49-F238E27FC236}">
                <a16:creationId xmlns:a16="http://schemas.microsoft.com/office/drawing/2014/main" id="{9C2E5D71-AA07-B641-A45E-888D244EDD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140096"/>
              </p:ext>
            </p:extLst>
          </p:nvPr>
        </p:nvGraphicFramePr>
        <p:xfrm>
          <a:off x="5399755" y="4083474"/>
          <a:ext cx="6194769" cy="15621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4005226704"/>
                    </a:ext>
                  </a:extLst>
                </a:gridCol>
                <a:gridCol w="2225557">
                  <a:extLst>
                    <a:ext uri="{9D8B030D-6E8A-4147-A177-3AD203B41FA5}">
                      <a16:colId xmlns:a16="http://schemas.microsoft.com/office/drawing/2014/main" val="3789122899"/>
                    </a:ext>
                  </a:extLst>
                </a:gridCol>
                <a:gridCol w="2197562">
                  <a:extLst>
                    <a:ext uri="{9D8B030D-6E8A-4147-A177-3AD203B41FA5}">
                      <a16:colId xmlns:a16="http://schemas.microsoft.com/office/drawing/2014/main" val="12479042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2000" b="1" u="none" strike="noStrike" dirty="0">
                          <a:effectLst/>
                        </a:rPr>
                        <a:t>Time</a:t>
                      </a:r>
                      <a:endParaRPr 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2000" b="1" u="none" strike="noStrike" dirty="0">
                          <a:effectLst/>
                        </a:rPr>
                        <a:t>Avg. VEG_NDVI Value Change</a:t>
                      </a:r>
                      <a:endParaRPr 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2000" b="1" u="none" strike="noStrike" dirty="0">
                          <a:effectLst/>
                        </a:rPr>
                        <a:t>Std. VEG_NDVI Value Change</a:t>
                      </a:r>
                      <a:endParaRPr 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08459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T1 (2012 - 2010)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sz="2000" u="none" strike="noStrike" dirty="0">
                          <a:effectLst/>
                        </a:rPr>
                        <a:t>13.55 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sz="2000" u="none" strike="noStrike" dirty="0">
                          <a:effectLst/>
                        </a:rPr>
                        <a:t>10.68 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50094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T2 (2014 - 2012)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sz="2000" u="none" strike="noStrike" dirty="0">
                          <a:effectLst/>
                        </a:rPr>
                        <a:t>7.54 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sz="2000" u="none" strike="noStrike" dirty="0">
                          <a:effectLst/>
                        </a:rPr>
                        <a:t>11.73 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35903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T3 (2016 - 2014)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sz="2000" u="none" strike="noStrike">
                          <a:effectLst/>
                        </a:rPr>
                        <a:t>-20.08 </a:t>
                      </a:r>
                      <a:endParaRPr 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sz="2000" u="none" strike="noStrike" dirty="0">
                          <a:effectLst/>
                        </a:rPr>
                        <a:t>9.86 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433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220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EFAF0-9A5D-4DF8-85C7-DF3D25FD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Speed of Vegetation NDVI Value CHANGE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64D790F-B29D-4798-A56E-948162FF5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946" y="1745181"/>
            <a:ext cx="5028567" cy="343739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E57C7B4-2C94-4039-9570-209FA2060E6B}"/>
              </a:ext>
            </a:extLst>
          </p:cNvPr>
          <p:cNvSpPr/>
          <p:nvPr/>
        </p:nvSpPr>
        <p:spPr>
          <a:xfrm>
            <a:off x="2984607" y="4792134"/>
            <a:ext cx="12618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S1: (T2-T1)/2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6F28A8D-A527-4344-9EB8-09E9E72D8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72" y="1744574"/>
            <a:ext cx="5029455" cy="343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2C09CCC-B2BB-4163-B7FD-C5F15D876CB6}"/>
              </a:ext>
            </a:extLst>
          </p:cNvPr>
          <p:cNvSpPr/>
          <p:nvPr/>
        </p:nvSpPr>
        <p:spPr>
          <a:xfrm>
            <a:off x="8723513" y="4775257"/>
            <a:ext cx="12618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S2: (T3-T2)/2</a:t>
            </a:r>
          </a:p>
        </p:txBody>
      </p:sp>
      <p:graphicFrame>
        <p:nvGraphicFramePr>
          <p:cNvPr id="10" name="內容版面配置區 5">
            <a:extLst>
              <a:ext uri="{FF2B5EF4-FFF2-40B4-BE49-F238E27FC236}">
                <a16:creationId xmlns:a16="http://schemas.microsoft.com/office/drawing/2014/main" id="{152AE580-BCC2-4F4A-9C9D-10B62EE2E6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143152"/>
              </p:ext>
            </p:extLst>
          </p:nvPr>
        </p:nvGraphicFramePr>
        <p:xfrm>
          <a:off x="2063456" y="5449186"/>
          <a:ext cx="7951850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4005226704"/>
                    </a:ext>
                  </a:extLst>
                </a:gridCol>
                <a:gridCol w="3109658">
                  <a:extLst>
                    <a:ext uri="{9D8B030D-6E8A-4147-A177-3AD203B41FA5}">
                      <a16:colId xmlns:a16="http://schemas.microsoft.com/office/drawing/2014/main" val="3789122899"/>
                    </a:ext>
                  </a:extLst>
                </a:gridCol>
                <a:gridCol w="3070542">
                  <a:extLst>
                    <a:ext uri="{9D8B030D-6E8A-4147-A177-3AD203B41FA5}">
                      <a16:colId xmlns:a16="http://schemas.microsoft.com/office/drawing/2014/main" val="12479042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Time</a:t>
                      </a:r>
                      <a:endParaRPr lang="en-US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Helvetica" pitchFamily="2" charset="0"/>
                        </a:rPr>
                        <a:t>Avg. Speed of VEG_NDVI Value Change</a:t>
                      </a:r>
                      <a:endParaRPr lang="en-US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Std. Speed of VEG_NDVI Value Change</a:t>
                      </a:r>
                      <a:endParaRPr lang="en-US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41208459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Helvetica" pitchFamily="2" charset="0"/>
                        </a:rPr>
                        <a:t>S1:(T2-T1)/2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Helvetica" pitchFamily="2" charset="0"/>
                        </a:rPr>
                        <a:t>-5.73 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Helvetica" pitchFamily="2" charset="0"/>
                        </a:rPr>
                        <a:t>8.93 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3550094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Helvetica" pitchFamily="2" charset="0"/>
                        </a:rPr>
                        <a:t>S2:(T3-T2)/2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Helvetica" pitchFamily="2" charset="0"/>
                        </a:rPr>
                        <a:t>-13.41 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Helvetica" pitchFamily="2" charset="0"/>
                        </a:rPr>
                        <a:t>9.69 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233590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02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6CC20-730A-471B-B7F0-FCE4EB0E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Acceleration of Vegetation NDVI Value CHANGE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BA71191-1D61-491C-B7CC-DE8D324BA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23004"/>
            <a:ext cx="4734355" cy="46005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AD96B7-0134-44E3-9B4F-E474FE2DF953}"/>
              </a:ext>
            </a:extLst>
          </p:cNvPr>
          <p:cNvSpPr/>
          <p:nvPr/>
        </p:nvSpPr>
        <p:spPr>
          <a:xfrm>
            <a:off x="1918087" y="6107698"/>
            <a:ext cx="12763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A1: (S2-S1)/2</a:t>
            </a:r>
          </a:p>
        </p:txBody>
      </p:sp>
      <p:graphicFrame>
        <p:nvGraphicFramePr>
          <p:cNvPr id="5" name="內容版面配置區 5">
            <a:extLst>
              <a:ext uri="{FF2B5EF4-FFF2-40B4-BE49-F238E27FC236}">
                <a16:creationId xmlns:a16="http://schemas.microsoft.com/office/drawing/2014/main" id="{74160E18-6EF7-FA44-9468-3E03509E6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29475"/>
              </p:ext>
            </p:extLst>
          </p:nvPr>
        </p:nvGraphicFramePr>
        <p:xfrm>
          <a:off x="5751513" y="3575183"/>
          <a:ext cx="5608517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79550">
                  <a:extLst>
                    <a:ext uri="{9D8B030D-6E8A-4147-A177-3AD203B41FA5}">
                      <a16:colId xmlns:a16="http://schemas.microsoft.com/office/drawing/2014/main" val="4005226704"/>
                    </a:ext>
                  </a:extLst>
                </a:gridCol>
                <a:gridCol w="2077550">
                  <a:extLst>
                    <a:ext uri="{9D8B030D-6E8A-4147-A177-3AD203B41FA5}">
                      <a16:colId xmlns:a16="http://schemas.microsoft.com/office/drawing/2014/main" val="3789122899"/>
                    </a:ext>
                  </a:extLst>
                </a:gridCol>
                <a:gridCol w="2051417">
                  <a:extLst>
                    <a:ext uri="{9D8B030D-6E8A-4147-A177-3AD203B41FA5}">
                      <a16:colId xmlns:a16="http://schemas.microsoft.com/office/drawing/2014/main" val="12479042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Time</a:t>
                      </a:r>
                      <a:endParaRPr lang="en-US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Avg. Acceleration of VEG_NDVI Value Change</a:t>
                      </a:r>
                      <a:endParaRPr lang="en-US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Std. Acceleration of VEG_NDVI Value Change</a:t>
                      </a:r>
                      <a:endParaRPr lang="en-US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41208459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Helvetica" pitchFamily="2" charset="0"/>
                        </a:rPr>
                        <a:t>A1:(S2-S1)/2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Helvetica" pitchFamily="2" charset="0"/>
                        </a:rPr>
                        <a:t>-8.94 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Helvetica" pitchFamily="2" charset="0"/>
                        </a:rPr>
                        <a:t>13.03 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355009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275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9984-8CD2-6249-A66F-DC96C664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Limitations, Challenges and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D09F0-DFDB-C04A-9802-29470626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5866"/>
            <a:ext cx="10131425" cy="400632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Limitations:</a:t>
            </a:r>
          </a:p>
          <a:p>
            <a:pPr lvl="1"/>
            <a:r>
              <a:rPr lang="en-US" sz="2000" dirty="0"/>
              <a:t>Subjective NDVI threshold</a:t>
            </a:r>
          </a:p>
          <a:p>
            <a:pPr lvl="1"/>
            <a:r>
              <a:rPr lang="en-US" sz="2000" dirty="0"/>
              <a:t>Per-pixel-based classification</a:t>
            </a:r>
          </a:p>
          <a:p>
            <a:r>
              <a:rPr lang="en-US" sz="2200" dirty="0"/>
              <a:t>Challenges:</a:t>
            </a:r>
          </a:p>
          <a:p>
            <a:pPr lvl="1"/>
            <a:r>
              <a:rPr lang="en-US" sz="2000" dirty="0"/>
              <a:t>Reduce computational time of 1m NAIP images</a:t>
            </a:r>
          </a:p>
          <a:p>
            <a:pPr lvl="1"/>
            <a:r>
              <a:rPr lang="en-US" sz="2000" dirty="0"/>
              <a:t>Compact the python script</a:t>
            </a:r>
          </a:p>
          <a:p>
            <a:pPr lvl="1"/>
            <a:r>
              <a:rPr lang="en-US" sz="2000" dirty="0"/>
              <a:t>Difficulty in appropriately visualizing the results</a:t>
            </a:r>
          </a:p>
          <a:p>
            <a:r>
              <a:rPr lang="en-US" sz="2400" dirty="0"/>
              <a:t>Problems:</a:t>
            </a:r>
          </a:p>
          <a:p>
            <a:pPr lvl="1"/>
            <a:r>
              <a:rPr lang="en-US" sz="2000" dirty="0"/>
              <a:t>Unable to incorporate third-party python libraries unless setting global environment in Windows OS.</a:t>
            </a:r>
          </a:p>
          <a:p>
            <a:endParaRPr lang="en-US" sz="2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0749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4662-07C7-754C-994E-761AABBD7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You!!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37BEA-5503-EF47-B094-B2D94F43E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682997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Contact: </a:t>
            </a:r>
            <a:r>
              <a:rPr lang="en-US" cap="none" dirty="0">
                <a:hlinkClick r:id="rId2"/>
              </a:rPr>
              <a:t>cyen@sdsu.edu</a:t>
            </a:r>
            <a:endParaRPr lang="en-US" cap="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3CBA1-3393-AB4E-9663-EAA311883941}"/>
              </a:ext>
            </a:extLst>
          </p:cNvPr>
          <p:cNvSpPr/>
          <p:nvPr/>
        </p:nvSpPr>
        <p:spPr>
          <a:xfrm>
            <a:off x="3962399" y="1377082"/>
            <a:ext cx="236635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1855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CE05-FF2A-2044-B88B-E87E758F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135A-9F68-904C-998A-C73C71E1F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9592407" cy="364913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Remote sensing (RS) imagery has been most commonly used to conduct LULC change analysis because of the ability to observe landscape across regions in a synoptic and timely.</a:t>
            </a:r>
          </a:p>
          <a:p>
            <a:endParaRPr lang="en-US" sz="2400" dirty="0"/>
          </a:p>
          <a:p>
            <a:r>
              <a:rPr lang="en-US" sz="2400" dirty="0"/>
              <a:t>Vegetation is the majority of land covers on earth, understanding vegetation dynamics is important to promote our lives in many perspectives (e.g., urban planning and management).</a:t>
            </a:r>
          </a:p>
          <a:p>
            <a:endParaRPr lang="en-US" sz="2400" dirty="0"/>
          </a:p>
          <a:p>
            <a:r>
              <a:rPr lang="en-US" sz="2400" dirty="0"/>
              <a:t>Previous research on vegetation dynamics primarily emphasizes on the area of vegetation change, though the few focuses on the speed of vegetation change.</a:t>
            </a:r>
          </a:p>
        </p:txBody>
      </p:sp>
    </p:spTree>
    <p:extLst>
      <p:ext uri="{BB962C8B-B14F-4D97-AF65-F5344CB8AC3E}">
        <p14:creationId xmlns:p14="http://schemas.microsoft.com/office/powerpoint/2010/main" val="224276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CE05-FF2A-2044-B88B-E87E758F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135A-9F68-904C-998A-C73C71E1F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9337430" cy="3649133"/>
          </a:xfrm>
        </p:spPr>
        <p:txBody>
          <a:bodyPr>
            <a:normAutofit/>
          </a:bodyPr>
          <a:lstStyle/>
          <a:p>
            <a:r>
              <a:rPr lang="en-US" sz="2200" dirty="0"/>
              <a:t>To provide more comprehensive aspects of vegetation dynamics based on three indicators:</a:t>
            </a:r>
          </a:p>
          <a:p>
            <a:pPr lvl="1"/>
            <a:r>
              <a:rPr lang="en-US" sz="2000" dirty="0"/>
              <a:t>Vegetation NDVI value change</a:t>
            </a:r>
          </a:p>
          <a:p>
            <a:pPr lvl="1"/>
            <a:r>
              <a:rPr lang="en-US" sz="2000" dirty="0"/>
              <a:t>Speed of vegetation NDVI value change</a:t>
            </a:r>
          </a:p>
          <a:p>
            <a:pPr lvl="1"/>
            <a:r>
              <a:rPr lang="en-US" sz="2000" dirty="0"/>
              <a:t>Acceleration of vegetation NDVI value change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200" dirty="0"/>
              <a:t>To automate image processing routines via Python 2.7 and </a:t>
            </a:r>
            <a:r>
              <a:rPr lang="en-US" sz="2200" dirty="0" err="1"/>
              <a:t>ArcPy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1226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CE05-FF2A-2044-B88B-E87E758F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135A-9F68-904C-998A-C73C71E1F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Four images (2010, 2012, 2014, 2016) were collected from National Agriculture Imagery Program (NAIP) using Google Earth Engine (GEE).</a:t>
            </a:r>
          </a:p>
          <a:p>
            <a:endParaRPr lang="en-US" sz="2000" dirty="0"/>
          </a:p>
          <a:p>
            <a:r>
              <a:rPr lang="en-US" sz="2200" dirty="0"/>
              <a:t>The collected NAIP images have the following characteristics:</a:t>
            </a:r>
          </a:p>
          <a:p>
            <a:pPr lvl="1"/>
            <a:r>
              <a:rPr lang="en-US" sz="2000" dirty="0"/>
              <a:t>Spatial resolution: 1 m</a:t>
            </a:r>
          </a:p>
          <a:p>
            <a:pPr lvl="1"/>
            <a:r>
              <a:rPr lang="en-US" sz="2000" dirty="0"/>
              <a:t>Spectral resolution: R, G, B, NIR</a:t>
            </a:r>
          </a:p>
          <a:p>
            <a:pPr lvl="1"/>
            <a:r>
              <a:rPr lang="en-US" sz="2000" dirty="0"/>
              <a:t>Radiometric resolution: 8-bit unsigned (0 – 255)</a:t>
            </a:r>
          </a:p>
        </p:txBody>
      </p:sp>
    </p:spTree>
    <p:extLst>
      <p:ext uri="{BB962C8B-B14F-4D97-AF65-F5344CB8AC3E}">
        <p14:creationId xmlns:p14="http://schemas.microsoft.com/office/powerpoint/2010/main" val="324152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9984-8CD2-6249-A66F-DC96C664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D09F0-DFDB-C04A-9802-29470626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61776"/>
            <a:ext cx="9997887" cy="3870805"/>
          </a:xfrm>
        </p:spPr>
        <p:txBody>
          <a:bodyPr>
            <a:normAutofit/>
          </a:bodyPr>
          <a:lstStyle/>
          <a:p>
            <a:r>
              <a:rPr lang="en-US" sz="2200" dirty="0"/>
              <a:t>The entire image processing routine is divided into three parts:</a:t>
            </a:r>
          </a:p>
          <a:p>
            <a:pPr lvl="1"/>
            <a:r>
              <a:rPr lang="en-US" sz="2000" dirty="0"/>
              <a:t>Reading image information from .csv file</a:t>
            </a:r>
          </a:p>
          <a:p>
            <a:pPr lvl="1"/>
            <a:r>
              <a:rPr lang="en-US" sz="2000" dirty="0"/>
              <a:t>Classifying vegetation</a:t>
            </a:r>
          </a:p>
          <a:p>
            <a:pPr lvl="2"/>
            <a:r>
              <a:rPr lang="en-US" sz="1800" dirty="0"/>
              <a:t>Binary vegetation classification based on given NDVI thresholds</a:t>
            </a:r>
          </a:p>
          <a:p>
            <a:pPr lvl="1"/>
            <a:r>
              <a:rPr lang="en-US" sz="2000" dirty="0"/>
              <a:t>Performing vegetation dynamics based on NDVI time-series change detection</a:t>
            </a:r>
          </a:p>
          <a:p>
            <a:pPr lvl="2"/>
            <a:r>
              <a:rPr lang="en-US" sz="1800" dirty="0"/>
              <a:t>Vegetation NDVI value change: T1(2012-2010), T2(2014-2012), T3(2016-2014)</a:t>
            </a:r>
          </a:p>
          <a:p>
            <a:pPr lvl="2"/>
            <a:r>
              <a:rPr lang="en-US" sz="1800" dirty="0"/>
              <a:t>Speed of vegetation NDVI value change: S1:(T2-T1)/2, S2</a:t>
            </a:r>
            <a:r>
              <a:rPr lang="en-US" sz="1800" dirty="0">
                <a:sym typeface="Wingdings" panose="05000000000000000000" pitchFamily="2" charset="2"/>
              </a:rPr>
              <a:t>:(T3-T2)/2</a:t>
            </a:r>
            <a:endParaRPr lang="en-US" sz="1800" dirty="0"/>
          </a:p>
          <a:p>
            <a:pPr lvl="2"/>
            <a:r>
              <a:rPr lang="en-US" sz="1800" dirty="0"/>
              <a:t>Acceleration of vegetation NDVI value change: A1: (S2-S1)/2</a:t>
            </a:r>
          </a:p>
        </p:txBody>
      </p:sp>
    </p:spTree>
    <p:extLst>
      <p:ext uri="{BB962C8B-B14F-4D97-AF65-F5344CB8AC3E}">
        <p14:creationId xmlns:p14="http://schemas.microsoft.com/office/powerpoint/2010/main" val="333761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1B551-FCEC-4C2E-8517-BD03B041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– Cont.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498908-E046-4FC6-B3C5-1CC8D0E91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7964"/>
            <a:ext cx="10131425" cy="49691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200" dirty="0"/>
              <a:t>The following </a:t>
            </a:r>
            <a:r>
              <a:rPr lang="en-US" altLang="zh-TW" sz="2200" dirty="0" err="1"/>
              <a:t>ArcPy</a:t>
            </a:r>
            <a:r>
              <a:rPr lang="en-US" altLang="zh-TW" sz="2200" dirty="0"/>
              <a:t> methods were adopted to complete certain stage of this project:</a:t>
            </a:r>
          </a:p>
          <a:p>
            <a:pPr lvl="1"/>
            <a:r>
              <a:rPr lang="en-US" altLang="zh-TW" sz="2000" dirty="0" err="1"/>
              <a:t>arcpy.GetParameterAsText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arcpy.env.workspace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arcpy.CheckOutExtension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arcpy.AddMessage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arcpy.Raster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arcpy.GetRasterProperties_management</a:t>
            </a:r>
            <a:endParaRPr lang="en-US" altLang="zh-TW" sz="2000" dirty="0"/>
          </a:p>
          <a:p>
            <a:pPr lvl="1"/>
            <a:r>
              <a:rPr lang="en-US" altLang="zh-TW" sz="2000" dirty="0"/>
              <a:t>arcpy.sa</a:t>
            </a:r>
          </a:p>
          <a:p>
            <a:pPr lvl="2"/>
            <a:r>
              <a:rPr lang="en-US" altLang="zh-TW" sz="1800" dirty="0"/>
              <a:t>Int</a:t>
            </a:r>
          </a:p>
          <a:p>
            <a:pPr lvl="2"/>
            <a:r>
              <a:rPr lang="en-US" altLang="zh-TW" sz="1800" dirty="0"/>
              <a:t>Float</a:t>
            </a:r>
          </a:p>
          <a:p>
            <a:pPr lvl="2"/>
            <a:r>
              <a:rPr lang="en-US" altLang="zh-TW" sz="1800" dirty="0" err="1"/>
              <a:t>SetNull</a:t>
            </a:r>
            <a:endParaRPr lang="en-US" altLang="zh-TW" sz="1800" dirty="0"/>
          </a:p>
          <a:p>
            <a:pPr lvl="2"/>
            <a:r>
              <a:rPr lang="en-US" altLang="zh-TW" sz="1800" dirty="0" err="1"/>
              <a:t>RemapRange</a:t>
            </a:r>
            <a:endParaRPr lang="en-US" altLang="zh-TW" sz="1800" dirty="0"/>
          </a:p>
          <a:p>
            <a:pPr lvl="2"/>
            <a:r>
              <a:rPr lang="en-US" altLang="zh-TW" sz="1800" dirty="0"/>
              <a:t>Reclassify</a:t>
            </a:r>
          </a:p>
        </p:txBody>
      </p:sp>
    </p:spTree>
    <p:extLst>
      <p:ext uri="{BB962C8B-B14F-4D97-AF65-F5344CB8AC3E}">
        <p14:creationId xmlns:p14="http://schemas.microsoft.com/office/powerpoint/2010/main" val="237133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F9665-C18D-4852-B568-F7236778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Reading image information from .csv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E6EA11-0BBD-4767-A4D7-FF874DFA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6"/>
            <a:ext cx="10131425" cy="2859141"/>
          </a:xfrm>
        </p:spPr>
        <p:txBody>
          <a:bodyPr/>
          <a:lstStyle/>
          <a:p>
            <a:r>
              <a:rPr lang="en-US" altLang="zh-TW" dirty="0"/>
              <a:t>Attribute in .csv file: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Time-efficient user input and great reusability</a:t>
            </a:r>
          </a:p>
          <a:p>
            <a:endParaRPr lang="zh-TW" altLang="en-US" dirty="0"/>
          </a:p>
        </p:txBody>
      </p:sp>
      <p:pic>
        <p:nvPicPr>
          <p:cNvPr id="4" name="內容版面配置區 8">
            <a:extLst>
              <a:ext uri="{FF2B5EF4-FFF2-40B4-BE49-F238E27FC236}">
                <a16:creationId xmlns:a16="http://schemas.microsoft.com/office/drawing/2014/main" id="{728E039E-4FCE-42B2-B835-44B3E7D44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86" y="2539827"/>
            <a:ext cx="6656585" cy="1373581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21A9DFE1-BA69-4E33-9CFE-0A1B4D20BBAF}"/>
              </a:ext>
            </a:extLst>
          </p:cNvPr>
          <p:cNvSpPr/>
          <p:nvPr/>
        </p:nvSpPr>
        <p:spPr>
          <a:xfrm>
            <a:off x="877008" y="2905125"/>
            <a:ext cx="6872939" cy="847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288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B56F3C-E6D7-417C-B712-B1DD0176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Reading image information from .csv file – cont.</a:t>
            </a:r>
            <a:endParaRPr lang="zh-TW" altLang="en-US" sz="32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D1FAC36-3316-4BFC-B3ED-E0FE5CE58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781589"/>
            <a:ext cx="5648696" cy="58738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CB5D9C5-5C78-485F-A8FB-22B62133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1" y="2491273"/>
            <a:ext cx="5645586" cy="42552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B991CB8-E44B-4DBA-8357-3A131F61C511}"/>
              </a:ext>
            </a:extLst>
          </p:cNvPr>
          <p:cNvSpPr/>
          <p:nvPr/>
        </p:nvSpPr>
        <p:spPr>
          <a:xfrm>
            <a:off x="6544039" y="1909238"/>
            <a:ext cx="5133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&lt;= Get image resolution from user, either 30m or 1m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6C5AB8-4A76-42A9-B2C4-2B2B94EC4D76}"/>
              </a:ext>
            </a:extLst>
          </p:cNvPr>
          <p:cNvSpPr/>
          <p:nvPr/>
        </p:nvSpPr>
        <p:spPr>
          <a:xfrm>
            <a:off x="6544039" y="4028983"/>
            <a:ext cx="52098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&lt;= read and append image information into lists</a:t>
            </a:r>
          </a:p>
          <a:p>
            <a:r>
              <a:rPr lang="en-US" altLang="zh-TW" dirty="0"/>
              <a:t>(i.e., image path, time stamp, </a:t>
            </a:r>
            <a:r>
              <a:rPr lang="en-US" altLang="zh-TW" dirty="0" err="1"/>
              <a:t>ndvi</a:t>
            </a:r>
            <a:r>
              <a:rPr lang="en-US" altLang="zh-TW" dirty="0"/>
              <a:t> threshold)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&lt;= Calculate the number of image input to iteratively classify vegetation and execute NDVI time-series change detection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D72317-509C-45F0-806B-97BC4E2342BB}"/>
              </a:ext>
            </a:extLst>
          </p:cNvPr>
          <p:cNvSpPr/>
          <p:nvPr/>
        </p:nvSpPr>
        <p:spPr>
          <a:xfrm>
            <a:off x="2546695" y="3592321"/>
            <a:ext cx="3549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skip the first row, which is the each field name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2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1C9C6-326E-40D2-BBB6-D62A240B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Classifying vegetation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D5419A-E5AF-4F6B-83DD-F12026C2F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790678"/>
            <a:ext cx="5973613" cy="11484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0B3700E-D5ED-4C86-A9A3-6CBE432FC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077634"/>
            <a:ext cx="8297028" cy="3429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6BFBAF6-2527-4BE1-A253-ECAF78E34C6D}"/>
              </a:ext>
            </a:extLst>
          </p:cNvPr>
          <p:cNvSpPr/>
          <p:nvPr/>
        </p:nvSpPr>
        <p:spPr>
          <a:xfrm>
            <a:off x="6765712" y="2133173"/>
            <a:ext cx="4631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&lt;= iteratively classify vegetation and append NDVI time-series to a list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8F6F9E-59B4-4022-BA74-88E13EC62D24}"/>
              </a:ext>
            </a:extLst>
          </p:cNvPr>
          <p:cNvSpPr/>
          <p:nvPr/>
        </p:nvSpPr>
        <p:spPr>
          <a:xfrm>
            <a:off x="9199495" y="4606631"/>
            <a:ext cx="1857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&lt;= Calculate NDVI</a:t>
            </a:r>
          </a:p>
        </p:txBody>
      </p:sp>
    </p:spTree>
    <p:extLst>
      <p:ext uri="{BB962C8B-B14F-4D97-AF65-F5344CB8AC3E}">
        <p14:creationId xmlns:p14="http://schemas.microsoft.com/office/powerpoint/2010/main" val="622179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{B7020474-E371-B242-A823-ED3DA9C87CFD}tf10001058</Template>
  <TotalTime>1428</TotalTime>
  <Words>727</Words>
  <Application>Microsoft Macintosh PowerPoint</Application>
  <PresentationFormat>Widescreen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Helvetica</vt:lpstr>
      <vt:lpstr>Wingdings</vt:lpstr>
      <vt:lpstr>Celestial</vt:lpstr>
      <vt:lpstr>Vegetation Dynamics from NDVI Time Series Analysis at Carmel Valley</vt:lpstr>
      <vt:lpstr>Project Motivation</vt:lpstr>
      <vt:lpstr>Project Objectives</vt:lpstr>
      <vt:lpstr>Data</vt:lpstr>
      <vt:lpstr>Methods</vt:lpstr>
      <vt:lpstr>Method – Cont.</vt:lpstr>
      <vt:lpstr>Reading image information from .csv file</vt:lpstr>
      <vt:lpstr>Reading image information from .csv file – cont.</vt:lpstr>
      <vt:lpstr>Classifying vegetation</vt:lpstr>
      <vt:lpstr>Classifying vegetation – Cont.</vt:lpstr>
      <vt:lpstr>Performing NDVI time-series change detection</vt:lpstr>
      <vt:lpstr>ResultS</vt:lpstr>
      <vt:lpstr>Vegetation Classification</vt:lpstr>
      <vt:lpstr>Summary of Vegetation Classification</vt:lpstr>
      <vt:lpstr>Vegetation NDVI Value CHANGE</vt:lpstr>
      <vt:lpstr>The Speed of Vegetation NDVI Value CHANGE</vt:lpstr>
      <vt:lpstr>The Acceleration of Vegetation NDVI Value CHANGE</vt:lpstr>
      <vt:lpstr>Limitations, Challenges and Problems</vt:lpstr>
      <vt:lpstr>Thank You!! 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Vegetation Dynamics from NDVI Time Series Analysis at Carmel Valley</dc:title>
  <dc:creator>Yen Mustang</dc:creator>
  <cp:lastModifiedBy>Yen Mustang</cp:lastModifiedBy>
  <cp:revision>294</cp:revision>
  <dcterms:created xsi:type="dcterms:W3CDTF">2018-04-30T19:03:03Z</dcterms:created>
  <dcterms:modified xsi:type="dcterms:W3CDTF">2018-07-25T19:55:21Z</dcterms:modified>
</cp:coreProperties>
</file>