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6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E481-FDCE-446F-A2C8-7309E5438EA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9816-DFC1-4A50-AA8F-1CFDCF131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82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E481-FDCE-446F-A2C8-7309E5438EA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9816-DFC1-4A50-AA8F-1CFDCF131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96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E481-FDCE-446F-A2C8-7309E5438EA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9816-DFC1-4A50-AA8F-1CFDCF131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88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E481-FDCE-446F-A2C8-7309E5438EA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9816-DFC1-4A50-AA8F-1CFDCF131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6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E481-FDCE-446F-A2C8-7309E5438EA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9816-DFC1-4A50-AA8F-1CFDCF131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7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E481-FDCE-446F-A2C8-7309E5438EA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9816-DFC1-4A50-AA8F-1CFDCF131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06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E481-FDCE-446F-A2C8-7309E5438EA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9816-DFC1-4A50-AA8F-1CFDCF131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85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E481-FDCE-446F-A2C8-7309E5438EA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9816-DFC1-4A50-AA8F-1CFDCF131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3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E481-FDCE-446F-A2C8-7309E5438EA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9816-DFC1-4A50-AA8F-1CFDCF131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49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E481-FDCE-446F-A2C8-7309E5438EA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9816-DFC1-4A50-AA8F-1CFDCF131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42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E481-FDCE-446F-A2C8-7309E5438EA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9816-DFC1-4A50-AA8F-1CFDCF131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3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AE481-FDCE-446F-A2C8-7309E5438EA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09816-DFC1-4A50-AA8F-1CFDCF131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9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BEE8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5116" y="1186533"/>
            <a:ext cx="11229474" cy="975309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Epilepsy Project</a:t>
            </a:r>
            <a:endParaRPr lang="ko-KR" altLang="en-US" sz="2200" dirty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7853" y="5687512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성공회대학교 </a:t>
            </a:r>
            <a:r>
              <a:rPr lang="en-US" altLang="ko-KR" sz="1800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2025-</a:t>
            </a:r>
            <a:r>
              <a:rPr lang="ko-KR" altLang="en-US" sz="1800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상반기</a:t>
            </a:r>
            <a:r>
              <a:rPr lang="en-US" altLang="ko-KR" sz="1800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</a:t>
            </a:r>
            <a:r>
              <a:rPr lang="ko-KR" altLang="en-US" sz="1800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인공지능캡스톤디자인 </a:t>
            </a:r>
            <a:endParaRPr lang="en-US" altLang="ko-KR" sz="1800" dirty="0" smtClean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r>
              <a:rPr lang="en-US" altLang="ko-KR" sz="1800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D</a:t>
            </a:r>
            <a:r>
              <a:rPr lang="ko-KR" altLang="en-US" sz="1800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팀 </a:t>
            </a:r>
            <a:r>
              <a:rPr lang="en-US" altLang="ko-KR" sz="1800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: IT</a:t>
            </a:r>
            <a:r>
              <a:rPr lang="ko-KR" altLang="en-US" sz="1800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융합자율학부 </a:t>
            </a:r>
            <a:r>
              <a:rPr lang="en-US" altLang="ko-KR" sz="1800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202114110 </a:t>
            </a:r>
            <a:r>
              <a:rPr lang="ko-KR" altLang="en-US" sz="1800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조예나</a:t>
            </a:r>
            <a:endParaRPr lang="ko-KR" altLang="en-US" sz="1800" dirty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5702" y="2394104"/>
            <a:ext cx="4079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-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뇌파 데이터 기반 발작 예측 모델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39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BEE8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0300" y="324671"/>
            <a:ext cx="33153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어려웠던 점</a:t>
            </a:r>
            <a:endParaRPr lang="ko-KR" altLang="en-US" sz="4800" dirty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13346" y="1532618"/>
            <a:ext cx="113257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&lt;</a:t>
            </a:r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실험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자동화 및 교차 </a:t>
            </a:r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검증</a:t>
            </a:r>
            <a:r>
              <a:rPr lang="en-US" altLang="ko-KR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&gt;</a:t>
            </a:r>
            <a:endParaRPr lang="ko-KR" altLang="en-US" dirty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 lvl="1" algn="just"/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K-fold/Fold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별 데이터 분리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,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평가 자동화 코드 작성에서 반복적으로 실수가 발생했음</a:t>
            </a:r>
          </a:p>
          <a:p>
            <a:pPr lvl="1" algn="just"/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파일 저장 경로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, fold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별 환자 할당 실수 등으로 </a:t>
            </a:r>
            <a:r>
              <a:rPr lang="ko-KR" altLang="en-US" dirty="0" err="1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재실험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/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디버깅 시간이 오래 </a:t>
            </a:r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걸렸음</a:t>
            </a:r>
            <a:endParaRPr lang="en-US" altLang="ko-KR" dirty="0" smtClean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 lvl="1" algn="just"/>
            <a:endParaRPr lang="en-US" altLang="ko-KR" dirty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 lvl="1" algn="just"/>
            <a:endParaRPr lang="ko-KR" altLang="en-US" dirty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 algn="just"/>
            <a:r>
              <a:rPr lang="en-US" altLang="ko-KR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&lt;</a:t>
            </a:r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결과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해석의 </a:t>
            </a:r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한계</a:t>
            </a:r>
            <a:r>
              <a:rPr lang="en-US" altLang="ko-KR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&gt;</a:t>
            </a:r>
            <a:endParaRPr lang="ko-KR" altLang="en-US" dirty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 lvl="1" algn="just"/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정확도만 높게 나오는 상황이 오히려 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"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진짜 발작을 못 잡는 것 아닌가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?"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라는 불안감으로 이어짐</a:t>
            </a:r>
          </a:p>
          <a:p>
            <a:pPr lvl="1" algn="just"/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실험 결과가 논문 수준보다 낮거나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,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기대만큼 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F1-score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가 오르지 않아 심리적으로 위축됐던 적도 있음</a:t>
            </a:r>
          </a:p>
        </p:txBody>
      </p:sp>
    </p:spTree>
    <p:extLst>
      <p:ext uri="{BB962C8B-B14F-4D97-AF65-F5344CB8AC3E}">
        <p14:creationId xmlns:p14="http://schemas.microsoft.com/office/powerpoint/2010/main" val="20199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BEE8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0300" y="324671"/>
            <a:ext cx="72106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평가지표 및 </a:t>
            </a:r>
            <a:r>
              <a:rPr lang="ko-KR" altLang="en-US" sz="4800" dirty="0" err="1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혼동행렬</a:t>
            </a:r>
            <a:r>
              <a:rPr lang="ko-KR" altLang="en-US" sz="4800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설명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60300" y="1579149"/>
            <a:ext cx="100670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Accuracy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: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전체 예측 중 정답 </a:t>
            </a:r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비율</a:t>
            </a:r>
            <a:endParaRPr lang="en-US" altLang="ko-KR" dirty="0" smtClean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Precision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: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발작 예측 중 실제 발작 비율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(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오진 적은지</a:t>
            </a:r>
            <a:r>
              <a:rPr lang="en-US" altLang="ko-KR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)</a:t>
            </a:r>
          </a:p>
          <a:p>
            <a:endParaRPr lang="en-US" altLang="ko-KR" dirty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Recall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: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실제 발작 중 예측 성공 비율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(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놓침 적은지</a:t>
            </a:r>
            <a:r>
              <a:rPr lang="en-US" altLang="ko-KR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)</a:t>
            </a:r>
          </a:p>
          <a:p>
            <a:endParaRPr lang="en-US" altLang="ko-KR" dirty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F1-score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: Precision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과 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Recall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의 조화 </a:t>
            </a:r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평균</a:t>
            </a:r>
            <a:endParaRPr lang="en-US" altLang="ko-KR" dirty="0" smtClean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endParaRPr lang="ko-KR" altLang="en-US" dirty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Confusion Matrix(</a:t>
            </a:r>
            <a:r>
              <a:rPr lang="ko-KR" altLang="en-US" b="1" dirty="0" err="1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혼동행렬</a:t>
            </a:r>
            <a:r>
              <a:rPr lang="en-US" altLang="ko-KR" b="1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):</a:t>
            </a:r>
            <a:endParaRPr lang="ko-KR" altLang="en-US" dirty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실제값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/</a:t>
            </a:r>
            <a:r>
              <a:rPr lang="ko-KR" altLang="en-US" dirty="0" err="1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예측값이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교차하는 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TP(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진짜 발작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), FP(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오진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), FN(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놓침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), TN(</a:t>
            </a:r>
            <a:r>
              <a:rPr lang="ko-KR" altLang="en-US" dirty="0" err="1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비발작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500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BEE8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6995" y="565303"/>
            <a:ext cx="40799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결론 및 한계점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96995" y="1812303"/>
            <a:ext cx="7652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정확도만으로는 실제 임상적 성능 평가에 </a:t>
            </a:r>
            <a:r>
              <a:rPr lang="ko-KR" altLang="en-US" sz="2400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한계</a:t>
            </a:r>
            <a:endParaRPr lang="en-US" altLang="ko-KR" sz="2400" dirty="0" smtClean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2400" dirty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다양한 지표를 종합적으로 보고 해석 </a:t>
            </a:r>
            <a:r>
              <a:rPr lang="ko-KR" altLang="en-US" sz="2400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필요</a:t>
            </a:r>
            <a:endParaRPr lang="en-US" altLang="ko-KR" sz="2400" dirty="0" smtClean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2400" dirty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향후 계획</a:t>
            </a:r>
            <a:r>
              <a:rPr lang="en-US" altLang="ko-KR" sz="2400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: </a:t>
            </a:r>
            <a:r>
              <a:rPr lang="ko-KR" altLang="en-US" sz="2400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더 많은 채널</a:t>
            </a:r>
            <a:r>
              <a:rPr lang="en-US" altLang="ko-KR" sz="2400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·</a:t>
            </a:r>
            <a:r>
              <a:rPr lang="ko-KR" altLang="en-US" sz="2400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윈도우 조합</a:t>
            </a:r>
            <a:r>
              <a:rPr lang="en-US" altLang="ko-KR" sz="2400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, </a:t>
            </a:r>
            <a:r>
              <a:rPr lang="ko-KR" altLang="en-US" sz="2400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실제 </a:t>
            </a:r>
            <a:r>
              <a:rPr lang="ko-KR" altLang="en-US" sz="2400" dirty="0" err="1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임상적용</a:t>
            </a:r>
            <a:r>
              <a:rPr lang="ko-KR" altLang="en-US" sz="2400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실험</a:t>
            </a:r>
          </a:p>
        </p:txBody>
      </p:sp>
    </p:spTree>
    <p:extLst>
      <p:ext uri="{BB962C8B-B14F-4D97-AF65-F5344CB8AC3E}">
        <p14:creationId xmlns:p14="http://schemas.microsoft.com/office/powerpoint/2010/main" val="2752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BEE8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3028" y="388839"/>
            <a:ext cx="28969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한 줄 요약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40041" y="2229398"/>
            <a:ext cx="85985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"</a:t>
            </a:r>
            <a:r>
              <a:rPr lang="ko-KR" altLang="en-US" sz="2400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정확도만 보는 게 아니라 다양한 지표와 혼동행렬까지 함께 확인해야 임상적으로 의미 있는 </a:t>
            </a:r>
            <a:r>
              <a:rPr lang="en-US" altLang="ko-KR" sz="2400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EEG </a:t>
            </a:r>
            <a:r>
              <a:rPr lang="ko-KR" altLang="en-US" sz="2400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발작 예측 모델이 된다</a:t>
            </a:r>
            <a:r>
              <a:rPr lang="en-US" altLang="ko-KR" sz="2400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!"</a:t>
            </a:r>
          </a:p>
        </p:txBody>
      </p:sp>
    </p:spTree>
    <p:extLst>
      <p:ext uri="{BB962C8B-B14F-4D97-AF65-F5344CB8AC3E}">
        <p14:creationId xmlns:p14="http://schemas.microsoft.com/office/powerpoint/2010/main" val="7133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BEE8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41683" y="419854"/>
            <a:ext cx="17347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Q&amp;A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41683" y="1950803"/>
            <a:ext cx="861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https://www.notion.so/Epilepsy-Project-208c18065ca480648d29df5cd95e32e6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1683" y="2665727"/>
            <a:ext cx="5040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https://github.com/yena-yena/Epilepsy-Project</a:t>
            </a:r>
          </a:p>
        </p:txBody>
      </p:sp>
    </p:spTree>
    <p:extLst>
      <p:ext uri="{BB962C8B-B14F-4D97-AF65-F5344CB8AC3E}">
        <p14:creationId xmlns:p14="http://schemas.microsoft.com/office/powerpoint/2010/main" val="30188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BEE8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0047" y="372358"/>
            <a:ext cx="13676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목차</a:t>
            </a:r>
            <a:endParaRPr lang="ko-KR" alt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520118" y="1619075"/>
            <a:ext cx="82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G마켓 산스 TTF Medium" panose="02000000000000000000" pitchFamily="2" charset="-128"/>
                <a:ea typeface="G마켓 산스 TTF Medium" panose="02000000000000000000" pitchFamily="2" charset="-128"/>
              </a:rPr>
              <a:t>ppt</a:t>
            </a:r>
            <a:endParaRPr lang="ko-KR" altLang="en-US" dirty="0">
              <a:latin typeface="G마켓 산스 TTF Medium" panose="02000000000000000000" pitchFamily="2" charset="-128"/>
              <a:ea typeface="G마켓 산스 TTF Medium" panose="02000000000000000000" pitchFamily="2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6084" y="1619075"/>
            <a:ext cx="195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TTF Medium" panose="02000000000000000000" pitchFamily="2" charset="-128"/>
                <a:ea typeface="G마켓 산스 TTF Medium" panose="02000000000000000000" pitchFamily="2" charset="-128"/>
              </a:rPr>
              <a:t>notion</a:t>
            </a:r>
            <a:endParaRPr lang="ko-KR" altLang="en-US" dirty="0">
              <a:latin typeface="G마켓 산스 TTF Medium" panose="02000000000000000000" pitchFamily="2" charset="-128"/>
              <a:ea typeface="G마켓 산스 TTF Medium" panose="02000000000000000000" pitchFamily="2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7" y="2133600"/>
            <a:ext cx="5969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연구 배경 및 목적</a:t>
            </a:r>
            <a:endParaRPr lang="en-US" altLang="ko-KR" dirty="0" smtClean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r>
              <a:rPr lang="ko-KR" altLang="en-US" dirty="0" err="1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데이터셋</a:t>
            </a:r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및 전처리</a:t>
            </a:r>
            <a:endParaRPr lang="en-US" altLang="ko-KR" dirty="0" smtClean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모델 구조</a:t>
            </a:r>
            <a:endParaRPr lang="en-US" altLang="ko-KR" dirty="0" smtClean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실험 방법 및 교차 검증</a:t>
            </a:r>
            <a:endParaRPr lang="en-US" altLang="ko-KR" dirty="0" smtClean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실험 결과</a:t>
            </a:r>
            <a:endParaRPr lang="en-US" altLang="ko-KR" dirty="0" smtClean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어려웠던 점</a:t>
            </a:r>
            <a:endParaRPr lang="en-US" altLang="ko-KR" dirty="0" smtClean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r>
              <a:rPr lang="en-US" altLang="ko-KR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Q&amp;A</a:t>
            </a:r>
            <a:endParaRPr lang="ko-KR" altLang="en-US" dirty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35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BEE8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348" y="388838"/>
            <a:ext cx="7288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연구 </a:t>
            </a:r>
            <a:r>
              <a:rPr lang="ko-KR" altLang="en-US" sz="4800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배경 및 목적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5348" y="1695726"/>
            <a:ext cx="111332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</a:t>
            </a:r>
            <a:r>
              <a:rPr lang="ko-KR" altLang="en-US" dirty="0" err="1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뇌전증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(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간질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)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환자는 갑작스런 발작으로 인해 일상생활에 큰 제약을 받음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AI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와 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EEG(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뇌파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)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신호를 이용하여 실시간 발작 예측 시스템 </a:t>
            </a:r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개발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을</a:t>
            </a:r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목표로 함</a:t>
            </a:r>
            <a:endParaRPr lang="ko-KR" altLang="en-US" dirty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 smtClean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환자의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안전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,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삶의 질 향상에 실질적 기여</a:t>
            </a:r>
          </a:p>
        </p:txBody>
      </p:sp>
    </p:spTree>
    <p:extLst>
      <p:ext uri="{BB962C8B-B14F-4D97-AF65-F5344CB8AC3E}">
        <p14:creationId xmlns:p14="http://schemas.microsoft.com/office/powerpoint/2010/main" val="40003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BEE8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8879" y="1906658"/>
            <a:ext cx="529664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공개 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EEG </a:t>
            </a:r>
            <a:r>
              <a:rPr lang="ko-KR" altLang="en-US" dirty="0" err="1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데이터셋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(</a:t>
            </a:r>
            <a:r>
              <a:rPr lang="en-US" altLang="ko-KR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CHB-MIT) </a:t>
            </a:r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사용</a:t>
            </a:r>
            <a:endParaRPr lang="en-US" altLang="ko-KR" dirty="0" smtClean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endParaRPr lang="ko-KR" altLang="en-US" dirty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입력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: 8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개 대표 채널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, </a:t>
            </a:r>
            <a:r>
              <a:rPr lang="en-US" altLang="ko-KR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80 </a:t>
            </a:r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타임 포인트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(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약 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0.3~0.8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초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)</a:t>
            </a:r>
          </a:p>
          <a:p>
            <a:endParaRPr lang="en-US" altLang="ko-KR" dirty="0" smtClean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슬라이딩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윈도우로 일정 </a:t>
            </a:r>
            <a:r>
              <a:rPr lang="ko-KR" altLang="en-US" dirty="0" err="1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구간씩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잘라 데이터 분할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8879" y="436966"/>
            <a:ext cx="52629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 err="1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데이터셋</a:t>
            </a:r>
            <a:r>
              <a:rPr lang="ko-KR" altLang="en-US" sz="4800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및 전처리</a:t>
            </a:r>
          </a:p>
        </p:txBody>
      </p:sp>
    </p:spTree>
    <p:extLst>
      <p:ext uri="{BB962C8B-B14F-4D97-AF65-F5344CB8AC3E}">
        <p14:creationId xmlns:p14="http://schemas.microsoft.com/office/powerpoint/2010/main" val="60446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BEE8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3483" y="404882"/>
            <a:ext cx="27238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모델 구조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3483" y="1657095"/>
            <a:ext cx="66267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1D 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CNN + </a:t>
            </a:r>
            <a:r>
              <a:rPr lang="en-US" altLang="ko-KR" dirty="0" err="1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BiLSTM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결합 </a:t>
            </a:r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모델</a:t>
            </a:r>
            <a:endParaRPr lang="en-US" altLang="ko-KR" dirty="0" smtClean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CNN: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뇌파 신호의 공간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(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채널 간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)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특징 추출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BiLSTM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: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시간적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(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연속성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)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패턴 학습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FC Layer: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이진 분류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(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발작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/</a:t>
            </a:r>
            <a:r>
              <a:rPr lang="ko-KR" altLang="en-US" dirty="0" err="1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비발작</a:t>
            </a:r>
            <a:r>
              <a:rPr lang="en-US" altLang="ko-KR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03555" y="1775936"/>
            <a:ext cx="3812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경량화 </a:t>
            </a:r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구조 </a:t>
            </a:r>
            <a:r>
              <a:rPr lang="en-US" altLang="ko-KR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=&gt; </a:t>
            </a:r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이후 하드웨어 구현</a:t>
            </a:r>
            <a:endParaRPr lang="ko-KR" altLang="en-US" dirty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376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BEE8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7752" y="404882"/>
            <a:ext cx="62007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실험 방법 및 교차 검증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7752" y="1677816"/>
            <a:ext cx="79303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4-Fold 교차 검증: 전체 환자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ID를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4개로 나누어 각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Fold마다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테스트셋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교체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Fold별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Accuracy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, AUC, F1-score 등 성능 측정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4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BEE8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4325" y="436966"/>
            <a:ext cx="27238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실험 결과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24324" y="1565793"/>
            <a:ext cx="79261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-</a:t>
            </a:r>
            <a:r>
              <a:rPr lang="ko-KR" altLang="en-US" sz="2400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</a:t>
            </a:r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정확도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약 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63% (Fold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평균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)</a:t>
            </a:r>
          </a:p>
          <a:p>
            <a:r>
              <a:rPr lang="en-US" altLang="ko-KR" b="1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- </a:t>
            </a:r>
            <a:r>
              <a:rPr lang="en-US" altLang="ko-KR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F1-score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, AUC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등 다양한 지표도 함께 평가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94620"/>
            <a:ext cx="3994484" cy="31955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738" y="2694619"/>
            <a:ext cx="3986469" cy="3189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417" y="2694620"/>
            <a:ext cx="3986469" cy="318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4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BEE8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0300" y="324671"/>
            <a:ext cx="39550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800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어려웠던 점</a:t>
            </a:r>
            <a:endParaRPr lang="ko-KR" altLang="en-US" sz="4800" dirty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0300" y="1450813"/>
            <a:ext cx="11831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&lt;</a:t>
            </a:r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데이터 </a:t>
            </a:r>
            <a:r>
              <a:rPr lang="ko-KR" altLang="en-US" dirty="0" err="1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전처리와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입력 구조 </a:t>
            </a:r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설계</a:t>
            </a:r>
            <a:r>
              <a:rPr lang="en-US" altLang="ko-KR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&gt;</a:t>
            </a:r>
            <a:endParaRPr lang="ko-KR" altLang="en-US" dirty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 lvl="1"/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원본 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EEG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데이터는 수십 채널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,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수십만 타임포인트로 매우 복잡함</a:t>
            </a:r>
          </a:p>
          <a:p>
            <a:pPr lvl="1"/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모든 채널을 다 쓰면 연산 부담이 크고 실제 적용이 어려워서 대표 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8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채널만 선정하는 과정에서 고민이 많았음</a:t>
            </a:r>
          </a:p>
          <a:p>
            <a:pPr lvl="1"/>
            <a:r>
              <a:rPr lang="ko-KR" altLang="en-US" dirty="0" err="1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타임포인트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(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윈도우 크기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)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도 너무 짧거나 길면 정보 손실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/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노이즈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/</a:t>
            </a:r>
            <a:r>
              <a:rPr lang="ko-KR" altLang="en-US" dirty="0" err="1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계산비용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증가로 이어져서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,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실험적으로 최적의 윈도우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(80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포인트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)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를 찾는 과정이 </a:t>
            </a:r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어려웠음</a:t>
            </a:r>
            <a:endParaRPr lang="en-US" altLang="ko-KR" dirty="0" smtClean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 lvl="1"/>
            <a:endParaRPr lang="en-US" altLang="ko-KR" dirty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 lvl="1"/>
            <a:endParaRPr lang="ko-KR" altLang="en-US" dirty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r>
              <a:rPr lang="en-US" altLang="ko-KR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&lt;</a:t>
            </a:r>
            <a:r>
              <a:rPr lang="ko-KR" altLang="en-US" dirty="0" err="1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딥러닝</a:t>
            </a:r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모델 구조 </a:t>
            </a:r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선택</a:t>
            </a:r>
            <a:r>
              <a:rPr lang="en-US" altLang="ko-KR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&gt;</a:t>
            </a:r>
            <a:endParaRPr lang="ko-KR" altLang="en-US" dirty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 lvl="1"/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CNN, LSTM, </a:t>
            </a:r>
            <a:r>
              <a:rPr lang="en-US" altLang="ko-KR" dirty="0" err="1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BiLSTM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등 여러 구조를 실험했으나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,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시간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-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공간적 특성을 모두 잘 반영하는 구조를 찾기 위해 많은 시행착오를 겪음</a:t>
            </a:r>
          </a:p>
          <a:p>
            <a:pPr lvl="1"/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특히 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CNN-LSTM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에서 입력 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shape,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차원 변환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, </a:t>
            </a:r>
            <a:r>
              <a:rPr lang="ko-KR" altLang="en-US" dirty="0" err="1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파이토치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</a:t>
            </a:r>
            <a:r>
              <a:rPr lang="ko-KR" altLang="en-US" dirty="0" err="1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텐서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처리에서 자주 오류가 났고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, 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모델이 학습되지 않거나 </a:t>
            </a:r>
            <a:r>
              <a:rPr lang="en-US" altLang="ko-KR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loss</a:t>
            </a:r>
            <a:r>
              <a:rPr lang="ko-KR" altLang="en-US" dirty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가 터지는 경험도 </a:t>
            </a:r>
            <a:r>
              <a:rPr lang="ko-KR" altLang="en-US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있었음</a:t>
            </a:r>
            <a:endParaRPr lang="ko-KR" altLang="en-US" dirty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98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BEE8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0300" y="324671"/>
            <a:ext cx="33153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 smtClean="0"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어려웠던 점</a:t>
            </a:r>
            <a:endParaRPr lang="ko-KR" altLang="en-US" sz="4800" dirty="0"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61473" y="1550257"/>
            <a:ext cx="112776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dirty="0" smtClean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&lt;</a:t>
            </a:r>
            <a:r>
              <a:rPr lang="ko-KR" altLang="en-US" dirty="0" smtClean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데이터 </a:t>
            </a:r>
            <a:r>
              <a:rPr lang="ko-KR" altLang="en-US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불균형 </a:t>
            </a:r>
            <a:r>
              <a:rPr lang="ko-KR" altLang="en-US" dirty="0" smtClean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문제</a:t>
            </a:r>
            <a:r>
              <a:rPr lang="en-US" altLang="ko-KR" dirty="0" smtClean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&gt;</a:t>
            </a:r>
            <a:endParaRPr lang="ko-KR" altLang="en-US" dirty="0">
              <a:solidFill>
                <a:prstClr val="black"/>
              </a:solidFill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 lvl="1" algn="just"/>
            <a:r>
              <a:rPr lang="ko-KR" altLang="en-US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발작</a:t>
            </a:r>
            <a:r>
              <a:rPr lang="en-US" altLang="ko-KR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(1) </a:t>
            </a:r>
            <a:r>
              <a:rPr lang="ko-KR" altLang="en-US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샘플이 </a:t>
            </a:r>
            <a:r>
              <a:rPr lang="ko-KR" altLang="en-US" dirty="0" err="1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비발작</a:t>
            </a:r>
            <a:r>
              <a:rPr lang="en-US" altLang="ko-KR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(0) </a:t>
            </a:r>
            <a:r>
              <a:rPr lang="ko-KR" altLang="en-US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샘플에 비해 매우 적어서</a:t>
            </a:r>
            <a:r>
              <a:rPr lang="en-US" altLang="ko-KR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모델이 </a:t>
            </a:r>
            <a:r>
              <a:rPr lang="ko-KR" altLang="en-US" dirty="0" err="1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비발작에</a:t>
            </a:r>
            <a:r>
              <a:rPr lang="ko-KR" altLang="en-US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치우친 예측만 하기도 함</a:t>
            </a:r>
          </a:p>
          <a:p>
            <a:pPr lvl="1" algn="just"/>
            <a:r>
              <a:rPr lang="en-US" altLang="ko-KR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SMOTE </a:t>
            </a:r>
            <a:r>
              <a:rPr lang="ko-KR" altLang="en-US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등 </a:t>
            </a:r>
            <a:r>
              <a:rPr lang="ko-KR" altLang="en-US" dirty="0" err="1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오버샘플링</a:t>
            </a:r>
            <a:r>
              <a:rPr lang="ko-KR" altLang="en-US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방법</a:t>
            </a:r>
            <a:r>
              <a:rPr lang="en-US" altLang="ko-KR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, </a:t>
            </a:r>
            <a:r>
              <a:rPr lang="ko-KR" altLang="en-US" dirty="0" err="1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손실함수</a:t>
            </a:r>
            <a:r>
              <a:rPr lang="ko-KR" altLang="en-US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pos_weight</a:t>
            </a:r>
            <a:r>
              <a:rPr lang="en-US" altLang="ko-KR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조정 등 다양한 방식으로 데이터 불균형을 보정하려 했으나</a:t>
            </a:r>
            <a:r>
              <a:rPr lang="en-US" altLang="ko-KR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완벽하게 해결하기 </a:t>
            </a:r>
            <a:r>
              <a:rPr lang="ko-KR" altLang="en-US" dirty="0" smtClean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어려웠음</a:t>
            </a:r>
            <a:endParaRPr lang="en-US" altLang="ko-KR" dirty="0" smtClean="0">
              <a:solidFill>
                <a:prstClr val="black"/>
              </a:solidFill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 lvl="1" algn="just"/>
            <a:endParaRPr lang="en-US" altLang="ko-KR" dirty="0" smtClean="0">
              <a:solidFill>
                <a:prstClr val="black"/>
              </a:solidFill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 lvl="1" algn="just"/>
            <a:endParaRPr lang="ko-KR" altLang="en-US" dirty="0">
              <a:solidFill>
                <a:prstClr val="black"/>
              </a:solidFill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 lvl="0" algn="just"/>
            <a:r>
              <a:rPr lang="en-US" altLang="ko-KR" dirty="0" smtClean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&lt;</a:t>
            </a:r>
            <a:r>
              <a:rPr lang="ko-KR" altLang="en-US" dirty="0" smtClean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평가지표의 </a:t>
            </a:r>
            <a:r>
              <a:rPr lang="ko-KR" altLang="en-US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다양성과 </a:t>
            </a:r>
            <a:r>
              <a:rPr lang="ko-KR" altLang="en-US" dirty="0" smtClean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해석</a:t>
            </a:r>
            <a:r>
              <a:rPr lang="en-US" altLang="ko-KR" dirty="0" smtClean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&gt;</a:t>
            </a:r>
            <a:endParaRPr lang="ko-KR" altLang="en-US" dirty="0">
              <a:solidFill>
                <a:prstClr val="black"/>
              </a:solidFill>
              <a:latin typeface="G마켓 산스 TTF Light" panose="02000000000000000000" pitchFamily="2" charset="-128"/>
              <a:ea typeface="G마켓 산스 TTF Light" panose="02000000000000000000" pitchFamily="2" charset="-128"/>
            </a:endParaRPr>
          </a:p>
          <a:p>
            <a:pPr lvl="1" algn="just"/>
            <a:r>
              <a:rPr lang="ko-KR" altLang="en-US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교수님</a:t>
            </a:r>
            <a:r>
              <a:rPr lang="en-US" altLang="ko-KR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멘토님 피드백을 받고서야</a:t>
            </a:r>
            <a:r>
              <a:rPr lang="en-US" altLang="ko-KR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단순 정확도가 아닌 </a:t>
            </a:r>
            <a:r>
              <a:rPr lang="en-US" altLang="ko-KR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F1-score, Precision, Recall, </a:t>
            </a:r>
            <a:r>
              <a:rPr lang="ko-KR" altLang="en-US" dirty="0" err="1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혼동행렬</a:t>
            </a:r>
            <a:r>
              <a:rPr lang="ko-KR" altLang="en-US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등 다양한 지표를 같이 봐야 함을 깨달음</a:t>
            </a:r>
          </a:p>
          <a:p>
            <a:pPr lvl="1" algn="just"/>
            <a:r>
              <a:rPr lang="ko-KR" altLang="en-US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각 지표가 의미하는 바</a:t>
            </a:r>
            <a:r>
              <a:rPr lang="en-US" altLang="ko-KR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특히 </a:t>
            </a:r>
            <a:r>
              <a:rPr lang="ko-KR" altLang="en-US" dirty="0" err="1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혼동행렬의</a:t>
            </a:r>
            <a:r>
              <a:rPr lang="ko-KR" altLang="en-US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FN/FP, </a:t>
            </a:r>
            <a:r>
              <a:rPr lang="ko-KR" altLang="en-US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임상적 해석</a:t>
            </a:r>
            <a:r>
              <a:rPr lang="en-US" altLang="ko-KR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가 익숙하지 않아서 한동안 발표</a:t>
            </a:r>
            <a:r>
              <a:rPr lang="en-US" altLang="ko-KR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G마켓 산스 TTF Light" panose="02000000000000000000" pitchFamily="2" charset="-128"/>
                <a:ea typeface="G마켓 산스 TTF Light" panose="02000000000000000000" pitchFamily="2" charset="-128"/>
              </a:rPr>
              <a:t>보고서에서 부족하게 설명할 뻔함</a:t>
            </a:r>
          </a:p>
        </p:txBody>
      </p:sp>
    </p:spTree>
    <p:extLst>
      <p:ext uri="{BB962C8B-B14F-4D97-AF65-F5344CB8AC3E}">
        <p14:creationId xmlns:p14="http://schemas.microsoft.com/office/powerpoint/2010/main" val="65687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629</Words>
  <Application>Microsoft Office PowerPoint</Application>
  <PresentationFormat>와이드스크린</PresentationFormat>
  <Paragraphs>91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G마켓 산스 TTF Light</vt:lpstr>
      <vt:lpstr>G마켓 산스 TTF Medium</vt:lpstr>
      <vt:lpstr>맑은 고딕</vt:lpstr>
      <vt:lpstr>Arial</vt:lpstr>
      <vt:lpstr>Office 테마</vt:lpstr>
      <vt:lpstr>Epilepsy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16</cp:revision>
  <dcterms:created xsi:type="dcterms:W3CDTF">2025-06-12T01:41:58Z</dcterms:created>
  <dcterms:modified xsi:type="dcterms:W3CDTF">2025-06-13T00:52:47Z</dcterms:modified>
</cp:coreProperties>
</file>