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sldIdLst>
    <p:sldId id="322" r:id="rId3"/>
    <p:sldId id="297" r:id="rId4"/>
    <p:sldId id="298" r:id="rId5"/>
    <p:sldId id="262" r:id="rId6"/>
    <p:sldId id="288" r:id="rId7"/>
    <p:sldId id="329" r:id="rId8"/>
    <p:sldId id="331" r:id="rId9"/>
    <p:sldId id="330" r:id="rId10"/>
    <p:sldId id="256" r:id="rId11"/>
    <p:sldId id="353" r:id="rId12"/>
    <p:sldId id="295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D5F4F9"/>
    <a:srgbClr val="FFFF00"/>
    <a:srgbClr val="7030A0"/>
    <a:srgbClr val="002060"/>
    <a:srgbClr val="C00000"/>
    <a:srgbClr val="FFFFAB"/>
    <a:srgbClr val="ED7D31"/>
    <a:srgbClr val="FFF7FC"/>
    <a:srgbClr val="536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5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8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464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75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0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83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9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1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80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9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06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4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55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9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044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84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891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05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277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7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6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9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2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F23C86-8B8A-489C-AFD1-02550A0BB4C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CDC239-2F0C-4749-992D-051A7985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32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3051" r="14683"/>
          <a:stretch/>
        </p:blipFill>
        <p:spPr>
          <a:xfrm>
            <a:off x="-86061" y="266697"/>
            <a:ext cx="12278061" cy="43113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46798" y="1605731"/>
            <a:ext cx="11845202" cy="188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KALENDER PENDIDIKAN</a:t>
            </a:r>
            <a:endParaRPr lang="id-ID" sz="7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80000"/>
              </a:lnSpc>
            </a:pPr>
            <a:r>
              <a:rPr lang="id-ID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TP. 20</a:t>
            </a:r>
            <a:r>
              <a:rPr lang="en-US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id-ID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/20</a:t>
            </a:r>
            <a:r>
              <a:rPr lang="en-US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en-US" sz="7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bject 11"/>
          <p:cNvSpPr/>
          <p:nvPr/>
        </p:nvSpPr>
        <p:spPr>
          <a:xfrm flipH="1">
            <a:off x="17631" y="4311317"/>
            <a:ext cx="3700631" cy="2546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7744692" y="5584658"/>
            <a:ext cx="397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400" b="1" dirty="0">
                <a:solidFill>
                  <a:prstClr val="black"/>
                </a:solidFill>
              </a:rPr>
              <a:t>DINAS PENDIDIKAN   </a:t>
            </a:r>
          </a:p>
          <a:p>
            <a:pPr algn="r"/>
            <a:r>
              <a:rPr lang="en-US" sz="2400" b="1" dirty="0">
                <a:solidFill>
                  <a:prstClr val="black"/>
                </a:solidFill>
              </a:rPr>
              <a:t>PROVINSI SUMATERA BARAT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5D982C-19AB-4614-9464-497FAFEC9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500" y="3267215"/>
            <a:ext cx="1242999" cy="131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3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83476" y="214986"/>
            <a:ext cx="111511" cy="13364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1533" y="51734"/>
            <a:ext cx="84242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HARI LIBUR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NASIONAL/KEAGAMAAN/SEKOLAH</a:t>
            </a:r>
            <a:r>
              <a:rPr kumimoji="0" lang="id-ID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33249" y="1058924"/>
            <a:ext cx="4638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TAHUN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E470D-22B7-4C36-86F5-A25E4E308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3" y="2105364"/>
            <a:ext cx="6321073" cy="4198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46BD1-6E85-47E8-8A32-CC0974406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540" y="2105364"/>
            <a:ext cx="5734374" cy="419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1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4602" cy="68580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8003427" y="2436564"/>
            <a:ext cx="51519" cy="1336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723089" y="2227628"/>
            <a:ext cx="3418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5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TERIMA </a:t>
            </a:r>
            <a:br>
              <a:rPr lang="id-ID" sz="4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d-ID" sz="5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A S I H</a:t>
            </a:r>
            <a:endParaRPr lang="id-ID" sz="36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bject 11"/>
          <p:cNvSpPr/>
          <p:nvPr/>
        </p:nvSpPr>
        <p:spPr>
          <a:xfrm flipH="1">
            <a:off x="0" y="3558540"/>
            <a:ext cx="4794504" cy="3299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606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6343325" y="290501"/>
            <a:ext cx="304800" cy="159173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5424" y="163038"/>
            <a:ext cx="5336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Arial Narrow" panose="020B0606020202030204" pitchFamily="34" charset="0"/>
              </a:rPr>
              <a:t>KALENDER PENDIDIKAN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0825" y="790428"/>
            <a:ext cx="5336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prstClr val="black"/>
                </a:solidFill>
                <a:latin typeface="Arial Black" panose="020B0A04020102020204" pitchFamily="34" charset="0"/>
              </a:rPr>
              <a:t>2020/2021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8915" y="202369"/>
            <a:ext cx="5799306" cy="16395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 rot="5400000">
            <a:off x="3074605" y="-562258"/>
            <a:ext cx="286069" cy="4217008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446" y="141755"/>
            <a:ext cx="5723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Arial Black" panose="020B0A04020102020204" pitchFamily="34" charset="0"/>
              </a:rPr>
              <a:t>DASAR DAN PENGERTIAN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50871" y="5986020"/>
            <a:ext cx="3232174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26417" y="6014301"/>
            <a:ext cx="406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dirty="0">
                <a:solidFill>
                  <a:prstClr val="black"/>
                </a:solidFill>
              </a:rPr>
              <a:t>DINAS PENDIDIKAN </a:t>
            </a:r>
          </a:p>
          <a:p>
            <a:pPr algn="r"/>
            <a:r>
              <a:rPr lang="en-US" dirty="0">
                <a:solidFill>
                  <a:prstClr val="black"/>
                </a:solidFill>
              </a:rPr>
              <a:t>PROVINSI SUMATERA BARAT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19076" y="4149620"/>
            <a:ext cx="8570260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9115" algn="just">
              <a:lnSpc>
                <a:spcPts val="3385"/>
              </a:lnSpc>
              <a:spcBef>
                <a:spcPts val="169"/>
              </a:spcBef>
            </a:pPr>
            <a:r>
              <a:rPr lang="en-US" sz="3200" b="1" dirty="0">
                <a:latin typeface="Arial Narrow" panose="020B0606020202030204" pitchFamily="34" charset="0"/>
              </a:rPr>
              <a:t>P</a:t>
            </a:r>
            <a:r>
              <a:rPr lang="id-ID" sz="3200" b="1" dirty="0">
                <a:latin typeface="Arial Narrow" panose="020B0606020202030204" pitchFamily="34" charset="0"/>
              </a:rPr>
              <a:t>engaturan waktu untuk kegiatan pembelajaran peserta didik selama satu tahun ajaran yang mencakup permulaan tahun ajaran, minggu efektif belajar, waktu pembelajaran efektif, dan hari libur</a:t>
            </a:r>
            <a:endParaRPr lang="en-US" sz="4400" b="1" dirty="0">
              <a:latin typeface="Arial Narrow" panose="020B0606020202030204" pitchFamily="34" charset="0"/>
              <a:cs typeface="Franklin Gothic Medium Cond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5672FB-1509-42CF-AF49-59384C57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8" y="4530434"/>
            <a:ext cx="1981299" cy="113217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175940B-E3E7-489E-B1CE-1766183DD04B}"/>
              </a:ext>
            </a:extLst>
          </p:cNvPr>
          <p:cNvSpPr/>
          <p:nvPr/>
        </p:nvSpPr>
        <p:spPr>
          <a:xfrm>
            <a:off x="2564797" y="2124516"/>
            <a:ext cx="857026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69115" indent="-457200" algn="just">
              <a:lnSpc>
                <a:spcPts val="3385"/>
              </a:lnSpc>
              <a:spcBef>
                <a:spcPts val="169"/>
              </a:spcBef>
              <a:buFont typeface="Wingdings" panose="05000000000000000000" pitchFamily="2" charset="2"/>
              <a:buChar char="§"/>
            </a:pPr>
            <a:r>
              <a:rPr lang="en-US" sz="3200" b="1" dirty="0">
                <a:latin typeface="Arial Narrow" panose="020B0606020202030204" pitchFamily="34" charset="0"/>
              </a:rPr>
              <a:t>Keputusan Menteri Pendidikan Nasional No. 125/U/2002 </a:t>
            </a:r>
            <a:r>
              <a:rPr lang="en-US" sz="3200" b="1" dirty="0" err="1">
                <a:latin typeface="Arial Narrow" panose="020B0606020202030204" pitchFamily="34" charset="0"/>
              </a:rPr>
              <a:t>tentang</a:t>
            </a:r>
            <a:r>
              <a:rPr lang="en-US" sz="3200" b="1" dirty="0">
                <a:latin typeface="Arial Narrow" panose="020B0606020202030204" pitchFamily="34" charset="0"/>
              </a:rPr>
              <a:t> </a:t>
            </a:r>
            <a:r>
              <a:rPr lang="en-US" sz="3200" b="1" dirty="0" err="1">
                <a:latin typeface="Arial Narrow" panose="020B0606020202030204" pitchFamily="34" charset="0"/>
              </a:rPr>
              <a:t>Kalender</a:t>
            </a:r>
            <a:r>
              <a:rPr lang="en-US" sz="3200" b="1" dirty="0">
                <a:latin typeface="Arial Narrow" panose="020B0606020202030204" pitchFamily="34" charset="0"/>
              </a:rPr>
              <a:t> Pendidikan dan </a:t>
            </a:r>
            <a:r>
              <a:rPr lang="en-US" sz="3200" b="1" dirty="0" err="1">
                <a:latin typeface="Arial Narrow" panose="020B0606020202030204" pitchFamily="34" charset="0"/>
              </a:rPr>
              <a:t>Jumlah</a:t>
            </a:r>
            <a:r>
              <a:rPr lang="en-US" sz="3200" b="1" dirty="0">
                <a:latin typeface="Arial Narrow" panose="020B0606020202030204" pitchFamily="34" charset="0"/>
              </a:rPr>
              <a:t> Jam </a:t>
            </a:r>
            <a:r>
              <a:rPr lang="en-US" sz="3200" b="1" dirty="0" err="1">
                <a:latin typeface="Arial Narrow" panose="020B0606020202030204" pitchFamily="34" charset="0"/>
              </a:rPr>
              <a:t>Belajar</a:t>
            </a:r>
            <a:r>
              <a:rPr lang="en-US" sz="3200" b="1" dirty="0">
                <a:latin typeface="Arial Narrow" panose="020B0606020202030204" pitchFamily="34" charset="0"/>
              </a:rPr>
              <a:t> </a:t>
            </a:r>
            <a:r>
              <a:rPr lang="en-US" sz="3200" b="1" dirty="0" err="1">
                <a:latin typeface="Arial Narrow" panose="020B0606020202030204" pitchFamily="34" charset="0"/>
              </a:rPr>
              <a:t>Efektif</a:t>
            </a:r>
            <a:r>
              <a:rPr lang="en-US" sz="3200" b="1" dirty="0">
                <a:latin typeface="Arial Narrow" panose="020B0606020202030204" pitchFamily="34" charset="0"/>
              </a:rPr>
              <a:t> di </a:t>
            </a:r>
            <a:r>
              <a:rPr lang="en-US" sz="3200" b="1" dirty="0" err="1">
                <a:latin typeface="Arial Narrow" panose="020B0606020202030204" pitchFamily="34" charset="0"/>
              </a:rPr>
              <a:t>Sekolah</a:t>
            </a:r>
            <a:r>
              <a:rPr lang="en-US" sz="3200" b="1" dirty="0">
                <a:latin typeface="Arial Narrow" panose="020B0606020202030204" pitchFamily="34" charset="0"/>
              </a:rPr>
              <a:t>;</a:t>
            </a:r>
          </a:p>
          <a:p>
            <a:pPr marL="469900" marR="69115" indent="-457200" algn="just">
              <a:lnSpc>
                <a:spcPts val="3385"/>
              </a:lnSpc>
              <a:spcBef>
                <a:spcPts val="169"/>
              </a:spcBef>
              <a:buFont typeface="Wingdings" panose="05000000000000000000" pitchFamily="2" charset="2"/>
              <a:buChar char="§"/>
            </a:pPr>
            <a:r>
              <a:rPr lang="en-US" sz="3200" b="1" dirty="0" err="1">
                <a:latin typeface="Arial Narrow" panose="020B0606020202030204" pitchFamily="34" charset="0"/>
                <a:cs typeface="Franklin Gothic Medium Cond"/>
              </a:rPr>
              <a:t>Permendikbud</a:t>
            </a:r>
            <a:r>
              <a:rPr lang="en-US" sz="3200" b="1" dirty="0">
                <a:latin typeface="Arial Narrow" panose="020B0606020202030204" pitchFamily="34" charset="0"/>
                <a:cs typeface="Franklin Gothic Medium Cond"/>
              </a:rPr>
              <a:t> No. 61 </a:t>
            </a:r>
            <a:r>
              <a:rPr lang="en-US" sz="3200" b="1" dirty="0" err="1">
                <a:latin typeface="Arial Narrow" panose="020B0606020202030204" pitchFamily="34" charset="0"/>
                <a:cs typeface="Franklin Gothic Medium Cond"/>
              </a:rPr>
              <a:t>Tahun</a:t>
            </a:r>
            <a:r>
              <a:rPr lang="en-US" sz="3200" b="1" dirty="0">
                <a:latin typeface="Arial Narrow" panose="020B0606020202030204" pitchFamily="34" charset="0"/>
                <a:cs typeface="Franklin Gothic Medium Cond"/>
              </a:rPr>
              <a:t> 2014 </a:t>
            </a:r>
            <a:r>
              <a:rPr lang="en-US" sz="3200" b="1" dirty="0" err="1">
                <a:latin typeface="Arial Narrow" panose="020B0606020202030204" pitchFamily="34" charset="0"/>
                <a:cs typeface="Franklin Gothic Medium Cond"/>
              </a:rPr>
              <a:t>tentang</a:t>
            </a:r>
            <a:r>
              <a:rPr lang="en-US" sz="3200" b="1" dirty="0">
                <a:latin typeface="Arial Narrow" panose="020B0606020202030204" pitchFamily="34" charset="0"/>
                <a:cs typeface="Franklin Gothic Medium Cond"/>
              </a:rPr>
              <a:t> KTSP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6A4782-7428-4ACA-8172-5D0F3B4F8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24" y="2407185"/>
            <a:ext cx="1408298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15902" y="110530"/>
            <a:ext cx="304800" cy="159173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001" y="-16933"/>
            <a:ext cx="7399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prstClr val="black"/>
                </a:solidFill>
                <a:latin typeface="Arial Narrow" panose="020B0606020202030204" pitchFamily="34" charset="0"/>
              </a:rPr>
              <a:t>SEMESTER I (GANJIL)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2" y="610457"/>
            <a:ext cx="36745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prstClr val="black"/>
                </a:solidFill>
                <a:latin typeface="Arial Black" panose="020B0A04020102020204" pitchFamily="34" charset="0"/>
              </a:rPr>
              <a:t>2020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7898" y="6177821"/>
            <a:ext cx="292608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Block Arc 16"/>
          <p:cNvSpPr/>
          <p:nvPr/>
        </p:nvSpPr>
        <p:spPr>
          <a:xfrm>
            <a:off x="1474370" y="1447214"/>
            <a:ext cx="4780834" cy="4983548"/>
          </a:xfrm>
          <a:prstGeom prst="blockArc">
            <a:avLst>
              <a:gd name="adj1" fmla="val 16509444"/>
              <a:gd name="adj2" fmla="val 5088054"/>
              <a:gd name="adj3" fmla="val 524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Oval 17"/>
          <p:cNvSpPr/>
          <p:nvPr/>
        </p:nvSpPr>
        <p:spPr>
          <a:xfrm>
            <a:off x="5187942" y="2815995"/>
            <a:ext cx="1270942" cy="1270677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6090051" y="1154740"/>
            <a:ext cx="5890949" cy="1590267"/>
            <a:chOff x="4909438" y="16256"/>
            <a:chExt cx="1701322" cy="1590267"/>
          </a:xfrm>
        </p:grpSpPr>
        <p:sp>
          <p:nvSpPr>
            <p:cNvPr id="36" name="Rectangle 35"/>
            <p:cNvSpPr/>
            <p:nvPr/>
          </p:nvSpPr>
          <p:spPr>
            <a:xfrm>
              <a:off x="4909438" y="16256"/>
              <a:ext cx="1701322" cy="123003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ectangle 36"/>
            <p:cNvSpPr/>
            <p:nvPr/>
          </p:nvSpPr>
          <p:spPr>
            <a:xfrm>
              <a:off x="4909438" y="376486"/>
              <a:ext cx="1701322" cy="1230037"/>
            </a:xfrm>
            <a:prstGeom prst="rect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3200" kern="1200" dirty="0" err="1">
                  <a:solidFill>
                    <a:prstClr val="black"/>
                  </a:solidFill>
                </a:rPr>
                <a:t>Pembagian</a:t>
              </a:r>
              <a:r>
                <a:rPr lang="en-US" sz="3200" kern="1200" dirty="0">
                  <a:solidFill>
                    <a:prstClr val="black"/>
                  </a:solidFill>
                </a:rPr>
                <a:t> </a:t>
              </a:r>
              <a:r>
                <a:rPr lang="en-US" sz="3200" kern="1200" dirty="0" err="1">
                  <a:solidFill>
                    <a:prstClr val="black"/>
                  </a:solidFill>
                </a:rPr>
                <a:t>Rapor</a:t>
              </a:r>
              <a:r>
                <a:rPr lang="en-US" sz="3200" kern="1200" dirty="0">
                  <a:solidFill>
                    <a:prstClr val="black"/>
                  </a:solidFill>
                </a:rPr>
                <a:t> :</a:t>
              </a:r>
            </a:p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3200" b="1" dirty="0" err="1">
                  <a:solidFill>
                    <a:srgbClr val="C00000"/>
                  </a:solidFill>
                </a:rPr>
                <a:t>Sabtu</a:t>
              </a:r>
              <a:r>
                <a:rPr lang="en-US" sz="3200" b="1" dirty="0">
                  <a:solidFill>
                    <a:srgbClr val="C00000"/>
                  </a:solidFill>
                </a:rPr>
                <a:t>, 19 </a:t>
              </a:r>
              <a:r>
                <a:rPr lang="en-US" sz="3200" b="1" dirty="0" err="1">
                  <a:solidFill>
                    <a:srgbClr val="C00000"/>
                  </a:solidFill>
                </a:rPr>
                <a:t>Desember</a:t>
              </a:r>
              <a:r>
                <a:rPr lang="en-US" sz="3200" b="1" dirty="0">
                  <a:solidFill>
                    <a:srgbClr val="C00000"/>
                  </a:solidFill>
                </a:rPr>
                <a:t> 2020</a:t>
              </a:r>
              <a:endParaRPr lang="en-US" sz="3200" b="1" kern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25325" y="2344137"/>
            <a:ext cx="5744001" cy="1701107"/>
            <a:chOff x="5844712" y="1205653"/>
            <a:chExt cx="1701322" cy="1701107"/>
          </a:xfrm>
        </p:grpSpPr>
        <p:sp>
          <p:nvSpPr>
            <p:cNvPr id="34" name="Rectangle 33"/>
            <p:cNvSpPr/>
            <p:nvPr/>
          </p:nvSpPr>
          <p:spPr>
            <a:xfrm>
              <a:off x="5844712" y="1205653"/>
              <a:ext cx="1701322" cy="123003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5844712" y="1676723"/>
              <a:ext cx="1701322" cy="12300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3200" kern="1200" dirty="0" err="1">
                  <a:solidFill>
                    <a:prstClr val="black"/>
                  </a:solidFill>
                </a:rPr>
                <a:t>Ujian</a:t>
              </a:r>
              <a:r>
                <a:rPr lang="en-US" sz="3200" kern="1200" dirty="0">
                  <a:solidFill>
                    <a:prstClr val="black"/>
                  </a:solidFill>
                </a:rPr>
                <a:t> Akhir Semester (UAS) :</a:t>
              </a:r>
            </a:p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3200" b="1" dirty="0">
                  <a:solidFill>
                    <a:srgbClr val="002060"/>
                  </a:solidFill>
                </a:rPr>
                <a:t>7 </a:t>
              </a:r>
              <a:r>
                <a:rPr lang="en-US" sz="3200" b="1" dirty="0" err="1">
                  <a:solidFill>
                    <a:srgbClr val="002060"/>
                  </a:solidFill>
                </a:rPr>
                <a:t>s.d</a:t>
              </a:r>
              <a:r>
                <a:rPr lang="en-US" sz="3200" b="1" dirty="0">
                  <a:solidFill>
                    <a:srgbClr val="002060"/>
                  </a:solidFill>
                </a:rPr>
                <a:t> 12 </a:t>
              </a:r>
              <a:r>
                <a:rPr lang="en-US" sz="3200" b="1" dirty="0" err="1">
                  <a:solidFill>
                    <a:srgbClr val="002060"/>
                  </a:solidFill>
                </a:rPr>
                <a:t>Desember</a:t>
              </a:r>
              <a:r>
                <a:rPr lang="en-US" sz="3200" b="1" dirty="0">
                  <a:solidFill>
                    <a:srgbClr val="002060"/>
                  </a:solidFill>
                </a:rPr>
                <a:t> 2020</a:t>
              </a:r>
              <a:endParaRPr lang="id-ID" sz="3200" b="1" kern="1200" dirty="0">
                <a:solidFill>
                  <a:srgbClr val="002060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5367982" y="4215652"/>
            <a:ext cx="1270942" cy="1270677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000" b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oup 26"/>
          <p:cNvGrpSpPr/>
          <p:nvPr/>
        </p:nvGrpSpPr>
        <p:grpSpPr>
          <a:xfrm>
            <a:off x="7025326" y="4082445"/>
            <a:ext cx="5477356" cy="1230037"/>
            <a:chOff x="5844712" y="2943961"/>
            <a:chExt cx="1701322" cy="1230037"/>
          </a:xfrm>
        </p:grpSpPr>
        <p:sp>
          <p:nvSpPr>
            <p:cNvPr id="32" name="Rectangle 31"/>
            <p:cNvSpPr/>
            <p:nvPr/>
          </p:nvSpPr>
          <p:spPr>
            <a:xfrm>
              <a:off x="5844712" y="2943961"/>
              <a:ext cx="1701322" cy="123003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5844712" y="2943961"/>
              <a:ext cx="1701322" cy="12300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fi-FI" sz="3200" kern="1200" dirty="0">
                  <a:solidFill>
                    <a:prstClr val="black"/>
                  </a:solidFill>
                </a:rPr>
                <a:t>Ujian Tengah Semester (UTS) :</a:t>
              </a:r>
            </a:p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fi-FI" sz="3200" b="1" kern="1200" dirty="0">
                  <a:solidFill>
                    <a:srgbClr val="7030A0"/>
                  </a:solidFill>
                </a:rPr>
                <a:t>13 s.d 19 September 2020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4434100" y="5399590"/>
            <a:ext cx="1270942" cy="1270677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9" name="Group 28"/>
          <p:cNvGrpSpPr/>
          <p:nvPr/>
        </p:nvGrpSpPr>
        <p:grpSpPr>
          <a:xfrm>
            <a:off x="6090052" y="5312483"/>
            <a:ext cx="6210924" cy="1230037"/>
            <a:chOff x="4909438" y="4173999"/>
            <a:chExt cx="1701322" cy="1230037"/>
          </a:xfrm>
        </p:grpSpPr>
        <p:sp>
          <p:nvSpPr>
            <p:cNvPr id="30" name="Rectangle 29"/>
            <p:cNvSpPr/>
            <p:nvPr/>
          </p:nvSpPr>
          <p:spPr>
            <a:xfrm>
              <a:off x="4909438" y="4173999"/>
              <a:ext cx="1701322" cy="123003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4909438" y="4173999"/>
              <a:ext cx="1701322" cy="12300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s-ES" sz="3200" dirty="0" err="1">
                  <a:solidFill>
                    <a:prstClr val="black"/>
                  </a:solidFill>
                </a:rPr>
                <a:t>Awal</a:t>
              </a:r>
              <a:r>
                <a:rPr lang="es-ES" sz="3200" dirty="0">
                  <a:solidFill>
                    <a:prstClr val="black"/>
                  </a:solidFill>
                </a:rPr>
                <a:t> </a:t>
              </a:r>
              <a:r>
                <a:rPr lang="es-ES" sz="3200" dirty="0" err="1">
                  <a:solidFill>
                    <a:prstClr val="black"/>
                  </a:solidFill>
                </a:rPr>
                <a:t>Sekolah</a:t>
              </a:r>
              <a:r>
                <a:rPr lang="es-ES" sz="3200" dirty="0">
                  <a:solidFill>
                    <a:prstClr val="black"/>
                  </a:solidFill>
                </a:rPr>
                <a:t>/Hari </a:t>
              </a:r>
              <a:r>
                <a:rPr lang="es-ES" sz="3200" dirty="0" err="1">
                  <a:solidFill>
                    <a:prstClr val="black"/>
                  </a:solidFill>
                </a:rPr>
                <a:t>Pertama</a:t>
              </a:r>
              <a:r>
                <a:rPr lang="es-ES" sz="3200" dirty="0">
                  <a:solidFill>
                    <a:prstClr val="black"/>
                  </a:solidFill>
                </a:rPr>
                <a:t> </a:t>
              </a:r>
              <a:r>
                <a:rPr lang="es-ES" sz="3200" dirty="0" err="1">
                  <a:solidFill>
                    <a:prstClr val="black"/>
                  </a:solidFill>
                </a:rPr>
                <a:t>Sekolah</a:t>
              </a:r>
              <a:r>
                <a:rPr lang="es-ES" sz="3200" dirty="0">
                  <a:solidFill>
                    <a:prstClr val="black"/>
                  </a:solidFill>
                </a:rPr>
                <a:t> :</a:t>
              </a:r>
            </a:p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s-ES" sz="3200" b="1" dirty="0" err="1">
                  <a:solidFill>
                    <a:schemeClr val="accent2">
                      <a:lumMod val="50000"/>
                    </a:schemeClr>
                  </a:solidFill>
                </a:rPr>
                <a:t>Senin</a:t>
              </a:r>
              <a:r>
                <a:rPr lang="es-ES" sz="3200" b="1" dirty="0">
                  <a:solidFill>
                    <a:schemeClr val="accent2">
                      <a:lumMod val="50000"/>
                    </a:schemeClr>
                  </a:solidFill>
                </a:rPr>
                <a:t>, 13 Juli 2020</a:t>
              </a:r>
              <a:endParaRPr lang="es-ES" sz="3200" b="1" kern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16948" y="6180770"/>
            <a:ext cx="406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prstClr val="black"/>
                </a:solidFill>
              </a:rPr>
              <a:t>DINAS PENDIDIKAN </a:t>
            </a:r>
          </a:p>
          <a:p>
            <a:r>
              <a:rPr lang="en-US" dirty="0">
                <a:solidFill>
                  <a:prstClr val="black"/>
                </a:solidFill>
              </a:rPr>
              <a:t>PROVINSI SUMATERA BARAT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D73E54-39AE-4D6A-B81C-6968B3DBD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200" y="1363702"/>
            <a:ext cx="1617406" cy="1612974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CC84D698-36AE-4E52-ACAC-8B5B3FD4B30E}"/>
              </a:ext>
            </a:extLst>
          </p:cNvPr>
          <p:cNvGrpSpPr/>
          <p:nvPr/>
        </p:nvGrpSpPr>
        <p:grpSpPr>
          <a:xfrm>
            <a:off x="814153" y="2410160"/>
            <a:ext cx="3619947" cy="2695391"/>
            <a:chOff x="4139" y="434902"/>
            <a:chExt cx="3619947" cy="2948664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8438454-D6A1-415A-8332-6C9B08E57104}"/>
                </a:ext>
              </a:extLst>
            </p:cNvPr>
            <p:cNvSpPr/>
            <p:nvPr/>
          </p:nvSpPr>
          <p:spPr>
            <a:xfrm>
              <a:off x="4139" y="434902"/>
              <a:ext cx="3619947" cy="294866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42" name="Oval 4">
              <a:extLst>
                <a:ext uri="{FF2B5EF4-FFF2-40B4-BE49-F238E27FC236}">
                  <a16:creationId xmlns:a16="http://schemas.microsoft.com/office/drawing/2014/main" id="{F14AAE33-4252-4FA2-9F6A-E10EBF0C15C2}"/>
                </a:ext>
              </a:extLst>
            </p:cNvPr>
            <p:cNvSpPr/>
            <p:nvPr/>
          </p:nvSpPr>
          <p:spPr>
            <a:xfrm>
              <a:off x="118242" y="866724"/>
              <a:ext cx="3489564" cy="208502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99218" tIns="40640" rIns="199218" bIns="40640" numCol="1" spcCol="1270" anchor="ctr" anchorCtr="0">
              <a:noAutofit/>
            </a:bodyPr>
            <a:lstStyle/>
            <a:p>
              <a:pPr lvl="0" algn="ctr" defTabSz="1422400">
                <a:spcBef>
                  <a:spcPct val="0"/>
                </a:spcBef>
              </a:pPr>
              <a:r>
                <a:rPr lang="en-US" sz="3200" b="1" kern="1200" dirty="0">
                  <a:solidFill>
                    <a:srgbClr val="FF0000"/>
                  </a:solidFill>
                </a:rPr>
                <a:t>LIBUR SEMESTER I </a:t>
              </a:r>
              <a:r>
                <a:rPr lang="en-US" sz="3200" b="1" dirty="0">
                  <a:solidFill>
                    <a:srgbClr val="FF0000"/>
                  </a:solidFill>
                </a:rPr>
                <a:t>21 Des 2020 </a:t>
              </a:r>
              <a:r>
                <a:rPr lang="en-US" sz="3200" b="1" dirty="0" err="1">
                  <a:solidFill>
                    <a:srgbClr val="FF0000"/>
                  </a:solidFill>
                </a:rPr>
                <a:t>s.d</a:t>
              </a:r>
              <a:endParaRPr lang="en-US" sz="3200" b="1" dirty="0">
                <a:solidFill>
                  <a:srgbClr val="FF0000"/>
                </a:solidFill>
              </a:endParaRPr>
            </a:p>
            <a:p>
              <a:pPr lvl="0" algn="ctr" defTabSz="1422400">
                <a:spcBef>
                  <a:spcPct val="0"/>
                </a:spcBef>
              </a:pPr>
              <a:r>
                <a:rPr lang="en-US" sz="3200" b="1" dirty="0">
                  <a:solidFill>
                    <a:srgbClr val="FF0000"/>
                  </a:solidFill>
                </a:rPr>
                <a:t> 2 Jan 2021</a:t>
              </a:r>
              <a:endParaRPr lang="en-US" sz="3200" b="1" kern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67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888" y="91963"/>
            <a:ext cx="12184602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83476" y="214986"/>
            <a:ext cx="111511" cy="13364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57834" y="252271"/>
            <a:ext cx="99447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SEMESTER I (GANJIL)</a:t>
            </a:r>
            <a:endParaRPr lang="id-ID" sz="28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 KALENDER PENDIDIKAN</a:t>
            </a:r>
            <a:endParaRPr lang="id-ID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3586" y="4642926"/>
            <a:ext cx="5460456" cy="3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>
              <a:lnSpc>
                <a:spcPct val="115000"/>
              </a:lnSpc>
              <a:spcAft>
                <a:spcPts val="0"/>
              </a:spcAft>
            </a:pPr>
            <a:r>
              <a:rPr lang="en-US" spc="-5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.</a:t>
            </a:r>
            <a:endParaRPr lang="en-US" sz="120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412D93-184A-4E14-983D-DA8E7AEE4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83074"/>
              </p:ext>
            </p:extLst>
          </p:nvPr>
        </p:nvGraphicFramePr>
        <p:xfrm>
          <a:off x="162286" y="1711748"/>
          <a:ext cx="11440268" cy="4762797"/>
        </p:xfrm>
        <a:graphic>
          <a:graphicData uri="http://schemas.openxmlformats.org/drawingml/2006/table">
            <a:tbl>
              <a:tblPr firstRow="1" firstCol="1" bandRow="1"/>
              <a:tblGrid>
                <a:gridCol w="840604">
                  <a:extLst>
                    <a:ext uri="{9D8B030D-6E8A-4147-A177-3AD203B41FA5}">
                      <a16:colId xmlns:a16="http://schemas.microsoft.com/office/drawing/2014/main" val="1614323660"/>
                    </a:ext>
                  </a:extLst>
                </a:gridCol>
                <a:gridCol w="1243631">
                  <a:extLst>
                    <a:ext uri="{9D8B030D-6E8A-4147-A177-3AD203B41FA5}">
                      <a16:colId xmlns:a16="http://schemas.microsoft.com/office/drawing/2014/main" val="1204614208"/>
                    </a:ext>
                  </a:extLst>
                </a:gridCol>
                <a:gridCol w="1022490">
                  <a:extLst>
                    <a:ext uri="{9D8B030D-6E8A-4147-A177-3AD203B41FA5}">
                      <a16:colId xmlns:a16="http://schemas.microsoft.com/office/drawing/2014/main" val="410854465"/>
                    </a:ext>
                  </a:extLst>
                </a:gridCol>
                <a:gridCol w="1111652">
                  <a:extLst>
                    <a:ext uri="{9D8B030D-6E8A-4147-A177-3AD203B41FA5}">
                      <a16:colId xmlns:a16="http://schemas.microsoft.com/office/drawing/2014/main" val="1406617806"/>
                    </a:ext>
                  </a:extLst>
                </a:gridCol>
                <a:gridCol w="1035279">
                  <a:extLst>
                    <a:ext uri="{9D8B030D-6E8A-4147-A177-3AD203B41FA5}">
                      <a16:colId xmlns:a16="http://schemas.microsoft.com/office/drawing/2014/main" val="1931349425"/>
                    </a:ext>
                  </a:extLst>
                </a:gridCol>
                <a:gridCol w="1158895">
                  <a:extLst>
                    <a:ext uri="{9D8B030D-6E8A-4147-A177-3AD203B41FA5}">
                      <a16:colId xmlns:a16="http://schemas.microsoft.com/office/drawing/2014/main" val="3170663784"/>
                    </a:ext>
                  </a:extLst>
                </a:gridCol>
                <a:gridCol w="677063">
                  <a:extLst>
                    <a:ext uri="{9D8B030D-6E8A-4147-A177-3AD203B41FA5}">
                      <a16:colId xmlns:a16="http://schemas.microsoft.com/office/drawing/2014/main" val="2035860702"/>
                    </a:ext>
                  </a:extLst>
                </a:gridCol>
                <a:gridCol w="1022650">
                  <a:extLst>
                    <a:ext uri="{9D8B030D-6E8A-4147-A177-3AD203B41FA5}">
                      <a16:colId xmlns:a16="http://schemas.microsoft.com/office/drawing/2014/main" val="1196041665"/>
                    </a:ext>
                  </a:extLst>
                </a:gridCol>
                <a:gridCol w="974150">
                  <a:extLst>
                    <a:ext uri="{9D8B030D-6E8A-4147-A177-3AD203B41FA5}">
                      <a16:colId xmlns:a16="http://schemas.microsoft.com/office/drawing/2014/main" val="3936683090"/>
                    </a:ext>
                  </a:extLst>
                </a:gridCol>
                <a:gridCol w="1235477">
                  <a:extLst>
                    <a:ext uri="{9D8B030D-6E8A-4147-A177-3AD203B41FA5}">
                      <a16:colId xmlns:a16="http://schemas.microsoft.com/office/drawing/2014/main" val="2190543839"/>
                    </a:ext>
                  </a:extLst>
                </a:gridCol>
                <a:gridCol w="1118377">
                  <a:extLst>
                    <a:ext uri="{9D8B030D-6E8A-4147-A177-3AD203B41FA5}">
                      <a16:colId xmlns:a16="http://schemas.microsoft.com/office/drawing/2014/main" val="4284326720"/>
                    </a:ext>
                  </a:extLst>
                </a:gridCol>
              </a:tblGrid>
              <a:tr h="47628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SMT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BULAN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MINGGU PBM EFEKTIF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HARI EFEKTIF SEKOLAH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HARI BELAJAR EFEKTIF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HARI SEKOLAH NON TM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HARI LIBUR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JUMLAH HARI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721240"/>
                  </a:ext>
                </a:extLst>
              </a:tr>
              <a:tr h="9525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SMT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MINGGU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PUASA/ AGAMA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NASIONAL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458864"/>
                  </a:ext>
                </a:extLst>
              </a:tr>
              <a:tr h="476280">
                <a:tc rowSpan="7"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GANJIL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Juli</a:t>
                      </a: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2020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43050"/>
                  </a:ext>
                </a:extLst>
              </a:tr>
              <a:tr h="476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Agus</a:t>
                      </a: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2020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62776"/>
                  </a:ext>
                </a:extLst>
              </a:tr>
              <a:tr h="476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Sept 2020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504062"/>
                  </a:ext>
                </a:extLst>
              </a:tr>
              <a:tr h="476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Okt 2020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586889"/>
                  </a:ext>
                </a:extLst>
              </a:tr>
              <a:tr h="476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Nov 2020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43874"/>
                  </a:ext>
                </a:extLst>
              </a:tr>
              <a:tr h="476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 2020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590054"/>
                  </a:ext>
                </a:extLst>
              </a:tr>
              <a:tr h="476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Jumlah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544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4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4602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83476" y="214986"/>
            <a:ext cx="111511" cy="13364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57834" y="252271"/>
            <a:ext cx="90145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SEMESTER I (GANJIL)</a:t>
            </a:r>
            <a:endParaRPr lang="id-ID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HARI BELAJAR EFEKTIF</a:t>
            </a:r>
            <a:endParaRPr lang="id-ID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90523" y="1613586"/>
            <a:ext cx="2340115" cy="4004789"/>
            <a:chOff x="2232" y="0"/>
            <a:chExt cx="2340115" cy="4371907"/>
          </a:xfrm>
          <a:scene3d>
            <a:camera prst="orthographicFront"/>
            <a:lightRig rig="fla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2232" y="0"/>
              <a:ext cx="2340115" cy="4371907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2232" y="1828467"/>
              <a:ext cx="2340115" cy="25316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id-ID" sz="2200" kern="1200" dirty="0"/>
                <a:t>Hari </a:t>
              </a:r>
              <a:r>
                <a:rPr lang="en-US" altLang="id-ID" sz="2200" kern="1200" dirty="0" err="1"/>
                <a:t>Efektif</a:t>
              </a:r>
              <a:r>
                <a:rPr lang="en-US" altLang="id-ID" sz="2200" kern="1200" dirty="0"/>
                <a:t> </a:t>
              </a:r>
              <a:r>
                <a:rPr lang="en-US" altLang="id-ID" sz="2200" kern="1200" dirty="0" err="1"/>
                <a:t>Sekolah</a:t>
              </a:r>
              <a:endParaRPr lang="en-US" altLang="id-ID" sz="2200" kern="1200" dirty="0"/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id-ID" sz="2200" kern="1200" dirty="0"/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id-ID" sz="2400" b="1" dirty="0">
                  <a:solidFill>
                    <a:srgbClr val="FFFF00"/>
                  </a:solidFill>
                </a:rPr>
                <a:t>132 Hari</a:t>
              </a:r>
              <a:endParaRPr lang="en-US" altLang="id-ID" sz="2400" b="1" kern="1200" dirty="0">
                <a:solidFill>
                  <a:srgbClr val="FFFF00"/>
                </a:solidFill>
              </a:endParaRP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sp>
        <p:nvSpPr>
          <p:cNvPr id="19" name="Oval 18"/>
          <p:cNvSpPr/>
          <p:nvPr/>
        </p:nvSpPr>
        <p:spPr>
          <a:xfrm>
            <a:off x="1732658" y="1875900"/>
            <a:ext cx="1455845" cy="1455845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0" name="Group 19"/>
          <p:cNvGrpSpPr/>
          <p:nvPr/>
        </p:nvGrpSpPr>
        <p:grpSpPr>
          <a:xfrm>
            <a:off x="3700842" y="1613586"/>
            <a:ext cx="2340115" cy="4004789"/>
            <a:chOff x="2412551" y="0"/>
            <a:chExt cx="2340115" cy="4371907"/>
          </a:xfrm>
          <a:scene3d>
            <a:camera prst="orthographicFront"/>
            <a:lightRig rig="flat" dir="t"/>
          </a:scene3d>
        </p:grpSpPr>
        <p:sp>
          <p:nvSpPr>
            <p:cNvPr id="31" name="Rounded Rectangle 30"/>
            <p:cNvSpPr/>
            <p:nvPr/>
          </p:nvSpPr>
          <p:spPr>
            <a:xfrm>
              <a:off x="2412551" y="0"/>
              <a:ext cx="2340115" cy="4371907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2451115"/>
                <a:satOff val="-3409"/>
                <a:lumOff val="-1307"/>
                <a:alphaOff val="0"/>
              </a:schemeClr>
            </a:fillRef>
            <a:effectRef idx="2">
              <a:schemeClr val="accent5">
                <a:hueOff val="-2451115"/>
                <a:satOff val="-3409"/>
                <a:lumOff val="-13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7"/>
            <p:cNvSpPr/>
            <p:nvPr/>
          </p:nvSpPr>
          <p:spPr>
            <a:xfrm>
              <a:off x="2412551" y="1662305"/>
              <a:ext cx="2340115" cy="250846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id-ID" sz="2200" kern="1200" dirty="0" err="1"/>
                <a:t>Minggu</a:t>
              </a:r>
              <a:r>
                <a:rPr lang="en-US" altLang="id-ID" sz="2200" kern="1200" dirty="0"/>
                <a:t> </a:t>
              </a:r>
              <a:r>
                <a:rPr lang="en-US" altLang="id-ID" sz="2200" kern="1200" dirty="0" err="1"/>
                <a:t>Efektif</a:t>
              </a:r>
              <a:r>
                <a:rPr lang="en-US" altLang="id-ID" sz="2200" kern="1200" dirty="0"/>
                <a:t> </a:t>
              </a:r>
              <a:r>
                <a:rPr lang="en-US" altLang="id-ID" sz="2200" kern="1200" dirty="0" err="1"/>
                <a:t>Belajar</a:t>
              </a:r>
              <a:endParaRPr lang="en-US" altLang="id-ID" sz="2200" kern="1200" dirty="0"/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id-ID" sz="2200" dirty="0"/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id-ID" sz="2400" b="1" kern="1200" dirty="0">
                  <a:solidFill>
                    <a:srgbClr val="FFC000"/>
                  </a:solidFill>
                </a:rPr>
                <a:t>20 </a:t>
              </a:r>
              <a:r>
                <a:rPr lang="en-US" altLang="id-ID" sz="2400" b="1" kern="1200" dirty="0" err="1">
                  <a:solidFill>
                    <a:srgbClr val="FFC000"/>
                  </a:solidFill>
                </a:rPr>
                <a:t>Minggu</a:t>
              </a:r>
              <a:endParaRPr lang="en-US" altLang="id-ID" sz="2400" b="1" kern="1200" dirty="0">
                <a:solidFill>
                  <a:srgbClr val="FFC000"/>
                </a:solidFill>
              </a:endParaRPr>
            </a:p>
          </p:txBody>
        </p:sp>
      </p:grpSp>
      <p:sp>
        <p:nvSpPr>
          <p:cNvPr id="21" name="Oval 20"/>
          <p:cNvSpPr/>
          <p:nvPr/>
        </p:nvSpPr>
        <p:spPr>
          <a:xfrm>
            <a:off x="4142977" y="1875900"/>
            <a:ext cx="1455845" cy="1455845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000" b="-8000"/>
            </a:stretch>
          </a:blip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tint val="50000"/>
              <a:hueOff val="-2462990"/>
              <a:satOff val="-4332"/>
              <a:lumOff val="-55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oup 21"/>
          <p:cNvGrpSpPr/>
          <p:nvPr/>
        </p:nvGrpSpPr>
        <p:grpSpPr>
          <a:xfrm>
            <a:off x="6092300" y="1613586"/>
            <a:ext cx="2340115" cy="4004789"/>
            <a:chOff x="4804009" y="0"/>
            <a:chExt cx="2340115" cy="4371907"/>
          </a:xfrm>
          <a:scene3d>
            <a:camera prst="orthographicFront"/>
            <a:lightRig rig="flat" dir="t"/>
          </a:scene3d>
        </p:grpSpPr>
        <p:sp>
          <p:nvSpPr>
            <p:cNvPr id="29" name="Rounded Rectangle 28"/>
            <p:cNvSpPr/>
            <p:nvPr/>
          </p:nvSpPr>
          <p:spPr>
            <a:xfrm>
              <a:off x="4804009" y="0"/>
              <a:ext cx="2340115" cy="4371907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4902230"/>
                <a:satOff val="-6819"/>
                <a:lumOff val="-2615"/>
                <a:alphaOff val="0"/>
              </a:schemeClr>
            </a:fillRef>
            <a:effectRef idx="2">
              <a:schemeClr val="accent5">
                <a:hueOff val="-4902230"/>
                <a:satOff val="-6819"/>
                <a:lumOff val="-26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10"/>
            <p:cNvSpPr/>
            <p:nvPr/>
          </p:nvSpPr>
          <p:spPr>
            <a:xfrm>
              <a:off x="4804009" y="1909762"/>
              <a:ext cx="2340115" cy="21322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id-ID" sz="2200" kern="1200" dirty="0"/>
                <a:t>Hari </a:t>
              </a:r>
              <a:r>
                <a:rPr lang="en-US" altLang="id-ID" sz="2200" kern="1200" dirty="0" err="1"/>
                <a:t>Efektif</a:t>
              </a:r>
              <a:r>
                <a:rPr lang="en-US" altLang="id-ID" sz="2200" kern="1200" dirty="0"/>
                <a:t> </a:t>
              </a:r>
              <a:r>
                <a:rPr lang="en-US" altLang="id-ID" sz="2200" kern="1200" dirty="0" err="1"/>
                <a:t>Belajar</a:t>
              </a:r>
              <a:endParaRPr lang="en-US" altLang="id-ID" sz="2200" kern="1200" dirty="0"/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id-ID" sz="2200" dirty="0"/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id-ID" sz="2400" b="1" kern="1200" dirty="0">
                  <a:solidFill>
                    <a:srgbClr val="FFC000"/>
                  </a:solidFill>
                </a:rPr>
                <a:t>114 Hari</a:t>
              </a:r>
            </a:p>
          </p:txBody>
        </p:sp>
      </p:grpSp>
      <p:sp>
        <p:nvSpPr>
          <p:cNvPr id="23" name="Oval 22"/>
          <p:cNvSpPr/>
          <p:nvPr/>
        </p:nvSpPr>
        <p:spPr>
          <a:xfrm>
            <a:off x="6553297" y="1875900"/>
            <a:ext cx="1455845" cy="1455845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tint val="50000"/>
              <a:hueOff val="-4925980"/>
              <a:satOff val="-8665"/>
              <a:lumOff val="-1115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oup 23"/>
          <p:cNvGrpSpPr/>
          <p:nvPr/>
        </p:nvGrpSpPr>
        <p:grpSpPr>
          <a:xfrm>
            <a:off x="8521480" y="1613586"/>
            <a:ext cx="2340115" cy="4004789"/>
            <a:chOff x="7233189" y="0"/>
            <a:chExt cx="2340115" cy="4371907"/>
          </a:xfrm>
          <a:scene3d>
            <a:camera prst="orthographicFront"/>
            <a:lightRig rig="fla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7233189" y="0"/>
              <a:ext cx="2340115" cy="4371907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13"/>
            <p:cNvSpPr/>
            <p:nvPr/>
          </p:nvSpPr>
          <p:spPr>
            <a:xfrm>
              <a:off x="7233189" y="2042761"/>
              <a:ext cx="2340115" cy="180896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id-ID" sz="2200" kern="1200" dirty="0"/>
                <a:t>Hari </a:t>
              </a:r>
              <a:r>
                <a:rPr lang="en-US" altLang="id-ID" sz="2200" kern="1200" dirty="0" err="1"/>
                <a:t>Libur</a:t>
              </a:r>
              <a:r>
                <a:rPr lang="en-US" altLang="id-ID" sz="2200" kern="1200" dirty="0"/>
                <a:t> </a:t>
              </a:r>
              <a:r>
                <a:rPr lang="en-US" altLang="id-ID" sz="2200" kern="1200" dirty="0" err="1"/>
                <a:t>Nas</a:t>
              </a:r>
              <a:r>
                <a:rPr lang="en-US" altLang="id-ID" sz="2200" kern="1200" dirty="0"/>
                <a:t>/</a:t>
              </a:r>
              <a:r>
                <a:rPr lang="en-US" altLang="id-ID" sz="2200" kern="1200" dirty="0" err="1"/>
                <a:t>Keagamaan</a:t>
              </a:r>
              <a:r>
                <a:rPr lang="en-US" altLang="id-ID" sz="2200" kern="1200" dirty="0"/>
                <a:t>/</a:t>
              </a:r>
              <a:r>
                <a:rPr lang="en-US" altLang="id-ID" sz="2200" kern="1200" dirty="0" err="1"/>
                <a:t>Sekolah</a:t>
              </a:r>
              <a:endParaRPr lang="en-US" altLang="id-ID" sz="2200" kern="1200" dirty="0"/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id-ID" sz="2400" b="1" kern="1200" dirty="0">
                <a:solidFill>
                  <a:srgbClr val="FFC000"/>
                </a:solidFill>
              </a:endParaRP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id-ID" sz="2400" b="1" kern="1200" dirty="0">
                  <a:solidFill>
                    <a:srgbClr val="FFC000"/>
                  </a:solidFill>
                </a:rPr>
                <a:t>16 Hari</a:t>
              </a:r>
            </a:p>
          </p:txBody>
        </p:sp>
      </p:grpSp>
      <p:sp>
        <p:nvSpPr>
          <p:cNvPr id="25" name="Oval 24"/>
          <p:cNvSpPr/>
          <p:nvPr/>
        </p:nvSpPr>
        <p:spPr>
          <a:xfrm>
            <a:off x="8963616" y="1875900"/>
            <a:ext cx="1455845" cy="145584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000" b="-15000"/>
            </a:stretch>
          </a:blip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tint val="50000"/>
              <a:hueOff val="-7388970"/>
              <a:satOff val="-12997"/>
              <a:lumOff val="-167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Heptagon 34"/>
          <p:cNvSpPr/>
          <p:nvPr/>
        </p:nvSpPr>
        <p:spPr>
          <a:xfrm>
            <a:off x="1384957" y="1776469"/>
            <a:ext cx="644060" cy="612742"/>
          </a:xfrm>
          <a:prstGeom prst="heptag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6" name="Heptagon 35"/>
          <p:cNvSpPr/>
          <p:nvPr/>
        </p:nvSpPr>
        <p:spPr>
          <a:xfrm>
            <a:off x="3719703" y="1776469"/>
            <a:ext cx="644060" cy="616368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7" name="Heptagon 36"/>
          <p:cNvSpPr/>
          <p:nvPr/>
        </p:nvSpPr>
        <p:spPr>
          <a:xfrm>
            <a:off x="6231267" y="1782304"/>
            <a:ext cx="644060" cy="616368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8" name="Heptagon 37"/>
          <p:cNvSpPr/>
          <p:nvPr/>
        </p:nvSpPr>
        <p:spPr>
          <a:xfrm>
            <a:off x="8677292" y="1811321"/>
            <a:ext cx="644060" cy="616368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4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277CAC0-ED37-4F13-8E60-0982797C8E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421" y="2168013"/>
            <a:ext cx="989876" cy="9898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894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15902" y="110530"/>
            <a:ext cx="304800" cy="159173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001" y="-16933"/>
            <a:ext cx="7399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prstClr val="black"/>
                </a:solidFill>
                <a:latin typeface="Arial Narrow" panose="020B0606020202030204" pitchFamily="34" charset="0"/>
              </a:rPr>
              <a:t>SEMESTER II (GENAP)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2" y="610457"/>
            <a:ext cx="36745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prstClr val="black"/>
                </a:solidFill>
                <a:latin typeface="Arial Black" panose="020B0A04020102020204" pitchFamily="34" charset="0"/>
              </a:rPr>
              <a:t>2021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7898" y="6177821"/>
            <a:ext cx="292608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Block Arc 16"/>
          <p:cNvSpPr/>
          <p:nvPr/>
        </p:nvSpPr>
        <p:spPr>
          <a:xfrm>
            <a:off x="1474370" y="1447214"/>
            <a:ext cx="4780834" cy="4983548"/>
          </a:xfrm>
          <a:prstGeom prst="blockArc">
            <a:avLst>
              <a:gd name="adj1" fmla="val 16509444"/>
              <a:gd name="adj2" fmla="val 5088054"/>
              <a:gd name="adj3" fmla="val 524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Oval 17"/>
          <p:cNvSpPr/>
          <p:nvPr/>
        </p:nvSpPr>
        <p:spPr>
          <a:xfrm>
            <a:off x="5187942" y="2815995"/>
            <a:ext cx="1270942" cy="1270677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6090051" y="1154740"/>
            <a:ext cx="5890949" cy="1590267"/>
            <a:chOff x="4909438" y="16256"/>
            <a:chExt cx="1701322" cy="1590267"/>
          </a:xfrm>
        </p:grpSpPr>
        <p:sp>
          <p:nvSpPr>
            <p:cNvPr id="36" name="Rectangle 35"/>
            <p:cNvSpPr/>
            <p:nvPr/>
          </p:nvSpPr>
          <p:spPr>
            <a:xfrm>
              <a:off x="4909438" y="16256"/>
              <a:ext cx="1701322" cy="123003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ectangle 36"/>
            <p:cNvSpPr/>
            <p:nvPr/>
          </p:nvSpPr>
          <p:spPr>
            <a:xfrm>
              <a:off x="4909438" y="376486"/>
              <a:ext cx="1701322" cy="1230037"/>
            </a:xfrm>
            <a:prstGeom prst="rect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3200" kern="1200" dirty="0" err="1">
                  <a:solidFill>
                    <a:prstClr val="black"/>
                  </a:solidFill>
                </a:rPr>
                <a:t>Pembagian</a:t>
              </a:r>
              <a:r>
                <a:rPr lang="en-US" sz="3200" kern="1200" dirty="0">
                  <a:solidFill>
                    <a:prstClr val="black"/>
                  </a:solidFill>
                </a:rPr>
                <a:t> </a:t>
              </a:r>
              <a:r>
                <a:rPr lang="en-US" sz="3200" kern="1200" dirty="0" err="1">
                  <a:solidFill>
                    <a:prstClr val="black"/>
                  </a:solidFill>
                </a:rPr>
                <a:t>Rapor</a:t>
              </a:r>
              <a:r>
                <a:rPr lang="en-US" sz="3200" kern="1200" dirty="0">
                  <a:solidFill>
                    <a:prstClr val="black"/>
                  </a:solidFill>
                </a:rPr>
                <a:t> :</a:t>
              </a:r>
            </a:p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3200" b="1" dirty="0" err="1">
                  <a:solidFill>
                    <a:srgbClr val="C00000"/>
                  </a:solidFill>
                </a:rPr>
                <a:t>Sabtu</a:t>
              </a:r>
              <a:r>
                <a:rPr lang="en-US" sz="3200" b="1" dirty="0">
                  <a:solidFill>
                    <a:srgbClr val="C00000"/>
                  </a:solidFill>
                </a:rPr>
                <a:t>, 19 </a:t>
              </a:r>
              <a:r>
                <a:rPr lang="en-US" sz="3200" b="1" dirty="0" err="1">
                  <a:solidFill>
                    <a:srgbClr val="C00000"/>
                  </a:solidFill>
                </a:rPr>
                <a:t>Juni</a:t>
              </a:r>
              <a:r>
                <a:rPr lang="en-US" sz="3200" b="1" dirty="0">
                  <a:solidFill>
                    <a:srgbClr val="C00000"/>
                  </a:solidFill>
                </a:rPr>
                <a:t> 2021</a:t>
              </a:r>
              <a:endParaRPr lang="en-US" sz="3200" b="1" kern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25325" y="2344137"/>
            <a:ext cx="5744001" cy="1701107"/>
            <a:chOff x="5844712" y="1205653"/>
            <a:chExt cx="1701322" cy="1701107"/>
          </a:xfrm>
        </p:grpSpPr>
        <p:sp>
          <p:nvSpPr>
            <p:cNvPr id="34" name="Rectangle 33"/>
            <p:cNvSpPr/>
            <p:nvPr/>
          </p:nvSpPr>
          <p:spPr>
            <a:xfrm>
              <a:off x="5844712" y="1205653"/>
              <a:ext cx="1701322" cy="123003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5844712" y="1676723"/>
              <a:ext cx="1701322" cy="12300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3200" kern="1200" dirty="0" err="1">
                  <a:solidFill>
                    <a:prstClr val="black"/>
                  </a:solidFill>
                </a:rPr>
                <a:t>Ujian</a:t>
              </a:r>
              <a:r>
                <a:rPr lang="en-US" sz="3200" kern="1200" dirty="0">
                  <a:solidFill>
                    <a:prstClr val="black"/>
                  </a:solidFill>
                </a:rPr>
                <a:t> Akhir Semester (UAS) :</a:t>
              </a:r>
            </a:p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3200" b="1" dirty="0">
                  <a:solidFill>
                    <a:srgbClr val="002060"/>
                  </a:solidFill>
                </a:rPr>
                <a:t>7 </a:t>
              </a:r>
              <a:r>
                <a:rPr lang="en-US" sz="3200" b="1" dirty="0" err="1">
                  <a:solidFill>
                    <a:srgbClr val="002060"/>
                  </a:solidFill>
                </a:rPr>
                <a:t>s.d</a:t>
              </a:r>
              <a:r>
                <a:rPr lang="en-US" sz="3200" b="1" dirty="0">
                  <a:solidFill>
                    <a:srgbClr val="002060"/>
                  </a:solidFill>
                </a:rPr>
                <a:t> 12 </a:t>
              </a:r>
              <a:r>
                <a:rPr lang="en-US" sz="3200" b="1" dirty="0" err="1">
                  <a:solidFill>
                    <a:srgbClr val="002060"/>
                  </a:solidFill>
                </a:rPr>
                <a:t>Juni</a:t>
              </a:r>
              <a:r>
                <a:rPr lang="en-US" sz="3200" b="1" dirty="0">
                  <a:solidFill>
                    <a:srgbClr val="002060"/>
                  </a:solidFill>
                </a:rPr>
                <a:t> 2021</a:t>
              </a:r>
              <a:endParaRPr lang="id-ID" sz="3200" b="1" kern="1200" dirty="0">
                <a:solidFill>
                  <a:srgbClr val="002060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5367982" y="4215652"/>
            <a:ext cx="1270942" cy="1270677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000" b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oup 26"/>
          <p:cNvGrpSpPr/>
          <p:nvPr/>
        </p:nvGrpSpPr>
        <p:grpSpPr>
          <a:xfrm>
            <a:off x="7025326" y="4082445"/>
            <a:ext cx="5477356" cy="1230037"/>
            <a:chOff x="5844712" y="2943961"/>
            <a:chExt cx="1701322" cy="1230037"/>
          </a:xfrm>
        </p:grpSpPr>
        <p:sp>
          <p:nvSpPr>
            <p:cNvPr id="32" name="Rectangle 31"/>
            <p:cNvSpPr/>
            <p:nvPr/>
          </p:nvSpPr>
          <p:spPr>
            <a:xfrm>
              <a:off x="5844712" y="2943961"/>
              <a:ext cx="1701322" cy="123003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5844712" y="2943961"/>
              <a:ext cx="1701322" cy="12300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fi-FI" sz="3200" kern="1200" dirty="0">
                  <a:solidFill>
                    <a:prstClr val="black"/>
                  </a:solidFill>
                </a:rPr>
                <a:t>Ujian Tengah Semester (UTS) :</a:t>
              </a:r>
            </a:p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fi-FI" sz="3200" b="1" kern="1200" dirty="0">
                  <a:solidFill>
                    <a:srgbClr val="7030A0"/>
                  </a:solidFill>
                </a:rPr>
                <a:t>1 s.d 6 Maret 2021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4434100" y="5399590"/>
            <a:ext cx="1270942" cy="1270677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9" name="Group 28"/>
          <p:cNvGrpSpPr/>
          <p:nvPr/>
        </p:nvGrpSpPr>
        <p:grpSpPr>
          <a:xfrm>
            <a:off x="6090052" y="5312483"/>
            <a:ext cx="6210924" cy="1230037"/>
            <a:chOff x="4909438" y="4173999"/>
            <a:chExt cx="1701322" cy="1230037"/>
          </a:xfrm>
        </p:grpSpPr>
        <p:sp>
          <p:nvSpPr>
            <p:cNvPr id="30" name="Rectangle 29"/>
            <p:cNvSpPr/>
            <p:nvPr/>
          </p:nvSpPr>
          <p:spPr>
            <a:xfrm>
              <a:off x="4909438" y="4173999"/>
              <a:ext cx="1701322" cy="123003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4909438" y="4173999"/>
              <a:ext cx="1701322" cy="12300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s-ES" sz="3200" dirty="0" err="1">
                  <a:solidFill>
                    <a:prstClr val="black"/>
                  </a:solidFill>
                </a:rPr>
                <a:t>Awal</a:t>
              </a:r>
              <a:r>
                <a:rPr lang="es-ES" sz="3200" dirty="0">
                  <a:solidFill>
                    <a:prstClr val="black"/>
                  </a:solidFill>
                </a:rPr>
                <a:t> </a:t>
              </a:r>
              <a:r>
                <a:rPr lang="es-ES" sz="3200" dirty="0" err="1">
                  <a:solidFill>
                    <a:prstClr val="black"/>
                  </a:solidFill>
                </a:rPr>
                <a:t>Sekolah</a:t>
              </a:r>
              <a:r>
                <a:rPr lang="es-ES" sz="3200" dirty="0">
                  <a:solidFill>
                    <a:prstClr val="black"/>
                  </a:solidFill>
                </a:rPr>
                <a:t>/Hari </a:t>
              </a:r>
              <a:r>
                <a:rPr lang="es-ES" sz="3200" dirty="0" err="1">
                  <a:solidFill>
                    <a:prstClr val="black"/>
                  </a:solidFill>
                </a:rPr>
                <a:t>Pertama</a:t>
              </a:r>
              <a:r>
                <a:rPr lang="es-ES" sz="3200" dirty="0">
                  <a:solidFill>
                    <a:prstClr val="black"/>
                  </a:solidFill>
                </a:rPr>
                <a:t> </a:t>
              </a:r>
              <a:r>
                <a:rPr lang="es-ES" sz="3200" dirty="0" err="1">
                  <a:solidFill>
                    <a:prstClr val="black"/>
                  </a:solidFill>
                </a:rPr>
                <a:t>Sekolah</a:t>
              </a:r>
              <a:r>
                <a:rPr lang="es-ES" sz="3200" dirty="0">
                  <a:solidFill>
                    <a:prstClr val="black"/>
                  </a:solidFill>
                </a:rPr>
                <a:t> :</a:t>
              </a:r>
            </a:p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s-ES" sz="3200" b="1" dirty="0" err="1">
                  <a:solidFill>
                    <a:schemeClr val="accent2">
                      <a:lumMod val="50000"/>
                    </a:schemeClr>
                  </a:solidFill>
                </a:rPr>
                <a:t>Senin</a:t>
              </a:r>
              <a:r>
                <a:rPr lang="es-ES" sz="3200" b="1" dirty="0">
                  <a:solidFill>
                    <a:schemeClr val="accent2">
                      <a:lumMod val="50000"/>
                    </a:schemeClr>
                  </a:solidFill>
                </a:rPr>
                <a:t>, 4 </a:t>
              </a:r>
              <a:r>
                <a:rPr lang="es-ES" sz="3200" b="1" dirty="0" err="1">
                  <a:solidFill>
                    <a:schemeClr val="accent2">
                      <a:lumMod val="50000"/>
                    </a:schemeClr>
                  </a:solidFill>
                </a:rPr>
                <a:t>Januari</a:t>
              </a:r>
              <a:r>
                <a:rPr lang="es-ES" sz="3200" b="1" dirty="0">
                  <a:solidFill>
                    <a:schemeClr val="accent2">
                      <a:lumMod val="50000"/>
                    </a:schemeClr>
                  </a:solidFill>
                </a:rPr>
                <a:t> 2021</a:t>
              </a:r>
              <a:endParaRPr lang="es-ES" sz="3200" b="1" kern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16948" y="6180770"/>
            <a:ext cx="406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prstClr val="black"/>
                </a:solidFill>
              </a:rPr>
              <a:t>DINAS PENDIDIKAN </a:t>
            </a:r>
          </a:p>
          <a:p>
            <a:r>
              <a:rPr lang="en-US" dirty="0">
                <a:solidFill>
                  <a:prstClr val="black"/>
                </a:solidFill>
              </a:rPr>
              <a:t>PROVINSI SUMATERA BARAT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D73E54-39AE-4D6A-B81C-6968B3DBD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200" y="1363702"/>
            <a:ext cx="1617406" cy="1612974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CC84D698-36AE-4E52-ACAC-8B5B3FD4B30E}"/>
              </a:ext>
            </a:extLst>
          </p:cNvPr>
          <p:cNvGrpSpPr/>
          <p:nvPr/>
        </p:nvGrpSpPr>
        <p:grpSpPr>
          <a:xfrm>
            <a:off x="814153" y="2410160"/>
            <a:ext cx="3619947" cy="2695391"/>
            <a:chOff x="4139" y="434902"/>
            <a:chExt cx="3619947" cy="2948664"/>
          </a:xfr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8438454-D6A1-415A-8332-6C9B08E57104}"/>
                </a:ext>
              </a:extLst>
            </p:cNvPr>
            <p:cNvSpPr/>
            <p:nvPr/>
          </p:nvSpPr>
          <p:spPr>
            <a:xfrm>
              <a:off x="4139" y="434902"/>
              <a:ext cx="3619947" cy="294866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42" name="Oval 4">
              <a:extLst>
                <a:ext uri="{FF2B5EF4-FFF2-40B4-BE49-F238E27FC236}">
                  <a16:creationId xmlns:a16="http://schemas.microsoft.com/office/drawing/2014/main" id="{F14AAE33-4252-4FA2-9F6A-E10EBF0C15C2}"/>
                </a:ext>
              </a:extLst>
            </p:cNvPr>
            <p:cNvSpPr/>
            <p:nvPr/>
          </p:nvSpPr>
          <p:spPr>
            <a:xfrm>
              <a:off x="4139" y="866724"/>
              <a:ext cx="3603667" cy="208502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99218" tIns="40640" rIns="199218" bIns="40640" numCol="1" spcCol="1270" anchor="ctr" anchorCtr="0">
              <a:noAutofit/>
            </a:bodyPr>
            <a:lstStyle/>
            <a:p>
              <a:pPr lvl="0" algn="ctr" defTabSz="1422400">
                <a:spcBef>
                  <a:spcPct val="0"/>
                </a:spcBef>
              </a:pPr>
              <a:r>
                <a:rPr lang="en-US" sz="3200" b="1" kern="1200" dirty="0">
                  <a:solidFill>
                    <a:srgbClr val="FF0000"/>
                  </a:solidFill>
                </a:rPr>
                <a:t>LIBUR SEMESTER II </a:t>
              </a:r>
              <a:r>
                <a:rPr lang="en-US" sz="3200" b="1" dirty="0">
                  <a:solidFill>
                    <a:srgbClr val="FF0000"/>
                  </a:solidFill>
                </a:rPr>
                <a:t>21 Jun </a:t>
              </a:r>
              <a:r>
                <a:rPr lang="en-US" sz="3200" b="1" dirty="0" err="1">
                  <a:solidFill>
                    <a:srgbClr val="FF0000"/>
                  </a:solidFill>
                </a:rPr>
                <a:t>s.d</a:t>
              </a:r>
              <a:r>
                <a:rPr lang="en-US" sz="3200" b="1" dirty="0">
                  <a:solidFill>
                    <a:srgbClr val="FF0000"/>
                  </a:solidFill>
                </a:rPr>
                <a:t> 10 </a:t>
              </a:r>
              <a:r>
                <a:rPr lang="en-US" sz="3200" b="1" dirty="0" err="1">
                  <a:solidFill>
                    <a:srgbClr val="FF0000"/>
                  </a:solidFill>
                </a:rPr>
                <a:t>Juli</a:t>
              </a:r>
              <a:r>
                <a:rPr lang="en-US" sz="3200" b="1" dirty="0">
                  <a:solidFill>
                    <a:srgbClr val="FF0000"/>
                  </a:solidFill>
                </a:rPr>
                <a:t> 2021</a:t>
              </a:r>
              <a:endParaRPr lang="en-US" sz="3200" b="1" kern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75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888" y="91963"/>
            <a:ext cx="12184602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83476" y="214986"/>
            <a:ext cx="111511" cy="13364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7834" y="252271"/>
            <a:ext cx="99447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SEMESTER I (GANJIL)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 KALENDER PENDIDIKAN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3586" y="4642926"/>
            <a:ext cx="5460456" cy="3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Book Antiqua" panose="02040602050305030304" pitchFamily="18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C03172-3483-4A67-8308-D9BB2A26F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73817"/>
              </p:ext>
            </p:extLst>
          </p:nvPr>
        </p:nvGraphicFramePr>
        <p:xfrm>
          <a:off x="398207" y="1932040"/>
          <a:ext cx="11076038" cy="4557258"/>
        </p:xfrm>
        <a:graphic>
          <a:graphicData uri="http://schemas.openxmlformats.org/drawingml/2006/table">
            <a:tbl>
              <a:tblPr firstRow="1" firstCol="1" bandRow="1"/>
              <a:tblGrid>
                <a:gridCol w="1008222">
                  <a:extLst>
                    <a:ext uri="{9D8B030D-6E8A-4147-A177-3AD203B41FA5}">
                      <a16:colId xmlns:a16="http://schemas.microsoft.com/office/drawing/2014/main" val="2234539054"/>
                    </a:ext>
                  </a:extLst>
                </a:gridCol>
                <a:gridCol w="1008222">
                  <a:extLst>
                    <a:ext uri="{9D8B030D-6E8A-4147-A177-3AD203B41FA5}">
                      <a16:colId xmlns:a16="http://schemas.microsoft.com/office/drawing/2014/main" val="1324796182"/>
                    </a:ext>
                  </a:extLst>
                </a:gridCol>
                <a:gridCol w="1031627">
                  <a:extLst>
                    <a:ext uri="{9D8B030D-6E8A-4147-A177-3AD203B41FA5}">
                      <a16:colId xmlns:a16="http://schemas.microsoft.com/office/drawing/2014/main" val="2916418878"/>
                    </a:ext>
                  </a:extLst>
                </a:gridCol>
                <a:gridCol w="1031627">
                  <a:extLst>
                    <a:ext uri="{9D8B030D-6E8A-4147-A177-3AD203B41FA5}">
                      <a16:colId xmlns:a16="http://schemas.microsoft.com/office/drawing/2014/main" val="2790860267"/>
                    </a:ext>
                  </a:extLst>
                </a:gridCol>
                <a:gridCol w="1031627">
                  <a:extLst>
                    <a:ext uri="{9D8B030D-6E8A-4147-A177-3AD203B41FA5}">
                      <a16:colId xmlns:a16="http://schemas.microsoft.com/office/drawing/2014/main" val="2035203816"/>
                    </a:ext>
                  </a:extLst>
                </a:gridCol>
                <a:gridCol w="1031627">
                  <a:extLst>
                    <a:ext uri="{9D8B030D-6E8A-4147-A177-3AD203B41FA5}">
                      <a16:colId xmlns:a16="http://schemas.microsoft.com/office/drawing/2014/main" val="1252212897"/>
                    </a:ext>
                  </a:extLst>
                </a:gridCol>
                <a:gridCol w="923604">
                  <a:extLst>
                    <a:ext uri="{9D8B030D-6E8A-4147-A177-3AD203B41FA5}">
                      <a16:colId xmlns:a16="http://schemas.microsoft.com/office/drawing/2014/main" val="1319663750"/>
                    </a:ext>
                  </a:extLst>
                </a:gridCol>
                <a:gridCol w="923604">
                  <a:extLst>
                    <a:ext uri="{9D8B030D-6E8A-4147-A177-3AD203B41FA5}">
                      <a16:colId xmlns:a16="http://schemas.microsoft.com/office/drawing/2014/main" val="1787406074"/>
                    </a:ext>
                  </a:extLst>
                </a:gridCol>
                <a:gridCol w="1091040">
                  <a:extLst>
                    <a:ext uri="{9D8B030D-6E8A-4147-A177-3AD203B41FA5}">
                      <a16:colId xmlns:a16="http://schemas.microsoft.com/office/drawing/2014/main" val="4011945742"/>
                    </a:ext>
                  </a:extLst>
                </a:gridCol>
                <a:gridCol w="1091040">
                  <a:extLst>
                    <a:ext uri="{9D8B030D-6E8A-4147-A177-3AD203B41FA5}">
                      <a16:colId xmlns:a16="http://schemas.microsoft.com/office/drawing/2014/main" val="1258386772"/>
                    </a:ext>
                  </a:extLst>
                </a:gridCol>
                <a:gridCol w="903798">
                  <a:extLst>
                    <a:ext uri="{9D8B030D-6E8A-4147-A177-3AD203B41FA5}">
                      <a16:colId xmlns:a16="http://schemas.microsoft.com/office/drawing/2014/main" val="2787199530"/>
                    </a:ext>
                  </a:extLst>
                </a:gridCol>
              </a:tblGrid>
              <a:tr h="455726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SMT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BULAN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MINGGU PBM  EFEKTIF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HARI EFEKTIF SEKOLAH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HARI BELAJAR EFEKTIF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HARI SEKOLAH NON TM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HARI LIBUR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JUMLAH HARI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69357"/>
                  </a:ext>
                </a:extLst>
              </a:tr>
              <a:tr h="911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SMT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MINGGU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PUASA/ AGAMA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NASIONAL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43373"/>
                  </a:ext>
                </a:extLst>
              </a:tr>
              <a:tr h="455726">
                <a:tc rowSpan="7"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GENAP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Jan 2021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59754"/>
                  </a:ext>
                </a:extLst>
              </a:tr>
              <a:tr h="4557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Feb 2021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11934"/>
                  </a:ext>
                </a:extLst>
              </a:tr>
              <a:tr h="4557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 2021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05929"/>
                  </a:ext>
                </a:extLst>
              </a:tr>
              <a:tr h="4557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Apr 2021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707051"/>
                  </a:ext>
                </a:extLst>
              </a:tr>
              <a:tr h="4557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Mei 2021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9226"/>
                  </a:ext>
                </a:extLst>
              </a:tr>
              <a:tr h="4557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Jun 2021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717220"/>
                  </a:ext>
                </a:extLst>
              </a:tr>
              <a:tr h="4557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Jumlah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78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58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4602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83476" y="214986"/>
            <a:ext cx="111511" cy="13364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7834" y="252271"/>
            <a:ext cx="90145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SEMESTER II (GENAP)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HARI BELAJAR EFEKTIF</a:t>
            </a:r>
            <a:endParaRPr kumimoji="0" lang="id-ID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90523" y="1613586"/>
            <a:ext cx="2340115" cy="4004789"/>
            <a:chOff x="2232" y="0"/>
            <a:chExt cx="2340115" cy="4371907"/>
          </a:xfrm>
          <a:scene3d>
            <a:camera prst="orthographicFront"/>
            <a:lightRig rig="fla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2232" y="0"/>
              <a:ext cx="2340115" cy="4371907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2232" y="1828467"/>
              <a:ext cx="2340115" cy="25316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d-ID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Hari </a:t>
              </a:r>
              <a:r>
                <a:rPr kumimoji="0" lang="en-US" altLang="id-ID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Efektif</a:t>
              </a:r>
              <a:r>
                <a:rPr kumimoji="0" lang="en-US" altLang="id-ID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 </a:t>
              </a:r>
              <a:r>
                <a:rPr kumimoji="0" lang="en-US" altLang="id-ID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Sekolah</a:t>
              </a:r>
              <a:endParaRPr kumimoji="0" lang="en-US" altLang="id-ID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id-ID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d-ID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122 Hari</a:t>
              </a:r>
            </a:p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732658" y="1875900"/>
            <a:ext cx="1455845" cy="1455845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0" name="Group 19"/>
          <p:cNvGrpSpPr/>
          <p:nvPr/>
        </p:nvGrpSpPr>
        <p:grpSpPr>
          <a:xfrm>
            <a:off x="3700842" y="1613586"/>
            <a:ext cx="2340115" cy="4004789"/>
            <a:chOff x="2412551" y="0"/>
            <a:chExt cx="2340115" cy="4371907"/>
          </a:xfrm>
          <a:scene3d>
            <a:camera prst="orthographicFront"/>
            <a:lightRig rig="flat" dir="t"/>
          </a:scene3d>
        </p:grpSpPr>
        <p:sp>
          <p:nvSpPr>
            <p:cNvPr id="31" name="Rounded Rectangle 30"/>
            <p:cNvSpPr/>
            <p:nvPr/>
          </p:nvSpPr>
          <p:spPr>
            <a:xfrm>
              <a:off x="2412551" y="0"/>
              <a:ext cx="2340115" cy="4371907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2451115"/>
                <a:satOff val="-3409"/>
                <a:lumOff val="-1307"/>
                <a:alphaOff val="0"/>
              </a:schemeClr>
            </a:fillRef>
            <a:effectRef idx="2">
              <a:schemeClr val="accent5">
                <a:hueOff val="-2451115"/>
                <a:satOff val="-3409"/>
                <a:lumOff val="-13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7"/>
            <p:cNvSpPr/>
            <p:nvPr/>
          </p:nvSpPr>
          <p:spPr>
            <a:xfrm>
              <a:off x="2412551" y="1662305"/>
              <a:ext cx="2340115" cy="250846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d-ID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Minggu</a:t>
              </a:r>
              <a:r>
                <a:rPr kumimoji="0" lang="en-US" altLang="id-ID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 </a:t>
              </a:r>
              <a:r>
                <a:rPr kumimoji="0" lang="en-US" altLang="id-ID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Efektif</a:t>
              </a:r>
              <a:r>
                <a:rPr kumimoji="0" lang="en-US" altLang="id-ID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 </a:t>
              </a:r>
              <a:r>
                <a:rPr kumimoji="0" lang="en-US" altLang="id-ID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Belajar</a:t>
              </a:r>
              <a:endParaRPr kumimoji="0" lang="en-US" altLang="id-ID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id-ID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id-ID" sz="2400" b="1" dirty="0">
                  <a:solidFill>
                    <a:srgbClr val="FFC000"/>
                  </a:solidFill>
                  <a:latin typeface="Century Gothic" panose="020B0502020202020204"/>
                </a:rPr>
                <a:t>16</a:t>
              </a:r>
              <a:r>
                <a:rPr kumimoji="0" lang="en-US" altLang="id-ID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 </a:t>
              </a:r>
              <a:r>
                <a:rPr kumimoji="0" lang="en-US" altLang="id-ID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Minggu</a:t>
              </a:r>
              <a:endParaRPr kumimoji="0" lang="en-US" altLang="id-ID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21" name="Oval 20"/>
          <p:cNvSpPr/>
          <p:nvPr/>
        </p:nvSpPr>
        <p:spPr>
          <a:xfrm>
            <a:off x="4142977" y="1875900"/>
            <a:ext cx="1455845" cy="1455845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000" b="-8000"/>
            </a:stretch>
          </a:blip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tint val="50000"/>
              <a:hueOff val="-2462990"/>
              <a:satOff val="-4332"/>
              <a:lumOff val="-55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oup 21"/>
          <p:cNvGrpSpPr/>
          <p:nvPr/>
        </p:nvGrpSpPr>
        <p:grpSpPr>
          <a:xfrm>
            <a:off x="6092300" y="1613586"/>
            <a:ext cx="2340115" cy="4004789"/>
            <a:chOff x="4804009" y="0"/>
            <a:chExt cx="2340115" cy="4371907"/>
          </a:xfrm>
          <a:scene3d>
            <a:camera prst="orthographicFront"/>
            <a:lightRig rig="flat" dir="t"/>
          </a:scene3d>
        </p:grpSpPr>
        <p:sp>
          <p:nvSpPr>
            <p:cNvPr id="29" name="Rounded Rectangle 28"/>
            <p:cNvSpPr/>
            <p:nvPr/>
          </p:nvSpPr>
          <p:spPr>
            <a:xfrm>
              <a:off x="4804009" y="0"/>
              <a:ext cx="2340115" cy="4371907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4902230"/>
                <a:satOff val="-6819"/>
                <a:lumOff val="-2615"/>
                <a:alphaOff val="0"/>
              </a:schemeClr>
            </a:fillRef>
            <a:effectRef idx="2">
              <a:schemeClr val="accent5">
                <a:hueOff val="-4902230"/>
                <a:satOff val="-6819"/>
                <a:lumOff val="-26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10"/>
            <p:cNvSpPr/>
            <p:nvPr/>
          </p:nvSpPr>
          <p:spPr>
            <a:xfrm>
              <a:off x="4804009" y="1909762"/>
              <a:ext cx="2340115" cy="21322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d-ID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Hari </a:t>
              </a:r>
              <a:r>
                <a:rPr kumimoji="0" lang="en-US" altLang="id-ID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Efektif</a:t>
              </a:r>
              <a:r>
                <a:rPr kumimoji="0" lang="en-US" altLang="id-ID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 </a:t>
              </a:r>
              <a:r>
                <a:rPr kumimoji="0" lang="en-US" altLang="id-ID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Belajar</a:t>
              </a:r>
              <a:endParaRPr kumimoji="0" lang="en-US" altLang="id-ID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id-ID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id-ID" sz="2400" b="1" dirty="0">
                  <a:solidFill>
                    <a:srgbClr val="FFC000"/>
                  </a:solidFill>
                  <a:latin typeface="Century Gothic" panose="020B0502020202020204"/>
                </a:rPr>
                <a:t>87</a:t>
              </a:r>
              <a:r>
                <a:rPr kumimoji="0" lang="en-US" altLang="id-ID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 Hari</a:t>
              </a:r>
            </a:p>
          </p:txBody>
        </p:sp>
      </p:grpSp>
      <p:sp>
        <p:nvSpPr>
          <p:cNvPr id="23" name="Oval 22"/>
          <p:cNvSpPr/>
          <p:nvPr/>
        </p:nvSpPr>
        <p:spPr>
          <a:xfrm>
            <a:off x="6553297" y="1875900"/>
            <a:ext cx="1455845" cy="1455845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tint val="50000"/>
              <a:hueOff val="-4925980"/>
              <a:satOff val="-8665"/>
              <a:lumOff val="-1115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oup 23"/>
          <p:cNvGrpSpPr/>
          <p:nvPr/>
        </p:nvGrpSpPr>
        <p:grpSpPr>
          <a:xfrm>
            <a:off x="8521480" y="1613586"/>
            <a:ext cx="2340115" cy="4004789"/>
            <a:chOff x="7233189" y="0"/>
            <a:chExt cx="2340115" cy="4371907"/>
          </a:xfrm>
          <a:scene3d>
            <a:camera prst="orthographicFront"/>
            <a:lightRig rig="fla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7233189" y="0"/>
              <a:ext cx="2340115" cy="4371907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13"/>
            <p:cNvSpPr/>
            <p:nvPr/>
          </p:nvSpPr>
          <p:spPr>
            <a:xfrm>
              <a:off x="7233189" y="2042761"/>
              <a:ext cx="2340115" cy="180896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d-ID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Hari </a:t>
              </a:r>
              <a:r>
                <a:rPr kumimoji="0" lang="en-US" altLang="id-ID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Libur</a:t>
              </a:r>
              <a:r>
                <a:rPr kumimoji="0" lang="en-US" altLang="id-ID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 </a:t>
              </a:r>
              <a:r>
                <a:rPr kumimoji="0" lang="en-US" altLang="id-ID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Nas</a:t>
              </a:r>
              <a:r>
                <a:rPr kumimoji="0" lang="en-US" altLang="id-ID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/</a:t>
              </a:r>
              <a:r>
                <a:rPr kumimoji="0" lang="en-US" altLang="id-ID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Keagamaan</a:t>
              </a:r>
              <a:r>
                <a:rPr kumimoji="0" lang="en-US" altLang="id-ID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/</a:t>
              </a:r>
              <a:r>
                <a:rPr kumimoji="0" lang="en-US" altLang="id-ID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Sekolah</a:t>
              </a:r>
              <a:endParaRPr kumimoji="0" lang="en-US" altLang="id-ID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id-ID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d-ID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33 Hari</a:t>
              </a:r>
            </a:p>
          </p:txBody>
        </p:sp>
      </p:grpSp>
      <p:sp>
        <p:nvSpPr>
          <p:cNvPr id="25" name="Oval 24"/>
          <p:cNvSpPr/>
          <p:nvPr/>
        </p:nvSpPr>
        <p:spPr>
          <a:xfrm>
            <a:off x="8963616" y="1875900"/>
            <a:ext cx="1455845" cy="145584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000" b="-15000"/>
            </a:stretch>
          </a:blip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tint val="50000"/>
              <a:hueOff val="-7388970"/>
              <a:satOff val="-12997"/>
              <a:lumOff val="-167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Heptagon 34"/>
          <p:cNvSpPr/>
          <p:nvPr/>
        </p:nvSpPr>
        <p:spPr>
          <a:xfrm>
            <a:off x="1384957" y="1776469"/>
            <a:ext cx="644060" cy="612742"/>
          </a:xfrm>
          <a:prstGeom prst="heptag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Heptagon 35"/>
          <p:cNvSpPr/>
          <p:nvPr/>
        </p:nvSpPr>
        <p:spPr>
          <a:xfrm>
            <a:off x="3719703" y="1776469"/>
            <a:ext cx="644060" cy="616368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Heptagon 36"/>
          <p:cNvSpPr/>
          <p:nvPr/>
        </p:nvSpPr>
        <p:spPr>
          <a:xfrm>
            <a:off x="6231267" y="1782304"/>
            <a:ext cx="644060" cy="616368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Heptagon 37"/>
          <p:cNvSpPr/>
          <p:nvPr/>
        </p:nvSpPr>
        <p:spPr>
          <a:xfrm>
            <a:off x="8677292" y="1811321"/>
            <a:ext cx="644060" cy="616368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277CAC0-ED37-4F13-8E60-0982797C8E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421" y="2168013"/>
            <a:ext cx="989876" cy="9898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6180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83476" y="214986"/>
            <a:ext cx="111511" cy="13364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1533" y="51734"/>
            <a:ext cx="84242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HARI LIBUR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NASIONAL/KEAGAMAAN/SEKOLAH</a:t>
            </a:r>
            <a:r>
              <a:rPr kumimoji="0" lang="id-ID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33249" y="1058924"/>
            <a:ext cx="4638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TAHUN 2020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30ED8C-72B1-47AE-8C36-C754CDCE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477" y="2538381"/>
            <a:ext cx="7864650" cy="32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7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1745</TotalTime>
  <Words>548</Words>
  <Application>Microsoft Office PowerPoint</Application>
  <PresentationFormat>Widescreen</PresentationFormat>
  <Paragraphs>258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Arial Black</vt:lpstr>
      <vt:lpstr>Arial Narrow</vt:lpstr>
      <vt:lpstr>Calibri</vt:lpstr>
      <vt:lpstr>Calibri Light</vt:lpstr>
      <vt:lpstr>Century Gothic</vt:lpstr>
      <vt:lpstr>Tahoma</vt:lpstr>
      <vt:lpstr>Times New Roman</vt:lpstr>
      <vt:lpstr>Verdana</vt:lpstr>
      <vt:lpstr>Wingdings</vt:lpstr>
      <vt:lpstr>Wingdings 3</vt:lpstr>
      <vt:lpstr>Office Theme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nawang</dc:creator>
  <cp:lastModifiedBy>armen pdg</cp:lastModifiedBy>
  <cp:revision>117</cp:revision>
  <cp:lastPrinted>2019-02-07T11:03:16Z</cp:lastPrinted>
  <dcterms:created xsi:type="dcterms:W3CDTF">2019-01-21T13:58:38Z</dcterms:created>
  <dcterms:modified xsi:type="dcterms:W3CDTF">2020-04-16T22:47:02Z</dcterms:modified>
</cp:coreProperties>
</file>