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2" r:id="rId3"/>
    <p:sldId id="297" r:id="rId4"/>
    <p:sldId id="262" r:id="rId5"/>
    <p:sldId id="258" r:id="rId6"/>
    <p:sldId id="264" r:id="rId7"/>
    <p:sldId id="274" r:id="rId8"/>
    <p:sldId id="256" r:id="rId9"/>
    <p:sldId id="298" r:id="rId10"/>
    <p:sldId id="257" r:id="rId11"/>
    <p:sldId id="277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00"/>
    <a:srgbClr val="C00000"/>
    <a:srgbClr val="FFFFAB"/>
    <a:srgbClr val="ED7D31"/>
    <a:srgbClr val="002060"/>
    <a:srgbClr val="D5F4F9"/>
    <a:srgbClr val="7030A0"/>
    <a:srgbClr val="FFF7FC"/>
    <a:srgbClr val="536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8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16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4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2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65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08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06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95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90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12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0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572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35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76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1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7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3C86-8B8A-489C-AFD1-02550A0BB4C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2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3051" r="14683"/>
          <a:stretch/>
        </p:blipFill>
        <p:spPr>
          <a:xfrm>
            <a:off x="-86061" y="266697"/>
            <a:ext cx="12278061" cy="43113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6798" y="1605731"/>
            <a:ext cx="11845202" cy="277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b="1" dirty="0">
                <a:solidFill>
                  <a:prstClr val="white"/>
                </a:solidFill>
              </a:rPr>
              <a:t>KETENTUAN PENYUSUNAN DOKUMEN KTSP SMK</a:t>
            </a:r>
            <a:endParaRPr lang="id-ID" sz="7200" b="1" dirty="0">
              <a:solidFill>
                <a:prstClr val="white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id-ID" sz="7200" b="1" dirty="0">
                <a:solidFill>
                  <a:prstClr val="white"/>
                </a:solidFill>
              </a:rPr>
              <a:t>TP. </a:t>
            </a:r>
            <a:r>
              <a:rPr lang="en-US" sz="7200" b="1" dirty="0">
                <a:solidFill>
                  <a:prstClr val="white"/>
                </a:solidFill>
              </a:rPr>
              <a:t>2020</a:t>
            </a:r>
            <a:r>
              <a:rPr lang="id-ID" sz="7200" b="1" dirty="0">
                <a:solidFill>
                  <a:prstClr val="white"/>
                </a:solidFill>
              </a:rPr>
              <a:t>/20</a:t>
            </a:r>
            <a:r>
              <a:rPr lang="en-US" sz="7200" b="1" dirty="0">
                <a:solidFill>
                  <a:prstClr val="white"/>
                </a:solidFill>
              </a:rPr>
              <a:t>21</a:t>
            </a:r>
            <a:endParaRPr lang="en-US" sz="7200" dirty="0">
              <a:solidFill>
                <a:prstClr val="white"/>
              </a:solidFill>
            </a:endParaRPr>
          </a:p>
        </p:txBody>
      </p:sp>
      <p:sp>
        <p:nvSpPr>
          <p:cNvPr id="15" name="object 11"/>
          <p:cNvSpPr/>
          <p:nvPr/>
        </p:nvSpPr>
        <p:spPr>
          <a:xfrm flipH="1">
            <a:off x="17631" y="4311317"/>
            <a:ext cx="3700631" cy="2546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289964" y="5584658"/>
            <a:ext cx="543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prstClr val="black"/>
                </a:solidFill>
              </a:rPr>
              <a:t>TIM PENGEMBANG KURIKULUM</a:t>
            </a:r>
            <a:endParaRPr lang="id-ID" sz="2400" b="1" dirty="0">
              <a:solidFill>
                <a:prstClr val="black"/>
              </a:solidFill>
            </a:endParaRPr>
          </a:p>
          <a:p>
            <a:pPr algn="r"/>
            <a:r>
              <a:rPr lang="en-US" sz="2400" b="1" dirty="0">
                <a:solidFill>
                  <a:prstClr val="black"/>
                </a:solidFill>
              </a:rPr>
              <a:t>PROVINSI SUMATERA BARAT</a:t>
            </a:r>
          </a:p>
        </p:txBody>
      </p:sp>
    </p:spTree>
    <p:extLst>
      <p:ext uri="{BB962C8B-B14F-4D97-AF65-F5344CB8AC3E}">
        <p14:creationId xmlns:p14="http://schemas.microsoft.com/office/powerpoint/2010/main" val="2527439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84" y="0"/>
            <a:ext cx="1218460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7834" y="252271"/>
            <a:ext cx="84242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PENILAIAN DOKUMEN KTSP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RENTANGAN NILAI</a:t>
            </a:r>
            <a:endParaRPr kumimoji="0" lang="id-ID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8" y="1857039"/>
            <a:ext cx="1188720" cy="1188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4" y="3657833"/>
            <a:ext cx="1020318" cy="1188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4" y="5458628"/>
            <a:ext cx="1294087" cy="103353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F80385-BD58-427A-BAE7-9B08C6345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57119"/>
              </p:ext>
            </p:extLst>
          </p:nvPr>
        </p:nvGraphicFramePr>
        <p:xfrm>
          <a:off x="2008910" y="2092036"/>
          <a:ext cx="9619932" cy="4215689"/>
        </p:xfrm>
        <a:graphic>
          <a:graphicData uri="http://schemas.openxmlformats.org/drawingml/2006/table">
            <a:tbl>
              <a:tblPr firstRow="1" firstCol="1" bandRow="1"/>
              <a:tblGrid>
                <a:gridCol w="911911">
                  <a:extLst>
                    <a:ext uri="{9D8B030D-6E8A-4147-A177-3AD203B41FA5}">
                      <a16:colId xmlns:a16="http://schemas.microsoft.com/office/drawing/2014/main" val="1457540451"/>
                    </a:ext>
                  </a:extLst>
                </a:gridCol>
                <a:gridCol w="4357273">
                  <a:extLst>
                    <a:ext uri="{9D8B030D-6E8A-4147-A177-3AD203B41FA5}">
                      <a16:colId xmlns:a16="http://schemas.microsoft.com/office/drawing/2014/main" val="4038940439"/>
                    </a:ext>
                  </a:extLst>
                </a:gridCol>
                <a:gridCol w="4350748">
                  <a:extLst>
                    <a:ext uri="{9D8B030D-6E8A-4147-A177-3AD203B41FA5}">
                      <a16:colId xmlns:a16="http://schemas.microsoft.com/office/drawing/2014/main" val="3231080498"/>
                    </a:ext>
                  </a:extLst>
                </a:gridCol>
              </a:tblGrid>
              <a:tr h="789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Rentang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Nilai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Predikat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42433"/>
                  </a:ext>
                </a:extLst>
              </a:tr>
              <a:tr h="6851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419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 </a:t>
                      </a:r>
                      <a:r>
                        <a:rPr lang="en-US" sz="4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s.d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100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27193"/>
                  </a:ext>
                </a:extLst>
              </a:tr>
              <a:tr h="6851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419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 </a:t>
                      </a:r>
                      <a:r>
                        <a:rPr lang="en-US" sz="4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s.d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90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60470"/>
                  </a:ext>
                </a:extLst>
              </a:tr>
              <a:tr h="6851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419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 </a:t>
                      </a:r>
                      <a:r>
                        <a:rPr lang="en-US" sz="4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s.d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80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48891"/>
                  </a:ext>
                </a:extLst>
              </a:tr>
              <a:tr h="6851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419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 </a:t>
                      </a:r>
                      <a:r>
                        <a:rPr lang="en-US" sz="4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s.d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70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06709"/>
                  </a:ext>
                </a:extLst>
              </a:tr>
              <a:tr h="6851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419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≤ 60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04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61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6785" y="5531664"/>
            <a:ext cx="10669135" cy="97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9115">
              <a:lnSpc>
                <a:spcPts val="3385"/>
              </a:lnSpc>
              <a:spcBef>
                <a:spcPts val="169"/>
              </a:spcBef>
            </a:pPr>
            <a:r>
              <a:rPr lang="en-US" sz="4000" b="1" spc="-9" dirty="0" err="1">
                <a:solidFill>
                  <a:srgbClr val="FF0000"/>
                </a:solidFill>
                <a:cs typeface="Franklin Gothic Medium Cond"/>
              </a:rPr>
              <a:t>Dokumen</a:t>
            </a:r>
            <a:r>
              <a:rPr lang="en-US" sz="4000" b="1" spc="-9" dirty="0">
                <a:solidFill>
                  <a:srgbClr val="FF0000"/>
                </a:solidFill>
                <a:cs typeface="Franklin Gothic Medium Cond"/>
              </a:rPr>
              <a:t> III</a:t>
            </a:r>
          </a:p>
          <a:p>
            <a:pPr marL="12700" marR="69115">
              <a:lnSpc>
                <a:spcPts val="3385"/>
              </a:lnSpc>
              <a:spcBef>
                <a:spcPts val="169"/>
              </a:spcBef>
            </a:pPr>
            <a:r>
              <a:rPr lang="en-US" sz="2800" spc="-9" dirty="0" err="1">
                <a:cs typeface="Franklin Gothic Medium Cond"/>
              </a:rPr>
              <a:t>Rencana</a:t>
            </a:r>
            <a:r>
              <a:rPr lang="en-US" sz="2800" spc="-9" dirty="0">
                <a:cs typeface="Franklin Gothic Medium Cond"/>
              </a:rPr>
              <a:t> </a:t>
            </a:r>
            <a:r>
              <a:rPr lang="en-US" sz="2800" spc="-9" dirty="0" err="1">
                <a:cs typeface="Franklin Gothic Medium Cond"/>
              </a:rPr>
              <a:t>Pelaksanaan</a:t>
            </a:r>
            <a:r>
              <a:rPr lang="en-US" sz="2800" spc="-9" dirty="0">
                <a:cs typeface="Franklin Gothic Medium Cond"/>
              </a:rPr>
              <a:t> </a:t>
            </a:r>
            <a:r>
              <a:rPr lang="en-US" sz="2800" spc="-9" dirty="0" err="1">
                <a:cs typeface="Franklin Gothic Medium Cond"/>
              </a:rPr>
              <a:t>Pembelajaran</a:t>
            </a:r>
            <a:r>
              <a:rPr lang="en-US" sz="2800" spc="-9" dirty="0">
                <a:cs typeface="Franklin Gothic Medium Cond"/>
              </a:rPr>
              <a:t> (RPP)</a:t>
            </a:r>
          </a:p>
        </p:txBody>
      </p:sp>
      <p:sp>
        <p:nvSpPr>
          <p:cNvPr id="6" name="Pentagon 5"/>
          <p:cNvSpPr/>
          <p:nvPr/>
        </p:nvSpPr>
        <p:spPr>
          <a:xfrm>
            <a:off x="6343325" y="290501"/>
            <a:ext cx="304800" cy="159173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5424" y="163038"/>
            <a:ext cx="5336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prstClr val="black"/>
                </a:solidFill>
                <a:latin typeface="Arial Narrow" panose="020B0606020202030204" pitchFamily="34" charset="0"/>
              </a:rPr>
              <a:t>KTSP SMK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0825" y="790428"/>
            <a:ext cx="36745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prstClr val="black"/>
                </a:solidFill>
                <a:latin typeface="Arial Black" panose="020B0A04020102020204" pitchFamily="34" charset="0"/>
              </a:rPr>
              <a:t>2020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8915" y="202369"/>
            <a:ext cx="5799306" cy="1639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 rot="5400000">
            <a:off x="3074605" y="-562258"/>
            <a:ext cx="286069" cy="4217008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446" y="141755"/>
            <a:ext cx="5723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r>
              <a:rPr lang="en-US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DOKUMEN</a:t>
            </a:r>
            <a:endParaRPr lang="en-US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0871" y="6540215"/>
            <a:ext cx="3232174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6785" y="2232554"/>
            <a:ext cx="8570260" cy="1847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9115" algn="just">
              <a:lnSpc>
                <a:spcPts val="3385"/>
              </a:lnSpc>
              <a:spcBef>
                <a:spcPts val="169"/>
              </a:spcBef>
            </a:pPr>
            <a:r>
              <a:rPr lang="en-US" sz="4000" b="1" spc="-9" dirty="0" err="1">
                <a:solidFill>
                  <a:srgbClr val="C00000"/>
                </a:solidFill>
                <a:cs typeface="Franklin Gothic Medium Cond"/>
              </a:rPr>
              <a:t>Dokumen</a:t>
            </a:r>
            <a:r>
              <a:rPr lang="en-US" sz="4000" b="1" spc="-9" dirty="0">
                <a:solidFill>
                  <a:srgbClr val="C00000"/>
                </a:solidFill>
                <a:cs typeface="Franklin Gothic Medium Cond"/>
              </a:rPr>
              <a:t> I </a:t>
            </a:r>
          </a:p>
          <a:p>
            <a:pPr marL="12700" marR="69115" algn="just">
              <a:lnSpc>
                <a:spcPts val="3385"/>
              </a:lnSpc>
              <a:spcBef>
                <a:spcPts val="169"/>
              </a:spcBef>
            </a:pPr>
            <a:r>
              <a:rPr lang="en-US" sz="2800" spc="-9" dirty="0" err="1">
                <a:cs typeface="Franklin Gothic Medium Cond"/>
              </a:rPr>
              <a:t>Terdiri</a:t>
            </a:r>
            <a:r>
              <a:rPr lang="en-US" sz="2800" spc="-9" dirty="0">
                <a:cs typeface="Franklin Gothic Medium Cond"/>
              </a:rPr>
              <a:t> </a:t>
            </a:r>
            <a:r>
              <a:rPr lang="en-US" sz="2800" spc="-9" dirty="0" err="1">
                <a:cs typeface="Franklin Gothic Medium Cond"/>
              </a:rPr>
              <a:t>dari</a:t>
            </a:r>
            <a:r>
              <a:rPr lang="en-US" sz="2800" spc="-9" dirty="0">
                <a:cs typeface="Franklin Gothic Medium Cond"/>
              </a:rPr>
              <a:t> 4 BAB dan </a:t>
            </a:r>
            <a:r>
              <a:rPr lang="en-US" sz="2800" spc="-9" dirty="0" err="1">
                <a:cs typeface="Franklin Gothic Medium Cond"/>
              </a:rPr>
              <a:t>lampiran</a:t>
            </a:r>
            <a:r>
              <a:rPr lang="en-US" sz="2800" spc="-9" dirty="0">
                <a:cs typeface="Franklin Gothic Medium Cond"/>
              </a:rPr>
              <a:t>, </a:t>
            </a:r>
            <a:r>
              <a:rPr lang="en-US" sz="2800" spc="-9" dirty="0" err="1">
                <a:cs typeface="Franklin Gothic Medium Cond"/>
              </a:rPr>
              <a:t>disusun</a:t>
            </a:r>
            <a:r>
              <a:rPr lang="en-US" sz="2800" spc="-9" dirty="0">
                <a:cs typeface="Franklin Gothic Medium Cond"/>
              </a:rPr>
              <a:t> </a:t>
            </a:r>
            <a:r>
              <a:rPr lang="en-US" sz="2800" spc="-9" dirty="0" err="1">
                <a:cs typeface="Franklin Gothic Medium Cond"/>
              </a:rPr>
              <a:t>sesuai</a:t>
            </a:r>
            <a:r>
              <a:rPr lang="en-US" sz="2800" spc="-9" dirty="0">
                <a:cs typeface="Franklin Gothic Medium Cond"/>
              </a:rPr>
              <a:t> </a:t>
            </a:r>
            <a:r>
              <a:rPr lang="en-US" sz="2800" spc="-9" dirty="0" err="1">
                <a:cs typeface="Franklin Gothic Medium Cond"/>
              </a:rPr>
              <a:t>Sistematika</a:t>
            </a:r>
            <a:r>
              <a:rPr lang="en-US" sz="2800" spc="-9" dirty="0">
                <a:cs typeface="Franklin Gothic Medium Cond"/>
              </a:rPr>
              <a:t> yang </a:t>
            </a:r>
            <a:r>
              <a:rPr lang="en-US" sz="2800" spc="-9" dirty="0" err="1">
                <a:cs typeface="Franklin Gothic Medium Cond"/>
              </a:rPr>
              <a:t>ditetapkan</a:t>
            </a:r>
            <a:r>
              <a:rPr lang="en-US" sz="2800" spc="-9" dirty="0">
                <a:cs typeface="Franklin Gothic Medium Cond"/>
              </a:rPr>
              <a:t> </a:t>
            </a:r>
            <a:r>
              <a:rPr lang="en-US" sz="2800" spc="-9" dirty="0" err="1">
                <a:cs typeface="Franklin Gothic Medium Cond"/>
              </a:rPr>
              <a:t>setiap</a:t>
            </a:r>
            <a:r>
              <a:rPr lang="en-US" sz="2800" spc="-9" dirty="0">
                <a:cs typeface="Franklin Gothic Medium Cond"/>
              </a:rPr>
              <a:t> </a:t>
            </a:r>
            <a:r>
              <a:rPr lang="en-US" sz="2800" spc="-9" dirty="0" err="1">
                <a:cs typeface="Franklin Gothic Medium Cond"/>
              </a:rPr>
              <a:t>tahun</a:t>
            </a:r>
            <a:r>
              <a:rPr lang="en-US" sz="2800" spc="-9" dirty="0">
                <a:cs typeface="Franklin Gothic Medium Cond"/>
              </a:rPr>
              <a:t> oleh TPK </a:t>
            </a:r>
            <a:r>
              <a:rPr lang="en-US" sz="2800" spc="-9" dirty="0" err="1">
                <a:cs typeface="Franklin Gothic Medium Cond"/>
              </a:rPr>
              <a:t>Provinsi</a:t>
            </a:r>
            <a:r>
              <a:rPr lang="en-US" sz="2800" spc="-9" dirty="0">
                <a:cs typeface="Franklin Gothic Medium Cond"/>
              </a:rPr>
              <a:t> Sumatera Barat</a:t>
            </a:r>
            <a:endParaRPr lang="en-US" sz="2800" dirty="0">
              <a:cs typeface="Franklin Gothic Medium Con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6784" y="4274448"/>
            <a:ext cx="6743579" cy="97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9115">
              <a:lnSpc>
                <a:spcPts val="3385"/>
              </a:lnSpc>
              <a:spcBef>
                <a:spcPts val="169"/>
              </a:spcBef>
            </a:pPr>
            <a:r>
              <a:rPr lang="en-US" sz="4000" b="1" spc="-9" dirty="0" err="1">
                <a:solidFill>
                  <a:srgbClr val="009900"/>
                </a:solidFill>
                <a:cs typeface="Franklin Gothic Medium Cond"/>
              </a:rPr>
              <a:t>Dokumen</a:t>
            </a:r>
            <a:r>
              <a:rPr lang="en-US" sz="4000" b="1" spc="-9" dirty="0">
                <a:solidFill>
                  <a:srgbClr val="009900"/>
                </a:solidFill>
                <a:cs typeface="Franklin Gothic Medium Cond"/>
              </a:rPr>
              <a:t> II </a:t>
            </a:r>
            <a:endParaRPr lang="en-US" sz="2800" b="1" spc="-9" dirty="0">
              <a:solidFill>
                <a:srgbClr val="009900"/>
              </a:solidFill>
              <a:cs typeface="Franklin Gothic Medium Cond"/>
            </a:endParaRPr>
          </a:p>
          <a:p>
            <a:pPr marL="12700" marR="69115">
              <a:lnSpc>
                <a:spcPts val="3385"/>
              </a:lnSpc>
              <a:spcBef>
                <a:spcPts val="169"/>
              </a:spcBef>
            </a:pPr>
            <a:r>
              <a:rPr lang="en-US" sz="2800" spc="-9" dirty="0" err="1">
                <a:cs typeface="Franklin Gothic Medium Cond"/>
              </a:rPr>
              <a:t>Silabus</a:t>
            </a:r>
            <a:r>
              <a:rPr lang="en-US" sz="2800" spc="-9" dirty="0">
                <a:cs typeface="Franklin Gothic Medium Cond"/>
              </a:rPr>
              <a:t> Mata Pelajaran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8AECF-567D-4031-8253-95E534DD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5" y="2206782"/>
            <a:ext cx="1472798" cy="14727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6E2D19-A15F-4F63-8875-93E6531B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5" y="3684266"/>
            <a:ext cx="1472798" cy="14727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5E164B-521C-4B75-8E5E-959097AD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83" y="5059440"/>
            <a:ext cx="1472798" cy="14727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266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" y="13855"/>
            <a:ext cx="1218460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7834" y="252271"/>
            <a:ext cx="84242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KTSP SMK TP. 2020/2021</a:t>
            </a:r>
            <a:endParaRPr lang="id-ID" sz="28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ATURAN PENGETIKAN</a:t>
            </a:r>
            <a:endParaRPr lang="id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45402" y="1736825"/>
            <a:ext cx="588184" cy="547351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6702" y="1779667"/>
            <a:ext cx="450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KERTAS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6702" y="2154435"/>
            <a:ext cx="5460456" cy="89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Jenis</a:t>
            </a:r>
            <a:r>
              <a:rPr lang="en-US" sz="24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Kertas</a:t>
            </a:r>
            <a:r>
              <a:rPr lang="en-US" sz="24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: A4/70 </a:t>
            </a:r>
            <a:r>
              <a:rPr lang="en-US" sz="240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80 gram</a:t>
            </a:r>
            <a:endParaRPr lang="en-US" sz="160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2286" y="4225316"/>
            <a:ext cx="588184" cy="547351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3586" y="4268158"/>
            <a:ext cx="450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MARGIN PENGETIKAN</a:t>
            </a:r>
            <a:endParaRPr lang="en-US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3586" y="4642926"/>
            <a:ext cx="5460456" cy="1748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>
              <a:lnSpc>
                <a:spcPct val="115000"/>
              </a:lnSpc>
              <a:spcAft>
                <a:spcPts val="0"/>
              </a:spcAft>
            </a:pPr>
            <a:r>
              <a:rPr lang="en-US" sz="24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Top		: 3 Cm</a:t>
            </a:r>
          </a:p>
          <a:p>
            <a:pPr marR="45720">
              <a:lnSpc>
                <a:spcPct val="115000"/>
              </a:lnSpc>
              <a:spcAft>
                <a:spcPts val="0"/>
              </a:spcAft>
            </a:pPr>
            <a:r>
              <a:rPr lang="en-US" sz="24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Left		: 3 Cm</a:t>
            </a:r>
          </a:p>
          <a:p>
            <a:pPr marR="45720">
              <a:lnSpc>
                <a:spcPct val="115000"/>
              </a:lnSpc>
              <a:spcAft>
                <a:spcPts val="0"/>
              </a:spcAft>
            </a:pPr>
            <a:r>
              <a:rPr lang="en-US" sz="24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Right</a:t>
            </a:r>
            <a:r>
              <a:rPr lang="en-US" sz="24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		</a:t>
            </a:r>
            <a:r>
              <a:rPr lang="en-US" sz="24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: 2,5 Cm</a:t>
            </a:r>
          </a:p>
          <a:p>
            <a:pPr marR="45720">
              <a:lnSpc>
                <a:spcPct val="115000"/>
              </a:lnSpc>
              <a:spcAft>
                <a:spcPts val="0"/>
              </a:spcAft>
            </a:pPr>
            <a:r>
              <a:rPr lang="en-US" sz="24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Bottom	: 2,5 Cm</a:t>
            </a:r>
            <a:endParaRPr lang="en-US" sz="160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394570" y="1779667"/>
            <a:ext cx="588184" cy="547351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65870" y="1822509"/>
            <a:ext cx="450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JENIS FONT DAN SPASI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65870" y="2197277"/>
            <a:ext cx="5126130" cy="140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>
              <a:lnSpc>
                <a:spcPct val="115000"/>
              </a:lnSpc>
              <a:spcAft>
                <a:spcPts val="0"/>
              </a:spcAft>
            </a:pPr>
            <a:r>
              <a:rPr lang="en-US" sz="2000" spc="-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Jenis</a:t>
            </a:r>
            <a:r>
              <a:rPr lang="en-US" sz="20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Font : ARIAL</a:t>
            </a:r>
          </a:p>
          <a:p>
            <a:pPr marR="45720">
              <a:lnSpc>
                <a:spcPct val="115000"/>
              </a:lnSpc>
              <a:spcAft>
                <a:spcPts val="0"/>
              </a:spcAft>
            </a:pPr>
            <a:r>
              <a:rPr lang="en-US" sz="2000" spc="-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Ukuran</a:t>
            </a:r>
            <a:r>
              <a:rPr lang="en-US" sz="20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12 (</a:t>
            </a:r>
            <a:r>
              <a:rPr lang="en-US" sz="2000" spc="-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Tabel</a:t>
            </a:r>
            <a:r>
              <a:rPr lang="en-US" sz="20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menyesuaikan</a:t>
            </a:r>
            <a:r>
              <a:rPr lang="en-US" sz="20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R="45720">
              <a:lnSpc>
                <a:spcPct val="115000"/>
              </a:lnSpc>
              <a:spcAft>
                <a:spcPts val="0"/>
              </a:spcAft>
            </a:pPr>
            <a:r>
              <a:rPr lang="en-US" sz="2000" spc="-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Spasi</a:t>
            </a:r>
            <a:r>
              <a:rPr lang="en-US" sz="20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1,5 (</a:t>
            </a:r>
            <a:r>
              <a:rPr lang="en-US" sz="2000" spc="-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Tabel</a:t>
            </a:r>
            <a:r>
              <a:rPr lang="en-US" sz="20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menyesuaikan</a:t>
            </a:r>
            <a:r>
              <a:rPr lang="en-US" sz="2000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R="45720">
              <a:lnSpc>
                <a:spcPct val="115000"/>
              </a:lnSpc>
              <a:spcAft>
                <a:spcPts val="0"/>
              </a:spcAft>
            </a:pPr>
            <a:endParaRPr lang="en-US" sz="140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311454" y="4268158"/>
            <a:ext cx="588184" cy="547351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82754" y="4311000"/>
            <a:ext cx="450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WARNA MAP</a:t>
            </a:r>
            <a:endParaRPr lang="en-US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82754" y="4685768"/>
            <a:ext cx="5126130" cy="147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>
              <a:lnSpc>
                <a:spcPct val="115000"/>
              </a:lnSpc>
              <a:spcAft>
                <a:spcPts val="0"/>
              </a:spcAft>
            </a:pPr>
            <a:r>
              <a:rPr lang="en-US" sz="2000" spc="-5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Dokumen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</a:t>
            </a:r>
            <a:r>
              <a:rPr lang="en-US" sz="2000" spc="-5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Cetak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/Print </a:t>
            </a:r>
            <a:r>
              <a:rPr lang="en-US" sz="2000" spc="-5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dimasukan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</a:t>
            </a:r>
            <a:r>
              <a:rPr lang="en-US" sz="2000" spc="-5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ke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</a:t>
            </a:r>
            <a:r>
              <a:rPr lang="en-US" sz="2000" spc="-5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dalam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map Combi </a:t>
            </a:r>
            <a:r>
              <a:rPr lang="en-US" sz="2000" spc="-5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warna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MERAH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(</a:t>
            </a:r>
            <a:r>
              <a:rPr lang="en-US" sz="2000" spc="-5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bila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</a:t>
            </a:r>
            <a:r>
              <a:rPr lang="en-US" sz="2000" spc="-5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memungkinkan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</a:t>
            </a:r>
            <a:r>
              <a:rPr lang="en-US" sz="2000" spc="-5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cukup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1 map </a:t>
            </a:r>
            <a:r>
              <a:rPr lang="en-US" sz="2000" spc="-5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untuk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ke-3 </a:t>
            </a:r>
            <a:r>
              <a:rPr lang="en-US" sz="2000" spc="-5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Dokumen</a:t>
            </a:r>
            <a:r>
              <a:rPr lang="en-US" sz="2000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 KTSP)</a:t>
            </a:r>
            <a:endParaRPr lang="id-ID" sz="2000" spc="-5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0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" y="-50474"/>
            <a:ext cx="1218460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7834" y="252271"/>
            <a:ext cx="9076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BOBOT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PENILAIAN DAN</a:t>
            </a:r>
            <a:endParaRPr lang="id-ID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BENTUK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DOKUMEN</a:t>
            </a:r>
            <a:endParaRPr lang="id-ID" sz="4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B192CA-52D5-4F8D-BFB4-784B6A9A2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7475"/>
              </p:ext>
            </p:extLst>
          </p:nvPr>
        </p:nvGraphicFramePr>
        <p:xfrm>
          <a:off x="332509" y="1533304"/>
          <a:ext cx="11693233" cy="5218095"/>
        </p:xfrm>
        <a:graphic>
          <a:graphicData uri="http://schemas.openxmlformats.org/drawingml/2006/table">
            <a:tbl>
              <a:tblPr firstRow="1" firstCol="1" bandRow="1"/>
              <a:tblGrid>
                <a:gridCol w="1772144">
                  <a:extLst>
                    <a:ext uri="{9D8B030D-6E8A-4147-A177-3AD203B41FA5}">
                      <a16:colId xmlns:a16="http://schemas.microsoft.com/office/drawing/2014/main" val="2147876798"/>
                    </a:ext>
                  </a:extLst>
                </a:gridCol>
                <a:gridCol w="4351565">
                  <a:extLst>
                    <a:ext uri="{9D8B030D-6E8A-4147-A177-3AD203B41FA5}">
                      <a16:colId xmlns:a16="http://schemas.microsoft.com/office/drawing/2014/main" val="680797148"/>
                    </a:ext>
                  </a:extLst>
                </a:gridCol>
                <a:gridCol w="2621653">
                  <a:extLst>
                    <a:ext uri="{9D8B030D-6E8A-4147-A177-3AD203B41FA5}">
                      <a16:colId xmlns:a16="http://schemas.microsoft.com/office/drawing/2014/main" val="2968462623"/>
                    </a:ext>
                  </a:extLst>
                </a:gridCol>
                <a:gridCol w="2947871">
                  <a:extLst>
                    <a:ext uri="{9D8B030D-6E8A-4147-A177-3AD203B41FA5}">
                      <a16:colId xmlns:a16="http://schemas.microsoft.com/office/drawing/2014/main" val="954554440"/>
                    </a:ext>
                  </a:extLst>
                </a:gridCol>
              </a:tblGrid>
              <a:tr h="28357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DOKUMEN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BOBOT PENILAIAN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BENTUK DOKUMEN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0610"/>
                  </a:ext>
                </a:extLst>
              </a:tr>
              <a:tr h="377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Cetak</a:t>
                      </a: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/Print out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Soft Copy (</a:t>
                      </a:r>
                      <a:r>
                        <a:rPr lang="en-US" sz="2000" b="1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Flashdisk</a:t>
                      </a: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140246"/>
                  </a:ext>
                </a:extLst>
              </a:tr>
              <a:tr h="2742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BAB DAN 12 LAMPIRAN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55%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Cover,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hal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identitas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hal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pengesahan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hal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verifikasi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kata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pengantar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daftar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isi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5%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Bab I 15%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Bab II 10%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Bab III 35%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Bab IV 10 %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Lampiran 25%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Dokumen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lengkap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mulai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cover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sampai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lampiran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Dokumen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lengkap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mulai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cover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sampai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lampiran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62739"/>
                  </a:ext>
                </a:extLst>
              </a:tr>
              <a:tr h="586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SILABUS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MAPEL 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ketentuan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Smt-1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Semua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Mapel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Kelas X, XI dan XII (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Smt-1 dan 2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388012"/>
                  </a:ext>
                </a:extLst>
              </a:tr>
              <a:tr h="586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III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RPP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99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MAPEL</a:t>
                      </a: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ketentuan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Smt-1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Semua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Mapel</a:t>
                      </a: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Kelas X, XI dan XII (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4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9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" y="0"/>
            <a:ext cx="1218460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7834" y="252271"/>
            <a:ext cx="102709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DOKUMEN II</a:t>
            </a:r>
            <a:endParaRPr lang="id-ID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SILABUS CETAK/PRINT </a:t>
            </a: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(Smt-1)</a:t>
            </a:r>
            <a:endParaRPr lang="id-ID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26CE7E-BDF8-4679-9ABE-7A7AF1EE2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14016"/>
              </p:ext>
            </p:extLst>
          </p:nvPr>
        </p:nvGraphicFramePr>
        <p:xfrm>
          <a:off x="429492" y="1512756"/>
          <a:ext cx="11222181" cy="5245694"/>
        </p:xfrm>
        <a:graphic>
          <a:graphicData uri="http://schemas.openxmlformats.org/drawingml/2006/table">
            <a:tbl>
              <a:tblPr firstRow="1" firstCol="1" bandRow="1"/>
              <a:tblGrid>
                <a:gridCol w="641268">
                  <a:extLst>
                    <a:ext uri="{9D8B030D-6E8A-4147-A177-3AD203B41FA5}">
                      <a16:colId xmlns:a16="http://schemas.microsoft.com/office/drawing/2014/main" val="372370918"/>
                    </a:ext>
                  </a:extLst>
                </a:gridCol>
                <a:gridCol w="4949516">
                  <a:extLst>
                    <a:ext uri="{9D8B030D-6E8A-4147-A177-3AD203B41FA5}">
                      <a16:colId xmlns:a16="http://schemas.microsoft.com/office/drawing/2014/main" val="3027659213"/>
                    </a:ext>
                  </a:extLst>
                </a:gridCol>
                <a:gridCol w="1678590">
                  <a:extLst>
                    <a:ext uri="{9D8B030D-6E8A-4147-A177-3AD203B41FA5}">
                      <a16:colId xmlns:a16="http://schemas.microsoft.com/office/drawing/2014/main" val="1843804853"/>
                    </a:ext>
                  </a:extLst>
                </a:gridCol>
                <a:gridCol w="1838899">
                  <a:extLst>
                    <a:ext uri="{9D8B030D-6E8A-4147-A177-3AD203B41FA5}">
                      <a16:colId xmlns:a16="http://schemas.microsoft.com/office/drawing/2014/main" val="524442576"/>
                    </a:ext>
                  </a:extLst>
                </a:gridCol>
                <a:gridCol w="2113908">
                  <a:extLst>
                    <a:ext uri="{9D8B030D-6E8A-4147-A177-3AD203B41FA5}">
                      <a16:colId xmlns:a16="http://schemas.microsoft.com/office/drawing/2014/main" val="1052863651"/>
                    </a:ext>
                  </a:extLst>
                </a:gridCol>
              </a:tblGrid>
              <a:tr h="2606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Mata Pelajaran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Kelas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2217"/>
                  </a:ext>
                </a:extLst>
              </a:tr>
              <a:tr h="220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XI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XII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40101"/>
                  </a:ext>
                </a:extLst>
              </a:tr>
              <a:tr h="1213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Kelompok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Mapel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Muatan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Nasional (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pilih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mapel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Silabus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60604"/>
                  </a:ext>
                </a:extLst>
              </a:tr>
              <a:tr h="1213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Kelompok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Mapel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Muatan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Kewilayahan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pilih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mapel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Silabus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16444"/>
                  </a:ext>
                </a:extLst>
              </a:tr>
              <a:tr h="1213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Kelompok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Mapel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Muatan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Kejuruan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pilih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masing-masing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mapel</a:t>
                      </a: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Silabus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ID" sz="2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Silabus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40876"/>
                  </a:ext>
                </a:extLst>
              </a:tr>
              <a:tr h="38689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8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D" sz="28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ID" sz="2800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Silabus</a:t>
                      </a: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16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" y="0"/>
            <a:ext cx="1218460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7834" y="252271"/>
            <a:ext cx="98137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DOKUMEN III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RPP CETAK/PRINT </a:t>
            </a: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SILABUS</a:t>
            </a:r>
            <a:endParaRPr lang="id-ID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2D6697-5FB6-49C5-AD0C-57BC68654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45600"/>
              </p:ext>
            </p:extLst>
          </p:nvPr>
        </p:nvGraphicFramePr>
        <p:xfrm>
          <a:off x="387927" y="1766426"/>
          <a:ext cx="11485419" cy="4810242"/>
        </p:xfrm>
        <a:graphic>
          <a:graphicData uri="http://schemas.openxmlformats.org/drawingml/2006/table">
            <a:tbl>
              <a:tblPr firstRow="1" firstCol="1" bandRow="1"/>
              <a:tblGrid>
                <a:gridCol w="651164">
                  <a:extLst>
                    <a:ext uri="{9D8B030D-6E8A-4147-A177-3AD203B41FA5}">
                      <a16:colId xmlns:a16="http://schemas.microsoft.com/office/drawing/2014/main" val="1032830131"/>
                    </a:ext>
                  </a:extLst>
                </a:gridCol>
                <a:gridCol w="4596161">
                  <a:extLst>
                    <a:ext uri="{9D8B030D-6E8A-4147-A177-3AD203B41FA5}">
                      <a16:colId xmlns:a16="http://schemas.microsoft.com/office/drawing/2014/main" val="239889460"/>
                    </a:ext>
                  </a:extLst>
                </a:gridCol>
                <a:gridCol w="1911106">
                  <a:extLst>
                    <a:ext uri="{9D8B030D-6E8A-4147-A177-3AD203B41FA5}">
                      <a16:colId xmlns:a16="http://schemas.microsoft.com/office/drawing/2014/main" val="1130996833"/>
                    </a:ext>
                  </a:extLst>
                </a:gridCol>
                <a:gridCol w="2163494">
                  <a:extLst>
                    <a:ext uri="{9D8B030D-6E8A-4147-A177-3AD203B41FA5}">
                      <a16:colId xmlns:a16="http://schemas.microsoft.com/office/drawing/2014/main" val="3632878597"/>
                    </a:ext>
                  </a:extLst>
                </a:gridCol>
                <a:gridCol w="2163494">
                  <a:extLst>
                    <a:ext uri="{9D8B030D-6E8A-4147-A177-3AD203B41FA5}">
                      <a16:colId xmlns:a16="http://schemas.microsoft.com/office/drawing/2014/main" val="1137150748"/>
                    </a:ext>
                  </a:extLst>
                </a:gridCol>
              </a:tblGrid>
              <a:tr h="35775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Mata Pelajaran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Kelas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59677"/>
                  </a:ext>
                </a:extLst>
              </a:tr>
              <a:tr h="357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X/SMT-1</a:t>
                      </a:r>
                      <a:endParaRPr lang="en-US" sz="28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XI/SMT-1</a:t>
                      </a:r>
                      <a:endParaRPr lang="en-US" sz="28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XII/SMT-1</a:t>
                      </a:r>
                      <a:endParaRPr lang="en-US" sz="28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8634"/>
                  </a:ext>
                </a:extLst>
              </a:tr>
              <a:tr h="1122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Kelompok Mapel Muatan Nasional (pilih 1 mapel)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RPP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40012"/>
                  </a:ext>
                </a:extLst>
              </a:tr>
              <a:tr h="1122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Kelompok Mapel Muatan Kewilayahan (pilih 1 mapel)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RPP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40851"/>
                  </a:ext>
                </a:extLst>
              </a:tr>
              <a:tr h="1122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Kelompok Mapel Muatan Kejuruan (pilih 1 mapel)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RPP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RPP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764934"/>
                  </a:ext>
                </a:extLst>
              </a:tr>
              <a:tr h="35775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8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D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RPP</a:t>
                      </a:r>
                      <a:endParaRPr lang="en-US" sz="3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8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4586" y="2343685"/>
            <a:ext cx="98093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Apakah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Keahlian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memiliki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Kompetensi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Keahlian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HARUS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mencetak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memprint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silabus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4 RPP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masing-masing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Kompentensi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spc="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Keahlian</a:t>
            </a:r>
            <a:r>
              <a:rPr lang="en-US" sz="2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61533" y="51734"/>
            <a:ext cx="9229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SILABUS DAN RPP CETAK/PRINT</a:t>
            </a:r>
            <a:endParaRPr lang="id-ID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3249" y="587855"/>
            <a:ext cx="1023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 PROGRAM KEAHLIAN YANG MEMILIKI LEBIH DARI 1 KOMPETENSI KEAHLIAN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84586" y="4257317"/>
            <a:ext cx="9431199" cy="1242545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>
                <a:solidFill>
                  <a:srgbClr val="FF0000"/>
                </a:solidFill>
              </a:rPr>
              <a:t>TIDAK…!! </a:t>
            </a:r>
            <a:r>
              <a:rPr lang="en-US" sz="2800" b="1" dirty="0">
                <a:solidFill>
                  <a:schemeClr val="tx1"/>
                </a:solidFill>
              </a:rPr>
              <a:t>Program </a:t>
            </a:r>
            <a:r>
              <a:rPr lang="en-US" sz="2800" b="1" dirty="0" err="1">
                <a:solidFill>
                  <a:schemeClr val="tx1"/>
                </a:solidFill>
              </a:rPr>
              <a:t>Keahlian</a:t>
            </a:r>
            <a:r>
              <a:rPr lang="en-US" sz="2800" b="1" dirty="0">
                <a:solidFill>
                  <a:schemeClr val="tx1"/>
                </a:solidFill>
              </a:rPr>
              <a:t> yang </a:t>
            </a:r>
            <a:r>
              <a:rPr lang="en-US" sz="2800" b="1" dirty="0" err="1">
                <a:solidFill>
                  <a:schemeClr val="tx1"/>
                </a:solidFill>
              </a:rPr>
              <a:t>memiliki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lebih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dari</a:t>
            </a:r>
            <a:r>
              <a:rPr lang="en-US" sz="2800" b="1" dirty="0">
                <a:solidFill>
                  <a:schemeClr val="tx1"/>
                </a:solidFill>
              </a:rPr>
              <a:t> 1 </a:t>
            </a:r>
            <a:r>
              <a:rPr lang="en-US" sz="2800" b="1" dirty="0" err="1">
                <a:solidFill>
                  <a:schemeClr val="tx1"/>
                </a:solidFill>
              </a:rPr>
              <a:t>Kompetensi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Keahlian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MEMILIH</a:t>
            </a:r>
            <a:r>
              <a:rPr lang="en-US" sz="2800" b="1" dirty="0">
                <a:solidFill>
                  <a:schemeClr val="tx1"/>
                </a:solidFill>
              </a:rPr>
              <a:t> salah </a:t>
            </a:r>
            <a:r>
              <a:rPr lang="en-US" sz="2800" b="1" dirty="0" err="1">
                <a:solidFill>
                  <a:schemeClr val="tx1"/>
                </a:solidFill>
              </a:rPr>
              <a:t>satu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Kompetensi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Keahlian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untuk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mencetak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Silabus</a:t>
            </a:r>
            <a:r>
              <a:rPr lang="en-US" sz="2800" b="1" dirty="0">
                <a:solidFill>
                  <a:schemeClr val="tx1"/>
                </a:solidFill>
              </a:rPr>
              <a:t> dan RPP </a:t>
            </a:r>
            <a:r>
              <a:rPr lang="en-US" sz="2800" b="1" dirty="0" err="1">
                <a:solidFill>
                  <a:schemeClr val="tx1"/>
                </a:solidFill>
              </a:rPr>
              <a:t>nya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V="1">
            <a:off x="1132234" y="4170556"/>
            <a:ext cx="902483" cy="1059366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0C92D1-C078-410B-9DE4-A51D48A3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7" y="2354501"/>
            <a:ext cx="1795895" cy="15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15902" y="110530"/>
            <a:ext cx="304800" cy="159173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01" y="-16933"/>
            <a:ext cx="9716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prstClr val="black"/>
                </a:solidFill>
                <a:latin typeface="Arial Narrow" panose="020B0606020202030204" pitchFamily="34" charset="0"/>
              </a:rPr>
              <a:t>ALUR PENYELESAIAN DOKUMEN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2" y="610457"/>
            <a:ext cx="10550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KTSP SMK 2020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7898" y="6177821"/>
            <a:ext cx="292608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Block Arc 16"/>
          <p:cNvSpPr/>
          <p:nvPr/>
        </p:nvSpPr>
        <p:spPr>
          <a:xfrm>
            <a:off x="1474370" y="1447214"/>
            <a:ext cx="4780834" cy="4983548"/>
          </a:xfrm>
          <a:prstGeom prst="blockArc">
            <a:avLst>
              <a:gd name="adj1" fmla="val 16509444"/>
              <a:gd name="adj2" fmla="val 5088054"/>
              <a:gd name="adj3" fmla="val 524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/>
          <p:cNvSpPr/>
          <p:nvPr/>
        </p:nvSpPr>
        <p:spPr>
          <a:xfrm>
            <a:off x="4432559" y="5330594"/>
            <a:ext cx="1270942" cy="1270677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6090051" y="1154740"/>
            <a:ext cx="5890949" cy="1230037"/>
            <a:chOff x="4909438" y="16256"/>
            <a:chExt cx="1701322" cy="1230037"/>
          </a:xfrm>
        </p:grpSpPr>
        <p:sp>
          <p:nvSpPr>
            <p:cNvPr id="36" name="Rectangle 35"/>
            <p:cNvSpPr/>
            <p:nvPr/>
          </p:nvSpPr>
          <p:spPr>
            <a:xfrm>
              <a:off x="4909438" y="16256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4909438" y="16256"/>
              <a:ext cx="1701322" cy="12300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2800" b="1" dirty="0">
                  <a:solidFill>
                    <a:srgbClr val="0070C0"/>
                  </a:solidFill>
                </a:rPr>
                <a:t>KAMIS, 2 </a:t>
              </a:r>
              <a:r>
                <a:rPr lang="en-US" sz="2800" b="1" dirty="0" err="1">
                  <a:solidFill>
                    <a:srgbClr val="0070C0"/>
                  </a:solidFill>
                </a:rPr>
                <a:t>Juli</a:t>
              </a:r>
              <a:r>
                <a:rPr lang="en-US" sz="2800" b="1" dirty="0">
                  <a:solidFill>
                    <a:srgbClr val="0070C0"/>
                  </a:solidFill>
                </a:rPr>
                <a:t> 2020 </a:t>
              </a:r>
              <a:r>
                <a:rPr lang="en-US" sz="2800" b="1" dirty="0" err="1">
                  <a:solidFill>
                    <a:srgbClr val="0070C0"/>
                  </a:solidFill>
                </a:rPr>
                <a:t>Pukul</a:t>
              </a:r>
              <a:r>
                <a:rPr lang="en-US" sz="2800" b="1" dirty="0">
                  <a:solidFill>
                    <a:srgbClr val="0070C0"/>
                  </a:solidFill>
                </a:rPr>
                <a:t> 09.00 – 17.00  </a:t>
              </a:r>
              <a:r>
                <a:rPr lang="en-US" sz="3200" kern="1200" dirty="0" err="1">
                  <a:solidFill>
                    <a:prstClr val="black"/>
                  </a:solidFill>
                </a:rPr>
                <a:t>Dokumen</a:t>
              </a:r>
              <a:r>
                <a:rPr lang="en-US" sz="3200" kern="1200" dirty="0">
                  <a:solidFill>
                    <a:prstClr val="black"/>
                  </a:solidFill>
                </a:rPr>
                <a:t> 1,2 dan 3 KTSP </a:t>
              </a:r>
              <a:r>
                <a:rPr lang="en-US" sz="3200" b="1" kern="1200" dirty="0" err="1">
                  <a:solidFill>
                    <a:srgbClr val="FF0000"/>
                  </a:solidFill>
                </a:rPr>
                <a:t>diserahkan</a:t>
              </a:r>
              <a:r>
                <a:rPr lang="en-US" sz="3200" kern="1200" dirty="0">
                  <a:solidFill>
                    <a:prstClr val="black"/>
                  </a:solidFill>
                </a:rPr>
                <a:t> </a:t>
              </a:r>
              <a:r>
                <a:rPr lang="en-US" sz="3200" kern="1200" dirty="0" err="1">
                  <a:solidFill>
                    <a:prstClr val="black"/>
                  </a:solidFill>
                </a:rPr>
                <a:t>ke</a:t>
              </a:r>
              <a:r>
                <a:rPr lang="en-US" sz="3200" kern="1200" dirty="0">
                  <a:solidFill>
                    <a:prstClr val="black"/>
                  </a:solidFill>
                </a:rPr>
                <a:t> </a:t>
              </a:r>
              <a:r>
                <a:rPr lang="en-US" sz="3200" kern="1200" dirty="0" err="1">
                  <a:solidFill>
                    <a:prstClr val="black"/>
                  </a:solidFill>
                </a:rPr>
                <a:t>Provinsi</a:t>
              </a:r>
              <a:endParaRPr lang="en-US" sz="3200" b="1" kern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454580" y="2668949"/>
            <a:ext cx="1270942" cy="1270677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000" b="-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6789773" y="2344137"/>
            <a:ext cx="5979553" cy="1465572"/>
            <a:chOff x="5774944" y="1205653"/>
            <a:chExt cx="1771090" cy="1465572"/>
          </a:xfrm>
        </p:grpSpPr>
        <p:sp>
          <p:nvSpPr>
            <p:cNvPr id="34" name="Rectangle 33"/>
            <p:cNvSpPr/>
            <p:nvPr/>
          </p:nvSpPr>
          <p:spPr>
            <a:xfrm>
              <a:off x="5844712" y="1205653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5774944" y="1441188"/>
              <a:ext cx="1701322" cy="12300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2800" b="1" kern="1200" dirty="0">
                  <a:solidFill>
                    <a:srgbClr val="0070C0"/>
                  </a:solidFill>
                </a:rPr>
                <a:t>29 Jun-1 Jul </a:t>
              </a:r>
              <a:r>
                <a:rPr lang="en-US" sz="2800" kern="1200" dirty="0" err="1">
                  <a:solidFill>
                    <a:prstClr val="black"/>
                  </a:solidFill>
                </a:rPr>
                <a:t>Perbaikan</a:t>
              </a:r>
              <a:r>
                <a:rPr lang="en-US" sz="2800" kern="1200" dirty="0">
                  <a:solidFill>
                    <a:prstClr val="black"/>
                  </a:solidFill>
                </a:rPr>
                <a:t> dan </a:t>
              </a:r>
              <a:r>
                <a:rPr lang="en-US" sz="2800" b="1" kern="1200" dirty="0" err="1">
                  <a:solidFill>
                    <a:srgbClr val="FF0000"/>
                  </a:solidFill>
                </a:rPr>
                <a:t>penandatanganan</a:t>
              </a:r>
              <a:r>
                <a:rPr lang="en-US" sz="2800" kern="1200" dirty="0">
                  <a:solidFill>
                    <a:prstClr val="black"/>
                  </a:solidFill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</a:rPr>
                <a:t>KTSP oleh </a:t>
              </a:r>
              <a:r>
                <a:rPr lang="en-US" sz="2800" b="1" dirty="0" err="1">
                  <a:solidFill>
                    <a:srgbClr val="FF0000"/>
                  </a:solidFill>
                </a:rPr>
                <a:t>Kepsek</a:t>
              </a:r>
              <a:r>
                <a:rPr lang="en-US" sz="2800" b="1" dirty="0">
                  <a:solidFill>
                    <a:srgbClr val="FF0000"/>
                  </a:solidFill>
                </a:rPr>
                <a:t> dan </a:t>
              </a:r>
              <a:r>
                <a:rPr lang="en-US" sz="2800" b="1" dirty="0" err="1">
                  <a:solidFill>
                    <a:srgbClr val="FF0000"/>
                  </a:solidFill>
                </a:rPr>
                <a:t>Komite</a:t>
              </a:r>
              <a:r>
                <a:rPr lang="en-US" sz="2800" b="1" dirty="0">
                  <a:solidFill>
                    <a:srgbClr val="FF0000"/>
                  </a:solidFill>
                </a:rPr>
                <a:t> </a:t>
              </a:r>
              <a:r>
                <a:rPr lang="en-US" sz="2800" b="1" dirty="0" err="1">
                  <a:solidFill>
                    <a:srgbClr val="FF0000"/>
                  </a:solidFill>
                </a:rPr>
                <a:t>Sekolah</a:t>
              </a:r>
              <a:endParaRPr lang="id-ID" sz="2800" b="1" kern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5367982" y="4159307"/>
            <a:ext cx="1270942" cy="1230037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000" b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/>
          <p:cNvGrpSpPr/>
          <p:nvPr/>
        </p:nvGrpSpPr>
        <p:grpSpPr>
          <a:xfrm>
            <a:off x="7025326" y="4082445"/>
            <a:ext cx="5477356" cy="1230037"/>
            <a:chOff x="5844712" y="2943961"/>
            <a:chExt cx="1701322" cy="1230037"/>
          </a:xfrm>
        </p:grpSpPr>
        <p:sp>
          <p:nvSpPr>
            <p:cNvPr id="32" name="Rectangle 31"/>
            <p:cNvSpPr/>
            <p:nvPr/>
          </p:nvSpPr>
          <p:spPr>
            <a:xfrm>
              <a:off x="5844712" y="2943961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5844712" y="2943961"/>
              <a:ext cx="1701322" cy="12300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fi-FI" sz="2800" b="1" kern="1200" dirty="0">
                  <a:solidFill>
                    <a:srgbClr val="0070C0"/>
                  </a:solidFill>
                </a:rPr>
                <a:t>22-27 Jun</a:t>
              </a:r>
              <a:r>
                <a:rPr lang="fi-FI" sz="2800" kern="1200" dirty="0">
                  <a:solidFill>
                    <a:srgbClr val="0070C0"/>
                  </a:solidFill>
                </a:rPr>
                <a:t> </a:t>
              </a:r>
              <a:r>
                <a:rPr lang="fi-FI" sz="2800" kern="1200" dirty="0">
                  <a:solidFill>
                    <a:prstClr val="black"/>
                  </a:solidFill>
                </a:rPr>
                <a:t>Dokumen 1,2 dan 3 dimasukan ke dalam Map Combi warna </a:t>
              </a:r>
              <a:r>
                <a:rPr lang="fi-FI" sz="2800" b="1" kern="1200" dirty="0">
                  <a:solidFill>
                    <a:srgbClr val="FF0000"/>
                  </a:solidFill>
                </a:rPr>
                <a:t>MERAH untuk diverifikasi oleh Pengawas Pembina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4591395" y="1225557"/>
            <a:ext cx="1270942" cy="1270677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28"/>
          <p:cNvGrpSpPr/>
          <p:nvPr/>
        </p:nvGrpSpPr>
        <p:grpSpPr>
          <a:xfrm>
            <a:off x="5979212" y="5312483"/>
            <a:ext cx="6321756" cy="1382442"/>
            <a:chOff x="4879078" y="4173999"/>
            <a:chExt cx="1731682" cy="1382442"/>
          </a:xfrm>
        </p:grpSpPr>
        <p:sp>
          <p:nvSpPr>
            <p:cNvPr id="30" name="Rectangle 29"/>
            <p:cNvSpPr/>
            <p:nvPr/>
          </p:nvSpPr>
          <p:spPr>
            <a:xfrm>
              <a:off x="4909438" y="4173999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4879078" y="4326404"/>
              <a:ext cx="1701322" cy="12300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l" defTabSz="800100">
                <a:spcBef>
                  <a:spcPct val="0"/>
                </a:spcBef>
                <a:spcAft>
                  <a:spcPct val="10000"/>
                </a:spcAft>
              </a:pPr>
              <a:r>
                <a:rPr lang="es-ES" sz="2800" b="1" kern="1200" dirty="0">
                  <a:solidFill>
                    <a:srgbClr val="0070C0"/>
                  </a:solidFill>
                </a:rPr>
                <a:t>20 Apr-20 Jun </a:t>
              </a:r>
              <a:r>
                <a:rPr lang="es-ES" sz="2800" kern="1200" dirty="0" err="1">
                  <a:solidFill>
                    <a:prstClr val="black"/>
                  </a:solidFill>
                </a:rPr>
                <a:t>Penyusunan</a:t>
              </a:r>
              <a:r>
                <a:rPr lang="es-ES" sz="2800" kern="1200" dirty="0">
                  <a:solidFill>
                    <a:prstClr val="black"/>
                  </a:solidFill>
                </a:rPr>
                <a:t> </a:t>
              </a:r>
              <a:r>
                <a:rPr lang="es-ES" sz="2800" kern="1200" dirty="0" err="1">
                  <a:solidFill>
                    <a:prstClr val="black"/>
                  </a:solidFill>
                </a:rPr>
                <a:t>Dokumen</a:t>
              </a:r>
              <a:r>
                <a:rPr lang="es-ES" sz="2800" kern="1200" dirty="0">
                  <a:solidFill>
                    <a:prstClr val="black"/>
                  </a:solidFill>
                </a:rPr>
                <a:t> KTSP </a:t>
              </a:r>
              <a:r>
                <a:rPr lang="es-ES" sz="2800" b="1" kern="1200" dirty="0">
                  <a:solidFill>
                    <a:srgbClr val="FF0000"/>
                  </a:solidFill>
                </a:rPr>
                <a:t>Per </a:t>
              </a:r>
              <a:r>
                <a:rPr lang="es-ES" sz="2800" b="1" kern="1200" dirty="0" err="1">
                  <a:solidFill>
                    <a:srgbClr val="FF0000"/>
                  </a:solidFill>
                </a:rPr>
                <a:t>Program</a:t>
              </a:r>
              <a:r>
                <a:rPr lang="es-ES" sz="2800" b="1" kern="1200" dirty="0">
                  <a:solidFill>
                    <a:srgbClr val="FF0000"/>
                  </a:solidFill>
                </a:rPr>
                <a:t> </a:t>
              </a:r>
              <a:r>
                <a:rPr lang="es-ES" sz="2800" b="1" kern="1200" dirty="0" err="1">
                  <a:solidFill>
                    <a:srgbClr val="FF0000"/>
                  </a:solidFill>
                </a:rPr>
                <a:t>Keahlian</a:t>
              </a:r>
              <a:r>
                <a:rPr lang="es-ES" sz="2800" b="1" kern="1200" dirty="0">
                  <a:solidFill>
                    <a:srgbClr val="FF0000"/>
                  </a:solidFill>
                </a:rPr>
                <a:t> </a:t>
              </a:r>
              <a:r>
                <a:rPr lang="es-ES" sz="2800" b="1" kern="1200" dirty="0" err="1">
                  <a:solidFill>
                    <a:srgbClr val="FF0000"/>
                  </a:solidFill>
                </a:rPr>
                <a:t>oleh</a:t>
              </a:r>
              <a:r>
                <a:rPr lang="es-ES" sz="2800" b="1" kern="1200" dirty="0">
                  <a:solidFill>
                    <a:srgbClr val="FF0000"/>
                  </a:solidFill>
                </a:rPr>
                <a:t> TPK </a:t>
              </a:r>
              <a:r>
                <a:rPr lang="es-ES" sz="2800" b="1" kern="1200" dirty="0" err="1">
                  <a:solidFill>
                    <a:srgbClr val="FF0000"/>
                  </a:solidFill>
                </a:rPr>
                <a:t>Sekolah</a:t>
              </a:r>
              <a:endParaRPr lang="es-ES" sz="2800" b="1" kern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16948" y="6180770"/>
            <a:ext cx="406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prstClr val="black"/>
                </a:solidFill>
              </a:rPr>
              <a:t>DINAS PENDIDIKAN </a:t>
            </a:r>
          </a:p>
          <a:p>
            <a:r>
              <a:rPr lang="en-US" dirty="0">
                <a:solidFill>
                  <a:prstClr val="black"/>
                </a:solidFill>
              </a:rPr>
              <a:t>PROVINSI SUMATERA BARAT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0DB25-2D8D-4200-9B8F-4255C03AD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710" y="2663785"/>
            <a:ext cx="1270942" cy="1270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64C862-8E63-4144-9229-D61622F4E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0422" y="1330351"/>
            <a:ext cx="2165135" cy="4875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AD518-C159-4054-84C4-E36A6A33CF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4581" y="4158315"/>
            <a:ext cx="1203862" cy="1152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0267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04039"/>
              </p:ext>
            </p:extLst>
          </p:nvPr>
        </p:nvGraphicFramePr>
        <p:xfrm>
          <a:off x="559520" y="290942"/>
          <a:ext cx="11216844" cy="5877410"/>
        </p:xfrm>
        <a:graphic>
          <a:graphicData uri="http://schemas.openxmlformats.org/drawingml/2006/table">
            <a:tbl>
              <a:tblPr firstRow="1" firstCol="1" bandRow="1"/>
              <a:tblGrid>
                <a:gridCol w="664335">
                  <a:extLst>
                    <a:ext uri="{9D8B030D-6E8A-4147-A177-3AD203B41FA5}">
                      <a16:colId xmlns:a16="http://schemas.microsoft.com/office/drawing/2014/main" val="1841549158"/>
                    </a:ext>
                  </a:extLst>
                </a:gridCol>
                <a:gridCol w="5871435">
                  <a:extLst>
                    <a:ext uri="{9D8B030D-6E8A-4147-A177-3AD203B41FA5}">
                      <a16:colId xmlns:a16="http://schemas.microsoft.com/office/drawing/2014/main" val="1993949892"/>
                    </a:ext>
                  </a:extLst>
                </a:gridCol>
                <a:gridCol w="2677432">
                  <a:extLst>
                    <a:ext uri="{9D8B030D-6E8A-4147-A177-3AD203B41FA5}">
                      <a16:colId xmlns:a16="http://schemas.microsoft.com/office/drawing/2014/main" val="4093897677"/>
                    </a:ext>
                  </a:extLst>
                </a:gridCol>
                <a:gridCol w="2003642">
                  <a:extLst>
                    <a:ext uri="{9D8B030D-6E8A-4147-A177-3AD203B41FA5}">
                      <a16:colId xmlns:a16="http://schemas.microsoft.com/office/drawing/2014/main" val="67669211"/>
                    </a:ext>
                  </a:extLst>
                </a:gridCol>
              </a:tblGrid>
              <a:tr h="463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RENTANG WAKTU PENYELESAIAN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PENJAB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5046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Penyusunan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Draft Panduan 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KTSP 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TP. 2020/2021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s.d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30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Maret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 Inti TPK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277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Finalisasi panduan penyusunan KTSP 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TP. 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20/2021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15 April 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TPK Provinsi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52640"/>
                  </a:ext>
                </a:extLst>
              </a:tr>
              <a:tr h="243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 CENA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Bimtek</a:t>
                      </a:r>
                      <a:r>
                        <a:rPr lang="en-US" sz="1600" dirty="0">
                          <a:effectLst/>
                          <a:latin typeface="AR CENA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 CENA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Validasi</a:t>
                      </a:r>
                      <a:r>
                        <a:rPr lang="en-US" sz="1600" dirty="0">
                          <a:effectLst/>
                          <a:latin typeface="AR CENA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KTSP </a:t>
                      </a:r>
                      <a:r>
                        <a:rPr lang="en-US" sz="1600" dirty="0" err="1">
                          <a:effectLst/>
                          <a:latin typeface="AR CENA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bagi</a:t>
                      </a:r>
                      <a:r>
                        <a:rPr lang="en-US" sz="1600" dirty="0">
                          <a:effectLst/>
                          <a:latin typeface="AR CENA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Tim TPK </a:t>
                      </a:r>
                      <a:r>
                        <a:rPr lang="en-US" sz="1600" dirty="0" err="1">
                          <a:effectLst/>
                          <a:latin typeface="AR CENA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Provinsi</a:t>
                      </a:r>
                      <a:endParaRPr lang="en-US" sz="1600" dirty="0">
                        <a:effectLst/>
                        <a:latin typeface="AR CENA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???</a:t>
                      </a: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4382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Sosialisasi panduan penyusunan KTSP 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Tp. 2020/2021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sekolah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KTSP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tahun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lalu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belum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maksimal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???</a:t>
                      </a: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 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TPK Prov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0744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Penyusunan dokumen KTSP oleh TPK Sekolah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April-20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Juni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TPK sekolah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31835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Verifikasi dokumen KTSP oleh Pengawas Pembina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sekolah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masing-masing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22-27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Juni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2020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Pengawas SMK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2302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Perbaikan dan penandatangan dokumen I KTSP oleh Kepala Sekolah dan Komite Sekolah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Juni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1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Juli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2020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TPK Sekolah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179400"/>
                  </a:ext>
                </a:extLst>
              </a:tr>
              <a:tr h="695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Penyerahan dokumen KTSP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TPK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Provinsi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diantar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langsung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 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Hotel …….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Juli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2000" b="1" dirty="0">
                          <a:solidFill>
                            <a:srgbClr val="FF000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Pukul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09.00 – 17.00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Wib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 Sekolah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592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Validasi dokumen KTSP oleh Validator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– 5 </a:t>
                      </a:r>
                      <a:r>
                        <a:rPr lang="en-US" sz="1600" dirty="0" err="1">
                          <a:effectLst/>
                          <a:latin typeface="AR CENA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Juli</a:t>
                      </a:r>
                      <a:r>
                        <a:rPr lang="en-US" sz="1600" dirty="0">
                          <a:effectLst/>
                          <a:latin typeface="AR CENA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2020</a:t>
                      </a: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 Validator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8761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Pengembalian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dokumen</a:t>
                      </a:r>
                      <a:r>
                        <a:rPr lang="en-US" dirty="0"/>
                        <a:t> KTSP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Sekolah</a:t>
                      </a:r>
                      <a:endParaRPr lang="en-US" dirty="0"/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10 </a:t>
                      </a:r>
                      <a:r>
                        <a:rPr lang="en-US" dirty="0" err="1"/>
                        <a:t>Juli</a:t>
                      </a:r>
                      <a:r>
                        <a:rPr lang="en-US" dirty="0"/>
                        <a:t> 2020</a:t>
                      </a: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 Validator/ </a:t>
                      </a:r>
                      <a:r>
                        <a:rPr lang="en-US" dirty="0" err="1"/>
                        <a:t>Penjab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kab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kota</a:t>
                      </a:r>
                      <a:endParaRPr lang="en-US" dirty="0"/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56546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baseline="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Batas </a:t>
                      </a:r>
                      <a:r>
                        <a:rPr lang="en-US" sz="1600" b="1" baseline="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Akhir</a:t>
                      </a:r>
                      <a:r>
                        <a:rPr lang="en-US" sz="1600" b="1" baseline="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enyerahan hasil validasi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rekomendasi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dokumen KTSP kepada penanggung jawab masing-masing kab/kota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Juli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 Validator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19080"/>
                  </a:ext>
                </a:extLst>
              </a:tr>
              <a:tr h="463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enanda tanganan halaman pengesahan dokumen KTSP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oleh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Ketua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TPK dan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Dinas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Pendidikan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Provinsi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– 17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Juli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 Sekolah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3943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id-ID" sz="160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Pemberlakuan KTSP TP. 20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/20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sekolah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Juli 20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s.d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Juni</a:t>
                      </a:r>
                      <a:r>
                        <a:rPr lang="en-US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2021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 CENA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 Sekolah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59" marR="47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50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5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Words>855</Words>
  <Application>Microsoft Office PowerPoint</Application>
  <PresentationFormat>Widescreen</PresentationFormat>
  <Paragraphs>198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 CENA</vt:lpstr>
      <vt:lpstr>Arial</vt:lpstr>
      <vt:lpstr>Arial Black</vt:lpstr>
      <vt:lpstr>Arial Narrow</vt:lpstr>
      <vt:lpstr>Calibri</vt:lpstr>
      <vt:lpstr>Calibri Light</vt:lpstr>
      <vt:lpstr>Tahoma</vt:lpstr>
      <vt:lpstr>Trebuchet MS</vt:lpstr>
      <vt:lpstr>Verdana</vt:lpstr>
      <vt:lpstr>Wingdings 3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nawang</dc:creator>
  <cp:lastModifiedBy>armen pdg</cp:lastModifiedBy>
  <cp:revision>141</cp:revision>
  <cp:lastPrinted>2019-02-07T11:03:16Z</cp:lastPrinted>
  <dcterms:created xsi:type="dcterms:W3CDTF">2019-01-21T13:58:38Z</dcterms:created>
  <dcterms:modified xsi:type="dcterms:W3CDTF">2020-04-26T14:46:33Z</dcterms:modified>
</cp:coreProperties>
</file>