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5" r:id="rId5"/>
    <p:sldId id="259" r:id="rId6"/>
    <p:sldId id="264" r:id="rId7"/>
    <p:sldId id="272" r:id="rId8"/>
    <p:sldId id="273" r:id="rId9"/>
    <p:sldId id="261" r:id="rId10"/>
    <p:sldId id="266" r:id="rId11"/>
    <p:sldId id="267" r:id="rId12"/>
    <p:sldId id="268" r:id="rId13"/>
    <p:sldId id="269" r:id="rId14"/>
    <p:sldId id="270" r:id="rId15"/>
    <p:sldId id="274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4841"/>
    <a:srgbClr val="00603B"/>
    <a:srgbClr val="00DA87"/>
    <a:srgbClr val="157FFF"/>
    <a:srgbClr val="F7E289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5108755"/>
            <a:ext cx="7772400" cy="7635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1425" y="5872280"/>
            <a:ext cx="640080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00484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91130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054655"/>
            <a:ext cx="7635250" cy="397032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680310"/>
            <a:ext cx="7016195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596540"/>
            <a:ext cx="7016195" cy="4275740"/>
          </a:xfrm>
        </p:spPr>
        <p:txBody>
          <a:bodyPr/>
          <a:lstStyle>
            <a:lvl1pPr>
              <a:defRPr sz="2800">
                <a:solidFill>
                  <a:srgbClr val="004841"/>
                </a:solidFill>
              </a:defRPr>
            </a:lvl1pPr>
            <a:lvl2pPr>
              <a:defRPr>
                <a:solidFill>
                  <a:srgbClr val="004841"/>
                </a:solidFill>
              </a:defRPr>
            </a:lvl2pPr>
            <a:lvl3pPr>
              <a:defRPr>
                <a:solidFill>
                  <a:srgbClr val="004841"/>
                </a:solidFill>
              </a:defRPr>
            </a:lvl3pPr>
            <a:lvl4pPr>
              <a:defRPr>
                <a:solidFill>
                  <a:srgbClr val="004841"/>
                </a:solidFill>
              </a:defRPr>
            </a:lvl4pPr>
            <a:lvl5pPr>
              <a:defRPr>
                <a:solidFill>
                  <a:srgbClr val="00484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369770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2035612"/>
            <a:ext cx="351221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665475"/>
            <a:ext cx="351221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705" y="2035612"/>
            <a:ext cx="351221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705" y="2665475"/>
            <a:ext cx="351221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490" y="4650640"/>
            <a:ext cx="7772400" cy="763525"/>
          </a:xfrm>
        </p:spPr>
        <p:txBody>
          <a:bodyPr>
            <a:normAutofit/>
          </a:bodyPr>
          <a:lstStyle/>
          <a:p>
            <a:r>
              <a:rPr lang="id-ID" dirty="0" smtClean="0"/>
              <a:t>GAMBAR TEKNIK </a:t>
            </a:r>
            <a:r>
              <a:rPr lang="id-ID" dirty="0" smtClean="0"/>
              <a:t>OTOMOTIF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PROYEKSI PIKTORIAL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901950"/>
            <a:ext cx="7016195" cy="684885"/>
          </a:xfrm>
        </p:spPr>
        <p:txBody>
          <a:bodyPr/>
          <a:lstStyle/>
          <a:p>
            <a:r>
              <a:rPr lang="id-ID" dirty="0" smtClean="0">
                <a:solidFill>
                  <a:schemeClr val="accent6">
                    <a:lumMod val="50000"/>
                  </a:schemeClr>
                </a:solidFill>
              </a:rPr>
              <a:t>MACAM ISOMETRI</a:t>
            </a:r>
            <a:endParaRPr lang="id-ID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2970885"/>
            <a:ext cx="7016195" cy="4275740"/>
          </a:xfrm>
        </p:spPr>
        <p:txBody>
          <a:bodyPr/>
          <a:lstStyle/>
          <a:p>
            <a:pPr>
              <a:buNone/>
            </a:pPr>
            <a:r>
              <a:rPr lang="en-US" altLang="id-ID" dirty="0">
                <a:solidFill>
                  <a:schemeClr val="tx1"/>
                </a:solidFill>
              </a:rPr>
              <a:t>A. </a:t>
            </a:r>
            <a:r>
              <a:rPr lang="en-US" altLang="id-ID" dirty="0" err="1">
                <a:solidFill>
                  <a:schemeClr val="tx1"/>
                </a:solidFill>
              </a:rPr>
              <a:t>Isometri</a:t>
            </a:r>
            <a:r>
              <a:rPr lang="en-US" altLang="id-ID" dirty="0">
                <a:solidFill>
                  <a:schemeClr val="tx1"/>
                </a:solidFill>
              </a:rPr>
              <a:t> Normal</a:t>
            </a:r>
          </a:p>
          <a:p>
            <a:pPr>
              <a:buNone/>
            </a:pPr>
            <a:r>
              <a:rPr lang="en-US" altLang="id-ID" dirty="0">
                <a:solidFill>
                  <a:schemeClr val="tx1"/>
                </a:solidFill>
              </a:rPr>
              <a:t>B. </a:t>
            </a:r>
            <a:r>
              <a:rPr lang="en-US" altLang="id-ID" dirty="0" err="1">
                <a:solidFill>
                  <a:schemeClr val="tx1"/>
                </a:solidFill>
              </a:rPr>
              <a:t>Isometri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terbalik</a:t>
            </a:r>
            <a:endParaRPr lang="en-US" altLang="id-ID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id-ID" dirty="0">
                <a:solidFill>
                  <a:schemeClr val="tx1"/>
                </a:solidFill>
              </a:rPr>
              <a:t>C. </a:t>
            </a:r>
            <a:r>
              <a:rPr lang="en-US" altLang="id-ID" dirty="0" err="1">
                <a:solidFill>
                  <a:schemeClr val="tx1"/>
                </a:solidFill>
              </a:rPr>
              <a:t>Isometri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Horisontal</a:t>
            </a:r>
            <a:endParaRPr lang="en-US" altLang="id-ID" dirty="0">
              <a:solidFill>
                <a:schemeClr val="tx1"/>
              </a:solidFill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857580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54097"/>
            <a:ext cx="7016195" cy="684885"/>
          </a:xfrm>
        </p:spPr>
        <p:txBody>
          <a:bodyPr/>
          <a:lstStyle/>
          <a:p>
            <a:r>
              <a:rPr lang="id-ID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METRI NORMAL</a:t>
            </a:r>
            <a:endParaRPr lang="id-ID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477773" y="2079867"/>
            <a:ext cx="4530043" cy="4719891"/>
          </a:xfrm>
        </p:spPr>
      </p:pic>
    </p:spTree>
    <p:extLst>
      <p:ext uri="{BB962C8B-B14F-4D97-AF65-F5344CB8AC3E}">
        <p14:creationId xmlns:p14="http://schemas.microsoft.com/office/powerpoint/2010/main" xmlns="" val="155838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9" y="1254097"/>
            <a:ext cx="7016195" cy="684885"/>
          </a:xfrm>
        </p:spPr>
        <p:txBody>
          <a:bodyPr/>
          <a:lstStyle/>
          <a:p>
            <a:r>
              <a:rPr lang="id-ID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ISOMETRI TERBALIK</a:t>
            </a:r>
            <a:endParaRPr lang="id-ID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14" descr="https://2.bp.blogspot.com/-1acvZZcegqA/Vs4B8_dhD4I/AAAAAAAADVE/uZYvSlSkXX8/s1600/Proyeksi%2Bisometri%2Bdengan%2Bposisi%2Bterbal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965" y="2002482"/>
            <a:ext cx="4428445" cy="333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DB10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962051" y="1558439"/>
            <a:ext cx="4058727" cy="4275138"/>
          </a:xfrm>
          <a:noFill/>
        </p:spPr>
      </p:pic>
    </p:spTree>
    <p:extLst>
      <p:ext uri="{BB962C8B-B14F-4D97-AF65-F5344CB8AC3E}">
        <p14:creationId xmlns:p14="http://schemas.microsoft.com/office/powerpoint/2010/main" xmlns="" val="2228650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85474"/>
            <a:ext cx="7016195" cy="684885"/>
          </a:xfrm>
        </p:spPr>
        <p:txBody>
          <a:bodyPr/>
          <a:lstStyle/>
          <a:p>
            <a:r>
              <a:rPr lang="id-ID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ISOMETRI HORIZONTAL</a:t>
            </a:r>
            <a:endParaRPr lang="id-ID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5" descr="DB10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72000" y="2360064"/>
            <a:ext cx="3589418" cy="4185432"/>
          </a:xfr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555" y="2360064"/>
            <a:ext cx="4428445" cy="418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12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 descr="D:\PPG PRAJAB 2018\1. ASHABUL QAFFI\LK 2 (GAMBAR MESIN)\clip_image011_thumb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92" y="717766"/>
            <a:ext cx="8977098" cy="533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482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5" y="1443835"/>
            <a:ext cx="7016195" cy="684885"/>
          </a:xfrm>
        </p:spPr>
        <p:txBody>
          <a:bodyPr/>
          <a:lstStyle/>
          <a:p>
            <a:r>
              <a:rPr lang="id-ID" dirty="0" smtClean="0"/>
              <a:t>Proyeksi Dimetri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2360065"/>
            <a:ext cx="4123035" cy="4275740"/>
          </a:xfrm>
        </p:spPr>
        <p:txBody>
          <a:bodyPr/>
          <a:lstStyle/>
          <a:p>
            <a:pPr algn="just"/>
            <a:r>
              <a:rPr lang="id-ID" dirty="0">
                <a:solidFill>
                  <a:schemeClr val="bg1"/>
                </a:solidFill>
              </a:rPr>
              <a:t>Proyeksi pada gambar dimana skala perpendekan dari dua sisi dan dua sudut dengan garis </a:t>
            </a:r>
            <a:r>
              <a:rPr lang="id-ID" dirty="0" smtClean="0">
                <a:solidFill>
                  <a:schemeClr val="bg1"/>
                </a:solidFill>
              </a:rPr>
              <a:t>horizontal </a:t>
            </a:r>
            <a:r>
              <a:rPr lang="id-ID" dirty="0">
                <a:solidFill>
                  <a:schemeClr val="bg1"/>
                </a:solidFill>
              </a:rPr>
              <a:t>sama, disebut proyeksi </a:t>
            </a:r>
            <a:r>
              <a:rPr lang="id-ID" dirty="0" smtClean="0">
                <a:solidFill>
                  <a:schemeClr val="bg1"/>
                </a:solidFill>
              </a:rPr>
              <a:t>dimetri.</a:t>
            </a:r>
          </a:p>
          <a:p>
            <a:pPr marL="0" indent="0" algn="just">
              <a:buNone/>
            </a:pP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22299" t="48012" r="53054" b="8150"/>
          <a:stretch/>
        </p:blipFill>
        <p:spPr>
          <a:xfrm>
            <a:off x="4877410" y="2088942"/>
            <a:ext cx="3206805" cy="32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657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54097"/>
            <a:ext cx="7016195" cy="684885"/>
          </a:xfrm>
        </p:spPr>
        <p:txBody>
          <a:bodyPr/>
          <a:lstStyle/>
          <a:p>
            <a:r>
              <a:rPr lang="id-ID" b="1" dirty="0" smtClean="0">
                <a:solidFill>
                  <a:schemeClr val="tx1"/>
                </a:solidFill>
                <a:latin typeface="Academy Engraved LET" pitchFamily="2" charset="0"/>
              </a:rPr>
              <a:t>Tugas</a:t>
            </a:r>
            <a:endParaRPr lang="id-ID" b="1" dirty="0">
              <a:solidFill>
                <a:schemeClr val="tx1"/>
              </a:solidFill>
              <a:latin typeface="Academy Engraved LE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2" descr="D:\PPG PRAJAB 2018\1. ASHABUL QAFFI\LK 2 (GAMBAR MESIN)\gambar materi piktorial\BALOK ISOMETRI NORM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2207360"/>
            <a:ext cx="4559743" cy="3431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762000" y="5791200"/>
            <a:ext cx="7848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Proyeksi</a:t>
            </a:r>
            <a:r>
              <a:rPr lang="en-US" sz="2400" dirty="0" smtClean="0"/>
              <a:t> </a:t>
            </a:r>
            <a:r>
              <a:rPr lang="en-US" sz="2400" dirty="0" err="1" smtClean="0"/>
              <a:t>isometri</a:t>
            </a:r>
            <a:r>
              <a:rPr lang="en-US" sz="2400" dirty="0" smtClean="0"/>
              <a:t> </a:t>
            </a:r>
            <a:r>
              <a:rPr lang="en-US" sz="2400" dirty="0" err="1" smtClean="0"/>
              <a:t>posisi</a:t>
            </a:r>
            <a:r>
              <a:rPr lang="en-US" sz="2400" dirty="0" smtClean="0"/>
              <a:t> </a:t>
            </a:r>
            <a:r>
              <a:rPr lang="en-US" sz="2400" dirty="0" err="1" smtClean="0"/>
              <a:t>terbalik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horizontaL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</a:t>
            </a:r>
            <a:r>
              <a:rPr lang="en-US" sz="2400" dirty="0" err="1" smtClean="0"/>
              <a:t>diatas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080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solidFill>
                  <a:schemeClr val="accent6"/>
                </a:solidFill>
              </a:rPr>
              <a:t>Tujuan Pembelajaran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058" y="1971309"/>
            <a:ext cx="8242212" cy="3970329"/>
          </a:xfrm>
        </p:spPr>
        <p:txBody>
          <a:bodyPr>
            <a:noAutofit/>
          </a:bodyPr>
          <a:lstStyle/>
          <a:p>
            <a:pPr lvl="0"/>
            <a:r>
              <a:rPr lang="id-ID" sz="24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Siswa </a:t>
            </a:r>
            <a:r>
              <a:rPr lang="id-ID" sz="240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 mengidentifikasi proyeksi piktorial</a:t>
            </a:r>
            <a:endParaRPr lang="id-ID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id-ID" sz="240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id-ID" sz="24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iswa </a:t>
            </a:r>
            <a:r>
              <a:rPr lang="id-ID" sz="240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 menjabarkan jenis jenis proyeksi piktorial</a:t>
            </a:r>
            <a:endParaRPr lang="id-ID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id-ID" sz="240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id-ID" sz="24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iswa </a:t>
            </a:r>
            <a:r>
              <a:rPr lang="id-ID" sz="240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 menguraikan jenis jenis proyeksi piktorial</a:t>
            </a:r>
            <a:endParaRPr lang="id-ID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Siswa dapat Menjelaskan </a:t>
            </a:r>
            <a:r>
              <a:rPr lang="id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bentuk bentuk proyeksi piktorial</a:t>
            </a:r>
          </a:p>
          <a:p>
            <a:pPr lvl="0"/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Sisiwa dapat Melaksanakan </a:t>
            </a:r>
            <a:r>
              <a:rPr lang="id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praktek pembuatan proyeksi </a:t>
            </a: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piktorial</a:t>
            </a:r>
          </a:p>
          <a:p>
            <a:r>
              <a:rPr lang="id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Praktek pembuatan proyeksi dengan memanipulasi bentuk</a:t>
            </a:r>
          </a:p>
          <a:p>
            <a:pPr marL="0" indent="0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5280" y="33220"/>
            <a:ext cx="1941166" cy="18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555" y="1443835"/>
            <a:ext cx="7940660" cy="4949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901950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</a:t>
            </a:r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PEMBELAJARAN</a:t>
            </a:r>
            <a:endParaRPr lang="id-ID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859526"/>
            <a:ext cx="7635250" cy="3970329"/>
          </a:xfrm>
        </p:spPr>
        <p:txBody>
          <a:bodyPr/>
          <a:lstStyle/>
          <a:p>
            <a:pPr lvl="0"/>
            <a:r>
              <a:rPr lang="id-ID" dirty="0"/>
              <a:t>Teori proyeksi piktorial</a:t>
            </a:r>
          </a:p>
          <a:p>
            <a:pPr lvl="0"/>
            <a:r>
              <a:rPr lang="id-ID" dirty="0"/>
              <a:t>Jenis jenis proyeksi piktorial</a:t>
            </a:r>
          </a:p>
          <a:p>
            <a:pPr lvl="0"/>
            <a:r>
              <a:rPr lang="id-ID" dirty="0"/>
              <a:t>Bentuk masing masing proyeksi piktorial</a:t>
            </a:r>
          </a:p>
          <a:p>
            <a:pPr lvl="0"/>
            <a:r>
              <a:rPr lang="id-ID" dirty="0"/>
              <a:t>Mencontohkan masing masing proyeksi</a:t>
            </a:r>
          </a:p>
          <a:p>
            <a:pPr lvl="0"/>
            <a:r>
              <a:rPr lang="id-ID" dirty="0"/>
              <a:t>Peraktek menggambar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04096"/>
            <a:ext cx="1586710" cy="1497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8230" y="0"/>
            <a:ext cx="4111680" cy="41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0084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00" y="2077312"/>
            <a:ext cx="8229600" cy="1221640"/>
          </a:xfrm>
        </p:spPr>
        <p:txBody>
          <a:bodyPr>
            <a:normAutofit fontScale="92500" lnSpcReduction="10000"/>
          </a:bodyPr>
          <a:lstStyle/>
          <a:p>
            <a:r>
              <a:rPr lang="id-ID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Proyeksi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670" y="3429002"/>
            <a:ext cx="87041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id-ID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Proyeksi piktorial</a:t>
            </a:r>
            <a:endParaRPr lang="id-ID" sz="8000" dirty="0"/>
          </a:p>
          <a:p>
            <a:endParaRPr lang="id-ID" sz="8000" dirty="0"/>
          </a:p>
        </p:txBody>
      </p:sp>
    </p:spTree>
    <p:extLst>
      <p:ext uri="{BB962C8B-B14F-4D97-AF65-F5344CB8AC3E}">
        <p14:creationId xmlns:p14="http://schemas.microsoft.com/office/powerpoint/2010/main" xmlns="" val="3257906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670" y="680310"/>
            <a:ext cx="4275740" cy="131207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785" y="1138425"/>
            <a:ext cx="7016195" cy="684885"/>
          </a:xfrm>
        </p:spPr>
        <p:txBody>
          <a:bodyPr/>
          <a:lstStyle/>
          <a:p>
            <a:r>
              <a:rPr lang="id-ID" b="1" dirty="0" smtClean="0">
                <a:solidFill>
                  <a:schemeClr val="tx1"/>
                </a:solidFill>
              </a:rPr>
              <a:t>Proyeksi Piktorial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34180" y="2054655"/>
            <a:ext cx="7016195" cy="42757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Proyeksi </a:t>
            </a:r>
            <a:r>
              <a:rPr lang="id-ID" sz="2400" dirty="0">
                <a:solidFill>
                  <a:schemeClr val="bg1"/>
                </a:solidFill>
              </a:rPr>
              <a:t>merupakan cara penggambaran suatu benda, titik, garis, bidang, benda ataupun pandangan suatu benda terhadap suatu bidang gambar. </a:t>
            </a:r>
            <a:endParaRPr lang="id-ID" sz="24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id-ID" sz="24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id-ID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Proyeksi </a:t>
            </a:r>
            <a:r>
              <a:rPr lang="id-ID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piktorial </a:t>
            </a:r>
            <a:r>
              <a:rPr lang="id-ID" sz="2400" dirty="0">
                <a:solidFill>
                  <a:schemeClr val="bg1"/>
                </a:solidFill>
              </a:rPr>
              <a:t>adalah cara penyajian suatu gambar tiga dimensi terhadap bidang dua dimensi. 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68810" y="4918365"/>
            <a:ext cx="2142850" cy="20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324911"/>
            <a:ext cx="7016195" cy="684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u="sng" dirty="0" smtClean="0">
                <a:solidFill>
                  <a:srgbClr val="FF0000"/>
                </a:solidFill>
              </a:rPr>
              <a:t>Diagram Proyeksi</a:t>
            </a:r>
            <a:endParaRPr lang="id-ID" b="1" u="sng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25354" t="24950" r="46479" b="33300"/>
          <a:stretch/>
        </p:blipFill>
        <p:spPr>
          <a:xfrm>
            <a:off x="2434130" y="2057900"/>
            <a:ext cx="5680626" cy="473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1480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69770"/>
            <a:ext cx="7016195" cy="684885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Proyeksi isometri</a:t>
            </a:r>
            <a:endParaRPr lang="id-ID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" y="2207360"/>
            <a:ext cx="6183485" cy="4275740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bg1"/>
                </a:solidFill>
              </a:rPr>
              <a:t>Proyeksi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Isometri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proyeksi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mempunyai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perbandingan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panjang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ketiga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sumbunya</a:t>
            </a:r>
            <a:r>
              <a:rPr lang="en-US" dirty="0">
                <a:solidFill>
                  <a:schemeClr val="bg1"/>
                </a:solidFill>
              </a:rPr>
              <a:t> X : Y : Z 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1 : 1 : 1.  </a:t>
            </a:r>
            <a:r>
              <a:rPr lang="en-US" dirty="0" err="1">
                <a:solidFill>
                  <a:schemeClr val="bg1"/>
                </a:solidFill>
              </a:rPr>
              <a:t>Jarak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sumbu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membentuk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sudut</a:t>
            </a:r>
            <a:r>
              <a:rPr lang="en-US" dirty="0">
                <a:solidFill>
                  <a:schemeClr val="bg1"/>
                </a:solidFill>
              </a:rPr>
              <a:t> 120 </a:t>
            </a:r>
            <a:r>
              <a:rPr lang="en-US" dirty="0" err="1">
                <a:solidFill>
                  <a:schemeClr val="bg1"/>
                </a:solidFill>
              </a:rPr>
              <a:t>derajat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besar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sudut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dibentuk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antara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sumbu</a:t>
            </a:r>
            <a:r>
              <a:rPr lang="en-US" dirty="0">
                <a:solidFill>
                  <a:schemeClr val="bg1"/>
                </a:solidFill>
              </a:rPr>
              <a:t> x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sumbu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terhadap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garis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mendatar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30 </a:t>
            </a:r>
            <a:r>
              <a:rPr lang="en-US" dirty="0" err="1">
                <a:solidFill>
                  <a:schemeClr val="bg1"/>
                </a:solidFill>
              </a:rPr>
              <a:t>derajat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id-ID" dirty="0">
              <a:solidFill>
                <a:schemeClr val="bg1"/>
              </a:solidFill>
            </a:endParaRPr>
          </a:p>
          <a:p>
            <a:pPr algn="just"/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2059" name="Picture 1" descr="isometr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4460" y="2054655"/>
            <a:ext cx="2649538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49318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1596540"/>
            <a:ext cx="7016195" cy="684885"/>
          </a:xfrm>
        </p:spPr>
        <p:txBody>
          <a:bodyPr/>
          <a:lstStyle/>
          <a:p>
            <a:r>
              <a:rPr lang="id-ID" dirty="0" smtClean="0"/>
              <a:t>Ciri cri proyeksi Isometri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512770"/>
            <a:ext cx="8551480" cy="42757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1).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Ciri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sumbu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Sumbu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sumbu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mempunyai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sudut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30°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terhadap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garis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mendatar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Sudut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antara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sumbu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satu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sumbu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lainnya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120°.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2).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Ciri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ukurannya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Panjang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gambar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masing-masing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sumbu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sama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panjang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benda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digambarnya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id-ID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448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490" y="1901950"/>
            <a:ext cx="7016195" cy="1221640"/>
          </a:xfrm>
        </p:spPr>
        <p:txBody>
          <a:bodyPr/>
          <a:lstStyle/>
          <a:p>
            <a:pPr>
              <a:buNone/>
            </a:pPr>
            <a:r>
              <a:rPr lang="en-US" altLang="id-ID" dirty="0" err="1">
                <a:solidFill>
                  <a:srgbClr val="C00000"/>
                </a:solidFill>
              </a:rPr>
              <a:t>a.Sudut</a:t>
            </a:r>
            <a:r>
              <a:rPr lang="en-US" altLang="id-ID" dirty="0">
                <a:solidFill>
                  <a:srgbClr val="C00000"/>
                </a:solidFill>
              </a:rPr>
              <a:t> </a:t>
            </a:r>
            <a:r>
              <a:rPr lang="en-US" altLang="id-ID" dirty="0" err="1">
                <a:solidFill>
                  <a:srgbClr val="C00000"/>
                </a:solidFill>
              </a:rPr>
              <a:t>kemiringan</a:t>
            </a:r>
            <a:r>
              <a:rPr lang="en-US" altLang="id-ID" dirty="0">
                <a:solidFill>
                  <a:srgbClr val="C00000"/>
                </a:solidFill>
              </a:rPr>
              <a:t> 30</a:t>
            </a:r>
            <a:r>
              <a:rPr lang="en-US" altLang="id-ID" dirty="0">
                <a:solidFill>
                  <a:srgbClr val="C00000"/>
                </a:solidFill>
                <a:cs typeface="Arial" panose="020B0604020202020204" pitchFamily="34" charset="0"/>
              </a:rPr>
              <a:t>° </a:t>
            </a:r>
            <a:r>
              <a:rPr lang="en-US" altLang="id-ID" dirty="0" err="1">
                <a:solidFill>
                  <a:srgbClr val="C00000"/>
                </a:solidFill>
                <a:cs typeface="Arial" panose="020B0604020202020204" pitchFamily="34" charset="0"/>
              </a:rPr>
              <a:t>untuk</a:t>
            </a:r>
            <a:r>
              <a:rPr lang="en-US" altLang="id-ID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id-ID" dirty="0" err="1">
                <a:solidFill>
                  <a:srgbClr val="C00000"/>
                </a:solidFill>
                <a:cs typeface="Arial" panose="020B0604020202020204" pitchFamily="34" charset="0"/>
              </a:rPr>
              <a:t>sb</a:t>
            </a:r>
            <a:r>
              <a:rPr lang="en-US" altLang="id-ID" dirty="0">
                <a:solidFill>
                  <a:srgbClr val="C00000"/>
                </a:solidFill>
                <a:cs typeface="Arial" panose="020B0604020202020204" pitchFamily="34" charset="0"/>
              </a:rPr>
              <a:t> x </a:t>
            </a:r>
            <a:r>
              <a:rPr lang="en-US" altLang="id-ID" dirty="0" err="1">
                <a:solidFill>
                  <a:srgbClr val="C00000"/>
                </a:solidFill>
                <a:cs typeface="Arial" panose="020B0604020202020204" pitchFamily="34" charset="0"/>
              </a:rPr>
              <a:t>dan</a:t>
            </a:r>
            <a:r>
              <a:rPr lang="en-US" altLang="id-ID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id-ID" dirty="0" err="1">
                <a:solidFill>
                  <a:srgbClr val="C00000"/>
                </a:solidFill>
                <a:cs typeface="Arial" panose="020B0604020202020204" pitchFamily="34" charset="0"/>
              </a:rPr>
              <a:t>sb</a:t>
            </a:r>
            <a:r>
              <a:rPr lang="en-US" altLang="id-ID" dirty="0">
                <a:solidFill>
                  <a:srgbClr val="C00000"/>
                </a:solidFill>
                <a:cs typeface="Arial" panose="020B0604020202020204" pitchFamily="34" charset="0"/>
              </a:rPr>
              <a:t> y</a:t>
            </a:r>
          </a:p>
          <a:p>
            <a:pPr>
              <a:buNone/>
            </a:pPr>
            <a:r>
              <a:rPr lang="en-US" altLang="id-ID" dirty="0">
                <a:solidFill>
                  <a:srgbClr val="C00000"/>
                </a:solidFill>
                <a:cs typeface="Arial" panose="020B0604020202020204" pitchFamily="34" charset="0"/>
              </a:rPr>
              <a:t>b. </a:t>
            </a:r>
            <a:r>
              <a:rPr lang="en-US" altLang="id-ID" dirty="0" err="1">
                <a:solidFill>
                  <a:srgbClr val="C00000"/>
                </a:solidFill>
                <a:cs typeface="Arial" panose="020B0604020202020204" pitchFamily="34" charset="0"/>
              </a:rPr>
              <a:t>Skala</a:t>
            </a:r>
            <a:r>
              <a:rPr lang="en-US" altLang="id-ID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id-ID" dirty="0" err="1">
                <a:solidFill>
                  <a:srgbClr val="C00000"/>
                </a:solidFill>
                <a:cs typeface="Arial" panose="020B0604020202020204" pitchFamily="34" charset="0"/>
              </a:rPr>
              <a:t>pada</a:t>
            </a:r>
            <a:r>
              <a:rPr lang="en-US" altLang="id-ID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id-ID" dirty="0" err="1">
                <a:solidFill>
                  <a:srgbClr val="C00000"/>
                </a:solidFill>
                <a:cs typeface="Arial" panose="020B0604020202020204" pitchFamily="34" charset="0"/>
              </a:rPr>
              <a:t>semua</a:t>
            </a:r>
            <a:r>
              <a:rPr lang="en-US" altLang="id-ID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id-ID" dirty="0" err="1">
                <a:solidFill>
                  <a:srgbClr val="C00000"/>
                </a:solidFill>
                <a:cs typeface="Arial" panose="020B0604020202020204" pitchFamily="34" charset="0"/>
              </a:rPr>
              <a:t>sb</a:t>
            </a:r>
            <a:r>
              <a:rPr lang="en-US" altLang="id-ID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id-ID" dirty="0" err="1">
                <a:solidFill>
                  <a:srgbClr val="C00000"/>
                </a:solidFill>
                <a:cs typeface="Arial" panose="020B0604020202020204" pitchFamily="34" charset="0"/>
              </a:rPr>
              <a:t>adalah</a:t>
            </a:r>
            <a:r>
              <a:rPr lang="en-US" altLang="id-ID" dirty="0">
                <a:solidFill>
                  <a:srgbClr val="C00000"/>
                </a:solidFill>
                <a:cs typeface="Arial" panose="020B0604020202020204" pitchFamily="34" charset="0"/>
              </a:rPr>
              <a:t> 1:1</a:t>
            </a:r>
            <a:r>
              <a:rPr lang="en-US" altLang="id-ID" dirty="0">
                <a:solidFill>
                  <a:srgbClr val="C00000"/>
                </a:solidFill>
              </a:rPr>
              <a:t> 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04096"/>
            <a:ext cx="1586710" cy="149785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12490" y="1217065"/>
            <a:ext cx="7016195" cy="684885"/>
          </a:xfrm>
        </p:spPr>
        <p:txBody>
          <a:bodyPr/>
          <a:lstStyle/>
          <a:p>
            <a:r>
              <a:rPr lang="id-ID" dirty="0" smtClean="0"/>
              <a:t>1. Proyeksi Isometri</a:t>
            </a:r>
            <a:endParaRPr lang="id-ID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86835" y="2897739"/>
            <a:ext cx="3359510" cy="389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4854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202</Words>
  <Application>Microsoft Office PowerPoint</Application>
  <PresentationFormat>On-screen Show (4:3)</PresentationFormat>
  <Paragraphs>40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GAMBAR TEKNIK OTOMOTIF</vt:lpstr>
      <vt:lpstr>Tujuan Pembelajaran</vt:lpstr>
      <vt:lpstr>MATERI PEMBELAJARAN</vt:lpstr>
      <vt:lpstr>Slide 4</vt:lpstr>
      <vt:lpstr>Proyeksi Piktorial</vt:lpstr>
      <vt:lpstr>Slide 6</vt:lpstr>
      <vt:lpstr>Proyeksi isometri</vt:lpstr>
      <vt:lpstr>Ciri cri proyeksi Isometri</vt:lpstr>
      <vt:lpstr>1. Proyeksi Isometri</vt:lpstr>
      <vt:lpstr>MACAM ISOMETRI</vt:lpstr>
      <vt:lpstr>ISO METRI NORMAL</vt:lpstr>
      <vt:lpstr>ISOMETRI TERBALIK</vt:lpstr>
      <vt:lpstr>ISOMETRI HORIZONTAL</vt:lpstr>
      <vt:lpstr>Slide 14</vt:lpstr>
      <vt:lpstr>Proyeksi Dimetri</vt:lpstr>
      <vt:lpstr>Tugas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ASUS</cp:lastModifiedBy>
  <cp:revision>66</cp:revision>
  <dcterms:created xsi:type="dcterms:W3CDTF">2013-08-21T19:17:07Z</dcterms:created>
  <dcterms:modified xsi:type="dcterms:W3CDTF">2020-05-15T10:38:16Z</dcterms:modified>
</cp:coreProperties>
</file>