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0" r:id="rId4"/>
    <p:sldId id="262" r:id="rId5"/>
    <p:sldId id="263" r:id="rId6"/>
    <p:sldId id="272" r:id="rId7"/>
    <p:sldId id="271" r:id="rId8"/>
    <p:sldId id="265" r:id="rId9"/>
    <p:sldId id="273" r:id="rId10"/>
    <p:sldId id="266" r:id="rId11"/>
    <p:sldId id="26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D0A2B-57F5-40A5-9813-453DE3D7DADF}" type="doc">
      <dgm:prSet loTypeId="urn:microsoft.com/office/officeart/2005/8/layout/hProcess3" loCatId="process" qsTypeId="urn:microsoft.com/office/officeart/2005/8/quickstyle/simple1" qsCatId="simple" csTypeId="urn:microsoft.com/office/officeart/2005/8/colors/accent1_2" csCatId="accent1" phldr="1"/>
      <dgm:spPr/>
    </dgm:pt>
    <dgm:pt modelId="{81B3E629-F1A1-4740-A022-A64CEC119EB1}">
      <dgm:prSet phldrT="[Text]"/>
      <dgm:spPr/>
      <dgm:t>
        <a:bodyPr/>
        <a:lstStyle/>
        <a:p>
          <a:r>
            <a:rPr lang="en-US" dirty="0" smtClean="0"/>
            <a:t>PROYEKSI ORTHOGONAL</a:t>
          </a:r>
          <a:endParaRPr lang="en-US" dirty="0"/>
        </a:p>
      </dgm:t>
    </dgm:pt>
    <dgm:pt modelId="{934056CB-DF63-4E4E-9AE7-36AD4FC79CEE}" type="parTrans" cxnId="{3C46C0F5-3ED8-4179-9B09-2CC11A9B479F}">
      <dgm:prSet/>
      <dgm:spPr/>
      <dgm:t>
        <a:bodyPr/>
        <a:lstStyle/>
        <a:p>
          <a:endParaRPr lang="en-US"/>
        </a:p>
      </dgm:t>
    </dgm:pt>
    <dgm:pt modelId="{C22317C3-0488-4A41-BFCA-B2C739400FE2}" type="sibTrans" cxnId="{3C46C0F5-3ED8-4179-9B09-2CC11A9B479F}">
      <dgm:prSet/>
      <dgm:spPr/>
      <dgm:t>
        <a:bodyPr/>
        <a:lstStyle/>
        <a:p>
          <a:endParaRPr lang="en-US"/>
        </a:p>
      </dgm:t>
    </dgm:pt>
    <dgm:pt modelId="{9697E650-FB41-48FF-848D-63C0ACA1114C}" type="pres">
      <dgm:prSet presAssocID="{9E5D0A2B-57F5-40A5-9813-453DE3D7DADF}" presName="Name0" presStyleCnt="0">
        <dgm:presLayoutVars>
          <dgm:dir/>
          <dgm:animLvl val="lvl"/>
          <dgm:resizeHandles val="exact"/>
        </dgm:presLayoutVars>
      </dgm:prSet>
      <dgm:spPr/>
    </dgm:pt>
    <dgm:pt modelId="{3C28F85F-CF1B-444D-AC60-870CD017B33F}" type="pres">
      <dgm:prSet presAssocID="{9E5D0A2B-57F5-40A5-9813-453DE3D7DADF}" presName="dummy" presStyleCnt="0"/>
      <dgm:spPr/>
    </dgm:pt>
    <dgm:pt modelId="{61B4C7EF-CE17-4446-AEB7-30E0CBB6F051}" type="pres">
      <dgm:prSet presAssocID="{9E5D0A2B-57F5-40A5-9813-453DE3D7DADF}" presName="linH" presStyleCnt="0"/>
      <dgm:spPr/>
    </dgm:pt>
    <dgm:pt modelId="{70662FFF-F6C3-42BE-B3BB-1F861DE0058B}" type="pres">
      <dgm:prSet presAssocID="{9E5D0A2B-57F5-40A5-9813-453DE3D7DADF}" presName="padding1" presStyleCnt="0"/>
      <dgm:spPr/>
    </dgm:pt>
    <dgm:pt modelId="{ABF73135-0D80-4E7A-AB89-7D845B23C35A}" type="pres">
      <dgm:prSet presAssocID="{81B3E629-F1A1-4740-A022-A64CEC119EB1}" presName="linV" presStyleCnt="0"/>
      <dgm:spPr/>
    </dgm:pt>
    <dgm:pt modelId="{8A9F6AE4-D596-4152-A5C7-0203C7BE0898}" type="pres">
      <dgm:prSet presAssocID="{81B3E629-F1A1-4740-A022-A64CEC119EB1}" presName="spVertical1" presStyleCnt="0"/>
      <dgm:spPr/>
    </dgm:pt>
    <dgm:pt modelId="{FF4E80D6-2019-49B5-A543-338190DBC270}" type="pres">
      <dgm:prSet presAssocID="{81B3E629-F1A1-4740-A022-A64CEC119EB1}" presName="parTx" presStyleLbl="revTx" presStyleIdx="0" presStyleCnt="1">
        <dgm:presLayoutVars>
          <dgm:chMax val="0"/>
          <dgm:chPref val="0"/>
          <dgm:bulletEnabled val="1"/>
        </dgm:presLayoutVars>
      </dgm:prSet>
      <dgm:spPr/>
      <dgm:t>
        <a:bodyPr/>
        <a:lstStyle/>
        <a:p>
          <a:endParaRPr lang="en-US"/>
        </a:p>
      </dgm:t>
    </dgm:pt>
    <dgm:pt modelId="{3093CA1B-0A73-4B97-8D7B-FDA366F0882E}" type="pres">
      <dgm:prSet presAssocID="{81B3E629-F1A1-4740-A022-A64CEC119EB1}" presName="spVertical2" presStyleCnt="0"/>
      <dgm:spPr/>
    </dgm:pt>
    <dgm:pt modelId="{29BA9077-7BAE-4B77-9BAB-B4B590B9BDF4}" type="pres">
      <dgm:prSet presAssocID="{81B3E629-F1A1-4740-A022-A64CEC119EB1}" presName="spVertical3" presStyleCnt="0"/>
      <dgm:spPr/>
    </dgm:pt>
    <dgm:pt modelId="{29926D24-FC8B-4D1B-8AD3-502511F3A15C}" type="pres">
      <dgm:prSet presAssocID="{9E5D0A2B-57F5-40A5-9813-453DE3D7DADF}" presName="padding2" presStyleCnt="0"/>
      <dgm:spPr/>
    </dgm:pt>
    <dgm:pt modelId="{B1DF3468-5251-41CC-A871-10BB18088F14}" type="pres">
      <dgm:prSet presAssocID="{9E5D0A2B-57F5-40A5-9813-453DE3D7DADF}" presName="negArrow" presStyleCnt="0"/>
      <dgm:spPr/>
    </dgm:pt>
    <dgm:pt modelId="{69119590-A58B-49C9-BC85-36E9096B937E}" type="pres">
      <dgm:prSet presAssocID="{9E5D0A2B-57F5-40A5-9813-453DE3D7DADF}" presName="backgroundArrow" presStyleLbl="node1" presStyleIdx="0" presStyleCnt="1"/>
      <dgm:spPr/>
    </dgm:pt>
  </dgm:ptLst>
  <dgm:cxnLst>
    <dgm:cxn modelId="{3C46C0F5-3ED8-4179-9B09-2CC11A9B479F}" srcId="{9E5D0A2B-57F5-40A5-9813-453DE3D7DADF}" destId="{81B3E629-F1A1-4740-A022-A64CEC119EB1}" srcOrd="0" destOrd="0" parTransId="{934056CB-DF63-4E4E-9AE7-36AD4FC79CEE}" sibTransId="{C22317C3-0488-4A41-BFCA-B2C739400FE2}"/>
    <dgm:cxn modelId="{79DF6086-9A2B-41AC-B98D-6E0EB82EC717}" type="presOf" srcId="{81B3E629-F1A1-4740-A022-A64CEC119EB1}" destId="{FF4E80D6-2019-49B5-A543-338190DBC270}" srcOrd="0" destOrd="0" presId="urn:microsoft.com/office/officeart/2005/8/layout/hProcess3"/>
    <dgm:cxn modelId="{2D2A2947-74F3-43C3-912A-F1A319604D3F}" type="presOf" srcId="{9E5D0A2B-57F5-40A5-9813-453DE3D7DADF}" destId="{9697E650-FB41-48FF-848D-63C0ACA1114C}" srcOrd="0" destOrd="0" presId="urn:microsoft.com/office/officeart/2005/8/layout/hProcess3"/>
    <dgm:cxn modelId="{079F9C3D-A928-4CB6-936E-36B40265C9A7}" type="presParOf" srcId="{9697E650-FB41-48FF-848D-63C0ACA1114C}" destId="{3C28F85F-CF1B-444D-AC60-870CD017B33F}" srcOrd="0" destOrd="0" presId="urn:microsoft.com/office/officeart/2005/8/layout/hProcess3"/>
    <dgm:cxn modelId="{9425F5DB-EDCF-4BBA-8183-0784A90829B5}" type="presParOf" srcId="{9697E650-FB41-48FF-848D-63C0ACA1114C}" destId="{61B4C7EF-CE17-4446-AEB7-30E0CBB6F051}" srcOrd="1" destOrd="0" presId="urn:microsoft.com/office/officeart/2005/8/layout/hProcess3"/>
    <dgm:cxn modelId="{5F4C90AB-F51C-488E-9259-5EAEB7A0242F}" type="presParOf" srcId="{61B4C7EF-CE17-4446-AEB7-30E0CBB6F051}" destId="{70662FFF-F6C3-42BE-B3BB-1F861DE0058B}" srcOrd="0" destOrd="0" presId="urn:microsoft.com/office/officeart/2005/8/layout/hProcess3"/>
    <dgm:cxn modelId="{8DEDA1DE-FBB8-43A4-94EE-9149C9B1262F}" type="presParOf" srcId="{61B4C7EF-CE17-4446-AEB7-30E0CBB6F051}" destId="{ABF73135-0D80-4E7A-AB89-7D845B23C35A}" srcOrd="1" destOrd="0" presId="urn:microsoft.com/office/officeart/2005/8/layout/hProcess3"/>
    <dgm:cxn modelId="{468E1344-274A-41BF-9F40-2DBBB9EE1FF0}" type="presParOf" srcId="{ABF73135-0D80-4E7A-AB89-7D845B23C35A}" destId="{8A9F6AE4-D596-4152-A5C7-0203C7BE0898}" srcOrd="0" destOrd="0" presId="urn:microsoft.com/office/officeart/2005/8/layout/hProcess3"/>
    <dgm:cxn modelId="{63F3AE2F-7898-434F-A60A-5E616EE73DD4}" type="presParOf" srcId="{ABF73135-0D80-4E7A-AB89-7D845B23C35A}" destId="{FF4E80D6-2019-49B5-A543-338190DBC270}" srcOrd="1" destOrd="0" presId="urn:microsoft.com/office/officeart/2005/8/layout/hProcess3"/>
    <dgm:cxn modelId="{1E812958-CE8D-4854-927C-D193F560FFAD}" type="presParOf" srcId="{ABF73135-0D80-4E7A-AB89-7D845B23C35A}" destId="{3093CA1B-0A73-4B97-8D7B-FDA366F0882E}" srcOrd="2" destOrd="0" presId="urn:microsoft.com/office/officeart/2005/8/layout/hProcess3"/>
    <dgm:cxn modelId="{5D70E5FD-0C72-470B-9590-D35FE8C75CE4}" type="presParOf" srcId="{ABF73135-0D80-4E7A-AB89-7D845B23C35A}" destId="{29BA9077-7BAE-4B77-9BAB-B4B590B9BDF4}" srcOrd="3" destOrd="0" presId="urn:microsoft.com/office/officeart/2005/8/layout/hProcess3"/>
    <dgm:cxn modelId="{89F8AE03-8E1D-40BE-9E88-7FCD117EE8EA}" type="presParOf" srcId="{61B4C7EF-CE17-4446-AEB7-30E0CBB6F051}" destId="{29926D24-FC8B-4D1B-8AD3-502511F3A15C}" srcOrd="2" destOrd="0" presId="urn:microsoft.com/office/officeart/2005/8/layout/hProcess3"/>
    <dgm:cxn modelId="{5B75F8BA-BABC-4738-9C21-482CF21AA81B}" type="presParOf" srcId="{61B4C7EF-CE17-4446-AEB7-30E0CBB6F051}" destId="{B1DF3468-5251-41CC-A871-10BB18088F14}" srcOrd="3" destOrd="0" presId="urn:microsoft.com/office/officeart/2005/8/layout/hProcess3"/>
    <dgm:cxn modelId="{289BCDCF-9FD6-43E9-833C-123B0F54CB55}" type="presParOf" srcId="{61B4C7EF-CE17-4446-AEB7-30E0CBB6F051}" destId="{69119590-A58B-49C9-BC85-36E9096B937E}" srcOrd="4" destOrd="0" presId="urn:microsoft.com/office/officeart/2005/8/layout/h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119590-A58B-49C9-BC85-36E9096B937E}">
      <dsp:nvSpPr>
        <dsp:cNvPr id="0" name=""/>
        <dsp:cNvSpPr/>
      </dsp:nvSpPr>
      <dsp:spPr>
        <a:xfrm>
          <a:off x="0" y="735999"/>
          <a:ext cx="6096000" cy="2592000"/>
        </a:xfrm>
        <a:prstGeom prst="rightArrow">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E80D6-2019-49B5-A543-338190DBC270}">
      <dsp:nvSpPr>
        <dsp:cNvPr id="0" name=""/>
        <dsp:cNvSpPr/>
      </dsp:nvSpPr>
      <dsp:spPr>
        <a:xfrm>
          <a:off x="491728" y="1384000"/>
          <a:ext cx="4994671" cy="12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65760" rIns="0" bIns="365760" numCol="1" spcCol="1270" anchor="ctr" anchorCtr="0">
          <a:noAutofit/>
        </a:bodyPr>
        <a:lstStyle/>
        <a:p>
          <a:pPr lvl="0" algn="ctr" defTabSz="1600200">
            <a:lnSpc>
              <a:spcPct val="90000"/>
            </a:lnSpc>
            <a:spcBef>
              <a:spcPct val="0"/>
            </a:spcBef>
            <a:spcAft>
              <a:spcPct val="35000"/>
            </a:spcAft>
          </a:pPr>
          <a:r>
            <a:rPr lang="en-US" sz="3600" kern="1200" dirty="0" smtClean="0"/>
            <a:t>PROYEKSI ORTHOGONAL</a:t>
          </a:r>
          <a:endParaRPr lang="en-US" sz="3600" kern="1200" dirty="0"/>
        </a:p>
      </dsp:txBody>
      <dsp:txXfrm>
        <a:off x="491728" y="1384000"/>
        <a:ext cx="4994671" cy="1296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1E4AA20-38DF-48A2-8A78-7839C0FFC2A1}" type="datetimeFigureOut">
              <a:rPr lang="en-US" smtClean="0"/>
              <a:pPr/>
              <a:t>5/15/2020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5F31DD8-D9E7-44B3-9CBE-830FB25CFA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1E4AA20-38DF-48A2-8A78-7839C0FFC2A1}" type="datetimeFigureOut">
              <a:rPr lang="en-US" smtClean="0"/>
              <a:pPr/>
              <a:t>5/15/2020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5F31DD8-D9E7-44B3-9CBE-830FB25CFA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1E4AA20-38DF-48A2-8A78-7839C0FFC2A1}" type="datetimeFigureOut">
              <a:rPr lang="en-US" smtClean="0"/>
              <a:pPr/>
              <a:t>5/15/2020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5F31DD8-D9E7-44B3-9CBE-830FB25CFA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1E4AA20-38DF-48A2-8A78-7839C0FFC2A1}" type="datetimeFigureOut">
              <a:rPr lang="en-US" smtClean="0"/>
              <a:pPr/>
              <a:t>5/15/2020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31DD8-D9E7-44B3-9CBE-830FB25CFA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1E4AA20-38DF-48A2-8A78-7839C0FFC2A1}"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31DD8-D9E7-44B3-9CBE-830FB25CFAD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1E4AA20-38DF-48A2-8A78-7839C0FFC2A1}" type="datetimeFigureOut">
              <a:rPr lang="en-US" smtClean="0"/>
              <a:pPr/>
              <a:t>5/15/2020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5F31DD8-D9E7-44B3-9CBE-830FB25CFA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ocuments\index d.jpg"/>
          <p:cNvPicPr>
            <a:picLocks noChangeAspect="1" noChangeArrowheads="1"/>
          </p:cNvPicPr>
          <p:nvPr/>
        </p:nvPicPr>
        <p:blipFill>
          <a:blip r:embed="rId2" cstate="print"/>
          <a:srcRect/>
          <a:stretch>
            <a:fillRect/>
          </a:stretch>
        </p:blipFill>
        <p:spPr bwMode="auto">
          <a:xfrm>
            <a:off x="0" y="3544"/>
            <a:ext cx="9144000" cy="6854456"/>
          </a:xfrm>
          <a:prstGeom prst="rect">
            <a:avLst/>
          </a:prstGeom>
          <a:noFill/>
        </p:spPr>
      </p:pic>
      <p:sp>
        <p:nvSpPr>
          <p:cNvPr id="4" name="Rounded Rectangle 3"/>
          <p:cNvSpPr/>
          <p:nvPr/>
        </p:nvSpPr>
        <p:spPr>
          <a:xfrm>
            <a:off x="1524000" y="1066800"/>
            <a:ext cx="3124200" cy="1143000"/>
          </a:xfrm>
          <a:prstGeom prst="round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Black" pitchFamily="34" charset="0"/>
              </a:rPr>
              <a:t>PROYEKSI ORTHOGONAL</a:t>
            </a:r>
            <a:endParaRPr lang="en-US" dirty="0"/>
          </a:p>
        </p:txBody>
      </p:sp>
      <p:sp>
        <p:nvSpPr>
          <p:cNvPr id="5" name="Snip and Round Single Corner Rectangle 4"/>
          <p:cNvSpPr/>
          <p:nvPr/>
        </p:nvSpPr>
        <p:spPr>
          <a:xfrm>
            <a:off x="5105400" y="6172200"/>
            <a:ext cx="4038600" cy="685800"/>
          </a:xfrm>
          <a:prstGeom prst="snipRoundRect">
            <a:avLst/>
          </a:prstGeom>
          <a:solidFill>
            <a:srgbClr val="FFFF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Black" pitchFamily="34" charset="0"/>
              </a:rPr>
              <a:t>A</a:t>
            </a:r>
            <a:r>
              <a:rPr lang="id-ID" sz="2400" dirty="0" smtClean="0">
                <a:latin typeface="Arial Black" pitchFamily="34" charset="0"/>
              </a:rPr>
              <a:t>L  AZIS</a:t>
            </a:r>
            <a:endParaRPr lang="en-US" sz="2400" dirty="0" smtClean="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6255488" cy="4114799"/>
          </a:xfrm>
        </p:spPr>
        <p:txBody>
          <a:bodyPr>
            <a:normAutofit fontScale="90000"/>
          </a:bodyPr>
          <a:lstStyle/>
          <a:p>
            <a:pPr>
              <a:lnSpc>
                <a:spcPct val="150000"/>
              </a:lnSpc>
            </a:pP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Proyeksi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Kwadran</a:t>
            </a:r>
            <a:r>
              <a:rPr lang="en-US" sz="2700" cap="none" dirty="0" smtClean="0">
                <a:solidFill>
                  <a:schemeClr val="tx1"/>
                </a:solidFill>
                <a:latin typeface="Arial Black" pitchFamily="34" charset="0"/>
              </a:rPr>
              <a:t> III </a:t>
            </a:r>
            <a:r>
              <a:rPr lang="en-US" sz="2700" cap="none" dirty="0" err="1" smtClean="0">
                <a:solidFill>
                  <a:schemeClr val="tx1"/>
                </a:solidFill>
                <a:latin typeface="Arial Black" pitchFamily="34" charset="0"/>
              </a:rPr>
              <a:t>Atau</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Proyeksi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Amerika</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Adalah</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Objek</a:t>
            </a:r>
            <a:r>
              <a:rPr lang="en-US" sz="2700" cap="none" dirty="0" smtClean="0">
                <a:solidFill>
                  <a:schemeClr val="tx1"/>
                </a:solidFill>
                <a:latin typeface="Arial Black" pitchFamily="34" charset="0"/>
              </a:rPr>
              <a:t> Yang </a:t>
            </a:r>
            <a:r>
              <a:rPr lang="en-US" sz="2700" cap="none" dirty="0" err="1" smtClean="0">
                <a:solidFill>
                  <a:schemeClr val="tx1"/>
                </a:solidFill>
                <a:latin typeface="Arial Black" pitchFamily="34" charset="0"/>
              </a:rPr>
              <a:t>Diamati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Terletak</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Dibelakang</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Bidang</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Proyeksi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Atau</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Bidang</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Proyeksi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Terletak</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Dianatara</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Objek</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Dengan</a:t>
            </a:r>
            <a:r>
              <a:rPr lang="en-US" sz="2700" cap="none" dirty="0" smtClean="0">
                <a:solidFill>
                  <a:schemeClr val="tx1"/>
                </a:solidFill>
                <a:latin typeface="Arial Black" pitchFamily="34" charset="0"/>
              </a:rPr>
              <a:t> Mata Si </a:t>
            </a:r>
            <a:r>
              <a:rPr lang="en-US" sz="2700" cap="none" dirty="0" err="1" smtClean="0">
                <a:solidFill>
                  <a:schemeClr val="tx1"/>
                </a:solidFill>
                <a:latin typeface="Arial Black" pitchFamily="34" charset="0"/>
              </a:rPr>
              <a:t>Pengamat</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Banyak</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Dipakai</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Oleh</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Amerika</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Jepang</a:t>
            </a:r>
            <a:r>
              <a:rPr lang="en-US" sz="2700" cap="none" dirty="0" smtClean="0">
                <a:solidFill>
                  <a:schemeClr val="tx1"/>
                </a:solidFill>
                <a:latin typeface="Arial Black" pitchFamily="34" charset="0"/>
              </a:rPr>
              <a:t>, </a:t>
            </a:r>
            <a:r>
              <a:rPr lang="en-US" sz="2700" cap="none" dirty="0" err="1" smtClean="0">
                <a:solidFill>
                  <a:schemeClr val="tx1"/>
                </a:solidFill>
                <a:latin typeface="Arial Black" pitchFamily="34" charset="0"/>
              </a:rPr>
              <a:t>Kanada</a:t>
            </a:r>
            <a:r>
              <a:rPr lang="en-US" sz="2700" cap="none" dirty="0" smtClean="0">
                <a:solidFill>
                  <a:schemeClr val="tx1"/>
                </a:solidFill>
                <a:latin typeface="Arial Black" pitchFamily="34" charset="0"/>
              </a:rPr>
              <a:t>, Australia, Dan </a:t>
            </a:r>
            <a:r>
              <a:rPr lang="en-US" sz="2700" cap="none" dirty="0" err="1" smtClean="0">
                <a:solidFill>
                  <a:schemeClr val="tx1"/>
                </a:solidFill>
                <a:latin typeface="Arial Black" pitchFamily="34" charset="0"/>
              </a:rPr>
              <a:t>Sebagainya</a:t>
            </a:r>
            <a:r>
              <a:rPr lang="en-US" sz="2700" cap="none" dirty="0" smtClean="0">
                <a:solidFill>
                  <a:schemeClr val="tx1"/>
                </a:solidFill>
                <a:latin typeface="Arial Black" pitchFamily="34" charset="0"/>
              </a:rPr>
              <a:t>.</a:t>
            </a:r>
            <a:r>
              <a:rPr lang="en-US" dirty="0" smtClean="0">
                <a:solidFill>
                  <a:schemeClr val="tx1"/>
                </a:solidFill>
              </a:rPr>
              <a:t/>
            </a:r>
            <a:br>
              <a:rPr lang="en-US" dirty="0" smtClean="0">
                <a:solidFill>
                  <a:schemeClr val="tx1"/>
                </a:solidFill>
              </a:rPr>
            </a:br>
            <a:endParaRPr lang="en-US"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CER\Documents\indexbk.png"/>
          <p:cNvPicPr>
            <a:picLocks noChangeAspect="1" noChangeArrowheads="1"/>
          </p:cNvPicPr>
          <p:nvPr/>
        </p:nvPicPr>
        <p:blipFill>
          <a:blip r:embed="rId2" cstate="print"/>
          <a:srcRect/>
          <a:stretch>
            <a:fillRect/>
          </a:stretch>
        </p:blipFill>
        <p:spPr bwMode="auto">
          <a:xfrm>
            <a:off x="1981200" y="1676400"/>
            <a:ext cx="5715000" cy="4850295"/>
          </a:xfrm>
          <a:prstGeom prst="rect">
            <a:avLst/>
          </a:prstGeom>
          <a:noFill/>
        </p:spPr>
      </p:pic>
      <p:sp>
        <p:nvSpPr>
          <p:cNvPr id="5" name="Right Arrow 4"/>
          <p:cNvSpPr/>
          <p:nvPr/>
        </p:nvSpPr>
        <p:spPr>
          <a:xfrm>
            <a:off x="0" y="0"/>
            <a:ext cx="44196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rial Black" pitchFamily="34" charset="0"/>
              </a:rPr>
              <a:t>Proyeksi</a:t>
            </a:r>
            <a:r>
              <a:rPr lang="en-US" sz="2400" dirty="0" smtClean="0">
                <a:latin typeface="Arial Black" pitchFamily="34" charset="0"/>
              </a:rPr>
              <a:t> </a:t>
            </a:r>
            <a:r>
              <a:rPr lang="en-US" sz="2400" dirty="0" err="1" smtClean="0">
                <a:latin typeface="Arial Black" pitchFamily="34" charset="0"/>
              </a:rPr>
              <a:t>kuadran</a:t>
            </a:r>
            <a:r>
              <a:rPr lang="en-US" sz="2400" dirty="0" smtClean="0">
                <a:latin typeface="Arial Black" pitchFamily="34" charset="0"/>
              </a:rPr>
              <a:t> III</a:t>
            </a:r>
            <a:endParaRPr lang="en-US" sz="2400" dirty="0">
              <a:latin typeface="Arial Black" pitchFamily="34" charset="0"/>
            </a:endParaRP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457200"/>
            <a:ext cx="7467600" cy="609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Arial Black" pitchFamily="34" charset="0"/>
              </a:rPr>
              <a:t>Berdasarkan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bentangan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bidang-bidang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sistem</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Eropa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mempunyai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ciri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sebagai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berikut</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tetap</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atas</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bawah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samping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kanan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kiri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samping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kiri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kanan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pPr lvl="1"/>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sistem</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Amerika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atau</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sudut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ke</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tiga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hampir</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sistem</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Eropa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atau</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sudut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pertama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sudut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pertama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maupun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sudut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ketiga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sama-sama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dapat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dipakai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sesuai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standar</a:t>
            </a:r>
            <a:r>
              <a:rPr lang="en-US" sz="1600" dirty="0" smtClean="0">
                <a:solidFill>
                  <a:schemeClr val="tx1"/>
                </a:solidFill>
                <a:latin typeface="Arial Black" pitchFamily="34" charset="0"/>
              </a:rPr>
              <a:t> ISO. </a:t>
            </a:r>
            <a:r>
              <a:rPr lang="en-US" sz="1600" dirty="0" err="1" smtClean="0">
                <a:solidFill>
                  <a:schemeClr val="tx1"/>
                </a:solidFill>
                <a:latin typeface="Arial Black" pitchFamily="34" charset="0"/>
              </a:rPr>
              <a:t>Berdasarkan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bentangan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bidang-bidang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proyeksinya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sistim</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sudut</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ketiga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ini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mempunyai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ketentuan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sebagai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berikut</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tetap</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atas</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atas</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samping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kanan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kanan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samping</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kiri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berada</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sebelah</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kiri</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pandangan</a:t>
            </a:r>
            <a:r>
              <a:rPr lang="en-US" sz="1600" dirty="0" smtClean="0">
                <a:solidFill>
                  <a:schemeClr val="tx1"/>
                </a:solidFill>
                <a:latin typeface="Arial Black" pitchFamily="34" charset="0"/>
              </a:rPr>
              <a:t> </a:t>
            </a:r>
            <a:r>
              <a:rPr lang="en-US" sz="1600" dirty="0" err="1" smtClean="0">
                <a:solidFill>
                  <a:schemeClr val="tx1"/>
                </a:solidFill>
                <a:latin typeface="Arial Black" pitchFamily="34" charset="0"/>
              </a:rPr>
              <a:t>depan</a:t>
            </a:r>
            <a:r>
              <a:rPr lang="en-US" sz="1600" dirty="0" smtClean="0">
                <a:solidFill>
                  <a:schemeClr val="tx1"/>
                </a:solidFill>
                <a:latin typeface="Arial Black" pitchFamily="34" charset="0"/>
              </a:rPr>
              <a:t>.</a:t>
            </a:r>
          </a:p>
          <a:p>
            <a:pPr algn="ctr"/>
            <a:endParaRPr lang="en-US" sz="2000" dirty="0">
              <a:solidFill>
                <a:schemeClr val="tx1"/>
              </a:solidFill>
              <a:latin typeface="Arial Black" pitchFamily="34"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0"/>
            <a:ext cx="6255488" cy="1362075"/>
          </a:xfrm>
        </p:spPr>
        <p:txBody>
          <a:bodyPr/>
          <a:lstStyle/>
          <a:p>
            <a:pPr algn="ctr"/>
            <a:r>
              <a:rPr lang="en-US" dirty="0" smtClean="0">
                <a:solidFill>
                  <a:schemeClr val="tx1"/>
                </a:solidFill>
              </a:rPr>
              <a:t>APA ITU PROYEKSI…??</a:t>
            </a:r>
            <a:endParaRPr lang="en-US"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7086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Black" pitchFamily="34" charset="0"/>
              </a:rPr>
              <a:t>PROYEKSI </a:t>
            </a:r>
            <a:r>
              <a:rPr lang="en-US" sz="3600" dirty="0" err="1" smtClean="0">
                <a:latin typeface="Arial Black" pitchFamily="34" charset="0"/>
              </a:rPr>
              <a:t>adalah</a:t>
            </a:r>
            <a:r>
              <a:rPr lang="en-US" sz="3600" dirty="0" smtClean="0">
                <a:latin typeface="Arial Black" pitchFamily="34" charset="0"/>
              </a:rPr>
              <a:t>  M</a:t>
            </a:r>
            <a:r>
              <a:rPr lang="id-ID" sz="3600" dirty="0" smtClean="0">
                <a:latin typeface="Arial Black" pitchFamily="34" charset="0"/>
              </a:rPr>
              <a:t>emindahkan </a:t>
            </a:r>
            <a:r>
              <a:rPr lang="id-ID" sz="3600" dirty="0">
                <a:latin typeface="Arial Black" pitchFamily="34" charset="0"/>
              </a:rPr>
              <a:t>suatu bentuk dari suatu sudut pandang tertentu pada suatu </a:t>
            </a:r>
            <a:r>
              <a:rPr lang="en-US" sz="3600" dirty="0" err="1" smtClean="0">
                <a:latin typeface="Arial Black" pitchFamily="34" charset="0"/>
              </a:rPr>
              <a:t>bidang</a:t>
            </a:r>
            <a:r>
              <a:rPr lang="id-ID" sz="3600" dirty="0" smtClean="0">
                <a:latin typeface="Arial Black" pitchFamily="34" charset="0"/>
              </a:rPr>
              <a:t> </a:t>
            </a:r>
            <a:r>
              <a:rPr lang="id-ID" sz="3600" dirty="0">
                <a:latin typeface="Arial Black" pitchFamily="34" charset="0"/>
              </a:rPr>
              <a:t>gambar.</a:t>
            </a:r>
            <a:endParaRPr lang="en-US" sz="3600" dirty="0">
              <a:latin typeface="Arial Black" pitchFamily="34" charset="0"/>
            </a:endParaRP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6255488" cy="5105400"/>
          </a:xfrm>
        </p:spPr>
        <p:txBody>
          <a:bodyPr>
            <a:noAutofit/>
          </a:bodyPr>
          <a:lstStyle/>
          <a:p>
            <a:pPr algn="l"/>
            <a:r>
              <a:rPr lang="id-ID" sz="2400" cap="none" dirty="0" smtClean="0">
                <a:solidFill>
                  <a:schemeClr val="tx1"/>
                </a:solidFill>
                <a:latin typeface="Arial Black" pitchFamily="34" charset="0"/>
              </a:rPr>
              <a:t>Dengan Membayangkan Bahwa Benda Tiga Dimensi Diproyeksikan Pada Bidang-bidang Yang Saling Tegak Lurus (Ortogonal), Sehingga Dihasilkan Gambar Dua Dimensi Yang Disebut Pandangan (Tampak). Setelah Itu Bidang-bidang Yang Saling Tegak Lurus Tersebut Dibentangkan Menjadi Bidang Datar, Bidang Datar Itulah Yang Menjadi Bidang Gambar.</a:t>
            </a:r>
            <a:endParaRPr lang="en-US" sz="2400" cap="none" dirty="0">
              <a:solidFill>
                <a:schemeClr val="tx1"/>
              </a:solidFill>
              <a:latin typeface="Arial Black" pitchFamily="34" charset="0"/>
            </a:endParaRPr>
          </a:p>
        </p:txBody>
      </p:sp>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ocuments\index opij.jpg"/>
          <p:cNvPicPr>
            <a:picLocks noChangeAspect="1" noChangeArrowheads="1"/>
          </p:cNvPicPr>
          <p:nvPr/>
        </p:nvPicPr>
        <p:blipFill>
          <a:blip r:embed="rId2" cstate="print"/>
          <a:srcRect/>
          <a:stretch>
            <a:fillRect/>
          </a:stretch>
        </p:blipFill>
        <p:spPr bwMode="auto">
          <a:xfrm>
            <a:off x="304800" y="990600"/>
            <a:ext cx="7620000" cy="5029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1800"/>
            <a:ext cx="6255488" cy="1362075"/>
          </a:xfrm>
        </p:spPr>
        <p:txBody>
          <a:bodyPr>
            <a:normAutofit fontScale="90000"/>
          </a:bodyPr>
          <a:lstStyle/>
          <a:p>
            <a:pPr algn="ctr"/>
            <a:r>
              <a:rPr lang="en-US" dirty="0" smtClean="0">
                <a:solidFill>
                  <a:schemeClr val="tx1"/>
                </a:solidFill>
              </a:rPr>
              <a:t>PROYEKSI EROPA / </a:t>
            </a:r>
            <a:r>
              <a:rPr lang="en-US" dirty="0" err="1" smtClean="0">
                <a:solidFill>
                  <a:schemeClr val="tx1"/>
                </a:solidFill>
              </a:rPr>
              <a:t>kuadran</a:t>
            </a:r>
            <a:r>
              <a:rPr lang="en-US" dirty="0" smtClean="0">
                <a:solidFill>
                  <a:schemeClr val="tx1"/>
                </a:solidFill>
              </a:rPr>
              <a:t> I</a:t>
            </a:r>
            <a:br>
              <a:rPr lang="en-US" dirty="0" smtClean="0">
                <a:solidFill>
                  <a:schemeClr val="tx1"/>
                </a:solidFill>
              </a:rPr>
            </a:br>
            <a:endParaRPr lang="en-US"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524000"/>
            <a:ext cx="74676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err="1" smtClean="0">
                <a:solidFill>
                  <a:schemeClr val="tx1"/>
                </a:solidFill>
                <a:latin typeface="Arial Black" pitchFamily="34" charset="0"/>
              </a:rPr>
              <a:t>Proyeksi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ortogonal</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Kuadran</a:t>
            </a:r>
            <a:r>
              <a:rPr lang="en-US" sz="2400" dirty="0" smtClean="0">
                <a:solidFill>
                  <a:schemeClr val="tx1"/>
                </a:solidFill>
                <a:latin typeface="Arial Black" pitchFamily="34" charset="0"/>
              </a:rPr>
              <a:t>  I /</a:t>
            </a:r>
            <a:r>
              <a:rPr lang="en-US" sz="2400" dirty="0" err="1" smtClean="0">
                <a:solidFill>
                  <a:schemeClr val="tx1"/>
                </a:solidFill>
                <a:latin typeface="Arial Black" pitchFamily="34" charset="0"/>
              </a:rPr>
              <a:t>Proyeksi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Eropa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Objek</a:t>
            </a:r>
            <a:r>
              <a:rPr lang="en-US" sz="2400" dirty="0" smtClean="0">
                <a:solidFill>
                  <a:schemeClr val="tx1"/>
                </a:solidFill>
                <a:latin typeface="Arial Black" pitchFamily="34" charset="0"/>
              </a:rPr>
              <a:t> yang </a:t>
            </a:r>
            <a:r>
              <a:rPr lang="en-US" sz="2400" dirty="0" err="1" smtClean="0">
                <a:solidFill>
                  <a:schemeClr val="tx1"/>
                </a:solidFill>
                <a:latin typeface="Arial Black" pitchFamily="34" charset="0"/>
              </a:rPr>
              <a:t>diamati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Dengan</a:t>
            </a:r>
            <a:r>
              <a:rPr lang="en-US" sz="2400" dirty="0" smtClean="0">
                <a:solidFill>
                  <a:schemeClr val="tx1"/>
                </a:solidFill>
                <a:latin typeface="Arial Black" pitchFamily="34" charset="0"/>
              </a:rPr>
              <a:t> Cara </a:t>
            </a:r>
            <a:r>
              <a:rPr lang="en-US" sz="2400" dirty="0" err="1" smtClean="0">
                <a:solidFill>
                  <a:schemeClr val="tx1"/>
                </a:solidFill>
                <a:latin typeface="Arial Black" pitchFamily="34" charset="0"/>
              </a:rPr>
              <a:t>Meletakkan</a:t>
            </a:r>
            <a:r>
              <a:rPr lang="en-US" sz="2400" dirty="0" smtClean="0">
                <a:solidFill>
                  <a:schemeClr val="tx1"/>
                </a:solidFill>
                <a:latin typeface="Arial Black" pitchFamily="34" charset="0"/>
              </a:rPr>
              <a:t> Benda </a:t>
            </a:r>
            <a:r>
              <a:rPr lang="en-US" sz="2400" dirty="0" err="1" smtClean="0">
                <a:solidFill>
                  <a:schemeClr val="tx1"/>
                </a:solidFill>
                <a:latin typeface="Arial Black" pitchFamily="34" charset="0"/>
              </a:rPr>
              <a:t>Diantara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Bidang</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Proyeksi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Dengan</a:t>
            </a:r>
            <a:r>
              <a:rPr lang="en-US" sz="2400" dirty="0" smtClean="0">
                <a:solidFill>
                  <a:schemeClr val="tx1"/>
                </a:solidFill>
                <a:latin typeface="Arial Black" pitchFamily="34" charset="0"/>
              </a:rPr>
              <a:t> Mata </a:t>
            </a:r>
            <a:r>
              <a:rPr lang="en-US" sz="2400" dirty="0" err="1" smtClean="0">
                <a:solidFill>
                  <a:schemeClr val="tx1"/>
                </a:solidFill>
                <a:latin typeface="Arial Black" pitchFamily="34" charset="0"/>
              </a:rPr>
              <a:t>Pengamat</a:t>
            </a:r>
            <a:r>
              <a:rPr lang="en-US" sz="2400" dirty="0" smtClean="0">
                <a:solidFill>
                  <a:schemeClr val="tx1"/>
                </a:solidFill>
                <a:latin typeface="Arial Black" pitchFamily="34" charset="0"/>
              </a:rPr>
              <a:t> . </a:t>
            </a:r>
            <a:r>
              <a:rPr lang="en-US" sz="2400" dirty="0" err="1" smtClean="0">
                <a:solidFill>
                  <a:schemeClr val="tx1"/>
                </a:solidFill>
                <a:latin typeface="Arial Black" pitchFamily="34" charset="0"/>
              </a:rPr>
              <a:t>Proyeksi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Ini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Banyak</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Digunakan</a:t>
            </a:r>
            <a:r>
              <a:rPr lang="en-US" sz="2400" dirty="0" smtClean="0">
                <a:solidFill>
                  <a:schemeClr val="tx1"/>
                </a:solidFill>
                <a:latin typeface="Arial Black" pitchFamily="34" charset="0"/>
              </a:rPr>
              <a:t> Di Negara-</a:t>
            </a:r>
            <a:r>
              <a:rPr lang="en-US" sz="2400" dirty="0" err="1" smtClean="0">
                <a:solidFill>
                  <a:schemeClr val="tx1"/>
                </a:solidFill>
                <a:latin typeface="Arial Black" pitchFamily="34" charset="0"/>
              </a:rPr>
              <a:t>negara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Eropa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Seperti</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Jerman</a:t>
            </a:r>
            <a:r>
              <a:rPr lang="en-US" sz="2400" dirty="0" smtClean="0">
                <a:solidFill>
                  <a:schemeClr val="tx1"/>
                </a:solidFill>
                <a:latin typeface="Arial Black" pitchFamily="34" charset="0"/>
              </a:rPr>
              <a:t>, Swiss, </a:t>
            </a:r>
            <a:r>
              <a:rPr lang="en-US" sz="2400" dirty="0" err="1" smtClean="0">
                <a:solidFill>
                  <a:schemeClr val="tx1"/>
                </a:solidFill>
                <a:latin typeface="Arial Black" pitchFamily="34" charset="0"/>
              </a:rPr>
              <a:t>Perancis</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Rusia</a:t>
            </a:r>
            <a:r>
              <a:rPr lang="en-US" sz="2400" dirty="0" smtClean="0">
                <a:solidFill>
                  <a:schemeClr val="tx1"/>
                </a:solidFill>
                <a:latin typeface="Arial Black" pitchFamily="34" charset="0"/>
              </a:rPr>
              <a:t> Dan </a:t>
            </a:r>
            <a:r>
              <a:rPr lang="en-US" sz="2400" dirty="0" err="1" smtClean="0">
                <a:solidFill>
                  <a:schemeClr val="tx1"/>
                </a:solidFill>
                <a:latin typeface="Arial Black" pitchFamily="34" charset="0"/>
              </a:rPr>
              <a:t>Sebagainya</a:t>
            </a:r>
            <a:endParaRPr lang="en-US" sz="2400" dirty="0">
              <a:solidFill>
                <a:schemeClr val="tx1"/>
              </a:solidFill>
              <a:latin typeface="Arial Black" pitchFamily="34" charset="0"/>
            </a:endParaRP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tx1"/>
                </a:solidFill>
              </a:rPr>
              <a:t>Proyeksi</a:t>
            </a:r>
            <a:r>
              <a:rPr lang="en-US" dirty="0" smtClean="0">
                <a:solidFill>
                  <a:schemeClr val="tx1"/>
                </a:solidFill>
              </a:rPr>
              <a:t> </a:t>
            </a:r>
            <a:r>
              <a:rPr lang="en-US" dirty="0" err="1" smtClean="0">
                <a:solidFill>
                  <a:schemeClr val="tx1"/>
                </a:solidFill>
              </a:rPr>
              <a:t>kuandran</a:t>
            </a:r>
            <a:r>
              <a:rPr lang="en-US" dirty="0" smtClean="0">
                <a:solidFill>
                  <a:schemeClr val="tx1"/>
                </a:solidFill>
              </a:rPr>
              <a:t> iii / </a:t>
            </a:r>
            <a:r>
              <a:rPr lang="en-US" dirty="0" err="1" smtClean="0">
                <a:solidFill>
                  <a:schemeClr val="tx1"/>
                </a:solidFill>
              </a:rPr>
              <a:t>amerika</a:t>
            </a:r>
            <a:endParaRPr lang="en-US"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501</TotalTime>
  <Words>304</Words>
  <Application>Microsoft Office PowerPoint</Application>
  <PresentationFormat>On-screen Show (4:3)</PresentationFormat>
  <Paragraphs>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Slide 1</vt:lpstr>
      <vt:lpstr>APA ITU PROYEKSI…??</vt:lpstr>
      <vt:lpstr>Slide 3</vt:lpstr>
      <vt:lpstr>Slide 4</vt:lpstr>
      <vt:lpstr>Dengan Membayangkan Bahwa Benda Tiga Dimensi Diproyeksikan Pada Bidang-bidang Yang Saling Tegak Lurus (Ortogonal), Sehingga Dihasilkan Gambar Dua Dimensi Yang Disebut Pandangan (Tampak). Setelah Itu Bidang-bidang Yang Saling Tegak Lurus Tersebut Dibentangkan Menjadi Bidang Datar, Bidang Datar Itulah Yang Menjadi Bidang Gambar.</vt:lpstr>
      <vt:lpstr>Slide 6</vt:lpstr>
      <vt:lpstr>PROYEKSI EROPA / kuadran I </vt:lpstr>
      <vt:lpstr>Slide 8</vt:lpstr>
      <vt:lpstr>Proyeksi kuandran iii / amerika</vt:lpstr>
      <vt:lpstr> Proyeksi Kwadran III Atau Proyeksi Amerika Adalah Objek Yang Diamati Terletak Dibelakang Bidang Proyeksi Atau Bidang Proyeksi Terletak Dianatara Objek Dengan Mata Si Pengamat. Banyak Dipakai Oleh Amerika, Jepang, Kanada, Australia, Dan Sebagainya.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ASUS</cp:lastModifiedBy>
  <cp:revision>54</cp:revision>
  <dcterms:created xsi:type="dcterms:W3CDTF">2018-03-19T01:55:06Z</dcterms:created>
  <dcterms:modified xsi:type="dcterms:W3CDTF">2020-05-15T10:39:10Z</dcterms:modified>
</cp:coreProperties>
</file>