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9" r:id="rId4"/>
    <p:sldId id="270" r:id="rId5"/>
    <p:sldId id="271" r:id="rId6"/>
    <p:sldId id="272" r:id="rId7"/>
    <p:sldId id="274" r:id="rId8"/>
    <p:sldId id="276" r:id="rId9"/>
    <p:sldId id="278" r:id="rId10"/>
    <p:sldId id="257" r:id="rId11"/>
    <p:sldId id="258" r:id="rId12"/>
    <p:sldId id="260" r:id="rId13"/>
    <p:sldId id="261" r:id="rId14"/>
    <p:sldId id="262" r:id="rId15"/>
    <p:sldId id="265" r:id="rId16"/>
    <p:sldId id="264" r:id="rId17"/>
    <p:sldId id="279" r:id="rId18"/>
    <p:sldId id="266" r:id="rId19"/>
    <p:sldId id="267" r:id="rId20"/>
    <p:sldId id="268" r:id="rId21"/>
    <p:sldId id="280" r:id="rId22"/>
    <p:sldId id="282" r:id="rId23"/>
    <p:sldId id="284" r:id="rId24"/>
    <p:sldId id="286" r:id="rId25"/>
    <p:sldId id="287" r:id="rId26"/>
    <p:sldId id="289" r:id="rId27"/>
    <p:sldId id="292" r:id="rId28"/>
    <p:sldId id="294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94660"/>
  </p:normalViewPr>
  <p:slideViewPr>
    <p:cSldViewPr>
      <p:cViewPr varScale="1">
        <p:scale>
          <a:sx n="69" d="100"/>
          <a:sy n="69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891B-146F-4D9A-9EE0-0217072FD65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C962-8098-4B74-AC25-34763D063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Berlin Sans FB" pitchFamily="34" charset="0"/>
              </a:rPr>
              <a:t>Alat</a:t>
            </a:r>
            <a:r>
              <a:rPr lang="en-US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Berlin Sans FB" pitchFamily="34" charset="0"/>
              </a:rPr>
              <a:t>Pemadam</a:t>
            </a:r>
            <a:r>
              <a:rPr lang="en-US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Berlin Sans FB" pitchFamily="34" charset="0"/>
              </a:rPr>
              <a:t>Api</a:t>
            </a:r>
            <a:r>
              <a:rPr lang="en-US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Berlin Sans FB" pitchFamily="34" charset="0"/>
              </a:rPr>
              <a:t>Ringan</a:t>
            </a:r>
            <a:r>
              <a:rPr lang="en-US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erlin Sans FB" pitchFamily="34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Berlin Sans FB" pitchFamily="34" charset="0"/>
              </a:rPr>
            </a:br>
            <a:r>
              <a:rPr lang="en-US" dirty="0" smtClean="0">
                <a:solidFill>
                  <a:srgbClr val="FF0000"/>
                </a:solidFill>
                <a:latin typeface="Berlin Sans FB" pitchFamily="34" charset="0"/>
              </a:rPr>
              <a:t>(APAR</a:t>
            </a:r>
            <a:r>
              <a:rPr lang="en-US" dirty="0">
                <a:solidFill>
                  <a:srgbClr val="FF0000"/>
                </a:solidFill>
                <a:latin typeface="Berlin Sans FB" pitchFamily="34" charset="0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Berlin Sans FB" pitchFamily="34" charset="0"/>
              </a:rPr>
              <a:t>Oleh</a:t>
            </a:r>
            <a:r>
              <a:rPr lang="en-US" dirty="0" smtClean="0">
                <a:solidFill>
                  <a:srgbClr val="0070C0"/>
                </a:solidFill>
                <a:latin typeface="Berlin Sans FB" pitchFamily="34" charset="0"/>
              </a:rPr>
              <a:t>:</a:t>
            </a:r>
          </a:p>
          <a:p>
            <a:r>
              <a:rPr lang="en-US" dirty="0" smtClean="0">
                <a:solidFill>
                  <a:srgbClr val="0070C0"/>
                </a:solidFill>
                <a:latin typeface="Berlin Sans FB" pitchFamily="34" charset="0"/>
              </a:rPr>
              <a:t> </a:t>
            </a:r>
          </a:p>
          <a:p>
            <a:r>
              <a:rPr lang="id-ID" dirty="0" smtClean="0">
                <a:solidFill>
                  <a:srgbClr val="0070C0"/>
                </a:solidFill>
                <a:latin typeface="Berlin Sans FB" pitchFamily="34" charset="0"/>
              </a:rPr>
              <a:t>Al Azis,S.Pd</a:t>
            </a:r>
            <a:endParaRPr lang="en-US" dirty="0">
              <a:solidFill>
                <a:srgbClr val="0070C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Berlin Sans FB" pitchFamily="34" charset="0"/>
              </a:rPr>
              <a:t>Akibat</a:t>
            </a:r>
            <a:r>
              <a:rPr lang="en-US" dirty="0">
                <a:solidFill>
                  <a:srgbClr val="C00000"/>
                </a:solidFill>
                <a:latin typeface="Berlin Sans FB" pitchFamily="34" charset="0"/>
              </a:rPr>
              <a:t> – </a:t>
            </a:r>
            <a:r>
              <a:rPr lang="en-US" dirty="0" err="1">
                <a:solidFill>
                  <a:srgbClr val="C00000"/>
                </a:solidFill>
                <a:latin typeface="Berlin Sans FB" pitchFamily="34" charset="0"/>
              </a:rPr>
              <a:t>akibat</a:t>
            </a:r>
            <a:r>
              <a:rPr lang="en-US" dirty="0">
                <a:solidFill>
                  <a:srgbClr val="C00000"/>
                </a:solidFill>
                <a:latin typeface="Berlin Sans FB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Berlin Sans FB" pitchFamily="34" charset="0"/>
              </a:rPr>
              <a:t>terbakar</a:t>
            </a:r>
            <a:endParaRPr lang="en-US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95400"/>
            <a:ext cx="396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657600"/>
            <a:ext cx="411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810000"/>
            <a:ext cx="411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67000"/>
            <a:ext cx="3190875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850" y="1895475"/>
            <a:ext cx="30289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loud Callout 8"/>
          <p:cNvSpPr/>
          <p:nvPr/>
        </p:nvSpPr>
        <p:spPr>
          <a:xfrm>
            <a:off x="4114800" y="533400"/>
            <a:ext cx="4191000" cy="2438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mic Sans MS" pitchFamily="66" charset="0"/>
              </a:rPr>
              <a:t>Jangan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Membangunkanku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</a:t>
            </a:r>
          </a:p>
          <a:p>
            <a:pPr algn="ctr"/>
            <a:r>
              <a:rPr lang="en-US" sz="2000" dirty="0" err="1" smtClean="0">
                <a:latin typeface="Comic Sans MS" pitchFamily="66" charset="0"/>
              </a:rPr>
              <a:t>jangan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bermain</a:t>
            </a:r>
            <a:r>
              <a:rPr lang="en-US" sz="2000" dirty="0" smtClean="0">
                <a:latin typeface="Comic Sans MS" pitchFamily="66" charset="0"/>
              </a:rPr>
              <a:t>-main </a:t>
            </a:r>
            <a:r>
              <a:rPr lang="en-US" sz="2000" dirty="0" err="1" smtClean="0">
                <a:latin typeface="Comic Sans MS" pitchFamily="66" charset="0"/>
              </a:rPr>
              <a:t>dengan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ku</a:t>
            </a:r>
            <a:r>
              <a:rPr lang="en-US" sz="2000" dirty="0" smtClean="0">
                <a:latin typeface="Comic Sans MS" pitchFamily="66" charset="0"/>
              </a:rPr>
              <a:t>…!!!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  <a:latin typeface="Berlin Sans FB" pitchFamily="34" charset="0"/>
              </a:rPr>
              <a:t>Klasifikasi</a:t>
            </a:r>
            <a:r>
              <a:rPr lang="en-US" sz="3200" dirty="0" smtClean="0">
                <a:solidFill>
                  <a:srgbClr val="C00000"/>
                </a:solidFill>
                <a:latin typeface="Berlin Sans FB" pitchFamily="34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Berlin Sans FB" pitchFamily="34" charset="0"/>
              </a:rPr>
              <a:t>Kebakaran</a:t>
            </a:r>
            <a:r>
              <a:rPr lang="en-US" sz="3200" dirty="0" smtClean="0">
                <a:solidFill>
                  <a:srgbClr val="C00000"/>
                </a:solidFill>
                <a:latin typeface="Berlin Sans FB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Berlin Sans FB" pitchFamily="34" charset="0"/>
              </a:rPr>
              <a:t>menurut</a:t>
            </a:r>
            <a:r>
              <a:rPr lang="en-US" sz="3200" dirty="0">
                <a:solidFill>
                  <a:srgbClr val="C00000"/>
                </a:solidFill>
                <a:latin typeface="Berlin Sans FB" pitchFamily="34" charset="0"/>
              </a:rPr>
              <a:t> NFPA</a:t>
            </a:r>
            <a:br>
              <a:rPr lang="en-US" sz="3200" dirty="0">
                <a:solidFill>
                  <a:srgbClr val="C00000"/>
                </a:solidFill>
                <a:latin typeface="Berlin Sans FB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Berlin Sans FB" pitchFamily="34" charset="0"/>
              </a:rPr>
              <a:t>(National Fire Protection Association)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465138" indent="-465138">
              <a:buFont typeface="Wingdings" pitchFamily="2" charset="2"/>
              <a:buChar char="Ø"/>
            </a:pP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Kelas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A,</a:t>
            </a:r>
          </a:p>
          <a:p>
            <a:pPr marL="465138" indent="-465138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Kelas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B,</a:t>
            </a:r>
          </a:p>
          <a:p>
            <a:pPr marL="465138" indent="-465138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Kelas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C,</a:t>
            </a:r>
          </a:p>
          <a:p>
            <a:pPr marL="465138" indent="-465138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Kelas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D,</a:t>
            </a:r>
          </a:p>
          <a:p>
            <a:pPr marL="465138" indent="-465138">
              <a:buFont typeface="Wingdings" pitchFamily="2" charset="2"/>
              <a:buChar char="Ø"/>
            </a:pPr>
            <a:r>
              <a:rPr lang="sv-SE" dirty="0" smtClean="0">
                <a:solidFill>
                  <a:srgbClr val="0070C0"/>
                </a:solidFill>
                <a:latin typeface="Comic Sans MS" pitchFamily="66" charset="0"/>
              </a:rPr>
              <a:t>Kebakaran </a:t>
            </a:r>
            <a:r>
              <a:rPr lang="sv-SE" dirty="0">
                <a:solidFill>
                  <a:srgbClr val="0070C0"/>
                </a:solidFill>
                <a:latin typeface="Comic Sans MS" pitchFamily="66" charset="0"/>
              </a:rPr>
              <a:t>Kelas E ,dan</a:t>
            </a:r>
          </a:p>
          <a:p>
            <a:pPr marL="465138" indent="-465138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Kelas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K.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B050"/>
                </a:solidFill>
                <a:latin typeface="Berlin Sans FB" pitchFamily="34" charset="0"/>
              </a:rPr>
              <a:t>Klasifikasi</a:t>
            </a:r>
            <a:r>
              <a:rPr lang="en-US" dirty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Berlin Sans FB" pitchFamily="34" charset="0"/>
              </a:rPr>
              <a:t>kebakaran</a:t>
            </a:r>
            <a:r>
              <a:rPr lang="en-US" dirty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Berlin Sans FB" pitchFamily="34" charset="0"/>
              </a:rPr>
              <a:t/>
            </a:r>
            <a:br>
              <a:rPr lang="en-US" dirty="0" smtClean="0">
                <a:solidFill>
                  <a:srgbClr val="00B050"/>
                </a:solidFill>
                <a:latin typeface="Berlin Sans FB" pitchFamily="34" charset="0"/>
              </a:rPr>
            </a:br>
            <a:r>
              <a:rPr lang="en-US" dirty="0" err="1" smtClean="0">
                <a:solidFill>
                  <a:srgbClr val="00B050"/>
                </a:solidFill>
                <a:latin typeface="Berlin Sans FB" pitchFamily="34" charset="0"/>
              </a:rPr>
              <a:t>berguna</a:t>
            </a:r>
            <a:r>
              <a:rPr lang="en-US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Berlin Sans FB" pitchFamily="34" charset="0"/>
              </a:rPr>
              <a:t>untuk</a:t>
            </a:r>
            <a:r>
              <a:rPr lang="en-US" dirty="0" smtClean="0">
                <a:solidFill>
                  <a:srgbClr val="00B050"/>
                </a:solidFill>
                <a:latin typeface="Berlin Sans FB" pitchFamily="34" charset="0"/>
              </a:rPr>
              <a:t>:</a:t>
            </a:r>
            <a:endParaRPr lang="en-US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3382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Menentukan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media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pemadam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efektif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menurut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sumber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api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kebakaran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Menentukan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aman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tidaknya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jenis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media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pemadam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tertentu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memadamkan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kelas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kebakaran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tertentu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berdasarkan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sumber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api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kebakarannya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rcRect l="16813" t="36364" r="18583" b="14700"/>
          <a:stretch>
            <a:fillRect/>
          </a:stretch>
        </p:blipFill>
        <p:spPr bwMode="auto">
          <a:xfrm>
            <a:off x="457200" y="6096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16811" t="36170" r="18728" b="19719"/>
          <a:stretch>
            <a:fillRect/>
          </a:stretch>
        </p:blipFill>
        <p:spPr bwMode="auto">
          <a:xfrm>
            <a:off x="457200" y="457200"/>
            <a:ext cx="8305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16956" t="36944" r="18874" b="17795"/>
          <a:stretch>
            <a:fillRect/>
          </a:stretch>
        </p:blipFill>
        <p:spPr bwMode="auto">
          <a:xfrm>
            <a:off x="533400" y="6858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Berlin Sans FB" pitchFamily="34" charset="0"/>
              </a:rPr>
              <a:t>Penanggulangan</a:t>
            </a:r>
            <a:r>
              <a:rPr lang="en-US" dirty="0">
                <a:solidFill>
                  <a:srgbClr val="C00000"/>
                </a:solidFill>
                <a:latin typeface="Berlin Sans FB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Berlin Sans FB" pitchFamily="34" charset="0"/>
              </a:rPr>
              <a:t>Kebakaran</a:t>
            </a:r>
            <a:endParaRPr lang="en-US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Pengendalian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setiap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bentuk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energi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Penyediaan</a:t>
            </a:r>
            <a:r>
              <a:rPr lang="id-ID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sarana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deteksi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, alarm,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pemadam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sarana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evakuasi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Pengendalian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penyebaran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asap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panas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gas.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Pembentukan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unit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penanggulangan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tempat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kerja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Penyelenggaraan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latihan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gladi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penanggulangan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secara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berkala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Memiliki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buku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rencana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penanggulangan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keadaan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darurat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sarana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ES" dirty="0" err="1" smtClean="0">
                <a:solidFill>
                  <a:srgbClr val="0070C0"/>
                </a:solidFill>
                <a:latin typeface="Comic Sans MS" pitchFamily="66" charset="0"/>
              </a:rPr>
              <a:t>evakuasi</a:t>
            </a:r>
            <a:r>
              <a:rPr lang="es-E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ES" dirty="0" err="1">
                <a:solidFill>
                  <a:srgbClr val="0070C0"/>
                </a:solidFill>
                <a:latin typeface="Comic Sans MS" pitchFamily="66" charset="0"/>
              </a:rPr>
              <a:t>serta</a:t>
            </a:r>
            <a:r>
              <a:rPr lang="es-E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ES" dirty="0" err="1">
                <a:solidFill>
                  <a:srgbClr val="0070C0"/>
                </a:solidFill>
                <a:latin typeface="Comic Sans MS" pitchFamily="66" charset="0"/>
              </a:rPr>
              <a:t>pengendalian</a:t>
            </a:r>
            <a:r>
              <a:rPr lang="es-E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ES" dirty="0" err="1">
                <a:solidFill>
                  <a:srgbClr val="0070C0"/>
                </a:solidFill>
                <a:latin typeface="Comic Sans MS" pitchFamily="66" charset="0"/>
              </a:rPr>
              <a:t>penyebaran</a:t>
            </a:r>
            <a:r>
              <a:rPr lang="es-E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ES" dirty="0" err="1">
                <a:solidFill>
                  <a:srgbClr val="0070C0"/>
                </a:solidFill>
                <a:latin typeface="Comic Sans MS" pitchFamily="66" charset="0"/>
              </a:rPr>
              <a:t>asap</a:t>
            </a:r>
            <a:r>
              <a:rPr lang="es-ES" dirty="0">
                <a:solidFill>
                  <a:srgbClr val="0070C0"/>
                </a:solidFill>
                <a:latin typeface="Comic Sans MS" pitchFamily="66" charset="0"/>
              </a:rPr>
              <a:t>, panas dan gas.</a:t>
            </a: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13907" t="19923" r="15244" b="8861"/>
          <a:stretch>
            <a:fillRect/>
          </a:stretch>
        </p:blipFill>
        <p:spPr bwMode="auto">
          <a:xfrm>
            <a:off x="609600" y="6858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Berlin Sans FB" pitchFamily="34" charset="0"/>
              </a:rPr>
              <a:t>Definisi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erlin Sans FB" pitchFamily="34" charset="0"/>
              </a:rPr>
              <a:t> APAR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sv-SE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APAR (Alat Pemadam Api Ringan) adalah alat pemadam api </a:t>
            </a:r>
            <a:r>
              <a:rPr lang="sv-SE" sz="2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berbentuk </a:t>
            </a:r>
            <a:r>
              <a:rPr lang="en-US" sz="28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tabung</a:t>
            </a:r>
            <a:r>
              <a:rPr lang="en-US" sz="2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berat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maksimal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16 kg) yang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mudah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dilayani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dioperasikan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oleh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satu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orang</a:t>
            </a:r>
            <a:r>
              <a:rPr lang="en-US" sz="2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2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pemadam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api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awal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terjadi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APAR </a:t>
            </a:r>
            <a:r>
              <a:rPr lang="fi-FI" sz="2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(Alat </a:t>
            </a:r>
            <a:r>
              <a:rPr lang="fi-FI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Pemadam Api Ringan) sebagai alat untuk memutuskan atau memisahkan </a:t>
            </a:r>
            <a:r>
              <a:rPr lang="fi-FI" sz="2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rantai </a:t>
            </a:r>
            <a:r>
              <a:rPr lang="en-US" sz="28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tiga</a:t>
            </a:r>
            <a:r>
              <a:rPr lang="en-US" sz="2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unsur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sumber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panas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udara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bakar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terpisahnya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tiga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unsur</a:t>
            </a:r>
            <a:r>
              <a:rPr lang="en-US" sz="2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tersebut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dapat</a:t>
            </a:r>
            <a:r>
              <a:rPr lang="en-US" sz="28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dihentikan</a:t>
            </a:r>
            <a:endParaRPr lang="en-US" sz="2800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Berlin Sans FB" pitchFamily="34" charset="0"/>
              </a:rPr>
              <a:t>DEFENISI KEBAKARAN</a:t>
            </a:r>
            <a:endParaRPr lang="en-US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>
            <a:normAutofit/>
          </a:bodyPr>
          <a:lstStyle/>
          <a:p>
            <a:pPr indent="1588" algn="ctr">
              <a:buNone/>
            </a:pP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adalah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Suatu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reaksi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oksidasi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eksotermis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yang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berlansung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dengan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cepat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dari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suatu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bahan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bakar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yang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disertasi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Berlin Sans FB" pitchFamily="34" charset="0"/>
              </a:rPr>
              <a:t>Tipe</a:t>
            </a:r>
            <a:r>
              <a:rPr lang="en-US" sz="3600" dirty="0">
                <a:solidFill>
                  <a:srgbClr val="0070C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Berlin Sans FB" pitchFamily="34" charset="0"/>
              </a:rPr>
              <a:t>Konstruksi</a:t>
            </a:r>
            <a:r>
              <a:rPr lang="en-US" sz="3600" dirty="0">
                <a:solidFill>
                  <a:srgbClr val="0070C0"/>
                </a:solidFill>
                <a:latin typeface="Berlin Sans FB" pitchFamily="34" charset="0"/>
              </a:rPr>
              <a:t> APAR </a:t>
            </a:r>
            <a:r>
              <a:rPr lang="en-US" sz="3600" dirty="0" smtClean="0">
                <a:solidFill>
                  <a:srgbClr val="0070C0"/>
                </a:solidFill>
                <a:latin typeface="Berlin Sans FB" pitchFamily="34" charset="0"/>
              </a:rPr>
              <a:t/>
            </a:r>
            <a:br>
              <a:rPr lang="en-US" sz="3600" dirty="0" smtClean="0">
                <a:solidFill>
                  <a:srgbClr val="0070C0"/>
                </a:solidFill>
                <a:latin typeface="Berlin Sans FB" pitchFamily="34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Berlin Sans FB" pitchFamily="34" charset="0"/>
              </a:rPr>
              <a:t>(</a:t>
            </a:r>
            <a:r>
              <a:rPr lang="en-US" sz="3600" dirty="0" err="1" smtClean="0">
                <a:solidFill>
                  <a:srgbClr val="0070C0"/>
                </a:solidFill>
                <a:latin typeface="Berlin Sans FB" pitchFamily="34" charset="0"/>
              </a:rPr>
              <a:t>Alat</a:t>
            </a:r>
            <a:r>
              <a:rPr lang="en-US" sz="3600" dirty="0" smtClean="0">
                <a:solidFill>
                  <a:srgbClr val="0070C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Berlin Sans FB" pitchFamily="34" charset="0"/>
              </a:rPr>
              <a:t>Pemadam</a:t>
            </a:r>
            <a:r>
              <a:rPr lang="en-US" sz="3600" dirty="0">
                <a:solidFill>
                  <a:srgbClr val="0070C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Berlin Sans FB" pitchFamily="34" charset="0"/>
              </a:rPr>
              <a:t>Api</a:t>
            </a:r>
            <a:r>
              <a:rPr lang="en-US" sz="3600" dirty="0">
                <a:solidFill>
                  <a:srgbClr val="0070C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Berlin Sans FB" pitchFamily="34" charset="0"/>
              </a:rPr>
              <a:t>Ringan</a:t>
            </a:r>
            <a:r>
              <a:rPr lang="en-US" sz="3600" dirty="0">
                <a:solidFill>
                  <a:srgbClr val="0070C0"/>
                </a:solidFill>
                <a:latin typeface="Berlin Sans FB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Tipe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Tabung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Gas (</a:t>
            </a:r>
            <a:r>
              <a:rPr lang="en-US" sz="2800" i="1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Gas Container </a:t>
            </a:r>
            <a:r>
              <a:rPr lang="en-US" sz="2800" i="1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Type) </a:t>
            </a:r>
            <a:r>
              <a:rPr lang="en-US" sz="2800" dirty="0" err="1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8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suatu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pemadam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pemadamnya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dorong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keluar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oleh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gas </a:t>
            </a:r>
            <a:r>
              <a:rPr lang="en-US" sz="2800" dirty="0" err="1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bertekanan</a:t>
            </a:r>
            <a:r>
              <a:rPr lang="en-US" sz="28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yang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dilepas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tabung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Tipe</a:t>
            </a:r>
            <a:r>
              <a:rPr lang="en-US" sz="28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Tabung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bertekanan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tetap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 Stored </a:t>
            </a:r>
            <a:r>
              <a:rPr lang="en-US" sz="2800" i="1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Preasure</a:t>
            </a:r>
            <a:r>
              <a:rPr lang="en-US" sz="2800" i="1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Type) </a:t>
            </a:r>
            <a:r>
              <a:rPr lang="en-US" sz="2800" dirty="0" err="1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8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suatu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pemadam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pemadamnya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didorong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keluar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gas </a:t>
            </a:r>
            <a:r>
              <a:rPr lang="en-US" sz="2800" dirty="0" err="1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kering</a:t>
            </a:r>
            <a:r>
              <a:rPr lang="en-US" sz="28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tanpa</a:t>
            </a:r>
            <a:r>
              <a:rPr lang="en-US" sz="28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kimia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aktif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udara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kering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disimpan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bersama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tepung</a:t>
            </a:r>
            <a:r>
              <a:rPr lang="en-US" sz="28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pemadamnya</a:t>
            </a:r>
            <a:r>
              <a:rPr lang="en-US" sz="28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dalam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keadaan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bertekanan</a:t>
            </a:r>
            <a:r>
              <a:rPr lang="en-US" sz="28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Jenis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APAR </a:t>
            </a: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>(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Alat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Pemadam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Api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Ringan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dirty="0" err="1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Jenis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Air ( </a:t>
            </a:r>
            <a:r>
              <a:rPr lang="en-US" sz="2800" i="1" dirty="0" smtClean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water) ; </a:t>
            </a:r>
            <a:r>
              <a:rPr lang="en-US" sz="2800" dirty="0" err="1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Sejak</a:t>
            </a:r>
            <a:r>
              <a:rPr lang="en-US" sz="28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dulu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air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digunakan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memadamkan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hasil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yang </a:t>
            </a:r>
            <a:r>
              <a:rPr lang="en-US" sz="2800" dirty="0" err="1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memuaskan</a:t>
            </a:r>
            <a:r>
              <a:rPr lang="en-US" sz="28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(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efektif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ekonomis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)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karena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harganya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relatif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murah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umumnya</a:t>
            </a:r>
            <a:r>
              <a:rPr lang="en-US" sz="28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mudah</a:t>
            </a:r>
            <a:r>
              <a:rPr lang="en-US" sz="28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diperoleh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aman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dipakai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mudah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disimpan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8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dipindahkan</a:t>
            </a:r>
            <a:r>
              <a:rPr lang="en-US" sz="28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>
                <a:latin typeface="Comic Sans MS" pitchFamily="66" charset="0"/>
              </a:rPr>
              <a:t>APAR </a:t>
            </a:r>
            <a:r>
              <a:rPr lang="en-US" sz="2800" dirty="0" err="1">
                <a:latin typeface="Comic Sans MS" pitchFamily="66" charset="0"/>
              </a:rPr>
              <a:t>jenis</a:t>
            </a:r>
            <a:r>
              <a:rPr lang="en-US" sz="2800" dirty="0">
                <a:latin typeface="Comic Sans MS" pitchFamily="66" charset="0"/>
              </a:rPr>
              <a:t> air </a:t>
            </a:r>
            <a:r>
              <a:rPr lang="en-US" sz="2800" dirty="0" err="1">
                <a:latin typeface="Comic Sans MS" pitchFamily="66" charset="0"/>
              </a:rPr>
              <a:t>terdapat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dalam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bentuk</a:t>
            </a:r>
            <a:r>
              <a:rPr lang="en-US" sz="2800" dirty="0">
                <a:latin typeface="Comic Sans MS" pitchFamily="66" charset="0"/>
              </a:rPr>
              <a:t> stored pressure type (</a:t>
            </a:r>
            <a:r>
              <a:rPr lang="en-US" sz="2800" dirty="0" err="1" smtClean="0">
                <a:latin typeface="Comic Sans MS" pitchFamily="66" charset="0"/>
              </a:rPr>
              <a:t>tersimpan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bertekanan</a:t>
            </a:r>
            <a:r>
              <a:rPr lang="en-US" sz="2800" dirty="0">
                <a:latin typeface="Comic Sans MS" pitchFamily="66" charset="0"/>
              </a:rPr>
              <a:t>) </a:t>
            </a:r>
            <a:r>
              <a:rPr lang="en-US" sz="2800" dirty="0" err="1">
                <a:latin typeface="Comic Sans MS" pitchFamily="66" charset="0"/>
              </a:rPr>
              <a:t>dan</a:t>
            </a:r>
            <a:r>
              <a:rPr lang="en-US" sz="2800" dirty="0">
                <a:latin typeface="Comic Sans MS" pitchFamily="66" charset="0"/>
              </a:rPr>
              <a:t> gas cartridge type (</a:t>
            </a:r>
            <a:r>
              <a:rPr lang="en-US" sz="2800" dirty="0" err="1">
                <a:latin typeface="Comic Sans MS" pitchFamily="66" charset="0"/>
              </a:rPr>
              <a:t>tabung</a:t>
            </a:r>
            <a:r>
              <a:rPr lang="en-US" sz="2800" dirty="0">
                <a:latin typeface="Comic Sans MS" pitchFamily="66" charset="0"/>
              </a:rPr>
              <a:t> gas). </a:t>
            </a:r>
            <a:r>
              <a:rPr lang="en-US" sz="2800" dirty="0" err="1">
                <a:latin typeface="Comic Sans MS" pitchFamily="66" charset="0"/>
              </a:rPr>
              <a:t>Sangat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baik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digunakan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untuk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pemadaman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kebakaran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kelas</a:t>
            </a:r>
            <a:r>
              <a:rPr lang="en-US" sz="2800" dirty="0">
                <a:latin typeface="Comic Sans MS" pitchFamily="66" charset="0"/>
              </a:rPr>
              <a:t> A.</a:t>
            </a:r>
            <a:endParaRPr lang="en-US" sz="2800" dirty="0">
              <a:latin typeface="Comic Sans MS" pitchFamily="66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Jenis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APAR </a:t>
            </a: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>(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Alat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Pemadam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Api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Ringan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 startAt="2"/>
            </a:pPr>
            <a:r>
              <a:rPr lang="en-US" sz="2800" dirty="0" err="1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Jenis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Busa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(Foam); </a:t>
            </a:r>
            <a:r>
              <a:rPr lang="en-US" sz="2800" dirty="0" err="1">
                <a:latin typeface="Comic Sans MS" pitchFamily="66" charset="0"/>
              </a:rPr>
              <a:t>Jenis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busa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adalah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bahan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pemadam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api</a:t>
            </a:r>
            <a:r>
              <a:rPr lang="en-US" sz="2800" dirty="0">
                <a:latin typeface="Comic Sans MS" pitchFamily="66" charset="0"/>
              </a:rPr>
              <a:t> yang </a:t>
            </a:r>
            <a:r>
              <a:rPr lang="en-US" sz="2800" dirty="0" err="1">
                <a:latin typeface="Comic Sans MS" pitchFamily="66" charset="0"/>
              </a:rPr>
              <a:t>efektif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untuk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kebakaran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awal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sv-SE" sz="2800" dirty="0" smtClean="0">
                <a:latin typeface="Comic Sans MS" pitchFamily="66" charset="0"/>
              </a:rPr>
              <a:t>minyak</a:t>
            </a:r>
            <a:r>
              <a:rPr lang="sv-SE" sz="2800" dirty="0">
                <a:latin typeface="Comic Sans MS" pitchFamily="66" charset="0"/>
              </a:rPr>
              <a:t>. Biasanya digunakan dari bahan tepung aluminium sulfat dan </a:t>
            </a:r>
            <a:r>
              <a:rPr lang="sv-SE" sz="2800" dirty="0" smtClean="0">
                <a:latin typeface="Comic Sans MS" pitchFamily="66" charset="0"/>
              </a:rPr>
              <a:t>natrium </a:t>
            </a:r>
            <a:r>
              <a:rPr lang="en-US" sz="2800" dirty="0" err="1" smtClean="0">
                <a:latin typeface="Comic Sans MS" pitchFamily="66" charset="0"/>
              </a:rPr>
              <a:t>bicarbonat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yang </a:t>
            </a:r>
            <a:r>
              <a:rPr lang="en-US" sz="2800" dirty="0" err="1">
                <a:latin typeface="Comic Sans MS" pitchFamily="66" charset="0"/>
              </a:rPr>
              <a:t>keduanya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dilarutkan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dalam</a:t>
            </a:r>
            <a:r>
              <a:rPr lang="en-US" sz="2800" dirty="0">
                <a:latin typeface="Comic Sans MS" pitchFamily="66" charset="0"/>
              </a:rPr>
              <a:t> air. </a:t>
            </a:r>
            <a:r>
              <a:rPr lang="en-US" sz="2800" dirty="0" err="1">
                <a:latin typeface="Comic Sans MS" pitchFamily="66" charset="0"/>
              </a:rPr>
              <a:t>Hasilnya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adalah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busa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yang </a:t>
            </a:r>
            <a:r>
              <a:rPr lang="en-US" sz="2800" dirty="0" err="1" smtClean="0">
                <a:latin typeface="Comic Sans MS" pitchFamily="66" charset="0"/>
              </a:rPr>
              <a:t>volumenya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mencapai</a:t>
            </a:r>
            <a:r>
              <a:rPr lang="en-US" sz="2800" dirty="0">
                <a:latin typeface="Comic Sans MS" pitchFamily="66" charset="0"/>
              </a:rPr>
              <a:t> 10 kali </a:t>
            </a:r>
            <a:r>
              <a:rPr lang="en-US" sz="2800" dirty="0" err="1">
                <a:latin typeface="Comic Sans MS" pitchFamily="66" charset="0"/>
              </a:rPr>
              <a:t>lipat</a:t>
            </a:r>
            <a:r>
              <a:rPr lang="en-US" sz="2800" dirty="0">
                <a:latin typeface="Comic Sans MS" pitchFamily="66" charset="0"/>
              </a:rPr>
              <a:t>. </a:t>
            </a:r>
            <a:r>
              <a:rPr lang="en-US" sz="2800" dirty="0" err="1">
                <a:latin typeface="Comic Sans MS" pitchFamily="66" charset="0"/>
              </a:rPr>
              <a:t>Pemadaman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api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oleh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busa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merupakan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sistem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isolasi</a:t>
            </a:r>
            <a:r>
              <a:rPr lang="en-US" sz="2800" dirty="0">
                <a:latin typeface="Comic Sans MS" pitchFamily="66" charset="0"/>
              </a:rPr>
              <a:t>, </a:t>
            </a:r>
            <a:r>
              <a:rPr lang="en-US" sz="2800" dirty="0" err="1">
                <a:latin typeface="Comic Sans MS" pitchFamily="66" charset="0"/>
              </a:rPr>
              <a:t>yaitu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untuk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mencegah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oksigen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untuk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tidak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ikut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dalam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reaksi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solidFill>
                <a:srgbClr val="0070C0"/>
              </a:solidFill>
              <a:latin typeface="Comic Sans MS" pitchFamily="66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Jenis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APAR </a:t>
            </a: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>(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Alat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Pemadam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Api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Ringan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 startAt="3"/>
            </a:pPr>
            <a:r>
              <a:rPr lang="en-US" sz="2800" dirty="0" err="1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Jenis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Tepung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Kimia </a:t>
            </a:r>
            <a:r>
              <a:rPr lang="en-US" sz="2800" dirty="0" err="1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Kering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800" i="1" dirty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Dry Chemical Powder</a:t>
            </a:r>
            <a:r>
              <a:rPr lang="en-US" sz="2800" i="1" dirty="0" smtClean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); </a:t>
            </a:r>
            <a:r>
              <a:rPr lang="en-US" sz="2800" dirty="0" err="1">
                <a:latin typeface="Comic Sans MS" pitchFamily="66" charset="0"/>
              </a:rPr>
              <a:t>Bahan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pemadam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api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serbuk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kimia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kering</a:t>
            </a:r>
            <a:r>
              <a:rPr lang="en-US" sz="2800" dirty="0">
                <a:latin typeface="Comic Sans MS" pitchFamily="66" charset="0"/>
              </a:rPr>
              <a:t> ( Dry Chemical Powder ) </a:t>
            </a:r>
            <a:r>
              <a:rPr lang="en-US" sz="2800" dirty="0" err="1" smtClean="0">
                <a:latin typeface="Comic Sans MS" pitchFamily="66" charset="0"/>
              </a:rPr>
              <a:t>efektif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sv-SE" sz="2800" dirty="0" smtClean="0">
                <a:latin typeface="Comic Sans MS" pitchFamily="66" charset="0"/>
              </a:rPr>
              <a:t>untuk </a:t>
            </a:r>
            <a:r>
              <a:rPr lang="sv-SE" sz="2800" dirty="0">
                <a:latin typeface="Comic Sans MS" pitchFamily="66" charset="0"/>
              </a:rPr>
              <a:t>kebakaran B dan C bisa juga untuk kelas A. Tepung serbuk kimia kering </a:t>
            </a:r>
            <a:r>
              <a:rPr lang="sv-SE" sz="2800" dirty="0" smtClean="0">
                <a:latin typeface="Comic Sans MS" pitchFamily="66" charset="0"/>
              </a:rPr>
              <a:t>berisi </a:t>
            </a:r>
            <a:r>
              <a:rPr lang="fi-FI" sz="2800" dirty="0" smtClean="0">
                <a:latin typeface="Comic Sans MS" pitchFamily="66" charset="0"/>
              </a:rPr>
              <a:t>dua </a:t>
            </a:r>
            <a:r>
              <a:rPr lang="fi-FI" sz="2800" dirty="0">
                <a:latin typeface="Comic Sans MS" pitchFamily="66" charset="0"/>
              </a:rPr>
              <a:t>macam bahan kimia, yaitu</a:t>
            </a:r>
            <a:r>
              <a:rPr lang="fi-FI" sz="2800" dirty="0" smtClean="0">
                <a:latin typeface="Comic Sans MS" pitchFamily="66" charset="0"/>
              </a:rPr>
              <a:t>: </a:t>
            </a:r>
            <a:r>
              <a:rPr lang="en-US" sz="2800" dirty="0" smtClean="0">
                <a:latin typeface="Comic Sans MS" pitchFamily="66" charset="0"/>
              </a:rPr>
              <a:t>(</a:t>
            </a:r>
            <a:r>
              <a:rPr lang="en-US" sz="2800" dirty="0">
                <a:latin typeface="Comic Sans MS" pitchFamily="66" charset="0"/>
              </a:rPr>
              <a:t>1) Sodium Bicarbonate </a:t>
            </a:r>
            <a:r>
              <a:rPr lang="en-US" sz="2800" dirty="0" err="1">
                <a:latin typeface="Comic Sans MS" pitchFamily="66" charset="0"/>
              </a:rPr>
              <a:t>dan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Natrium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Bicarbonate, (2</a:t>
            </a:r>
            <a:r>
              <a:rPr lang="en-US" sz="2800" dirty="0">
                <a:latin typeface="Comic Sans MS" pitchFamily="66" charset="0"/>
              </a:rPr>
              <a:t>) Gas CO2 </a:t>
            </a:r>
            <a:r>
              <a:rPr lang="en-US" sz="2800" dirty="0" err="1">
                <a:latin typeface="Comic Sans MS" pitchFamily="66" charset="0"/>
              </a:rPr>
              <a:t>atau</a:t>
            </a:r>
            <a:r>
              <a:rPr lang="en-US" sz="2800" dirty="0">
                <a:latin typeface="Comic Sans MS" pitchFamily="66" charset="0"/>
              </a:rPr>
              <a:t> Nitrogen </a:t>
            </a:r>
            <a:r>
              <a:rPr lang="en-US" sz="2800" dirty="0" err="1">
                <a:latin typeface="Comic Sans MS" pitchFamily="66" charset="0"/>
              </a:rPr>
              <a:t>sebagai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pendorong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Khusus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untuk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pemadaman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kelas</a:t>
            </a:r>
            <a:r>
              <a:rPr lang="en-US" sz="2800" dirty="0">
                <a:latin typeface="Comic Sans MS" pitchFamily="66" charset="0"/>
              </a:rPr>
              <a:t> D (</a:t>
            </a:r>
            <a:r>
              <a:rPr lang="en-US" sz="2800" dirty="0" err="1">
                <a:latin typeface="Comic Sans MS" pitchFamily="66" charset="0"/>
              </a:rPr>
              <a:t>logam</a:t>
            </a:r>
            <a:r>
              <a:rPr lang="en-US" sz="2800" dirty="0">
                <a:latin typeface="Comic Sans MS" pitchFamily="66" charset="0"/>
              </a:rPr>
              <a:t>) </a:t>
            </a:r>
            <a:r>
              <a:rPr lang="en-US" sz="2800" dirty="0" err="1">
                <a:latin typeface="Comic Sans MS" pitchFamily="66" charset="0"/>
              </a:rPr>
              <a:t>seperti</a:t>
            </a:r>
            <a:r>
              <a:rPr lang="en-US" sz="2800" dirty="0">
                <a:latin typeface="Comic Sans MS" pitchFamily="66" charset="0"/>
              </a:rPr>
              <a:t> magnesium, titanium, </a:t>
            </a:r>
            <a:r>
              <a:rPr lang="en-US" sz="2800" dirty="0" err="1" smtClean="0">
                <a:latin typeface="Comic Sans MS" pitchFamily="66" charset="0"/>
              </a:rPr>
              <a:t>zarcanium</a:t>
            </a:r>
            <a:r>
              <a:rPr lang="en-US" sz="2800" dirty="0" smtClean="0">
                <a:latin typeface="Comic Sans MS" pitchFamily="66" charset="0"/>
              </a:rPr>
              <a:t>, </a:t>
            </a:r>
            <a:r>
              <a:rPr lang="en-US" sz="2800" dirty="0" err="1" smtClean="0">
                <a:latin typeface="Comic Sans MS" pitchFamily="66" charset="0"/>
              </a:rPr>
              <a:t>dan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lain-lain </a:t>
            </a:r>
            <a:r>
              <a:rPr lang="en-US" sz="2800" dirty="0" err="1">
                <a:latin typeface="Comic Sans MS" pitchFamily="66" charset="0"/>
              </a:rPr>
              <a:t>digunakan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i="1" dirty="0">
                <a:latin typeface="Comic Sans MS" pitchFamily="66" charset="0"/>
              </a:rPr>
              <a:t>metal-dry-powder </a:t>
            </a:r>
            <a:r>
              <a:rPr lang="en-US" sz="2800" i="1" dirty="0" err="1">
                <a:latin typeface="Comic Sans MS" pitchFamily="66" charset="0"/>
              </a:rPr>
              <a:t>yaitu</a:t>
            </a:r>
            <a:r>
              <a:rPr lang="en-US" sz="2800" i="1" dirty="0">
                <a:latin typeface="Comic Sans MS" pitchFamily="66" charset="0"/>
              </a:rPr>
              <a:t> </a:t>
            </a:r>
            <a:r>
              <a:rPr lang="en-US" sz="2800" i="1" dirty="0" err="1">
                <a:latin typeface="Comic Sans MS" pitchFamily="66" charset="0"/>
              </a:rPr>
              <a:t>campuran</a:t>
            </a:r>
            <a:r>
              <a:rPr lang="en-US" sz="2800" i="1" dirty="0">
                <a:latin typeface="Comic Sans MS" pitchFamily="66" charset="0"/>
              </a:rPr>
              <a:t> </a:t>
            </a:r>
            <a:r>
              <a:rPr lang="en-US" sz="2800" i="1" dirty="0" err="1">
                <a:latin typeface="Comic Sans MS" pitchFamily="66" charset="0"/>
              </a:rPr>
              <a:t>dari</a:t>
            </a:r>
            <a:r>
              <a:rPr lang="en-US" sz="2800" i="1" dirty="0">
                <a:latin typeface="Comic Sans MS" pitchFamily="66" charset="0"/>
              </a:rPr>
              <a:t> Sodium, </a:t>
            </a:r>
            <a:r>
              <a:rPr lang="en-US" sz="2800" i="1" dirty="0" err="1">
                <a:latin typeface="Comic Sans MS" pitchFamily="66" charset="0"/>
              </a:rPr>
              <a:t>Potasium</a:t>
            </a:r>
            <a:r>
              <a:rPr lang="en-US" sz="2800" i="1" dirty="0">
                <a:latin typeface="Comic Sans MS" pitchFamily="66" charset="0"/>
              </a:rPr>
              <a:t> </a:t>
            </a:r>
            <a:r>
              <a:rPr lang="en-US" sz="2800" i="1" dirty="0" err="1" smtClean="0">
                <a:latin typeface="Comic Sans MS" pitchFamily="66" charset="0"/>
              </a:rPr>
              <a:t>dan</a:t>
            </a:r>
            <a:r>
              <a:rPr lang="en-US" sz="2800" i="1" dirty="0" smtClean="0">
                <a:latin typeface="Comic Sans MS" pitchFamily="66" charset="0"/>
              </a:rPr>
              <a:t> Barium </a:t>
            </a:r>
            <a:r>
              <a:rPr lang="en-US" sz="2800" i="1" dirty="0">
                <a:latin typeface="Comic Sans MS" pitchFamily="66" charset="0"/>
              </a:rPr>
              <a:t>Chloride.</a:t>
            </a:r>
            <a:endParaRPr lang="en-US" sz="2800" dirty="0">
              <a:solidFill>
                <a:srgbClr val="0070C0"/>
              </a:solidFill>
              <a:latin typeface="Comic Sans MS" pitchFamily="66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Jenis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APAR </a:t>
            </a: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>(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Alat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Pemadam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Api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Ringan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4"/>
            </a:pPr>
            <a:r>
              <a:rPr lang="en-US" sz="2800" dirty="0" err="1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Jenis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Halon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; </a:t>
            </a:r>
            <a:r>
              <a:rPr lang="en-US" sz="2800" dirty="0">
                <a:latin typeface="Comic Sans MS" pitchFamily="66" charset="0"/>
              </a:rPr>
              <a:t>APAR (</a:t>
            </a:r>
            <a:r>
              <a:rPr lang="en-US" sz="2800" dirty="0" err="1">
                <a:latin typeface="Comic Sans MS" pitchFamily="66" charset="0"/>
              </a:rPr>
              <a:t>Alat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Pemadam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Api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Ringan</a:t>
            </a:r>
            <a:r>
              <a:rPr lang="en-US" sz="2800" dirty="0">
                <a:latin typeface="Comic Sans MS" pitchFamily="66" charset="0"/>
              </a:rPr>
              <a:t>) </a:t>
            </a:r>
            <a:r>
              <a:rPr lang="en-US" sz="2800" dirty="0" err="1">
                <a:latin typeface="Comic Sans MS" pitchFamily="66" charset="0"/>
              </a:rPr>
              <a:t>jenis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Halon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efektif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untuk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menanggulangi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kebakaran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jenis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cairan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mudah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terbakar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peralatan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listrik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bertegangan</a:t>
            </a:r>
            <a:r>
              <a:rPr lang="en-US" sz="2800" dirty="0">
                <a:latin typeface="Comic Sans MS" pitchFamily="66" charset="0"/>
              </a:rPr>
              <a:t> (</a:t>
            </a:r>
            <a:r>
              <a:rPr lang="en-US" sz="2800" dirty="0" err="1" smtClean="0">
                <a:latin typeface="Comic Sans MS" pitchFamily="66" charset="0"/>
              </a:rPr>
              <a:t>kebakaran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kelas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B </a:t>
            </a:r>
            <a:r>
              <a:rPr lang="en-US" sz="2800" dirty="0" err="1">
                <a:latin typeface="Comic Sans MS" pitchFamily="66" charset="0"/>
              </a:rPr>
              <a:t>dan</a:t>
            </a:r>
            <a:r>
              <a:rPr lang="en-US" sz="2800" dirty="0">
                <a:latin typeface="Comic Sans MS" pitchFamily="66" charset="0"/>
              </a:rPr>
              <a:t> C). </a:t>
            </a:r>
            <a:r>
              <a:rPr lang="en-US" sz="2800" dirty="0" err="1">
                <a:latin typeface="Comic Sans MS" pitchFamily="66" charset="0"/>
              </a:rPr>
              <a:t>Bahan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pemadaman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api</a:t>
            </a:r>
            <a:r>
              <a:rPr lang="en-US" sz="2800" dirty="0">
                <a:latin typeface="Comic Sans MS" pitchFamily="66" charset="0"/>
              </a:rPr>
              <a:t> gas </a:t>
            </a:r>
            <a:r>
              <a:rPr lang="en-US" sz="2800" dirty="0" err="1">
                <a:latin typeface="Comic Sans MS" pitchFamily="66" charset="0"/>
              </a:rPr>
              <a:t>Halon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biasanya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terdiri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dari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unsur-unsur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kimia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seperti</a:t>
            </a:r>
            <a:r>
              <a:rPr lang="en-US" sz="2800" dirty="0">
                <a:latin typeface="Comic Sans MS" pitchFamily="66" charset="0"/>
              </a:rPr>
              <a:t> : </a:t>
            </a:r>
            <a:r>
              <a:rPr lang="en-US" sz="2800" i="1" dirty="0">
                <a:latin typeface="Comic Sans MS" pitchFamily="66" charset="0"/>
              </a:rPr>
              <a:t>chlorine, </a:t>
            </a:r>
            <a:r>
              <a:rPr lang="en-US" sz="2800" i="1" dirty="0" err="1">
                <a:latin typeface="Comic Sans MS" pitchFamily="66" charset="0"/>
              </a:rPr>
              <a:t>flourine</a:t>
            </a:r>
            <a:r>
              <a:rPr lang="en-US" sz="2800" i="1" dirty="0">
                <a:latin typeface="Comic Sans MS" pitchFamily="66" charset="0"/>
              </a:rPr>
              <a:t>, bromide </a:t>
            </a:r>
            <a:r>
              <a:rPr lang="en-US" sz="2800" i="1" dirty="0" err="1">
                <a:latin typeface="Comic Sans MS" pitchFamily="66" charset="0"/>
              </a:rPr>
              <a:t>dan</a:t>
            </a:r>
            <a:r>
              <a:rPr lang="en-US" sz="2800" i="1" dirty="0">
                <a:latin typeface="Comic Sans MS" pitchFamily="66" charset="0"/>
              </a:rPr>
              <a:t> iodine.</a:t>
            </a:r>
            <a:endParaRPr lang="en-US" sz="2800" dirty="0">
              <a:solidFill>
                <a:srgbClr val="0070C0"/>
              </a:solidFill>
              <a:latin typeface="Comic Sans MS" pitchFamily="66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Comic Sans MS" pitchFamily="66" charset="0"/>
              </a:rPr>
              <a:t>Macam-macam</a:t>
            </a:r>
            <a:r>
              <a:rPr lang="en-US" sz="32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omic Sans MS" pitchFamily="66" charset="0"/>
              </a:rPr>
              <a:t>Halon</a:t>
            </a:r>
            <a:r>
              <a:rPr lang="en-US" sz="32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omic Sans MS" pitchFamily="66" charset="0"/>
              </a:rPr>
              <a:t>antara</a:t>
            </a:r>
            <a:r>
              <a:rPr lang="en-US" sz="3200" dirty="0">
                <a:solidFill>
                  <a:srgbClr val="0070C0"/>
                </a:solidFill>
                <a:latin typeface="Comic Sans MS" pitchFamily="66" charset="0"/>
              </a:rPr>
              <a:t> lain: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Halon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1211; </a:t>
            </a:r>
            <a:r>
              <a:rPr lang="it-IT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Terdiri </a:t>
            </a:r>
            <a:r>
              <a:rPr lang="it-IT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 unsur Carbon (C), Fuorine (F), Chlorine (Cl), Bromide (Br</a:t>
            </a:r>
            <a:r>
              <a:rPr lang="it-IT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 </a:t>
            </a:r>
            <a:r>
              <a:rPr lang="en-US" sz="2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Halon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1211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biasa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disebut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Bromochlorodifluormethane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lebih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populer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nama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BCF.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Biasanya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APAR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Alat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Pemadam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Api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Ringan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jenis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BCF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dipasang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bangunan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gedung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dll</a:t>
            </a:r>
            <a:endParaRPr lang="en-US" sz="2400" dirty="0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Halon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1301; </a:t>
            </a:r>
            <a:r>
              <a:rPr lang="en-US" sz="2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Terdiri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unsur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Carbon (C),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Fuorine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(F)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Bromide (Br)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sehingga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Halon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1301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juga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disebut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Bromotrifluormethane</a:t>
            </a:r>
            <a:r>
              <a:rPr lang="en-US" sz="2400" i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2400" i="1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BTM.</a:t>
            </a:r>
            <a:endParaRPr lang="en-US" sz="24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Jenis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APAR </a:t>
            </a: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>(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Alat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Pemadam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Api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Ringan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5"/>
            </a:pPr>
            <a:r>
              <a:rPr lang="en-US" sz="2600" dirty="0">
                <a:solidFill>
                  <a:srgbClr val="0070C0"/>
                </a:solidFill>
                <a:latin typeface="Comic Sans MS" pitchFamily="66" charset="0"/>
              </a:rPr>
              <a:t>Gas </a:t>
            </a:r>
            <a:r>
              <a:rPr lang="en-US" sz="2600" dirty="0" err="1">
                <a:solidFill>
                  <a:srgbClr val="0070C0"/>
                </a:solidFill>
                <a:latin typeface="Comic Sans MS" pitchFamily="66" charset="0"/>
              </a:rPr>
              <a:t>Pasca</a:t>
            </a:r>
            <a:r>
              <a:rPr lang="en-US" sz="26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latin typeface="Comic Sans MS" pitchFamily="66" charset="0"/>
              </a:rPr>
              <a:t>Halon</a:t>
            </a:r>
            <a:r>
              <a:rPr lang="en-US" sz="2600" dirty="0" smtClean="0">
                <a:solidFill>
                  <a:srgbClr val="0070C0"/>
                </a:solidFill>
                <a:latin typeface="Comic Sans MS" pitchFamily="66" charset="0"/>
              </a:rPr>
              <a:t>; </a:t>
            </a:r>
            <a:r>
              <a:rPr lang="en-US" sz="2600" dirty="0" err="1" smtClean="0">
                <a:latin typeface="Comic Sans MS" pitchFamily="66" charset="0"/>
              </a:rPr>
              <a:t>Setelah</a:t>
            </a:r>
            <a:r>
              <a:rPr lang="en-US" sz="2600" dirty="0" smtClean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ditemukannya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lubang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pada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lapisan</a:t>
            </a:r>
            <a:r>
              <a:rPr lang="en-US" sz="2600" dirty="0">
                <a:latin typeface="Comic Sans MS" pitchFamily="66" charset="0"/>
              </a:rPr>
              <a:t> Ozone </a:t>
            </a:r>
            <a:r>
              <a:rPr lang="en-US" sz="2600" dirty="0" err="1">
                <a:latin typeface="Comic Sans MS" pitchFamily="66" charset="0"/>
              </a:rPr>
              <a:t>atmosfir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bumi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oleh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i="1" dirty="0" smtClean="0">
                <a:latin typeface="Comic Sans MS" pitchFamily="66" charset="0"/>
              </a:rPr>
              <a:t>The British </a:t>
            </a:r>
            <a:r>
              <a:rPr lang="en-US" sz="2600" i="1" dirty="0" err="1">
                <a:latin typeface="Comic Sans MS" pitchFamily="66" charset="0"/>
              </a:rPr>
              <a:t>Artic</a:t>
            </a:r>
            <a:r>
              <a:rPr lang="en-US" sz="2600" i="1" dirty="0">
                <a:latin typeface="Comic Sans MS" pitchFamily="66" charset="0"/>
              </a:rPr>
              <a:t> Survey Team (1982), </a:t>
            </a:r>
            <a:r>
              <a:rPr lang="en-US" sz="2600" i="1" dirty="0" err="1">
                <a:latin typeface="Comic Sans MS" pitchFamily="66" charset="0"/>
              </a:rPr>
              <a:t>dimana</a:t>
            </a:r>
            <a:r>
              <a:rPr lang="en-US" sz="2600" i="1" dirty="0">
                <a:latin typeface="Comic Sans MS" pitchFamily="66" charset="0"/>
              </a:rPr>
              <a:t> </a:t>
            </a:r>
            <a:r>
              <a:rPr lang="en-US" sz="2600" i="1" dirty="0" err="1">
                <a:latin typeface="Comic Sans MS" pitchFamily="66" charset="0"/>
              </a:rPr>
              <a:t>salah</a:t>
            </a:r>
            <a:r>
              <a:rPr lang="en-US" sz="2600" i="1" dirty="0">
                <a:latin typeface="Comic Sans MS" pitchFamily="66" charset="0"/>
              </a:rPr>
              <a:t> </a:t>
            </a:r>
            <a:r>
              <a:rPr lang="en-US" sz="2600" i="1" dirty="0" err="1">
                <a:latin typeface="Comic Sans MS" pitchFamily="66" charset="0"/>
              </a:rPr>
              <a:t>satu</a:t>
            </a:r>
            <a:r>
              <a:rPr lang="en-US" sz="2600" i="1" dirty="0">
                <a:latin typeface="Comic Sans MS" pitchFamily="66" charset="0"/>
              </a:rPr>
              <a:t> </a:t>
            </a:r>
            <a:r>
              <a:rPr lang="en-US" sz="2600" i="1" dirty="0" err="1">
                <a:latin typeface="Comic Sans MS" pitchFamily="66" charset="0"/>
              </a:rPr>
              <a:t>unsur</a:t>
            </a:r>
            <a:r>
              <a:rPr lang="en-US" sz="2600" i="1" dirty="0">
                <a:latin typeface="Comic Sans MS" pitchFamily="66" charset="0"/>
              </a:rPr>
              <a:t> yang </a:t>
            </a:r>
            <a:r>
              <a:rPr lang="en-US" sz="2600" i="1" dirty="0" err="1">
                <a:latin typeface="Comic Sans MS" pitchFamily="66" charset="0"/>
              </a:rPr>
              <a:t>merusak</a:t>
            </a:r>
            <a:r>
              <a:rPr lang="en-US" sz="2600" i="1" dirty="0">
                <a:latin typeface="Comic Sans MS" pitchFamily="66" charset="0"/>
              </a:rPr>
              <a:t> </a:t>
            </a:r>
            <a:r>
              <a:rPr lang="en-US" sz="2600" i="1" dirty="0" smtClean="0">
                <a:latin typeface="Comic Sans MS" pitchFamily="66" charset="0"/>
              </a:rPr>
              <a:t>Ozone </a:t>
            </a:r>
            <a:r>
              <a:rPr lang="en-US" sz="2600" dirty="0" err="1" smtClean="0">
                <a:latin typeface="Comic Sans MS" pitchFamily="66" charset="0"/>
              </a:rPr>
              <a:t>tersebut</a:t>
            </a:r>
            <a:r>
              <a:rPr lang="en-US" sz="2600" dirty="0" smtClean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adalah</a:t>
            </a:r>
            <a:r>
              <a:rPr lang="en-US" sz="2600" dirty="0">
                <a:latin typeface="Comic Sans MS" pitchFamily="66" charset="0"/>
              </a:rPr>
              <a:t> gas </a:t>
            </a:r>
            <a:r>
              <a:rPr lang="en-US" sz="2600" dirty="0" err="1">
                <a:latin typeface="Comic Sans MS" pitchFamily="66" charset="0"/>
              </a:rPr>
              <a:t>Halon</a:t>
            </a:r>
            <a:r>
              <a:rPr lang="en-US" sz="2600" dirty="0">
                <a:latin typeface="Comic Sans MS" pitchFamily="66" charset="0"/>
              </a:rPr>
              <a:t>, </a:t>
            </a:r>
            <a:r>
              <a:rPr lang="en-US" sz="2600" dirty="0" err="1">
                <a:latin typeface="Comic Sans MS" pitchFamily="66" charset="0"/>
              </a:rPr>
              <a:t>maka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sesuai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perjanjian</a:t>
            </a:r>
            <a:r>
              <a:rPr lang="en-US" sz="2600" dirty="0">
                <a:latin typeface="Comic Sans MS" pitchFamily="66" charset="0"/>
              </a:rPr>
              <a:t> Montreal (</a:t>
            </a:r>
            <a:r>
              <a:rPr lang="en-US" sz="2600" i="1" dirty="0">
                <a:latin typeface="Comic Sans MS" pitchFamily="66" charset="0"/>
              </a:rPr>
              <a:t>Montreal Protocol </a:t>
            </a:r>
            <a:r>
              <a:rPr lang="en-US" sz="2600" i="1" dirty="0" smtClean="0">
                <a:latin typeface="Comic Sans MS" pitchFamily="66" charset="0"/>
              </a:rPr>
              <a:t>–Canada</a:t>
            </a:r>
            <a:r>
              <a:rPr lang="en-US" sz="2600" i="1" dirty="0">
                <a:latin typeface="Comic Sans MS" pitchFamily="66" charset="0"/>
              </a:rPr>
              <a:t>) gas </a:t>
            </a:r>
            <a:r>
              <a:rPr lang="en-US" sz="2600" i="1" dirty="0" err="1">
                <a:latin typeface="Comic Sans MS" pitchFamily="66" charset="0"/>
              </a:rPr>
              <a:t>halon</a:t>
            </a:r>
            <a:r>
              <a:rPr lang="en-US" sz="2600" i="1" dirty="0">
                <a:latin typeface="Comic Sans MS" pitchFamily="66" charset="0"/>
              </a:rPr>
              <a:t> </a:t>
            </a:r>
            <a:r>
              <a:rPr lang="en-US" sz="2600" i="1" dirty="0" err="1">
                <a:latin typeface="Comic Sans MS" pitchFamily="66" charset="0"/>
              </a:rPr>
              <a:t>tidak</a:t>
            </a:r>
            <a:r>
              <a:rPr lang="en-US" sz="2600" i="1" dirty="0">
                <a:latin typeface="Comic Sans MS" pitchFamily="66" charset="0"/>
              </a:rPr>
              <a:t> </a:t>
            </a:r>
            <a:r>
              <a:rPr lang="en-US" sz="2600" i="1" dirty="0" err="1">
                <a:latin typeface="Comic Sans MS" pitchFamily="66" charset="0"/>
              </a:rPr>
              <a:t>boleh</a:t>
            </a:r>
            <a:r>
              <a:rPr lang="en-US" sz="2600" i="1" dirty="0">
                <a:latin typeface="Comic Sans MS" pitchFamily="66" charset="0"/>
              </a:rPr>
              <a:t> </a:t>
            </a:r>
            <a:r>
              <a:rPr lang="en-US" sz="2600" i="1" dirty="0" err="1">
                <a:latin typeface="Comic Sans MS" pitchFamily="66" charset="0"/>
              </a:rPr>
              <a:t>diproduksi</a:t>
            </a:r>
            <a:r>
              <a:rPr lang="en-US" sz="2600" i="1" dirty="0">
                <a:latin typeface="Comic Sans MS" pitchFamily="66" charset="0"/>
              </a:rPr>
              <a:t> </a:t>
            </a:r>
            <a:r>
              <a:rPr lang="en-US" sz="2600" i="1" dirty="0" err="1">
                <a:latin typeface="Comic Sans MS" pitchFamily="66" charset="0"/>
              </a:rPr>
              <a:t>terhitung</a:t>
            </a:r>
            <a:r>
              <a:rPr lang="en-US" sz="2600" i="1" dirty="0">
                <a:latin typeface="Comic Sans MS" pitchFamily="66" charset="0"/>
              </a:rPr>
              <a:t> 1 </a:t>
            </a:r>
            <a:r>
              <a:rPr lang="en-US" sz="2600" i="1" dirty="0" err="1">
                <a:latin typeface="Comic Sans MS" pitchFamily="66" charset="0"/>
              </a:rPr>
              <a:t>Januari</a:t>
            </a:r>
            <a:r>
              <a:rPr lang="en-US" sz="2600" i="1" dirty="0">
                <a:latin typeface="Comic Sans MS" pitchFamily="66" charset="0"/>
              </a:rPr>
              <a:t> 1994. </a:t>
            </a:r>
            <a:r>
              <a:rPr lang="en-US" sz="2600" i="1" dirty="0" err="1">
                <a:latin typeface="Comic Sans MS" pitchFamily="66" charset="0"/>
              </a:rPr>
              <a:t>Halon</a:t>
            </a:r>
            <a:r>
              <a:rPr lang="en-US" sz="2600" i="1" dirty="0">
                <a:latin typeface="Comic Sans MS" pitchFamily="66" charset="0"/>
              </a:rPr>
              <a:t> </a:t>
            </a:r>
            <a:r>
              <a:rPr lang="en-US" sz="2600" i="1" dirty="0" smtClean="0">
                <a:latin typeface="Comic Sans MS" pitchFamily="66" charset="0"/>
              </a:rPr>
              <a:t>1301 </a:t>
            </a:r>
            <a:r>
              <a:rPr lang="en-US" sz="2600" dirty="0" err="1" smtClean="0">
                <a:latin typeface="Comic Sans MS" pitchFamily="66" charset="0"/>
              </a:rPr>
              <a:t>memiliki</a:t>
            </a:r>
            <a:r>
              <a:rPr lang="en-US" sz="2600" dirty="0" smtClean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potensi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merusak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lapisan</a:t>
            </a:r>
            <a:r>
              <a:rPr lang="en-US" sz="2600" dirty="0">
                <a:latin typeface="Comic Sans MS" pitchFamily="66" charset="0"/>
              </a:rPr>
              <a:t> Ozone </a:t>
            </a:r>
            <a:r>
              <a:rPr lang="en-US" sz="2600" dirty="0" err="1">
                <a:latin typeface="Comic Sans MS" pitchFamily="66" charset="0"/>
              </a:rPr>
              <a:t>sebesar</a:t>
            </a:r>
            <a:r>
              <a:rPr lang="en-US" sz="2600" dirty="0">
                <a:latin typeface="Comic Sans MS" pitchFamily="66" charset="0"/>
              </a:rPr>
              <a:t> 16%. </a:t>
            </a:r>
            <a:r>
              <a:rPr lang="en-US" sz="2600" dirty="0" err="1">
                <a:latin typeface="Comic Sans MS" pitchFamily="66" charset="0"/>
              </a:rPr>
              <a:t>Adapun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>
                <a:latin typeface="Comic Sans MS" pitchFamily="66" charset="0"/>
              </a:rPr>
              <a:t>selain</a:t>
            </a:r>
            <a:r>
              <a:rPr lang="en-US" sz="2600" dirty="0">
                <a:latin typeface="Comic Sans MS" pitchFamily="66" charset="0"/>
              </a:rPr>
              <a:t> </a:t>
            </a:r>
            <a:r>
              <a:rPr lang="en-US" sz="2600" dirty="0" err="1" smtClean="0">
                <a:latin typeface="Comic Sans MS" pitchFamily="66" charset="0"/>
              </a:rPr>
              <a:t>merusak</a:t>
            </a:r>
            <a:r>
              <a:rPr lang="en-US" sz="2600" dirty="0" smtClean="0">
                <a:latin typeface="Comic Sans MS" pitchFamily="66" charset="0"/>
              </a:rPr>
              <a:t> </a:t>
            </a:r>
            <a:r>
              <a:rPr lang="en-US" sz="2600" dirty="0" err="1" smtClean="0">
                <a:latin typeface="Comic Sans MS" pitchFamily="66" charset="0"/>
              </a:rPr>
              <a:t>lapisan</a:t>
            </a:r>
            <a:r>
              <a:rPr lang="en-US" sz="2600" dirty="0" smtClean="0">
                <a:latin typeface="Comic Sans MS" pitchFamily="66" charset="0"/>
              </a:rPr>
              <a:t> </a:t>
            </a:r>
            <a:r>
              <a:rPr lang="en-US" sz="2600" dirty="0">
                <a:latin typeface="Comic Sans MS" pitchFamily="66" charset="0"/>
              </a:rPr>
              <a:t>Ozone,</a:t>
            </a:r>
            <a:endParaRPr lang="en-US" sz="2600" dirty="0">
              <a:solidFill>
                <a:srgbClr val="0070C0"/>
              </a:solidFill>
              <a:latin typeface="Comic Sans MS" pitchFamily="66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de-DE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Dampak </a:t>
            </a:r>
            <a:r>
              <a:rPr lang="de-DE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negatif dari </a:t>
            </a:r>
            <a:r>
              <a:rPr lang="de-DE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unsur</a:t>
            </a:r>
            <a:br>
              <a:rPr lang="de-DE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de-DE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pembentuk </a:t>
            </a:r>
            <a:r>
              <a:rPr lang="de-DE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Halon</a:t>
            </a:r>
            <a:endParaRPr lang="en-US" sz="32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 err="1" smtClean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Fuorine</a:t>
            </a:r>
            <a:r>
              <a:rPr lang="en-US" sz="2800" dirty="0" smtClean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Non 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metal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sangat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reaktif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mudah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bereaksi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elemen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lain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Chlorine; (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a) Gas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sangat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beracun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(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b)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Bila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bercampur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air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membentuk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acid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hydrocloric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(c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Berupa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elemen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sangat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reaktif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serta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bersifat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oksidator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(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d)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Dapat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menimbulkan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bahaya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peledakan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bila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tercampur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turpentine, ether,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gas </a:t>
            </a:r>
            <a:r>
              <a:rPr lang="en-US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amonia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hydrocarbon, hydrogen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bubuk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metal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(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e)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Bila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bereaksi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acetylene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menimbulkan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akibat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sangat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hebat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de-DE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Dampak </a:t>
            </a:r>
            <a:r>
              <a:rPr lang="de-DE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negatif dari unsur </a:t>
            </a:r>
            <a:r>
              <a:rPr lang="de-DE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de-DE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de-DE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pembentuk </a:t>
            </a:r>
            <a:r>
              <a:rPr lang="de-DE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Halon</a:t>
            </a:r>
            <a:endParaRPr lang="en-US" sz="32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sz="2400" dirty="0" smtClean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Bromide;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a)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Unsur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temperatur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bisa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melepas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uap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berbahaya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(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b)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Cairannya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bisa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menimbulkan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bahaya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terbakar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bila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kontak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langsung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kulit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(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c)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Bersifat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oksidator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dapat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menimbulkan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bahaya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bahanbahan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terbakar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bila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terjadi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kontak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en-US" sz="2400" dirty="0" smtClean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Iodine;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a)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Berwarna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violet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gelap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bentuk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padatan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menyublim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cepat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serta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melepas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uap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beracun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dapat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bereaksi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oksidator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(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b)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Tidak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dapat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larut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dalam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air,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tetapi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larut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dalam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alkohol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sebagai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obat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antiseptik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Jenis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APAR </a:t>
            </a: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>(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Alat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Pemadam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Api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Berlin Sans FB" pitchFamily="34" charset="0"/>
              </a:rPr>
              <a:t>Ringan</a:t>
            </a:r>
            <a:r>
              <a:rPr lang="en-US" sz="3600" dirty="0">
                <a:solidFill>
                  <a:srgbClr val="FF0000"/>
                </a:solidFill>
                <a:latin typeface="Berlin Sans FB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6"/>
            </a:pPr>
            <a:r>
              <a:rPr lang="en-US" sz="2800" dirty="0" err="1">
                <a:solidFill>
                  <a:srgbClr val="0070C0"/>
                </a:solidFill>
                <a:latin typeface="Comic Sans MS" pitchFamily="66" charset="0"/>
              </a:rPr>
              <a:t>Jenis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CO2; </a:t>
            </a:r>
            <a:r>
              <a:rPr lang="en-US" sz="2800" dirty="0" err="1" smtClean="0">
                <a:latin typeface="Comic Sans MS" pitchFamily="66" charset="0"/>
              </a:rPr>
              <a:t>Bahan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pemadam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jenis</a:t>
            </a:r>
            <a:r>
              <a:rPr lang="en-US" sz="2800" dirty="0">
                <a:latin typeface="Comic Sans MS" pitchFamily="66" charset="0"/>
              </a:rPr>
              <a:t> CO2 </a:t>
            </a:r>
            <a:r>
              <a:rPr lang="en-US" sz="2800" dirty="0" err="1">
                <a:latin typeface="Comic Sans MS" pitchFamily="66" charset="0"/>
              </a:rPr>
              <a:t>efektif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untuk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memadamkan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kebakaran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kelas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B </a:t>
            </a:r>
            <a:r>
              <a:rPr lang="sv-SE" sz="2800" dirty="0" smtClean="0">
                <a:latin typeface="Comic Sans MS" pitchFamily="66" charset="0"/>
              </a:rPr>
              <a:t>(minyak</a:t>
            </a:r>
            <a:r>
              <a:rPr lang="sv-SE" sz="2800" dirty="0">
                <a:latin typeface="Comic Sans MS" pitchFamily="66" charset="0"/>
              </a:rPr>
              <a:t>) dan C ( listrik ). Berfungsi untuk mengurangi kadar oksigen dan </a:t>
            </a:r>
            <a:r>
              <a:rPr lang="sv-SE" sz="2800" dirty="0" smtClean="0">
                <a:latin typeface="Comic Sans MS" pitchFamily="66" charset="0"/>
              </a:rPr>
              <a:t>efektif </a:t>
            </a:r>
            <a:r>
              <a:rPr lang="en-US" sz="2800" dirty="0" err="1" smtClean="0">
                <a:latin typeface="Comic Sans MS" pitchFamily="66" charset="0"/>
              </a:rPr>
              <a:t>untuk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memadamkan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kebakaran</a:t>
            </a:r>
            <a:r>
              <a:rPr lang="en-US" sz="2800" dirty="0">
                <a:latin typeface="Comic Sans MS" pitchFamily="66" charset="0"/>
              </a:rPr>
              <a:t> yang </a:t>
            </a:r>
            <a:r>
              <a:rPr lang="en-US" sz="2800" dirty="0" err="1">
                <a:latin typeface="Comic Sans MS" pitchFamily="66" charset="0"/>
              </a:rPr>
              <a:t>terjadi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dalam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ruangan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i="1" dirty="0">
                <a:latin typeface="Comic Sans MS" pitchFamily="66" charset="0"/>
              </a:rPr>
              <a:t>(indoor) </a:t>
            </a:r>
            <a:r>
              <a:rPr lang="en-US" sz="2800" i="1" dirty="0" err="1" smtClean="0">
                <a:latin typeface="Comic Sans MS" pitchFamily="66" charset="0"/>
              </a:rPr>
              <a:t>pemadaman</a:t>
            </a:r>
            <a:r>
              <a:rPr lang="en-US" sz="2800" i="1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dengan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menggunakan</a:t>
            </a:r>
            <a:r>
              <a:rPr lang="en-US" sz="2800" dirty="0">
                <a:latin typeface="Comic Sans MS" pitchFamily="66" charset="0"/>
              </a:rPr>
              <a:t> gas </a:t>
            </a:r>
            <a:r>
              <a:rPr lang="en-US" sz="2800" dirty="0" err="1">
                <a:latin typeface="Comic Sans MS" pitchFamily="66" charset="0"/>
              </a:rPr>
              <a:t>arang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ini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dapat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mengurangi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kadar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oksigen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sampai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di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bawah</a:t>
            </a:r>
            <a:r>
              <a:rPr lang="en-US" sz="2800" dirty="0" smtClean="0">
                <a:latin typeface="Comic Sans MS" pitchFamily="66" charset="0"/>
              </a:rPr>
              <a:t> 12 </a:t>
            </a:r>
            <a:r>
              <a:rPr lang="en-US" sz="2800" dirty="0">
                <a:latin typeface="Comic Sans MS" pitchFamily="66" charset="0"/>
              </a:rPr>
              <a:t>%.</a:t>
            </a:r>
            <a:endParaRPr lang="en-US" sz="2600" dirty="0">
              <a:solidFill>
                <a:srgbClr val="0070C0"/>
              </a:solidFill>
              <a:latin typeface="Comic Sans MS" pitchFamily="66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  <a:latin typeface="Berlin Sans FB" pitchFamily="34" charset="0"/>
              </a:rPr>
              <a:t>Unsur-Unsur</a:t>
            </a:r>
            <a:r>
              <a:rPr lang="en-US" dirty="0">
                <a:solidFill>
                  <a:srgbClr val="C00000"/>
                </a:solidFill>
                <a:latin typeface="Berlin Sans FB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Berlin Sans FB" pitchFamily="34" charset="0"/>
              </a:rPr>
              <a:t>Penyebab</a:t>
            </a:r>
            <a:r>
              <a:rPr lang="en-US" dirty="0">
                <a:solidFill>
                  <a:srgbClr val="C00000"/>
                </a:solidFill>
                <a:latin typeface="Berlin Sans FB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Berlin Sans FB" pitchFamily="34" charset="0"/>
              </a:rPr>
              <a:t>Kebakaran</a:t>
            </a:r>
            <a:endParaRPr lang="en-US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dirty="0" err="1">
                <a:latin typeface="Comic Sans MS" pitchFamily="66" charset="0"/>
              </a:rPr>
              <a:t>Bahan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Mudah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Terbakar</a:t>
            </a:r>
            <a:endParaRPr lang="en-US" dirty="0" smtClean="0">
              <a:latin typeface="Comic Sans MS" pitchFamily="66" charset="0"/>
            </a:endParaRPr>
          </a:p>
          <a:p>
            <a:pPr marL="465138" indent="-465138">
              <a:buFont typeface="Wingdings" pitchFamily="2" charset="2"/>
              <a:buChar char="Ø"/>
            </a:pPr>
            <a:r>
              <a:rPr lang="en-US" dirty="0" err="1" smtClean="0">
                <a:latin typeface="Comic Sans MS" pitchFamily="66" charset="0"/>
              </a:rPr>
              <a:t>Panas</a:t>
            </a:r>
            <a:endParaRPr lang="en-US" dirty="0" smtClean="0">
              <a:latin typeface="Comic Sans MS" pitchFamily="66" charset="0"/>
            </a:endParaRPr>
          </a:p>
          <a:p>
            <a:pPr marL="465138" indent="-465138">
              <a:buFont typeface="Wingdings" pitchFamily="2" charset="2"/>
              <a:buChar char="Ø"/>
            </a:pPr>
            <a:r>
              <a:rPr lang="en-US" dirty="0" err="1" smtClean="0">
                <a:latin typeface="Comic Sans MS" pitchFamily="66" charset="0"/>
              </a:rPr>
              <a:t>Oksigen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C00000"/>
                </a:solidFill>
                <a:latin typeface="Berlin Sans FB" pitchFamily="34" charset="0"/>
              </a:rPr>
              <a:t>Bahaya</a:t>
            </a:r>
            <a:r>
              <a:rPr lang="en-US" sz="4000" dirty="0">
                <a:solidFill>
                  <a:srgbClr val="C00000"/>
                </a:solidFill>
                <a:latin typeface="Berlin Sans FB" pitchFamily="34" charset="0"/>
              </a:rPr>
              <a:t> </a:t>
            </a:r>
            <a:r>
              <a:rPr lang="en-US" sz="4000" dirty="0" err="1">
                <a:solidFill>
                  <a:srgbClr val="C00000"/>
                </a:solidFill>
                <a:latin typeface="Berlin Sans FB" pitchFamily="34" charset="0"/>
              </a:rPr>
              <a:t>Kebakaran</a:t>
            </a:r>
            <a:endParaRPr lang="en-US" sz="40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Klasifikasi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tingkat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resiko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bahaya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ringan</a:t>
            </a:r>
            <a:endParaRPr lang="en-US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 marL="465138" indent="-465138">
              <a:buFont typeface="Wingdings" pitchFamily="2" charset="2"/>
              <a:buChar char="Ø"/>
            </a:pPr>
            <a:r>
              <a:rPr lang="sv-SE" dirty="0">
                <a:solidFill>
                  <a:srgbClr val="0070C0"/>
                </a:solidFill>
                <a:latin typeface="Comic Sans MS" pitchFamily="66" charset="0"/>
              </a:rPr>
              <a:t>Klasifikasi tingkat resiko bahaya kebakaran sedang I</a:t>
            </a:r>
            <a:endParaRPr lang="sv-SE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 marL="465138" indent="-465138">
              <a:buFont typeface="Wingdings" pitchFamily="2" charset="2"/>
              <a:buChar char="Ø"/>
            </a:pPr>
            <a:r>
              <a:rPr lang="sv-SE" dirty="0">
                <a:solidFill>
                  <a:srgbClr val="0070C0"/>
                </a:solidFill>
                <a:latin typeface="Comic Sans MS" pitchFamily="66" charset="0"/>
              </a:rPr>
              <a:t>Klasifikasi tingkat resiko bahaya kebakaran sedang </a:t>
            </a:r>
            <a:r>
              <a:rPr lang="sv-SE" dirty="0" smtClean="0">
                <a:solidFill>
                  <a:srgbClr val="0070C0"/>
                </a:solidFill>
                <a:latin typeface="Comic Sans MS" pitchFamily="66" charset="0"/>
              </a:rPr>
              <a:t>II</a:t>
            </a:r>
          </a:p>
          <a:p>
            <a:pPr marL="465138" indent="-465138">
              <a:buFont typeface="Wingdings" pitchFamily="2" charset="2"/>
              <a:buChar char="Ø"/>
            </a:pPr>
            <a:r>
              <a:rPr lang="sv-SE" dirty="0">
                <a:solidFill>
                  <a:srgbClr val="0070C0"/>
                </a:solidFill>
                <a:latin typeface="Comic Sans MS" pitchFamily="66" charset="0"/>
              </a:rPr>
              <a:t>Klasifikasi tingkat resiko bahaya kebakaran sedang </a:t>
            </a:r>
            <a:r>
              <a:rPr lang="sv-SE" dirty="0" smtClean="0">
                <a:solidFill>
                  <a:srgbClr val="0070C0"/>
                </a:solidFill>
                <a:latin typeface="Comic Sans MS" pitchFamily="66" charset="0"/>
              </a:rPr>
              <a:t>III</a:t>
            </a:r>
          </a:p>
          <a:p>
            <a:pPr marL="465138" indent="-465138">
              <a:buFont typeface="Wingdings" pitchFamily="2" charset="2"/>
              <a:buChar char="Ø"/>
            </a:pP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Klasifikasi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tingkat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resiko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bahaya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berat</a:t>
            </a: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Klasifikasi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tingkat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resiko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bahaya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kebakaran</a:t>
            </a:r>
            <a:r>
              <a:rPr lang="en-US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itchFamily="66" charset="0"/>
              </a:rPr>
              <a:t>ringan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525963"/>
          </a:xfrm>
        </p:spPr>
        <p:txBody>
          <a:bodyPr>
            <a:no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tempat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mempunyai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jumlah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kemudahan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terbakar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rendah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apabila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terjadi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melepaskan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panas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rendah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sehingga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menjalarnya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api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lambat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65138" indent="-465138">
              <a:buFont typeface="Wingdings" pitchFamily="2" charset="2"/>
              <a:buChar char="Ø"/>
            </a:pP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Yang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termasuk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bahaya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ringan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tempat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Ibadah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gedung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ruang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pendidikan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gedung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ruang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perawatan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gedung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ruang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lembaga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nn-NO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gedung</a:t>
            </a:r>
            <a:r>
              <a:rPr lang="nn-NO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ruang perpustakaan, gedung/ ruang museum, gedung/ ruang </a:t>
            </a:r>
            <a:r>
              <a:rPr lang="nn-NO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perkantoran, </a:t>
            </a:r>
            <a:r>
              <a:rPr lang="en-US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gedung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ruang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perumahan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gedung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ruang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rumah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makan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gedung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ruang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perhotelan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gedung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ruang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rumah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sakit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gedung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ruang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penjara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</p:spTree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600" dirty="0" smtClean="0">
                <a:solidFill>
                  <a:srgbClr val="0070C0"/>
                </a:solidFill>
                <a:latin typeface="Comic Sans MS" pitchFamily="66" charset="0"/>
              </a:rPr>
              <a:t>Klasifikasi tingkat resiko bahaya kebakaran sedang 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 smtClean="0"/>
              <a:t>terbakar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/>
              <a:t>, </a:t>
            </a:r>
            <a:r>
              <a:rPr lang="en-US" dirty="0" err="1"/>
              <a:t>menimbun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2,5 meter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 </a:t>
            </a:r>
            <a:r>
              <a:rPr lang="en-US" dirty="0" err="1"/>
              <a:t>melepaskan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menjalarnya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Yang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,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,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roti</a:t>
            </a:r>
            <a:r>
              <a:rPr lang="en-US" dirty="0"/>
              <a:t>,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gelas</a:t>
            </a:r>
            <a:r>
              <a:rPr lang="en-US" dirty="0"/>
              <a:t>,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,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permata</a:t>
            </a:r>
            <a:r>
              <a:rPr lang="en-US" dirty="0"/>
              <a:t>,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 smtClean="0"/>
              <a:t>pengalengan</a:t>
            </a:r>
            <a:r>
              <a:rPr lang="en-US" dirty="0" smtClean="0"/>
              <a:t>, </a:t>
            </a:r>
            <a:r>
              <a:rPr lang="en-US" dirty="0" err="1" smtClean="0"/>
              <a:t>binatu</a:t>
            </a:r>
            <a:r>
              <a:rPr lang="en-US" dirty="0"/>
              <a:t>,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susu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sv-SE" sz="3200" dirty="0" smtClean="0">
                <a:solidFill>
                  <a:srgbClr val="0070C0"/>
                </a:solidFill>
                <a:latin typeface="Comic Sans MS" pitchFamily="66" charset="0"/>
              </a:rPr>
              <a:t>Klasifikasi tingkat resiko bahaya kebakaran sedang 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tempat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mempunyai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jumlah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kemudahan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terbakar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sedang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menimbun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lebih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4 meter,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apabila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terjadi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melepaskan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panas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sedang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sehingga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menjalarnya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sedang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Yang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termasuk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bahaya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sedang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II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penggilingan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makanan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percetakan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penerbitan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bengkel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mesin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gudang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pendinginan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perakit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kayu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gudang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perpustakaan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barang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keramik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tembakau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pengolahan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logam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penyulingan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barang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kelontong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barang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kulit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tekstil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perakitan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kendaraan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bermotor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kimia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kimia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kemudahan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terbakar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sedang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pertokoan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pramuniaga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kurang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50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sv-SE" sz="3200" dirty="0" smtClean="0">
                <a:solidFill>
                  <a:srgbClr val="0070C0"/>
                </a:solidFill>
                <a:latin typeface="Comic Sans MS" pitchFamily="66" charset="0"/>
              </a:rPr>
              <a:t>Klasifikasi tingkat resiko bahaya kebakaran sedang III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tempat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mempunyai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jumlah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kemudahan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terbakar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tinggi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apabila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terjadi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melepaskan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panas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tinggi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sehingga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menjalarnya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api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cepat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Yang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termasuk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bahaya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sedang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III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Pameran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Permadani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Makanan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sikat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ban,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karung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Bengkel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mobil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Sabun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Tembakau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lilin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Studio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Pemancar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barang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plastic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pergudangan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pesawat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terbang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pertokoan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pramuniaga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lebih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50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penggergajian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pengolahan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kayu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makanan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kering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tepung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minyak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nabati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tepung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terigu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pakaian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sv-SE" sz="3200" dirty="0" smtClean="0">
                <a:solidFill>
                  <a:srgbClr val="0070C0"/>
                </a:solidFill>
                <a:latin typeface="Comic Sans MS" pitchFamily="66" charset="0"/>
              </a:rPr>
              <a:t>Klasifikasi tingkat resiko bahaya kebakaran berat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tempat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mempunyai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jumlah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kemudahan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terbakar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tinggi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sv-SE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menyimpan </a:t>
            </a:r>
            <a:r>
              <a:rPr lang="sv-SE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 cair, serat atau bahan lainnya dan apabila terjadi kebakaran </a:t>
            </a:r>
            <a:r>
              <a:rPr lang="sv-SE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apinya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cepat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membesar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melepaskan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panas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tinggi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sehingga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menjalarnya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cepat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Yang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termasuk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bahaya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kebakaran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kembang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koren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api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cat,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peledak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permintaan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benang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kain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penggergajian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kayu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penyelesaiannya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menggunakan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mudah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terbakar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studio film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televisi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karet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buatan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hanggar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pesawat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terbang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penyulingan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minyak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bumi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pabrik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karet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busa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plastik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busa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1507</Words>
  <Application>Microsoft Office PowerPoint</Application>
  <PresentationFormat>On-screen Show (4:3)</PresentationFormat>
  <Paragraphs>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Alat Pemadam Api Ringan  (APAR)</vt:lpstr>
      <vt:lpstr>DEFENISI KEBAKARAN</vt:lpstr>
      <vt:lpstr>Unsur-Unsur Penyebab Kebakaran</vt:lpstr>
      <vt:lpstr>Bahaya Kebakaran</vt:lpstr>
      <vt:lpstr>Klasifikasi tingkat resiko bahaya kebakaran ringan</vt:lpstr>
      <vt:lpstr>Klasifikasi tingkat resiko bahaya kebakaran sedang I</vt:lpstr>
      <vt:lpstr>Klasifikasi tingkat resiko bahaya kebakaran sedang II</vt:lpstr>
      <vt:lpstr>Klasifikasi tingkat resiko bahaya kebakaran sedang III</vt:lpstr>
      <vt:lpstr>Klasifikasi tingkat resiko bahaya kebakaran berat</vt:lpstr>
      <vt:lpstr>Akibat – akibat terbakar</vt:lpstr>
      <vt:lpstr>Slide 11</vt:lpstr>
      <vt:lpstr>Klasifikasi Kebakaran menurut NFPA (National Fire Protection Association)</vt:lpstr>
      <vt:lpstr>Klasifikasi kebakaran  berguna untuk:</vt:lpstr>
      <vt:lpstr>Slide 14</vt:lpstr>
      <vt:lpstr>Slide 15</vt:lpstr>
      <vt:lpstr>Slide 16</vt:lpstr>
      <vt:lpstr>Penanggulangan Kebakaran</vt:lpstr>
      <vt:lpstr>Slide 18</vt:lpstr>
      <vt:lpstr>Definisi APAR</vt:lpstr>
      <vt:lpstr>Tipe Konstruksi APAR  (Alat Pemadam Api Ringan)</vt:lpstr>
      <vt:lpstr>Jenis APAR  (Alat Pemadam Api Ringan)</vt:lpstr>
      <vt:lpstr>Jenis APAR  (Alat Pemadam Api Ringan)</vt:lpstr>
      <vt:lpstr>Jenis APAR  (Alat Pemadam Api Ringan)</vt:lpstr>
      <vt:lpstr>Jenis APAR  (Alat Pemadam Api Ringan)</vt:lpstr>
      <vt:lpstr>Macam-macam Halon antara lain:</vt:lpstr>
      <vt:lpstr>Jenis APAR  (Alat Pemadam Api Ringan)</vt:lpstr>
      <vt:lpstr>Dampak negatif dari unsur pembentuk Halon</vt:lpstr>
      <vt:lpstr>Dampak negatif dari unsur  pembentuk Halon</vt:lpstr>
      <vt:lpstr>Jenis APAR  (Alat Pemadam Api Ringan)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Alat Pemadam Api Ringan  (APAR)</dc:title>
  <dc:creator>user</dc:creator>
  <cp:lastModifiedBy>ASUS</cp:lastModifiedBy>
  <cp:revision>37</cp:revision>
  <dcterms:created xsi:type="dcterms:W3CDTF">2017-08-27T15:12:13Z</dcterms:created>
  <dcterms:modified xsi:type="dcterms:W3CDTF">2020-06-22T06:19:08Z</dcterms:modified>
</cp:coreProperties>
</file>