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8" r:id="rId10"/>
    <p:sldId id="267" r:id="rId11"/>
    <p:sldId id="269" r:id="rId12"/>
    <p:sldId id="271" r:id="rId13"/>
    <p:sldId id="272" r:id="rId14"/>
    <p:sldId id="274" r:id="rId15"/>
    <p:sldId id="276" r:id="rId16"/>
    <p:sldId id="279" r:id="rId17"/>
    <p:sldId id="281" r:id="rId18"/>
    <p:sldId id="280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8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6942D-0877-4A2A-9783-8C5B37105A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F3B58-F26D-456B-A9A9-E9244A3DAA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5A5169-B8E5-491F-805D-2FD9EB83437F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1135455-1727-4826-B4A3-2ED59032F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4800" smtClean="0">
                <a:latin typeface="Aharoni" pitchFamily="2" charset="-79"/>
                <a:cs typeface="Aharoni" pitchFamily="2" charset="-79"/>
              </a:rPr>
              <a:t>PROSES MESIN KONVERSI ENERGI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omic Sans MS" pitchFamily="66" charset="0"/>
              </a:rPr>
              <a:t>Al Azis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S.Pd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id-ID" dirty="0" smtClean="0">
                <a:solidFill>
                  <a:srgbClr val="FF0000"/>
                </a:solidFill>
                <a:latin typeface="Arial Rounded MT Bold" pitchFamily="34" charset="0"/>
              </a:rPr>
              <a:t>Macam-macam Energi</a:t>
            </a:r>
            <a:endParaRPr lang="id-ID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667000"/>
            <a:ext cx="80010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 smtClean="0">
                <a:solidFill>
                  <a:srgbClr val="0070C0"/>
                </a:solidFill>
                <a:latin typeface="Berlin Sans FB" pitchFamily="34" charset="0"/>
              </a:rPr>
              <a:t>Energi yang tersimpan dalam energi kinetik atau energi potensial dan </a:t>
            </a:r>
            <a:r>
              <a:rPr lang="sv-SE" sz="3600" dirty="0" smtClean="0">
                <a:solidFill>
                  <a:srgbClr val="0070C0"/>
                </a:solidFill>
                <a:latin typeface="Berlin Sans FB" pitchFamily="34" charset="0"/>
              </a:rPr>
              <a:t>dapat ditransisi atau transfer untuk menghasilkan usaha/kerja.</a:t>
            </a:r>
          </a:p>
          <a:p>
            <a:pPr>
              <a:buNone/>
            </a:pPr>
            <a:endParaRPr lang="id-ID" sz="3600" dirty="0">
              <a:solidFill>
                <a:srgbClr val="0070C0"/>
              </a:solidFill>
              <a:latin typeface="Berlin Sans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8658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solidFill>
                  <a:srgbClr val="00B050"/>
                </a:solidFill>
                <a:latin typeface="Comic Sans MS" pitchFamily="66" charset="0"/>
              </a:rPr>
              <a:t>1. Energi Mekanik</a:t>
            </a:r>
            <a:endParaRPr lang="id-ID" sz="3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id-ID" sz="3600" dirty="0" smtClean="0">
                <a:solidFill>
                  <a:srgbClr val="FF0000"/>
                </a:solidFill>
                <a:latin typeface="Arial Rounded MT Bold" pitchFamily="34" charset="0"/>
              </a:rPr>
              <a:t>Macam-macam Energi</a:t>
            </a:r>
            <a:endParaRPr lang="id-ID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8001000" cy="3810000"/>
          </a:xfrm>
        </p:spPr>
        <p:txBody>
          <a:bodyPr>
            <a:noAutofit/>
          </a:bodyPr>
          <a:lstStyle/>
          <a:p>
            <a:pPr marL="360363" indent="-360363" algn="just">
              <a:buFont typeface="Wingdings" pitchFamily="2" charset="2"/>
              <a:buChar char="ü"/>
            </a:pP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Energi yang berkaitan dengan akumulasi arus elektron dan bentuk transisi atau transfernya adalah aliran elektron melalui konduktor jenis tertentu. </a:t>
            </a:r>
          </a:p>
          <a:p>
            <a:pPr marL="360363" indent="-360363" algn="just">
              <a:buFont typeface="Wingdings" pitchFamily="2" charset="2"/>
              <a:buChar char="ü"/>
            </a:pPr>
            <a:r>
              <a:rPr lang="sv-SE" sz="2800" dirty="0" smtClean="0">
                <a:solidFill>
                  <a:srgbClr val="0070C0"/>
                </a:solidFill>
                <a:latin typeface="Bookman Old Style" pitchFamily="18" charset="0"/>
              </a:rPr>
              <a:t>Energi listrik dapat disimpan sebagai energi medan elektrostatis dan</a:t>
            </a: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sv-SE" sz="2800" dirty="0" smtClean="0">
                <a:solidFill>
                  <a:srgbClr val="0070C0"/>
                </a:solidFill>
                <a:latin typeface="Bookman Old Style" pitchFamily="18" charset="0"/>
              </a:rPr>
              <a:t>merupakan energi yang berkaitan dengan medan listrik akibat</a:t>
            </a: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 terakumulasinya muatan elektron pada pelat-pelat kapasitor.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dirty="0" smtClean="0">
                <a:solidFill>
                  <a:srgbClr val="00B050"/>
                </a:solidFill>
                <a:latin typeface="Comic Sans MS" pitchFamily="66" charset="0"/>
              </a:rPr>
              <a:t>2. Energi Listrik</a:t>
            </a:r>
            <a:endParaRPr lang="id-ID" sz="30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id-ID" sz="3600" dirty="0" smtClean="0">
                <a:solidFill>
                  <a:srgbClr val="FF0000"/>
                </a:solidFill>
                <a:latin typeface="Arial Rounded MT Bold" pitchFamily="34" charset="0"/>
              </a:rPr>
              <a:t>Macam-macam Energi</a:t>
            </a:r>
            <a:endParaRPr lang="id-ID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8001000" cy="3810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Energi yang keluar sebagai hasil interaksi elektron di mana dua atau lebih atom/molekul berkombinasi sehingga menghasilkan senyawa kimia yang stabil.</a:t>
            </a:r>
          </a:p>
          <a:p>
            <a:pPr>
              <a:buFont typeface="Wingdings" pitchFamily="2" charset="2"/>
              <a:buChar char="ü"/>
            </a:pP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Energi kimia hanya dapat terjadi dalam bentuk energi tersimpan.</a:t>
            </a:r>
          </a:p>
          <a:p>
            <a:pPr>
              <a:buFont typeface="Wingdings" pitchFamily="2" charset="2"/>
              <a:buChar char="ü"/>
            </a:pPr>
            <a:r>
              <a:rPr lang="sv-SE" sz="2800" dirty="0" smtClean="0">
                <a:solidFill>
                  <a:srgbClr val="0070C0"/>
                </a:solidFill>
                <a:latin typeface="Bookman Old Style" pitchFamily="18" charset="0"/>
              </a:rPr>
              <a:t>Bila energi dilepas dalam suatu reaksi maka reaksinya disebut reaksi</a:t>
            </a:r>
            <a:r>
              <a:rPr lang="id-ID" sz="2800" dirty="0" smtClean="0">
                <a:solidFill>
                  <a:srgbClr val="0070C0"/>
                </a:solidFill>
                <a:latin typeface="Bookman Old Style" pitchFamily="18" charset="0"/>
              </a:rPr>
              <a:t> eksotermis yang dinyatakan dalam kJ, BTU, atau kkal.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dirty="0" smtClean="0">
                <a:solidFill>
                  <a:srgbClr val="00B050"/>
                </a:solidFill>
                <a:latin typeface="Comic Sans MS" pitchFamily="66" charset="0"/>
              </a:rPr>
              <a:t>3. Energi Kimia</a:t>
            </a:r>
            <a:endParaRPr lang="id-ID" sz="30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8077200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Bila dalam reaksi kimia energinya terserap maka disebut dengan reaksi endotermis.</a:t>
            </a:r>
          </a:p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Sumber </a:t>
            </a:r>
            <a:r>
              <a:rPr lang="sv-SE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energi bahan bakar yang sangat penting bagi manusia adalah reaksi kimia</a:t>
            </a: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eksotermis yang pada umumnya disebut reaksi pembakaran. </a:t>
            </a:r>
          </a:p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Reaksi pembakaran melibatkan oksidasi dari bahan bakar fosil.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id-ID" sz="3600" dirty="0" smtClean="0">
                <a:solidFill>
                  <a:srgbClr val="FF0000"/>
                </a:solidFill>
                <a:latin typeface="Arial Rounded MT Bold" pitchFamily="34" charset="0"/>
              </a:rPr>
              <a:t>Macam-macam Energi</a:t>
            </a:r>
            <a:endParaRPr lang="id-ID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8001000" cy="3810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Berlin Sans FB" pitchFamily="34" charset="0"/>
              </a:rPr>
              <a:t>Energi nuklir adalah energi dalam bentuk energi tersimpan yang dapat dilepas akibat interaksi partikel dengan atau di dalam inti atom. </a:t>
            </a:r>
          </a:p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Berlin Sans FB" pitchFamily="34" charset="0"/>
              </a:rPr>
              <a:t>Energi ini dilepas sebagai hasil usaha partikel-partikel untuk memperoleh kondisi yang lebih stabil. </a:t>
            </a:r>
          </a:p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Berlin Sans FB" pitchFamily="34" charset="0"/>
              </a:rPr>
              <a:t>Reaksi nuklir dapat terjadi pada peluluhan radioaktif, fisi, dan fusi.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dirty="0" smtClean="0">
                <a:solidFill>
                  <a:srgbClr val="00B050"/>
                </a:solidFill>
                <a:latin typeface="Comic Sans MS" pitchFamily="66" charset="0"/>
              </a:rPr>
              <a:t>4. Energi Nuklir</a:t>
            </a:r>
            <a:endParaRPr lang="id-ID" sz="30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r"/>
            <a:r>
              <a:rPr lang="id-ID" sz="3600" dirty="0" smtClean="0">
                <a:solidFill>
                  <a:srgbClr val="FF0000"/>
                </a:solidFill>
                <a:latin typeface="Arial Rounded MT Bold" pitchFamily="34" charset="0"/>
              </a:rPr>
              <a:t>Macam-macam Energi</a:t>
            </a:r>
            <a:endParaRPr lang="id-ID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8001000" cy="3810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Berlin Sans FB" pitchFamily="34" charset="0"/>
              </a:rPr>
              <a:t>Merupakan bentuk energi dasar di mana dalam kata lain adalah semua energi yang dapat dikonversikan secara penuh menjadi energi panas. </a:t>
            </a:r>
          </a:p>
          <a:p>
            <a:pPr>
              <a:buFont typeface="Wingdings" pitchFamily="2" charset="2"/>
              <a:buChar char="ü"/>
            </a:pPr>
            <a:r>
              <a:rPr lang="id-ID" sz="3200" dirty="0" smtClean="0">
                <a:solidFill>
                  <a:srgbClr val="0070C0"/>
                </a:solidFill>
                <a:latin typeface="Berlin Sans FB" pitchFamily="34" charset="0"/>
              </a:rPr>
              <a:t>Bentuk energi transisi dan energi termal adalah energi panas (kalor), dapat pula dalam bentuk energi tersimpan sebagai kalor laten atau kalor sensibel yang berupa entalpi.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48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dirty="0" smtClean="0">
                <a:solidFill>
                  <a:srgbClr val="00B050"/>
                </a:solidFill>
                <a:latin typeface="Comic Sans MS" pitchFamily="66" charset="0"/>
              </a:rPr>
              <a:t>5. Energi Termal/Panas</a:t>
            </a:r>
            <a:endParaRPr lang="id-ID" sz="30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7038"/>
            <a:ext cx="7772400" cy="792162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solidFill>
                  <a:srgbClr val="FF0000"/>
                </a:solidFill>
                <a:latin typeface="Berlin Sans FB" pitchFamily="34" charset="0"/>
              </a:rPr>
              <a:t>Sumber-Sumber Energi </a:t>
            </a:r>
            <a:endParaRPr lang="id-ID" sz="48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3124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4000" dirty="0" smtClean="0">
                <a:solidFill>
                  <a:srgbClr val="0070C0"/>
                </a:solidFill>
                <a:latin typeface="Comic Sans MS" pitchFamily="66" charset="0"/>
              </a:rPr>
              <a:t>Berasal dari bumi (</a:t>
            </a:r>
            <a:r>
              <a:rPr lang="id-ID" sz="4000" i="1" dirty="0" smtClean="0">
                <a:solidFill>
                  <a:srgbClr val="0070C0"/>
                </a:solidFill>
                <a:latin typeface="Comic Sans MS" pitchFamily="66" charset="0"/>
              </a:rPr>
              <a:t>terresterial),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dirty="0" smtClean="0">
                <a:solidFill>
                  <a:srgbClr val="0070C0"/>
                </a:solidFill>
                <a:latin typeface="Comic Sans MS" pitchFamily="66" charset="0"/>
              </a:rPr>
              <a:t>Berasal dari luar bumi (</a:t>
            </a:r>
            <a:r>
              <a:rPr lang="pt-BR" sz="4000" i="1" dirty="0" smtClean="0">
                <a:solidFill>
                  <a:srgbClr val="0070C0"/>
                </a:solidFill>
                <a:latin typeface="Comic Sans MS" pitchFamily="66" charset="0"/>
              </a:rPr>
              <a:t>extra terresterial),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4000" dirty="0" smtClean="0">
                <a:solidFill>
                  <a:srgbClr val="0070C0"/>
                </a:solidFill>
                <a:latin typeface="Comic Sans MS" pitchFamily="66" charset="0"/>
              </a:rPr>
              <a:t>Berdasarkan sifatnya. </a:t>
            </a:r>
            <a:endParaRPr lang="id-ID" sz="40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305800" cy="5334000"/>
          </a:xfrm>
        </p:spPr>
        <p:txBody>
          <a:bodyPr>
            <a:noAutofit/>
          </a:bodyPr>
          <a:lstStyle/>
          <a:p>
            <a:pPr marL="360363" indent="-360363">
              <a:buFont typeface="Wingdings" pitchFamily="2" charset="2"/>
              <a:buChar char="v"/>
            </a:pPr>
            <a:r>
              <a:rPr lang="id-ID" sz="2800" dirty="0" smtClean="0">
                <a:solidFill>
                  <a:srgbClr val="002060"/>
                </a:solidFill>
                <a:latin typeface="Comic Sans MS" pitchFamily="66" charset="0"/>
              </a:rPr>
              <a:t>Sumber energi dari bumi dapat dikategorikan jenis </a:t>
            </a: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renewable atau nondepleted </a:t>
            </a:r>
            <a:r>
              <a:rPr lang="id-ID" sz="2800" dirty="0" smtClean="0">
                <a:solidFill>
                  <a:srgbClr val="002060"/>
                </a:solidFill>
                <a:latin typeface="Comic Sans MS" pitchFamily="66" charset="0"/>
              </a:rPr>
              <a:t>dan </a:t>
            </a: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non-renewable atau depleted energy. </a:t>
            </a:r>
          </a:p>
          <a:p>
            <a:pPr marL="360363" indent="-360363">
              <a:buFont typeface="Wingdings" pitchFamily="2" charset="2"/>
              <a:buChar char="v"/>
            </a:pP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Sumber energi yang renewable atau dapat didaur ulang, misalnya kayu, biomassa, biogas. </a:t>
            </a:r>
          </a:p>
          <a:p>
            <a:pPr marL="360363" indent="-360363">
              <a:buFont typeface="Wingdings" pitchFamily="2" charset="2"/>
              <a:buChar char="v"/>
            </a:pP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Sumber </a:t>
            </a:r>
            <a:r>
              <a:rPr lang="id-ID" sz="2800" dirty="0" smtClean="0">
                <a:solidFill>
                  <a:srgbClr val="002060"/>
                </a:solidFill>
                <a:latin typeface="Comic Sans MS" pitchFamily="66" charset="0"/>
              </a:rPr>
              <a:t>energi dari luar bumi bersifat tidak habis atau </a:t>
            </a: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non-depleted energy resource, </a:t>
            </a:r>
            <a:r>
              <a:rPr lang="sv-SE" sz="2800" dirty="0" smtClean="0">
                <a:solidFill>
                  <a:srgbClr val="002060"/>
                </a:solidFill>
                <a:latin typeface="Comic Sans MS" pitchFamily="66" charset="0"/>
              </a:rPr>
              <a:t>misalnya energi surya dan energi sinar kosmis. Sedangkan energi yang</a:t>
            </a:r>
            <a:r>
              <a:rPr lang="id-ID" sz="2800" dirty="0" smtClean="0">
                <a:solidFill>
                  <a:srgbClr val="002060"/>
                </a:solidFill>
                <a:latin typeface="Comic Sans MS" pitchFamily="66" charset="0"/>
              </a:rPr>
              <a:t> sifatnya tidak bisa diperbaharui atau dapat habis (</a:t>
            </a:r>
            <a:r>
              <a:rPr lang="id-ID" sz="2800" i="1" dirty="0" smtClean="0">
                <a:solidFill>
                  <a:srgbClr val="002060"/>
                </a:solidFill>
                <a:latin typeface="Comic Sans MS" pitchFamily="66" charset="0"/>
              </a:rPr>
              <a:t>non-renewable atau depleted energy) adalah minyak bumi (mineral), baru bara, dan gas alam.</a:t>
            </a:r>
            <a:endParaRPr lang="id-ID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7396" t="22189" r="18809" b="12130"/>
          <a:stretch>
            <a:fillRect/>
          </a:stretch>
        </p:blipFill>
        <p:spPr bwMode="auto">
          <a:xfrm>
            <a:off x="381000" y="3810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55638"/>
            <a:ext cx="8382000" cy="1401762"/>
          </a:xfrm>
        </p:spPr>
        <p:txBody>
          <a:bodyPr>
            <a:noAutofit/>
          </a:bodyPr>
          <a:lstStyle/>
          <a:p>
            <a:pPr algn="ctr"/>
            <a:r>
              <a:rPr lang="id-ID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Sumber-sumber Energi yang Dapat Habis (</a:t>
            </a:r>
            <a:r>
              <a:rPr lang="id-ID" sz="3600" i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Non-Renewable/Depleted Energy Resources) </a:t>
            </a:r>
            <a:endParaRPr lang="id-ID" sz="3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8382000" cy="3124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3600" i="1" dirty="0" smtClean="0">
                <a:solidFill>
                  <a:srgbClr val="002060"/>
                </a:solidFill>
                <a:latin typeface="Comic Sans MS" pitchFamily="66" charset="0"/>
              </a:rPr>
              <a:t>Sumber-sumber energi konvesional yang pada </a:t>
            </a:r>
            <a:r>
              <a:rPr lang="id-ID" sz="3600" dirty="0" smtClean="0">
                <a:solidFill>
                  <a:srgbClr val="002060"/>
                </a:solidFill>
                <a:latin typeface="Comic Sans MS" pitchFamily="66" charset="0"/>
              </a:rPr>
              <a:t>umumnya merupakan energi tambang atau energi fosil yang berasal dari perut bumi, seperti minyak bumi, gas, batu bara, dan energi nuklir</a:t>
            </a:r>
            <a:endParaRPr lang="id-ID" sz="36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96043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STANDAR KOMPETENSI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2209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err="1" smtClean="0">
                <a:solidFill>
                  <a:srgbClr val="00B050"/>
                </a:solidFill>
                <a:latin typeface="Berlin Sans FB" pitchFamily="34" charset="0"/>
              </a:rPr>
              <a:t>Menjelaskan</a:t>
            </a:r>
            <a:r>
              <a:rPr lang="en-US" sz="48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Berlin Sans FB" pitchFamily="34" charset="0"/>
              </a:rPr>
              <a:t>proses-proses</a:t>
            </a:r>
            <a:r>
              <a:rPr lang="en-US" sz="48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Berlin Sans FB" pitchFamily="34" charset="0"/>
              </a:rPr>
              <a:t>mesin</a:t>
            </a:r>
            <a:r>
              <a:rPr lang="en-US" sz="48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Berlin Sans FB" pitchFamily="34" charset="0"/>
              </a:rPr>
              <a:t>konversi</a:t>
            </a:r>
            <a:r>
              <a:rPr lang="en-US" sz="48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Berlin Sans FB" pitchFamily="34" charset="0"/>
              </a:rPr>
              <a:t>energi</a:t>
            </a:r>
            <a:endParaRPr lang="en-US" sz="48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632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IMRAN EFENDI, </a:t>
            </a:r>
            <a:r>
              <a:rPr lang="en-US" dirty="0" err="1" smtClean="0">
                <a:latin typeface="Comic Sans MS" pitchFamily="66" charset="0"/>
              </a:rPr>
              <a:t>S.Pd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>
                <a:solidFill>
                  <a:srgbClr val="C00000"/>
                </a:solidFill>
                <a:latin typeface="Arial Rounded MT Bold" pitchFamily="34" charset="0"/>
              </a:rPr>
              <a:t>Sumber energi fosil</a:t>
            </a:r>
            <a:endParaRPr lang="id-ID" sz="44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id-ID" b="1" dirty="0" smtClean="0">
                <a:solidFill>
                  <a:srgbClr val="FF0000"/>
                </a:solidFill>
                <a:latin typeface="Comic Sans MS" pitchFamily="66" charset="0"/>
              </a:rPr>
              <a:t>PENGERTIAN KONVERSI ENERGI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534400" cy="4038600"/>
          </a:xfrm>
        </p:spPr>
        <p:txBody>
          <a:bodyPr>
            <a:noAutofit/>
          </a:bodyPr>
          <a:lstStyle/>
          <a:p>
            <a:pPr marL="539750" indent="-539750">
              <a:buFont typeface="Wingdings" pitchFamily="2" charset="2"/>
              <a:buChar char="v"/>
            </a:pPr>
            <a:r>
              <a:rPr lang="id-ID" sz="4000" dirty="0" smtClean="0">
                <a:solidFill>
                  <a:srgbClr val="00B050"/>
                </a:solidFill>
                <a:latin typeface="Berlin Sans FB" pitchFamily="34" charset="0"/>
              </a:rPr>
              <a:t>Energi atau yang sering disebut tenaga, adalah suatu pengertian yang sering sekali digunakan orang. </a:t>
            </a:r>
          </a:p>
          <a:p>
            <a:pPr marL="539750" indent="-539750">
              <a:buFont typeface="Wingdings" pitchFamily="2" charset="2"/>
              <a:buChar char="v"/>
            </a:pPr>
            <a:r>
              <a:rPr lang="id-ID" sz="4000" dirty="0" smtClean="0">
                <a:solidFill>
                  <a:srgbClr val="00B050"/>
                </a:solidFill>
                <a:latin typeface="Berlin Sans FB" pitchFamily="34" charset="0"/>
              </a:rPr>
              <a:t>Energi adalah sesuatu kekuatan yang dapat menghasilkan gerak, tenaga, dan kerja.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>
                <a:solidFill>
                  <a:srgbClr val="FF0000"/>
                </a:solidFill>
                <a:latin typeface="Arial Rounded MT Bold" pitchFamily="34" charset="0"/>
              </a:rPr>
              <a:t>Konversi Energi</a:t>
            </a:r>
            <a:endParaRPr lang="id-ID" sz="48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458200" cy="4572000"/>
          </a:xfrm>
        </p:spPr>
        <p:txBody>
          <a:bodyPr>
            <a:no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Energi dalam pengetahuan teknologi dan fisika dapat diartikan sebagai kemampuan melakukan kerja. 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Energi tidak dapat diciptakan dan tidak dapat dimusnahkan, tetapi dapat dikonversikan/berubah dari bentuk energi yang satu ke bentuk energi yang lain, misalnya pada kompor di dapur, energi yang tersimpan dalam minyak tanah diubah menjadi api.</a:t>
            </a:r>
            <a:endParaRPr lang="id-ID" sz="3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305800" cy="5638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Jika api digunakan untuk memanaskan air dalam panci, energi berubah bentuk </a:t>
            </a:r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menjadi gerak molekul-molekul air. </a:t>
            </a:r>
            <a:endParaRPr lang="id-ID" sz="32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Perubahan bentuk energi ini disebut</a:t>
            </a: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id-ID" sz="3200" i="1" dirty="0" smtClean="0">
                <a:solidFill>
                  <a:srgbClr val="0070C0"/>
                </a:solidFill>
                <a:latin typeface="Comic Sans MS" pitchFamily="66" charset="0"/>
              </a:rPr>
              <a:t>konversi. Sedangkan perpindahan energi disebabkan adanya perbedaan </a:t>
            </a: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temperatur yang disebut </a:t>
            </a:r>
            <a:r>
              <a:rPr lang="id-ID" sz="3200" i="1" dirty="0" smtClean="0">
                <a:solidFill>
                  <a:srgbClr val="0070C0"/>
                </a:solidFill>
                <a:latin typeface="Comic Sans MS" pitchFamily="66" charset="0"/>
              </a:rPr>
              <a:t>kalor. </a:t>
            </a:r>
          </a:p>
          <a:p>
            <a:pPr>
              <a:buFont typeface="Wingdings" pitchFamily="2" charset="2"/>
              <a:buChar char="Ø"/>
            </a:pPr>
            <a:r>
              <a:rPr lang="id-ID" sz="3200" i="1" dirty="0" smtClean="0">
                <a:solidFill>
                  <a:srgbClr val="0070C0"/>
                </a:solidFill>
                <a:latin typeface="Comic Sans MS" pitchFamily="66" charset="0"/>
              </a:rPr>
              <a:t>Energi juga dapat dipindahkan dari suatu </a:t>
            </a: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sistem ke sistem yang lain melalui gaya yang mengakibatkan pergeseran posisi benda.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562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Transfer energi ini adalah kemampuan suatu sistem untuk </a:t>
            </a:r>
            <a:r>
              <a:rPr lang="sv-SE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menghasilkan suatu </a:t>
            </a:r>
            <a:r>
              <a:rPr lang="sv-SE" sz="3200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kerja yang pengaruh/berguna bagi kebutuhan manusia</a:t>
            </a:r>
            <a:r>
              <a:rPr lang="id-ID" sz="3200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secara positif. </a:t>
            </a:r>
          </a:p>
          <a:p>
            <a:pPr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Jadi energi adalah suatu kuantitas yang kekal, dapat berubah bentuk, dan dapat pindah dari satu sistem ke sistem yang lain, akan tetapi jumlah keseluruhannya adalah tetap.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Autofit/>
          </a:bodyPr>
          <a:lstStyle/>
          <a:p>
            <a:pPr algn="ctr"/>
            <a:r>
              <a:rPr lang="id-ID" dirty="0" smtClean="0">
                <a:solidFill>
                  <a:srgbClr val="FF0000"/>
                </a:solidFill>
                <a:latin typeface="Arial Rounded MT Bold" pitchFamily="34" charset="0"/>
              </a:rPr>
              <a:t>Sistem Konversi Energi dalam Suatu Sistem</a:t>
            </a:r>
            <a:endParaRPr lang="id-ID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572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Energi dalam suatu sistem tertentu dapat dirubah menjadi usaha, artinya kalau energi itu dimasukkan ke dalam sistem dan dapat mengembang untuk menghasilkan usaha. </a:t>
            </a:r>
          </a:p>
          <a:p>
            <a:pPr>
              <a:buFont typeface="Wingdings" pitchFamily="2" charset="2"/>
              <a:buChar char="Ø"/>
            </a:pPr>
            <a:r>
              <a:rPr lang="id-ID" sz="3200" dirty="0" smtClean="0">
                <a:solidFill>
                  <a:srgbClr val="0070C0"/>
                </a:solidFill>
                <a:latin typeface="Comic Sans MS" pitchFamily="66" charset="0"/>
              </a:rPr>
              <a:t>Sebagai contoh sistem konversi energi, apabila bahan bakar bensin (premium) yang dimasukkan ke dalam silinder mesin konversi </a:t>
            </a:r>
            <a:r>
              <a:rPr lang="sv-SE" sz="3200" dirty="0" smtClean="0">
                <a:solidFill>
                  <a:srgbClr val="0070C0"/>
                </a:solidFill>
                <a:latin typeface="Comic Sans MS" pitchFamily="66" charset="0"/>
              </a:rPr>
              <a:t>energi jenis motor pembakaran dalam, misalnya sepeda motor. </a:t>
            </a:r>
            <a:endParaRPr lang="id-ID" sz="3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3000" dirty="0" smtClean="0">
                <a:solidFill>
                  <a:srgbClr val="0070C0"/>
                </a:solidFill>
                <a:latin typeface="Segoe Print" pitchFamily="2" charset="0"/>
              </a:rPr>
              <a:t>Energi (C8H18/iso-oktan atau nilai kalor) yang tersimpan sebagai ikatan atom dalam molekul bensin/premium dilepas pada waktu terjadi pembakaran dalam silinder, hasil pembakaran ini ditransfer menjadi energi panas/kalor.</a:t>
            </a:r>
          </a:p>
          <a:p>
            <a:pPr>
              <a:buFont typeface="Wingdings" pitchFamily="2" charset="2"/>
              <a:buChar char="Ø"/>
            </a:pPr>
            <a:r>
              <a:rPr lang="id-ID" sz="3000" dirty="0" smtClean="0">
                <a:solidFill>
                  <a:srgbClr val="0070C0"/>
                </a:solidFill>
                <a:latin typeface="Segoe Print" pitchFamily="2" charset="0"/>
              </a:rPr>
              <a:t>Panas yang dihasilkan ini akan mendorong torak/piston yang ada dalam silinder, akibatnya torak/piston akan bergerak. </a:t>
            </a:r>
          </a:p>
          <a:p>
            <a:pPr>
              <a:buFont typeface="Wingdings" pitchFamily="2" charset="2"/>
              <a:buChar char="Ø"/>
            </a:pPr>
            <a:r>
              <a:rPr lang="id-ID" sz="3000" dirty="0" smtClean="0">
                <a:solidFill>
                  <a:srgbClr val="0070C0"/>
                </a:solidFill>
                <a:latin typeface="Segoe Print" pitchFamily="2" charset="0"/>
              </a:rPr>
              <a:t>Bergeraknya torak/piston terjadi transformasi energi, yaitu dari energi panas menjadi energi kinetik.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id-ID" sz="5400" dirty="0" smtClean="0">
                <a:solidFill>
                  <a:srgbClr val="FF0000"/>
                </a:solidFill>
                <a:latin typeface="Britannic Bold" pitchFamily="34" charset="0"/>
              </a:rPr>
              <a:t>Macam-macam Energi</a:t>
            </a:r>
            <a:endParaRPr lang="id-ID" sz="54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7696200" cy="31242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id-ID" sz="4800" dirty="0" smtClean="0">
                <a:solidFill>
                  <a:srgbClr val="0070C0"/>
                </a:solidFill>
                <a:latin typeface="Comic Sans MS" pitchFamily="66" charset="0"/>
              </a:rPr>
              <a:t>Energi Mekanik</a:t>
            </a:r>
          </a:p>
          <a:p>
            <a:pPr marL="514350" indent="-514350">
              <a:buAutoNum type="arabicPeriod"/>
            </a:pPr>
            <a:r>
              <a:rPr lang="id-ID" sz="4800" dirty="0" smtClean="0">
                <a:solidFill>
                  <a:srgbClr val="0070C0"/>
                </a:solidFill>
                <a:latin typeface="Comic Sans MS" pitchFamily="66" charset="0"/>
              </a:rPr>
              <a:t>Energi Listrik</a:t>
            </a:r>
          </a:p>
          <a:p>
            <a:pPr marL="514350" indent="-514350">
              <a:buAutoNum type="arabicPeriod"/>
            </a:pPr>
            <a:r>
              <a:rPr lang="id-ID" sz="4800" dirty="0" smtClean="0">
                <a:solidFill>
                  <a:srgbClr val="0070C0"/>
                </a:solidFill>
                <a:latin typeface="Comic Sans MS" pitchFamily="66" charset="0"/>
              </a:rPr>
              <a:t>Energi Kimia</a:t>
            </a:r>
          </a:p>
          <a:p>
            <a:pPr marL="514350" indent="-514350">
              <a:buAutoNum type="arabicPeriod"/>
            </a:pPr>
            <a:r>
              <a:rPr lang="id-ID" sz="4800" dirty="0" smtClean="0">
                <a:solidFill>
                  <a:srgbClr val="0070C0"/>
                </a:solidFill>
                <a:latin typeface="Comic Sans MS" pitchFamily="66" charset="0"/>
              </a:rPr>
              <a:t>Energi Nuklir</a:t>
            </a:r>
          </a:p>
          <a:p>
            <a:pPr marL="514350" indent="-514350">
              <a:buAutoNum type="arabicPeriod"/>
            </a:pPr>
            <a:r>
              <a:rPr lang="id-ID" sz="4800" dirty="0" smtClean="0">
                <a:solidFill>
                  <a:srgbClr val="0070C0"/>
                </a:solidFill>
                <a:latin typeface="Comic Sans MS" pitchFamily="66" charset="0"/>
              </a:rPr>
              <a:t>Energi Termal/Panas</a:t>
            </a:r>
            <a:endParaRPr lang="sv-SE" sz="48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>
              <a:buNone/>
            </a:pPr>
            <a:endParaRPr lang="id-ID" sz="48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737</TotalTime>
  <Words>769</Words>
  <Application>Microsoft Office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PROSES MESIN KONVERSI ENERGI</vt:lpstr>
      <vt:lpstr>STANDAR KOMPETENSI</vt:lpstr>
      <vt:lpstr>PENGERTIAN KONVERSI ENERGI </vt:lpstr>
      <vt:lpstr>Konversi Energi</vt:lpstr>
      <vt:lpstr>Slide 5</vt:lpstr>
      <vt:lpstr>Slide 6</vt:lpstr>
      <vt:lpstr>Sistem Konversi Energi dalam Suatu Sistem</vt:lpstr>
      <vt:lpstr>Slide 8</vt:lpstr>
      <vt:lpstr>Macam-macam Energi</vt:lpstr>
      <vt:lpstr>Macam-macam Energi</vt:lpstr>
      <vt:lpstr>Macam-macam Energi</vt:lpstr>
      <vt:lpstr>Macam-macam Energi</vt:lpstr>
      <vt:lpstr>Slide 13</vt:lpstr>
      <vt:lpstr>Macam-macam Energi</vt:lpstr>
      <vt:lpstr>Macam-macam Energi</vt:lpstr>
      <vt:lpstr>Sumber-Sumber Energi </vt:lpstr>
      <vt:lpstr>Slide 17</vt:lpstr>
      <vt:lpstr>Slide 18</vt:lpstr>
      <vt:lpstr>Sumber-sumber Energi yang Dapat Habis (Non-Renewable/Depleted Energy Resources) </vt:lpstr>
      <vt:lpstr>Sumber energi fosil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– DASAR OTOMOTIF</dc:title>
  <dc:creator>user</dc:creator>
  <cp:lastModifiedBy>ASUS</cp:lastModifiedBy>
  <cp:revision>126</cp:revision>
  <dcterms:created xsi:type="dcterms:W3CDTF">2015-08-20T21:04:36Z</dcterms:created>
  <dcterms:modified xsi:type="dcterms:W3CDTF">2020-06-22T06:22:27Z</dcterms:modified>
</cp:coreProperties>
</file>