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67" r:id="rId6"/>
    <p:sldId id="272" r:id="rId7"/>
    <p:sldId id="266" r:id="rId8"/>
    <p:sldId id="258" r:id="rId9"/>
    <p:sldId id="268" r:id="rId10"/>
    <p:sldId id="269" r:id="rId11"/>
    <p:sldId id="259" r:id="rId12"/>
    <p:sldId id="271" r:id="rId13"/>
    <p:sldId id="270" r:id="rId14"/>
    <p:sldId id="260" r:id="rId15"/>
    <p:sldId id="263" r:id="rId16"/>
    <p:sldId id="273" r:id="rId17"/>
    <p:sldId id="26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966-843A-40FB-AA12-83725A2C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59CD-F5CA-408D-BE9A-6FF853A5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E5E5-173E-4358-B6E5-06D92498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79A1-4876-4D05-A187-FF0A511C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42F-CDEA-4825-9C9A-BE8AFFED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9B46-064C-4CF2-B304-A1B49795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17EA-38EF-4FC5-B4E4-FD575F35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33B7-9E9A-429C-B0BC-8331AEE2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B01-0E61-4AAE-B44A-B19348B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3029-1BF0-48D2-AEF0-791C58A6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2993-507A-44A7-81BB-277407530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FC7C-609F-446C-9F14-B5C43FF0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D9B-15A8-420F-8274-EC00CDA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EC5F-A086-45C5-A3C0-1463157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6C22-A22A-4DDE-A49B-6485361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CBF-F740-4454-B4C6-7E91A5B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61E-F00C-458D-96D2-3F69F2E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06EC-1C97-4983-8D71-7FF5BEA6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5BE4-74D9-4EF4-8D94-9AB72CF1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63D5-34F5-4C42-B5CD-207C869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216F-3562-49DE-B8D0-C4426F8E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FA26F-23C8-433C-AE9B-E98870AC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68A0-3134-4247-9D7D-7282546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F6F5-4A45-407F-947C-8F962CC4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1DD9-536D-410F-BAA8-BA8D692A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6EA3-4512-468D-BF10-D59F47E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C8AF-1EBC-4BFB-98DA-56EC986D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C5EA2-6F7F-4D9D-BEF3-C05AA8C7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0BA6-6D09-4B6B-BDB3-0A0901E9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5B85-D30C-4C13-90E5-E4D43819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2EA6-C1E2-4555-96F0-95F55D9E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F31C-9237-4E99-904E-3BAB694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3BE6-3911-4009-9FA5-141E556A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89B29-94A8-4893-A8D9-787E39F2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CDEC-3F33-41E4-83BB-C3BDE4E4B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6A0C6-C435-43A6-806C-B6056E93E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85D6C-BC03-49A0-9703-201461D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279D5-C710-41CC-8C27-6DD0B85C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66F17-191F-4D49-9C96-4B50B447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52FF-1900-4981-9536-E2DF7A9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F5A24-C931-41B7-9524-747992B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9CCD5-4D06-428A-9195-6D77FAB4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CF85-6BA5-4115-BC8F-6DB59294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76BB-6652-4213-A1E7-289B05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7C764-9FEF-4C03-A296-A55A90E4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8FC99-95F7-4FEE-8B7E-95FD82BE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A7C5-6AA5-483F-840C-4E45E7F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ACF2-9A11-4C5C-9DB4-F3C72F6D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1199-716F-4BA0-A5E4-9A752501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AFB7-7CF4-4508-B3BB-A552509E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E46D-C275-4774-B97C-67A112AC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0F0E-27CD-4284-A5D5-81E8C150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CB5E-3BAE-4EAA-ADDA-6CD153F6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E1461-6AEE-49DB-89DF-D43EA3B5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23A2-2464-4A23-9235-FE4750AE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08F3C-7AA5-44C6-8E67-289135F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84D2-C620-4067-8334-329BDD1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7FAD-F9CD-492F-928C-B80A8BE1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AE5F9-0F23-4018-AE7A-014387E7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D56E-5091-4F07-9B5D-FA739927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769C-C7FE-4D19-ACED-8F11A47D1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F2AD7-56EC-45DA-A757-B0C6A1A0FB6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9324-BDFD-4AC0-B41A-23995E42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A404-3018-4150-B04C-BA47DB8B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1DE2C-20E5-4EDE-BF93-5C3559C9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41E01-EBE5-4AA8-965D-3DA54A6D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Dynamics in Magnetic Mirrors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786C-DB98-4CDB-932B-BF55089B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Sidney Williams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89A3B-1466-4E11-B107-CCF56F4F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22" y="120071"/>
            <a:ext cx="8848027" cy="631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A3FB6-419A-4578-ABAB-4CE241E555D6}"/>
              </a:ext>
            </a:extLst>
          </p:cNvPr>
          <p:cNvSpPr txBox="1"/>
          <p:nvPr/>
        </p:nvSpPr>
        <p:spPr>
          <a:xfrm>
            <a:off x="73891" y="6511636"/>
            <a:ext cx="119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Curtesy of Tal Rubin</a:t>
            </a:r>
          </a:p>
        </p:txBody>
      </p:sp>
    </p:spTree>
    <p:extLst>
      <p:ext uri="{BB962C8B-B14F-4D97-AF65-F5344CB8AC3E}">
        <p14:creationId xmlns:p14="http://schemas.microsoft.com/office/powerpoint/2010/main" val="6219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50123B7-D934-4246-A9AF-2528CFA1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644236"/>
            <a:ext cx="5804713" cy="158975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F507FEB-A27E-40C3-A4D9-76491BAF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13" y="3508375"/>
            <a:ext cx="3695700" cy="1725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AF938-E1C0-4D1D-A387-D46C257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Boris 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761FC-2246-43DC-A786-15BB0844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67" y="5653891"/>
            <a:ext cx="2317346" cy="453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70942-B5C0-4B43-AA83-376018231A38}"/>
              </a:ext>
            </a:extLst>
          </p:cNvPr>
          <p:cNvSpPr txBox="1"/>
          <p:nvPr/>
        </p:nvSpPr>
        <p:spPr>
          <a:xfrm>
            <a:off x="1579418" y="6106906"/>
            <a:ext cx="98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From: https://en.wikipedia.org/wiki/Particle-in-cell</a:t>
            </a:r>
          </a:p>
        </p:txBody>
      </p:sp>
    </p:spTree>
    <p:extLst>
      <p:ext uri="{BB962C8B-B14F-4D97-AF65-F5344CB8AC3E}">
        <p14:creationId xmlns:p14="http://schemas.microsoft.com/office/powerpoint/2010/main" val="250748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7773-C1B4-4DD8-910B-1F45A0F9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Difficulties: Time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F661-1E16-424D-9E6F-215B4A4B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Timestep Caused Unphysical </a:t>
            </a:r>
            <a:r>
              <a:rPr lang="en-US" dirty="0" err="1"/>
              <a:t>Detrapping</a:t>
            </a:r>
            <a:endParaRPr lang="en-US" dirty="0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BD7F57C8-4BBC-4BF9-8F73-E4A591F9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7" y="2207399"/>
            <a:ext cx="4555780" cy="4549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6BD64-5969-4558-9699-36FD93EDB8AD}"/>
              </a:ext>
            </a:extLst>
          </p:cNvPr>
          <p:cNvSpPr txBox="1"/>
          <p:nvPr/>
        </p:nvSpPr>
        <p:spPr>
          <a:xfrm>
            <a:off x="8575288" y="2486722"/>
            <a:ext cx="28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624KeV Particle, dt=1e-09, trapped for at least 1e-04s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D5422-F6AD-42B9-9F60-D45AC89A8C76}"/>
              </a:ext>
            </a:extLst>
          </p:cNvPr>
          <p:cNvSpPr txBox="1"/>
          <p:nvPr/>
        </p:nvSpPr>
        <p:spPr>
          <a:xfrm>
            <a:off x="8675649" y="3557239"/>
            <a:ext cx="25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Particle </a:t>
            </a:r>
            <a:r>
              <a:rPr lang="en-US" dirty="0" err="1"/>
              <a:t>detrapped</a:t>
            </a:r>
            <a:r>
              <a:rPr lang="en-US" dirty="0"/>
              <a:t> after a single time step for dt=1e-07</a:t>
            </a:r>
          </a:p>
        </p:txBody>
      </p:sp>
    </p:spTree>
    <p:extLst>
      <p:ext uri="{BB962C8B-B14F-4D97-AF65-F5344CB8AC3E}">
        <p14:creationId xmlns:p14="http://schemas.microsoft.com/office/powerpoint/2010/main" val="98274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1305-8AB4-4BC7-A10D-3677480D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Numeric Difficulties: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AB31-317D-4419-910D-49C053FA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803" y="1833765"/>
            <a:ext cx="9805015" cy="7804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Radial Dependence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2800ADD-6F52-4EDA-9F0A-A4686584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2452631"/>
            <a:ext cx="3797536" cy="3600265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97E57B1-6019-47B3-BC41-981CD66A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2452631"/>
            <a:ext cx="3797536" cy="360026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0C0520D-2417-4276-B6D5-B6E918D7E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2452631"/>
            <a:ext cx="3797536" cy="3600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1D78B8-9FE5-4F62-9B01-C53AFCF56FD4}"/>
                  </a:ext>
                </a:extLst>
              </p:cNvPr>
              <p:cNvSpPr txBox="1"/>
              <p:nvPr/>
            </p:nvSpPr>
            <p:spPr>
              <a:xfrm>
                <a:off x="7314358" y="1717944"/>
                <a:ext cx="1353127" cy="7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1D78B8-9FE5-4F62-9B01-C53AFCF5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58" y="1717944"/>
                <a:ext cx="1353127" cy="734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0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5DDF-6814-4FC6-8434-AD7BBDC0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7043961-FA7D-4CC4-B942-E9EC1D01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" y="1914788"/>
            <a:ext cx="4668452" cy="4661503"/>
          </a:xfrm>
          <a:prstGeom prst="rect">
            <a:avLst/>
          </a:prstGeom>
        </p:spPr>
      </p:pic>
      <p:pic>
        <p:nvPicPr>
          <p:cNvPr id="7" name="Picture 6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1CAD4515-A2C7-44BE-A305-E5897481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29" y="1665611"/>
            <a:ext cx="5134571" cy="5126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369D-70B3-4E68-9794-3C9E9C4714D7}"/>
                  </a:ext>
                </a:extLst>
              </p:cNvPr>
              <p:cNvSpPr txBox="1"/>
              <p:nvPr/>
            </p:nvSpPr>
            <p:spPr>
              <a:xfrm>
                <a:off x="654204" y="1773044"/>
                <a:ext cx="4656705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Gravity: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‖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369D-70B3-4E68-9794-3C9E9C471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4" y="1773044"/>
                <a:ext cx="4656705" cy="462947"/>
              </a:xfrm>
              <a:prstGeom prst="rect">
                <a:avLst/>
              </a:prstGeom>
              <a:blipFill>
                <a:blip r:embed="rId4"/>
                <a:stretch>
                  <a:fillRect l="-1047" t="-39474" b="-10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70B2D-789D-46A7-BD02-78B625B06BA8}"/>
                  </a:ext>
                </a:extLst>
              </p:cNvPr>
              <p:cNvSpPr txBox="1"/>
              <p:nvPr/>
            </p:nvSpPr>
            <p:spPr>
              <a:xfrm>
                <a:off x="7075056" y="1773044"/>
                <a:ext cx="4746644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Gravity: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‖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70B2D-789D-46A7-BD02-78B625B0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56" y="1773044"/>
                <a:ext cx="4746644" cy="462947"/>
              </a:xfrm>
              <a:prstGeom prst="rect">
                <a:avLst/>
              </a:prstGeom>
              <a:blipFill>
                <a:blip r:embed="rId5"/>
                <a:stretch>
                  <a:fillRect l="-1157" t="-39474" b="-10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72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6544-9180-4DA2-B93F-33D175CE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4D14-657F-4C8E-B667-F61B5627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0064" cy="50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Want to Break the First Adiabatic Invariant, So Want Fast Varying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27D99-92B2-4215-86AB-F3EF96A254D8}"/>
                  </a:ext>
                </a:extLst>
              </p:cNvPr>
              <p:cNvSpPr txBox="1"/>
              <p:nvPr/>
            </p:nvSpPr>
            <p:spPr>
              <a:xfrm>
                <a:off x="4464206" y="3197526"/>
                <a:ext cx="301725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⊥0</m:t>
                        </m:r>
                      </m:sub>
                    </m:sSub>
                  </m:oMath>
                </a14:m>
                <a:r>
                  <a:rPr lang="en-US" dirty="0"/>
                  <a:t> Near Relativistic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27D99-92B2-4215-86AB-F3EF96A2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206" y="3197526"/>
                <a:ext cx="3017250" cy="462947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1420AD-6054-4886-92E0-2AFEAFE7A8B5}"/>
                  </a:ext>
                </a:extLst>
              </p:cNvPr>
              <p:cNvSpPr txBox="1"/>
              <p:nvPr/>
            </p:nvSpPr>
            <p:spPr>
              <a:xfrm>
                <a:off x="4285348" y="2418618"/>
                <a:ext cx="2905765" cy="69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1420AD-6054-4886-92E0-2AFEAFE7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48" y="2418618"/>
                <a:ext cx="2905765" cy="690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B1AB0F3-48B5-4CE5-B1B6-4382E977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48" y="3917794"/>
            <a:ext cx="3810000" cy="121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BF017-7870-452D-8BCC-1BEABEF28052}"/>
                  </a:ext>
                </a:extLst>
              </p:cNvPr>
              <p:cNvSpPr txBox="1"/>
              <p:nvPr/>
            </p:nvSpPr>
            <p:spPr>
              <a:xfrm>
                <a:off x="4464206" y="5394315"/>
                <a:ext cx="3528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BF017-7870-452D-8BCC-1BEABEF2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206" y="5394315"/>
                <a:ext cx="3528292" cy="369332"/>
              </a:xfrm>
              <a:prstGeom prst="rect">
                <a:avLst/>
              </a:prstGeom>
              <a:blipFill>
                <a:blip r:embed="rId5"/>
                <a:stretch>
                  <a:fillRect l="-13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C478BD-C7F0-4B11-812B-256DF8F148D3}"/>
              </a:ext>
            </a:extLst>
          </p:cNvPr>
          <p:cNvSpPr txBox="1"/>
          <p:nvPr/>
        </p:nvSpPr>
        <p:spPr>
          <a:xfrm>
            <a:off x="489526" y="6428509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From: http://hyperphysics.phy-astr.gsu.edu/hbase/Relativ/rellim.html</a:t>
            </a:r>
          </a:p>
        </p:txBody>
      </p:sp>
    </p:spTree>
    <p:extLst>
      <p:ext uri="{BB962C8B-B14F-4D97-AF65-F5344CB8AC3E}">
        <p14:creationId xmlns:p14="http://schemas.microsoft.com/office/powerpoint/2010/main" val="19818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2C7-627F-4620-9F0E-CDA2D4E7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Simulation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3D8ECF-0D81-47E2-ABE8-70DE9065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22" y="1863801"/>
            <a:ext cx="8793554" cy="4440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6ED24-70F6-425A-BFEC-A525DEE7B4E1}"/>
                  </a:ext>
                </a:extLst>
              </p:cNvPr>
              <p:cNvSpPr txBox="1"/>
              <p:nvPr/>
            </p:nvSpPr>
            <p:spPr>
              <a:xfrm>
                <a:off x="861022" y="1223778"/>
                <a:ext cx="10492776" cy="536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L=0.1m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=0.875</m:t>
                    </m:r>
                  </m:oMath>
                </a14:m>
                <a:r>
                  <a:rPr lang="en-US" dirty="0"/>
                  <a:t> Expected Turning Point: 0.071  Actual Turning Point: 0.06895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6ED24-70F6-425A-BFEC-A525DEE7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22" y="1223778"/>
                <a:ext cx="10492776" cy="536750"/>
              </a:xfrm>
              <a:prstGeom prst="rect">
                <a:avLst/>
              </a:prstGeom>
              <a:blipFill>
                <a:blip r:embed="rId3"/>
                <a:stretch>
                  <a:fillRect l="-465" t="-36364" r="-87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70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8343-C428-4B92-92A7-C7A1157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99B4-38CA-4828-8B3D-A35332F3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Introducing Asymmetries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20B75-7535-4BB5-A74F-DB8D41A16365}"/>
                  </a:ext>
                </a:extLst>
              </p:cNvPr>
              <p:cNvSpPr txBox="1"/>
              <p:nvPr/>
            </p:nvSpPr>
            <p:spPr>
              <a:xfrm>
                <a:off x="923636" y="2456873"/>
                <a:ext cx="4359564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20B75-7535-4BB5-A74F-DB8D41A1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2456873"/>
                <a:ext cx="4359564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244D9E-F611-467F-869E-DDFF3C976616}"/>
              </a:ext>
            </a:extLst>
          </p:cNvPr>
          <p:cNvSpPr txBox="1"/>
          <p:nvPr/>
        </p:nvSpPr>
        <p:spPr>
          <a:xfrm>
            <a:off x="6761018" y="2327564"/>
            <a:ext cx="450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with True Coil Fields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40691-7284-46CB-8471-257137F38D2B}"/>
              </a:ext>
            </a:extLst>
          </p:cNvPr>
          <p:cNvSpPr txBox="1"/>
          <p:nvPr/>
        </p:nvSpPr>
        <p:spPr>
          <a:xfrm>
            <a:off x="1052946" y="4884365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Particle Interactions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0A52-16C8-4F02-BD07-988016C6C4FF}"/>
              </a:ext>
            </a:extLst>
          </p:cNvPr>
          <p:cNvSpPr txBox="1"/>
          <p:nvPr/>
        </p:nvSpPr>
        <p:spPr>
          <a:xfrm>
            <a:off x="3103418" y="3659465"/>
            <a:ext cx="547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Large-Scale Multiparticle Simulation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75C65-B824-465A-B3F9-0A0413F447F1}"/>
              </a:ext>
            </a:extLst>
          </p:cNvPr>
          <p:cNvSpPr txBox="1"/>
          <p:nvPr/>
        </p:nvSpPr>
        <p:spPr>
          <a:xfrm>
            <a:off x="8054109" y="4884365"/>
            <a:ext cx="290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Relativistic Effects</a:t>
            </a:r>
          </a:p>
        </p:txBody>
      </p:sp>
    </p:spTree>
    <p:extLst>
      <p:ext uri="{BB962C8B-B14F-4D97-AF65-F5344CB8AC3E}">
        <p14:creationId xmlns:p14="http://schemas.microsoft.com/office/powerpoint/2010/main" val="399343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D6-3C26-4E1E-B5CA-7CF5E61F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30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D37D9-83FE-45B8-99DD-EF6CFFF1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Adiabatic Invariants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09BF170-5E43-4AE6-81E4-5B9CC3B8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13" y="666728"/>
            <a:ext cx="3482359" cy="546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A309C-5238-4733-BF9C-7F46F9E64C78}"/>
              </a:ext>
            </a:extLst>
          </p:cNvPr>
          <p:cNvSpPr txBox="1"/>
          <p:nvPr/>
        </p:nvSpPr>
        <p:spPr>
          <a:xfrm>
            <a:off x="284577" y="6448498"/>
            <a:ext cx="1028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From: https://galileoandeinstein.phys.virginia.edu/7010/CM_13_Adiabatic_Invt_Actn_Angl.html</a:t>
            </a:r>
          </a:p>
        </p:txBody>
      </p:sp>
    </p:spTree>
    <p:extLst>
      <p:ext uri="{BB962C8B-B14F-4D97-AF65-F5344CB8AC3E}">
        <p14:creationId xmlns:p14="http://schemas.microsoft.com/office/powerpoint/2010/main" val="397754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20755-7C2C-4796-BC82-1FF99BE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Adiabatic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96C86-B7F2-497D-8959-6C818D49B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0855" y="1412489"/>
                <a:ext cx="3427283" cy="3538202"/>
              </a:xfr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r>
                  <a:rPr lang="en-US" sz="2000" dirty="0"/>
                  <a:t>Hamiltonian System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In Terms of Time-Averaged Energy </a:t>
                </a: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e>
                          </m:acc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f>
                        <m:f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2000" dirty="0"/>
              </a:p>
              <a:p>
                <a:r>
                  <a:rPr lang="en-US" sz="2000" dirty="0"/>
                  <a:t>Can Be Rewritten 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96C86-B7F2-497D-8959-6C818D49B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855" y="1412489"/>
                <a:ext cx="3427283" cy="3538202"/>
              </a:xfrm>
              <a:blipFill>
                <a:blip r:embed="rId2"/>
                <a:stretch>
                  <a:fillRect l="-890" t="-1897" r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42E2-E8E3-4DD2-91AA-2039278261EC}"/>
                  </a:ext>
                </a:extLst>
              </p:cNvPr>
              <p:cNvSpPr txBox="1"/>
              <p:nvPr/>
            </p:nvSpPr>
            <p:spPr>
              <a:xfrm>
                <a:off x="8451603" y="1412489"/>
                <a:ext cx="3427353" cy="4363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the Adiabatic Invariant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𝑝𝑑𝑞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𝑚𝑣𝐿</m:t>
                      </m:r>
                    </m:oMath>
                  </m:oMathPara>
                </a14:m>
                <a:endParaRPr lang="en-US" sz="2000" dirty="0"/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 p is the momentum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Plasma systems have several adiabatic invariants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42E2-E8E3-4DD2-91AA-20392782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03" y="1412489"/>
                <a:ext cx="3427353" cy="4363844"/>
              </a:xfrm>
              <a:prstGeom prst="rect">
                <a:avLst/>
              </a:prstGeom>
              <a:blipFill>
                <a:blip r:embed="rId3"/>
                <a:stretch>
                  <a:fillRect l="-1599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58257D-5E66-4719-9BE7-DE302D102E76}"/>
                  </a:ext>
                </a:extLst>
              </p:cNvPr>
              <p:cNvSpPr txBox="1"/>
              <p:nvPr/>
            </p:nvSpPr>
            <p:spPr>
              <a:xfrm>
                <a:off x="4070820" y="4950691"/>
                <a:ext cx="4059051" cy="85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𝜕𝜆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58257D-5E66-4719-9BE7-DE302D10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20" y="4950691"/>
                <a:ext cx="4059051" cy="856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12418-7324-4C28-8890-A5022C0A771E}"/>
                  </a:ext>
                </a:extLst>
              </p:cNvPr>
              <p:cNvSpPr txBox="1"/>
              <p:nvPr/>
            </p:nvSpPr>
            <p:spPr>
              <a:xfrm>
                <a:off x="4380782" y="1681019"/>
                <a:ext cx="979048" cy="879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12418-7324-4C28-8890-A5022C0A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82" y="1681019"/>
                <a:ext cx="979048" cy="879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725DB9-E691-419A-B153-3F5CE71C8E39}"/>
                  </a:ext>
                </a:extLst>
              </p:cNvPr>
              <p:cNvSpPr txBox="1"/>
              <p:nvPr/>
            </p:nvSpPr>
            <p:spPr>
              <a:xfrm>
                <a:off x="5681562" y="1681019"/>
                <a:ext cx="1437984" cy="60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725DB9-E691-419A-B153-3F5CE71C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62" y="1681019"/>
                <a:ext cx="1437984" cy="602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4A2B8-4EC4-4E10-B972-68A50862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Simple Magnetic Mirror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B6D7C2-08C4-4C22-AE3E-83673CFA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360592"/>
            <a:ext cx="5536001" cy="20621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6B86-FBE7-4AB1-A4AE-1DF4E852EE57}"/>
              </a:ext>
            </a:extLst>
          </p:cNvPr>
          <p:cNvSpPr txBox="1"/>
          <p:nvPr/>
        </p:nvSpPr>
        <p:spPr>
          <a:xfrm>
            <a:off x="110835" y="6466044"/>
            <a:ext cx="1184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From: Fusion An Introduction to the Physics and Technology of Magnetic Confinement Fusion 2</a:t>
            </a:r>
            <a:r>
              <a:rPr lang="en-US" baseline="30000" dirty="0"/>
              <a:t>nd</a:t>
            </a:r>
            <a:r>
              <a:rPr lang="en-US" dirty="0"/>
              <a:t> Ed, Weston Stacey</a:t>
            </a:r>
          </a:p>
        </p:txBody>
      </p:sp>
    </p:spTree>
    <p:extLst>
      <p:ext uri="{BB962C8B-B14F-4D97-AF65-F5344CB8AC3E}">
        <p14:creationId xmlns:p14="http://schemas.microsoft.com/office/powerpoint/2010/main" val="12911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DE5E-F468-4D23-9CC6-33C2C10D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365125"/>
            <a:ext cx="10515600" cy="1325563"/>
          </a:xfrm>
        </p:spPr>
        <p:txBody>
          <a:bodyPr/>
          <a:lstStyle/>
          <a:p>
            <a:r>
              <a:rPr lang="en-US" dirty="0"/>
              <a:t>Magnetic Fields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F456EE-38A9-4520-A792-920A17BA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9" y="1705066"/>
            <a:ext cx="4848990" cy="954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D454E-3B82-48D4-9DDE-0959E8C2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9" y="3087783"/>
            <a:ext cx="5012067" cy="774892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9D0E740E-7202-4C75-82BF-6D6EB3A41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54" y="2144456"/>
            <a:ext cx="2447304" cy="105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B05EC-F966-44BA-A443-CF15A3F3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556" y="2644844"/>
            <a:ext cx="3264439" cy="774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6FD4B3-3320-4170-9993-5A205937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931" y="1808919"/>
            <a:ext cx="3357865" cy="774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2CD99E-BF00-4700-A70B-88DBB2516512}"/>
              </a:ext>
            </a:extLst>
          </p:cNvPr>
          <p:cNvSpPr txBox="1"/>
          <p:nvPr/>
        </p:nvSpPr>
        <p:spPr>
          <a:xfrm>
            <a:off x="5220854" y="1429078"/>
            <a:ext cx="269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a Coil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E455E5-BA34-4BF9-80F9-4F9FEBDD2D08}"/>
                  </a:ext>
                </a:extLst>
              </p:cNvPr>
              <p:cNvSpPr txBox="1"/>
              <p:nvPr/>
            </p:nvSpPr>
            <p:spPr>
              <a:xfrm>
                <a:off x="2897328" y="4905703"/>
                <a:ext cx="6987535" cy="77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Taylor Expansion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𝑧𝑟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E455E5-BA34-4BF9-80F9-4F9FEBDD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28" y="4905703"/>
                <a:ext cx="6987535" cy="774892"/>
              </a:xfrm>
              <a:prstGeom prst="rect">
                <a:avLst/>
              </a:prstGeom>
              <a:blipFill>
                <a:blip r:embed="rId7"/>
                <a:stretch>
                  <a:fillRect l="-1744" b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846831-2D05-4E9F-84F9-637882136092}"/>
                  </a:ext>
                </a:extLst>
              </p:cNvPr>
              <p:cNvSpPr txBox="1"/>
              <p:nvPr/>
            </p:nvSpPr>
            <p:spPr>
              <a:xfrm>
                <a:off x="4507345" y="4138974"/>
                <a:ext cx="3583710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846831-2D05-4E9F-84F9-63788213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45" y="4138974"/>
                <a:ext cx="3583710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E0BAB81-62CE-461B-A7D6-4026457433BD}"/>
              </a:ext>
            </a:extLst>
          </p:cNvPr>
          <p:cNvSpPr txBox="1"/>
          <p:nvPr/>
        </p:nvSpPr>
        <p:spPr>
          <a:xfrm>
            <a:off x="110836" y="6373091"/>
            <a:ext cx="1197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From: Fusion An Introduction to the Physics and Technology of Magnetic Confinement Fusion 2</a:t>
            </a:r>
            <a:r>
              <a:rPr lang="en-US" baseline="30000" dirty="0"/>
              <a:t>nd</a:t>
            </a:r>
            <a:r>
              <a:rPr lang="en-US" dirty="0"/>
              <a:t> Ed, Weston Stacey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7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398-4627-490D-B931-DC6A51A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Magnetic Mirror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6D98C-1643-4984-B789-07AC5B7C1422}"/>
              </a:ext>
            </a:extLst>
          </p:cNvPr>
          <p:cNvSpPr txBox="1"/>
          <p:nvPr/>
        </p:nvSpPr>
        <p:spPr>
          <a:xfrm>
            <a:off x="5557981" y="1591413"/>
            <a:ext cx="238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 Balance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4575E2-B293-4A9F-8043-8F90BEB9A03B}"/>
                  </a:ext>
                </a:extLst>
              </p:cNvPr>
              <p:cNvSpPr txBox="1"/>
              <p:nvPr/>
            </p:nvSpPr>
            <p:spPr>
              <a:xfrm>
                <a:off x="5178839" y="2246662"/>
                <a:ext cx="3144644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4575E2-B293-4A9F-8043-8F90BEB9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39" y="2246662"/>
                <a:ext cx="3144644" cy="387414"/>
              </a:xfrm>
              <a:prstGeom prst="rect">
                <a:avLst/>
              </a:prstGeom>
              <a:blipFill>
                <a:blip r:embed="rId2"/>
                <a:stretch>
                  <a:fillRect t="-55556" b="-1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1D35C2-6C4C-4851-88F8-81EC2FC93B9E}"/>
              </a:ext>
            </a:extLst>
          </p:cNvPr>
          <p:cNvSpPr txBox="1"/>
          <p:nvPr/>
        </p:nvSpPr>
        <p:spPr>
          <a:xfrm>
            <a:off x="1028895" y="1596917"/>
            <a:ext cx="376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Adiabatic Invariant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F0B02-949E-4A8C-8181-EDA3B6887EAD}"/>
                  </a:ext>
                </a:extLst>
              </p:cNvPr>
              <p:cNvSpPr txBox="1"/>
              <p:nvPr/>
            </p:nvSpPr>
            <p:spPr>
              <a:xfrm>
                <a:off x="1161021" y="2081224"/>
                <a:ext cx="3315855" cy="84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F0B02-949E-4A8C-8181-EDA3B688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21" y="2081224"/>
                <a:ext cx="3315855" cy="841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B7A30BC-0651-420E-B93F-5FEC31E0FDD3}"/>
              </a:ext>
            </a:extLst>
          </p:cNvPr>
          <p:cNvSpPr txBox="1"/>
          <p:nvPr/>
        </p:nvSpPr>
        <p:spPr>
          <a:xfrm>
            <a:off x="838200" y="3380238"/>
            <a:ext cx="41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Given Magnetic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E7B98-26D5-4493-B85E-1B8FFC2E4216}"/>
                  </a:ext>
                </a:extLst>
              </p:cNvPr>
              <p:cNvSpPr txBox="1"/>
              <p:nvPr/>
            </p:nvSpPr>
            <p:spPr>
              <a:xfrm>
                <a:off x="988291" y="4017818"/>
                <a:ext cx="3805382" cy="662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E7B98-26D5-4493-B85E-1B8FFC2E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1" y="4017818"/>
                <a:ext cx="3805382" cy="662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4E5FD-8C90-4D6D-825E-1FADC39E85B7}"/>
                  </a:ext>
                </a:extLst>
              </p:cNvPr>
              <p:cNvSpPr txBox="1"/>
              <p:nvPr/>
            </p:nvSpPr>
            <p:spPr>
              <a:xfrm>
                <a:off x="1754909" y="4950691"/>
                <a:ext cx="2373746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4E5FD-8C90-4D6D-825E-1FADC39E8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09" y="4950691"/>
                <a:ext cx="2373746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8928930-3392-4ABA-9550-138735EC5523}"/>
              </a:ext>
            </a:extLst>
          </p:cNvPr>
          <p:cNvSpPr txBox="1"/>
          <p:nvPr/>
        </p:nvSpPr>
        <p:spPr>
          <a:xfrm>
            <a:off x="5330845" y="3362458"/>
            <a:ext cx="686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Maximum Turning Point (Trapping Condition)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512250-F0A0-48D0-9A05-71908ADC063C}"/>
                  </a:ext>
                </a:extLst>
              </p:cNvPr>
              <p:cNvSpPr txBox="1"/>
              <p:nvPr/>
            </p:nvSpPr>
            <p:spPr>
              <a:xfrm>
                <a:off x="5938982" y="4156364"/>
                <a:ext cx="3398982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512250-F0A0-48D0-9A05-71908ADC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82" y="4156364"/>
                <a:ext cx="3398982" cy="387414"/>
              </a:xfrm>
              <a:prstGeom prst="rect">
                <a:avLst/>
              </a:prstGeom>
              <a:blipFill>
                <a:blip r:embed="rId6"/>
                <a:stretch>
                  <a:fillRect t="-55556" b="-1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DA6B4-0338-46F6-A5FC-7E5016361F5E}"/>
                  </a:ext>
                </a:extLst>
              </p:cNvPr>
              <p:cNvSpPr txBox="1"/>
              <p:nvPr/>
            </p:nvSpPr>
            <p:spPr>
              <a:xfrm>
                <a:off x="6548582" y="5414471"/>
                <a:ext cx="2086181" cy="65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DA6B4-0338-46F6-A5FC-7E501636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2" y="5414471"/>
                <a:ext cx="2086181" cy="657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A7B205-62E8-4304-B9B7-39E83A536C9B}"/>
                  </a:ext>
                </a:extLst>
              </p:cNvPr>
              <p:cNvSpPr txBox="1"/>
              <p:nvPr/>
            </p:nvSpPr>
            <p:spPr>
              <a:xfrm>
                <a:off x="6317673" y="4858327"/>
                <a:ext cx="2669309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A7B205-62E8-4304-B9B7-39E83A53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3" y="4858327"/>
                <a:ext cx="2669309" cy="387414"/>
              </a:xfrm>
              <a:prstGeom prst="rect">
                <a:avLst/>
              </a:prstGeom>
              <a:blipFill>
                <a:blip r:embed="rId8"/>
                <a:stretch>
                  <a:fillRect t="-54688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3C24-1892-49A0-92C7-C750A6CE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Magnetic Mirror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0FC-E96A-4DE4-B24F-5F54D423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2444" cy="4351338"/>
          </a:xfrm>
        </p:spPr>
        <p:txBody>
          <a:bodyPr/>
          <a:lstStyle/>
          <a:p>
            <a:r>
              <a:rPr lang="en-US" dirty="0"/>
              <a:t>First Adiabatic Invariant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Rearranged Energy Balance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FFDEC4-2EBF-453E-81FB-E7C0328162FF}"/>
                  </a:ext>
                </a:extLst>
              </p:cNvPr>
              <p:cNvSpPr txBox="1"/>
              <p:nvPr/>
            </p:nvSpPr>
            <p:spPr>
              <a:xfrm>
                <a:off x="1791856" y="2352964"/>
                <a:ext cx="3118202" cy="84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FFDEC4-2EBF-453E-81FB-E7C03281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856" y="2352964"/>
                <a:ext cx="3118202" cy="8412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68BCE6-CF71-4B1B-8D6F-CF0509A06916}"/>
                  </a:ext>
                </a:extLst>
              </p:cNvPr>
              <p:cNvSpPr txBox="1"/>
              <p:nvPr/>
            </p:nvSpPr>
            <p:spPr>
              <a:xfrm>
                <a:off x="2275832" y="3766493"/>
                <a:ext cx="26342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68BCE6-CF71-4B1B-8D6F-CF0509A06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32" y="3766493"/>
                <a:ext cx="263422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854B5-A67C-4D0C-9E29-EC1A5251DFD3}"/>
                  </a:ext>
                </a:extLst>
              </p:cNvPr>
              <p:cNvSpPr txBox="1"/>
              <p:nvPr/>
            </p:nvSpPr>
            <p:spPr>
              <a:xfrm>
                <a:off x="6096000" y="2322937"/>
                <a:ext cx="2443950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⊥0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854B5-A67C-4D0C-9E29-EC1A5251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2937"/>
                <a:ext cx="2443950" cy="387414"/>
              </a:xfrm>
              <a:prstGeom prst="rect">
                <a:avLst/>
              </a:prstGeom>
              <a:blipFill>
                <a:blip r:embed="rId4"/>
                <a:stretch>
                  <a:fillRect t="-54688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A2958-195C-461C-9453-56C400CBE277}"/>
                  </a:ext>
                </a:extLst>
              </p:cNvPr>
              <p:cNvSpPr txBox="1"/>
              <p:nvPr/>
            </p:nvSpPr>
            <p:spPr>
              <a:xfrm>
                <a:off x="6553200" y="2819327"/>
                <a:ext cx="1529550" cy="65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A2958-195C-461C-9453-56C400CB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819327"/>
                <a:ext cx="1529550" cy="657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98259D-5045-4094-9D95-5988F2CCA334}"/>
              </a:ext>
            </a:extLst>
          </p:cNvPr>
          <p:cNvSpPr txBox="1"/>
          <p:nvPr/>
        </p:nvSpPr>
        <p:spPr>
          <a:xfrm>
            <a:off x="5899558" y="1754525"/>
            <a:ext cx="497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Trapping Condition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Turning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DE96F-C6DF-4F51-9077-6D168B8DF2E6}"/>
                  </a:ext>
                </a:extLst>
              </p:cNvPr>
              <p:cNvSpPr txBox="1"/>
              <p:nvPr/>
            </p:nvSpPr>
            <p:spPr>
              <a:xfrm>
                <a:off x="6481306" y="4072859"/>
                <a:ext cx="1904974" cy="711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DE96F-C6DF-4F51-9077-6D168B8D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06" y="4072859"/>
                <a:ext cx="1904974" cy="711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B4B0DE-DF16-4D42-BBCD-5910770A62EC}"/>
                  </a:ext>
                </a:extLst>
              </p:cNvPr>
              <p:cNvSpPr txBox="1"/>
              <p:nvPr/>
            </p:nvSpPr>
            <p:spPr>
              <a:xfrm>
                <a:off x="2974109" y="5366327"/>
                <a:ext cx="526472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Bounce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B4B0DE-DF16-4D42-BBCD-5910770A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09" y="5366327"/>
                <a:ext cx="5264727" cy="666529"/>
              </a:xfrm>
              <a:prstGeom prst="rect">
                <a:avLst/>
              </a:prstGeom>
              <a:blipFill>
                <a:blip r:embed="rId7"/>
                <a:stretch>
                  <a:fillRect l="-2431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2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E40-6F89-4D2F-B55D-B22B2161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F322-591B-4EED-B111-2047225C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0345" cy="3106593"/>
          </a:xfrm>
        </p:spPr>
        <p:txBody>
          <a:bodyPr/>
          <a:lstStyle/>
          <a:p>
            <a:r>
              <a:rPr lang="en-US" dirty="0"/>
              <a:t>Rearranged Energy Balance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Trapping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A9DFD-DE06-48A1-A018-DC76E02B624C}"/>
                  </a:ext>
                </a:extLst>
              </p:cNvPr>
              <p:cNvSpPr txBox="1"/>
              <p:nvPr/>
            </p:nvSpPr>
            <p:spPr>
              <a:xfrm>
                <a:off x="1145310" y="2438400"/>
                <a:ext cx="362989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𝑚𝑔𝑧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A9DFD-DE06-48A1-A018-DC76E02B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10" y="2438400"/>
                <a:ext cx="362989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57C4D-EE42-4A7A-B0FB-DD9A1AD9BEAA}"/>
                  </a:ext>
                </a:extLst>
              </p:cNvPr>
              <p:cNvSpPr txBox="1"/>
              <p:nvPr/>
            </p:nvSpPr>
            <p:spPr>
              <a:xfrm>
                <a:off x="1334655" y="4001294"/>
                <a:ext cx="3251199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𝑚𝑔𝐿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57C4D-EE42-4A7A-B0FB-DD9A1AD9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55" y="4001294"/>
                <a:ext cx="3251199" cy="387414"/>
              </a:xfrm>
              <a:prstGeom prst="rect">
                <a:avLst/>
              </a:prstGeom>
              <a:blipFill>
                <a:blip r:embed="rId3"/>
                <a:stretch>
                  <a:fillRect t="-54688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2C9E3C-A846-40AE-993D-F7E921B9734B}"/>
              </a:ext>
            </a:extLst>
          </p:cNvPr>
          <p:cNvSpPr txBox="1"/>
          <p:nvPr/>
        </p:nvSpPr>
        <p:spPr>
          <a:xfrm>
            <a:off x="6567055" y="1825625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Turning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A9E1B-E6D5-4644-BB04-AE57D435E7D7}"/>
                  </a:ext>
                </a:extLst>
              </p:cNvPr>
              <p:cNvSpPr txBox="1"/>
              <p:nvPr/>
            </p:nvSpPr>
            <p:spPr>
              <a:xfrm>
                <a:off x="6294581" y="2348845"/>
                <a:ext cx="2960255" cy="91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A9E1B-E6D5-4644-BB04-AE57D435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81" y="2348845"/>
                <a:ext cx="2960255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6D42A8-87DF-479F-828A-1482AF5DD848}"/>
                  </a:ext>
                </a:extLst>
              </p:cNvPr>
              <p:cNvSpPr txBox="1"/>
              <p:nvPr/>
            </p:nvSpPr>
            <p:spPr>
              <a:xfrm>
                <a:off x="7015020" y="3301679"/>
                <a:ext cx="1990436" cy="699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6D42A8-87DF-479F-828A-1482AF5DD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0" y="3301679"/>
                <a:ext cx="1990436" cy="699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A6553-F329-4804-896F-7CC6AF06A09D}"/>
                  </a:ext>
                </a:extLst>
              </p:cNvPr>
              <p:cNvSpPr txBox="1"/>
              <p:nvPr/>
            </p:nvSpPr>
            <p:spPr>
              <a:xfrm>
                <a:off x="7015020" y="4195001"/>
                <a:ext cx="1990436" cy="71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7A6553-F329-4804-896F-7CC6AF06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0" y="4195001"/>
                <a:ext cx="1990436" cy="719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C8F7D-F401-4DA8-8C1C-B4F3A46653DD}"/>
                  </a:ext>
                </a:extLst>
              </p:cNvPr>
              <p:cNvSpPr txBox="1"/>
              <p:nvPr/>
            </p:nvSpPr>
            <p:spPr>
              <a:xfrm>
                <a:off x="3334327" y="5421745"/>
                <a:ext cx="5200073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Bounce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C8F7D-F401-4DA8-8C1C-B4F3A4665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27" y="5421745"/>
                <a:ext cx="5200073" cy="666529"/>
              </a:xfrm>
              <a:prstGeom prst="rect">
                <a:avLst/>
              </a:prstGeom>
              <a:blipFill>
                <a:blip r:embed="rId7"/>
                <a:stretch>
                  <a:fillRect l="-2462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0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58D7-540D-49A7-A705-88E7F12F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Detrapping</a:t>
            </a:r>
            <a:r>
              <a:rPr lang="en-US" dirty="0"/>
              <a:t> Due to 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48BB-D520-4BFE-8E5D-3768A5AE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5691" cy="501939"/>
          </a:xfrm>
        </p:spPr>
        <p:txBody>
          <a:bodyPr/>
          <a:lstStyle/>
          <a:p>
            <a:r>
              <a:rPr lang="en-US" dirty="0"/>
              <a:t>Second Adiabatic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F51EF-240F-4252-BAF2-F0F71902D686}"/>
                  </a:ext>
                </a:extLst>
              </p:cNvPr>
              <p:cNvSpPr txBox="1"/>
              <p:nvPr/>
            </p:nvSpPr>
            <p:spPr>
              <a:xfrm>
                <a:off x="979055" y="2327564"/>
                <a:ext cx="431569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/>
                                  </m:d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d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F51EF-240F-4252-BAF2-F0F71902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5" y="2327564"/>
                <a:ext cx="4315690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8DE98-AE14-4E56-A046-94757558B3AB}"/>
                  </a:ext>
                </a:extLst>
              </p:cNvPr>
              <p:cNvSpPr txBox="1"/>
              <p:nvPr/>
            </p:nvSpPr>
            <p:spPr>
              <a:xfrm>
                <a:off x="415635" y="3103301"/>
                <a:ext cx="7490691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8DE98-AE14-4E56-A046-94757558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3103301"/>
                <a:ext cx="749069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9965AA-58F0-4744-BD54-3544001F3155}"/>
              </a:ext>
            </a:extLst>
          </p:cNvPr>
          <p:cNvSpPr txBox="1"/>
          <p:nvPr/>
        </p:nvSpPr>
        <p:spPr>
          <a:xfrm>
            <a:off x="979055" y="4257964"/>
            <a:ext cx="4636654" cy="53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Rearranged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78753-A69A-410F-9389-357598AEF50D}"/>
                  </a:ext>
                </a:extLst>
              </p:cNvPr>
              <p:cNvSpPr txBox="1"/>
              <p:nvPr/>
            </p:nvSpPr>
            <p:spPr>
              <a:xfrm>
                <a:off x="1108364" y="5024582"/>
                <a:ext cx="3796145" cy="65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‖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78753-A69A-410F-9389-357598AE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" y="5024582"/>
                <a:ext cx="3796145" cy="654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0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3355</TotalTime>
  <Words>536</Words>
  <Application>Microsoft Office PowerPoint</Application>
  <PresentationFormat>Widescreen</PresentationFormat>
  <Paragraphs>106</Paragraphs>
  <Slides>18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Dynamics in Magnetic Mirrors</vt:lpstr>
      <vt:lpstr>Adiabatic Invariants</vt:lpstr>
      <vt:lpstr>Adiabatic Invariants</vt:lpstr>
      <vt:lpstr>The Simple Magnetic Mirror</vt:lpstr>
      <vt:lpstr>Magnetic Fields</vt:lpstr>
      <vt:lpstr>The Simple Magnetic Mirror</vt:lpstr>
      <vt:lpstr>The Simple Magnetic Mirror</vt:lpstr>
      <vt:lpstr>Introducing Gravity</vt:lpstr>
      <vt:lpstr>Detrapping Due to Gravity</vt:lpstr>
      <vt:lpstr>PowerPoint Presentation</vt:lpstr>
      <vt:lpstr>Boris Algorithm</vt:lpstr>
      <vt:lpstr>Numeric Difficulties: Time Step</vt:lpstr>
      <vt:lpstr>Numeric Difficulties: R</vt:lpstr>
      <vt:lpstr>Verification</vt:lpstr>
      <vt:lpstr>Full Simulation</vt:lpstr>
      <vt:lpstr>Full Simulation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Asymmetry in Magnetic Mirrors</dc:title>
  <dc:creator>Williams, Sidney (will6466@vandals.uidaho.edu)</dc:creator>
  <cp:lastModifiedBy>Williams, Sidney (will6466@vandals.uidaho.edu)</cp:lastModifiedBy>
  <cp:revision>34</cp:revision>
  <dcterms:created xsi:type="dcterms:W3CDTF">2021-08-11T22:13:01Z</dcterms:created>
  <dcterms:modified xsi:type="dcterms:W3CDTF">2021-08-14T06:08:08Z</dcterms:modified>
</cp:coreProperties>
</file>