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9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378076" y="348618"/>
            <a:ext cx="863372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00"/>
                </a:solidFill>
              </a:rPr>
              <a:t>BÁO CÁO MÔN</a:t>
            </a:r>
            <a:br>
              <a:rPr lang="en" sz="3200" dirty="0">
                <a:solidFill>
                  <a:srgbClr val="FFFF00"/>
                </a:solidFill>
              </a:rPr>
            </a:br>
            <a:r>
              <a:rPr lang="en" sz="3200" dirty="0">
                <a:solidFill>
                  <a:srgbClr val="FFFF00"/>
                </a:solidFill>
              </a:rPr>
              <a:t>PHÁT TRIỂN ỨNG DỤNG BẰNG JAVA </a:t>
            </a:r>
            <a:endParaRPr sz="3200" dirty="0">
              <a:solidFill>
                <a:srgbClr val="FFFF00"/>
              </a:solidFill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85875" y="2289585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A700B6-432C-1760-5725-ED3CED5A2DE1}"/>
              </a:ext>
            </a:extLst>
          </p:cNvPr>
          <p:cNvSpPr txBox="1"/>
          <p:nvPr/>
        </p:nvSpPr>
        <p:spPr>
          <a:xfrm>
            <a:off x="2016726" y="2111707"/>
            <a:ext cx="6377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WEBSITE BÁN MŨ BẢO HIỂM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1D385-976B-D60B-C99C-D2161415FD66}"/>
              </a:ext>
            </a:extLst>
          </p:cNvPr>
          <p:cNvSpPr txBox="1"/>
          <p:nvPr/>
        </p:nvSpPr>
        <p:spPr>
          <a:xfrm>
            <a:off x="4275117" y="3049259"/>
            <a:ext cx="373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GVHD: </a:t>
            </a:r>
            <a:r>
              <a:rPr lang="en-US" sz="2400" dirty="0" err="1">
                <a:solidFill>
                  <a:schemeClr val="tx1"/>
                </a:solidFill>
              </a:rPr>
              <a:t>TS.Tô</a:t>
            </a:r>
            <a:r>
              <a:rPr lang="en-US" sz="2400" dirty="0">
                <a:solidFill>
                  <a:schemeClr val="tx1"/>
                </a:solidFill>
              </a:rPr>
              <a:t> Thanh </a:t>
            </a:r>
            <a:r>
              <a:rPr lang="en-US" sz="2400" dirty="0" err="1">
                <a:solidFill>
                  <a:schemeClr val="tx1"/>
                </a:solidFill>
              </a:rPr>
              <a:t>Hải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358247" y="196460"/>
            <a:ext cx="8633228" cy="1220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 </a:t>
            </a:r>
            <a:endParaRPr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1C69F-02F6-DBA9-36C9-AF8A624170D4}"/>
              </a:ext>
            </a:extLst>
          </p:cNvPr>
          <p:cNvSpPr txBox="1"/>
          <p:nvPr/>
        </p:nvSpPr>
        <p:spPr>
          <a:xfrm>
            <a:off x="778217" y="1430042"/>
            <a:ext cx="8037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000" b="1" dirty="0">
                <a:solidFill>
                  <a:schemeClr val="tx1"/>
                </a:solidFill>
              </a:rPr>
              <a:t>Tạo kênh bán hàng trực tuyến</a:t>
            </a:r>
            <a:r>
              <a:rPr lang="vi-VN" sz="2000" dirty="0">
                <a:solidFill>
                  <a:schemeClr val="tx1"/>
                </a:solidFill>
              </a:rPr>
              <a:t>: Mở rộng thị trường và tiếp cận khách hàng.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Cung </a:t>
            </a:r>
            <a:r>
              <a:rPr lang="en-US" sz="2000" b="1" dirty="0" err="1">
                <a:solidFill>
                  <a:schemeClr val="tx1"/>
                </a:solidFill>
              </a:rPr>
              <a:t>cấp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thông</a:t>
            </a:r>
            <a:r>
              <a:rPr lang="en-US" sz="2000" b="1" dirty="0">
                <a:solidFill>
                  <a:schemeClr val="tx1"/>
                </a:solidFill>
              </a:rPr>
              <a:t> tin </a:t>
            </a:r>
            <a:r>
              <a:rPr lang="en-US" sz="2000" b="1" dirty="0" err="1">
                <a:solidFill>
                  <a:schemeClr val="tx1"/>
                </a:solidFill>
              </a:rPr>
              <a:t>sản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phẩm</a:t>
            </a:r>
            <a:r>
              <a:rPr lang="en-US" sz="2000" b="1" dirty="0">
                <a:solidFill>
                  <a:schemeClr val="tx1"/>
                </a:solidFill>
              </a:rPr>
              <a:t> chi </a:t>
            </a:r>
            <a:r>
              <a:rPr lang="en-US" sz="2000" b="1" dirty="0" err="1">
                <a:solidFill>
                  <a:schemeClr val="tx1"/>
                </a:solidFill>
              </a:rPr>
              <a:t>tiết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Giúp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khách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chọn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000" b="1" dirty="0">
                <a:solidFill>
                  <a:schemeClr val="tx1"/>
                </a:solidFill>
              </a:rPr>
              <a:t>Tối ưu trải nghiệm người dùng</a:t>
            </a:r>
            <a:r>
              <a:rPr lang="vi-VN" sz="2000" dirty="0">
                <a:solidFill>
                  <a:schemeClr val="tx1"/>
                </a:solidFill>
              </a:rPr>
              <a:t>: Giao diện thân thiện, quy trình mua sắm đơn giản.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Hỗ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dùng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tính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năng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tìm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kiếm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xem</a:t>
            </a:r>
            <a:r>
              <a:rPr lang="en-US" sz="2000" dirty="0">
                <a:solidFill>
                  <a:schemeClr val="tx1"/>
                </a:solidFill>
              </a:rPr>
              <a:t> chi </a:t>
            </a:r>
            <a:r>
              <a:rPr lang="en-US" sz="2000" dirty="0" err="1">
                <a:solidFill>
                  <a:schemeClr val="tx1"/>
                </a:solidFill>
              </a:rPr>
              <a:t>tiết</a:t>
            </a:r>
            <a:r>
              <a:rPr lang="en-US" sz="2000" dirty="0">
                <a:solidFill>
                  <a:schemeClr val="tx1"/>
                </a:solidFill>
              </a:rPr>
              <a:t> , </a:t>
            </a:r>
            <a:r>
              <a:rPr lang="en-US" sz="2000" dirty="0" err="1">
                <a:solidFill>
                  <a:schemeClr val="tx1"/>
                </a:solidFill>
              </a:rPr>
              <a:t>đặt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428928" y="0"/>
            <a:ext cx="8061311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&amp; CÔNG NGHỆ </a:t>
            </a:r>
            <a:endParaRPr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pic>
        <p:nvPicPr>
          <p:cNvPr id="2054" name="Picture 6" descr="New to IntelliJ IDEA? Me Too. - Helen Scott">
            <a:extLst>
              <a:ext uri="{FF2B5EF4-FFF2-40B4-BE49-F238E27FC236}">
                <a16:creationId xmlns:a16="http://schemas.microsoft.com/office/drawing/2014/main" id="{D179ECD7-27EE-77EB-DB24-DD208D630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18" y="2092978"/>
            <a:ext cx="1218061" cy="121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ostman - YouTube">
            <a:extLst>
              <a:ext uri="{FF2B5EF4-FFF2-40B4-BE49-F238E27FC236}">
                <a16:creationId xmlns:a16="http://schemas.microsoft.com/office/drawing/2014/main" id="{7F56EFBE-40AA-28FC-67A1-7F94F641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89" y="2256129"/>
            <a:ext cx="1110973" cy="11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pring Boot - Wikipedia">
            <a:extLst>
              <a:ext uri="{FF2B5EF4-FFF2-40B4-BE49-F238E27FC236}">
                <a16:creationId xmlns:a16="http://schemas.microsoft.com/office/drawing/2014/main" id="{BD328A66-3918-D299-4D3A-0C760570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17" y="999820"/>
            <a:ext cx="1218061" cy="102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tormatics: Professional Services for PostgreSQL">
            <a:extLst>
              <a:ext uri="{FF2B5EF4-FFF2-40B4-BE49-F238E27FC236}">
                <a16:creationId xmlns:a16="http://schemas.microsoft.com/office/drawing/2014/main" id="{58593301-5A01-44CF-2077-1BC03E05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24" y="930865"/>
            <a:ext cx="1110973" cy="12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F6848-52E4-F893-FE7F-41BEBC562EB5}"/>
              </a:ext>
            </a:extLst>
          </p:cNvPr>
          <p:cNvSpPr txBox="1"/>
          <p:nvPr/>
        </p:nvSpPr>
        <p:spPr>
          <a:xfrm>
            <a:off x="388413" y="1578623"/>
            <a:ext cx="5194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Trong </a:t>
            </a:r>
            <a:r>
              <a:rPr lang="en-US" sz="2000" dirty="0" err="1">
                <a:solidFill>
                  <a:schemeClr val="tx1"/>
                </a:solidFill>
              </a:rPr>
              <a:t>dự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triển</a:t>
            </a:r>
            <a:r>
              <a:rPr lang="en-US" sz="2000" dirty="0">
                <a:solidFill>
                  <a:schemeClr val="tx1"/>
                </a:solidFill>
              </a:rPr>
              <a:t> Website </a:t>
            </a:r>
            <a:r>
              <a:rPr lang="en-US" sz="2000" dirty="0" err="1">
                <a:solidFill>
                  <a:schemeClr val="tx1"/>
                </a:solidFill>
              </a:rPr>
              <a:t>đã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sử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nghệ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HTML,CSS,Bootstrap,Angular,Spring</a:t>
            </a:r>
            <a:r>
              <a:rPr lang="en-US" sz="2000" dirty="0">
                <a:solidFill>
                  <a:schemeClr val="tx1"/>
                </a:solidFill>
              </a:rPr>
              <a:t> boot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Cơ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sở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bằng</a:t>
            </a:r>
            <a:r>
              <a:rPr lang="en-US" sz="2000" dirty="0">
                <a:solidFill>
                  <a:schemeClr val="tx1"/>
                </a:solidFill>
              </a:rPr>
              <a:t> PostgreSQL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trình</a:t>
            </a:r>
            <a:r>
              <a:rPr lang="en-US" sz="2000" dirty="0">
                <a:solidFill>
                  <a:schemeClr val="tx1"/>
                </a:solidFill>
              </a:rPr>
              <a:t> visual studio code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Intellij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Visual Studio Code – Wikipedia tiếng Việt">
            <a:extLst>
              <a:ext uri="{FF2B5EF4-FFF2-40B4-BE49-F238E27FC236}">
                <a16:creationId xmlns:a16="http://schemas.microsoft.com/office/drawing/2014/main" id="{4E485390-10FE-D465-8F72-7FED8C0C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135" y="3403813"/>
            <a:ext cx="1181986" cy="11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 - YouTube">
            <a:extLst>
              <a:ext uri="{FF2B5EF4-FFF2-40B4-BE49-F238E27FC236}">
                <a16:creationId xmlns:a16="http://schemas.microsoft.com/office/drawing/2014/main" id="{BE25C0D7-7738-4B3B-0548-74DF060B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02" y="3418242"/>
            <a:ext cx="1181987" cy="11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204303" y="-265233"/>
            <a:ext cx="8560103" cy="10518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4" name="Google Shape;1221;p47">
            <a:extLst>
              <a:ext uri="{FF2B5EF4-FFF2-40B4-BE49-F238E27FC236}">
                <a16:creationId xmlns:a16="http://schemas.microsoft.com/office/drawing/2014/main" id="{47377BC2-E7BF-3BCB-790D-038D98356CEA}"/>
              </a:ext>
            </a:extLst>
          </p:cNvPr>
          <p:cNvGrpSpPr/>
          <p:nvPr/>
        </p:nvGrpSpPr>
        <p:grpSpPr>
          <a:xfrm>
            <a:off x="7992094" y="3098100"/>
            <a:ext cx="1544624" cy="1576768"/>
            <a:chOff x="5916675" y="927975"/>
            <a:chExt cx="516350" cy="502950"/>
          </a:xfrm>
        </p:grpSpPr>
        <p:sp>
          <p:nvSpPr>
            <p:cNvPr id="5" name="Google Shape;1222;p47">
              <a:extLst>
                <a:ext uri="{FF2B5EF4-FFF2-40B4-BE49-F238E27FC236}">
                  <a16:creationId xmlns:a16="http://schemas.microsoft.com/office/drawing/2014/main" id="{9C2145D1-35F8-61A6-4F8F-15D74FE2AA72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23;p47">
              <a:extLst>
                <a:ext uri="{FF2B5EF4-FFF2-40B4-BE49-F238E27FC236}">
                  <a16:creationId xmlns:a16="http://schemas.microsoft.com/office/drawing/2014/main" id="{0B0645E9-A1C7-5D09-D481-DC4D4CC0E60F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29;p47">
            <a:extLst>
              <a:ext uri="{FF2B5EF4-FFF2-40B4-BE49-F238E27FC236}">
                <a16:creationId xmlns:a16="http://schemas.microsoft.com/office/drawing/2014/main" id="{A6358D0E-7225-201D-2C9F-52F26C0B844F}"/>
              </a:ext>
            </a:extLst>
          </p:cNvPr>
          <p:cNvSpPr/>
          <p:nvPr/>
        </p:nvSpPr>
        <p:spPr>
          <a:xfrm>
            <a:off x="8536157" y="3696307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6879A-9B0B-544F-0930-C3820799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00" y="786568"/>
            <a:ext cx="7008907" cy="40999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356241" y="547186"/>
            <a:ext cx="3150394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72193" y="1139330"/>
            <a:ext cx="4785757" cy="22489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vi-VN" sz="1800" b="1" dirty="0">
                <a:latin typeface="+mj-lt"/>
              </a:rPr>
              <a:t>Kết nối cơ sở dữ liệu</a:t>
            </a:r>
            <a:r>
              <a:rPr lang="vi-VN" sz="1800" dirty="0">
                <a:latin typeface="+mj-lt"/>
              </a:rPr>
              <a:t>: Giao tiếp với PostgreSQL để lưu trữ và truy xuất dữ liệu liên quan đến sản phẩm, người dùng, và đơn hàng.</a:t>
            </a:r>
            <a:endParaRPr lang="en-US" sz="1800" dirty="0">
              <a:latin typeface="+mj-lt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vi-VN" sz="1800" b="1" dirty="0">
                <a:latin typeface="+mj-lt"/>
              </a:rPr>
              <a:t>API quản lý sản phẩm</a:t>
            </a:r>
            <a:r>
              <a:rPr lang="vi-VN" sz="1800" dirty="0">
                <a:latin typeface="+mj-lt"/>
              </a:rPr>
              <a:t>: Tạo các API cho việc thêm, sửa, xóa và lấy danh sách mũ bảo hiểm từ cơ sở dữ liệu.</a:t>
            </a:r>
            <a:endParaRPr lang="en-US" sz="1800" dirty="0">
              <a:latin typeface="+mj-lt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Spring boot  angular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F98B0-B779-548F-91B3-48A29ADCDC9D}"/>
              </a:ext>
            </a:extLst>
          </p:cNvPr>
          <p:cNvSpPr txBox="1"/>
          <p:nvPr/>
        </p:nvSpPr>
        <p:spPr>
          <a:xfrm>
            <a:off x="5821413" y="898486"/>
            <a:ext cx="3150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BE3A7-4FF1-2569-B562-042CD32C6D9D}"/>
              </a:ext>
            </a:extLst>
          </p:cNvPr>
          <p:cNvSpPr txBox="1"/>
          <p:nvPr/>
        </p:nvSpPr>
        <p:spPr>
          <a:xfrm>
            <a:off x="5189748" y="1456597"/>
            <a:ext cx="4084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800" dirty="0">
                <a:solidFill>
                  <a:schemeClr val="tx1"/>
                </a:solidFill>
                <a:latin typeface="+mj-lt"/>
              </a:rPr>
              <a:t>Không có giao diện người dùng.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800" dirty="0">
                <a:solidFill>
                  <a:schemeClr val="tx1"/>
                </a:solidFill>
                <a:latin typeface="+mj-lt"/>
              </a:rPr>
              <a:t>Khó kiểm thử trải nghiệm người dùng.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DBD1A-8DE4-795C-43FE-36F0221A2ADD}"/>
              </a:ext>
            </a:extLst>
          </p:cNvPr>
          <p:cNvSpPr txBox="1"/>
          <p:nvPr/>
        </p:nvSpPr>
        <p:spPr>
          <a:xfrm>
            <a:off x="172193" y="3255663"/>
            <a:ext cx="371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7D72-B25C-010C-F668-A2241145A5F0}"/>
              </a:ext>
            </a:extLst>
          </p:cNvPr>
          <p:cNvSpPr txBox="1"/>
          <p:nvPr/>
        </p:nvSpPr>
        <p:spPr>
          <a:xfrm>
            <a:off x="373095" y="3595496"/>
            <a:ext cx="8267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tx1"/>
                </a:solidFill>
              </a:rPr>
              <a:t>Tích hợp frontend</a:t>
            </a:r>
            <a:r>
              <a:rPr lang="vi-VN" dirty="0">
                <a:solidFill>
                  <a:schemeClr val="tx1"/>
                </a:solidFill>
              </a:rPr>
              <a:t>: Kết hợp với các framework như Angular hoặc React để hoàn thiện giao diện người dùng.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Mở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rộng</a:t>
            </a:r>
            <a:r>
              <a:rPr lang="en-US" b="1" dirty="0">
                <a:solidFill>
                  <a:schemeClr val="tx1"/>
                </a:solidFill>
              </a:rPr>
              <a:t> API</a:t>
            </a:r>
            <a:r>
              <a:rPr lang="en-US" dirty="0">
                <a:solidFill>
                  <a:schemeClr val="tx1"/>
                </a:solidFill>
              </a:rPr>
              <a:t>: Cung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API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khuyến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phẩm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gợi</a:t>
            </a:r>
            <a:r>
              <a:rPr lang="en-US" dirty="0">
                <a:solidFill>
                  <a:schemeClr val="tx1"/>
                </a:solidFill>
              </a:rPr>
              <a:t> ý </a:t>
            </a:r>
            <a:r>
              <a:rPr lang="en-US" dirty="0" err="1">
                <a:solidFill>
                  <a:schemeClr val="tx1"/>
                </a:solidFill>
              </a:rPr>
              <a:t>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vi-VN" b="1" dirty="0">
                <a:solidFill>
                  <a:schemeClr val="tx1"/>
                </a:solidFill>
              </a:rPr>
              <a:t>Tích hợp thanh toán</a:t>
            </a:r>
            <a:r>
              <a:rPr lang="vi-VN" dirty="0">
                <a:solidFill>
                  <a:schemeClr val="tx1"/>
                </a:solidFill>
              </a:rPr>
              <a:t>: Kết nối với các cổng thanh toán trực tuyến như PayPal, Stripe để hỗ trợ thanh toán điện tử.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5972E1-88EC-66AE-DC72-1E028672B20F}"/>
              </a:ext>
            </a:extLst>
          </p:cNvPr>
          <p:cNvSpPr/>
          <p:nvPr/>
        </p:nvSpPr>
        <p:spPr>
          <a:xfrm>
            <a:off x="2382939" y="1991320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rgbClr val="00B05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29997" dir="5400000" sy="-100000" algn="bl" rotWithShape="0"/>
                </a:effectLst>
              </a:rPr>
              <a:t>CHẠY DEMO</a:t>
            </a:r>
          </a:p>
        </p:txBody>
      </p:sp>
      <p:sp>
        <p:nvSpPr>
          <p:cNvPr id="29" name="Google Shape;942;p47">
            <a:extLst>
              <a:ext uri="{FF2B5EF4-FFF2-40B4-BE49-F238E27FC236}">
                <a16:creationId xmlns:a16="http://schemas.microsoft.com/office/drawing/2014/main" id="{FE6569E9-47F0-F980-1BF1-202AAEFEBE18}"/>
              </a:ext>
            </a:extLst>
          </p:cNvPr>
          <p:cNvSpPr/>
          <p:nvPr/>
        </p:nvSpPr>
        <p:spPr>
          <a:xfrm>
            <a:off x="8627737" y="4646527"/>
            <a:ext cx="387933" cy="282513"/>
          </a:xfrm>
          <a:custGeom>
            <a:avLst/>
            <a:gdLst/>
            <a:ahLst/>
            <a:cxnLst/>
            <a:rect l="l" t="t" r="r" b="b"/>
            <a:pathLst>
              <a:path w="18462" h="13445" fill="none" extrusionOk="0">
                <a:moveTo>
                  <a:pt x="17974" y="1"/>
                </a:moveTo>
                <a:lnTo>
                  <a:pt x="487" y="1"/>
                </a:lnTo>
                <a:lnTo>
                  <a:pt x="487" y="1"/>
                </a:lnTo>
                <a:lnTo>
                  <a:pt x="390" y="1"/>
                </a:lnTo>
                <a:lnTo>
                  <a:pt x="317" y="50"/>
                </a:lnTo>
                <a:lnTo>
                  <a:pt x="220" y="74"/>
                </a:lnTo>
                <a:lnTo>
                  <a:pt x="146" y="147"/>
                </a:lnTo>
                <a:lnTo>
                  <a:pt x="98" y="220"/>
                </a:lnTo>
                <a:lnTo>
                  <a:pt x="49" y="293"/>
                </a:lnTo>
                <a:lnTo>
                  <a:pt x="25" y="390"/>
                </a:lnTo>
                <a:lnTo>
                  <a:pt x="0" y="488"/>
                </a:lnTo>
                <a:lnTo>
                  <a:pt x="0" y="12958"/>
                </a:lnTo>
                <a:lnTo>
                  <a:pt x="0" y="12958"/>
                </a:lnTo>
                <a:lnTo>
                  <a:pt x="25" y="13055"/>
                </a:lnTo>
                <a:lnTo>
                  <a:pt x="49" y="13152"/>
                </a:lnTo>
                <a:lnTo>
                  <a:pt x="98" y="13226"/>
                </a:lnTo>
                <a:lnTo>
                  <a:pt x="146" y="13299"/>
                </a:lnTo>
                <a:lnTo>
                  <a:pt x="220" y="13372"/>
                </a:lnTo>
                <a:lnTo>
                  <a:pt x="317" y="13396"/>
                </a:lnTo>
                <a:lnTo>
                  <a:pt x="390" y="13445"/>
                </a:lnTo>
                <a:lnTo>
                  <a:pt x="487" y="13445"/>
                </a:lnTo>
                <a:lnTo>
                  <a:pt x="17974" y="13445"/>
                </a:lnTo>
                <a:lnTo>
                  <a:pt x="17974" y="13445"/>
                </a:lnTo>
                <a:lnTo>
                  <a:pt x="18072" y="13445"/>
                </a:lnTo>
                <a:lnTo>
                  <a:pt x="18145" y="13396"/>
                </a:lnTo>
                <a:lnTo>
                  <a:pt x="18242" y="13372"/>
                </a:lnTo>
                <a:lnTo>
                  <a:pt x="18315" y="13299"/>
                </a:lnTo>
                <a:lnTo>
                  <a:pt x="18364" y="13226"/>
                </a:lnTo>
                <a:lnTo>
                  <a:pt x="18413" y="13152"/>
                </a:lnTo>
                <a:lnTo>
                  <a:pt x="18437" y="13055"/>
                </a:lnTo>
                <a:lnTo>
                  <a:pt x="18461" y="12958"/>
                </a:lnTo>
                <a:lnTo>
                  <a:pt x="18461" y="488"/>
                </a:lnTo>
                <a:lnTo>
                  <a:pt x="18461" y="488"/>
                </a:lnTo>
                <a:lnTo>
                  <a:pt x="18437" y="390"/>
                </a:lnTo>
                <a:lnTo>
                  <a:pt x="18413" y="293"/>
                </a:lnTo>
                <a:lnTo>
                  <a:pt x="18364" y="220"/>
                </a:lnTo>
                <a:lnTo>
                  <a:pt x="18315" y="147"/>
                </a:lnTo>
                <a:lnTo>
                  <a:pt x="18242" y="74"/>
                </a:lnTo>
                <a:lnTo>
                  <a:pt x="18145" y="50"/>
                </a:lnTo>
                <a:lnTo>
                  <a:pt x="18072" y="1"/>
                </a:lnTo>
                <a:lnTo>
                  <a:pt x="17974" y="1"/>
                </a:lnTo>
                <a:lnTo>
                  <a:pt x="17974" y="1"/>
                </a:lnTo>
                <a:close/>
                <a:moveTo>
                  <a:pt x="17000" y="11983"/>
                </a:moveTo>
                <a:lnTo>
                  <a:pt x="1462" y="11983"/>
                </a:lnTo>
                <a:lnTo>
                  <a:pt x="1462" y="1462"/>
                </a:lnTo>
                <a:lnTo>
                  <a:pt x="17000" y="1462"/>
                </a:lnTo>
                <a:lnTo>
                  <a:pt x="17000" y="1198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334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Inria Sans</vt:lpstr>
      <vt:lpstr>Saira Semi Condensed</vt:lpstr>
      <vt:lpstr>Times New Roman</vt:lpstr>
      <vt:lpstr>Titillium Web</vt:lpstr>
      <vt:lpstr>Wingdings</vt:lpstr>
      <vt:lpstr>Gurney template</vt:lpstr>
      <vt:lpstr>BÁO CÁO MÔN PHÁT TRIỂN ỨNG DỤNG BẰNG JAVA </vt:lpstr>
      <vt:lpstr>MỤC TIÊU ĐỀ TÀI </vt:lpstr>
      <vt:lpstr>CÔNG CỤ &amp; CÔNG NGHỆ </vt:lpstr>
      <vt:lpstr>CƠ SỞ DỮ LIỆU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1</dc:title>
  <dc:creator>Admin</dc:creator>
  <cp:lastModifiedBy>Duy Yến</cp:lastModifiedBy>
  <cp:revision>13</cp:revision>
  <dcterms:modified xsi:type="dcterms:W3CDTF">2024-10-20T07:25:28Z</dcterms:modified>
</cp:coreProperties>
</file>