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336E2-B23C-4DAC-A81E-A4CBD923514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BAA36B-76AB-4C0B-B4AD-C511AD3A72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The Problem:</a:t>
          </a:r>
          <a:endParaRPr lang="en-US"/>
        </a:p>
      </dgm:t>
    </dgm:pt>
    <dgm:pt modelId="{A51E9FD0-53CD-4EB4-A48E-468DAAEDE09B}" type="parTrans" cxnId="{54F06236-6EAC-4070-9E5F-F7968616AD19}">
      <dgm:prSet/>
      <dgm:spPr/>
      <dgm:t>
        <a:bodyPr/>
        <a:lstStyle/>
        <a:p>
          <a:endParaRPr lang="en-US"/>
        </a:p>
      </dgm:t>
    </dgm:pt>
    <dgm:pt modelId="{6638112A-48D7-4FC0-B440-52FEC299BE50}" type="sibTrans" cxnId="{54F06236-6EAC-4070-9E5F-F7968616AD19}">
      <dgm:prSet/>
      <dgm:spPr/>
      <dgm:t>
        <a:bodyPr/>
        <a:lstStyle/>
        <a:p>
          <a:endParaRPr lang="en-US"/>
        </a:p>
      </dgm:t>
    </dgm:pt>
    <dgm:pt modelId="{55410502-928C-4881-9315-A58CFA195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Financial institutions suffer losses due to loan defaults.</a:t>
          </a:r>
        </a:p>
      </dgm:t>
    </dgm:pt>
    <dgm:pt modelId="{221BDCA8-3631-431F-AA5B-144213C319F4}" type="parTrans" cxnId="{D84847D9-DD63-49B7-B464-2932E020EE0F}">
      <dgm:prSet/>
      <dgm:spPr/>
      <dgm:t>
        <a:bodyPr/>
        <a:lstStyle/>
        <a:p>
          <a:endParaRPr lang="en-US"/>
        </a:p>
      </dgm:t>
    </dgm:pt>
    <dgm:pt modelId="{FD97BAE8-97F7-45F4-B877-1C6C428C249F}" type="sibTrans" cxnId="{D84847D9-DD63-49B7-B464-2932E020EE0F}">
      <dgm:prSet/>
      <dgm:spPr/>
      <dgm:t>
        <a:bodyPr/>
        <a:lstStyle/>
        <a:p>
          <a:endParaRPr lang="en-US"/>
        </a:p>
      </dgm:t>
    </dgm:pt>
    <dgm:pt modelId="{0C18CCB5-F6FA-445A-BE94-D571E5DD74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to identify high risk applicants </a:t>
          </a:r>
          <a:r>
            <a:rPr lang="en-US" b="1"/>
            <a:t>before</a:t>
          </a:r>
          <a:r>
            <a:rPr lang="en-US"/>
            <a:t> approving loans.</a:t>
          </a:r>
        </a:p>
      </dgm:t>
    </dgm:pt>
    <dgm:pt modelId="{BD6C7546-6D6E-4C92-B0B7-D390097F03C1}" type="parTrans" cxnId="{29A5311A-D5D6-4C13-B783-E2B4D06FE10A}">
      <dgm:prSet/>
      <dgm:spPr/>
      <dgm:t>
        <a:bodyPr/>
        <a:lstStyle/>
        <a:p>
          <a:endParaRPr lang="en-US"/>
        </a:p>
      </dgm:t>
    </dgm:pt>
    <dgm:pt modelId="{99D73847-98A0-4479-9387-C9197672607B}" type="sibTrans" cxnId="{29A5311A-D5D6-4C13-B783-E2B4D06FE10A}">
      <dgm:prSet/>
      <dgm:spPr/>
      <dgm:t>
        <a:bodyPr/>
        <a:lstStyle/>
        <a:p>
          <a:endParaRPr lang="en-US"/>
        </a:p>
      </dgm:t>
    </dgm:pt>
    <dgm:pt modelId="{9F135C95-A55B-4A05-ACF8-E00855BC651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Goal: Develop a predictive model to classify defaulters vs. non-defaulters</a:t>
          </a:r>
        </a:p>
      </dgm:t>
    </dgm:pt>
    <dgm:pt modelId="{4AD265F7-4B6D-4F5A-81FB-97F74B494E5C}" type="parTrans" cxnId="{417EBD77-73A3-4A1A-93C9-0A3C20D392C0}">
      <dgm:prSet/>
      <dgm:spPr/>
      <dgm:t>
        <a:bodyPr/>
        <a:lstStyle/>
        <a:p>
          <a:endParaRPr lang="en-US"/>
        </a:p>
      </dgm:t>
    </dgm:pt>
    <dgm:pt modelId="{C24682CE-546A-43CF-91AA-6F37EC89FA73}" type="sibTrans" cxnId="{417EBD77-73A3-4A1A-93C9-0A3C20D392C0}">
      <dgm:prSet/>
      <dgm:spPr/>
      <dgm:t>
        <a:bodyPr/>
        <a:lstStyle/>
        <a:p>
          <a:endParaRPr lang="en-US"/>
        </a:p>
      </dgm:t>
    </dgm:pt>
    <dgm:pt modelId="{30F4689A-A5A5-4DA0-8820-45BADFF0D7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Source:</a:t>
          </a:r>
          <a:r>
            <a:rPr lang="en-US"/>
            <a:t> HMEQ dataset (5,960 applicants)</a:t>
          </a:r>
        </a:p>
      </dgm:t>
    </dgm:pt>
    <dgm:pt modelId="{753E5438-EBDD-44A1-8C94-8292AE9148CE}" type="parTrans" cxnId="{01B6534B-9FC2-4757-975E-7EAD7D317D85}">
      <dgm:prSet/>
      <dgm:spPr/>
      <dgm:t>
        <a:bodyPr/>
        <a:lstStyle/>
        <a:p>
          <a:endParaRPr lang="en-US"/>
        </a:p>
      </dgm:t>
    </dgm:pt>
    <dgm:pt modelId="{CF1BCB6D-3C44-4E23-B638-DA54ED07D701}" type="sibTrans" cxnId="{01B6534B-9FC2-4757-975E-7EAD7D317D85}">
      <dgm:prSet/>
      <dgm:spPr/>
      <dgm:t>
        <a:bodyPr/>
        <a:lstStyle/>
        <a:p>
          <a:endParaRPr lang="en-US"/>
        </a:p>
      </dgm:t>
    </dgm:pt>
    <dgm:pt modelId="{707A621C-B614-4A71-97C5-C9E3ABCED5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Target:</a:t>
          </a:r>
          <a:r>
            <a:rPr lang="en-US"/>
            <a:t> (Default: 1, Non-default: 0)</a:t>
          </a:r>
        </a:p>
      </dgm:t>
    </dgm:pt>
    <dgm:pt modelId="{E9536F79-98E1-42BE-A0BE-047FD1FABECB}" type="parTrans" cxnId="{8D89C077-174E-4962-9763-E4AA52372940}">
      <dgm:prSet/>
      <dgm:spPr/>
      <dgm:t>
        <a:bodyPr/>
        <a:lstStyle/>
        <a:p>
          <a:endParaRPr lang="en-US"/>
        </a:p>
      </dgm:t>
    </dgm:pt>
    <dgm:pt modelId="{0F953285-3131-41B2-A1A5-C21058E01BE4}" type="sibTrans" cxnId="{8D89C077-174E-4962-9763-E4AA52372940}">
      <dgm:prSet/>
      <dgm:spPr/>
      <dgm:t>
        <a:bodyPr/>
        <a:lstStyle/>
        <a:p>
          <a:endParaRPr lang="en-US"/>
        </a:p>
      </dgm:t>
    </dgm:pt>
    <dgm:pt modelId="{1E5C3082-B096-45A5-805C-0BE770886A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LOAN, MORTDUE, VALUE, JOB, REASON, YOJ, DEROG, DELINQ, CLAGE, NINQ, DEBTINC</a:t>
          </a:r>
        </a:p>
      </dgm:t>
    </dgm:pt>
    <dgm:pt modelId="{448533A8-8124-45AF-8707-50C622278954}" type="parTrans" cxnId="{5FEE436E-5A20-46AF-95F6-3ABAE90DFAB4}">
      <dgm:prSet/>
      <dgm:spPr/>
      <dgm:t>
        <a:bodyPr/>
        <a:lstStyle/>
        <a:p>
          <a:endParaRPr lang="en-US"/>
        </a:p>
      </dgm:t>
    </dgm:pt>
    <dgm:pt modelId="{D095F7AD-2C4B-4C6F-BEEF-75C4771F28AA}" type="sibTrans" cxnId="{5FEE436E-5A20-46AF-95F6-3ABAE90DFAB4}">
      <dgm:prSet/>
      <dgm:spPr/>
      <dgm:t>
        <a:bodyPr/>
        <a:lstStyle/>
        <a:p>
          <a:endParaRPr lang="en-US"/>
        </a:p>
      </dgm:t>
    </dgm:pt>
    <dgm:pt modelId="{27BC261D-33B1-43F6-B42C-08B6C8E7F3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Features:</a:t>
          </a:r>
          <a:endParaRPr lang="en-US"/>
        </a:p>
      </dgm:t>
    </dgm:pt>
    <dgm:pt modelId="{4E6E1B32-0245-427C-8C9F-8E290C6BC6C4}" type="sibTrans" cxnId="{39D14F0F-10F2-4125-BC32-5EC30FB4DF84}">
      <dgm:prSet/>
      <dgm:spPr/>
      <dgm:t>
        <a:bodyPr/>
        <a:lstStyle/>
        <a:p>
          <a:endParaRPr lang="en-US"/>
        </a:p>
      </dgm:t>
    </dgm:pt>
    <dgm:pt modelId="{3D07508C-5B97-4678-94D2-D8073D11D611}" type="parTrans" cxnId="{39D14F0F-10F2-4125-BC32-5EC30FB4DF84}">
      <dgm:prSet/>
      <dgm:spPr/>
      <dgm:t>
        <a:bodyPr/>
        <a:lstStyle/>
        <a:p>
          <a:endParaRPr lang="en-US"/>
        </a:p>
      </dgm:t>
    </dgm:pt>
    <dgm:pt modelId="{55BE6250-C380-4B23-AA9F-3E2A835F5B0D}" type="pres">
      <dgm:prSet presAssocID="{D79336E2-B23C-4DAC-A81E-A4CBD923514E}" presName="root" presStyleCnt="0">
        <dgm:presLayoutVars>
          <dgm:dir/>
          <dgm:resizeHandles val="exact"/>
        </dgm:presLayoutVars>
      </dgm:prSet>
      <dgm:spPr/>
    </dgm:pt>
    <dgm:pt modelId="{1742FA7D-F850-47F0-B5E4-CDE34F79242B}" type="pres">
      <dgm:prSet presAssocID="{CDBAA36B-76AB-4C0B-B4AD-C511AD3A7258}" presName="compNode" presStyleCnt="0"/>
      <dgm:spPr/>
    </dgm:pt>
    <dgm:pt modelId="{2540996F-9B74-4318-8CB7-2B8494788D7F}" type="pres">
      <dgm:prSet presAssocID="{CDBAA36B-76AB-4C0B-B4AD-C511AD3A725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E4CAF7B-1F82-457B-940F-559DA28D28F7}" type="pres">
      <dgm:prSet presAssocID="{CDBAA36B-76AB-4C0B-B4AD-C511AD3A7258}" presName="iconSpace" presStyleCnt="0"/>
      <dgm:spPr/>
    </dgm:pt>
    <dgm:pt modelId="{134E3847-FDB5-48FF-802C-377AEEF8967C}" type="pres">
      <dgm:prSet presAssocID="{CDBAA36B-76AB-4C0B-B4AD-C511AD3A7258}" presName="parTx" presStyleLbl="revTx" presStyleIdx="0" presStyleCnt="10">
        <dgm:presLayoutVars>
          <dgm:chMax val="0"/>
          <dgm:chPref val="0"/>
        </dgm:presLayoutVars>
      </dgm:prSet>
      <dgm:spPr/>
    </dgm:pt>
    <dgm:pt modelId="{1BA5A2D0-6FDD-4E6A-A59A-5AAEE05336C6}" type="pres">
      <dgm:prSet presAssocID="{CDBAA36B-76AB-4C0B-B4AD-C511AD3A7258}" presName="txSpace" presStyleCnt="0"/>
      <dgm:spPr/>
    </dgm:pt>
    <dgm:pt modelId="{8F515704-550A-4E9B-A5D6-053978CF08E2}" type="pres">
      <dgm:prSet presAssocID="{CDBAA36B-76AB-4C0B-B4AD-C511AD3A7258}" presName="desTx" presStyleLbl="revTx" presStyleIdx="1" presStyleCnt="10">
        <dgm:presLayoutVars/>
      </dgm:prSet>
      <dgm:spPr/>
    </dgm:pt>
    <dgm:pt modelId="{11D9FF9D-38F5-4A3D-9847-440DB9679DCE}" type="pres">
      <dgm:prSet presAssocID="{6638112A-48D7-4FC0-B440-52FEC299BE50}" presName="sibTrans" presStyleCnt="0"/>
      <dgm:spPr/>
    </dgm:pt>
    <dgm:pt modelId="{257FCB5F-4222-47B3-B070-49C24E7CC1F3}" type="pres">
      <dgm:prSet presAssocID="{9F135C95-A55B-4A05-ACF8-E00855BC651F}" presName="compNode" presStyleCnt="0"/>
      <dgm:spPr/>
    </dgm:pt>
    <dgm:pt modelId="{94EC51BD-75EB-4DAC-8595-A384BD3F79DE}" type="pres">
      <dgm:prSet presAssocID="{9F135C95-A55B-4A05-ACF8-E00855BC65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85AA54A-03A7-468A-8CC2-47CEE161CBB9}" type="pres">
      <dgm:prSet presAssocID="{9F135C95-A55B-4A05-ACF8-E00855BC651F}" presName="iconSpace" presStyleCnt="0"/>
      <dgm:spPr/>
    </dgm:pt>
    <dgm:pt modelId="{FBFEC1A2-B521-4FC8-B4DA-062BE027FF33}" type="pres">
      <dgm:prSet presAssocID="{9F135C95-A55B-4A05-ACF8-E00855BC651F}" presName="parTx" presStyleLbl="revTx" presStyleIdx="2" presStyleCnt="10">
        <dgm:presLayoutVars>
          <dgm:chMax val="0"/>
          <dgm:chPref val="0"/>
        </dgm:presLayoutVars>
      </dgm:prSet>
      <dgm:spPr/>
    </dgm:pt>
    <dgm:pt modelId="{18CDA137-8890-4DB2-BBA8-B9D90A070DCC}" type="pres">
      <dgm:prSet presAssocID="{9F135C95-A55B-4A05-ACF8-E00855BC651F}" presName="txSpace" presStyleCnt="0"/>
      <dgm:spPr/>
    </dgm:pt>
    <dgm:pt modelId="{6DA9E38E-6959-4A77-AF30-046406E4A073}" type="pres">
      <dgm:prSet presAssocID="{9F135C95-A55B-4A05-ACF8-E00855BC651F}" presName="desTx" presStyleLbl="revTx" presStyleIdx="3" presStyleCnt="10">
        <dgm:presLayoutVars/>
      </dgm:prSet>
      <dgm:spPr/>
    </dgm:pt>
    <dgm:pt modelId="{A25D05F2-CCB6-4B8D-905A-AEFF1F4CB411}" type="pres">
      <dgm:prSet presAssocID="{C24682CE-546A-43CF-91AA-6F37EC89FA73}" presName="sibTrans" presStyleCnt="0"/>
      <dgm:spPr/>
    </dgm:pt>
    <dgm:pt modelId="{C1B11B8A-3A5E-4868-AE05-8955E23CD4D2}" type="pres">
      <dgm:prSet presAssocID="{30F4689A-A5A5-4DA0-8820-45BADFF0D736}" presName="compNode" presStyleCnt="0"/>
      <dgm:spPr/>
    </dgm:pt>
    <dgm:pt modelId="{6D43833C-CA49-412F-8304-806F82EDDA66}" type="pres">
      <dgm:prSet presAssocID="{30F4689A-A5A5-4DA0-8820-45BADFF0D73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220B5CA-B5DB-4B11-BC10-FD09D6609FCB}" type="pres">
      <dgm:prSet presAssocID="{30F4689A-A5A5-4DA0-8820-45BADFF0D736}" presName="iconSpace" presStyleCnt="0"/>
      <dgm:spPr/>
    </dgm:pt>
    <dgm:pt modelId="{0249D020-0840-4A8D-AD86-13886B802457}" type="pres">
      <dgm:prSet presAssocID="{30F4689A-A5A5-4DA0-8820-45BADFF0D736}" presName="parTx" presStyleLbl="revTx" presStyleIdx="4" presStyleCnt="10">
        <dgm:presLayoutVars>
          <dgm:chMax val="0"/>
          <dgm:chPref val="0"/>
        </dgm:presLayoutVars>
      </dgm:prSet>
      <dgm:spPr/>
    </dgm:pt>
    <dgm:pt modelId="{44CBC1D9-305B-4277-809F-62617194C959}" type="pres">
      <dgm:prSet presAssocID="{30F4689A-A5A5-4DA0-8820-45BADFF0D736}" presName="txSpace" presStyleCnt="0"/>
      <dgm:spPr/>
    </dgm:pt>
    <dgm:pt modelId="{12453D2F-6368-426E-8700-483AD36718F4}" type="pres">
      <dgm:prSet presAssocID="{30F4689A-A5A5-4DA0-8820-45BADFF0D736}" presName="desTx" presStyleLbl="revTx" presStyleIdx="5" presStyleCnt="10">
        <dgm:presLayoutVars/>
      </dgm:prSet>
      <dgm:spPr/>
    </dgm:pt>
    <dgm:pt modelId="{0F417E9D-E8A2-4731-87CE-6E7FD2114483}" type="pres">
      <dgm:prSet presAssocID="{CF1BCB6D-3C44-4E23-B638-DA54ED07D701}" presName="sibTrans" presStyleCnt="0"/>
      <dgm:spPr/>
    </dgm:pt>
    <dgm:pt modelId="{D23FF660-E8D3-4689-AF39-D68B791E7462}" type="pres">
      <dgm:prSet presAssocID="{707A621C-B614-4A71-97C5-C9E3ABCED55C}" presName="compNode" presStyleCnt="0"/>
      <dgm:spPr/>
    </dgm:pt>
    <dgm:pt modelId="{97BBD7A5-3B5F-4547-BC39-9BF6BE376656}" type="pres">
      <dgm:prSet presAssocID="{707A621C-B614-4A71-97C5-C9E3ABCED55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11116F92-9891-4815-B7A3-99C83D29C56C}" type="pres">
      <dgm:prSet presAssocID="{707A621C-B614-4A71-97C5-C9E3ABCED55C}" presName="iconSpace" presStyleCnt="0"/>
      <dgm:spPr/>
    </dgm:pt>
    <dgm:pt modelId="{3AB87875-2A22-4A05-966B-A6CEB032C9A4}" type="pres">
      <dgm:prSet presAssocID="{707A621C-B614-4A71-97C5-C9E3ABCED55C}" presName="parTx" presStyleLbl="revTx" presStyleIdx="6" presStyleCnt="10">
        <dgm:presLayoutVars>
          <dgm:chMax val="0"/>
          <dgm:chPref val="0"/>
        </dgm:presLayoutVars>
      </dgm:prSet>
      <dgm:spPr/>
    </dgm:pt>
    <dgm:pt modelId="{8CC2681D-1EF3-4A12-A186-D0C6A2D872A5}" type="pres">
      <dgm:prSet presAssocID="{707A621C-B614-4A71-97C5-C9E3ABCED55C}" presName="txSpace" presStyleCnt="0"/>
      <dgm:spPr/>
    </dgm:pt>
    <dgm:pt modelId="{BAFE8A0A-492F-4874-AEB5-CACA780D8CDB}" type="pres">
      <dgm:prSet presAssocID="{707A621C-B614-4A71-97C5-C9E3ABCED55C}" presName="desTx" presStyleLbl="revTx" presStyleIdx="7" presStyleCnt="10">
        <dgm:presLayoutVars/>
      </dgm:prSet>
      <dgm:spPr/>
    </dgm:pt>
    <dgm:pt modelId="{B629AB46-1EE7-421A-AF6E-AD750BC11F7A}" type="pres">
      <dgm:prSet presAssocID="{0F953285-3131-41B2-A1A5-C21058E01BE4}" presName="sibTrans" presStyleCnt="0"/>
      <dgm:spPr/>
    </dgm:pt>
    <dgm:pt modelId="{4DDE868F-1475-457E-A328-082F50BDFC09}" type="pres">
      <dgm:prSet presAssocID="{27BC261D-33B1-43F6-B42C-08B6C8E7F30F}" presName="compNode" presStyleCnt="0"/>
      <dgm:spPr/>
    </dgm:pt>
    <dgm:pt modelId="{BC01B414-A0EC-47A8-9BC1-228104067FB1}" type="pres">
      <dgm:prSet presAssocID="{27BC261D-33B1-43F6-B42C-08B6C8E7F3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F17E45F-F73B-4412-8BE1-609498E57B29}" type="pres">
      <dgm:prSet presAssocID="{27BC261D-33B1-43F6-B42C-08B6C8E7F30F}" presName="iconSpace" presStyleCnt="0"/>
      <dgm:spPr/>
    </dgm:pt>
    <dgm:pt modelId="{078F850F-38FD-4436-AE7E-226063C87EC6}" type="pres">
      <dgm:prSet presAssocID="{27BC261D-33B1-43F6-B42C-08B6C8E7F30F}" presName="parTx" presStyleLbl="revTx" presStyleIdx="8" presStyleCnt="10">
        <dgm:presLayoutVars>
          <dgm:chMax val="0"/>
          <dgm:chPref val="0"/>
        </dgm:presLayoutVars>
      </dgm:prSet>
      <dgm:spPr/>
    </dgm:pt>
    <dgm:pt modelId="{FBA4E348-EA5F-43B4-A3BE-2DC0C656F21B}" type="pres">
      <dgm:prSet presAssocID="{27BC261D-33B1-43F6-B42C-08B6C8E7F30F}" presName="txSpace" presStyleCnt="0"/>
      <dgm:spPr/>
    </dgm:pt>
    <dgm:pt modelId="{F78995E8-84F9-4414-9239-F8DF525F64B7}" type="pres">
      <dgm:prSet presAssocID="{27BC261D-33B1-43F6-B42C-08B6C8E7F30F}" presName="desTx" presStyleLbl="revTx" presStyleIdx="9" presStyleCnt="10">
        <dgm:presLayoutVars/>
      </dgm:prSet>
      <dgm:spPr/>
    </dgm:pt>
  </dgm:ptLst>
  <dgm:cxnLst>
    <dgm:cxn modelId="{39D14F0F-10F2-4125-BC32-5EC30FB4DF84}" srcId="{D79336E2-B23C-4DAC-A81E-A4CBD923514E}" destId="{27BC261D-33B1-43F6-B42C-08B6C8E7F30F}" srcOrd="4" destOrd="0" parTransId="{3D07508C-5B97-4678-94D2-D8073D11D611}" sibTransId="{4E6E1B32-0245-427C-8C9F-8E290C6BC6C4}"/>
    <dgm:cxn modelId="{02BEDC12-B996-4C67-A347-86A2805E72C7}" type="presOf" srcId="{30F4689A-A5A5-4DA0-8820-45BADFF0D736}" destId="{0249D020-0840-4A8D-AD86-13886B802457}" srcOrd="0" destOrd="0" presId="urn:microsoft.com/office/officeart/2018/2/layout/IconLabelDescriptionList"/>
    <dgm:cxn modelId="{29A5311A-D5D6-4C13-B783-E2B4D06FE10A}" srcId="{CDBAA36B-76AB-4C0B-B4AD-C511AD3A7258}" destId="{0C18CCB5-F6FA-445A-BE94-D571E5DD7446}" srcOrd="1" destOrd="0" parTransId="{BD6C7546-6D6E-4C92-B0B7-D390097F03C1}" sibTransId="{99D73847-98A0-4479-9387-C9197672607B}"/>
    <dgm:cxn modelId="{F039E832-7FAC-4AAD-8416-26FCC8D66B68}" type="presOf" srcId="{9F135C95-A55B-4A05-ACF8-E00855BC651F}" destId="{FBFEC1A2-B521-4FC8-B4DA-062BE027FF33}" srcOrd="0" destOrd="0" presId="urn:microsoft.com/office/officeart/2018/2/layout/IconLabelDescriptionList"/>
    <dgm:cxn modelId="{54F06236-6EAC-4070-9E5F-F7968616AD19}" srcId="{D79336E2-B23C-4DAC-A81E-A4CBD923514E}" destId="{CDBAA36B-76AB-4C0B-B4AD-C511AD3A7258}" srcOrd="0" destOrd="0" parTransId="{A51E9FD0-53CD-4EB4-A48E-468DAAEDE09B}" sibTransId="{6638112A-48D7-4FC0-B440-52FEC299BE50}"/>
    <dgm:cxn modelId="{1292C15B-3134-43C5-BB12-2EB4766A43A3}" type="presOf" srcId="{27BC261D-33B1-43F6-B42C-08B6C8E7F30F}" destId="{078F850F-38FD-4436-AE7E-226063C87EC6}" srcOrd="0" destOrd="0" presId="urn:microsoft.com/office/officeart/2018/2/layout/IconLabelDescriptionList"/>
    <dgm:cxn modelId="{01B6534B-9FC2-4757-975E-7EAD7D317D85}" srcId="{D79336E2-B23C-4DAC-A81E-A4CBD923514E}" destId="{30F4689A-A5A5-4DA0-8820-45BADFF0D736}" srcOrd="2" destOrd="0" parTransId="{753E5438-EBDD-44A1-8C94-8292AE9148CE}" sibTransId="{CF1BCB6D-3C44-4E23-B638-DA54ED07D701}"/>
    <dgm:cxn modelId="{70288D6D-C8B9-4083-A118-32084CA155BE}" type="presOf" srcId="{0C18CCB5-F6FA-445A-BE94-D571E5DD7446}" destId="{8F515704-550A-4E9B-A5D6-053978CF08E2}" srcOrd="0" destOrd="1" presId="urn:microsoft.com/office/officeart/2018/2/layout/IconLabelDescriptionList"/>
    <dgm:cxn modelId="{5FEE436E-5A20-46AF-95F6-3ABAE90DFAB4}" srcId="{27BC261D-33B1-43F6-B42C-08B6C8E7F30F}" destId="{1E5C3082-B096-45A5-805C-0BE770886A85}" srcOrd="0" destOrd="0" parTransId="{448533A8-8124-45AF-8707-50C622278954}" sibTransId="{D095F7AD-2C4B-4C6F-BEEF-75C4771F28AA}"/>
    <dgm:cxn modelId="{417EBD77-73A3-4A1A-93C9-0A3C20D392C0}" srcId="{D79336E2-B23C-4DAC-A81E-A4CBD923514E}" destId="{9F135C95-A55B-4A05-ACF8-E00855BC651F}" srcOrd="1" destOrd="0" parTransId="{4AD265F7-4B6D-4F5A-81FB-97F74B494E5C}" sibTransId="{C24682CE-546A-43CF-91AA-6F37EC89FA73}"/>
    <dgm:cxn modelId="{8D89C077-174E-4962-9763-E4AA52372940}" srcId="{D79336E2-B23C-4DAC-A81E-A4CBD923514E}" destId="{707A621C-B614-4A71-97C5-C9E3ABCED55C}" srcOrd="3" destOrd="0" parTransId="{E9536F79-98E1-42BE-A0BE-047FD1FABECB}" sibTransId="{0F953285-3131-41B2-A1A5-C21058E01BE4}"/>
    <dgm:cxn modelId="{0A15CC8E-EEC7-4A48-8E23-B127766AD373}" type="presOf" srcId="{CDBAA36B-76AB-4C0B-B4AD-C511AD3A7258}" destId="{134E3847-FDB5-48FF-802C-377AEEF8967C}" srcOrd="0" destOrd="0" presId="urn:microsoft.com/office/officeart/2018/2/layout/IconLabelDescriptionList"/>
    <dgm:cxn modelId="{0EC8A7AB-EEAF-4E7D-9906-FB764EA30B90}" type="presOf" srcId="{1E5C3082-B096-45A5-805C-0BE770886A85}" destId="{F78995E8-84F9-4414-9239-F8DF525F64B7}" srcOrd="0" destOrd="0" presId="urn:microsoft.com/office/officeart/2018/2/layout/IconLabelDescriptionList"/>
    <dgm:cxn modelId="{BDE806B5-B553-414C-BBFE-699229AA7923}" type="presOf" srcId="{D79336E2-B23C-4DAC-A81E-A4CBD923514E}" destId="{55BE6250-C380-4B23-AA9F-3E2A835F5B0D}" srcOrd="0" destOrd="0" presId="urn:microsoft.com/office/officeart/2018/2/layout/IconLabelDescriptionList"/>
    <dgm:cxn modelId="{441322BA-4F00-40F1-B009-D2EAEFA635C0}" type="presOf" srcId="{55410502-928C-4881-9315-A58CFA195B54}" destId="{8F515704-550A-4E9B-A5D6-053978CF08E2}" srcOrd="0" destOrd="0" presId="urn:microsoft.com/office/officeart/2018/2/layout/IconLabelDescriptionList"/>
    <dgm:cxn modelId="{3161C6BD-4EE0-4DA6-909D-2839F2FFEBB3}" type="presOf" srcId="{707A621C-B614-4A71-97C5-C9E3ABCED55C}" destId="{3AB87875-2A22-4A05-966B-A6CEB032C9A4}" srcOrd="0" destOrd="0" presId="urn:microsoft.com/office/officeart/2018/2/layout/IconLabelDescriptionList"/>
    <dgm:cxn modelId="{D84847D9-DD63-49B7-B464-2932E020EE0F}" srcId="{CDBAA36B-76AB-4C0B-B4AD-C511AD3A7258}" destId="{55410502-928C-4881-9315-A58CFA195B54}" srcOrd="0" destOrd="0" parTransId="{221BDCA8-3631-431F-AA5B-144213C319F4}" sibTransId="{FD97BAE8-97F7-45F4-B877-1C6C428C249F}"/>
    <dgm:cxn modelId="{965E4AEA-C225-4B2C-86C2-CD4A2F96D5EB}" type="presParOf" srcId="{55BE6250-C380-4B23-AA9F-3E2A835F5B0D}" destId="{1742FA7D-F850-47F0-B5E4-CDE34F79242B}" srcOrd="0" destOrd="0" presId="urn:microsoft.com/office/officeart/2018/2/layout/IconLabelDescriptionList"/>
    <dgm:cxn modelId="{BB78CC33-3987-4F5D-990F-A8B4A133B69B}" type="presParOf" srcId="{1742FA7D-F850-47F0-B5E4-CDE34F79242B}" destId="{2540996F-9B74-4318-8CB7-2B8494788D7F}" srcOrd="0" destOrd="0" presId="urn:microsoft.com/office/officeart/2018/2/layout/IconLabelDescriptionList"/>
    <dgm:cxn modelId="{4304D159-1467-4F73-901E-0A27D763CA07}" type="presParOf" srcId="{1742FA7D-F850-47F0-B5E4-CDE34F79242B}" destId="{7E4CAF7B-1F82-457B-940F-559DA28D28F7}" srcOrd="1" destOrd="0" presId="urn:microsoft.com/office/officeart/2018/2/layout/IconLabelDescriptionList"/>
    <dgm:cxn modelId="{DFC32E04-89B8-4759-BA71-BE67BEDE5577}" type="presParOf" srcId="{1742FA7D-F850-47F0-B5E4-CDE34F79242B}" destId="{134E3847-FDB5-48FF-802C-377AEEF8967C}" srcOrd="2" destOrd="0" presId="urn:microsoft.com/office/officeart/2018/2/layout/IconLabelDescriptionList"/>
    <dgm:cxn modelId="{7EA8840B-58EF-4DBA-A6B8-B1ED712D4AFE}" type="presParOf" srcId="{1742FA7D-F850-47F0-B5E4-CDE34F79242B}" destId="{1BA5A2D0-6FDD-4E6A-A59A-5AAEE05336C6}" srcOrd="3" destOrd="0" presId="urn:microsoft.com/office/officeart/2018/2/layout/IconLabelDescriptionList"/>
    <dgm:cxn modelId="{15CD840A-2C41-469B-9440-D741B0F7ABD5}" type="presParOf" srcId="{1742FA7D-F850-47F0-B5E4-CDE34F79242B}" destId="{8F515704-550A-4E9B-A5D6-053978CF08E2}" srcOrd="4" destOrd="0" presId="urn:microsoft.com/office/officeart/2018/2/layout/IconLabelDescriptionList"/>
    <dgm:cxn modelId="{253A7BA8-5C9D-45E3-97C4-6A0158D8834C}" type="presParOf" srcId="{55BE6250-C380-4B23-AA9F-3E2A835F5B0D}" destId="{11D9FF9D-38F5-4A3D-9847-440DB9679DCE}" srcOrd="1" destOrd="0" presId="urn:microsoft.com/office/officeart/2018/2/layout/IconLabelDescriptionList"/>
    <dgm:cxn modelId="{46AB4607-D6D8-4848-9582-CE4BB82E4B42}" type="presParOf" srcId="{55BE6250-C380-4B23-AA9F-3E2A835F5B0D}" destId="{257FCB5F-4222-47B3-B070-49C24E7CC1F3}" srcOrd="2" destOrd="0" presId="urn:microsoft.com/office/officeart/2018/2/layout/IconLabelDescriptionList"/>
    <dgm:cxn modelId="{F5170A85-F1CD-44DC-9B79-70DB5C483B6E}" type="presParOf" srcId="{257FCB5F-4222-47B3-B070-49C24E7CC1F3}" destId="{94EC51BD-75EB-4DAC-8595-A384BD3F79DE}" srcOrd="0" destOrd="0" presId="urn:microsoft.com/office/officeart/2018/2/layout/IconLabelDescriptionList"/>
    <dgm:cxn modelId="{BA451448-CA58-4A1C-9EAC-817398D5CE14}" type="presParOf" srcId="{257FCB5F-4222-47B3-B070-49C24E7CC1F3}" destId="{585AA54A-03A7-468A-8CC2-47CEE161CBB9}" srcOrd="1" destOrd="0" presId="urn:microsoft.com/office/officeart/2018/2/layout/IconLabelDescriptionList"/>
    <dgm:cxn modelId="{E45F9A32-442D-4D78-B31B-06760654D7AD}" type="presParOf" srcId="{257FCB5F-4222-47B3-B070-49C24E7CC1F3}" destId="{FBFEC1A2-B521-4FC8-B4DA-062BE027FF33}" srcOrd="2" destOrd="0" presId="urn:microsoft.com/office/officeart/2018/2/layout/IconLabelDescriptionList"/>
    <dgm:cxn modelId="{260483AE-DC5B-4A22-9350-C75EA525CD17}" type="presParOf" srcId="{257FCB5F-4222-47B3-B070-49C24E7CC1F3}" destId="{18CDA137-8890-4DB2-BBA8-B9D90A070DCC}" srcOrd="3" destOrd="0" presId="urn:microsoft.com/office/officeart/2018/2/layout/IconLabelDescriptionList"/>
    <dgm:cxn modelId="{E0023CD2-5BF4-4164-80A9-6F998F1BB914}" type="presParOf" srcId="{257FCB5F-4222-47B3-B070-49C24E7CC1F3}" destId="{6DA9E38E-6959-4A77-AF30-046406E4A073}" srcOrd="4" destOrd="0" presId="urn:microsoft.com/office/officeart/2018/2/layout/IconLabelDescriptionList"/>
    <dgm:cxn modelId="{602DB565-1933-405E-AF9B-6EC3ECF94ACA}" type="presParOf" srcId="{55BE6250-C380-4B23-AA9F-3E2A835F5B0D}" destId="{A25D05F2-CCB6-4B8D-905A-AEFF1F4CB411}" srcOrd="3" destOrd="0" presId="urn:microsoft.com/office/officeart/2018/2/layout/IconLabelDescriptionList"/>
    <dgm:cxn modelId="{8EE94756-5A43-47A1-B6BD-DA16A03C8A93}" type="presParOf" srcId="{55BE6250-C380-4B23-AA9F-3E2A835F5B0D}" destId="{C1B11B8A-3A5E-4868-AE05-8955E23CD4D2}" srcOrd="4" destOrd="0" presId="urn:microsoft.com/office/officeart/2018/2/layout/IconLabelDescriptionList"/>
    <dgm:cxn modelId="{2124DAE8-C4C0-41FE-99E2-13B6F41FE778}" type="presParOf" srcId="{C1B11B8A-3A5E-4868-AE05-8955E23CD4D2}" destId="{6D43833C-CA49-412F-8304-806F82EDDA66}" srcOrd="0" destOrd="0" presId="urn:microsoft.com/office/officeart/2018/2/layout/IconLabelDescriptionList"/>
    <dgm:cxn modelId="{6D763950-8776-4F96-AC65-2CB457747C0E}" type="presParOf" srcId="{C1B11B8A-3A5E-4868-AE05-8955E23CD4D2}" destId="{4220B5CA-B5DB-4B11-BC10-FD09D6609FCB}" srcOrd="1" destOrd="0" presId="urn:microsoft.com/office/officeart/2018/2/layout/IconLabelDescriptionList"/>
    <dgm:cxn modelId="{3A84BCA4-F20B-49E7-9F5D-2D0A0AADB4AC}" type="presParOf" srcId="{C1B11B8A-3A5E-4868-AE05-8955E23CD4D2}" destId="{0249D020-0840-4A8D-AD86-13886B802457}" srcOrd="2" destOrd="0" presId="urn:microsoft.com/office/officeart/2018/2/layout/IconLabelDescriptionList"/>
    <dgm:cxn modelId="{FC939F40-3C00-477F-BF10-0A20ED388555}" type="presParOf" srcId="{C1B11B8A-3A5E-4868-AE05-8955E23CD4D2}" destId="{44CBC1D9-305B-4277-809F-62617194C959}" srcOrd="3" destOrd="0" presId="urn:microsoft.com/office/officeart/2018/2/layout/IconLabelDescriptionList"/>
    <dgm:cxn modelId="{8B364131-B1C4-4663-9747-0684D2F758F7}" type="presParOf" srcId="{C1B11B8A-3A5E-4868-AE05-8955E23CD4D2}" destId="{12453D2F-6368-426E-8700-483AD36718F4}" srcOrd="4" destOrd="0" presId="urn:microsoft.com/office/officeart/2018/2/layout/IconLabelDescriptionList"/>
    <dgm:cxn modelId="{1B334BF8-6B3B-430D-8C60-FA8A82F39BC8}" type="presParOf" srcId="{55BE6250-C380-4B23-AA9F-3E2A835F5B0D}" destId="{0F417E9D-E8A2-4731-87CE-6E7FD2114483}" srcOrd="5" destOrd="0" presId="urn:microsoft.com/office/officeart/2018/2/layout/IconLabelDescriptionList"/>
    <dgm:cxn modelId="{A5E6EBF4-CB4D-4338-86C1-9FE55B3D20C3}" type="presParOf" srcId="{55BE6250-C380-4B23-AA9F-3E2A835F5B0D}" destId="{D23FF660-E8D3-4689-AF39-D68B791E7462}" srcOrd="6" destOrd="0" presId="urn:microsoft.com/office/officeart/2018/2/layout/IconLabelDescriptionList"/>
    <dgm:cxn modelId="{01273125-B84C-4D72-98DC-C60BDB9A25CA}" type="presParOf" srcId="{D23FF660-E8D3-4689-AF39-D68B791E7462}" destId="{97BBD7A5-3B5F-4547-BC39-9BF6BE376656}" srcOrd="0" destOrd="0" presId="urn:microsoft.com/office/officeart/2018/2/layout/IconLabelDescriptionList"/>
    <dgm:cxn modelId="{54EBD77B-5A15-4DAB-AA38-C043621E7CFD}" type="presParOf" srcId="{D23FF660-E8D3-4689-AF39-D68B791E7462}" destId="{11116F92-9891-4815-B7A3-99C83D29C56C}" srcOrd="1" destOrd="0" presId="urn:microsoft.com/office/officeart/2018/2/layout/IconLabelDescriptionList"/>
    <dgm:cxn modelId="{D5D7665B-000F-4B04-A0D9-47B846EED4AD}" type="presParOf" srcId="{D23FF660-E8D3-4689-AF39-D68B791E7462}" destId="{3AB87875-2A22-4A05-966B-A6CEB032C9A4}" srcOrd="2" destOrd="0" presId="urn:microsoft.com/office/officeart/2018/2/layout/IconLabelDescriptionList"/>
    <dgm:cxn modelId="{8283ED35-D54F-48D9-AABC-9DB15BF7ED0D}" type="presParOf" srcId="{D23FF660-E8D3-4689-AF39-D68B791E7462}" destId="{8CC2681D-1EF3-4A12-A186-D0C6A2D872A5}" srcOrd="3" destOrd="0" presId="urn:microsoft.com/office/officeart/2018/2/layout/IconLabelDescriptionList"/>
    <dgm:cxn modelId="{A84B8200-9BA2-47B0-871B-4FBFA5DC1634}" type="presParOf" srcId="{D23FF660-E8D3-4689-AF39-D68B791E7462}" destId="{BAFE8A0A-492F-4874-AEB5-CACA780D8CDB}" srcOrd="4" destOrd="0" presId="urn:microsoft.com/office/officeart/2018/2/layout/IconLabelDescriptionList"/>
    <dgm:cxn modelId="{B2FBE103-F449-4B0F-A54E-D3FAA9F0526A}" type="presParOf" srcId="{55BE6250-C380-4B23-AA9F-3E2A835F5B0D}" destId="{B629AB46-1EE7-421A-AF6E-AD750BC11F7A}" srcOrd="7" destOrd="0" presId="urn:microsoft.com/office/officeart/2018/2/layout/IconLabelDescriptionList"/>
    <dgm:cxn modelId="{3EC1B5E9-0653-46AE-A3F0-19CDC2F19C50}" type="presParOf" srcId="{55BE6250-C380-4B23-AA9F-3E2A835F5B0D}" destId="{4DDE868F-1475-457E-A328-082F50BDFC09}" srcOrd="8" destOrd="0" presId="urn:microsoft.com/office/officeart/2018/2/layout/IconLabelDescriptionList"/>
    <dgm:cxn modelId="{EDEF3E8D-9017-435D-922B-EC7C07B8FE2C}" type="presParOf" srcId="{4DDE868F-1475-457E-A328-082F50BDFC09}" destId="{BC01B414-A0EC-47A8-9BC1-228104067FB1}" srcOrd="0" destOrd="0" presId="urn:microsoft.com/office/officeart/2018/2/layout/IconLabelDescriptionList"/>
    <dgm:cxn modelId="{0BC2846C-276B-4DB6-BBB6-7F70DCF85113}" type="presParOf" srcId="{4DDE868F-1475-457E-A328-082F50BDFC09}" destId="{0F17E45F-F73B-4412-8BE1-609498E57B29}" srcOrd="1" destOrd="0" presId="urn:microsoft.com/office/officeart/2018/2/layout/IconLabelDescriptionList"/>
    <dgm:cxn modelId="{F8BAC8AF-559E-4E9F-84E6-5960F4274146}" type="presParOf" srcId="{4DDE868F-1475-457E-A328-082F50BDFC09}" destId="{078F850F-38FD-4436-AE7E-226063C87EC6}" srcOrd="2" destOrd="0" presId="urn:microsoft.com/office/officeart/2018/2/layout/IconLabelDescriptionList"/>
    <dgm:cxn modelId="{4EB848CB-F997-42AE-9424-4D5CCCBF9A50}" type="presParOf" srcId="{4DDE868F-1475-457E-A328-082F50BDFC09}" destId="{FBA4E348-EA5F-43B4-A3BE-2DC0C656F21B}" srcOrd="3" destOrd="0" presId="urn:microsoft.com/office/officeart/2018/2/layout/IconLabelDescriptionList"/>
    <dgm:cxn modelId="{AB06ED1C-C2EB-4B54-BBF1-64E1D255E331}" type="presParOf" srcId="{4DDE868F-1475-457E-A328-082F50BDFC09}" destId="{F78995E8-84F9-4414-9239-F8DF525F64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2AC3A6-480B-4059-9260-764F5CCDC3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DF35D91-73E9-4DCF-84C7-622AFB7F5A22}">
      <dgm:prSet/>
      <dgm:spPr/>
      <dgm:t>
        <a:bodyPr/>
        <a:lstStyle/>
        <a:p>
          <a:r>
            <a:rPr lang="en-US"/>
            <a:t>Predict defaulters early to reduce risk</a:t>
          </a:r>
        </a:p>
      </dgm:t>
    </dgm:pt>
    <dgm:pt modelId="{91FBCB12-92D7-424B-86EC-43F7FABD3460}" type="parTrans" cxnId="{618DA34B-A74F-4574-9D06-0D7EA5CE4683}">
      <dgm:prSet/>
      <dgm:spPr/>
      <dgm:t>
        <a:bodyPr/>
        <a:lstStyle/>
        <a:p>
          <a:endParaRPr lang="en-US"/>
        </a:p>
      </dgm:t>
    </dgm:pt>
    <dgm:pt modelId="{2E8EB565-9C1A-47ED-9DFF-08D19B0AC6DC}" type="sibTrans" cxnId="{618DA34B-A74F-4574-9D06-0D7EA5CE4683}">
      <dgm:prSet/>
      <dgm:spPr/>
      <dgm:t>
        <a:bodyPr/>
        <a:lstStyle/>
        <a:p>
          <a:endParaRPr lang="en-US"/>
        </a:p>
      </dgm:t>
    </dgm:pt>
    <dgm:pt modelId="{0D210843-D876-4E80-8860-A67F7965CB96}">
      <dgm:prSet/>
      <dgm:spPr/>
      <dgm:t>
        <a:bodyPr/>
        <a:lstStyle/>
        <a:p>
          <a:r>
            <a:rPr lang="en-US"/>
            <a:t>Improve approval decisions</a:t>
          </a:r>
        </a:p>
      </dgm:t>
    </dgm:pt>
    <dgm:pt modelId="{C1D14F7F-7110-407C-A04A-072B999AF1FC}" type="parTrans" cxnId="{2172ADE8-C4FD-4380-AC0E-958069DD0206}">
      <dgm:prSet/>
      <dgm:spPr/>
      <dgm:t>
        <a:bodyPr/>
        <a:lstStyle/>
        <a:p>
          <a:endParaRPr lang="en-US"/>
        </a:p>
      </dgm:t>
    </dgm:pt>
    <dgm:pt modelId="{E6883164-76C3-4C93-9A7E-CA420E3FE7A6}" type="sibTrans" cxnId="{2172ADE8-C4FD-4380-AC0E-958069DD0206}">
      <dgm:prSet/>
      <dgm:spPr/>
      <dgm:t>
        <a:bodyPr/>
        <a:lstStyle/>
        <a:p>
          <a:endParaRPr lang="en-US"/>
        </a:p>
      </dgm:t>
    </dgm:pt>
    <dgm:pt modelId="{8031EF61-AB27-41C2-9677-35DA0F4C9CE5}">
      <dgm:prSet/>
      <dgm:spPr/>
      <dgm:t>
        <a:bodyPr/>
        <a:lstStyle/>
        <a:p>
          <a:r>
            <a:rPr lang="en-US"/>
            <a:t>Retain profitable customers</a:t>
          </a:r>
        </a:p>
      </dgm:t>
    </dgm:pt>
    <dgm:pt modelId="{CA567DEE-3B62-4D17-A22E-48A5EEE5E344}" type="parTrans" cxnId="{E0E059D3-7E8A-4C4C-9862-75F8926DE3CA}">
      <dgm:prSet/>
      <dgm:spPr/>
      <dgm:t>
        <a:bodyPr/>
        <a:lstStyle/>
        <a:p>
          <a:endParaRPr lang="en-US"/>
        </a:p>
      </dgm:t>
    </dgm:pt>
    <dgm:pt modelId="{4C422EB0-77B9-4836-962E-584567182240}" type="sibTrans" cxnId="{E0E059D3-7E8A-4C4C-9862-75F8926DE3CA}">
      <dgm:prSet/>
      <dgm:spPr/>
      <dgm:t>
        <a:bodyPr/>
        <a:lstStyle/>
        <a:p>
          <a:endParaRPr lang="en-US"/>
        </a:p>
      </dgm:t>
    </dgm:pt>
    <dgm:pt modelId="{AD191A9E-F5BA-4203-8414-D782F24178FD}" type="pres">
      <dgm:prSet presAssocID="{4A2AC3A6-480B-4059-9260-764F5CCDC32B}" presName="root" presStyleCnt="0">
        <dgm:presLayoutVars>
          <dgm:dir/>
          <dgm:resizeHandles val="exact"/>
        </dgm:presLayoutVars>
      </dgm:prSet>
      <dgm:spPr/>
    </dgm:pt>
    <dgm:pt modelId="{A7F677B5-95A2-49E1-AE47-C7F8DF861466}" type="pres">
      <dgm:prSet presAssocID="{BDF35D91-73E9-4DCF-84C7-622AFB7F5A22}" presName="compNode" presStyleCnt="0"/>
      <dgm:spPr/>
    </dgm:pt>
    <dgm:pt modelId="{8F84B208-7E05-45A8-A493-C01B704D1121}" type="pres">
      <dgm:prSet presAssocID="{BDF35D91-73E9-4DCF-84C7-622AFB7F5A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F4CFD07-8F56-4D78-8D3A-21CA7F37356F}" type="pres">
      <dgm:prSet presAssocID="{BDF35D91-73E9-4DCF-84C7-622AFB7F5A22}" presName="spaceRect" presStyleCnt="0"/>
      <dgm:spPr/>
    </dgm:pt>
    <dgm:pt modelId="{03522806-6891-4D54-BB4E-96EC36C4AB0D}" type="pres">
      <dgm:prSet presAssocID="{BDF35D91-73E9-4DCF-84C7-622AFB7F5A22}" presName="textRect" presStyleLbl="revTx" presStyleIdx="0" presStyleCnt="3">
        <dgm:presLayoutVars>
          <dgm:chMax val="1"/>
          <dgm:chPref val="1"/>
        </dgm:presLayoutVars>
      </dgm:prSet>
      <dgm:spPr/>
    </dgm:pt>
    <dgm:pt modelId="{796FF1CA-D08D-4F7D-B1B5-B3778EA304C9}" type="pres">
      <dgm:prSet presAssocID="{2E8EB565-9C1A-47ED-9DFF-08D19B0AC6DC}" presName="sibTrans" presStyleCnt="0"/>
      <dgm:spPr/>
    </dgm:pt>
    <dgm:pt modelId="{2BE7F937-88E1-4BDA-8F5D-DE3931104A87}" type="pres">
      <dgm:prSet presAssocID="{0D210843-D876-4E80-8860-A67F7965CB96}" presName="compNode" presStyleCnt="0"/>
      <dgm:spPr/>
    </dgm:pt>
    <dgm:pt modelId="{87F47FC9-5D82-48C6-B5E0-5B1AA062BB3D}" type="pres">
      <dgm:prSet presAssocID="{0D210843-D876-4E80-8860-A67F7965CB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394964-5AC6-4A4B-B8F6-BD1805D06F2C}" type="pres">
      <dgm:prSet presAssocID="{0D210843-D876-4E80-8860-A67F7965CB96}" presName="spaceRect" presStyleCnt="0"/>
      <dgm:spPr/>
    </dgm:pt>
    <dgm:pt modelId="{8B8CA091-4DE1-418F-969F-626E4D7CAC28}" type="pres">
      <dgm:prSet presAssocID="{0D210843-D876-4E80-8860-A67F7965CB96}" presName="textRect" presStyleLbl="revTx" presStyleIdx="1" presStyleCnt="3">
        <dgm:presLayoutVars>
          <dgm:chMax val="1"/>
          <dgm:chPref val="1"/>
        </dgm:presLayoutVars>
      </dgm:prSet>
      <dgm:spPr/>
    </dgm:pt>
    <dgm:pt modelId="{D028DA62-3C39-44D3-AD23-1D66778D0C96}" type="pres">
      <dgm:prSet presAssocID="{E6883164-76C3-4C93-9A7E-CA420E3FE7A6}" presName="sibTrans" presStyleCnt="0"/>
      <dgm:spPr/>
    </dgm:pt>
    <dgm:pt modelId="{75398ADE-8690-4D38-9463-2BCC44FE9083}" type="pres">
      <dgm:prSet presAssocID="{8031EF61-AB27-41C2-9677-35DA0F4C9CE5}" presName="compNode" presStyleCnt="0"/>
      <dgm:spPr/>
    </dgm:pt>
    <dgm:pt modelId="{7094E276-B784-4336-A295-AE0BA6CE743F}" type="pres">
      <dgm:prSet presAssocID="{8031EF61-AB27-41C2-9677-35DA0F4C9C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353BC20-4709-4F51-A2BF-1D4F3135F507}" type="pres">
      <dgm:prSet presAssocID="{8031EF61-AB27-41C2-9677-35DA0F4C9CE5}" presName="spaceRect" presStyleCnt="0"/>
      <dgm:spPr/>
    </dgm:pt>
    <dgm:pt modelId="{E36D24DC-D2AC-4C1D-B460-41B4038BF3C7}" type="pres">
      <dgm:prSet presAssocID="{8031EF61-AB27-41C2-9677-35DA0F4C9C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47D601-00DB-4257-881E-B7835268E6B5}" type="presOf" srcId="{BDF35D91-73E9-4DCF-84C7-622AFB7F5A22}" destId="{03522806-6891-4D54-BB4E-96EC36C4AB0D}" srcOrd="0" destOrd="0" presId="urn:microsoft.com/office/officeart/2018/2/layout/IconLabelList"/>
    <dgm:cxn modelId="{618DA34B-A74F-4574-9D06-0D7EA5CE4683}" srcId="{4A2AC3A6-480B-4059-9260-764F5CCDC32B}" destId="{BDF35D91-73E9-4DCF-84C7-622AFB7F5A22}" srcOrd="0" destOrd="0" parTransId="{91FBCB12-92D7-424B-86EC-43F7FABD3460}" sibTransId="{2E8EB565-9C1A-47ED-9DFF-08D19B0AC6DC}"/>
    <dgm:cxn modelId="{94CB6290-4442-4B43-B016-E15C9254D857}" type="presOf" srcId="{4A2AC3A6-480B-4059-9260-764F5CCDC32B}" destId="{AD191A9E-F5BA-4203-8414-D782F24178FD}" srcOrd="0" destOrd="0" presId="urn:microsoft.com/office/officeart/2018/2/layout/IconLabelList"/>
    <dgm:cxn modelId="{4E5C9796-12A9-4688-99A9-DA05A9669AD8}" type="presOf" srcId="{0D210843-D876-4E80-8860-A67F7965CB96}" destId="{8B8CA091-4DE1-418F-969F-626E4D7CAC28}" srcOrd="0" destOrd="0" presId="urn:microsoft.com/office/officeart/2018/2/layout/IconLabelList"/>
    <dgm:cxn modelId="{E0E059D3-7E8A-4C4C-9862-75F8926DE3CA}" srcId="{4A2AC3A6-480B-4059-9260-764F5CCDC32B}" destId="{8031EF61-AB27-41C2-9677-35DA0F4C9CE5}" srcOrd="2" destOrd="0" parTransId="{CA567DEE-3B62-4D17-A22E-48A5EEE5E344}" sibTransId="{4C422EB0-77B9-4836-962E-584567182240}"/>
    <dgm:cxn modelId="{1A17FBE5-6B0E-4A4C-A49B-DD968C0C56D3}" type="presOf" srcId="{8031EF61-AB27-41C2-9677-35DA0F4C9CE5}" destId="{E36D24DC-D2AC-4C1D-B460-41B4038BF3C7}" srcOrd="0" destOrd="0" presId="urn:microsoft.com/office/officeart/2018/2/layout/IconLabelList"/>
    <dgm:cxn modelId="{2172ADE8-C4FD-4380-AC0E-958069DD0206}" srcId="{4A2AC3A6-480B-4059-9260-764F5CCDC32B}" destId="{0D210843-D876-4E80-8860-A67F7965CB96}" srcOrd="1" destOrd="0" parTransId="{C1D14F7F-7110-407C-A04A-072B999AF1FC}" sibTransId="{E6883164-76C3-4C93-9A7E-CA420E3FE7A6}"/>
    <dgm:cxn modelId="{3FB8087D-A774-4DF5-A251-33E0BB28C3EE}" type="presParOf" srcId="{AD191A9E-F5BA-4203-8414-D782F24178FD}" destId="{A7F677B5-95A2-49E1-AE47-C7F8DF861466}" srcOrd="0" destOrd="0" presId="urn:microsoft.com/office/officeart/2018/2/layout/IconLabelList"/>
    <dgm:cxn modelId="{E0BAE1A2-BBBA-4881-8E3A-7A6CE81AF5B6}" type="presParOf" srcId="{A7F677B5-95A2-49E1-AE47-C7F8DF861466}" destId="{8F84B208-7E05-45A8-A493-C01B704D1121}" srcOrd="0" destOrd="0" presId="urn:microsoft.com/office/officeart/2018/2/layout/IconLabelList"/>
    <dgm:cxn modelId="{E09E3CD5-C35B-4055-B457-846750F0C129}" type="presParOf" srcId="{A7F677B5-95A2-49E1-AE47-C7F8DF861466}" destId="{3F4CFD07-8F56-4D78-8D3A-21CA7F37356F}" srcOrd="1" destOrd="0" presId="urn:microsoft.com/office/officeart/2018/2/layout/IconLabelList"/>
    <dgm:cxn modelId="{C1D8F8DD-8471-4949-97AD-D528F20C7D7A}" type="presParOf" srcId="{A7F677B5-95A2-49E1-AE47-C7F8DF861466}" destId="{03522806-6891-4D54-BB4E-96EC36C4AB0D}" srcOrd="2" destOrd="0" presId="urn:microsoft.com/office/officeart/2018/2/layout/IconLabelList"/>
    <dgm:cxn modelId="{385072A2-FCED-45BB-B1A6-1C2ED1B0BA68}" type="presParOf" srcId="{AD191A9E-F5BA-4203-8414-D782F24178FD}" destId="{796FF1CA-D08D-4F7D-B1B5-B3778EA304C9}" srcOrd="1" destOrd="0" presId="urn:microsoft.com/office/officeart/2018/2/layout/IconLabelList"/>
    <dgm:cxn modelId="{32F7CD65-FFF0-426B-AAC6-A70127261A3F}" type="presParOf" srcId="{AD191A9E-F5BA-4203-8414-D782F24178FD}" destId="{2BE7F937-88E1-4BDA-8F5D-DE3931104A87}" srcOrd="2" destOrd="0" presId="urn:microsoft.com/office/officeart/2018/2/layout/IconLabelList"/>
    <dgm:cxn modelId="{0F2B1A92-AB92-425B-82C5-4128F95BDE3F}" type="presParOf" srcId="{2BE7F937-88E1-4BDA-8F5D-DE3931104A87}" destId="{87F47FC9-5D82-48C6-B5E0-5B1AA062BB3D}" srcOrd="0" destOrd="0" presId="urn:microsoft.com/office/officeart/2018/2/layout/IconLabelList"/>
    <dgm:cxn modelId="{E4DD7DEF-786D-42CA-9428-33D92728E8D6}" type="presParOf" srcId="{2BE7F937-88E1-4BDA-8F5D-DE3931104A87}" destId="{1A394964-5AC6-4A4B-B8F6-BD1805D06F2C}" srcOrd="1" destOrd="0" presId="urn:microsoft.com/office/officeart/2018/2/layout/IconLabelList"/>
    <dgm:cxn modelId="{E1B8DE6F-EC9C-4253-9EE1-4B4A2B6B9923}" type="presParOf" srcId="{2BE7F937-88E1-4BDA-8F5D-DE3931104A87}" destId="{8B8CA091-4DE1-418F-969F-626E4D7CAC28}" srcOrd="2" destOrd="0" presId="urn:microsoft.com/office/officeart/2018/2/layout/IconLabelList"/>
    <dgm:cxn modelId="{DDB3858B-2456-42E6-9045-55F3A0E60B80}" type="presParOf" srcId="{AD191A9E-F5BA-4203-8414-D782F24178FD}" destId="{D028DA62-3C39-44D3-AD23-1D66778D0C96}" srcOrd="3" destOrd="0" presId="urn:microsoft.com/office/officeart/2018/2/layout/IconLabelList"/>
    <dgm:cxn modelId="{8158CBF6-1F51-4E51-B095-4F63323B2DA0}" type="presParOf" srcId="{AD191A9E-F5BA-4203-8414-D782F24178FD}" destId="{75398ADE-8690-4D38-9463-2BCC44FE9083}" srcOrd="4" destOrd="0" presId="urn:microsoft.com/office/officeart/2018/2/layout/IconLabelList"/>
    <dgm:cxn modelId="{3336160D-F864-4060-AED0-7EA718DF0F37}" type="presParOf" srcId="{75398ADE-8690-4D38-9463-2BCC44FE9083}" destId="{7094E276-B784-4336-A295-AE0BA6CE743F}" srcOrd="0" destOrd="0" presId="urn:microsoft.com/office/officeart/2018/2/layout/IconLabelList"/>
    <dgm:cxn modelId="{32E0906A-D67F-428C-A75A-1133BEE2298C}" type="presParOf" srcId="{75398ADE-8690-4D38-9463-2BCC44FE9083}" destId="{7353BC20-4709-4F51-A2BF-1D4F3135F507}" srcOrd="1" destOrd="0" presId="urn:microsoft.com/office/officeart/2018/2/layout/IconLabelList"/>
    <dgm:cxn modelId="{4D5A526E-0447-418E-980E-81B7AB3DA3AB}" type="presParOf" srcId="{75398ADE-8690-4D38-9463-2BCC44FE9083}" destId="{E36D24DC-D2AC-4C1D-B460-41B4038BF3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996F-9B74-4318-8CB7-2B8494788D7F}">
      <dsp:nvSpPr>
        <dsp:cNvPr id="0" name=""/>
        <dsp:cNvSpPr/>
      </dsp:nvSpPr>
      <dsp:spPr>
        <a:xfrm>
          <a:off x="5273" y="526138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E3847-FDB5-48FF-802C-377AEEF8967C}">
      <dsp:nvSpPr>
        <dsp:cNvPr id="0" name=""/>
        <dsp:cNvSpPr/>
      </dsp:nvSpPr>
      <dsp:spPr>
        <a:xfrm>
          <a:off x="5273" y="1309894"/>
          <a:ext cx="1915312" cy="87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The Problem:</a:t>
          </a:r>
          <a:endParaRPr lang="en-US" sz="1400" kern="1200"/>
        </a:p>
      </dsp:txBody>
      <dsp:txXfrm>
        <a:off x="5273" y="1309894"/>
        <a:ext cx="1915312" cy="879846"/>
      </dsp:txXfrm>
    </dsp:sp>
    <dsp:sp modelId="{8F515704-550A-4E9B-A5D6-053978CF08E2}">
      <dsp:nvSpPr>
        <dsp:cNvPr id="0" name=""/>
        <dsp:cNvSpPr/>
      </dsp:nvSpPr>
      <dsp:spPr>
        <a:xfrm>
          <a:off x="5273" y="2242483"/>
          <a:ext cx="1915312" cy="920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Financial institutions suffer losses due to loan defaults.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Need to identify high risk applicants </a:t>
          </a:r>
          <a:r>
            <a:rPr lang="en-US" sz="1100" b="1" kern="1200"/>
            <a:t>before</a:t>
          </a:r>
          <a:r>
            <a:rPr lang="en-US" sz="1100" kern="1200"/>
            <a:t> approving loans.</a:t>
          </a:r>
        </a:p>
      </dsp:txBody>
      <dsp:txXfrm>
        <a:off x="5273" y="2242483"/>
        <a:ext cx="1915312" cy="920783"/>
      </dsp:txXfrm>
    </dsp:sp>
    <dsp:sp modelId="{94EC51BD-75EB-4DAC-8595-A384BD3F79DE}">
      <dsp:nvSpPr>
        <dsp:cNvPr id="0" name=""/>
        <dsp:cNvSpPr/>
      </dsp:nvSpPr>
      <dsp:spPr>
        <a:xfrm>
          <a:off x="2255766" y="526138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EC1A2-B521-4FC8-B4DA-062BE027FF33}">
      <dsp:nvSpPr>
        <dsp:cNvPr id="0" name=""/>
        <dsp:cNvSpPr/>
      </dsp:nvSpPr>
      <dsp:spPr>
        <a:xfrm>
          <a:off x="2255766" y="1309894"/>
          <a:ext cx="1915312" cy="87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Goal: Develop a predictive model to classify defaulters vs. non-defaulters</a:t>
          </a:r>
        </a:p>
      </dsp:txBody>
      <dsp:txXfrm>
        <a:off x="2255766" y="1309894"/>
        <a:ext cx="1915312" cy="879846"/>
      </dsp:txXfrm>
    </dsp:sp>
    <dsp:sp modelId="{6DA9E38E-6959-4A77-AF30-046406E4A073}">
      <dsp:nvSpPr>
        <dsp:cNvPr id="0" name=""/>
        <dsp:cNvSpPr/>
      </dsp:nvSpPr>
      <dsp:spPr>
        <a:xfrm>
          <a:off x="2255766" y="2242483"/>
          <a:ext cx="1915312" cy="920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3833C-CA49-412F-8304-806F82EDDA66}">
      <dsp:nvSpPr>
        <dsp:cNvPr id="0" name=""/>
        <dsp:cNvSpPr/>
      </dsp:nvSpPr>
      <dsp:spPr>
        <a:xfrm>
          <a:off x="4506258" y="526138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9D020-0840-4A8D-AD86-13886B802457}">
      <dsp:nvSpPr>
        <dsp:cNvPr id="0" name=""/>
        <dsp:cNvSpPr/>
      </dsp:nvSpPr>
      <dsp:spPr>
        <a:xfrm>
          <a:off x="4506258" y="1309894"/>
          <a:ext cx="1915312" cy="87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Source:</a:t>
          </a:r>
          <a:r>
            <a:rPr lang="en-US" sz="1400" kern="1200"/>
            <a:t> HMEQ dataset (5,960 applicants)</a:t>
          </a:r>
        </a:p>
      </dsp:txBody>
      <dsp:txXfrm>
        <a:off x="4506258" y="1309894"/>
        <a:ext cx="1915312" cy="879846"/>
      </dsp:txXfrm>
    </dsp:sp>
    <dsp:sp modelId="{12453D2F-6368-426E-8700-483AD36718F4}">
      <dsp:nvSpPr>
        <dsp:cNvPr id="0" name=""/>
        <dsp:cNvSpPr/>
      </dsp:nvSpPr>
      <dsp:spPr>
        <a:xfrm>
          <a:off x="4506258" y="2242483"/>
          <a:ext cx="1915312" cy="920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BD7A5-3B5F-4547-BC39-9BF6BE376656}">
      <dsp:nvSpPr>
        <dsp:cNvPr id="0" name=""/>
        <dsp:cNvSpPr/>
      </dsp:nvSpPr>
      <dsp:spPr>
        <a:xfrm>
          <a:off x="6756750" y="526138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87875-2A22-4A05-966B-A6CEB032C9A4}">
      <dsp:nvSpPr>
        <dsp:cNvPr id="0" name=""/>
        <dsp:cNvSpPr/>
      </dsp:nvSpPr>
      <dsp:spPr>
        <a:xfrm>
          <a:off x="6756750" y="1309894"/>
          <a:ext cx="1915312" cy="87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Target:</a:t>
          </a:r>
          <a:r>
            <a:rPr lang="en-US" sz="1400" kern="1200"/>
            <a:t> (Default: 1, Non-default: 0)</a:t>
          </a:r>
        </a:p>
      </dsp:txBody>
      <dsp:txXfrm>
        <a:off x="6756750" y="1309894"/>
        <a:ext cx="1915312" cy="879846"/>
      </dsp:txXfrm>
    </dsp:sp>
    <dsp:sp modelId="{BAFE8A0A-492F-4874-AEB5-CACA780D8CDB}">
      <dsp:nvSpPr>
        <dsp:cNvPr id="0" name=""/>
        <dsp:cNvSpPr/>
      </dsp:nvSpPr>
      <dsp:spPr>
        <a:xfrm>
          <a:off x="6756750" y="2242483"/>
          <a:ext cx="1915312" cy="920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1B414-A0EC-47A8-9BC1-228104067FB1}">
      <dsp:nvSpPr>
        <dsp:cNvPr id="0" name=""/>
        <dsp:cNvSpPr/>
      </dsp:nvSpPr>
      <dsp:spPr>
        <a:xfrm>
          <a:off x="9007242" y="526138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F850F-38FD-4436-AE7E-226063C87EC6}">
      <dsp:nvSpPr>
        <dsp:cNvPr id="0" name=""/>
        <dsp:cNvSpPr/>
      </dsp:nvSpPr>
      <dsp:spPr>
        <a:xfrm>
          <a:off x="9007242" y="1309894"/>
          <a:ext cx="1915312" cy="87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Key Features:</a:t>
          </a:r>
          <a:endParaRPr lang="en-US" sz="1400" kern="1200"/>
        </a:p>
      </dsp:txBody>
      <dsp:txXfrm>
        <a:off x="9007242" y="1309894"/>
        <a:ext cx="1915312" cy="879846"/>
      </dsp:txXfrm>
    </dsp:sp>
    <dsp:sp modelId="{F78995E8-84F9-4414-9239-F8DF525F64B7}">
      <dsp:nvSpPr>
        <dsp:cNvPr id="0" name=""/>
        <dsp:cNvSpPr/>
      </dsp:nvSpPr>
      <dsp:spPr>
        <a:xfrm>
          <a:off x="9007242" y="2242483"/>
          <a:ext cx="1915312" cy="920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LOAN, MORTDUE, VALUE, JOB, REASON, YOJ, DEROG, DELINQ, CLAGE, NINQ, DEBTINC</a:t>
          </a:r>
        </a:p>
      </dsp:txBody>
      <dsp:txXfrm>
        <a:off x="9007242" y="2242483"/>
        <a:ext cx="1915312" cy="920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4B208-7E05-45A8-A493-C01B704D112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22806-6891-4D54-BB4E-96EC36C4AB0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 defaulters early to reduce risk</a:t>
          </a:r>
        </a:p>
      </dsp:txBody>
      <dsp:txXfrm>
        <a:off x="59990" y="2654049"/>
        <a:ext cx="3226223" cy="720000"/>
      </dsp:txXfrm>
    </dsp:sp>
    <dsp:sp modelId="{87F47FC9-5D82-48C6-B5E0-5B1AA062BB3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CA091-4DE1-418F-969F-626E4D7CAC2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Improve approval decisions</a:t>
          </a:r>
        </a:p>
      </dsp:txBody>
      <dsp:txXfrm>
        <a:off x="3850802" y="2654049"/>
        <a:ext cx="3226223" cy="720000"/>
      </dsp:txXfrm>
    </dsp:sp>
    <dsp:sp modelId="{7094E276-B784-4336-A295-AE0BA6CE743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D24DC-D2AC-4C1D-B460-41B4038BF3C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Retain profitable customers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76AD9-1E5B-4571-B14F-F8828BF969E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0A8E2-AE7B-47EC-9C2A-FD1AD6E53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3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0A8E2-AE7B-47EC-9C2A-FD1AD6E533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1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BA02-80D2-D5FF-BFCC-6F108424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CF2CF-306A-6FA2-3B03-6B0951103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4163-E74D-B612-60B0-E4B5B744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B672-B9AC-52A9-BCED-E5C7FC8B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E941-2C9A-731E-CAC4-6213950C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3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47C2-2F6C-B638-958A-B15833B6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08AA1-11B2-2287-9CA7-22E9F1681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49D2-5FD7-2B8D-D795-FC10CEC6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45A1-D312-8E8C-A049-1A3F0EDE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0B9D-4FD8-0775-B1CC-FDCFF306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C6EE5-3DD2-BC3D-7951-3B385B7FF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AE8DA-63EA-DECB-DE49-DE7D8EBF6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3389-3830-A9CD-9775-9E8216B7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08B32-5DC0-E8B1-6DD9-311111D5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29D68-18FA-0E28-27FF-0AC2645E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8334-59BD-91E8-05B3-BFB749E3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99E9E-E951-F912-5C49-2D7D35FE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42A8B-EDF4-1BFB-0557-35FF63E3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A865B-1694-4769-6F9D-E1462A71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7DE06-1BB8-73E1-A738-69F6CA24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0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3E7A-D741-D063-9D21-E802C3E2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EC71-1513-5F42-0D33-244A3B47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A65F-6844-6DA2-DF46-A8611834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B239-25A6-D658-8AEE-BACAE8DA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C8C62-C94A-F294-E4A1-2D0BA401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B51F-8A7F-4C8A-264E-1A585C6B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B1C4-C71D-1223-80DC-3129089BA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AD0D0-2F75-89CE-F77D-B4625C27F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F1479-5171-3BFC-7B46-ABD625BC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CEDD-1024-0FC3-9F74-8B106FEB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1061E-EF2B-FAA2-FAAF-35127987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6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6AF4-78B4-3557-ABD3-88CD64CF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58A89-1844-8C78-586B-33CF4DB2B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FC78-1577-1550-F2FF-B1F61CC9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933EE-C352-B12C-64E2-79CF74EC5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6594A-7FAB-F416-ED3A-39BA978A9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0ECC9-C4D0-78E2-8225-C07B438B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B709A-F05C-EB72-2C07-4940FC64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A6AB9-26BB-6E9F-733C-622D9627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4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EA7B-FB01-F4D7-599B-326C1A07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E09D9-3E72-70FF-81B8-4EDE6D40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AC576-054C-E3C0-97AC-A65E16D8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93A6A-CD20-B2CB-9B13-C4E1A3ED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08213-F38C-1790-FF9F-A8ECFD72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11B90-494E-4710-E126-D74EFAB5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35D24-561C-7538-6BBE-7E9E74AD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2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2D6F-0F47-F5FA-6A5A-CD43AA22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8B9-BA4A-74A9-9FC4-B9F14B44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01473-DF60-E69F-22AB-DF9BE200F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42A4D-BA4B-E268-8CAE-3EEF92AD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8A710-96AA-C10F-B9C9-069F0110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6D0A1-A3FD-FDCA-33D2-1CE6B67A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1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C0E5-0E60-613D-DC83-72054E80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54AB-72FF-A8C9-DE4D-28942B492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2F699-04E5-AE03-EAC9-68DD4FA9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00042-9ED7-CDB9-EC72-7605CD67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D82A8-9857-0A89-9193-FEDA493B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59E59-6546-1D4B-1BF6-929CFDFF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18C4D-B983-3F0C-A92E-4B8A9AB5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A3FA8-28C7-1FF6-5D08-CEB2BA3D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73DA-1469-7D21-8192-7E7F8F646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FE720-00D4-4C68-A67C-6033118F17D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2653-036A-4DA8-06E7-5DB060078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96C9-42CD-7262-2C81-4B4A6704B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9F14A-A9F5-4998-BC16-336BB62E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1753C-B207-C16D-B526-120192EA0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061D4-5DFF-FC82-AAB7-26955CC6D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lvl="0" algn="l"/>
            <a:endParaRPr lang="en-US" b="1" dirty="0"/>
          </a:p>
          <a:p>
            <a:pPr lvl="0" algn="l"/>
            <a:r>
              <a:rPr lang="en-US" dirty="0"/>
              <a:t>Loan Default Prediction Capstone Project</a:t>
            </a:r>
            <a:endParaRPr lang="en-US" b="1" dirty="0"/>
          </a:p>
          <a:p>
            <a:pPr lvl="0" algn="l"/>
            <a:r>
              <a:rPr lang="en-US" dirty="0" err="1"/>
              <a:t>Yenework</a:t>
            </a:r>
            <a:r>
              <a:rPr lang="en-US" dirty="0"/>
              <a:t> Mola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5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88D0A-FF58-6B32-B38C-FB40A925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Problem Statement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AF1657-B878-1261-7689-97AD43E49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9580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23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4C33B-5804-C353-5326-6D2B7ADF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Data Exploration &amp; Preprocessing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2CCF-AD5F-834F-F49F-F4F93402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0"/>
            <a:r>
              <a:rPr lang="en-US" sz="2000" b="1"/>
              <a:t>EDA Highlights:</a:t>
            </a:r>
            <a:endParaRPr lang="en-US" sz="2000"/>
          </a:p>
          <a:p>
            <a:pPr lvl="1"/>
            <a:r>
              <a:rPr lang="en-US" sz="2000"/>
              <a:t>LOAN &amp; MORTDUE are right-skewed</a:t>
            </a:r>
          </a:p>
          <a:p>
            <a:pPr lvl="1"/>
            <a:r>
              <a:rPr lang="en-US" sz="2000"/>
              <a:t>High-value applicants carry higher risk</a:t>
            </a:r>
          </a:p>
          <a:p>
            <a:pPr lvl="1"/>
            <a:r>
              <a:rPr lang="en-US" sz="2000"/>
              <a:t>BAD variable is imbalanced (80% non-default, 20% default)</a:t>
            </a:r>
          </a:p>
          <a:p>
            <a:pPr lvl="0"/>
            <a:r>
              <a:rPr lang="en-US" sz="2000" b="1"/>
              <a:t>Preprocessing Steps:</a:t>
            </a:r>
            <a:endParaRPr lang="en-US" sz="2000"/>
          </a:p>
          <a:p>
            <a:pPr lvl="1"/>
            <a:r>
              <a:rPr lang="en-US" sz="2000"/>
              <a:t>Imputed missing values with mode</a:t>
            </a:r>
          </a:p>
          <a:p>
            <a:pPr lvl="1"/>
            <a:r>
              <a:rPr lang="en-US" sz="2000"/>
              <a:t>One-hot encoding of categorical variables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4952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D3CA3-9C14-9922-876F-0306AC12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Modeling Approach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CA40-A0A2-51C4-6EF2-E52620FFE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0"/>
            <a:r>
              <a:rPr lang="en-US" sz="2000" b="1" dirty="0"/>
              <a:t>Algorithms Implemented:</a:t>
            </a:r>
            <a:endParaRPr lang="en-US" sz="2000" dirty="0"/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Decision Tree</a:t>
            </a:r>
          </a:p>
          <a:p>
            <a:pPr lvl="1"/>
            <a:r>
              <a:rPr lang="en-US" sz="2000" dirty="0"/>
              <a:t>Random Forest</a:t>
            </a:r>
          </a:p>
          <a:p>
            <a:r>
              <a:rPr lang="en-US" sz="2000" b="1" dirty="0"/>
              <a:t>Metrics:</a:t>
            </a:r>
            <a:r>
              <a:rPr lang="en-US" sz="2000" dirty="0"/>
              <a:t> Precision, Recall, Accuracy, F1 Score </a:t>
            </a:r>
          </a:p>
        </p:txBody>
      </p:sp>
    </p:spTree>
    <p:extLst>
      <p:ext uri="{BB962C8B-B14F-4D97-AF65-F5344CB8AC3E}">
        <p14:creationId xmlns:p14="http://schemas.microsoft.com/office/powerpoint/2010/main" val="224032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6A453A-2E40-9C9B-1C4E-CF5A22E6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b="1"/>
              <a:t>Chosen Model - Random Forest</a:t>
            </a:r>
            <a:br>
              <a:rPr lang="en-US" sz="1300"/>
            </a:br>
            <a:r>
              <a:rPr lang="en-US" sz="1300"/>
              <a:t>Outperformed others in accuracy &amp; F1</a:t>
            </a:r>
            <a:br>
              <a:rPr lang="en-US" sz="1300"/>
            </a:br>
            <a:r>
              <a:rPr lang="en-US" sz="1300"/>
              <a:t>Handles non-linear relationships well</a:t>
            </a:r>
            <a:br>
              <a:rPr lang="en-US" sz="1300"/>
            </a:br>
            <a:r>
              <a:rPr lang="en-US" sz="1300"/>
              <a:t>Balanced precision-recall</a:t>
            </a:r>
            <a:br>
              <a:rPr lang="en-US" sz="1300"/>
            </a:br>
            <a:r>
              <a:rPr lang="en-US" sz="1300"/>
              <a:t>Best suited for capturing default risk patterns</a:t>
            </a:r>
            <a:br>
              <a:rPr lang="en-US" sz="1300"/>
            </a:br>
            <a:endParaRPr lang="en-US" sz="1300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AC8E1-103C-C308-292A-C5CC4D407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530129"/>
              </p:ext>
            </p:extLst>
          </p:nvPr>
        </p:nvGraphicFramePr>
        <p:xfrm>
          <a:off x="1194218" y="2365652"/>
          <a:ext cx="9800390" cy="3693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6901">
                  <a:extLst>
                    <a:ext uri="{9D8B030D-6E8A-4147-A177-3AD203B41FA5}">
                      <a16:colId xmlns:a16="http://schemas.microsoft.com/office/drawing/2014/main" val="2952628264"/>
                    </a:ext>
                  </a:extLst>
                </a:gridCol>
                <a:gridCol w="1978823">
                  <a:extLst>
                    <a:ext uri="{9D8B030D-6E8A-4147-A177-3AD203B41FA5}">
                      <a16:colId xmlns:a16="http://schemas.microsoft.com/office/drawing/2014/main" val="4094960040"/>
                    </a:ext>
                  </a:extLst>
                </a:gridCol>
                <a:gridCol w="1993365">
                  <a:extLst>
                    <a:ext uri="{9D8B030D-6E8A-4147-A177-3AD203B41FA5}">
                      <a16:colId xmlns:a16="http://schemas.microsoft.com/office/drawing/2014/main" val="4140238467"/>
                    </a:ext>
                  </a:extLst>
                </a:gridCol>
                <a:gridCol w="1411260">
                  <a:extLst>
                    <a:ext uri="{9D8B030D-6E8A-4147-A177-3AD203B41FA5}">
                      <a16:colId xmlns:a16="http://schemas.microsoft.com/office/drawing/2014/main" val="2783229291"/>
                    </a:ext>
                  </a:extLst>
                </a:gridCol>
                <a:gridCol w="1310041">
                  <a:extLst>
                    <a:ext uri="{9D8B030D-6E8A-4147-A177-3AD203B41FA5}">
                      <a16:colId xmlns:a16="http://schemas.microsoft.com/office/drawing/2014/main" val="145925207"/>
                    </a:ext>
                  </a:extLst>
                </a:gridCol>
              </a:tblGrid>
              <a:tr h="1212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Model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Accuracy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Precision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Recall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F1 Score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extLst>
                  <a:ext uri="{0D108BD9-81ED-4DB2-BD59-A6C34878D82A}">
                    <a16:rowId xmlns:a16="http://schemas.microsoft.com/office/drawing/2014/main" val="1352385987"/>
                  </a:ext>
                </a:extLst>
              </a:tr>
              <a:tr h="12125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Logistic Regression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 dirty="0">
                          <a:effectLst/>
                        </a:rPr>
                        <a:t>0.85</a:t>
                      </a:r>
                      <a:endParaRPr lang="en-US" sz="3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 dirty="0">
                          <a:effectLst/>
                        </a:rPr>
                        <a:t>0.75</a:t>
                      </a:r>
                      <a:endParaRPr lang="en-US" sz="3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 dirty="0">
                          <a:effectLst/>
                        </a:rPr>
                        <a:t>0.40</a:t>
                      </a:r>
                      <a:endParaRPr lang="en-US" sz="3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 dirty="0">
                          <a:effectLst/>
                        </a:rPr>
                        <a:t>0.52</a:t>
                      </a:r>
                      <a:endParaRPr lang="en-US" sz="3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extLst>
                  <a:ext uri="{0D108BD9-81ED-4DB2-BD59-A6C34878D82A}">
                    <a16:rowId xmlns:a16="http://schemas.microsoft.com/office/drawing/2014/main" val="1273697654"/>
                  </a:ext>
                </a:extLst>
              </a:tr>
              <a:tr h="634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Decision Tree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0.86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 dirty="0">
                          <a:effectLst/>
                        </a:rPr>
                        <a:t>0.61</a:t>
                      </a:r>
                      <a:endParaRPr lang="en-US" sz="3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 dirty="0">
                          <a:effectLst/>
                        </a:rPr>
                        <a:t>0.76</a:t>
                      </a:r>
                      <a:endParaRPr lang="en-US" sz="3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0.68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extLst>
                  <a:ext uri="{0D108BD9-81ED-4DB2-BD59-A6C34878D82A}">
                    <a16:rowId xmlns:a16="http://schemas.microsoft.com/office/drawing/2014/main" val="1595360492"/>
                  </a:ext>
                </a:extLst>
              </a:tr>
              <a:tr h="634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Random forest </a:t>
                      </a: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b="1" kern="100" dirty="0">
                          <a:effectLst/>
                        </a:rPr>
                        <a:t>0.89</a:t>
                      </a:r>
                      <a:endParaRPr lang="en-US" sz="33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b="1" kern="100" dirty="0">
                          <a:effectLst/>
                        </a:rPr>
                        <a:t>0.70</a:t>
                      </a:r>
                      <a:endParaRPr lang="en-US" sz="33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b="1" kern="100" dirty="0">
                          <a:effectLst/>
                        </a:rPr>
                        <a:t>0.76</a:t>
                      </a:r>
                      <a:endParaRPr lang="en-US" sz="33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b="1" kern="100" dirty="0">
                          <a:effectLst/>
                        </a:rPr>
                        <a:t>0.73</a:t>
                      </a:r>
                      <a:endParaRPr lang="en-US" sz="33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180" marR="26180" marT="26180" marB="26180" anchor="ctr"/>
                </a:tc>
                <a:extLst>
                  <a:ext uri="{0D108BD9-81ED-4DB2-BD59-A6C34878D82A}">
                    <a16:rowId xmlns:a16="http://schemas.microsoft.com/office/drawing/2014/main" val="386342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74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407D7-61F3-B2F8-C8B4-A2D513F9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Top Predictors: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7E70-5132-B631-68EA-60C2A986E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46" y="1672571"/>
            <a:ext cx="9724031" cy="480861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2071A-36D4-A00B-F06C-72ABBECA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45" y="1828800"/>
            <a:ext cx="9502709" cy="2778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6C538-E45C-5A03-DF16-1DCE9F08C6A7}"/>
              </a:ext>
            </a:extLst>
          </p:cNvPr>
          <p:cNvSpPr txBox="1"/>
          <p:nvPr/>
        </p:nvSpPr>
        <p:spPr>
          <a:xfrm>
            <a:off x="1343096" y="5162385"/>
            <a:ext cx="8963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DEBTINC (Debt-to-Income Ratio)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CLAGE (Credit Line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 (Property Value)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(Loan Amount)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8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F638-7DE0-E4B0-721D-1087F22F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Business Impact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F7EDD6-1656-5342-E0C3-7C2EAD360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7797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2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1EA76-9F5F-22D7-037F-BF704698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638F-51F0-4FC3-407E-1CDE9C58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Loan default prediction is feasible and effective</a:t>
            </a:r>
          </a:p>
          <a:p>
            <a:pPr lvl="0"/>
            <a:r>
              <a:rPr lang="en-US" sz="2000"/>
              <a:t>Random Forest is a reliable choice</a:t>
            </a:r>
          </a:p>
          <a:p>
            <a:pPr lvl="0"/>
            <a:r>
              <a:rPr lang="en-US" sz="2000"/>
              <a:t>Strong predictors identified for risk profiling</a:t>
            </a:r>
          </a:p>
          <a:p>
            <a:pPr lvl="0"/>
            <a:r>
              <a:rPr lang="en-US" sz="2000"/>
              <a:t>Business can expect improved decision making and fewer defaults</a:t>
            </a:r>
          </a:p>
          <a:p>
            <a:r>
              <a:rPr lang="en-US" sz="2000" b="1"/>
              <a:t>Expected benefits</a:t>
            </a:r>
            <a:r>
              <a:rPr lang="en-US" sz="2000"/>
              <a:t> include lower default-related losses and greater operational efficiency.</a:t>
            </a:r>
            <a:br>
              <a:rPr lang="en-US" sz="2000"/>
            </a:br>
            <a:r>
              <a:rPr lang="en-US" sz="2000" b="1"/>
              <a:t>Risks</a:t>
            </a:r>
            <a:r>
              <a:rPr lang="en-US" sz="2000"/>
              <a:t> involve potential bias, overfitting, and resistance to adoption.</a:t>
            </a:r>
            <a:br>
              <a:rPr lang="en-US" sz="2000"/>
            </a:br>
            <a:r>
              <a:rPr lang="en-US" sz="2000" b="1"/>
              <a:t>Next steps</a:t>
            </a:r>
            <a:r>
              <a:rPr lang="en-US" sz="2000"/>
              <a:t> should focus on ongoing validation and testing the model across different borrower segments.</a:t>
            </a:r>
          </a:p>
        </p:txBody>
      </p:sp>
    </p:spTree>
    <p:extLst>
      <p:ext uri="{BB962C8B-B14F-4D97-AF65-F5344CB8AC3E}">
        <p14:creationId xmlns:p14="http://schemas.microsoft.com/office/powerpoint/2010/main" val="401219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699F5-02E2-52D6-B96D-C1670C52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Best Metrics for Imbalanced Datasets: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98B6FB-EA50-6815-EA33-DC18C0CA0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583632"/>
              </p:ext>
            </p:extLst>
          </p:nvPr>
        </p:nvGraphicFramePr>
        <p:xfrm>
          <a:off x="838200" y="1927104"/>
          <a:ext cx="10515601" cy="4095975"/>
        </p:xfrm>
        <a:graphic>
          <a:graphicData uri="http://schemas.openxmlformats.org/drawingml/2006/table">
            <a:tbl>
              <a:tblPr/>
              <a:tblGrid>
                <a:gridCol w="3025469">
                  <a:extLst>
                    <a:ext uri="{9D8B030D-6E8A-4147-A177-3AD203B41FA5}">
                      <a16:colId xmlns:a16="http://schemas.microsoft.com/office/drawing/2014/main" val="1777176878"/>
                    </a:ext>
                  </a:extLst>
                </a:gridCol>
                <a:gridCol w="7490132">
                  <a:extLst>
                    <a:ext uri="{9D8B030D-6E8A-4147-A177-3AD203B41FA5}">
                      <a16:colId xmlns:a16="http://schemas.microsoft.com/office/drawing/2014/main" val="2332972315"/>
                    </a:ext>
                  </a:extLst>
                </a:gridCol>
              </a:tblGrid>
              <a:tr h="55990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500" b="0" i="0" u="none" strike="noStrike">
                          <a:effectLst/>
                          <a:latin typeface="Arial" panose="020B0604020202020204" pitchFamily="34" charset="0"/>
                        </a:rPr>
                        <a:t>Metric</a:t>
                      </a:r>
                    </a:p>
                  </a:txBody>
                  <a:tcPr marL="127251" marR="127251" marT="63625" marB="6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500" b="0" i="0" u="none" strike="noStrike">
                          <a:effectLst/>
                          <a:latin typeface="Arial" panose="020B0604020202020204" pitchFamily="34" charset="0"/>
                        </a:rPr>
                        <a:t>Why It’s Good</a:t>
                      </a:r>
                    </a:p>
                  </a:txBody>
                  <a:tcPr marL="127251" marR="127251" marT="63625" marB="6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398035"/>
                  </a:ext>
                </a:extLst>
              </a:tr>
              <a:tr h="13234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500" b="1" i="0" u="none" strike="noStrike"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251" marR="127251" marT="63625" marB="6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500" b="0" i="0" u="none" strike="noStrike" dirty="0">
                          <a:effectLst/>
                          <a:latin typeface="Arial" panose="020B0604020202020204" pitchFamily="34" charset="0"/>
                        </a:rPr>
                        <a:t>Tells you </a:t>
                      </a:r>
                      <a:r>
                        <a:rPr lang="en-US" sz="2500" b="1" i="0" u="none" strike="noStrike" dirty="0">
                          <a:effectLst/>
                          <a:latin typeface="Arial" panose="020B0604020202020204" pitchFamily="34" charset="0"/>
                        </a:rPr>
                        <a:t>how many predicted positives were actually correct</a:t>
                      </a:r>
                      <a:r>
                        <a:rPr lang="en-US" sz="2500" b="0" i="0" u="none" strike="noStrike" dirty="0">
                          <a:effectLst/>
                          <a:latin typeface="Arial" panose="020B0604020202020204" pitchFamily="34" charset="0"/>
                        </a:rPr>
                        <a:t> – helps reduce false alarms (e.g., wrongly accusing someone of fraud)</a:t>
                      </a:r>
                    </a:p>
                  </a:txBody>
                  <a:tcPr marL="127251" marR="127251" marT="63625" marB="6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11413"/>
                  </a:ext>
                </a:extLst>
              </a:tr>
              <a:tr h="13234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500" b="1" i="0" u="none" strike="noStrike"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251" marR="127251" marT="63625" marB="6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500" b="0" i="0" u="none" strike="noStrike" dirty="0">
                          <a:effectLst/>
                          <a:latin typeface="Arial" panose="020B0604020202020204" pitchFamily="34" charset="0"/>
                        </a:rPr>
                        <a:t>Tells </a:t>
                      </a:r>
                      <a:r>
                        <a:rPr lang="en-US" sz="2500" b="1" i="0" u="none" strike="noStrike" dirty="0">
                          <a:effectLst/>
                          <a:latin typeface="Arial" panose="020B0604020202020204" pitchFamily="34" charset="0"/>
                        </a:rPr>
                        <a:t>how many actual positives caught</a:t>
                      </a:r>
                      <a:r>
                        <a:rPr lang="en-US" sz="2500" b="0" i="0" u="none" strike="noStrike" dirty="0">
                          <a:effectLst/>
                          <a:latin typeface="Arial" panose="020B0604020202020204" pitchFamily="34" charset="0"/>
                        </a:rPr>
                        <a:t> – helps make sure you don’t miss the rare but important cases</a:t>
                      </a:r>
                    </a:p>
                  </a:txBody>
                  <a:tcPr marL="127251" marR="127251" marT="63625" marB="6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382483"/>
                  </a:ext>
                </a:extLst>
              </a:tr>
              <a:tr h="86261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500" b="1" i="0" u="none" strike="noStrike">
                          <a:effectLst/>
                          <a:latin typeface="Arial" panose="020B0604020202020204" pitchFamily="34" charset="0"/>
                        </a:rPr>
                        <a:t>F1 Score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251" marR="127251" marT="63625" marB="6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500" b="0" i="0" u="none" strike="noStrike" dirty="0">
                          <a:effectLst/>
                          <a:latin typeface="Arial" panose="020B0604020202020204" pitchFamily="34" charset="0"/>
                        </a:rPr>
                        <a:t>A balanced measure that combines </a:t>
                      </a:r>
                      <a:r>
                        <a:rPr lang="en-US" sz="2500" b="1" i="0" u="none" strike="noStrike" dirty="0"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r>
                        <a:rPr lang="en-US" sz="2500" b="0" i="0" u="none" strike="noStrike" dirty="0"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US" sz="2500" b="1" i="0" u="none" strike="noStrike" dirty="0"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r>
                        <a:rPr lang="en-US" sz="2500" b="0" i="0" u="none" strike="noStrike" dirty="0">
                          <a:effectLst/>
                          <a:latin typeface="Arial" panose="020B0604020202020204" pitchFamily="34" charset="0"/>
                        </a:rPr>
                        <a:t> – good when you need both to be high</a:t>
                      </a:r>
                    </a:p>
                  </a:txBody>
                  <a:tcPr marL="127251" marR="127251" marT="63625" marB="63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8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392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 </vt:lpstr>
      <vt:lpstr>Problem Statement </vt:lpstr>
      <vt:lpstr>Data Exploration &amp; Preprocessing </vt:lpstr>
      <vt:lpstr>Modeling Approach </vt:lpstr>
      <vt:lpstr>Chosen Model - Random Forest Outperformed others in accuracy &amp; F1 Handles non-linear relationships well Balanced precision-recall Best suited for capturing default risk patterns </vt:lpstr>
      <vt:lpstr>Top Predictors: </vt:lpstr>
      <vt:lpstr>Business Impact </vt:lpstr>
      <vt:lpstr>Summary</vt:lpstr>
      <vt:lpstr>Best Metrics for Imbalanced Datasets: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Yenu M</dc:creator>
  <cp:lastModifiedBy>Yenu M</cp:lastModifiedBy>
  <cp:revision>11</cp:revision>
  <dcterms:created xsi:type="dcterms:W3CDTF">2025-06-17T01:21:56Z</dcterms:created>
  <dcterms:modified xsi:type="dcterms:W3CDTF">2025-06-22T14:12:54Z</dcterms:modified>
</cp:coreProperties>
</file>