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70" r:id="rId6"/>
    <p:sldId id="268" r:id="rId7"/>
    <p:sldId id="267" r:id="rId8"/>
    <p:sldId id="265" r:id="rId9"/>
    <p:sldId id="259" r:id="rId10"/>
    <p:sldId id="269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0831" autoAdjust="0"/>
  </p:normalViewPr>
  <p:slideViewPr>
    <p:cSldViewPr snapToGrid="0">
      <p:cViewPr varScale="1">
        <p:scale>
          <a:sx n="99" d="100"/>
          <a:sy n="99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3169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0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8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24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68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1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32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80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90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431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528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72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NLP Final Project Dem</a:t>
            </a:r>
            <a:r>
              <a:rPr lang="en-US" sz="7200" dirty="0"/>
              <a:t>o</a:t>
            </a: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Generation of semantic patterns in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WriteAhead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Linggle</a:t>
            </a:r>
            <a:endParaRPr lang="en-US" sz="2400" b="0" i="1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104065502 ERIC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104065510 JAMIE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Framework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4" name="Shape 114"/>
          <p:cNvSpPr/>
          <p:nvPr/>
        </p:nvSpPr>
        <p:spPr>
          <a:xfrm>
            <a:off x="206086" y="2157440"/>
            <a:ext cx="1993906" cy="60386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err="1" smtClean="0"/>
              <a:t>WriteAhead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9554" y="2157440"/>
            <a:ext cx="2094454" cy="3171881"/>
          </a:xfrm>
          <a:prstGeom prst="roundRect">
            <a:avLst>
              <a:gd name="adj" fmla="val 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sz="2000" dirty="0" smtClean="0"/>
          </a:p>
          <a:p>
            <a:pPr algn="ctr"/>
            <a:r>
              <a:rPr lang="en-US" altLang="zh-TW" sz="2000" dirty="0" smtClean="0"/>
              <a:t>Disambiguate</a:t>
            </a:r>
          </a:p>
          <a:p>
            <a:pPr algn="ctr"/>
            <a:r>
              <a:rPr lang="en-US" altLang="zh-TW" sz="2000" dirty="0" smtClean="0"/>
              <a:t>(WordNet)</a:t>
            </a:r>
          </a:p>
          <a:p>
            <a:pPr algn="ctr"/>
            <a:r>
              <a:rPr lang="en-US" altLang="zh-TW" sz="2000" dirty="0"/>
              <a:t>w</a:t>
            </a:r>
            <a:r>
              <a:rPr lang="en-US" altLang="zh-TW" sz="2000" dirty="0" smtClean="0"/>
              <a:t>ord</a:t>
            </a:r>
          </a:p>
          <a:p>
            <a:pPr algn="ctr"/>
            <a:r>
              <a:rPr lang="en-US" altLang="zh-TW" sz="2000" dirty="0" smtClean="0"/>
              <a:t>sense</a:t>
            </a:r>
            <a:endParaRPr lang="zh-TW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77294" y="3013673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492" y="4135170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Pattern </a:t>
            </a:r>
            <a:r>
              <a:rPr lang="en-US" altLang="zh-TW" dirty="0" err="1" smtClean="0">
                <a:solidFill>
                  <a:schemeClr val="tx1"/>
                </a:solidFill>
              </a:rPr>
              <a:t>Json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0176" y="3290935"/>
            <a:ext cx="3069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3413" y="4785664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Linggle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1845" y="4135169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Colls &amp; frequency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647732" y="4344532"/>
            <a:ext cx="697116" cy="42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611624" y="4344531"/>
            <a:ext cx="620221" cy="42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852" y="2983158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9437" y="4318396"/>
            <a:ext cx="74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 </a:t>
            </a:r>
            <a:endParaRPr lang="zh-TW" altLang="en-US" dirty="0"/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 flipV="1">
            <a:off x="4266085" y="4344530"/>
            <a:ext cx="450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44008" y="2449414"/>
            <a:ext cx="706170" cy="717486"/>
            <a:chOff x="6944008" y="2459374"/>
            <a:chExt cx="706170" cy="717486"/>
          </a:xfrm>
        </p:grpSpPr>
        <p:cxnSp>
          <p:nvCxnSpPr>
            <p:cNvPr id="36" name="Elbow Connector 35"/>
            <p:cNvCxnSpPr/>
            <p:nvPr/>
          </p:nvCxnSpPr>
          <p:spPr>
            <a:xfrm rot="5400000">
              <a:off x="6938350" y="2465032"/>
              <a:ext cx="717486" cy="706170"/>
            </a:xfrm>
            <a:prstGeom prst="bentConnector3">
              <a:avLst>
                <a:gd name="adj1" fmla="val 10047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944008" y="2459374"/>
              <a:ext cx="7061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6944008" y="3290935"/>
            <a:ext cx="244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877257" y="2465487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39527" y="40650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31688" y="4445251"/>
            <a:ext cx="1639103" cy="7397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top two high frequency class</a:t>
            </a:r>
            <a:endParaRPr lang="zh-TW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81407" y="3865830"/>
            <a:ext cx="0" cy="45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47292" y="4132456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43265" y="4344530"/>
            <a:ext cx="606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61834" y="4344530"/>
            <a:ext cx="9973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61726" y="3457292"/>
            <a:ext cx="8869680" cy="2336925"/>
            <a:chOff x="461726" y="3457292"/>
            <a:chExt cx="8869680" cy="2336925"/>
          </a:xfrm>
        </p:grpSpPr>
        <p:cxnSp>
          <p:nvCxnSpPr>
            <p:cNvPr id="60" name="Elbow Connector 59"/>
            <p:cNvCxnSpPr/>
            <p:nvPr/>
          </p:nvCxnSpPr>
          <p:spPr>
            <a:xfrm>
              <a:off x="461726" y="3457292"/>
              <a:ext cx="8869680" cy="2336925"/>
            </a:xfrm>
            <a:prstGeom prst="bentConnector3">
              <a:avLst>
                <a:gd name="adj1" fmla="val 17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9316016" y="4371689"/>
              <a:ext cx="0" cy="1404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9513293" y="30321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7052099" y="2880881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2" name="TextBox 25"/>
          <p:cNvSpPr txBox="1"/>
          <p:nvPr/>
        </p:nvSpPr>
        <p:spPr>
          <a:xfrm>
            <a:off x="6788604" y="5492533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3" name="5 角星形 32"/>
          <p:cNvSpPr/>
          <p:nvPr/>
        </p:nvSpPr>
        <p:spPr>
          <a:xfrm>
            <a:off x="75186" y="3934351"/>
            <a:ext cx="794479" cy="685457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6183"/>
            <a:ext cx="13139061" cy="4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 smtClean="0"/>
              <a:t>Demo Time</a:t>
            </a:r>
            <a:endParaRPr lang="zh-TW" alt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85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Goal					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84048" marR="0" lvl="1" indent="-1935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correct the following situation in </a:t>
            </a:r>
            <a:r>
              <a:rPr lang="en-US" sz="2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WriteAhead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 smtClean="0"/>
          </a:p>
          <a:p>
            <a:pPr marL="566928" marR="0" lvl="2" indent="-18592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Experience in 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==&gt; experience in 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ACT(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%) | substance(?%)</a:t>
            </a:r>
          </a:p>
          <a:p>
            <a:pPr marL="384048" marR="0" lvl="1" indent="-1935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24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 corresponding example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each patterns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60" y="3661972"/>
            <a:ext cx="5122443" cy="2642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Framework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4" name="Shape 114"/>
          <p:cNvSpPr/>
          <p:nvPr/>
        </p:nvSpPr>
        <p:spPr>
          <a:xfrm>
            <a:off x="206086" y="2157439"/>
            <a:ext cx="1993906" cy="6356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err="1" smtClean="0"/>
              <a:t>WriteAhead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9554" y="2157440"/>
            <a:ext cx="2094454" cy="3171881"/>
          </a:xfrm>
          <a:prstGeom prst="roundRect">
            <a:avLst>
              <a:gd name="adj" fmla="val 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sz="2000" dirty="0" smtClean="0"/>
          </a:p>
          <a:p>
            <a:pPr algn="ctr"/>
            <a:r>
              <a:rPr lang="en-US" altLang="zh-TW" sz="2000" dirty="0" smtClean="0"/>
              <a:t>Disambiguate</a:t>
            </a:r>
          </a:p>
          <a:p>
            <a:pPr algn="ctr"/>
            <a:r>
              <a:rPr lang="en-US" altLang="zh-TW" sz="2000" dirty="0" smtClean="0"/>
              <a:t>(WordNet)</a:t>
            </a:r>
          </a:p>
          <a:p>
            <a:pPr algn="ctr"/>
            <a:r>
              <a:rPr lang="en-US" altLang="zh-TW" sz="2000" dirty="0"/>
              <a:t>w</a:t>
            </a:r>
            <a:r>
              <a:rPr lang="en-US" altLang="zh-TW" sz="2000" dirty="0" smtClean="0"/>
              <a:t>ord</a:t>
            </a:r>
          </a:p>
          <a:p>
            <a:pPr algn="ctr"/>
            <a:r>
              <a:rPr lang="en-US" altLang="zh-TW" sz="2000" dirty="0" smtClean="0"/>
              <a:t>sense</a:t>
            </a:r>
            <a:endParaRPr lang="zh-TW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77294" y="3013673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492" y="4135170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Pattern </a:t>
            </a:r>
            <a:r>
              <a:rPr lang="en-US" altLang="zh-TW" dirty="0" err="1" smtClean="0">
                <a:solidFill>
                  <a:schemeClr val="tx1"/>
                </a:solidFill>
              </a:rPr>
              <a:t>Json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0176" y="3290935"/>
            <a:ext cx="3069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3413" y="4785664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Linggle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1845" y="4135169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Colls &amp; frequency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647732" y="4344532"/>
            <a:ext cx="697116" cy="42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611624" y="4344531"/>
            <a:ext cx="620221" cy="42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852" y="2983158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9437" y="4318396"/>
            <a:ext cx="74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 </a:t>
            </a:r>
            <a:endParaRPr lang="zh-TW" altLang="en-US" dirty="0"/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 flipV="1">
            <a:off x="4266085" y="4344530"/>
            <a:ext cx="450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44008" y="2449414"/>
            <a:ext cx="706170" cy="717486"/>
            <a:chOff x="6944008" y="2459374"/>
            <a:chExt cx="706170" cy="717486"/>
          </a:xfrm>
        </p:grpSpPr>
        <p:cxnSp>
          <p:nvCxnSpPr>
            <p:cNvPr id="36" name="Elbow Connector 35"/>
            <p:cNvCxnSpPr/>
            <p:nvPr/>
          </p:nvCxnSpPr>
          <p:spPr>
            <a:xfrm rot="5400000">
              <a:off x="6938350" y="2465032"/>
              <a:ext cx="717486" cy="706170"/>
            </a:xfrm>
            <a:prstGeom prst="bentConnector3">
              <a:avLst>
                <a:gd name="adj1" fmla="val 10047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944008" y="2459374"/>
              <a:ext cx="7061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6944008" y="3290935"/>
            <a:ext cx="244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877257" y="2465487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39527" y="40650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31688" y="4445251"/>
            <a:ext cx="1639103" cy="7397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top two high frequency class</a:t>
            </a:r>
            <a:endParaRPr lang="zh-TW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81407" y="3865830"/>
            <a:ext cx="0" cy="45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47292" y="4132456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43265" y="4344530"/>
            <a:ext cx="606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61834" y="4344530"/>
            <a:ext cx="9973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61726" y="3457292"/>
            <a:ext cx="8869680" cy="2336925"/>
            <a:chOff x="461726" y="3457292"/>
            <a:chExt cx="8869680" cy="2336925"/>
          </a:xfrm>
        </p:grpSpPr>
        <p:cxnSp>
          <p:nvCxnSpPr>
            <p:cNvPr id="60" name="Elbow Connector 59"/>
            <p:cNvCxnSpPr/>
            <p:nvPr/>
          </p:nvCxnSpPr>
          <p:spPr>
            <a:xfrm>
              <a:off x="461726" y="3457292"/>
              <a:ext cx="8869680" cy="2336925"/>
            </a:xfrm>
            <a:prstGeom prst="bentConnector3">
              <a:avLst>
                <a:gd name="adj1" fmla="val 17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9316016" y="4371689"/>
              <a:ext cx="0" cy="1404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9513293" y="30321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Shape 114"/>
          <p:cNvSpPr/>
          <p:nvPr/>
        </p:nvSpPr>
        <p:spPr>
          <a:xfrm>
            <a:off x="206086" y="2801830"/>
            <a:ext cx="1993906" cy="1972629"/>
          </a:xfrm>
          <a:prstGeom prst="rect">
            <a:avLst/>
          </a:prstGeom>
          <a:solidFill>
            <a:srgbClr val="D9D9D9">
              <a:alpha val="34000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1" name="TextBox 25"/>
          <p:cNvSpPr txBox="1"/>
          <p:nvPr/>
        </p:nvSpPr>
        <p:spPr>
          <a:xfrm>
            <a:off x="7052099" y="2880881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2" name="TextBox 25"/>
          <p:cNvSpPr txBox="1"/>
          <p:nvPr/>
        </p:nvSpPr>
        <p:spPr>
          <a:xfrm>
            <a:off x="6788604" y="5492533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Framework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4" name="Shape 114"/>
          <p:cNvSpPr/>
          <p:nvPr/>
        </p:nvSpPr>
        <p:spPr>
          <a:xfrm>
            <a:off x="206086" y="2157440"/>
            <a:ext cx="1993906" cy="60386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err="1" smtClean="0"/>
              <a:t>WriteAhead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9554" y="2157440"/>
            <a:ext cx="2094454" cy="3171881"/>
          </a:xfrm>
          <a:prstGeom prst="roundRect">
            <a:avLst>
              <a:gd name="adj" fmla="val 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sz="2000" dirty="0" smtClean="0"/>
          </a:p>
          <a:p>
            <a:pPr algn="ctr"/>
            <a:r>
              <a:rPr lang="en-US" altLang="zh-TW" sz="2000" dirty="0" smtClean="0"/>
              <a:t>Disambiguate</a:t>
            </a:r>
          </a:p>
          <a:p>
            <a:pPr algn="ctr"/>
            <a:r>
              <a:rPr lang="en-US" altLang="zh-TW" sz="2000" dirty="0" smtClean="0"/>
              <a:t>(WordNet)</a:t>
            </a:r>
          </a:p>
          <a:p>
            <a:pPr algn="ctr"/>
            <a:r>
              <a:rPr lang="en-US" altLang="zh-TW" sz="2000" dirty="0"/>
              <a:t>w</a:t>
            </a:r>
            <a:r>
              <a:rPr lang="en-US" altLang="zh-TW" sz="2000" dirty="0" smtClean="0"/>
              <a:t>ord</a:t>
            </a:r>
          </a:p>
          <a:p>
            <a:pPr algn="ctr"/>
            <a:r>
              <a:rPr lang="en-US" altLang="zh-TW" sz="2000" dirty="0" smtClean="0"/>
              <a:t>sense</a:t>
            </a:r>
            <a:endParaRPr lang="zh-TW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77294" y="3013673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492" y="4135170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Pattern </a:t>
            </a:r>
            <a:r>
              <a:rPr lang="en-US" altLang="zh-TW" dirty="0" err="1" smtClean="0">
                <a:solidFill>
                  <a:schemeClr val="tx1"/>
                </a:solidFill>
              </a:rPr>
              <a:t>Json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0176" y="3290935"/>
            <a:ext cx="3069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3413" y="4785664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Linggle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1845" y="4135169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Colls &amp; frequency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647732" y="4344532"/>
            <a:ext cx="697116" cy="42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611624" y="4344531"/>
            <a:ext cx="620221" cy="42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852" y="2983158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9437" y="4318396"/>
            <a:ext cx="74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 </a:t>
            </a:r>
            <a:endParaRPr lang="zh-TW" altLang="en-US" dirty="0"/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 flipV="1">
            <a:off x="4266085" y="4344530"/>
            <a:ext cx="450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44008" y="2449414"/>
            <a:ext cx="706170" cy="717486"/>
            <a:chOff x="6944008" y="2459374"/>
            <a:chExt cx="706170" cy="717486"/>
          </a:xfrm>
        </p:grpSpPr>
        <p:cxnSp>
          <p:nvCxnSpPr>
            <p:cNvPr id="36" name="Elbow Connector 35"/>
            <p:cNvCxnSpPr/>
            <p:nvPr/>
          </p:nvCxnSpPr>
          <p:spPr>
            <a:xfrm rot="5400000">
              <a:off x="6938350" y="2465032"/>
              <a:ext cx="717486" cy="706170"/>
            </a:xfrm>
            <a:prstGeom prst="bentConnector3">
              <a:avLst>
                <a:gd name="adj1" fmla="val 10047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944008" y="2459374"/>
              <a:ext cx="7061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6944008" y="3290935"/>
            <a:ext cx="244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877257" y="2465487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39527" y="40650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31688" y="4445251"/>
            <a:ext cx="1639103" cy="7397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top two high frequency class</a:t>
            </a:r>
            <a:endParaRPr lang="zh-TW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81407" y="3865830"/>
            <a:ext cx="0" cy="45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47292" y="4132456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43265" y="4344530"/>
            <a:ext cx="606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61834" y="4344530"/>
            <a:ext cx="9973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61726" y="3457292"/>
            <a:ext cx="8869680" cy="2336925"/>
            <a:chOff x="461726" y="3457292"/>
            <a:chExt cx="8869680" cy="2336925"/>
          </a:xfrm>
        </p:grpSpPr>
        <p:cxnSp>
          <p:nvCxnSpPr>
            <p:cNvPr id="60" name="Elbow Connector 59"/>
            <p:cNvCxnSpPr/>
            <p:nvPr/>
          </p:nvCxnSpPr>
          <p:spPr>
            <a:xfrm>
              <a:off x="461726" y="3457292"/>
              <a:ext cx="8869680" cy="2336925"/>
            </a:xfrm>
            <a:prstGeom prst="bentConnector3">
              <a:avLst>
                <a:gd name="adj1" fmla="val 17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9316016" y="4371689"/>
              <a:ext cx="0" cy="1404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9513293" y="30321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7052099" y="2880881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2" name="TextBox 25"/>
          <p:cNvSpPr txBox="1"/>
          <p:nvPr/>
        </p:nvSpPr>
        <p:spPr>
          <a:xfrm>
            <a:off x="6788604" y="5492533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" name="5 角星形 2"/>
          <p:cNvSpPr/>
          <p:nvPr/>
        </p:nvSpPr>
        <p:spPr>
          <a:xfrm>
            <a:off x="-195254" y="2736246"/>
            <a:ext cx="794479" cy="685457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27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Framework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4" name="Shape 114"/>
          <p:cNvSpPr/>
          <p:nvPr/>
        </p:nvSpPr>
        <p:spPr>
          <a:xfrm>
            <a:off x="206086" y="2157440"/>
            <a:ext cx="1993906" cy="60386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err="1" smtClean="0"/>
              <a:t>WriteAhead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9554" y="2157440"/>
            <a:ext cx="2094454" cy="3171881"/>
          </a:xfrm>
          <a:prstGeom prst="roundRect">
            <a:avLst>
              <a:gd name="adj" fmla="val 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sz="2000" dirty="0" smtClean="0"/>
          </a:p>
          <a:p>
            <a:pPr algn="ctr"/>
            <a:r>
              <a:rPr lang="en-US" altLang="zh-TW" sz="2000" dirty="0" smtClean="0"/>
              <a:t>Disambiguate</a:t>
            </a:r>
          </a:p>
          <a:p>
            <a:pPr algn="ctr"/>
            <a:r>
              <a:rPr lang="en-US" altLang="zh-TW" sz="2000" dirty="0" smtClean="0"/>
              <a:t>(WordNet)</a:t>
            </a:r>
          </a:p>
          <a:p>
            <a:pPr algn="ctr"/>
            <a:r>
              <a:rPr lang="en-US" altLang="zh-TW" sz="2000" dirty="0"/>
              <a:t>w</a:t>
            </a:r>
            <a:r>
              <a:rPr lang="en-US" altLang="zh-TW" sz="2000" dirty="0" smtClean="0"/>
              <a:t>ord</a:t>
            </a:r>
          </a:p>
          <a:p>
            <a:pPr algn="ctr"/>
            <a:r>
              <a:rPr lang="en-US" altLang="zh-TW" sz="2000" dirty="0" smtClean="0"/>
              <a:t>sense</a:t>
            </a:r>
            <a:endParaRPr lang="zh-TW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77294" y="3013673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492" y="4135170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Pattern </a:t>
            </a:r>
            <a:r>
              <a:rPr lang="en-US" altLang="zh-TW" dirty="0" err="1" smtClean="0">
                <a:solidFill>
                  <a:schemeClr val="tx1"/>
                </a:solidFill>
              </a:rPr>
              <a:t>Json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0176" y="3290935"/>
            <a:ext cx="3069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3413" y="4785664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Linggle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1845" y="4135169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Colls &amp; frequency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647732" y="4344532"/>
            <a:ext cx="697116" cy="42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611624" y="4344531"/>
            <a:ext cx="620221" cy="42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852" y="2983158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9437" y="4318396"/>
            <a:ext cx="74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 </a:t>
            </a:r>
            <a:endParaRPr lang="zh-TW" altLang="en-US" dirty="0"/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 flipV="1">
            <a:off x="4266085" y="4344530"/>
            <a:ext cx="450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44008" y="2449414"/>
            <a:ext cx="706170" cy="717486"/>
            <a:chOff x="6944008" y="2459374"/>
            <a:chExt cx="706170" cy="717486"/>
          </a:xfrm>
        </p:grpSpPr>
        <p:cxnSp>
          <p:nvCxnSpPr>
            <p:cNvPr id="36" name="Elbow Connector 35"/>
            <p:cNvCxnSpPr/>
            <p:nvPr/>
          </p:nvCxnSpPr>
          <p:spPr>
            <a:xfrm rot="5400000">
              <a:off x="6938350" y="2465032"/>
              <a:ext cx="717486" cy="706170"/>
            </a:xfrm>
            <a:prstGeom prst="bentConnector3">
              <a:avLst>
                <a:gd name="adj1" fmla="val 10047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944008" y="2459374"/>
              <a:ext cx="7061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6944008" y="3290935"/>
            <a:ext cx="244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877257" y="2465487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39527" y="40650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31688" y="4445251"/>
            <a:ext cx="1639103" cy="7397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top two high frequency class</a:t>
            </a:r>
            <a:endParaRPr lang="zh-TW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81407" y="3865830"/>
            <a:ext cx="0" cy="45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47292" y="4132456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43265" y="4344530"/>
            <a:ext cx="606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61834" y="4344530"/>
            <a:ext cx="9973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61726" y="3457292"/>
            <a:ext cx="8869680" cy="2336925"/>
            <a:chOff x="461726" y="3457292"/>
            <a:chExt cx="8869680" cy="2336925"/>
          </a:xfrm>
        </p:grpSpPr>
        <p:cxnSp>
          <p:nvCxnSpPr>
            <p:cNvPr id="60" name="Elbow Connector 59"/>
            <p:cNvCxnSpPr/>
            <p:nvPr/>
          </p:nvCxnSpPr>
          <p:spPr>
            <a:xfrm>
              <a:off x="461726" y="3457292"/>
              <a:ext cx="8869680" cy="2336925"/>
            </a:xfrm>
            <a:prstGeom prst="bentConnector3">
              <a:avLst>
                <a:gd name="adj1" fmla="val 17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9316016" y="4371689"/>
              <a:ext cx="0" cy="1404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9513293" y="30321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7052099" y="2880881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2" name="TextBox 25"/>
          <p:cNvSpPr txBox="1"/>
          <p:nvPr/>
        </p:nvSpPr>
        <p:spPr>
          <a:xfrm>
            <a:off x="6788604" y="5492533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" name="5 角星形 2"/>
          <p:cNvSpPr/>
          <p:nvPr/>
        </p:nvSpPr>
        <p:spPr>
          <a:xfrm>
            <a:off x="-195254" y="2736246"/>
            <a:ext cx="794479" cy="685457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1" y="3775869"/>
            <a:ext cx="11023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Framework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4" name="Shape 114"/>
          <p:cNvSpPr/>
          <p:nvPr/>
        </p:nvSpPr>
        <p:spPr>
          <a:xfrm>
            <a:off x="206086" y="2157440"/>
            <a:ext cx="1993906" cy="60386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err="1" smtClean="0"/>
              <a:t>WriteAhead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9554" y="2157440"/>
            <a:ext cx="2094454" cy="3171881"/>
          </a:xfrm>
          <a:prstGeom prst="roundRect">
            <a:avLst>
              <a:gd name="adj" fmla="val 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sz="2000" dirty="0" smtClean="0"/>
          </a:p>
          <a:p>
            <a:pPr algn="ctr"/>
            <a:r>
              <a:rPr lang="en-US" altLang="zh-TW" sz="2000" dirty="0" smtClean="0"/>
              <a:t>Disambiguate</a:t>
            </a:r>
          </a:p>
          <a:p>
            <a:pPr algn="ctr"/>
            <a:r>
              <a:rPr lang="en-US" altLang="zh-TW" sz="2000" dirty="0" smtClean="0"/>
              <a:t>(WordNet)</a:t>
            </a:r>
          </a:p>
          <a:p>
            <a:pPr algn="ctr"/>
            <a:r>
              <a:rPr lang="en-US" altLang="zh-TW" sz="2000" dirty="0"/>
              <a:t>w</a:t>
            </a:r>
            <a:r>
              <a:rPr lang="en-US" altLang="zh-TW" sz="2000" dirty="0" smtClean="0"/>
              <a:t>ord</a:t>
            </a:r>
          </a:p>
          <a:p>
            <a:pPr algn="ctr"/>
            <a:r>
              <a:rPr lang="en-US" altLang="zh-TW" sz="2000" dirty="0" smtClean="0"/>
              <a:t>sense</a:t>
            </a:r>
            <a:endParaRPr lang="zh-TW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77294" y="3013673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492" y="4135170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Pattern </a:t>
            </a:r>
            <a:r>
              <a:rPr lang="en-US" altLang="zh-TW" dirty="0" err="1" smtClean="0">
                <a:solidFill>
                  <a:schemeClr val="tx1"/>
                </a:solidFill>
              </a:rPr>
              <a:t>Json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0176" y="3290935"/>
            <a:ext cx="3069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3413" y="4785664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Linggle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1845" y="4135169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Colls &amp; frequency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647732" y="4344532"/>
            <a:ext cx="697116" cy="42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611624" y="4344531"/>
            <a:ext cx="620221" cy="42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852" y="2983158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9437" y="4318396"/>
            <a:ext cx="74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 </a:t>
            </a:r>
            <a:endParaRPr lang="zh-TW" altLang="en-US" dirty="0"/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 flipV="1">
            <a:off x="4266085" y="4344530"/>
            <a:ext cx="450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44008" y="2449414"/>
            <a:ext cx="706170" cy="717486"/>
            <a:chOff x="6944008" y="2459374"/>
            <a:chExt cx="706170" cy="717486"/>
          </a:xfrm>
        </p:grpSpPr>
        <p:cxnSp>
          <p:nvCxnSpPr>
            <p:cNvPr id="36" name="Elbow Connector 35"/>
            <p:cNvCxnSpPr/>
            <p:nvPr/>
          </p:nvCxnSpPr>
          <p:spPr>
            <a:xfrm rot="5400000">
              <a:off x="6938350" y="2465032"/>
              <a:ext cx="717486" cy="706170"/>
            </a:xfrm>
            <a:prstGeom prst="bentConnector3">
              <a:avLst>
                <a:gd name="adj1" fmla="val 10047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944008" y="2459374"/>
              <a:ext cx="7061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6944008" y="3290935"/>
            <a:ext cx="244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877257" y="2465487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39527" y="40650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31688" y="4445251"/>
            <a:ext cx="1639103" cy="7397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top two high frequency class</a:t>
            </a:r>
            <a:endParaRPr lang="zh-TW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81407" y="3865830"/>
            <a:ext cx="0" cy="45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47292" y="4132456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43265" y="4344530"/>
            <a:ext cx="606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61834" y="4344530"/>
            <a:ext cx="9973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61726" y="3457292"/>
            <a:ext cx="8869680" cy="2336925"/>
            <a:chOff x="461726" y="3457292"/>
            <a:chExt cx="8869680" cy="2336925"/>
          </a:xfrm>
        </p:grpSpPr>
        <p:cxnSp>
          <p:nvCxnSpPr>
            <p:cNvPr id="60" name="Elbow Connector 59"/>
            <p:cNvCxnSpPr/>
            <p:nvPr/>
          </p:nvCxnSpPr>
          <p:spPr>
            <a:xfrm>
              <a:off x="461726" y="3457292"/>
              <a:ext cx="8869680" cy="2336925"/>
            </a:xfrm>
            <a:prstGeom prst="bentConnector3">
              <a:avLst>
                <a:gd name="adj1" fmla="val 17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9316016" y="4371689"/>
              <a:ext cx="0" cy="1404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9513293" y="30321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7052099" y="2880881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2" name="TextBox 25"/>
          <p:cNvSpPr txBox="1"/>
          <p:nvPr/>
        </p:nvSpPr>
        <p:spPr>
          <a:xfrm>
            <a:off x="6788604" y="5492533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" name="5 角星形 2"/>
          <p:cNvSpPr/>
          <p:nvPr/>
        </p:nvSpPr>
        <p:spPr>
          <a:xfrm>
            <a:off x="-195254" y="2736246"/>
            <a:ext cx="794479" cy="685457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54" y="1176053"/>
            <a:ext cx="6680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Framework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4" name="Shape 114"/>
          <p:cNvSpPr/>
          <p:nvPr/>
        </p:nvSpPr>
        <p:spPr>
          <a:xfrm>
            <a:off x="206086" y="2157440"/>
            <a:ext cx="1993906" cy="60386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err="1" smtClean="0"/>
              <a:t>WriteAhead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9554" y="2157440"/>
            <a:ext cx="2094454" cy="3171881"/>
          </a:xfrm>
          <a:prstGeom prst="roundRect">
            <a:avLst>
              <a:gd name="adj" fmla="val 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sz="2000" dirty="0" smtClean="0"/>
          </a:p>
          <a:p>
            <a:pPr algn="ctr"/>
            <a:r>
              <a:rPr lang="en-US" altLang="zh-TW" sz="2000" dirty="0" smtClean="0"/>
              <a:t>Disambiguate</a:t>
            </a:r>
          </a:p>
          <a:p>
            <a:pPr algn="ctr"/>
            <a:r>
              <a:rPr lang="en-US" altLang="zh-TW" sz="2000" dirty="0" smtClean="0"/>
              <a:t>(WordNet)</a:t>
            </a:r>
          </a:p>
          <a:p>
            <a:pPr algn="ctr"/>
            <a:r>
              <a:rPr lang="en-US" altLang="zh-TW" sz="2000" dirty="0"/>
              <a:t>w</a:t>
            </a:r>
            <a:r>
              <a:rPr lang="en-US" altLang="zh-TW" sz="2000" dirty="0" smtClean="0"/>
              <a:t>ord</a:t>
            </a:r>
          </a:p>
          <a:p>
            <a:pPr algn="ctr"/>
            <a:r>
              <a:rPr lang="en-US" altLang="zh-TW" sz="2000" dirty="0" smtClean="0"/>
              <a:t>sense</a:t>
            </a:r>
            <a:endParaRPr lang="zh-TW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77294" y="3013673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492" y="4135170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Pattern </a:t>
            </a:r>
            <a:r>
              <a:rPr lang="en-US" altLang="zh-TW" dirty="0" err="1" smtClean="0">
                <a:solidFill>
                  <a:schemeClr val="tx1"/>
                </a:solidFill>
              </a:rPr>
              <a:t>Json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0176" y="3290935"/>
            <a:ext cx="3069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3413" y="4785664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Linggle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1845" y="4135169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Colls &amp; frequency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647732" y="4344532"/>
            <a:ext cx="697116" cy="42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611624" y="4344531"/>
            <a:ext cx="620221" cy="42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852" y="2983158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9437" y="4318396"/>
            <a:ext cx="74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 </a:t>
            </a:r>
            <a:endParaRPr lang="zh-TW" altLang="en-US" dirty="0"/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 flipV="1">
            <a:off x="4266085" y="4344530"/>
            <a:ext cx="450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44008" y="2449414"/>
            <a:ext cx="706170" cy="717486"/>
            <a:chOff x="6944008" y="2459374"/>
            <a:chExt cx="706170" cy="717486"/>
          </a:xfrm>
        </p:grpSpPr>
        <p:cxnSp>
          <p:nvCxnSpPr>
            <p:cNvPr id="36" name="Elbow Connector 35"/>
            <p:cNvCxnSpPr/>
            <p:nvPr/>
          </p:nvCxnSpPr>
          <p:spPr>
            <a:xfrm rot="5400000">
              <a:off x="6938350" y="2465032"/>
              <a:ext cx="717486" cy="706170"/>
            </a:xfrm>
            <a:prstGeom prst="bentConnector3">
              <a:avLst>
                <a:gd name="adj1" fmla="val 10047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944008" y="2459374"/>
              <a:ext cx="7061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6944008" y="3290935"/>
            <a:ext cx="244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877257" y="2465487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39527" y="40650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31688" y="4445251"/>
            <a:ext cx="1639103" cy="7397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top two high frequency class</a:t>
            </a:r>
            <a:endParaRPr lang="zh-TW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81407" y="3865830"/>
            <a:ext cx="0" cy="45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47292" y="4132456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43265" y="4344530"/>
            <a:ext cx="606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61834" y="4344530"/>
            <a:ext cx="9973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61726" y="3457292"/>
            <a:ext cx="8869680" cy="2336925"/>
            <a:chOff x="461726" y="3457292"/>
            <a:chExt cx="8869680" cy="2336925"/>
          </a:xfrm>
        </p:grpSpPr>
        <p:cxnSp>
          <p:nvCxnSpPr>
            <p:cNvPr id="60" name="Elbow Connector 59"/>
            <p:cNvCxnSpPr/>
            <p:nvPr/>
          </p:nvCxnSpPr>
          <p:spPr>
            <a:xfrm>
              <a:off x="461726" y="3457292"/>
              <a:ext cx="8869680" cy="2336925"/>
            </a:xfrm>
            <a:prstGeom prst="bentConnector3">
              <a:avLst>
                <a:gd name="adj1" fmla="val 17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9316016" y="4371689"/>
              <a:ext cx="0" cy="1404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9513293" y="30321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7052099" y="2880881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2" name="TextBox 25"/>
          <p:cNvSpPr txBox="1"/>
          <p:nvPr/>
        </p:nvSpPr>
        <p:spPr>
          <a:xfrm>
            <a:off x="6788604" y="5492533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" name="5 角星形 2"/>
          <p:cNvSpPr/>
          <p:nvPr/>
        </p:nvSpPr>
        <p:spPr>
          <a:xfrm>
            <a:off x="-195254" y="2736246"/>
            <a:ext cx="794479" cy="685457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54" y="831892"/>
            <a:ext cx="4229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Framework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4" name="Shape 114"/>
          <p:cNvSpPr/>
          <p:nvPr/>
        </p:nvSpPr>
        <p:spPr>
          <a:xfrm>
            <a:off x="206086" y="2157440"/>
            <a:ext cx="1993906" cy="603868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err="1" smtClean="0"/>
              <a:t>WriteAhead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9554" y="2157440"/>
            <a:ext cx="2094454" cy="3171881"/>
          </a:xfrm>
          <a:prstGeom prst="roundRect">
            <a:avLst>
              <a:gd name="adj" fmla="val 8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TW" sz="2000" dirty="0" smtClean="0"/>
          </a:p>
          <a:p>
            <a:pPr algn="ctr"/>
            <a:r>
              <a:rPr lang="en-US" altLang="zh-TW" sz="2000" dirty="0" smtClean="0"/>
              <a:t>Disambiguate</a:t>
            </a:r>
          </a:p>
          <a:p>
            <a:pPr algn="ctr"/>
            <a:r>
              <a:rPr lang="en-US" altLang="zh-TW" sz="2000" dirty="0" smtClean="0"/>
              <a:t>(WordNet)</a:t>
            </a:r>
          </a:p>
          <a:p>
            <a:pPr algn="ctr"/>
            <a:r>
              <a:rPr lang="en-US" altLang="zh-TW" sz="2000" dirty="0"/>
              <a:t>w</a:t>
            </a:r>
            <a:r>
              <a:rPr lang="en-US" altLang="zh-TW" sz="2000" dirty="0" smtClean="0"/>
              <a:t>ord</a:t>
            </a:r>
          </a:p>
          <a:p>
            <a:pPr algn="ctr"/>
            <a:r>
              <a:rPr lang="en-US" altLang="zh-TW" sz="2000" dirty="0" smtClean="0"/>
              <a:t>sense</a:t>
            </a:r>
            <a:endParaRPr lang="zh-TW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77294" y="3013673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492" y="4135170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Pattern </a:t>
            </a:r>
            <a:r>
              <a:rPr lang="en-US" altLang="zh-TW" dirty="0" err="1" smtClean="0">
                <a:solidFill>
                  <a:schemeClr val="tx1"/>
                </a:solidFill>
              </a:rPr>
              <a:t>Json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0176" y="3290935"/>
            <a:ext cx="3069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3413" y="4785664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Linggle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1845" y="4135169"/>
            <a:ext cx="1034240" cy="4187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Colls &amp; frequency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647732" y="4344532"/>
            <a:ext cx="697116" cy="42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611624" y="4344531"/>
            <a:ext cx="620221" cy="42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852" y="2983158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9437" y="4318396"/>
            <a:ext cx="74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 </a:t>
            </a:r>
            <a:endParaRPr lang="zh-TW" altLang="en-US" dirty="0"/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 flipV="1">
            <a:off x="4266085" y="4344530"/>
            <a:ext cx="450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44008" y="2449414"/>
            <a:ext cx="706170" cy="717486"/>
            <a:chOff x="6944008" y="2459374"/>
            <a:chExt cx="706170" cy="717486"/>
          </a:xfrm>
        </p:grpSpPr>
        <p:cxnSp>
          <p:nvCxnSpPr>
            <p:cNvPr id="36" name="Elbow Connector 35"/>
            <p:cNvCxnSpPr/>
            <p:nvPr/>
          </p:nvCxnSpPr>
          <p:spPr>
            <a:xfrm rot="5400000">
              <a:off x="6938350" y="2465032"/>
              <a:ext cx="717486" cy="706170"/>
            </a:xfrm>
            <a:prstGeom prst="bentConnector3">
              <a:avLst>
                <a:gd name="adj1" fmla="val 10047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944008" y="2459374"/>
              <a:ext cx="7061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6944008" y="3290935"/>
            <a:ext cx="244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877257" y="2465487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39527" y="40650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31688" y="4445251"/>
            <a:ext cx="1639103" cy="7397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top two high frequency class</a:t>
            </a:r>
            <a:endParaRPr lang="zh-TW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81407" y="3865830"/>
            <a:ext cx="0" cy="45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47292" y="4132456"/>
            <a:ext cx="1034239" cy="434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new pattern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43265" y="4344530"/>
            <a:ext cx="606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61834" y="4344530"/>
            <a:ext cx="9973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61726" y="3457292"/>
            <a:ext cx="8869680" cy="2336925"/>
            <a:chOff x="461726" y="3457292"/>
            <a:chExt cx="8869680" cy="2336925"/>
          </a:xfrm>
        </p:grpSpPr>
        <p:cxnSp>
          <p:nvCxnSpPr>
            <p:cNvPr id="60" name="Elbow Connector 59"/>
            <p:cNvCxnSpPr/>
            <p:nvPr/>
          </p:nvCxnSpPr>
          <p:spPr>
            <a:xfrm>
              <a:off x="461726" y="3457292"/>
              <a:ext cx="8869680" cy="2336925"/>
            </a:xfrm>
            <a:prstGeom prst="bentConnector3">
              <a:avLst>
                <a:gd name="adj1" fmla="val 17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9316016" y="4371689"/>
              <a:ext cx="0" cy="1404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9513293" y="3032104"/>
            <a:ext cx="1570863" cy="5590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pattern &amp; sentence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7052099" y="2880881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2" name="TextBox 25"/>
          <p:cNvSpPr txBox="1"/>
          <p:nvPr/>
        </p:nvSpPr>
        <p:spPr>
          <a:xfrm>
            <a:off x="6788604" y="5492533"/>
            <a:ext cx="12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Map/ Reduce</a:t>
            </a:r>
            <a:endParaRPr lang="zh-TW" altLang="en-US" dirty="0"/>
          </a:p>
        </p:txBody>
      </p:sp>
      <p:sp>
        <p:nvSpPr>
          <p:cNvPr id="33" name="5 角星形 32"/>
          <p:cNvSpPr/>
          <p:nvPr/>
        </p:nvSpPr>
        <p:spPr>
          <a:xfrm>
            <a:off x="75186" y="3934351"/>
            <a:ext cx="794479" cy="685457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92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get </a:t>
            </a:r>
            <a:r>
              <a:rPr lang="en-US" altLang="zh-TW" dirty="0" err="1" smtClean="0"/>
              <a:t>Linggle</a:t>
            </a:r>
            <a:r>
              <a:rPr lang="en-US" altLang="zh-TW" dirty="0" smtClean="0"/>
              <a:t> dataset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024" y="1976845"/>
            <a:ext cx="5718879" cy="3657056"/>
            <a:chOff x="1280024" y="1976845"/>
            <a:chExt cx="5718879" cy="36570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024" y="1976845"/>
              <a:ext cx="5718879" cy="36570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516778" y="3013166"/>
              <a:ext cx="522514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6778" y="4340683"/>
              <a:ext cx="522514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6778" y="4012202"/>
              <a:ext cx="522514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6778" y="4987292"/>
              <a:ext cx="592182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6778" y="5357405"/>
              <a:ext cx="522514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6778" y="3358788"/>
              <a:ext cx="522514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6778" y="3692445"/>
              <a:ext cx="522514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6778" y="4641670"/>
              <a:ext cx="522514" cy="2351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213202" y="3013165"/>
            <a:ext cx="1350560" cy="2579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76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8ED9C7"/>
      </a:accent1>
      <a:accent2>
        <a:srgbClr val="44C1A3"/>
      </a:accent2>
      <a:accent3>
        <a:srgbClr val="08A5E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355</Words>
  <Application>Microsoft Macintosh PowerPoint</Application>
  <PresentationFormat>寬螢幕</PresentationFormat>
  <Paragraphs>149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Calibri</vt:lpstr>
      <vt:lpstr>新細明體</vt:lpstr>
      <vt:lpstr>Arial</vt:lpstr>
      <vt:lpstr>Retrospect</vt:lpstr>
      <vt:lpstr>NLP Final Project Demo   Generation of semantic patterns in WriteAhead &amp; Linggle</vt:lpstr>
      <vt:lpstr>Goal     </vt:lpstr>
      <vt:lpstr>Framework </vt:lpstr>
      <vt:lpstr>Framework </vt:lpstr>
      <vt:lpstr>Framework </vt:lpstr>
      <vt:lpstr>Framework </vt:lpstr>
      <vt:lpstr>Framework </vt:lpstr>
      <vt:lpstr>Framework </vt:lpstr>
      <vt:lpstr>How to get Linggle dataset</vt:lpstr>
      <vt:lpstr>Framework </vt:lpstr>
      <vt:lpstr>Demo Time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Final Project Demo   Generation of semantic patterns in WriteAhead &amp; Linggle</dc:title>
  <cp:lastModifiedBy>黃彥皓</cp:lastModifiedBy>
  <cp:revision>22</cp:revision>
  <dcterms:modified xsi:type="dcterms:W3CDTF">2016-06-14T08:23:30Z</dcterms:modified>
</cp:coreProperties>
</file>