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59" r:id="rId4"/>
    <p:sldId id="262" r:id="rId5"/>
    <p:sldId id="261" r:id="rId6"/>
    <p:sldId id="263" r:id="rId7"/>
    <p:sldId id="264" r:id="rId8"/>
    <p:sldId id="265" r:id="rId9"/>
    <p:sldId id="266" r:id="rId10"/>
    <p:sldId id="267" r:id="rId11"/>
    <p:sldId id="268" r:id="rId12"/>
    <p:sldId id="269" r:id="rId13"/>
    <p:sldId id="271" r:id="rId14"/>
    <p:sldId id="272" r:id="rId15"/>
    <p:sldId id="273" r:id="rId16"/>
    <p:sldId id="274" r:id="rId17"/>
    <p:sldId id="278" r:id="rId18"/>
    <p:sldId id="275" r:id="rId19"/>
    <p:sldId id="279" r:id="rId20"/>
    <p:sldId id="276" r:id="rId21"/>
    <p:sldId id="280" r:id="rId22"/>
    <p:sldId id="281" r:id="rId23"/>
    <p:sldId id="277" r:id="rId24"/>
  </p:sldIdLst>
  <p:sldSz cx="9144000" cy="6858000" type="screen4x3"/>
  <p:notesSz cx="9945688"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41C14-9D01-4939-9386-BE10F6CF46D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id-ID"/>
        </a:p>
      </dgm:t>
    </dgm:pt>
    <dgm:pt modelId="{14AE96F4-33A2-4D6B-82F8-D1F3305D20B3}">
      <dgm:prSet phldrT="[Text]"/>
      <dgm:spPr/>
      <dgm:t>
        <a:bodyPr/>
        <a:lstStyle/>
        <a:p>
          <a:r>
            <a:rPr lang="id-ID" dirty="0" smtClean="0">
              <a:solidFill>
                <a:srgbClr val="FF0000"/>
              </a:solidFill>
            </a:rPr>
            <a:t>Pengolahan</a:t>
          </a:r>
          <a:r>
            <a:rPr lang="id-ID" dirty="0" smtClean="0">
              <a:solidFill>
                <a:schemeClr val="bg1">
                  <a:lumMod val="50000"/>
                </a:schemeClr>
              </a:solidFill>
            </a:rPr>
            <a:t> </a:t>
          </a:r>
        </a:p>
        <a:p>
          <a:r>
            <a:rPr lang="id-ID" dirty="0" smtClean="0">
              <a:solidFill>
                <a:schemeClr val="bg1">
                  <a:lumMod val="50000"/>
                </a:schemeClr>
              </a:solidFill>
            </a:rPr>
            <a:t>Citra Digital</a:t>
          </a:r>
          <a:endParaRPr lang="id-ID" dirty="0">
            <a:solidFill>
              <a:schemeClr val="bg1">
                <a:lumMod val="50000"/>
              </a:schemeClr>
            </a:solidFill>
          </a:endParaRPr>
        </a:p>
      </dgm:t>
    </dgm:pt>
    <dgm:pt modelId="{69D3C96B-FF63-44D8-BCCE-5F38134EBC27}" type="parTrans" cxnId="{9F3ED3F7-4AF9-4358-9E2D-A624D5A82501}">
      <dgm:prSet/>
      <dgm:spPr/>
      <dgm:t>
        <a:bodyPr/>
        <a:lstStyle/>
        <a:p>
          <a:endParaRPr lang="id-ID"/>
        </a:p>
      </dgm:t>
    </dgm:pt>
    <dgm:pt modelId="{CBC2D055-3639-4E77-9E11-200CD5C4C825}" type="sibTrans" cxnId="{9F3ED3F7-4AF9-4358-9E2D-A624D5A82501}">
      <dgm:prSet/>
      <dgm:spPr/>
      <dgm:t>
        <a:bodyPr/>
        <a:lstStyle/>
        <a:p>
          <a:endParaRPr lang="id-ID"/>
        </a:p>
      </dgm:t>
    </dgm:pt>
    <dgm:pt modelId="{0283F8D8-37E6-4C90-B730-8DD2E5850818}">
      <dgm:prSet phldrT="[Text]"/>
      <dgm:spPr/>
      <dgm:t>
        <a:bodyPr/>
        <a:lstStyle/>
        <a:p>
          <a:r>
            <a:rPr lang="id-ID" dirty="0" smtClean="0"/>
            <a:t>Representasi </a:t>
          </a:r>
        </a:p>
        <a:p>
          <a:r>
            <a:rPr lang="id-ID" dirty="0" smtClean="0"/>
            <a:t>Warna</a:t>
          </a:r>
          <a:endParaRPr lang="id-ID" dirty="0"/>
        </a:p>
      </dgm:t>
    </dgm:pt>
    <dgm:pt modelId="{0C97FBAC-5764-4437-A8D2-B69A956C9F2F}" type="parTrans" cxnId="{2A2E1CCF-5CF1-48B1-A874-657F0E295C4E}">
      <dgm:prSet/>
      <dgm:spPr/>
      <dgm:t>
        <a:bodyPr/>
        <a:lstStyle/>
        <a:p>
          <a:endParaRPr lang="id-ID"/>
        </a:p>
      </dgm:t>
    </dgm:pt>
    <dgm:pt modelId="{D0343059-707C-4D0B-B0E4-E24ED3D3643A}" type="sibTrans" cxnId="{2A2E1CCF-5CF1-48B1-A874-657F0E295C4E}">
      <dgm:prSet/>
      <dgm:spPr/>
      <dgm:t>
        <a:bodyPr/>
        <a:lstStyle/>
        <a:p>
          <a:endParaRPr lang="id-ID"/>
        </a:p>
      </dgm:t>
    </dgm:pt>
    <dgm:pt modelId="{AC5585E4-B9F9-43C0-A7C5-710C88F14924}">
      <dgm:prSet phldrT="[Text]"/>
      <dgm:spPr/>
      <dgm:t>
        <a:bodyPr/>
        <a:lstStyle/>
        <a:p>
          <a:r>
            <a:rPr lang="id-ID" smtClean="0"/>
            <a:t>Ruang Warna </a:t>
          </a:r>
          <a:endParaRPr lang="id-ID" dirty="0" smtClean="0"/>
        </a:p>
        <a:p>
          <a:r>
            <a:rPr lang="id-ID" dirty="0" smtClean="0"/>
            <a:t>RGB</a:t>
          </a:r>
          <a:endParaRPr lang="id-ID" dirty="0"/>
        </a:p>
      </dgm:t>
    </dgm:pt>
    <dgm:pt modelId="{FEE3943C-59E8-41FE-8711-5E181CF97ED4}" type="parTrans" cxnId="{FCD2EACE-3C9E-4902-83E6-4164DF1316D2}">
      <dgm:prSet/>
      <dgm:spPr/>
      <dgm:t>
        <a:bodyPr/>
        <a:lstStyle/>
        <a:p>
          <a:endParaRPr lang="id-ID"/>
        </a:p>
      </dgm:t>
    </dgm:pt>
    <dgm:pt modelId="{EAF327FC-153A-4D82-B4B5-713BDBFC4795}" type="sibTrans" cxnId="{FCD2EACE-3C9E-4902-83E6-4164DF1316D2}">
      <dgm:prSet/>
      <dgm:spPr/>
      <dgm:t>
        <a:bodyPr/>
        <a:lstStyle/>
        <a:p>
          <a:endParaRPr lang="id-ID"/>
        </a:p>
      </dgm:t>
    </dgm:pt>
    <dgm:pt modelId="{8EE64512-4828-4210-89B2-976049C4A8A1}" type="pres">
      <dgm:prSet presAssocID="{4E041C14-9D01-4939-9386-BE10F6CF46D8}" presName="Name0" presStyleCnt="0">
        <dgm:presLayoutVars>
          <dgm:orgChart val="1"/>
          <dgm:chPref val="1"/>
          <dgm:dir/>
          <dgm:animOne val="branch"/>
          <dgm:animLvl val="lvl"/>
          <dgm:resizeHandles/>
        </dgm:presLayoutVars>
      </dgm:prSet>
      <dgm:spPr/>
      <dgm:t>
        <a:bodyPr/>
        <a:lstStyle/>
        <a:p>
          <a:endParaRPr lang="id-ID"/>
        </a:p>
      </dgm:t>
    </dgm:pt>
    <dgm:pt modelId="{1055E7DE-3507-48D0-93B5-7945821B85FF}" type="pres">
      <dgm:prSet presAssocID="{14AE96F4-33A2-4D6B-82F8-D1F3305D20B3}" presName="hierRoot1" presStyleCnt="0">
        <dgm:presLayoutVars>
          <dgm:hierBranch val="init"/>
        </dgm:presLayoutVars>
      </dgm:prSet>
      <dgm:spPr/>
    </dgm:pt>
    <dgm:pt modelId="{C1B96EC8-043C-43C0-8990-11A672CA0CD2}" type="pres">
      <dgm:prSet presAssocID="{14AE96F4-33A2-4D6B-82F8-D1F3305D20B3}" presName="rootComposite1" presStyleCnt="0"/>
      <dgm:spPr/>
    </dgm:pt>
    <dgm:pt modelId="{AC2B3FEB-F2CE-4AE1-93ED-9E3E9FBFF74D}" type="pres">
      <dgm:prSet presAssocID="{14AE96F4-33A2-4D6B-82F8-D1F3305D20B3}" presName="rootText1" presStyleLbl="alignAcc1" presStyleIdx="0" presStyleCnt="0">
        <dgm:presLayoutVars>
          <dgm:chPref val="3"/>
        </dgm:presLayoutVars>
      </dgm:prSet>
      <dgm:spPr/>
      <dgm:t>
        <a:bodyPr/>
        <a:lstStyle/>
        <a:p>
          <a:endParaRPr lang="id-ID"/>
        </a:p>
      </dgm:t>
    </dgm:pt>
    <dgm:pt modelId="{CB878A26-5BC0-4995-AE1B-FE7B8DC9AD01}" type="pres">
      <dgm:prSet presAssocID="{14AE96F4-33A2-4D6B-82F8-D1F3305D20B3}" presName="topArc1" presStyleLbl="parChTrans1D1" presStyleIdx="0" presStyleCnt="6"/>
      <dgm:spPr/>
    </dgm:pt>
    <dgm:pt modelId="{7DE6FC47-E7AF-43BD-AEA0-0A87592ADDD9}" type="pres">
      <dgm:prSet presAssocID="{14AE96F4-33A2-4D6B-82F8-D1F3305D20B3}" presName="bottomArc1" presStyleLbl="parChTrans1D1" presStyleIdx="1" presStyleCnt="6"/>
      <dgm:spPr/>
    </dgm:pt>
    <dgm:pt modelId="{62CD764B-976F-4553-BC56-9F823B0AA664}" type="pres">
      <dgm:prSet presAssocID="{14AE96F4-33A2-4D6B-82F8-D1F3305D20B3}" presName="topConnNode1" presStyleLbl="node1" presStyleIdx="0" presStyleCnt="0"/>
      <dgm:spPr/>
      <dgm:t>
        <a:bodyPr/>
        <a:lstStyle/>
        <a:p>
          <a:endParaRPr lang="id-ID"/>
        </a:p>
      </dgm:t>
    </dgm:pt>
    <dgm:pt modelId="{F65FE51F-093D-442B-8EDA-C20B4C026B44}" type="pres">
      <dgm:prSet presAssocID="{14AE96F4-33A2-4D6B-82F8-D1F3305D20B3}" presName="hierChild2" presStyleCnt="0"/>
      <dgm:spPr/>
    </dgm:pt>
    <dgm:pt modelId="{5DC2BE66-D2D1-4D5F-8588-0F10A90CF194}" type="pres">
      <dgm:prSet presAssocID="{0C97FBAC-5764-4437-A8D2-B69A956C9F2F}" presName="Name28" presStyleLbl="parChTrans1D2" presStyleIdx="0" presStyleCnt="2"/>
      <dgm:spPr/>
      <dgm:t>
        <a:bodyPr/>
        <a:lstStyle/>
        <a:p>
          <a:endParaRPr lang="id-ID"/>
        </a:p>
      </dgm:t>
    </dgm:pt>
    <dgm:pt modelId="{78997FA2-7514-460B-8932-21B2D15A2CBB}" type="pres">
      <dgm:prSet presAssocID="{0283F8D8-37E6-4C90-B730-8DD2E5850818}" presName="hierRoot2" presStyleCnt="0">
        <dgm:presLayoutVars>
          <dgm:hierBranch val="init"/>
        </dgm:presLayoutVars>
      </dgm:prSet>
      <dgm:spPr/>
    </dgm:pt>
    <dgm:pt modelId="{391FB907-A356-45B4-A3E7-5A94CEA75CD0}" type="pres">
      <dgm:prSet presAssocID="{0283F8D8-37E6-4C90-B730-8DD2E5850818}" presName="rootComposite2" presStyleCnt="0"/>
      <dgm:spPr/>
    </dgm:pt>
    <dgm:pt modelId="{F2D90F5F-312B-499C-B430-81C1391FD34A}" type="pres">
      <dgm:prSet presAssocID="{0283F8D8-37E6-4C90-B730-8DD2E5850818}" presName="rootText2" presStyleLbl="alignAcc1" presStyleIdx="0" presStyleCnt="0">
        <dgm:presLayoutVars>
          <dgm:chPref val="3"/>
        </dgm:presLayoutVars>
      </dgm:prSet>
      <dgm:spPr/>
      <dgm:t>
        <a:bodyPr/>
        <a:lstStyle/>
        <a:p>
          <a:endParaRPr lang="id-ID"/>
        </a:p>
      </dgm:t>
    </dgm:pt>
    <dgm:pt modelId="{EB31D76B-A509-46C6-86F1-41570BEEC053}" type="pres">
      <dgm:prSet presAssocID="{0283F8D8-37E6-4C90-B730-8DD2E5850818}" presName="topArc2" presStyleLbl="parChTrans1D1" presStyleIdx="2" presStyleCnt="6"/>
      <dgm:spPr/>
    </dgm:pt>
    <dgm:pt modelId="{A60CC7EA-2FE5-4E81-B875-3AD700798882}" type="pres">
      <dgm:prSet presAssocID="{0283F8D8-37E6-4C90-B730-8DD2E5850818}" presName="bottomArc2" presStyleLbl="parChTrans1D1" presStyleIdx="3" presStyleCnt="6"/>
      <dgm:spPr/>
    </dgm:pt>
    <dgm:pt modelId="{451FC83E-9BD7-4DAC-974E-8CBF845F87AE}" type="pres">
      <dgm:prSet presAssocID="{0283F8D8-37E6-4C90-B730-8DD2E5850818}" presName="topConnNode2" presStyleLbl="node2" presStyleIdx="0" presStyleCnt="0"/>
      <dgm:spPr/>
      <dgm:t>
        <a:bodyPr/>
        <a:lstStyle/>
        <a:p>
          <a:endParaRPr lang="id-ID"/>
        </a:p>
      </dgm:t>
    </dgm:pt>
    <dgm:pt modelId="{2643C355-0521-4D9E-87E5-A68DE7128D06}" type="pres">
      <dgm:prSet presAssocID="{0283F8D8-37E6-4C90-B730-8DD2E5850818}" presName="hierChild4" presStyleCnt="0"/>
      <dgm:spPr/>
    </dgm:pt>
    <dgm:pt modelId="{17FBA75D-7EE3-4AEC-91DD-5A7A90C971C1}" type="pres">
      <dgm:prSet presAssocID="{0283F8D8-37E6-4C90-B730-8DD2E5850818}" presName="hierChild5" presStyleCnt="0"/>
      <dgm:spPr/>
    </dgm:pt>
    <dgm:pt modelId="{FE636B5F-2BD0-4217-8DD3-B19C239FBBB8}" type="pres">
      <dgm:prSet presAssocID="{FEE3943C-59E8-41FE-8711-5E181CF97ED4}" presName="Name28" presStyleLbl="parChTrans1D2" presStyleIdx="1" presStyleCnt="2"/>
      <dgm:spPr/>
      <dgm:t>
        <a:bodyPr/>
        <a:lstStyle/>
        <a:p>
          <a:endParaRPr lang="id-ID"/>
        </a:p>
      </dgm:t>
    </dgm:pt>
    <dgm:pt modelId="{3730369F-5FC6-487C-8E5C-63CD632F93BD}" type="pres">
      <dgm:prSet presAssocID="{AC5585E4-B9F9-43C0-A7C5-710C88F14924}" presName="hierRoot2" presStyleCnt="0">
        <dgm:presLayoutVars>
          <dgm:hierBranch val="init"/>
        </dgm:presLayoutVars>
      </dgm:prSet>
      <dgm:spPr/>
    </dgm:pt>
    <dgm:pt modelId="{1B0424DA-9872-4DA0-9A75-45F621E8F1A7}" type="pres">
      <dgm:prSet presAssocID="{AC5585E4-B9F9-43C0-A7C5-710C88F14924}" presName="rootComposite2" presStyleCnt="0"/>
      <dgm:spPr/>
    </dgm:pt>
    <dgm:pt modelId="{FDF619E4-523A-42CD-8A69-35CAE284E23F}" type="pres">
      <dgm:prSet presAssocID="{AC5585E4-B9F9-43C0-A7C5-710C88F14924}" presName="rootText2" presStyleLbl="alignAcc1" presStyleIdx="0" presStyleCnt="0">
        <dgm:presLayoutVars>
          <dgm:chPref val="3"/>
        </dgm:presLayoutVars>
      </dgm:prSet>
      <dgm:spPr/>
      <dgm:t>
        <a:bodyPr/>
        <a:lstStyle/>
        <a:p>
          <a:endParaRPr lang="id-ID"/>
        </a:p>
      </dgm:t>
    </dgm:pt>
    <dgm:pt modelId="{621B5151-F7DB-4219-A6B3-021C18366A9F}" type="pres">
      <dgm:prSet presAssocID="{AC5585E4-B9F9-43C0-A7C5-710C88F14924}" presName="topArc2" presStyleLbl="parChTrans1D1" presStyleIdx="4" presStyleCnt="6"/>
      <dgm:spPr/>
    </dgm:pt>
    <dgm:pt modelId="{8AA09D28-01E2-4B5F-8476-88B9D0ED1DE1}" type="pres">
      <dgm:prSet presAssocID="{AC5585E4-B9F9-43C0-A7C5-710C88F14924}" presName="bottomArc2" presStyleLbl="parChTrans1D1" presStyleIdx="5" presStyleCnt="6"/>
      <dgm:spPr/>
    </dgm:pt>
    <dgm:pt modelId="{EC1C217E-2BE1-4991-AA2E-5D9F408335F7}" type="pres">
      <dgm:prSet presAssocID="{AC5585E4-B9F9-43C0-A7C5-710C88F14924}" presName="topConnNode2" presStyleLbl="node2" presStyleIdx="0" presStyleCnt="0"/>
      <dgm:spPr/>
      <dgm:t>
        <a:bodyPr/>
        <a:lstStyle/>
        <a:p>
          <a:endParaRPr lang="id-ID"/>
        </a:p>
      </dgm:t>
    </dgm:pt>
    <dgm:pt modelId="{145A3A65-DD6E-4500-B927-8186C48AEE76}" type="pres">
      <dgm:prSet presAssocID="{AC5585E4-B9F9-43C0-A7C5-710C88F14924}" presName="hierChild4" presStyleCnt="0"/>
      <dgm:spPr/>
    </dgm:pt>
    <dgm:pt modelId="{CE054188-2E16-4140-A551-22EF9F6E8BA1}" type="pres">
      <dgm:prSet presAssocID="{AC5585E4-B9F9-43C0-A7C5-710C88F14924}" presName="hierChild5" presStyleCnt="0"/>
      <dgm:spPr/>
    </dgm:pt>
    <dgm:pt modelId="{DEE722AA-34DD-46FC-BFAE-57D4FC2F3E79}" type="pres">
      <dgm:prSet presAssocID="{14AE96F4-33A2-4D6B-82F8-D1F3305D20B3}" presName="hierChild3" presStyleCnt="0"/>
      <dgm:spPr/>
    </dgm:pt>
  </dgm:ptLst>
  <dgm:cxnLst>
    <dgm:cxn modelId="{9F3ED3F7-4AF9-4358-9E2D-A624D5A82501}" srcId="{4E041C14-9D01-4939-9386-BE10F6CF46D8}" destId="{14AE96F4-33A2-4D6B-82F8-D1F3305D20B3}" srcOrd="0" destOrd="0" parTransId="{69D3C96B-FF63-44D8-BCCE-5F38134EBC27}" sibTransId="{CBC2D055-3639-4E77-9E11-200CD5C4C825}"/>
    <dgm:cxn modelId="{68CFB446-7A3E-48DF-8EEA-DBD903B15769}" type="presOf" srcId="{0283F8D8-37E6-4C90-B730-8DD2E5850818}" destId="{F2D90F5F-312B-499C-B430-81C1391FD34A}" srcOrd="0" destOrd="0" presId="urn:microsoft.com/office/officeart/2008/layout/HalfCircleOrganizationChart"/>
    <dgm:cxn modelId="{DA055D7B-053F-439C-8497-87A504AF26E6}" type="presOf" srcId="{14AE96F4-33A2-4D6B-82F8-D1F3305D20B3}" destId="{62CD764B-976F-4553-BC56-9F823B0AA664}" srcOrd="1" destOrd="0" presId="urn:microsoft.com/office/officeart/2008/layout/HalfCircleOrganizationChart"/>
    <dgm:cxn modelId="{7FC38689-5407-4D2F-AEA9-63AB2A5D6B58}" type="presOf" srcId="{0283F8D8-37E6-4C90-B730-8DD2E5850818}" destId="{451FC83E-9BD7-4DAC-974E-8CBF845F87AE}" srcOrd="1" destOrd="0" presId="urn:microsoft.com/office/officeart/2008/layout/HalfCircleOrganizationChart"/>
    <dgm:cxn modelId="{FCD2EACE-3C9E-4902-83E6-4164DF1316D2}" srcId="{14AE96F4-33A2-4D6B-82F8-D1F3305D20B3}" destId="{AC5585E4-B9F9-43C0-A7C5-710C88F14924}" srcOrd="1" destOrd="0" parTransId="{FEE3943C-59E8-41FE-8711-5E181CF97ED4}" sibTransId="{EAF327FC-153A-4D82-B4B5-713BDBFC4795}"/>
    <dgm:cxn modelId="{1A7B182F-A7EC-486A-BBD1-69207A922D61}" type="presOf" srcId="{14AE96F4-33A2-4D6B-82F8-D1F3305D20B3}" destId="{AC2B3FEB-F2CE-4AE1-93ED-9E3E9FBFF74D}" srcOrd="0" destOrd="0" presId="urn:microsoft.com/office/officeart/2008/layout/HalfCircleOrganizationChart"/>
    <dgm:cxn modelId="{156E5968-E034-4C54-8C18-EB33D598C578}" type="presOf" srcId="{AC5585E4-B9F9-43C0-A7C5-710C88F14924}" destId="{FDF619E4-523A-42CD-8A69-35CAE284E23F}" srcOrd="0" destOrd="0" presId="urn:microsoft.com/office/officeart/2008/layout/HalfCircleOrganizationChart"/>
    <dgm:cxn modelId="{6A4551F6-8655-43AB-A12E-471F10D7C9FD}" type="presOf" srcId="{4E041C14-9D01-4939-9386-BE10F6CF46D8}" destId="{8EE64512-4828-4210-89B2-976049C4A8A1}" srcOrd="0" destOrd="0" presId="urn:microsoft.com/office/officeart/2008/layout/HalfCircleOrganizationChart"/>
    <dgm:cxn modelId="{78520BDA-B042-4955-AC7F-1A2FDCF3E2C3}" type="presOf" srcId="{FEE3943C-59E8-41FE-8711-5E181CF97ED4}" destId="{FE636B5F-2BD0-4217-8DD3-B19C239FBBB8}" srcOrd="0" destOrd="0" presId="urn:microsoft.com/office/officeart/2008/layout/HalfCircleOrganizationChart"/>
    <dgm:cxn modelId="{2C2B8C1D-3C11-44B7-B106-2CCEFAE0B2C0}" type="presOf" srcId="{AC5585E4-B9F9-43C0-A7C5-710C88F14924}" destId="{EC1C217E-2BE1-4991-AA2E-5D9F408335F7}" srcOrd="1" destOrd="0" presId="urn:microsoft.com/office/officeart/2008/layout/HalfCircleOrganizationChart"/>
    <dgm:cxn modelId="{2A2E1CCF-5CF1-48B1-A874-657F0E295C4E}" srcId="{14AE96F4-33A2-4D6B-82F8-D1F3305D20B3}" destId="{0283F8D8-37E6-4C90-B730-8DD2E5850818}" srcOrd="0" destOrd="0" parTransId="{0C97FBAC-5764-4437-A8D2-B69A956C9F2F}" sibTransId="{D0343059-707C-4D0B-B0E4-E24ED3D3643A}"/>
    <dgm:cxn modelId="{8A2F8DD0-CF13-4DD4-A467-D1A19B18F694}" type="presOf" srcId="{0C97FBAC-5764-4437-A8D2-B69A956C9F2F}" destId="{5DC2BE66-D2D1-4D5F-8588-0F10A90CF194}" srcOrd="0" destOrd="0" presId="urn:microsoft.com/office/officeart/2008/layout/HalfCircleOrganizationChart"/>
    <dgm:cxn modelId="{5252D414-128A-4A38-B683-FBA34CA69DAC}" type="presParOf" srcId="{8EE64512-4828-4210-89B2-976049C4A8A1}" destId="{1055E7DE-3507-48D0-93B5-7945821B85FF}" srcOrd="0" destOrd="0" presId="urn:microsoft.com/office/officeart/2008/layout/HalfCircleOrganizationChart"/>
    <dgm:cxn modelId="{3965AA96-1AB7-401E-BF1D-0A28E1C97D53}" type="presParOf" srcId="{1055E7DE-3507-48D0-93B5-7945821B85FF}" destId="{C1B96EC8-043C-43C0-8990-11A672CA0CD2}" srcOrd="0" destOrd="0" presId="urn:microsoft.com/office/officeart/2008/layout/HalfCircleOrganizationChart"/>
    <dgm:cxn modelId="{12ED3C3C-00EB-41FC-8251-0225B6AF8DF5}" type="presParOf" srcId="{C1B96EC8-043C-43C0-8990-11A672CA0CD2}" destId="{AC2B3FEB-F2CE-4AE1-93ED-9E3E9FBFF74D}" srcOrd="0" destOrd="0" presId="urn:microsoft.com/office/officeart/2008/layout/HalfCircleOrganizationChart"/>
    <dgm:cxn modelId="{074B99BD-37AD-417D-BDCC-3B82CF9CFD39}" type="presParOf" srcId="{C1B96EC8-043C-43C0-8990-11A672CA0CD2}" destId="{CB878A26-5BC0-4995-AE1B-FE7B8DC9AD01}" srcOrd="1" destOrd="0" presId="urn:microsoft.com/office/officeart/2008/layout/HalfCircleOrganizationChart"/>
    <dgm:cxn modelId="{7D9D7D91-DF71-4738-ADB0-653AE6EE3507}" type="presParOf" srcId="{C1B96EC8-043C-43C0-8990-11A672CA0CD2}" destId="{7DE6FC47-E7AF-43BD-AEA0-0A87592ADDD9}" srcOrd="2" destOrd="0" presId="urn:microsoft.com/office/officeart/2008/layout/HalfCircleOrganizationChart"/>
    <dgm:cxn modelId="{A14E1CFA-95C0-4222-BE7D-08FE3DB4519D}" type="presParOf" srcId="{C1B96EC8-043C-43C0-8990-11A672CA0CD2}" destId="{62CD764B-976F-4553-BC56-9F823B0AA664}" srcOrd="3" destOrd="0" presId="urn:microsoft.com/office/officeart/2008/layout/HalfCircleOrganizationChart"/>
    <dgm:cxn modelId="{990FF67B-020D-42DA-90D0-335295AF4D13}" type="presParOf" srcId="{1055E7DE-3507-48D0-93B5-7945821B85FF}" destId="{F65FE51F-093D-442B-8EDA-C20B4C026B44}" srcOrd="1" destOrd="0" presId="urn:microsoft.com/office/officeart/2008/layout/HalfCircleOrganizationChart"/>
    <dgm:cxn modelId="{C493AFF7-3747-474A-A52B-FC7356124F9A}" type="presParOf" srcId="{F65FE51F-093D-442B-8EDA-C20B4C026B44}" destId="{5DC2BE66-D2D1-4D5F-8588-0F10A90CF194}" srcOrd="0" destOrd="0" presId="urn:microsoft.com/office/officeart/2008/layout/HalfCircleOrganizationChart"/>
    <dgm:cxn modelId="{9DC962E7-1898-4887-B312-52256FA8DDCC}" type="presParOf" srcId="{F65FE51F-093D-442B-8EDA-C20B4C026B44}" destId="{78997FA2-7514-460B-8932-21B2D15A2CBB}" srcOrd="1" destOrd="0" presId="urn:microsoft.com/office/officeart/2008/layout/HalfCircleOrganizationChart"/>
    <dgm:cxn modelId="{6D878EC0-64F3-4EC8-91F0-2C25A3318FEB}" type="presParOf" srcId="{78997FA2-7514-460B-8932-21B2D15A2CBB}" destId="{391FB907-A356-45B4-A3E7-5A94CEA75CD0}" srcOrd="0" destOrd="0" presId="urn:microsoft.com/office/officeart/2008/layout/HalfCircleOrganizationChart"/>
    <dgm:cxn modelId="{71A6217F-D667-458D-90C5-15AC2029B278}" type="presParOf" srcId="{391FB907-A356-45B4-A3E7-5A94CEA75CD0}" destId="{F2D90F5F-312B-499C-B430-81C1391FD34A}" srcOrd="0" destOrd="0" presId="urn:microsoft.com/office/officeart/2008/layout/HalfCircleOrganizationChart"/>
    <dgm:cxn modelId="{9EFA6064-1570-48CA-824B-5E4E13202109}" type="presParOf" srcId="{391FB907-A356-45B4-A3E7-5A94CEA75CD0}" destId="{EB31D76B-A509-46C6-86F1-41570BEEC053}" srcOrd="1" destOrd="0" presId="urn:microsoft.com/office/officeart/2008/layout/HalfCircleOrganizationChart"/>
    <dgm:cxn modelId="{7A2EC81F-0E7C-42BF-A964-4C13FCD3FA9E}" type="presParOf" srcId="{391FB907-A356-45B4-A3E7-5A94CEA75CD0}" destId="{A60CC7EA-2FE5-4E81-B875-3AD700798882}" srcOrd="2" destOrd="0" presId="urn:microsoft.com/office/officeart/2008/layout/HalfCircleOrganizationChart"/>
    <dgm:cxn modelId="{3E000D63-7602-48FC-A415-C1C68294DB3E}" type="presParOf" srcId="{391FB907-A356-45B4-A3E7-5A94CEA75CD0}" destId="{451FC83E-9BD7-4DAC-974E-8CBF845F87AE}" srcOrd="3" destOrd="0" presId="urn:microsoft.com/office/officeart/2008/layout/HalfCircleOrganizationChart"/>
    <dgm:cxn modelId="{2D059A88-7FE8-42EE-9EE8-EF39FD78966F}" type="presParOf" srcId="{78997FA2-7514-460B-8932-21B2D15A2CBB}" destId="{2643C355-0521-4D9E-87E5-A68DE7128D06}" srcOrd="1" destOrd="0" presId="urn:microsoft.com/office/officeart/2008/layout/HalfCircleOrganizationChart"/>
    <dgm:cxn modelId="{0079D18B-B384-40A7-8AF1-71A6E0CCB9C9}" type="presParOf" srcId="{78997FA2-7514-460B-8932-21B2D15A2CBB}" destId="{17FBA75D-7EE3-4AEC-91DD-5A7A90C971C1}" srcOrd="2" destOrd="0" presId="urn:microsoft.com/office/officeart/2008/layout/HalfCircleOrganizationChart"/>
    <dgm:cxn modelId="{1F2BE7BE-7863-4AEA-98A1-07C95F4E1E85}" type="presParOf" srcId="{F65FE51F-093D-442B-8EDA-C20B4C026B44}" destId="{FE636B5F-2BD0-4217-8DD3-B19C239FBBB8}" srcOrd="2" destOrd="0" presId="urn:microsoft.com/office/officeart/2008/layout/HalfCircleOrganizationChart"/>
    <dgm:cxn modelId="{912C7705-BB2F-427D-BD19-EFF153D535F9}" type="presParOf" srcId="{F65FE51F-093D-442B-8EDA-C20B4C026B44}" destId="{3730369F-5FC6-487C-8E5C-63CD632F93BD}" srcOrd="3" destOrd="0" presId="urn:microsoft.com/office/officeart/2008/layout/HalfCircleOrganizationChart"/>
    <dgm:cxn modelId="{1C3C223B-4F9A-4D11-A95F-4BFCED4B78D6}" type="presParOf" srcId="{3730369F-5FC6-487C-8E5C-63CD632F93BD}" destId="{1B0424DA-9872-4DA0-9A75-45F621E8F1A7}" srcOrd="0" destOrd="0" presId="urn:microsoft.com/office/officeart/2008/layout/HalfCircleOrganizationChart"/>
    <dgm:cxn modelId="{7B32679B-654B-4577-BD02-AD10A14DA8E2}" type="presParOf" srcId="{1B0424DA-9872-4DA0-9A75-45F621E8F1A7}" destId="{FDF619E4-523A-42CD-8A69-35CAE284E23F}" srcOrd="0" destOrd="0" presId="urn:microsoft.com/office/officeart/2008/layout/HalfCircleOrganizationChart"/>
    <dgm:cxn modelId="{09A62C7A-54B6-465F-8B81-9488E2B2D728}" type="presParOf" srcId="{1B0424DA-9872-4DA0-9A75-45F621E8F1A7}" destId="{621B5151-F7DB-4219-A6B3-021C18366A9F}" srcOrd="1" destOrd="0" presId="urn:microsoft.com/office/officeart/2008/layout/HalfCircleOrganizationChart"/>
    <dgm:cxn modelId="{8C0A5EE4-A1B6-4E82-AA97-B80B8C5D4424}" type="presParOf" srcId="{1B0424DA-9872-4DA0-9A75-45F621E8F1A7}" destId="{8AA09D28-01E2-4B5F-8476-88B9D0ED1DE1}" srcOrd="2" destOrd="0" presId="urn:microsoft.com/office/officeart/2008/layout/HalfCircleOrganizationChart"/>
    <dgm:cxn modelId="{FAD7D05C-9A93-4988-8292-24D05280B83D}" type="presParOf" srcId="{1B0424DA-9872-4DA0-9A75-45F621E8F1A7}" destId="{EC1C217E-2BE1-4991-AA2E-5D9F408335F7}" srcOrd="3" destOrd="0" presId="urn:microsoft.com/office/officeart/2008/layout/HalfCircleOrganizationChart"/>
    <dgm:cxn modelId="{CA58F179-A595-441A-B9A4-77122B457D5D}" type="presParOf" srcId="{3730369F-5FC6-487C-8E5C-63CD632F93BD}" destId="{145A3A65-DD6E-4500-B927-8186C48AEE76}" srcOrd="1" destOrd="0" presId="urn:microsoft.com/office/officeart/2008/layout/HalfCircleOrganizationChart"/>
    <dgm:cxn modelId="{85A2A324-FD30-4A53-BA2A-87331E4BB847}" type="presParOf" srcId="{3730369F-5FC6-487C-8E5C-63CD632F93BD}" destId="{CE054188-2E16-4140-A551-22EF9F6E8BA1}" srcOrd="2" destOrd="0" presId="urn:microsoft.com/office/officeart/2008/layout/HalfCircleOrganizationChart"/>
    <dgm:cxn modelId="{DAC62279-8496-463B-A716-9FB8E0769D4C}" type="presParOf" srcId="{1055E7DE-3507-48D0-93B5-7945821B85FF}" destId="{DEE722AA-34DD-46FC-BFAE-57D4FC2F3E7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633588" y="0"/>
            <a:ext cx="4309798" cy="342900"/>
          </a:xfrm>
          <a:prstGeom prst="rect">
            <a:avLst/>
          </a:prstGeom>
        </p:spPr>
        <p:txBody>
          <a:bodyPr vert="horz" lIns="91440" tIns="45720" rIns="91440" bIns="45720" rtlCol="0"/>
          <a:lstStyle>
            <a:lvl1pPr algn="r">
              <a:defRPr sz="1200"/>
            </a:lvl1pPr>
          </a:lstStyle>
          <a:p>
            <a:fld id="{87490F50-7555-452D-8402-AA082216F780}" type="datetimeFigureOut">
              <a:rPr lang="id-ID" smtClean="0"/>
              <a:t>06/07/2018</a:t>
            </a:fld>
            <a:endParaRPr lang="id-ID"/>
          </a:p>
        </p:txBody>
      </p:sp>
      <p:sp>
        <p:nvSpPr>
          <p:cNvPr id="4" name="Footer Placeholder 3"/>
          <p:cNvSpPr>
            <a:spLocks noGrp="1"/>
          </p:cNvSpPr>
          <p:nvPr>
            <p:ph type="ftr" sz="quarter" idx="2"/>
          </p:nvPr>
        </p:nvSpPr>
        <p:spPr>
          <a:xfrm>
            <a:off x="0" y="6513910"/>
            <a:ext cx="4309798" cy="3429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633588" y="6513910"/>
            <a:ext cx="4309798" cy="342900"/>
          </a:xfrm>
          <a:prstGeom prst="rect">
            <a:avLst/>
          </a:prstGeom>
        </p:spPr>
        <p:txBody>
          <a:bodyPr vert="horz" lIns="91440" tIns="45720" rIns="91440" bIns="45720" rtlCol="0" anchor="b"/>
          <a:lstStyle>
            <a:lvl1pPr algn="r">
              <a:defRPr sz="1200"/>
            </a:lvl1pPr>
          </a:lstStyle>
          <a:p>
            <a:fld id="{F3E47E94-5BF5-4D9F-BBCE-6E09C04EB2E3}" type="slidenum">
              <a:rPr lang="id-ID" smtClean="0"/>
              <a:t>‹#›</a:t>
            </a:fld>
            <a:endParaRPr lang="id-ID"/>
          </a:p>
        </p:txBody>
      </p:sp>
    </p:spTree>
    <p:extLst>
      <p:ext uri="{BB962C8B-B14F-4D97-AF65-F5344CB8AC3E}">
        <p14:creationId xmlns:p14="http://schemas.microsoft.com/office/powerpoint/2010/main" val="40506167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E89C378-CFA2-4C32-8F04-E41DC38757B9}" type="datetimeFigureOut">
              <a:rPr lang="id-ID" smtClean="0"/>
              <a:t>06/07/2018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419948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E89C378-CFA2-4C32-8F04-E41DC38757B9}" type="datetimeFigureOut">
              <a:rPr lang="id-ID" smtClean="0"/>
              <a:t>06/07/2018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58629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E89C378-CFA2-4C32-8F04-E41DC38757B9}" type="datetimeFigureOut">
              <a:rPr lang="id-ID" smtClean="0"/>
              <a:t>06/07/2018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39077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E89C378-CFA2-4C32-8F04-E41DC38757B9}" type="datetimeFigureOut">
              <a:rPr lang="id-ID" smtClean="0"/>
              <a:t>06/07/2018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177620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9C378-CFA2-4C32-8F04-E41DC38757B9}" type="datetimeFigureOut">
              <a:rPr lang="id-ID" smtClean="0"/>
              <a:t>06/07/2018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185550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E89C378-CFA2-4C32-8F04-E41DC38757B9}" type="datetimeFigureOut">
              <a:rPr lang="id-ID" smtClean="0"/>
              <a:t>06/07/2018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390618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E89C378-CFA2-4C32-8F04-E41DC38757B9}" type="datetimeFigureOut">
              <a:rPr lang="id-ID" smtClean="0"/>
              <a:t>06/07/2018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327074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E89C378-CFA2-4C32-8F04-E41DC38757B9}" type="datetimeFigureOut">
              <a:rPr lang="id-ID" smtClean="0"/>
              <a:t>06/07/2018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189960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9C378-CFA2-4C32-8F04-E41DC38757B9}" type="datetimeFigureOut">
              <a:rPr lang="id-ID" smtClean="0"/>
              <a:t>06/07/2018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261690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9C378-CFA2-4C32-8F04-E41DC38757B9}" type="datetimeFigureOut">
              <a:rPr lang="id-ID" smtClean="0"/>
              <a:t>06/07/2018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115890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9C378-CFA2-4C32-8F04-E41DC38757B9}" type="datetimeFigureOut">
              <a:rPr lang="id-ID" smtClean="0"/>
              <a:t>06/07/2018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C7E080-13F6-469C-9AA2-E509BF844C32}" type="slidenum">
              <a:rPr lang="id-ID" smtClean="0"/>
              <a:t>‹#›</a:t>
            </a:fld>
            <a:endParaRPr lang="id-ID"/>
          </a:p>
        </p:txBody>
      </p:sp>
    </p:spTree>
    <p:extLst>
      <p:ext uri="{BB962C8B-B14F-4D97-AF65-F5344CB8AC3E}">
        <p14:creationId xmlns:p14="http://schemas.microsoft.com/office/powerpoint/2010/main" val="169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9C378-CFA2-4C32-8F04-E41DC38757B9}" type="datetimeFigureOut">
              <a:rPr lang="id-ID" smtClean="0"/>
              <a:t>06/07/2018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7E080-13F6-469C-9AA2-E509BF844C32}" type="slidenum">
              <a:rPr lang="id-ID" smtClean="0"/>
              <a:t>‹#›</a:t>
            </a:fld>
            <a:endParaRPr lang="id-ID"/>
          </a:p>
        </p:txBody>
      </p:sp>
    </p:spTree>
    <p:extLst>
      <p:ext uri="{BB962C8B-B14F-4D97-AF65-F5344CB8AC3E}">
        <p14:creationId xmlns:p14="http://schemas.microsoft.com/office/powerpoint/2010/main" val="330733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sil gambar untuk background neu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352"/>
            <a:ext cx="9144000" cy="4611784"/>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Subtitle 2"/>
          <p:cNvSpPr txBox="1">
            <a:spLocks/>
          </p:cNvSpPr>
          <p:nvPr/>
        </p:nvSpPr>
        <p:spPr>
          <a:xfrm>
            <a:off x="107504" y="5805264"/>
            <a:ext cx="2592288"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1600" dirty="0" smtClean="0">
                <a:solidFill>
                  <a:schemeClr val="tx1"/>
                </a:solidFill>
                <a:latin typeface="Times New Roman" pitchFamily="18" charset="0"/>
                <a:cs typeface="Times New Roman" pitchFamily="18" charset="0"/>
              </a:rPr>
              <a:t>Pembimbing 1</a:t>
            </a:r>
          </a:p>
          <a:p>
            <a:endParaRPr lang="id-ID" sz="1600" dirty="0">
              <a:solidFill>
                <a:schemeClr val="tx1"/>
              </a:solidFill>
              <a:latin typeface="Times New Roman" pitchFamily="18" charset="0"/>
              <a:cs typeface="Times New Roman" pitchFamily="18" charset="0"/>
            </a:endParaRPr>
          </a:p>
          <a:p>
            <a:r>
              <a:rPr lang="id-ID" sz="1600" dirty="0" smtClean="0">
                <a:solidFill>
                  <a:schemeClr val="tx1"/>
                </a:solidFill>
                <a:latin typeface="Times New Roman" pitchFamily="18" charset="0"/>
                <a:cs typeface="Times New Roman" pitchFamily="18" charset="0"/>
              </a:rPr>
              <a:t>Yessi Mulyani, S.T, M.T</a:t>
            </a:r>
          </a:p>
        </p:txBody>
      </p:sp>
      <p:sp>
        <p:nvSpPr>
          <p:cNvPr id="5" name="Subtitle 2"/>
          <p:cNvSpPr txBox="1">
            <a:spLocks/>
          </p:cNvSpPr>
          <p:nvPr/>
        </p:nvSpPr>
        <p:spPr>
          <a:xfrm>
            <a:off x="2699792" y="5805264"/>
            <a:ext cx="3312368"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1600" dirty="0" smtClean="0">
                <a:solidFill>
                  <a:schemeClr val="tx1"/>
                </a:solidFill>
                <a:latin typeface="Times New Roman" pitchFamily="18" charset="0"/>
                <a:cs typeface="Times New Roman" pitchFamily="18" charset="0"/>
              </a:rPr>
              <a:t>Pembimbing 2</a:t>
            </a:r>
          </a:p>
          <a:p>
            <a:endParaRPr lang="id-ID" sz="1600" dirty="0" smtClean="0">
              <a:solidFill>
                <a:schemeClr val="tx1"/>
              </a:solidFill>
              <a:latin typeface="Times New Roman" pitchFamily="18" charset="0"/>
              <a:cs typeface="Times New Roman" pitchFamily="18" charset="0"/>
            </a:endParaRPr>
          </a:p>
          <a:p>
            <a:r>
              <a:rPr lang="id-ID" sz="1600" dirty="0" smtClean="0">
                <a:solidFill>
                  <a:schemeClr val="tx1"/>
                </a:solidFill>
                <a:latin typeface="Times New Roman" pitchFamily="18" charset="0"/>
                <a:cs typeface="Times New Roman" pitchFamily="18" charset="0"/>
              </a:rPr>
              <a:t>Wahyu Eko Sulistiono, S.T.,M.Sc.</a:t>
            </a:r>
            <a:endParaRPr lang="id-ID" sz="1600"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6228184" y="5805264"/>
            <a:ext cx="2736304"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1600" dirty="0" smtClean="0">
                <a:solidFill>
                  <a:schemeClr val="tx1"/>
                </a:solidFill>
                <a:latin typeface="Times New Roman" pitchFamily="18" charset="0"/>
                <a:cs typeface="Times New Roman" pitchFamily="18" charset="0"/>
              </a:rPr>
              <a:t>Penguji</a:t>
            </a:r>
          </a:p>
          <a:p>
            <a:endParaRPr lang="id-ID" sz="1600" dirty="0" smtClean="0">
              <a:solidFill>
                <a:schemeClr val="tx1"/>
              </a:solidFill>
              <a:latin typeface="Times New Roman" pitchFamily="18" charset="0"/>
              <a:cs typeface="Times New Roman" pitchFamily="18" charset="0"/>
            </a:endParaRPr>
          </a:p>
          <a:p>
            <a:r>
              <a:rPr lang="id-ID" sz="1600" dirty="0" smtClean="0">
                <a:solidFill>
                  <a:schemeClr val="tx1"/>
                </a:solidFill>
                <a:latin typeface="Times New Roman" pitchFamily="18" charset="0"/>
                <a:cs typeface="Times New Roman" pitchFamily="18" charset="0"/>
              </a:rPr>
              <a:t>Ing. Hery Dian Septama,S.T.</a:t>
            </a:r>
          </a:p>
        </p:txBody>
      </p:sp>
      <p:pic>
        <p:nvPicPr>
          <p:cNvPr id="1028" name="Picture 4" descr="Hasil gambar untuk uni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03" y="182417"/>
            <a:ext cx="1165883" cy="11463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99592" y="1628800"/>
            <a:ext cx="1800200" cy="718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723674" y="2347244"/>
            <a:ext cx="2840214" cy="7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2655257" y="1382549"/>
            <a:ext cx="432048" cy="93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3568837" y="2460719"/>
            <a:ext cx="432048" cy="93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3211251" y="1672685"/>
            <a:ext cx="2840214" cy="93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a:off x="4000885" y="2375832"/>
            <a:ext cx="1267707" cy="52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3995937" y="2929589"/>
            <a:ext cx="1889418" cy="355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a:off x="6003562" y="1322676"/>
            <a:ext cx="637234" cy="1459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5414231" y="2052625"/>
            <a:ext cx="637234" cy="1459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6322179" y="1722888"/>
            <a:ext cx="2245729" cy="43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6183857" y="2154774"/>
            <a:ext cx="2060552" cy="89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827584" y="1697597"/>
            <a:ext cx="7772400" cy="1656183"/>
          </a:xfrm>
        </p:spPr>
        <p:txBody>
          <a:bodyPr>
            <a:normAutofit fontScale="90000"/>
          </a:bodyPr>
          <a:lstStyle/>
          <a:p>
            <a:r>
              <a:rPr lang="id-ID" sz="2700" b="1" dirty="0" smtClean="0">
                <a:latin typeface="Times New Roman" pitchFamily="18" charset="0"/>
                <a:cs typeface="Times New Roman" pitchFamily="18" charset="0"/>
              </a:rPr>
              <a:t>“SORTASI </a:t>
            </a:r>
            <a:r>
              <a:rPr lang="id-ID" sz="2700" b="1" dirty="0">
                <a:latin typeface="Times New Roman" pitchFamily="18" charset="0"/>
                <a:cs typeface="Times New Roman" pitchFamily="18" charset="0"/>
              </a:rPr>
              <a:t>BUAH KOPI UNTUK MENENTUKAN MUTU BUAH KOPI MENGGUNAKAN JARINGAN SYARAF TIRUAN METODE </a:t>
            </a:r>
            <a:r>
              <a:rPr lang="id-ID" sz="2700" b="1" i="1" dirty="0">
                <a:latin typeface="Times New Roman" pitchFamily="18" charset="0"/>
                <a:cs typeface="Times New Roman" pitchFamily="18" charset="0"/>
              </a:rPr>
              <a:t>BACKPROPAGATION</a:t>
            </a:r>
            <a:r>
              <a:rPr lang="id-ID" sz="2700" b="1" dirty="0">
                <a:latin typeface="Times New Roman" pitchFamily="18" charset="0"/>
                <a:cs typeface="Times New Roman" pitchFamily="18" charset="0"/>
              </a:rPr>
              <a:t> DENGAN </a:t>
            </a:r>
            <a:r>
              <a:rPr lang="id-ID" sz="2700" b="1" dirty="0" smtClean="0">
                <a:latin typeface="Times New Roman" pitchFamily="18" charset="0"/>
                <a:cs typeface="Times New Roman" pitchFamily="18" charset="0"/>
              </a:rPr>
              <a:t>MATLAB”</a:t>
            </a:r>
            <a:endParaRPr lang="id-ID" b="1" dirty="0">
              <a:latin typeface="Times New Roman" pitchFamily="18" charset="0"/>
              <a:cs typeface="Times New Roman" pitchFamily="18" charset="0"/>
            </a:endParaRPr>
          </a:p>
        </p:txBody>
      </p:sp>
      <p:pic>
        <p:nvPicPr>
          <p:cNvPr id="2052"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328"/>
          <a:stretch/>
        </p:blipFill>
        <p:spPr bwMode="auto">
          <a:xfrm>
            <a:off x="7214133" y="354213"/>
            <a:ext cx="1897867" cy="382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908046" y="4365104"/>
            <a:ext cx="1453421" cy="179391"/>
          </a:xfrm>
          <a:prstGeom prst="rect">
            <a:avLst/>
          </a:prstGeom>
          <a:noFill/>
        </p:spPr>
        <p:txBody>
          <a:bodyPr wrap="none" lIns="91440" tIns="45720" rIns="91440" bIns="45720">
            <a:prstTxWarp prst="textPlain">
              <a:avLst/>
            </a:prstTxWarp>
            <a:spAutoFit/>
          </a:bodyPr>
          <a:lstStyle/>
          <a:p>
            <a:pPr algn="ctr"/>
            <a:r>
              <a:rPr lang="id-ID" sz="1600" b="1" dirty="0" smtClean="0">
                <a:ln w="12700">
                  <a:solidFill>
                    <a:schemeClr val="tx1"/>
                  </a:solidFill>
                  <a:prstDash val="solid"/>
                </a:ln>
                <a:effectLst>
                  <a:outerShdw blurRad="41275" dist="20320" dir="1800000" algn="tl" rotWithShape="0">
                    <a:srgbClr val="000000">
                      <a:alpha val="40000"/>
                    </a:srgbClr>
                  </a:outerShdw>
                </a:effectLst>
                <a:latin typeface="Calisto MT" pitchFamily="18" charset="0"/>
                <a:ea typeface="Batang" pitchFamily="18" charset="-127"/>
              </a:rPr>
              <a:t>Present By :</a:t>
            </a:r>
          </a:p>
        </p:txBody>
      </p:sp>
      <p:sp>
        <p:nvSpPr>
          <p:cNvPr id="25" name="Rectangle 24"/>
          <p:cNvSpPr/>
          <p:nvPr/>
        </p:nvSpPr>
        <p:spPr>
          <a:xfrm>
            <a:off x="3263159" y="4866964"/>
            <a:ext cx="2835993" cy="213829"/>
          </a:xfrm>
          <a:prstGeom prst="rect">
            <a:avLst/>
          </a:prstGeom>
          <a:noFill/>
        </p:spPr>
        <p:txBody>
          <a:bodyPr wrap="none" lIns="91440" tIns="45720" rIns="91440" bIns="45720">
            <a:prstTxWarp prst="textPlain">
              <a:avLst/>
            </a:prstTxWarp>
            <a:spAutoFit/>
          </a:bodyPr>
          <a:lstStyle/>
          <a:p>
            <a:pPr algn="ctr"/>
            <a:r>
              <a:rPr lang="id-ID" b="1" dirty="0" smtClean="0">
                <a:ln w="12700">
                  <a:solidFill>
                    <a:schemeClr val="tx1"/>
                  </a:solidFill>
                  <a:prstDash val="solid"/>
                </a:ln>
                <a:effectLst>
                  <a:outerShdw blurRad="41275" dist="20320" dir="1800000" algn="tl" rotWithShape="0">
                    <a:srgbClr val="000000">
                      <a:alpha val="40000"/>
                    </a:srgbClr>
                  </a:outerShdw>
                </a:effectLst>
                <a:latin typeface="Calisto MT" pitchFamily="18" charset="0"/>
                <a:ea typeface="Batang" pitchFamily="18" charset="-127"/>
              </a:rPr>
              <a:t>Yeni Apriyana		1415061041</a:t>
            </a:r>
            <a:endParaRPr lang="id-ID" b="1" dirty="0">
              <a:ln w="12700">
                <a:solidFill>
                  <a:schemeClr val="tx1"/>
                </a:solidFill>
                <a:prstDash val="solid"/>
              </a:ln>
              <a:effectLst>
                <a:outerShdw blurRad="41275" dist="20320" dir="1800000" algn="tl" rotWithShape="0">
                  <a:srgbClr val="000000">
                    <a:alpha val="40000"/>
                  </a:srgbClr>
                </a:outerShdw>
              </a:effectLst>
              <a:latin typeface="Calisto MT" pitchFamily="18" charset="0"/>
            </a:endParaRPr>
          </a:p>
        </p:txBody>
      </p:sp>
    </p:spTree>
    <p:extLst>
      <p:ext uri="{BB962C8B-B14F-4D97-AF65-F5344CB8AC3E}">
        <p14:creationId xmlns:p14="http://schemas.microsoft.com/office/powerpoint/2010/main" val="2040235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750"/>
                                        <p:tgtEl>
                                          <p:spTgt spid="9"/>
                                        </p:tgtEl>
                                      </p:cBhvr>
                                    </p:animEffect>
                                  </p:childTnLst>
                                </p:cTn>
                              </p:par>
                            </p:childTnLst>
                          </p:cTn>
                        </p:par>
                        <p:par>
                          <p:cTn id="12" fill="hold">
                            <p:stCondLst>
                              <p:cond delay="125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750"/>
                                        <p:tgtEl>
                                          <p:spTgt spid="25"/>
                                        </p:tgtEl>
                                      </p:cBhvr>
                                    </p:animEffect>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750"/>
                                        <p:tgtEl>
                                          <p:spTgt spid="4"/>
                                        </p:tgtEl>
                                      </p:cBhvr>
                                    </p:animEffect>
                                  </p:childTnLst>
                                </p:cTn>
                              </p:par>
                            </p:childTnLst>
                          </p:cTn>
                        </p:par>
                        <p:par>
                          <p:cTn id="20" fill="hold">
                            <p:stCondLst>
                              <p:cond delay="2750"/>
                            </p:stCondLst>
                            <p:childTnLst>
                              <p:par>
                                <p:cTn id="21" presetID="16" presetClass="entr" presetSubtype="2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750"/>
                                        <p:tgtEl>
                                          <p:spTgt spid="5"/>
                                        </p:tgtEl>
                                      </p:cBhvr>
                                    </p:animEffect>
                                  </p:childTnLst>
                                </p:cTn>
                              </p:par>
                            </p:childTnLst>
                          </p:cTn>
                        </p:par>
                        <p:par>
                          <p:cTn id="24" fill="hold">
                            <p:stCondLst>
                              <p:cond delay="3500"/>
                            </p:stCondLst>
                            <p:childTnLst>
                              <p:par>
                                <p:cTn id="25" presetID="16" presetClass="entr" presetSubtype="2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p:bldP spid="9"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Representasi  </a:t>
            </a:r>
            <a:r>
              <a:rPr lang="id-ID" dirty="0" smtClean="0">
                <a:solidFill>
                  <a:schemeClr val="bg1">
                    <a:lumMod val="50000"/>
                  </a:schemeClr>
                </a:solidFill>
              </a:rPr>
              <a:t>Warna</a:t>
            </a:r>
            <a:endParaRPr lang="id-ID"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7584" y="1700808"/>
            <a:ext cx="7439118" cy="4093428"/>
          </a:xfrm>
          <a:prstGeom prst="rect">
            <a:avLst/>
          </a:prstGeom>
        </p:spPr>
        <p:txBody>
          <a:bodyPr wrap="square">
            <a:spAutoFit/>
          </a:bodyPr>
          <a:lstStyle/>
          <a:p>
            <a:pPr algn="just"/>
            <a:r>
              <a:rPr lang="id-ID" sz="2000" dirty="0"/>
              <a:t>Represensi warna terdiri dari tiga unsur warna utama yaitu merah (</a:t>
            </a:r>
            <a:r>
              <a:rPr lang="id-ID" sz="2000" i="1" dirty="0"/>
              <a:t>red</a:t>
            </a:r>
            <a:r>
              <a:rPr lang="id-ID" sz="2000" dirty="0"/>
              <a:t>), hijau (</a:t>
            </a:r>
            <a:r>
              <a:rPr lang="id-ID" sz="2000" i="1" dirty="0"/>
              <a:t>green</a:t>
            </a:r>
            <a:r>
              <a:rPr lang="id-ID" sz="2000" dirty="0"/>
              <a:t>), dan biru (</a:t>
            </a:r>
            <a:r>
              <a:rPr lang="id-ID" sz="2000" i="1" dirty="0"/>
              <a:t>blue</a:t>
            </a:r>
            <a:r>
              <a:rPr lang="id-ID" sz="2000" dirty="0"/>
              <a:t>) atau disingkat dengan warna RGB. </a:t>
            </a:r>
            <a:endParaRPr lang="id-ID" sz="2000" dirty="0" smtClean="0"/>
          </a:p>
          <a:p>
            <a:pPr algn="just"/>
            <a:endParaRPr lang="id-ID" sz="2000" dirty="0" smtClean="0"/>
          </a:p>
          <a:p>
            <a:pPr algn="just"/>
            <a:r>
              <a:rPr lang="id-ID" sz="2000" dirty="0" smtClean="0"/>
              <a:t>Gabungan </a:t>
            </a:r>
            <a:r>
              <a:rPr lang="id-ID" sz="2000" dirty="0"/>
              <a:t>dari ketiga warna tersebut membentuk warna-warna lainnya berdasarkan intensitas dari setiap warna tersebut dengan intensitas maksimal, dan warna hitam merupakan gabungan dari ketiga warna tersebut dengan intensitas minimal. </a:t>
            </a:r>
            <a:endParaRPr lang="id-ID" sz="2000" dirty="0" smtClean="0"/>
          </a:p>
          <a:p>
            <a:pPr algn="just"/>
            <a:endParaRPr lang="id-ID" sz="2000" dirty="0"/>
          </a:p>
          <a:p>
            <a:pPr algn="just"/>
            <a:r>
              <a:rPr lang="id-ID" sz="2000" dirty="0" smtClean="0"/>
              <a:t>Representasi </a:t>
            </a:r>
            <a:r>
              <a:rPr lang="id-ID" sz="2000" dirty="0"/>
              <a:t>warna dikembangan dengan tujuan untuk memodelkan, menghitung dan memvisualisasikan informasi warna sehingga dapat dengan mudah komputer atau sistem digital lainnya untuk memproses informasi warna dan membedakan warna seperti halnya sistem visual manusia.</a:t>
            </a:r>
          </a:p>
        </p:txBody>
      </p:sp>
      <p:sp>
        <p:nvSpPr>
          <p:cNvPr id="4" name="AutoShape 2" descr="Gambar terkait"/>
          <p:cNvSpPr>
            <a:spLocks noChangeAspect="1" noChangeArrowheads="1"/>
          </p:cNvSpPr>
          <p:nvPr/>
        </p:nvSpPr>
        <p:spPr bwMode="auto">
          <a:xfrm>
            <a:off x="155575" y="-1608138"/>
            <a:ext cx="2752725"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4100" name="Picture 4" descr="Gambar terka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76948">
            <a:off x="6940649" y="5234106"/>
            <a:ext cx="2149295" cy="14976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059816">
            <a:off x="7285256" y="114846"/>
            <a:ext cx="1776862"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Ruang Warna </a:t>
            </a:r>
            <a:r>
              <a:rPr lang="id-ID" dirty="0" smtClean="0">
                <a:solidFill>
                  <a:schemeClr val="bg1">
                    <a:lumMod val="50000"/>
                  </a:schemeClr>
                </a:solidFill>
              </a:rPr>
              <a:t>RGB</a:t>
            </a:r>
            <a:endParaRPr lang="id-ID"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0526" y="1412776"/>
            <a:ext cx="8336299" cy="1754326"/>
          </a:xfrm>
          <a:prstGeom prst="rect">
            <a:avLst/>
          </a:prstGeom>
        </p:spPr>
        <p:txBody>
          <a:bodyPr wrap="square">
            <a:spAutoFit/>
          </a:bodyPr>
          <a:lstStyle/>
          <a:p>
            <a:pPr algn="just"/>
            <a:r>
              <a:rPr lang="id-ID" dirty="0"/>
              <a:t>Ruang warna RGB merupakan ruang warna standar yang didasarkan pada hasil akuisisi frekuensi warna oleh sensor elektronik. Bentuk keluaran dari sensor ini adalah berupa sinyal analog, yang kemudian intensitas amplitudonya di digitalisasi dan dikodekan dalam 8 bit untuk setiap </a:t>
            </a:r>
            <a:r>
              <a:rPr lang="id-ID" dirty="0" smtClean="0"/>
              <a:t>warnanya. Setiap </a:t>
            </a:r>
            <a:r>
              <a:rPr lang="id-ID" dirty="0"/>
              <a:t>titik atau pixel pada citra berwarna memiliki tiga komponen warna red, green dan blue yang masing-masing umumnya dikodekan dengan 8 bit, atau total ketiganya adalah 3 x 8 = 24 bit (tiga byte).</a:t>
            </a:r>
          </a:p>
        </p:txBody>
      </p:sp>
      <p:pic>
        <p:nvPicPr>
          <p:cNvPr id="9" name="Picture 8"/>
          <p:cNvPicPr/>
          <p:nvPr/>
        </p:nvPicPr>
        <p:blipFill>
          <a:blip r:embed="rId3"/>
          <a:stretch>
            <a:fillRect/>
          </a:stretch>
        </p:blipFill>
        <p:spPr>
          <a:xfrm>
            <a:off x="2431085" y="3167102"/>
            <a:ext cx="3836035" cy="750570"/>
          </a:xfrm>
          <a:prstGeom prst="rect">
            <a:avLst/>
          </a:prstGeom>
        </p:spPr>
      </p:pic>
      <p:sp>
        <p:nvSpPr>
          <p:cNvPr id="4" name="Rectangle 3"/>
          <p:cNvSpPr/>
          <p:nvPr/>
        </p:nvSpPr>
        <p:spPr>
          <a:xfrm>
            <a:off x="316671" y="4139701"/>
            <a:ext cx="8552323" cy="1815882"/>
          </a:xfrm>
          <a:prstGeom prst="rect">
            <a:avLst/>
          </a:prstGeom>
        </p:spPr>
        <p:txBody>
          <a:bodyPr wrap="square">
            <a:spAutoFit/>
          </a:bodyPr>
          <a:lstStyle/>
          <a:p>
            <a:r>
              <a:rPr lang="id-ID" sz="1600" dirty="0"/>
              <a:t>Pada perhitungan nilai R</a:t>
            </a:r>
            <a:r>
              <a:rPr lang="id-ID" sz="1600" baseline="-25000" dirty="0"/>
              <a:t>n</a:t>
            </a:r>
            <a:r>
              <a:rPr lang="id-ID" sz="1600" dirty="0"/>
              <a:t>,G</a:t>
            </a:r>
            <a:r>
              <a:rPr lang="id-ID" sz="1600" baseline="-25000" dirty="0"/>
              <a:t>n</a:t>
            </a:r>
            <a:r>
              <a:rPr lang="id-ID" sz="1600" dirty="0"/>
              <a:t>, dan B</a:t>
            </a:r>
            <a:r>
              <a:rPr lang="id-ID" sz="1600" baseline="-25000" dirty="0"/>
              <a:t>n</a:t>
            </a:r>
            <a:r>
              <a:rPr lang="id-ID" sz="1600" dirty="0"/>
              <a:t> sendiri secara matematis dapat dihitung dengan rumus R :</a:t>
            </a:r>
          </a:p>
          <a:p>
            <a:r>
              <a:rPr lang="id-ID" sz="1600" dirty="0"/>
              <a:t>		R</a:t>
            </a:r>
            <a:r>
              <a:rPr lang="id-ID" sz="1600" baseline="-25000" dirty="0"/>
              <a:t>n</a:t>
            </a:r>
            <a:r>
              <a:rPr lang="id-ID" sz="1600" dirty="0"/>
              <a:t>,G</a:t>
            </a:r>
            <a:r>
              <a:rPr lang="id-ID" sz="1600" baseline="-25000" dirty="0"/>
              <a:t>n</a:t>
            </a:r>
            <a:r>
              <a:rPr lang="id-ID" sz="1600" dirty="0"/>
              <a:t>, dan B</a:t>
            </a:r>
            <a:r>
              <a:rPr lang="id-ID" sz="1600" baseline="-25000" dirty="0"/>
              <a:t>n</a:t>
            </a:r>
            <a:r>
              <a:rPr lang="id-ID" sz="1600" dirty="0"/>
              <a:t> = (R</a:t>
            </a:r>
            <a:r>
              <a:rPr lang="id-ID" sz="1600" baseline="-25000" dirty="0"/>
              <a:t>n</a:t>
            </a:r>
            <a:r>
              <a:rPr lang="id-ID" sz="1600" dirty="0"/>
              <a:t> * 65536) + (G</a:t>
            </a:r>
            <a:r>
              <a:rPr lang="id-ID" sz="1600" baseline="-25000" dirty="0"/>
              <a:t>n</a:t>
            </a:r>
            <a:r>
              <a:rPr lang="id-ID" sz="1600" dirty="0"/>
              <a:t>*256) + B</a:t>
            </a:r>
            <a:r>
              <a:rPr lang="id-ID" sz="1600" baseline="-25000" dirty="0"/>
              <a:t>n</a:t>
            </a:r>
            <a:r>
              <a:rPr lang="id-ID" sz="1600" dirty="0"/>
              <a:t> ........[16]</a:t>
            </a:r>
          </a:p>
          <a:p>
            <a:r>
              <a:rPr lang="id-ID" sz="1600" dirty="0"/>
              <a:t>Keterangan :</a:t>
            </a:r>
          </a:p>
          <a:p>
            <a:r>
              <a:rPr lang="id-ID" sz="1600" dirty="0"/>
              <a:t>			R</a:t>
            </a:r>
            <a:r>
              <a:rPr lang="id-ID" sz="1600" baseline="-25000" dirty="0"/>
              <a:t>n</a:t>
            </a:r>
            <a:r>
              <a:rPr lang="id-ID" sz="1600" dirty="0"/>
              <a:t> = Pembulatan kebawah (RGB / 65536/ 256*256)</a:t>
            </a:r>
          </a:p>
          <a:p>
            <a:r>
              <a:rPr lang="id-ID" sz="1600" dirty="0"/>
              <a:t>			G</a:t>
            </a:r>
            <a:r>
              <a:rPr lang="id-ID" sz="1600" baseline="-25000" dirty="0"/>
              <a:t>n</a:t>
            </a:r>
            <a:r>
              <a:rPr lang="id-ID" sz="1600" dirty="0"/>
              <a:t> = Pembulatan </a:t>
            </a:r>
            <a:r>
              <a:rPr lang="id-ID" sz="1600" dirty="0" smtClean="0"/>
              <a:t>kebawah </a:t>
            </a:r>
            <a:r>
              <a:rPr lang="id-ID" sz="1600" dirty="0"/>
              <a:t>(RGB / 256) Modulus</a:t>
            </a:r>
          </a:p>
          <a:p>
            <a:r>
              <a:rPr lang="id-ID" sz="1600" dirty="0"/>
              <a:t>			B</a:t>
            </a:r>
            <a:r>
              <a:rPr lang="id-ID" sz="1600" baseline="-25000" dirty="0"/>
              <a:t>n</a:t>
            </a:r>
            <a:r>
              <a:rPr lang="id-ID" sz="1600" dirty="0"/>
              <a:t> = RGB Modulus 256.</a:t>
            </a:r>
          </a:p>
          <a:p>
            <a:r>
              <a:rPr lang="id-ID" sz="1600" dirty="0"/>
              <a:t>Modulus merupakan sisa pembagian dari suatu bilangan.</a:t>
            </a:r>
          </a:p>
        </p:txBody>
      </p:sp>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Jaringan </a:t>
            </a:r>
            <a:r>
              <a:rPr lang="id-ID" dirty="0" smtClean="0">
                <a:solidFill>
                  <a:schemeClr val="bg1">
                    <a:lumMod val="50000"/>
                  </a:schemeClr>
                </a:solidFill>
              </a:rPr>
              <a:t>Syaraf Tiruan</a:t>
            </a:r>
            <a:endParaRPr lang="id-ID"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1665" y="1311089"/>
            <a:ext cx="7948767" cy="646331"/>
          </a:xfrm>
          <a:prstGeom prst="rect">
            <a:avLst/>
          </a:prstGeom>
        </p:spPr>
        <p:txBody>
          <a:bodyPr wrap="square">
            <a:spAutoFit/>
          </a:bodyPr>
          <a:lstStyle/>
          <a:p>
            <a:pPr algn="just"/>
            <a:r>
              <a:rPr lang="id-ID" dirty="0"/>
              <a:t>Jaringan syaraf tiruan (JST) merupakan sistem pemprosesan informasi yang memiliki karakteristik mirip dengan jaringan syaraf biologi. </a:t>
            </a:r>
          </a:p>
        </p:txBody>
      </p:sp>
      <p:pic>
        <p:nvPicPr>
          <p:cNvPr id="9" name="Picture 8"/>
          <p:cNvPicPr/>
          <p:nvPr/>
        </p:nvPicPr>
        <p:blipFill rotWithShape="1">
          <a:blip r:embed="rId3" cstate="print">
            <a:extLst>
              <a:ext uri="{28A0092B-C50C-407E-A947-70E740481C1C}">
                <a14:useLocalDpi xmlns:a14="http://schemas.microsoft.com/office/drawing/2010/main" val="0"/>
              </a:ext>
            </a:extLst>
          </a:blip>
          <a:srcRect l="45993"/>
          <a:stretch/>
        </p:blipFill>
        <p:spPr bwMode="auto">
          <a:xfrm>
            <a:off x="6328863" y="3094404"/>
            <a:ext cx="2057380" cy="2146410"/>
          </a:xfrm>
          <a:prstGeom prst="rect">
            <a:avLst/>
          </a:prstGeom>
          <a:noFill/>
          <a:ln>
            <a:noFill/>
          </a:ln>
          <a:effectLst/>
          <a:extLst>
            <a:ext uri="{53640926-AAD7-44D8-BBD7-CCE9431645EC}">
              <a14:shadowObscured xmlns:a14="http://schemas.microsoft.com/office/drawing/2010/main"/>
            </a:ext>
          </a:extLst>
        </p:spPr>
      </p:pic>
      <p:sp>
        <p:nvSpPr>
          <p:cNvPr id="10" name="Title 1"/>
          <p:cNvSpPr txBox="1">
            <a:spLocks/>
          </p:cNvSpPr>
          <p:nvPr/>
        </p:nvSpPr>
        <p:spPr>
          <a:xfrm>
            <a:off x="440984" y="2216478"/>
            <a:ext cx="7211144"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2800" dirty="0" smtClean="0"/>
              <a:t>Analog JST Terhadap Jaringan Syaraf Biologi</a:t>
            </a:r>
            <a:endParaRPr lang="id-ID" sz="2800" dirty="0"/>
          </a:p>
        </p:txBody>
      </p:sp>
      <p:pic>
        <p:nvPicPr>
          <p:cNvPr id="11" name="Picture 10" descr="Hasil gambar untuk jaringan syaraf biologi"/>
          <p:cNvPicPr/>
          <p:nvPr/>
        </p:nvPicPr>
        <p:blipFill>
          <a:blip r:embed="rId4">
            <a:extLst>
              <a:ext uri="{28A0092B-C50C-407E-A947-70E740481C1C}">
                <a14:useLocalDpi xmlns:a14="http://schemas.microsoft.com/office/drawing/2010/main" val="0"/>
              </a:ext>
            </a:extLst>
          </a:blip>
          <a:srcRect/>
          <a:stretch>
            <a:fillRect/>
          </a:stretch>
        </p:blipFill>
        <p:spPr bwMode="auto">
          <a:xfrm>
            <a:off x="1128521" y="3094405"/>
            <a:ext cx="4712052" cy="2782868"/>
          </a:xfrm>
          <a:prstGeom prst="rect">
            <a:avLst/>
          </a:prstGeom>
          <a:noFill/>
          <a:extLst/>
        </p:spPr>
      </p:pic>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755576" y="1772816"/>
            <a:ext cx="7848872"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suatu</a:t>
            </a:r>
            <a:r>
              <a:rPr lang="en-US" sz="2400" dirty="0" smtClean="0">
                <a:latin typeface="Times New Roman" pitchFamily="18" charset="0"/>
                <a:cs typeface="Times New Roman" pitchFamily="18" charset="0"/>
              </a:rPr>
              <a:t> model JST </a:t>
            </a:r>
            <a:r>
              <a:rPr lang="en-US" sz="2400" dirty="0" err="1" smtClean="0">
                <a:latin typeface="Times New Roman" pitchFamily="18" charset="0"/>
                <a:cs typeface="Times New Roman" pitchFamily="18" charset="0"/>
              </a:rPr>
              <a:t>ditentukan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a:p>
            <a:pPr>
              <a:lnSpc>
                <a:spcPct val="170000"/>
              </a:lnSpc>
              <a:buFont typeface="+mj-lt"/>
              <a:buAutoNum type="arabicPeriod"/>
            </a:pPr>
            <a:r>
              <a:rPr lang="en-US" sz="1800" dirty="0" err="1" smtClean="0">
                <a:latin typeface="Times New Roman" pitchFamily="18" charset="0"/>
                <a:cs typeface="Times New Roman" pitchFamily="18" charset="0"/>
              </a:rPr>
              <a:t>Pola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antar</a:t>
            </a:r>
            <a:r>
              <a:rPr lang="en-US" sz="1800" dirty="0" smtClean="0">
                <a:latin typeface="Times New Roman" pitchFamily="18" charset="0"/>
                <a:cs typeface="Times New Roman" pitchFamily="18" charset="0"/>
              </a:rPr>
              <a:t> neuron (</a:t>
            </a:r>
            <a:r>
              <a:rPr lang="en-US" sz="1800" dirty="0" err="1" smtClean="0">
                <a:latin typeface="Times New Roman" pitchFamily="18" charset="0"/>
                <a:cs typeface="Times New Roman" pitchFamily="18" charset="0"/>
              </a:rPr>
              <a:t>arsitekur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jaringan</a:t>
            </a:r>
            <a:r>
              <a:rPr lang="en-US" sz="1800" dirty="0" smtClean="0">
                <a:latin typeface="Times New Roman" pitchFamily="18" charset="0"/>
                <a:cs typeface="Times New Roman" pitchFamily="18" charset="0"/>
              </a:rPr>
              <a:t>)</a:t>
            </a:r>
            <a:r>
              <a:rPr lang="id-ID" sz="1800" dirty="0" smtClean="0">
                <a:latin typeface="Times New Roman" pitchFamily="18" charset="0"/>
                <a:cs typeface="Times New Roman" pitchFamily="18" charset="0"/>
              </a:rPr>
              <a:t> </a:t>
            </a:r>
          </a:p>
          <a:p>
            <a:pPr>
              <a:lnSpc>
                <a:spcPct val="170000"/>
              </a:lnSpc>
              <a:buFont typeface="+mj-lt"/>
              <a:buAutoNum type="arabicPeriod"/>
            </a:pPr>
            <a:r>
              <a:rPr lang="en-US" sz="1800" dirty="0" err="1" smtClean="0">
                <a:latin typeface="Times New Roman" pitchFamily="18" charset="0"/>
                <a:cs typeface="Times New Roman" pitchFamily="18" charset="0"/>
              </a:rPr>
              <a:t>Metode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untuk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menentukan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mengubah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bobot</a:t>
            </a:r>
            <a:r>
              <a:rPr lang="en-US" sz="1800" dirty="0" smtClean="0">
                <a:latin typeface="Times New Roman" pitchFamily="18" charset="0"/>
                <a:cs typeface="Times New Roman" pitchFamily="18" charset="0"/>
              </a:rPr>
              <a:t> </a:t>
            </a:r>
            <a:r>
              <a:rPr lang="id-ID" sz="1800" dirty="0" smtClean="0">
                <a:latin typeface="Times New Roman" pitchFamily="18" charset="0"/>
                <a:cs typeface="Times New Roman" pitchFamily="18" charset="0"/>
              </a:rPr>
              <a:t>secara berulang ulang sampai        mampu mengenali pola, dan bobot terakhir disimpan sebagai memori  </a:t>
            </a:r>
            <a:r>
              <a:rPr lang="en-US" sz="1800" dirty="0" err="1" smtClean="0">
                <a:latin typeface="Times New Roman" pitchFamily="18" charset="0"/>
                <a:cs typeface="Times New Roman" pitchFamily="18" charset="0"/>
              </a:rPr>
              <a:t>disebut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metode</a:t>
            </a:r>
            <a:r>
              <a:rPr lang="en-US" sz="1800" dirty="0" smtClean="0">
                <a:latin typeface="Times New Roman" pitchFamily="18" charset="0"/>
                <a:cs typeface="Times New Roman" pitchFamily="18" charset="0"/>
              </a:rPr>
              <a:t> </a:t>
            </a:r>
            <a:r>
              <a:rPr lang="id-ID" sz="1800" dirty="0">
                <a:latin typeface="Times New Roman" pitchFamily="18" charset="0"/>
                <a:cs typeface="Times New Roman" pitchFamily="18" charset="0"/>
              </a:rPr>
              <a:t> </a:t>
            </a:r>
            <a:r>
              <a:rPr lang="en-US" sz="1800" i="1" dirty="0" smtClean="0">
                <a:latin typeface="Times New Roman" pitchFamily="18" charset="0"/>
                <a:cs typeface="Times New Roman" pitchFamily="18" charset="0"/>
              </a:rPr>
              <a:t>learning</a:t>
            </a:r>
            <a:r>
              <a:rPr lang="id-ID" sz="1800" i="1" dirty="0" smtClean="0">
                <a:latin typeface="Times New Roman" pitchFamily="18" charset="0"/>
                <a:cs typeface="Times New Roman" pitchFamily="18" charset="0"/>
              </a:rPr>
              <a:t>/training/algoritma.</a:t>
            </a:r>
            <a:r>
              <a:rPr lang="id-ID" sz="1800" dirty="0" smtClean="0">
                <a:latin typeface="Times New Roman" pitchFamily="18" charset="0"/>
                <a:cs typeface="Times New Roman" pitchFamily="18" charset="0"/>
              </a:rPr>
              <a:t> </a:t>
            </a:r>
          </a:p>
          <a:p>
            <a:pPr>
              <a:lnSpc>
                <a:spcPct val="170000"/>
              </a:lnSpc>
              <a:buFont typeface="+mj-lt"/>
              <a:buAutoNum type="arabicPeriod"/>
            </a:pPr>
            <a:r>
              <a:rPr lang="en-US" sz="1800" dirty="0" err="1" smtClean="0">
                <a:latin typeface="Times New Roman" pitchFamily="18" charset="0"/>
                <a:cs typeface="Times New Roman" pitchFamily="18" charset="0"/>
              </a:rPr>
              <a:t>Fungsi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aktivasi</a:t>
            </a:r>
            <a:r>
              <a:rPr lang="id-ID" sz="1800" dirty="0" smtClean="0">
                <a:latin typeface="Times New Roman" pitchFamily="18" charset="0"/>
                <a:cs typeface="Times New Roman" pitchFamily="18" charset="0"/>
              </a:rPr>
              <a:t>nya</a:t>
            </a:r>
          </a:p>
          <a:p>
            <a:pPr marL="457200" lvl="1" indent="0">
              <a:lnSpc>
                <a:spcPct val="170000"/>
              </a:lnSpc>
              <a:buFont typeface="Arial" pitchFamily="34" charset="0"/>
              <a:buNone/>
            </a:pPr>
            <a:endParaRPr lang="id-ID" sz="1600" dirty="0" smtClean="0">
              <a:latin typeface="Times New Roman" pitchFamily="18" charset="0"/>
              <a:cs typeface="Times New Roman" pitchFamily="18" charset="0"/>
            </a:endParaRPr>
          </a:p>
          <a:p>
            <a:pPr marL="457200" lvl="1" indent="0">
              <a:lnSpc>
                <a:spcPct val="170000"/>
              </a:lnSpc>
              <a:buFont typeface="Arial" pitchFamily="34" charset="0"/>
              <a:buNone/>
            </a:pPr>
            <a:endParaRPr lang="en-US" sz="2000" dirty="0">
              <a:latin typeface="Times New Roman" pitchFamily="18" charset="0"/>
              <a:cs typeface="Times New Roman" pitchFamily="18" charset="0"/>
            </a:endParaRPr>
          </a:p>
        </p:txBody>
      </p:sp>
      <p:sp>
        <p:nvSpPr>
          <p:cNvPr id="10"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Jaringan </a:t>
            </a:r>
            <a:r>
              <a:rPr lang="id-ID" dirty="0" smtClean="0">
                <a:solidFill>
                  <a:schemeClr val="bg1">
                    <a:lumMod val="50000"/>
                  </a:schemeClr>
                </a:solidFill>
              </a:rPr>
              <a:t>Syaraf Tiruan</a:t>
            </a:r>
            <a:endParaRPr lang="id-ID" dirty="0">
              <a:solidFill>
                <a:schemeClr val="bg1">
                  <a:lumMod val="50000"/>
                </a:schemeClr>
              </a:solidFill>
            </a:endParaRPr>
          </a:p>
        </p:txBody>
      </p:sp>
      <p:pic>
        <p:nvPicPr>
          <p:cNvPr id="5124" name="Picture 4" descr="Hasil gambar untuk garis warna warn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143716">
            <a:off x="6135133" y="4820500"/>
            <a:ext cx="2431089" cy="258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Model </a:t>
            </a:r>
            <a:r>
              <a:rPr lang="id-ID" dirty="0" smtClean="0">
                <a:solidFill>
                  <a:schemeClr val="bg1">
                    <a:lumMod val="50000"/>
                  </a:schemeClr>
                </a:solidFill>
              </a:rPr>
              <a:t>Neuron</a:t>
            </a:r>
            <a:endParaRPr lang="id-ID" dirty="0">
              <a:solidFill>
                <a:schemeClr val="bg1">
                  <a:lumMod val="50000"/>
                </a:schemeClr>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59" y="1412776"/>
            <a:ext cx="786076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7659" y="4728745"/>
            <a:ext cx="8192283" cy="1323439"/>
          </a:xfrm>
          <a:prstGeom prst="rect">
            <a:avLst/>
          </a:prstGeom>
        </p:spPr>
        <p:txBody>
          <a:bodyPr wrap="square">
            <a:spAutoFit/>
          </a:bodyPr>
          <a:lstStyle/>
          <a:p>
            <a:pPr algn="just"/>
            <a:r>
              <a:rPr lang="id-ID" sz="1600" dirty="0"/>
              <a:t>Fungsi aktivasi digunakan untuk menentukan keluaran suatu neuron. Argumen fungsi aktifasi adalah net masukan (kombinasi linier masukan dan bobotnya). Jika net = ∑</a:t>
            </a:r>
            <a:r>
              <a:rPr lang="id-ID" sz="1600" dirty="0" smtClean="0"/>
              <a:t>p</a:t>
            </a:r>
            <a:r>
              <a:rPr lang="id-ID" sz="1600" baseline="-25000" dirty="0" smtClean="0"/>
              <a:t>l</a:t>
            </a:r>
            <a:r>
              <a:rPr lang="id-ID" sz="1600" dirty="0" smtClean="0"/>
              <a:t>.w</a:t>
            </a:r>
            <a:r>
              <a:rPr lang="id-ID" sz="1600" baseline="-25000" dirty="0"/>
              <a:t>l</a:t>
            </a:r>
            <a:r>
              <a:rPr lang="id-ID" sz="1600" dirty="0" smtClean="0"/>
              <a:t> </a:t>
            </a:r>
            <a:r>
              <a:rPr lang="id-ID" sz="1600" dirty="0"/>
              <a:t>maka fungsi aktivasinya adalah </a:t>
            </a:r>
            <a:r>
              <a:rPr lang="id-ID" sz="1600" i="1" dirty="0"/>
              <a:t>f(net) = f (∑</a:t>
            </a:r>
            <a:r>
              <a:rPr lang="id-ID" sz="1600" i="1" dirty="0" smtClean="0"/>
              <a:t>p</a:t>
            </a:r>
            <a:r>
              <a:rPr lang="id-ID" sz="1600" i="1" baseline="-25000" dirty="0" smtClean="0"/>
              <a:t>l</a:t>
            </a:r>
            <a:r>
              <a:rPr lang="id-ID" sz="1600" i="1" dirty="0" smtClean="0"/>
              <a:t>.w</a:t>
            </a:r>
            <a:r>
              <a:rPr lang="id-ID" sz="1600" i="1" baseline="-25000" dirty="0"/>
              <a:t>l</a:t>
            </a:r>
            <a:r>
              <a:rPr lang="id-ID" sz="1600" i="1" dirty="0" smtClean="0"/>
              <a:t>)</a:t>
            </a:r>
            <a:r>
              <a:rPr lang="id-ID" sz="1600" dirty="0" smtClean="0"/>
              <a:t>. </a:t>
            </a:r>
            <a:r>
              <a:rPr lang="id-ID" sz="1600" dirty="0"/>
              <a:t>Pada JST ditambahkan unit masukan yang nilainya selalu =  1 (bias). Bias dapat dipandang sebagai sebuah input yang nilainya = 1. Bias berfungsi untuk mengubah nilai </a:t>
            </a:r>
            <a:r>
              <a:rPr lang="id-ID" sz="1600" i="1" dirty="0"/>
              <a:t>threshold </a:t>
            </a:r>
            <a:r>
              <a:rPr lang="id-ID" sz="1600" dirty="0"/>
              <a:t>menjadi = 0</a:t>
            </a:r>
          </a:p>
        </p:txBody>
      </p:sp>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JST </a:t>
            </a:r>
            <a:r>
              <a:rPr lang="id-ID" i="1" dirty="0" smtClean="0">
                <a:solidFill>
                  <a:schemeClr val="bg1">
                    <a:lumMod val="50000"/>
                  </a:schemeClr>
                </a:solidFill>
              </a:rPr>
              <a:t>Backpropagation</a:t>
            </a:r>
            <a:endParaRPr lang="id-ID" dirty="0">
              <a:solidFill>
                <a:schemeClr val="bg1">
                  <a:lumMod val="50000"/>
                </a:schemeClr>
              </a:solidFill>
            </a:endParaRPr>
          </a:p>
        </p:txBody>
      </p:sp>
      <p:sp>
        <p:nvSpPr>
          <p:cNvPr id="4" name="Rectangle 3"/>
          <p:cNvSpPr/>
          <p:nvPr/>
        </p:nvSpPr>
        <p:spPr>
          <a:xfrm>
            <a:off x="511664" y="1707770"/>
            <a:ext cx="7948768" cy="3970318"/>
          </a:xfrm>
          <a:prstGeom prst="rect">
            <a:avLst/>
          </a:prstGeom>
        </p:spPr>
        <p:txBody>
          <a:bodyPr wrap="square">
            <a:spAutoFit/>
          </a:bodyPr>
          <a:lstStyle/>
          <a:p>
            <a:pPr algn="just"/>
            <a:r>
              <a:rPr lang="id-ID" sz="2800" i="1" dirty="0"/>
              <a:t>Backpropagation</a:t>
            </a:r>
            <a:r>
              <a:rPr lang="id-ID" sz="2800" dirty="0"/>
              <a:t> merupakan metode dengan melatih jaringan untuk mendapatkan keseimbangan antara kemampuan jaringan untuk mengenali pola yang digunakan selama pelatihan serta kemampuan jaringan untuk memberikan responnya yang benar terhadap pola masukan yang serupa (tapi tidak sama) dengan pola yang dipakai selama pelatihan. </a:t>
            </a:r>
            <a:r>
              <a:rPr lang="id-ID" sz="2800" i="1" dirty="0"/>
              <a:t>Backpropagation </a:t>
            </a:r>
            <a:r>
              <a:rPr lang="id-ID" sz="2800" dirty="0"/>
              <a:t>memiliki beberapa unit yang ada dalam satu atau lebih layar tersembunyi</a:t>
            </a:r>
            <a:r>
              <a:rPr lang="id-ID" dirty="0"/>
              <a:t>.</a:t>
            </a:r>
          </a:p>
        </p:txBody>
      </p:sp>
      <p:pic>
        <p:nvPicPr>
          <p:cNvPr id="3074" name="Picture 2" descr="Gambar terka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740" y="6112931"/>
            <a:ext cx="6912260" cy="745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Arsitektur JST </a:t>
            </a:r>
            <a:r>
              <a:rPr lang="id-ID" i="1" dirty="0" smtClean="0">
                <a:solidFill>
                  <a:schemeClr val="bg1">
                    <a:lumMod val="50000"/>
                  </a:schemeClr>
                </a:solidFill>
              </a:rPr>
              <a:t>Backpropagation</a:t>
            </a:r>
            <a:endParaRPr lang="id-ID" i="1"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Yeni\TA\TA\Arsitektur BPN.jpg"/>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700118"/>
            <a:ext cx="5138724" cy="4074254"/>
          </a:xfrm>
          <a:prstGeom prst="rect">
            <a:avLst/>
          </a:prstGeom>
          <a:noFill/>
          <a:ln>
            <a:noFill/>
          </a:ln>
        </p:spPr>
      </p:pic>
      <p:sp>
        <p:nvSpPr>
          <p:cNvPr id="3" name="Rectangle 2"/>
          <p:cNvSpPr/>
          <p:nvPr/>
        </p:nvSpPr>
        <p:spPr>
          <a:xfrm>
            <a:off x="314188" y="1700118"/>
            <a:ext cx="3321708" cy="3416320"/>
          </a:xfrm>
          <a:prstGeom prst="rect">
            <a:avLst/>
          </a:prstGeom>
        </p:spPr>
        <p:txBody>
          <a:bodyPr wrap="square">
            <a:spAutoFit/>
          </a:bodyPr>
          <a:lstStyle/>
          <a:p>
            <a:pPr algn="just"/>
            <a:r>
              <a:rPr lang="id-ID" dirty="0"/>
              <a:t>A</a:t>
            </a:r>
            <a:r>
              <a:rPr lang="id-ID" dirty="0" smtClean="0"/>
              <a:t>rsitektur </a:t>
            </a:r>
            <a:r>
              <a:rPr lang="id-ID" i="1" dirty="0"/>
              <a:t>backpropagation</a:t>
            </a:r>
            <a:r>
              <a:rPr lang="id-ID" dirty="0"/>
              <a:t> dengan </a:t>
            </a:r>
            <a:r>
              <a:rPr lang="id-ID" i="1" dirty="0"/>
              <a:t>n</a:t>
            </a:r>
            <a:r>
              <a:rPr lang="id-ID" dirty="0"/>
              <a:t> buah  masukan  x (ditambah dengan sebuah bias), sebuah layar tersembunyi yang terdiri dari </a:t>
            </a:r>
            <a:r>
              <a:rPr lang="id-ID" i="1" dirty="0"/>
              <a:t>p</a:t>
            </a:r>
            <a:r>
              <a:rPr lang="id-ID" dirty="0"/>
              <a:t> unit z (ditambah sebuah bias), serta </a:t>
            </a:r>
            <a:r>
              <a:rPr lang="id-ID" i="1" dirty="0"/>
              <a:t>m</a:t>
            </a:r>
            <a:r>
              <a:rPr lang="id-ID" dirty="0"/>
              <a:t> buah unit y keluaran. v</a:t>
            </a:r>
            <a:r>
              <a:rPr lang="id-ID" baseline="-25000" dirty="0"/>
              <a:t>11</a:t>
            </a:r>
            <a:r>
              <a:rPr lang="id-ID" dirty="0"/>
              <a:t> merupakan bobot garis dari unit masukan x</a:t>
            </a:r>
            <a:r>
              <a:rPr lang="id-ID" baseline="-25000" dirty="0"/>
              <a:t>1</a:t>
            </a:r>
            <a:r>
              <a:rPr lang="id-ID" dirty="0"/>
              <a:t> ke unit layar tersembunyi z</a:t>
            </a:r>
            <a:r>
              <a:rPr lang="id-ID" baseline="-25000" dirty="0"/>
              <a:t>1</a:t>
            </a:r>
            <a:r>
              <a:rPr lang="id-ID" dirty="0"/>
              <a:t>. w</a:t>
            </a:r>
            <a:r>
              <a:rPr lang="id-ID" baseline="-25000" dirty="0"/>
              <a:t>11</a:t>
            </a:r>
            <a:r>
              <a:rPr lang="id-ID" dirty="0"/>
              <a:t> merupakan bobot dari bias di layar tersembunyi z</a:t>
            </a:r>
            <a:r>
              <a:rPr lang="id-ID" baseline="-25000" dirty="0"/>
              <a:t>1 </a:t>
            </a:r>
            <a:r>
              <a:rPr lang="id-ID" dirty="0"/>
              <a:t>ke unit keluaran y</a:t>
            </a:r>
            <a:r>
              <a:rPr lang="id-ID" baseline="-25000" dirty="0"/>
              <a:t>1</a:t>
            </a:r>
            <a:r>
              <a:rPr lang="id-ID" dirty="0"/>
              <a:t>.</a:t>
            </a:r>
          </a:p>
        </p:txBody>
      </p:sp>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ambar terka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89104">
            <a:off x="6732240" y="5445224"/>
            <a:ext cx="2418158" cy="1412776"/>
          </a:xfrm>
          <a:prstGeom prst="rect">
            <a:avLst/>
          </a:prstGeom>
          <a:noFill/>
          <a:extLst>
            <a:ext uri="{909E8E84-426E-40DD-AFC4-6F175D3DCCD1}">
              <a14:hiddenFill xmlns:a14="http://schemas.microsoft.com/office/drawing/2010/main">
                <a:solidFill>
                  <a:srgbClr val="FFFFFF"/>
                </a:solidFill>
              </a14:hiddenFill>
            </a:ext>
          </a:extLst>
        </p:spPr>
      </p:pic>
      <p:sp>
        <p:nvSpPr>
          <p:cNvPr id="7" name="L-Shape 6"/>
          <p:cNvSpPr/>
          <p:nvPr/>
        </p:nvSpPr>
        <p:spPr>
          <a:xfrm>
            <a:off x="-1476672" y="692696"/>
            <a:ext cx="8496944"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67544" y="404664"/>
            <a:ext cx="7776864" cy="393336"/>
          </a:xfrm>
        </p:spPr>
        <p:txBody>
          <a:bodyPr>
            <a:noAutofit/>
          </a:bodyPr>
          <a:lstStyle/>
          <a:p>
            <a:pPr algn="l"/>
            <a:r>
              <a:rPr lang="id-ID" sz="3600" dirty="0" smtClean="0">
                <a:solidFill>
                  <a:srgbClr val="FF0000"/>
                </a:solidFill>
              </a:rPr>
              <a:t>Algoritma Pelatihan </a:t>
            </a:r>
            <a:r>
              <a:rPr lang="id-ID" sz="3600" i="1" dirty="0" smtClean="0">
                <a:solidFill>
                  <a:schemeClr val="bg1">
                    <a:lumMod val="50000"/>
                  </a:schemeClr>
                </a:solidFill>
              </a:rPr>
              <a:t>Backpropagation</a:t>
            </a:r>
            <a:endParaRPr lang="id-ID" sz="3600" i="1" dirty="0">
              <a:solidFill>
                <a:schemeClr val="bg1">
                  <a:lumMod val="50000"/>
                </a:schemeClr>
              </a:solidFill>
            </a:endParaRPr>
          </a:p>
        </p:txBody>
      </p:sp>
      <p:sp>
        <p:nvSpPr>
          <p:cNvPr id="6" name="Content Placeholder 2"/>
          <p:cNvSpPr>
            <a:spLocks noGrp="1"/>
          </p:cNvSpPr>
          <p:nvPr>
            <p:ph idx="1"/>
          </p:nvPr>
        </p:nvSpPr>
        <p:spPr>
          <a:xfrm>
            <a:off x="899592" y="1556792"/>
            <a:ext cx="7427168" cy="4425355"/>
          </a:xfrm>
        </p:spPr>
        <p:txBody>
          <a:bodyPr>
            <a:normAutofit fontScale="85000" lnSpcReduction="10000"/>
          </a:bodyPr>
          <a:lstStyle/>
          <a:p>
            <a:r>
              <a:rPr lang="id-ID" dirty="0" smtClean="0">
                <a:latin typeface="Times New Roman" pitchFamily="18" charset="0"/>
                <a:cs typeface="Times New Roman" pitchFamily="18" charset="0"/>
              </a:rPr>
              <a:t>Pelatihan </a:t>
            </a:r>
            <a:r>
              <a:rPr lang="id-ID" i="1" dirty="0" smtClean="0">
                <a:latin typeface="Times New Roman" pitchFamily="18" charset="0"/>
                <a:cs typeface="Times New Roman" pitchFamily="18" charset="0"/>
              </a:rPr>
              <a:t>Backpropagation </a:t>
            </a:r>
            <a:r>
              <a:rPr lang="id-ID" dirty="0" smtClean="0">
                <a:latin typeface="Times New Roman" pitchFamily="18" charset="0"/>
                <a:cs typeface="Times New Roman" pitchFamily="18" charset="0"/>
              </a:rPr>
              <a:t>meliputi 3 fase yaitu :</a:t>
            </a:r>
          </a:p>
          <a:p>
            <a:pPr marL="971550" lvl="1" indent="-514350">
              <a:buAutoNum type="arabicPeriod"/>
            </a:pPr>
            <a:r>
              <a:rPr lang="id-ID" dirty="0" smtClean="0">
                <a:latin typeface="Times New Roman" pitchFamily="18" charset="0"/>
                <a:cs typeface="Times New Roman" pitchFamily="18" charset="0"/>
              </a:rPr>
              <a:t>Fase maju : pola masukan dihitung maju mulai dari layar masukan hingga layar keluaran menggunakan fungsi aktivasi yang ditentukan.</a:t>
            </a:r>
          </a:p>
          <a:p>
            <a:pPr marL="971550" lvl="1" indent="-514350">
              <a:buAutoNum type="arabicPeriod"/>
            </a:pPr>
            <a:r>
              <a:rPr lang="id-ID" dirty="0" smtClean="0">
                <a:latin typeface="Times New Roman" pitchFamily="18" charset="0"/>
                <a:cs typeface="Times New Roman" pitchFamily="18" charset="0"/>
              </a:rPr>
              <a:t>Fase mundur : selisih antara keluaran jaringan dengan target yang diinginkan merupakan kesalahan yang terjadi. Kesalahan tersebut dipropagasikan mundur, dimulai dari garis yang berhubungan langsung dengan unit-unit layar keluaran.</a:t>
            </a:r>
          </a:p>
          <a:p>
            <a:pPr marL="971550" lvl="1" indent="-514350">
              <a:buAutoNum type="arabicPeriod"/>
            </a:pPr>
            <a:r>
              <a:rPr lang="id-ID" dirty="0" smtClean="0">
                <a:latin typeface="Times New Roman" pitchFamily="18" charset="0"/>
                <a:cs typeface="Times New Roman" pitchFamily="18" charset="0"/>
              </a:rPr>
              <a:t>Fase modifikasi bobot : menurunkan kesalahan yang terjadi.</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4937946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Metodologi </a:t>
            </a:r>
            <a:r>
              <a:rPr lang="id-ID" dirty="0" smtClean="0">
                <a:solidFill>
                  <a:schemeClr val="bg1">
                    <a:lumMod val="50000"/>
                  </a:schemeClr>
                </a:solidFill>
              </a:rPr>
              <a:t>Penelitian</a:t>
            </a:r>
            <a:endParaRPr lang="id-ID"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391486" y="1484491"/>
            <a:ext cx="8480315"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Penelitian dan pembuatan Tugas Akhir ini dilakukan pada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Waktu		: April 2018 </a:t>
            </a:r>
            <a:r>
              <a:rPr kumimoji="0" lang="id-ID"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id-ID" sz="2000" dirty="0" smtClean="0">
                <a:latin typeface="Times New Roman" pitchFamily="18" charset="0"/>
                <a:ea typeface="Calibri" pitchFamily="34" charset="0"/>
                <a:cs typeface="Times New Roman" pitchFamily="18" charset="0"/>
              </a:rPr>
              <a:t>Oktober</a:t>
            </a: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2018.</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Tempat		: Kebun kopi Sinarwaya Kab. Pringsewu Lampung</a:t>
            </a:r>
            <a:endParaRPr kumimoji="0" lang="id-ID"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d-ID" sz="20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Jadwal Kegiatan Penelitian</a:t>
            </a:r>
            <a:endParaRPr kumimoji="0" lang="id-ID"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67" y="3476514"/>
            <a:ext cx="62198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ambar terkait"/>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195000"/>
                    </a14:imgEffect>
                    <a14:imgEffect>
                      <a14:brightnessContrast bright="44000" contrast="100000"/>
                    </a14:imgEffect>
                  </a14:imgLayer>
                </a14:imgProps>
              </a:ext>
              <a:ext uri="{28A0092B-C50C-407E-A947-70E740481C1C}">
                <a14:useLocalDpi xmlns:a14="http://schemas.microsoft.com/office/drawing/2010/main" val="0"/>
              </a:ext>
            </a:extLst>
          </a:blip>
          <a:srcRect/>
          <a:stretch>
            <a:fillRect/>
          </a:stretch>
        </p:blipFill>
        <p:spPr bwMode="auto">
          <a:xfrm>
            <a:off x="0" y="1517158"/>
            <a:ext cx="9144000" cy="4403642"/>
          </a:xfrm>
          <a:prstGeom prst="rect">
            <a:avLst/>
          </a:prstGeom>
          <a:noFill/>
          <a:extLst>
            <a:ext uri="{909E8E84-426E-40DD-AFC4-6F175D3DCCD1}">
              <a14:hiddenFill xmlns:a14="http://schemas.microsoft.com/office/drawing/2010/main">
                <a:solidFill>
                  <a:srgbClr val="FFFFFF"/>
                </a:solidFill>
              </a14:hiddenFill>
            </a:ext>
          </a:extLst>
        </p:spPr>
      </p:pic>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Metode </a:t>
            </a:r>
            <a:r>
              <a:rPr lang="id-ID" dirty="0" smtClean="0">
                <a:solidFill>
                  <a:schemeClr val="bg1">
                    <a:lumMod val="50000"/>
                  </a:schemeClr>
                </a:solidFill>
              </a:rPr>
              <a:t>Penelitian</a:t>
            </a:r>
            <a:endParaRPr lang="id-ID" dirty="0">
              <a:solidFill>
                <a:schemeClr val="bg1">
                  <a:lumMod val="50000"/>
                </a:schemeClr>
              </a:solidFill>
            </a:endParaRPr>
          </a:p>
        </p:txBody>
      </p:sp>
      <p:pic>
        <p:nvPicPr>
          <p:cNvPr id="6" name="Picture 5" descr="D:\Yeni\TA\TA\metode.jpg"/>
          <p:cNvPicPr/>
          <p:nvPr/>
        </p:nvPicPr>
        <p:blipFill>
          <a:blip r:embed="rId5">
            <a:extLst>
              <a:ext uri="{28A0092B-C50C-407E-A947-70E740481C1C}">
                <a14:useLocalDpi xmlns:a14="http://schemas.microsoft.com/office/drawing/2010/main" val="0"/>
              </a:ext>
            </a:extLst>
          </a:blip>
          <a:srcRect/>
          <a:stretch>
            <a:fillRect/>
          </a:stretch>
        </p:blipFill>
        <p:spPr bwMode="auto">
          <a:xfrm>
            <a:off x="3707904" y="1517158"/>
            <a:ext cx="1160145" cy="4803775"/>
          </a:xfrm>
          <a:prstGeom prst="rect">
            <a:avLst/>
          </a:prstGeom>
          <a:noFill/>
          <a:ln>
            <a:noFill/>
          </a:ln>
        </p:spPr>
      </p:pic>
    </p:spTree>
    <p:extLst>
      <p:ext uri="{BB962C8B-B14F-4D97-AF65-F5344CB8AC3E}">
        <p14:creationId xmlns:p14="http://schemas.microsoft.com/office/powerpoint/2010/main" val="4937946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23528" y="2060848"/>
            <a:ext cx="8345058" cy="3611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7544" y="361090"/>
            <a:ext cx="5112568" cy="436910"/>
          </a:xfrm>
        </p:spPr>
        <p:txBody>
          <a:bodyPr>
            <a:normAutofit fontScale="90000"/>
          </a:bodyPr>
          <a:lstStyle/>
          <a:p>
            <a:pPr algn="l"/>
            <a:r>
              <a:rPr lang="id-ID" dirty="0" smtClean="0">
                <a:solidFill>
                  <a:srgbClr val="FF0000"/>
                </a:solidFill>
              </a:rPr>
              <a:t>Latar</a:t>
            </a:r>
            <a:r>
              <a:rPr lang="id-ID" dirty="0" smtClean="0"/>
              <a:t> </a:t>
            </a:r>
            <a:r>
              <a:rPr lang="id-ID" dirty="0" smtClean="0">
                <a:solidFill>
                  <a:schemeClr val="bg1">
                    <a:lumMod val="50000"/>
                  </a:schemeClr>
                </a:solidFill>
              </a:rPr>
              <a:t>Belakang</a:t>
            </a:r>
            <a:endParaRPr lang="id-ID" dirty="0">
              <a:solidFill>
                <a:schemeClr val="bg1">
                  <a:lumMod val="50000"/>
                </a:schemeClr>
              </a:solidFill>
            </a:endParaRPr>
          </a:p>
        </p:txBody>
      </p:sp>
      <p:sp>
        <p:nvSpPr>
          <p:cNvPr id="3" name="Content Placeholder 2"/>
          <p:cNvSpPr>
            <a:spLocks noGrp="1"/>
          </p:cNvSpPr>
          <p:nvPr>
            <p:ph idx="1"/>
          </p:nvPr>
        </p:nvSpPr>
        <p:spPr>
          <a:xfrm>
            <a:off x="323528" y="1700808"/>
            <a:ext cx="8363272" cy="1368152"/>
          </a:xfrm>
        </p:spPr>
        <p:txBody>
          <a:bodyPr>
            <a:noAutofit/>
          </a:bodyPr>
          <a:lstStyle/>
          <a:p>
            <a:pPr algn="just"/>
            <a:r>
              <a:rPr lang="id-ID" sz="2100" dirty="0" smtClean="0">
                <a:solidFill>
                  <a:schemeClr val="tx1"/>
                </a:solidFill>
                <a:latin typeface="Times New Roman" pitchFamily="18" charset="0"/>
                <a:cs typeface="Times New Roman" pitchFamily="18" charset="0"/>
              </a:rPr>
              <a:t>Kopi merupakan salah satu komoditas perkebunan yang banyak diperdagangkan dan masuk dalam komuditas strategis di Indonesia. Provinsi Lampung merupakan salah satu daerah yang menghasilkan produksi kopi yang cukup tinggi. </a:t>
            </a:r>
            <a:endParaRPr lang="en-US" sz="2100" dirty="0" smtClean="0">
              <a:solidFill>
                <a:schemeClr val="tx1"/>
              </a:solidFill>
              <a:latin typeface="Times New Roman" pitchFamily="18" charset="0"/>
              <a:cs typeface="Times New Roman" pitchFamily="18" charset="0"/>
            </a:endParaRPr>
          </a:p>
        </p:txBody>
      </p:sp>
      <p:sp>
        <p:nvSpPr>
          <p:cNvPr id="7" name="L-Shape 6"/>
          <p:cNvSpPr/>
          <p:nvPr/>
        </p:nvSpPr>
        <p:spPr>
          <a:xfrm>
            <a:off x="-324544" y="764673"/>
            <a:ext cx="405160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9" name="Content Placeholder 2"/>
          <p:cNvSpPr txBox="1">
            <a:spLocks/>
          </p:cNvSpPr>
          <p:nvPr/>
        </p:nvSpPr>
        <p:spPr>
          <a:xfrm>
            <a:off x="1979712" y="3593488"/>
            <a:ext cx="6419056" cy="27158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id-ID" sz="2100" dirty="0" smtClean="0">
                <a:latin typeface="Times New Roman" pitchFamily="18" charset="0"/>
                <a:cs typeface="Times New Roman" pitchFamily="18" charset="0"/>
              </a:rPr>
              <a:t>Semakin meningkatnya permintaan pasar mengenai kopi menyebabkan banyak terjadi keterhambatan ketersedian kopi yang diminta dikarnakan petani masih menggunakan peralatan manual serta dengan cara yang tradisional dalam proses sortasi buah kopi. Sedangkan pada tahap proses pengolahan kopi sortasi buah kopi sangat penting pada saat buah kopi dipanen.</a:t>
            </a:r>
          </a:p>
        </p:txBody>
      </p:sp>
      <p:sp>
        <p:nvSpPr>
          <p:cNvPr id="11" name="Rectangle 10"/>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12" name="Picture 4" descr="Gambar terkai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86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32" presetClass="emph" presetSubtype="0" fill="hold" grpId="0" nodeType="afterEffect">
                                  <p:stCondLst>
                                    <p:cond delay="0"/>
                                  </p:stCondLst>
                                  <p:childTnLst>
                                    <p:animRot by="120000">
                                      <p:cBhvr>
                                        <p:cTn id="10" dur="100" fill="hold">
                                          <p:stCondLst>
                                            <p:cond delay="0"/>
                                          </p:stCondLst>
                                        </p:cTn>
                                        <p:tgtEl>
                                          <p:spTgt spid="3">
                                            <p:txEl>
                                              <p:pRg st="0" end="0"/>
                                            </p:txEl>
                                          </p:spTgt>
                                        </p:tgtEl>
                                        <p:attrNameLst>
                                          <p:attrName>r</p:attrName>
                                        </p:attrNameLst>
                                      </p:cBhvr>
                                    </p:animRot>
                                    <p:animRot by="-240000">
                                      <p:cBhvr>
                                        <p:cTn id="11" dur="200" fill="hold">
                                          <p:stCondLst>
                                            <p:cond delay="200"/>
                                          </p:stCondLst>
                                        </p:cTn>
                                        <p:tgtEl>
                                          <p:spTgt spid="3">
                                            <p:txEl>
                                              <p:pRg st="0" end="0"/>
                                            </p:txEl>
                                          </p:spTgt>
                                        </p:tgtEl>
                                        <p:attrNameLst>
                                          <p:attrName>r</p:attrName>
                                        </p:attrNameLst>
                                      </p:cBhvr>
                                    </p:animRot>
                                    <p:animRot by="240000">
                                      <p:cBhvr>
                                        <p:cTn id="12" dur="200" fill="hold">
                                          <p:stCondLst>
                                            <p:cond delay="400"/>
                                          </p:stCondLst>
                                        </p:cTn>
                                        <p:tgtEl>
                                          <p:spTgt spid="3">
                                            <p:txEl>
                                              <p:pRg st="0" end="0"/>
                                            </p:txEl>
                                          </p:spTgt>
                                        </p:tgtEl>
                                        <p:attrNameLst>
                                          <p:attrName>r</p:attrName>
                                        </p:attrNameLst>
                                      </p:cBhvr>
                                    </p:animRot>
                                    <p:animRot by="-240000">
                                      <p:cBhvr>
                                        <p:cTn id="13" dur="200" fill="hold">
                                          <p:stCondLst>
                                            <p:cond delay="600"/>
                                          </p:stCondLst>
                                        </p:cTn>
                                        <p:tgtEl>
                                          <p:spTgt spid="3">
                                            <p:txEl>
                                              <p:pRg st="0" end="0"/>
                                            </p:txEl>
                                          </p:spTgt>
                                        </p:tgtEl>
                                        <p:attrNameLst>
                                          <p:attrName>r</p:attrName>
                                        </p:attrNameLst>
                                      </p:cBhvr>
                                    </p:animRot>
                                    <p:animRot by="120000">
                                      <p:cBhvr>
                                        <p:cTn id="14" dur="200" fill="hold">
                                          <p:stCondLst>
                                            <p:cond delay="800"/>
                                          </p:stCondLst>
                                        </p:cTn>
                                        <p:tgtEl>
                                          <p:spTgt spid="3">
                                            <p:txEl>
                                              <p:pRg st="0" end="0"/>
                                            </p:txEl>
                                          </p:spTgt>
                                        </p:tgtEl>
                                        <p:attrNameLst>
                                          <p:attrName>r</p:attrName>
                                        </p:attrNameLst>
                                      </p:cBhvr>
                                    </p:animRot>
                                  </p:childTnLst>
                                </p:cTn>
                              </p:par>
                            </p:childTnLst>
                          </p:cTn>
                        </p:par>
                        <p:par>
                          <p:cTn id="15" fill="hold">
                            <p:stCondLst>
                              <p:cond delay="1500"/>
                            </p:stCondLst>
                            <p:childTnLst>
                              <p:par>
                                <p:cTn id="16" presetID="32" presetClass="emph" presetSubtype="0" fill="hold" grpId="0" nodeType="after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terkait"/>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195000"/>
                    </a14:imgEffect>
                    <a14:imgEffect>
                      <a14:brightnessContrast bright="44000" contrast="100000"/>
                    </a14:imgEffect>
                  </a14:imgLayer>
                </a14:imgProps>
              </a:ext>
              <a:ext uri="{28A0092B-C50C-407E-A947-70E740481C1C}">
                <a14:useLocalDpi xmlns:a14="http://schemas.microsoft.com/office/drawing/2010/main" val="0"/>
              </a:ext>
            </a:extLst>
          </a:blip>
          <a:srcRect/>
          <a:stretch>
            <a:fillRect/>
          </a:stretch>
        </p:blipFill>
        <p:spPr bwMode="auto">
          <a:xfrm>
            <a:off x="0" y="1517158"/>
            <a:ext cx="9144000" cy="44036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7544" y="404664"/>
            <a:ext cx="7776864" cy="393336"/>
          </a:xfrm>
        </p:spPr>
        <p:txBody>
          <a:bodyPr>
            <a:noAutofit/>
          </a:bodyPr>
          <a:lstStyle/>
          <a:p>
            <a:pPr algn="l"/>
            <a:r>
              <a:rPr lang="id-ID" sz="3600" dirty="0" smtClean="0">
                <a:solidFill>
                  <a:srgbClr val="FF0000"/>
                </a:solidFill>
              </a:rPr>
              <a:t>Proses Kerja </a:t>
            </a:r>
            <a:r>
              <a:rPr lang="id-ID" sz="3600" dirty="0" smtClean="0">
                <a:solidFill>
                  <a:schemeClr val="bg1">
                    <a:lumMod val="50000"/>
                  </a:schemeClr>
                </a:solidFill>
              </a:rPr>
              <a:t>Sistem Secara Keseluruhan</a:t>
            </a:r>
            <a:endParaRPr lang="id-ID" sz="3600" dirty="0">
              <a:solidFill>
                <a:schemeClr val="bg1">
                  <a:lumMod val="50000"/>
                </a:schemeClr>
              </a:solidFill>
            </a:endParaRPr>
          </a:p>
        </p:txBody>
      </p:sp>
      <p:sp>
        <p:nvSpPr>
          <p:cNvPr id="7" name="L-Shape 6"/>
          <p:cNvSpPr/>
          <p:nvPr/>
        </p:nvSpPr>
        <p:spPr>
          <a:xfrm>
            <a:off x="-1260648" y="692696"/>
            <a:ext cx="7776864"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Yeni\TA\TA\backpropagation.jpg"/>
          <p:cNvPicPr/>
          <p:nvPr/>
        </p:nvPicPr>
        <p:blipFill>
          <a:blip r:embed="rId5">
            <a:extLst>
              <a:ext uri="{28A0092B-C50C-407E-A947-70E740481C1C}">
                <a14:useLocalDpi xmlns:a14="http://schemas.microsoft.com/office/drawing/2010/main" val="0"/>
              </a:ext>
            </a:extLst>
          </a:blip>
          <a:srcRect/>
          <a:stretch>
            <a:fillRect/>
          </a:stretch>
        </p:blipFill>
        <p:spPr bwMode="auto">
          <a:xfrm>
            <a:off x="1131909" y="1628800"/>
            <a:ext cx="6755448" cy="4157129"/>
          </a:xfrm>
          <a:prstGeom prst="rect">
            <a:avLst/>
          </a:prstGeom>
          <a:noFill/>
          <a:ln>
            <a:noFill/>
          </a:ln>
        </p:spPr>
      </p:pic>
    </p:spTree>
    <p:extLst>
      <p:ext uri="{BB962C8B-B14F-4D97-AF65-F5344CB8AC3E}">
        <p14:creationId xmlns:p14="http://schemas.microsoft.com/office/powerpoint/2010/main" val="14594723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JST </a:t>
            </a:r>
            <a:r>
              <a:rPr lang="id-ID" i="1" dirty="0" smtClean="0">
                <a:solidFill>
                  <a:schemeClr val="bg1">
                    <a:lumMod val="50000"/>
                  </a:schemeClr>
                </a:solidFill>
              </a:rPr>
              <a:t>Backpropagation</a:t>
            </a:r>
            <a:endParaRPr lang="id-ID" i="1" dirty="0">
              <a:solidFill>
                <a:schemeClr val="bg1">
                  <a:lumMod val="50000"/>
                </a:schemeClr>
              </a:solidFill>
            </a:endParaRPr>
          </a:p>
        </p:txBody>
      </p:sp>
      <p:sp>
        <p:nvSpPr>
          <p:cNvPr id="2" name="Rectangle 1"/>
          <p:cNvSpPr/>
          <p:nvPr/>
        </p:nvSpPr>
        <p:spPr>
          <a:xfrm>
            <a:off x="338403" y="1484784"/>
            <a:ext cx="8410061" cy="1754326"/>
          </a:xfrm>
          <a:prstGeom prst="rect">
            <a:avLst/>
          </a:prstGeom>
        </p:spPr>
        <p:txBody>
          <a:bodyPr wrap="square">
            <a:spAutoFit/>
          </a:bodyPr>
          <a:lstStyle/>
          <a:p>
            <a:pPr algn="just"/>
            <a:r>
              <a:rPr lang="id-ID" dirty="0"/>
              <a:t>Pada proses ini JST </a:t>
            </a:r>
            <a:r>
              <a:rPr lang="id-ID" i="1" dirty="0"/>
              <a:t>backpropagation</a:t>
            </a:r>
            <a:r>
              <a:rPr lang="id-ID" dirty="0"/>
              <a:t> mula-mula memisahkan data untuk pelatihan dan pengujian (</a:t>
            </a:r>
            <a:r>
              <a:rPr lang="id-ID" i="1" dirty="0"/>
              <a:t>training </a:t>
            </a:r>
            <a:r>
              <a:rPr lang="id-ID" dirty="0"/>
              <a:t>dan </a:t>
            </a:r>
            <a:r>
              <a:rPr lang="id-ID" i="1" dirty="0"/>
              <a:t>testing)</a:t>
            </a:r>
            <a:r>
              <a:rPr lang="id-ID" dirty="0"/>
              <a:t>.  Pelatihaan dilakukan untuk menentukan bobot dan pola pada  JST tersebut. Kemudian </a:t>
            </a:r>
            <a:r>
              <a:rPr lang="id-ID" i="1" dirty="0"/>
              <a:t>mechine learning </a:t>
            </a:r>
            <a:r>
              <a:rPr lang="id-ID" dirty="0"/>
              <a:t>akan mepelajari pola dan akan disimpan. Kemudian dilakukan pelatihan untuk melihat tingkat keberhasilan yang dilakukan sistem. Berikut ini merupakan arsitektur JST </a:t>
            </a:r>
            <a:r>
              <a:rPr lang="id-ID" i="1" dirty="0"/>
              <a:t>backpropagation</a:t>
            </a:r>
            <a:r>
              <a:rPr lang="id-ID" dirty="0"/>
              <a:t> yang akan dibangun :</a:t>
            </a:r>
          </a:p>
        </p:txBody>
      </p:sp>
      <p:pic>
        <p:nvPicPr>
          <p:cNvPr id="9" name="Picture 8" descr="D:\Yeni\TA\TA\Untitled Diagram.jpg"/>
          <p:cNvPicPr/>
          <p:nvPr/>
        </p:nvPicPr>
        <p:blipFill>
          <a:blip r:embed="rId3">
            <a:extLst>
              <a:ext uri="{28A0092B-C50C-407E-A947-70E740481C1C}">
                <a14:useLocalDpi xmlns:a14="http://schemas.microsoft.com/office/drawing/2010/main" val="0"/>
              </a:ext>
            </a:extLst>
          </a:blip>
          <a:srcRect/>
          <a:stretch>
            <a:fillRect/>
          </a:stretch>
        </p:blipFill>
        <p:spPr bwMode="auto">
          <a:xfrm>
            <a:off x="1745377" y="3140968"/>
            <a:ext cx="6066983" cy="3231883"/>
          </a:xfrm>
          <a:prstGeom prst="rect">
            <a:avLst/>
          </a:prstGeom>
          <a:noFill/>
          <a:ln>
            <a:noFill/>
          </a:ln>
        </p:spPr>
      </p:pic>
    </p:spTree>
    <p:extLst>
      <p:ext uri="{BB962C8B-B14F-4D97-AF65-F5344CB8AC3E}">
        <p14:creationId xmlns:p14="http://schemas.microsoft.com/office/powerpoint/2010/main" val="4937946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terkait"/>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195000"/>
                    </a14:imgEffect>
                    <a14:imgEffect>
                      <a14:brightnessContrast bright="44000" contrast="100000"/>
                    </a14:imgEffect>
                  </a14:imgLayer>
                </a14:imgProps>
              </a:ext>
              <a:ext uri="{28A0092B-C50C-407E-A947-70E740481C1C}">
                <a14:useLocalDpi xmlns:a14="http://schemas.microsoft.com/office/drawing/2010/main" val="0"/>
              </a:ext>
            </a:extLst>
          </a:blip>
          <a:srcRect/>
          <a:stretch>
            <a:fillRect/>
          </a:stretch>
        </p:blipFill>
        <p:spPr bwMode="auto">
          <a:xfrm>
            <a:off x="0" y="1517158"/>
            <a:ext cx="9144000" cy="4403642"/>
          </a:xfrm>
          <a:prstGeom prst="rect">
            <a:avLst/>
          </a:prstGeom>
          <a:noFill/>
          <a:extLst>
            <a:ext uri="{909E8E84-426E-40DD-AFC4-6F175D3DCCD1}">
              <a14:hiddenFill xmlns:a14="http://schemas.microsoft.com/office/drawing/2010/main">
                <a:solidFill>
                  <a:srgbClr val="FFFFFF"/>
                </a:solidFill>
              </a14:hiddenFill>
            </a:ext>
          </a:extLst>
        </p:spPr>
      </p:pic>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Jaringan </a:t>
            </a:r>
            <a:r>
              <a:rPr lang="id-ID" dirty="0" smtClean="0">
                <a:solidFill>
                  <a:schemeClr val="bg1">
                    <a:lumMod val="50000"/>
                  </a:schemeClr>
                </a:solidFill>
              </a:rPr>
              <a:t>Syaraf Tiruan</a:t>
            </a:r>
            <a:endParaRPr lang="id-ID" dirty="0">
              <a:solidFill>
                <a:schemeClr val="bg1">
                  <a:lumMod val="50000"/>
                </a:schemeClr>
              </a:solidFill>
            </a:endParaRPr>
          </a:p>
        </p:txBody>
      </p:sp>
      <p:sp>
        <p:nvSpPr>
          <p:cNvPr id="2" name="Rectangle 1"/>
          <p:cNvSpPr/>
          <p:nvPr/>
        </p:nvSpPr>
        <p:spPr>
          <a:xfrm>
            <a:off x="482188" y="1772816"/>
            <a:ext cx="8076790" cy="4093428"/>
          </a:xfrm>
          <a:prstGeom prst="rect">
            <a:avLst/>
          </a:prstGeom>
        </p:spPr>
        <p:txBody>
          <a:bodyPr wrap="square">
            <a:spAutoFit/>
          </a:bodyPr>
          <a:lstStyle/>
          <a:p>
            <a:pPr algn="just"/>
            <a:r>
              <a:rPr lang="id-ID" sz="2000" dirty="0"/>
              <a:t>JST digunakan sebagai sistem yang diharapkan mampu melakukan sortasi buah kopi. JST backpropagation ini akan menerima masukan (input) berupa nilai </a:t>
            </a:r>
            <a:r>
              <a:rPr lang="id-ID" sz="2000" i="1" dirty="0"/>
              <a:t>red, green, blue</a:t>
            </a:r>
            <a:r>
              <a:rPr lang="id-ID" sz="2000" dirty="0"/>
              <a:t>. Pada perancangan </a:t>
            </a:r>
            <a:r>
              <a:rPr lang="id-ID" sz="2000" i="1" dirty="0"/>
              <a:t>backpropagation </a:t>
            </a:r>
            <a:r>
              <a:rPr lang="id-ID" sz="2000" dirty="0"/>
              <a:t>ini menggunakan 3 unit </a:t>
            </a:r>
            <a:r>
              <a:rPr lang="id-ID" sz="2000" i="1" dirty="0"/>
              <a:t>input</a:t>
            </a:r>
            <a:r>
              <a:rPr lang="id-ID" sz="2000" dirty="0"/>
              <a:t> yang didapatkan pada proses pengolahan </a:t>
            </a:r>
            <a:r>
              <a:rPr lang="id-ID" sz="2000" dirty="0" smtClean="0"/>
              <a:t>citra </a:t>
            </a:r>
            <a:r>
              <a:rPr lang="id-ID" sz="2000" dirty="0"/>
              <a:t>digital dengan mengambil nilai R</a:t>
            </a:r>
            <a:r>
              <a:rPr lang="id-ID" sz="2000" baseline="-25000" dirty="0"/>
              <a:t>n</a:t>
            </a:r>
            <a:r>
              <a:rPr lang="id-ID" sz="2000" dirty="0"/>
              <a:t>,G</a:t>
            </a:r>
            <a:r>
              <a:rPr lang="id-ID" sz="2000" baseline="-25000" dirty="0"/>
              <a:t>n</a:t>
            </a:r>
            <a:r>
              <a:rPr lang="id-ID" sz="2000" dirty="0"/>
              <a:t>, dan B</a:t>
            </a:r>
            <a:r>
              <a:rPr lang="id-ID" sz="2000" baseline="-25000" dirty="0"/>
              <a:t>n</a:t>
            </a:r>
            <a:r>
              <a:rPr lang="id-ID" sz="2000" dirty="0"/>
              <a:t>. </a:t>
            </a:r>
            <a:endParaRPr lang="id-ID" sz="2000" dirty="0" smtClean="0"/>
          </a:p>
          <a:p>
            <a:pPr algn="just"/>
            <a:endParaRPr lang="id-ID" sz="2000" dirty="0"/>
          </a:p>
          <a:p>
            <a:pPr algn="just"/>
            <a:r>
              <a:rPr lang="id-ID" sz="2000" dirty="0" smtClean="0"/>
              <a:t>Kemudian </a:t>
            </a:r>
            <a:r>
              <a:rPr lang="id-ID" sz="2000" dirty="0"/>
              <a:t>dimasukkan sejumlah </a:t>
            </a:r>
            <a:r>
              <a:rPr lang="id-ID" sz="2000" i="1" dirty="0"/>
              <a:t>hidden layer</a:t>
            </a:r>
            <a:r>
              <a:rPr lang="id-ID" sz="2000" dirty="0"/>
              <a:t> dan bias ,dan 2 unit </a:t>
            </a:r>
            <a:r>
              <a:rPr lang="id-ID" sz="2000" i="1" dirty="0"/>
              <a:t>output</a:t>
            </a:r>
            <a:r>
              <a:rPr lang="id-ID" sz="2000" dirty="0"/>
              <a:t> yaitu matang dan mentah</a:t>
            </a:r>
            <a:r>
              <a:rPr lang="id-ID" sz="2000" i="1" dirty="0"/>
              <a:t>. </a:t>
            </a:r>
            <a:r>
              <a:rPr lang="id-ID" sz="2000"/>
              <a:t>Lapisan </a:t>
            </a:r>
            <a:r>
              <a:rPr lang="id-ID" sz="2000" smtClean="0"/>
              <a:t>tersembunyi </a:t>
            </a:r>
            <a:r>
              <a:rPr lang="id-ID" sz="2000" dirty="0"/>
              <a:t>atau </a:t>
            </a:r>
            <a:r>
              <a:rPr lang="id-ID" sz="2000" i="1" dirty="0"/>
              <a:t>hidden layer</a:t>
            </a:r>
            <a:r>
              <a:rPr lang="id-ID" sz="2000" dirty="0"/>
              <a:t> berjumlah n </a:t>
            </a:r>
            <a:r>
              <a:rPr lang="id-ID" sz="2000" i="1" dirty="0"/>
              <a:t>layer</a:t>
            </a:r>
            <a:r>
              <a:rPr lang="id-ID" sz="2000" dirty="0"/>
              <a:t>. </a:t>
            </a:r>
            <a:r>
              <a:rPr lang="id-ID" sz="2000" dirty="0" smtClean="0"/>
              <a:t>Jumalah </a:t>
            </a:r>
            <a:r>
              <a:rPr lang="id-ID" sz="2000" dirty="0"/>
              <a:t>tersebut akan divariasikan agar dapat melihat jumlah yang paling baik untuk jaringan. Pada arsitektur jaringan tersebut b merupakan nilai bias, V merupakan bobot garis yang menghubungkan bias di unit masukan ke unit layar tersembunyi Z, sedangkan W merupakan bobot bias dari layar tersembunyi ke unit keluaran Y. </a:t>
            </a:r>
          </a:p>
        </p:txBody>
      </p:sp>
    </p:spTree>
    <p:extLst>
      <p:ext uri="{BB962C8B-B14F-4D97-AF65-F5344CB8AC3E}">
        <p14:creationId xmlns:p14="http://schemas.microsoft.com/office/powerpoint/2010/main" val="40208868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asil gambar untuk gambar stiker terimakasih h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
            <a:ext cx="8460432" cy="680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815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randombar(horizontal)">
                                      <p:cBhvr>
                                        <p:cTn id="7" dur="1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61090"/>
            <a:ext cx="5112568" cy="436910"/>
          </a:xfrm>
        </p:spPr>
        <p:txBody>
          <a:bodyPr>
            <a:noAutofit/>
          </a:bodyPr>
          <a:lstStyle/>
          <a:p>
            <a:pPr algn="l"/>
            <a:r>
              <a:rPr lang="id-ID" sz="3200" dirty="0" smtClean="0">
                <a:solidFill>
                  <a:srgbClr val="FF0000"/>
                </a:solidFill>
              </a:rPr>
              <a:t>Tujuan</a:t>
            </a:r>
            <a:r>
              <a:rPr lang="id-ID" sz="3200" dirty="0" smtClean="0"/>
              <a:t> </a:t>
            </a:r>
            <a:r>
              <a:rPr lang="id-ID" sz="3200" dirty="0" smtClean="0">
                <a:solidFill>
                  <a:schemeClr val="bg1">
                    <a:lumMod val="50000"/>
                  </a:schemeClr>
                </a:solidFill>
              </a:rPr>
              <a:t>Penelitian</a:t>
            </a:r>
            <a:endParaRPr lang="id-ID" sz="3200" dirty="0">
              <a:solidFill>
                <a:schemeClr val="bg1">
                  <a:lumMod val="50000"/>
                </a:schemeClr>
              </a:solidFill>
            </a:endParaRPr>
          </a:p>
        </p:txBody>
      </p:sp>
      <p:sp>
        <p:nvSpPr>
          <p:cNvPr id="7" name="L-Shape 6"/>
          <p:cNvSpPr/>
          <p:nvPr/>
        </p:nvSpPr>
        <p:spPr>
          <a:xfrm>
            <a:off x="-396552" y="667419"/>
            <a:ext cx="4032448"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6" name="Content Placeholder 5"/>
          <p:cNvSpPr>
            <a:spLocks noGrp="1"/>
          </p:cNvSpPr>
          <p:nvPr>
            <p:ph idx="1"/>
          </p:nvPr>
        </p:nvSpPr>
        <p:spPr>
          <a:xfrm>
            <a:off x="251520" y="1955973"/>
            <a:ext cx="3898776" cy="4353347"/>
          </a:xfrm>
        </p:spPr>
        <p:txBody>
          <a:bodyPr>
            <a:normAutofit/>
          </a:bodyPr>
          <a:lstStyle/>
          <a:p>
            <a:pPr marL="514350" lvl="0" indent="-514350" algn="just">
              <a:lnSpc>
                <a:spcPct val="150000"/>
              </a:lnSpc>
              <a:buFont typeface="+mj-lt"/>
              <a:buAutoNum type="arabicPeriod"/>
            </a:pPr>
            <a:r>
              <a:rPr lang="id-ID" sz="1800" dirty="0" smtClean="0">
                <a:latin typeface="Times New Roman" pitchFamily="18" charset="0"/>
                <a:cs typeface="Times New Roman" pitchFamily="18" charset="0"/>
              </a:rPr>
              <a:t>Menguji </a:t>
            </a:r>
            <a:r>
              <a:rPr lang="id-ID" sz="1800" dirty="0">
                <a:latin typeface="Times New Roman" pitchFamily="18" charset="0"/>
                <a:cs typeface="Times New Roman" pitchFamily="18" charset="0"/>
              </a:rPr>
              <a:t>tingkat keberhasilan kualitas sortasi menggunakan JST </a:t>
            </a:r>
            <a:r>
              <a:rPr lang="id-ID" sz="1800" i="1" dirty="0" smtClean="0">
                <a:latin typeface="Times New Roman" pitchFamily="18" charset="0"/>
                <a:cs typeface="Times New Roman" pitchFamily="18" charset="0"/>
              </a:rPr>
              <a:t>backpropagation.</a:t>
            </a:r>
            <a:endParaRPr lang="id-ID" sz="1800" dirty="0" smtClean="0">
              <a:latin typeface="Times New Roman" pitchFamily="18" charset="0"/>
              <a:cs typeface="Times New Roman" pitchFamily="18" charset="0"/>
            </a:endParaRPr>
          </a:p>
          <a:p>
            <a:pPr marL="514350" lvl="0" indent="-514350" algn="just">
              <a:lnSpc>
                <a:spcPct val="150000"/>
              </a:lnSpc>
              <a:buFont typeface="+mj-lt"/>
              <a:buAutoNum type="arabicPeriod"/>
            </a:pPr>
            <a:r>
              <a:rPr lang="id-ID" sz="1800" dirty="0" smtClean="0">
                <a:latin typeface="Times New Roman" pitchFamily="18" charset="0"/>
                <a:cs typeface="Times New Roman" pitchFamily="18" charset="0"/>
              </a:rPr>
              <a:t>Sebagai </a:t>
            </a:r>
            <a:r>
              <a:rPr lang="id-ID" sz="1800" dirty="0">
                <a:latin typeface="Times New Roman" pitchFamily="18" charset="0"/>
                <a:cs typeface="Times New Roman" pitchFamily="18" charset="0"/>
              </a:rPr>
              <a:t>studi penelitian mengenai jaringan syaraf tiruan dengan metode </a:t>
            </a:r>
            <a:r>
              <a:rPr lang="id-ID" sz="1800" i="1" dirty="0" smtClean="0">
                <a:latin typeface="Times New Roman" pitchFamily="18" charset="0"/>
                <a:cs typeface="Times New Roman" pitchFamily="18" charset="0"/>
              </a:rPr>
              <a:t>backpropagation.</a:t>
            </a:r>
            <a:endParaRPr lang="id-ID" sz="1800" dirty="0" smtClean="0">
              <a:latin typeface="Times New Roman" pitchFamily="18" charset="0"/>
              <a:cs typeface="Times New Roman" pitchFamily="18" charset="0"/>
            </a:endParaRPr>
          </a:p>
          <a:p>
            <a:pPr marL="514350" lvl="0" indent="-514350" algn="just">
              <a:lnSpc>
                <a:spcPct val="150000"/>
              </a:lnSpc>
              <a:buFont typeface="+mj-lt"/>
              <a:buAutoNum type="arabicPeriod"/>
            </a:pPr>
            <a:r>
              <a:rPr lang="id-ID" sz="1800" dirty="0" smtClean="0">
                <a:latin typeface="Times New Roman" pitchFamily="18" charset="0"/>
                <a:cs typeface="Times New Roman" pitchFamily="18" charset="0"/>
              </a:rPr>
              <a:t>Mewujudkan </a:t>
            </a:r>
            <a:r>
              <a:rPr lang="id-ID" sz="1800" dirty="0">
                <a:latin typeface="Times New Roman" pitchFamily="18" charset="0"/>
                <a:cs typeface="Times New Roman" pitchFamily="18" charset="0"/>
              </a:rPr>
              <a:t>visi teknik informatika unila dalam kekhasan pada bidang </a:t>
            </a:r>
            <a:r>
              <a:rPr lang="id-ID" sz="1800" i="1" dirty="0">
                <a:latin typeface="Times New Roman" pitchFamily="18" charset="0"/>
                <a:cs typeface="Times New Roman" pitchFamily="18" charset="0"/>
              </a:rPr>
              <a:t>ICT in Agriculture</a:t>
            </a:r>
            <a:r>
              <a:rPr lang="id-ID" sz="1800" dirty="0">
                <a:latin typeface="Times New Roman" pitchFamily="18" charset="0"/>
                <a:cs typeface="Times New Roman" pitchFamily="18" charset="0"/>
              </a:rPr>
              <a:t>.</a:t>
            </a:r>
          </a:p>
          <a:p>
            <a:pPr algn="just"/>
            <a:endParaRPr lang="id-ID" sz="1600" dirty="0">
              <a:latin typeface="Times New Roman" pitchFamily="18" charset="0"/>
              <a:cs typeface="Times New Roman" pitchFamily="18" charset="0"/>
            </a:endParaRPr>
          </a:p>
        </p:txBody>
      </p:sp>
      <p:sp>
        <p:nvSpPr>
          <p:cNvPr id="10" name="Down Arrow 9"/>
          <p:cNvSpPr/>
          <p:nvPr/>
        </p:nvSpPr>
        <p:spPr>
          <a:xfrm>
            <a:off x="253480" y="1196752"/>
            <a:ext cx="432048" cy="648072"/>
          </a:xfrm>
          <a:prstGeom prst="downArrow">
            <a:avLst/>
          </a:prstGeom>
          <a:solidFill>
            <a:schemeClr val="accent1">
              <a:alpha val="53000"/>
            </a:schemeClr>
          </a:solidFill>
          <a:ln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4788024" y="6093296"/>
            <a:ext cx="5112568" cy="4369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3200" dirty="0" smtClean="0">
                <a:solidFill>
                  <a:srgbClr val="FF0000"/>
                </a:solidFill>
              </a:rPr>
              <a:t>Rumusan</a:t>
            </a:r>
            <a:r>
              <a:rPr lang="id-ID" sz="3200" dirty="0" smtClean="0"/>
              <a:t> </a:t>
            </a:r>
            <a:r>
              <a:rPr lang="id-ID" sz="3200" dirty="0" smtClean="0">
                <a:solidFill>
                  <a:schemeClr val="bg1">
                    <a:lumMod val="50000"/>
                  </a:schemeClr>
                </a:solidFill>
              </a:rPr>
              <a:t>Masalah</a:t>
            </a:r>
            <a:endParaRPr lang="id-ID" sz="3200" dirty="0">
              <a:solidFill>
                <a:schemeClr val="bg1">
                  <a:lumMod val="50000"/>
                </a:schemeClr>
              </a:solidFill>
            </a:endParaRPr>
          </a:p>
        </p:txBody>
      </p:sp>
      <p:sp>
        <p:nvSpPr>
          <p:cNvPr id="16" name="L-Shape 15"/>
          <p:cNvSpPr/>
          <p:nvPr/>
        </p:nvSpPr>
        <p:spPr>
          <a:xfrm rot="10800000">
            <a:off x="4860032" y="5838830"/>
            <a:ext cx="4032448"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17" name="Content Placeholder 5"/>
          <p:cNvSpPr txBox="1">
            <a:spLocks/>
          </p:cNvSpPr>
          <p:nvPr/>
        </p:nvSpPr>
        <p:spPr>
          <a:xfrm>
            <a:off x="4936797" y="476672"/>
            <a:ext cx="3898776" cy="43533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lnSpc>
                <a:spcPct val="150000"/>
              </a:lnSpc>
              <a:buFont typeface="+mj-lt"/>
              <a:buAutoNum type="arabicPeriod"/>
            </a:pPr>
            <a:r>
              <a:rPr lang="id-ID" sz="1800" dirty="0">
                <a:latin typeface="Times New Roman" pitchFamily="18" charset="0"/>
                <a:cs typeface="Times New Roman" pitchFamily="18" charset="0"/>
              </a:rPr>
              <a:t>Bagaimana membangun sebuah sistem pengolahan citra digital dalam menentukan kualitas buah kopi pada warna menggunakan metode JST </a:t>
            </a:r>
            <a:r>
              <a:rPr lang="id-ID" sz="1800" i="1" dirty="0">
                <a:latin typeface="Times New Roman" pitchFamily="18" charset="0"/>
                <a:cs typeface="Times New Roman" pitchFamily="18" charset="0"/>
              </a:rPr>
              <a:t>backpropagation </a:t>
            </a:r>
            <a:r>
              <a:rPr lang="id-ID" sz="1800" dirty="0">
                <a:latin typeface="Times New Roman" pitchFamily="18" charset="0"/>
                <a:cs typeface="Times New Roman" pitchFamily="18" charset="0"/>
              </a:rPr>
              <a:t>menggunakan </a:t>
            </a:r>
            <a:r>
              <a:rPr lang="id-ID" sz="1800" dirty="0" smtClean="0">
                <a:latin typeface="Times New Roman" pitchFamily="18" charset="0"/>
                <a:cs typeface="Times New Roman" pitchFamily="18" charset="0"/>
              </a:rPr>
              <a:t>MATLAB?</a:t>
            </a:r>
          </a:p>
          <a:p>
            <a:pPr lvl="0" algn="just">
              <a:lnSpc>
                <a:spcPct val="150000"/>
              </a:lnSpc>
              <a:buFont typeface="+mj-lt"/>
              <a:buAutoNum type="arabicPeriod"/>
            </a:pPr>
            <a:r>
              <a:rPr lang="id-ID" sz="1800" dirty="0" smtClean="0">
                <a:latin typeface="Times New Roman" pitchFamily="18" charset="0"/>
                <a:cs typeface="Times New Roman" pitchFamily="18" charset="0"/>
              </a:rPr>
              <a:t>Apakah </a:t>
            </a:r>
            <a:r>
              <a:rPr lang="id-ID" sz="1800" dirty="0">
                <a:latin typeface="Times New Roman" pitchFamily="18" charset="0"/>
                <a:cs typeface="Times New Roman" pitchFamily="18" charset="0"/>
              </a:rPr>
              <a:t>sistem yang dibangun sudah dapat melakukan sortasi buah kopi sesuai dengan kriteria yang di harapkan</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p:txBody>
      </p:sp>
      <p:sp>
        <p:nvSpPr>
          <p:cNvPr id="18" name="Down Arrow 17"/>
          <p:cNvSpPr/>
          <p:nvPr/>
        </p:nvSpPr>
        <p:spPr>
          <a:xfrm rot="10800000">
            <a:off x="4861992" y="4830019"/>
            <a:ext cx="432048" cy="648072"/>
          </a:xfrm>
          <a:prstGeom prst="downArrow">
            <a:avLst/>
          </a:prstGeom>
          <a:solidFill>
            <a:schemeClr val="accent2">
              <a:lumMod val="75000"/>
              <a:alpha val="53000"/>
            </a:schemeClr>
          </a:solidFill>
          <a:ln cmpd="sng">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0" name="Straight Connector 19"/>
          <p:cNvCxnSpPr/>
          <p:nvPr/>
        </p:nvCxnSpPr>
        <p:spPr>
          <a:xfrm>
            <a:off x="4427984" y="0"/>
            <a:ext cx="0" cy="6957392"/>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24"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330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5" dur="500"/>
                                        <p:tgtEl>
                                          <p:spTgt spid="6">
                                            <p:txEl>
                                              <p:pRg st="0" end="0"/>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3" dur="500"/>
                                        <p:tgtEl>
                                          <p:spTgt spid="6">
                                            <p:txEl>
                                              <p:pRg st="2" end="2"/>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000"/>
                                        <p:tgtEl>
                                          <p:spTgt spid="15"/>
                                        </p:tgtEl>
                                      </p:cBhvr>
                                    </p:animEffect>
                                  </p:childTnLst>
                                </p:cTn>
                              </p:par>
                            </p:childTnLst>
                          </p:cTn>
                        </p:par>
                        <p:par>
                          <p:cTn id="28" fill="hold">
                            <p:stCondLst>
                              <p:cond delay="3500"/>
                            </p:stCondLst>
                            <p:childTnLst>
                              <p:par>
                                <p:cTn id="29" presetID="14" presetClass="entr" presetSubtype="1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1000"/>
                                        <p:tgtEl>
                                          <p:spTgt spid="18"/>
                                        </p:tgtEl>
                                      </p:cBhvr>
                                    </p:animEffect>
                                  </p:childTnLst>
                                </p:cTn>
                              </p:par>
                            </p:childTnLst>
                          </p:cTn>
                        </p:par>
                        <p:par>
                          <p:cTn id="32" fill="hold">
                            <p:stCondLst>
                              <p:cond delay="4500"/>
                            </p:stCondLst>
                            <p:childTnLst>
                              <p:par>
                                <p:cTn id="33" presetID="14" presetClass="entr" presetSubtype="1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10" grpId="0" animBg="1"/>
      <p:bldP spid="15" grpId="0"/>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asil gambar untuk batasan masalah"/>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49192" y="739312"/>
            <a:ext cx="5471144" cy="384109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511665" y="543787"/>
            <a:ext cx="5112568" cy="4369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3200" dirty="0" smtClean="0">
                <a:solidFill>
                  <a:srgbClr val="FF0000"/>
                </a:solidFill>
              </a:rPr>
              <a:t>Batasan</a:t>
            </a:r>
            <a:r>
              <a:rPr lang="id-ID" sz="3200" dirty="0" smtClean="0"/>
              <a:t> </a:t>
            </a:r>
            <a:r>
              <a:rPr lang="id-ID" sz="3200" dirty="0" smtClean="0">
                <a:solidFill>
                  <a:schemeClr val="bg1">
                    <a:lumMod val="50000"/>
                  </a:schemeClr>
                </a:solidFill>
              </a:rPr>
              <a:t>Masalah</a:t>
            </a:r>
            <a:endParaRPr lang="id-ID" sz="3200" dirty="0">
              <a:solidFill>
                <a:schemeClr val="bg1">
                  <a:lumMod val="50000"/>
                </a:schemeClr>
              </a:solidFill>
            </a:endParaRPr>
          </a:p>
        </p:txBody>
      </p:sp>
      <p:sp>
        <p:nvSpPr>
          <p:cNvPr id="10" name="L-Shape 9"/>
          <p:cNvSpPr/>
          <p:nvPr/>
        </p:nvSpPr>
        <p:spPr>
          <a:xfrm>
            <a:off x="-324544" y="764673"/>
            <a:ext cx="405160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7" name="Oval 6"/>
          <p:cNvSpPr/>
          <p:nvPr/>
        </p:nvSpPr>
        <p:spPr>
          <a:xfrm>
            <a:off x="251520" y="1844824"/>
            <a:ext cx="494480" cy="56295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1</a:t>
            </a:r>
            <a:endParaRPr lang="id-ID" dirty="0">
              <a:solidFill>
                <a:schemeClr val="tx1"/>
              </a:solidFill>
            </a:endParaRPr>
          </a:p>
        </p:txBody>
      </p:sp>
      <p:sp>
        <p:nvSpPr>
          <p:cNvPr id="16" name="Oval 15"/>
          <p:cNvSpPr/>
          <p:nvPr/>
        </p:nvSpPr>
        <p:spPr>
          <a:xfrm>
            <a:off x="1979712" y="3717031"/>
            <a:ext cx="494480" cy="56295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2</a:t>
            </a:r>
          </a:p>
        </p:txBody>
      </p:sp>
      <p:sp>
        <p:nvSpPr>
          <p:cNvPr id="17" name="Oval 16"/>
          <p:cNvSpPr/>
          <p:nvPr/>
        </p:nvSpPr>
        <p:spPr>
          <a:xfrm>
            <a:off x="3707904" y="5144081"/>
            <a:ext cx="451553" cy="56295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3</a:t>
            </a:r>
          </a:p>
        </p:txBody>
      </p:sp>
      <p:sp>
        <p:nvSpPr>
          <p:cNvPr id="11" name="Rectangle 10"/>
          <p:cNvSpPr/>
          <p:nvPr/>
        </p:nvSpPr>
        <p:spPr>
          <a:xfrm>
            <a:off x="879855" y="1844824"/>
            <a:ext cx="4896544" cy="1169551"/>
          </a:xfrm>
          <a:prstGeom prst="rect">
            <a:avLst/>
          </a:prstGeom>
        </p:spPr>
        <p:txBody>
          <a:bodyPr wrap="square">
            <a:spAutoFit/>
          </a:bodyPr>
          <a:lstStyle/>
          <a:p>
            <a:pPr lvl="0"/>
            <a:r>
              <a:rPr lang="id-ID" dirty="0"/>
              <a:t>Pengambilan gambar buah kopi saat sortasi dilakukan secara manual menggunaan kamera Xiomi Note4 tanpa </a:t>
            </a:r>
            <a:r>
              <a:rPr lang="id-ID" i="1" dirty="0"/>
              <a:t>flash</a:t>
            </a:r>
            <a:r>
              <a:rPr lang="id-ID" dirty="0"/>
              <a:t> dengan format .jpg.</a:t>
            </a:r>
          </a:p>
          <a:p>
            <a:pPr algn="just"/>
            <a:endParaRPr lang="id-ID" sz="1600" dirty="0"/>
          </a:p>
        </p:txBody>
      </p:sp>
      <p:sp>
        <p:nvSpPr>
          <p:cNvPr id="18" name="Rectangle 17"/>
          <p:cNvSpPr/>
          <p:nvPr/>
        </p:nvSpPr>
        <p:spPr>
          <a:xfrm>
            <a:off x="2561899" y="3756179"/>
            <a:ext cx="4572000" cy="646331"/>
          </a:xfrm>
          <a:prstGeom prst="rect">
            <a:avLst/>
          </a:prstGeom>
        </p:spPr>
        <p:txBody>
          <a:bodyPr>
            <a:spAutoFit/>
          </a:bodyPr>
          <a:lstStyle/>
          <a:p>
            <a:pPr algn="just"/>
            <a:r>
              <a:rPr lang="id-ID" dirty="0" smtClean="0">
                <a:solidFill>
                  <a:schemeClr val="tx1"/>
                </a:solidFill>
                <a:latin typeface="Times New Roman" pitchFamily="18" charset="0"/>
                <a:cs typeface="Times New Roman" pitchFamily="18" charset="0"/>
              </a:rPr>
              <a:t>Menggunakan aplikasi matlab sebagai sistem pengolahan citra dan JST.</a:t>
            </a:r>
            <a:endParaRPr lang="id-ID" dirty="0" smtClean="0"/>
          </a:p>
        </p:txBody>
      </p:sp>
      <p:sp>
        <p:nvSpPr>
          <p:cNvPr id="19" name="Rectangle 18"/>
          <p:cNvSpPr/>
          <p:nvPr/>
        </p:nvSpPr>
        <p:spPr>
          <a:xfrm>
            <a:off x="4357346" y="5180999"/>
            <a:ext cx="4391118" cy="1200329"/>
          </a:xfrm>
          <a:prstGeom prst="rect">
            <a:avLst/>
          </a:prstGeom>
        </p:spPr>
        <p:txBody>
          <a:bodyPr wrap="square">
            <a:spAutoFit/>
          </a:bodyPr>
          <a:lstStyle/>
          <a:p>
            <a:pPr lvl="0"/>
            <a:r>
              <a:rPr lang="id-ID" dirty="0"/>
              <a:t>Menggunakan 17 gambar  untuk sample dengan ukuran 1024 x 1043 pixel dan berbagai </a:t>
            </a:r>
            <a:r>
              <a:rPr lang="id-ID" dirty="0" smtClean="0"/>
              <a:t>warna buah kopi </a:t>
            </a:r>
            <a:r>
              <a:rPr lang="id-ID" dirty="0"/>
              <a:t>yang tersebar pada setiap sample. </a:t>
            </a:r>
          </a:p>
        </p:txBody>
      </p:sp>
      <p:sp>
        <p:nvSpPr>
          <p:cNvPr id="23" name="Rectangle 22"/>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24" name="Picture 4" descr="Gambar terkai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7988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2750"/>
                            </p:stCondLst>
                            <p:childTnLst>
                              <p:par>
                                <p:cTn id="21" presetID="42"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375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4750"/>
                            </p:stCondLst>
                            <p:childTnLst>
                              <p:par>
                                <p:cTn id="33" presetID="4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par>
                          <p:cTn id="38" fill="hold">
                            <p:stCondLst>
                              <p:cond delay="5750"/>
                            </p:stCondLst>
                            <p:childTnLst>
                              <p:par>
                                <p:cTn id="39" presetID="42"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16" grpId="0" animBg="1"/>
      <p:bldP spid="17" grpId="0" animBg="1"/>
      <p:bldP spid="11"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Hasil gambar untuk icon manfaat"/>
          <p:cNvPicPr>
            <a:picLocks noChangeAspect="1" noChangeArrowheads="1"/>
          </p:cNvPicPr>
          <p:nvPr/>
        </p:nvPicPr>
        <p:blipFill>
          <a:blip r:embed="rId2">
            <a:extLst>
              <a:ext uri="{BEBA8EAE-BF5A-486C-A8C5-ECC9F3942E4B}">
                <a14:imgProps xmlns:a14="http://schemas.microsoft.com/office/drawing/2010/main">
                  <a14:imgLayer r:embed="rId3">
                    <a14:imgEffect>
                      <a14:artisticPlasticWrap/>
                    </a14:imgEffect>
                    <a14:imgEffect>
                      <a14:sharpenSoften amount="-93000"/>
                    </a14:imgEffect>
                  </a14:imgLayer>
                </a14:imgProps>
              </a:ext>
              <a:ext uri="{28A0092B-C50C-407E-A947-70E740481C1C}">
                <a14:useLocalDpi xmlns:a14="http://schemas.microsoft.com/office/drawing/2010/main" val="0"/>
              </a:ext>
            </a:extLst>
          </a:blip>
          <a:srcRect/>
          <a:stretch>
            <a:fillRect/>
          </a:stretch>
        </p:blipFill>
        <p:spPr bwMode="auto">
          <a:xfrm rot="21143085">
            <a:off x="1246020" y="1425427"/>
            <a:ext cx="7102578" cy="4961260"/>
          </a:xfrm>
          <a:prstGeom prst="rect">
            <a:avLst/>
          </a:prstGeom>
          <a:noFill/>
          <a:effectLst>
            <a:glow rad="127000">
              <a:schemeClr val="accent1">
                <a:alpha val="5000"/>
              </a:schemeClr>
            </a:glow>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7544" y="404664"/>
            <a:ext cx="4464496" cy="393336"/>
          </a:xfrm>
        </p:spPr>
        <p:txBody>
          <a:bodyPr>
            <a:normAutofit fontScale="90000"/>
          </a:bodyPr>
          <a:lstStyle/>
          <a:p>
            <a:pPr algn="l"/>
            <a:r>
              <a:rPr lang="id-ID" dirty="0" smtClean="0">
                <a:solidFill>
                  <a:srgbClr val="FF0000"/>
                </a:solidFill>
              </a:rPr>
              <a:t>Manfaat</a:t>
            </a:r>
            <a:r>
              <a:rPr lang="id-ID" dirty="0" smtClean="0"/>
              <a:t> </a:t>
            </a:r>
            <a:r>
              <a:rPr lang="id-ID" dirty="0" smtClean="0">
                <a:solidFill>
                  <a:schemeClr val="bg1">
                    <a:lumMod val="50000"/>
                  </a:schemeClr>
                </a:solidFill>
              </a:rPr>
              <a:t>Penelitian</a:t>
            </a:r>
            <a:endParaRPr lang="id-ID" dirty="0">
              <a:solidFill>
                <a:schemeClr val="bg1">
                  <a:lumMod val="50000"/>
                </a:schemeClr>
              </a:solidFill>
            </a:endParaRPr>
          </a:p>
        </p:txBody>
      </p:sp>
      <p:sp>
        <p:nvSpPr>
          <p:cNvPr id="7" name="L-Shape 6"/>
          <p:cNvSpPr/>
          <p:nvPr/>
        </p:nvSpPr>
        <p:spPr>
          <a:xfrm>
            <a:off x="-684584" y="764673"/>
            <a:ext cx="5544616"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340157" y="1632413"/>
            <a:ext cx="2570370" cy="23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sz="1600" dirty="0" smtClean="0"/>
              <a:t>Membantu petani kopi dengan membangun sistem pengolahan kopi dan penyortiran kopi.</a:t>
            </a:r>
            <a:endParaRPr lang="id-ID" sz="1400" dirty="0" smtClean="0"/>
          </a:p>
        </p:txBody>
      </p:sp>
      <p:sp>
        <p:nvSpPr>
          <p:cNvPr id="10" name="Oval 9"/>
          <p:cNvSpPr/>
          <p:nvPr/>
        </p:nvSpPr>
        <p:spPr>
          <a:xfrm>
            <a:off x="5868144" y="4022340"/>
            <a:ext cx="3135045" cy="255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dirty="0" smtClean="0"/>
              <a:t>Penulis dapat lebih memahami mengenai pengolahan citra digital  dan JST terutama pada metode </a:t>
            </a:r>
            <a:r>
              <a:rPr lang="id-ID" i="1" dirty="0" smtClean="0"/>
              <a:t>backpropagation</a:t>
            </a:r>
            <a:r>
              <a:rPr lang="id-ID" dirty="0" smtClean="0"/>
              <a:t>.</a:t>
            </a:r>
            <a:endParaRPr lang="id-ID" sz="1600" dirty="0"/>
          </a:p>
        </p:txBody>
      </p:sp>
      <p:sp>
        <p:nvSpPr>
          <p:cNvPr id="11" name="Oval 10"/>
          <p:cNvSpPr/>
          <p:nvPr/>
        </p:nvSpPr>
        <p:spPr>
          <a:xfrm>
            <a:off x="3141656" y="2708920"/>
            <a:ext cx="2726488" cy="2037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d-ID" dirty="0" smtClean="0"/>
              <a:t>Sistem dapat mengefisiensikan waktu dalam proses sortasi buah kopi</a:t>
            </a:r>
            <a:endParaRPr lang="id-ID" dirty="0"/>
          </a:p>
        </p:txBody>
      </p:sp>
      <p:sp>
        <p:nvSpPr>
          <p:cNvPr id="3" name="AutoShape 2" descr="Gambar terkait"/>
          <p:cNvSpPr>
            <a:spLocks noChangeAspect="1" noChangeArrowheads="1"/>
          </p:cNvSpPr>
          <p:nvPr/>
        </p:nvSpPr>
        <p:spPr bwMode="auto">
          <a:xfrm>
            <a:off x="155575" y="-1608138"/>
            <a:ext cx="506730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 name="AutoShape 4" descr="Gambar terkait"/>
          <p:cNvSpPr>
            <a:spLocks noChangeAspect="1" noChangeArrowheads="1"/>
          </p:cNvSpPr>
          <p:nvPr/>
        </p:nvSpPr>
        <p:spPr bwMode="auto">
          <a:xfrm>
            <a:off x="307975" y="-1455738"/>
            <a:ext cx="506730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AutoShape 6" descr="Gambar terkait"/>
          <p:cNvSpPr>
            <a:spLocks noChangeAspect="1" noChangeArrowheads="1"/>
          </p:cNvSpPr>
          <p:nvPr/>
        </p:nvSpPr>
        <p:spPr bwMode="auto">
          <a:xfrm>
            <a:off x="460375" y="-1303338"/>
            <a:ext cx="506730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8543631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62">
                                          <p:stCondLst>
                                            <p:cond delay="0"/>
                                          </p:stCondLst>
                                        </p:cTn>
                                        <p:tgtEl>
                                          <p:spTgt spid="9"/>
                                        </p:tgtEl>
                                      </p:cBhvr>
                                    </p:animEffect>
                                    <p:anim calcmode="lin" valueType="num">
                                      <p:cBhvr>
                                        <p:cTn id="14" dur="1139"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415"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415" tmFilter="0, 0; 0.125,0.2665; 0.25,0.4; 0.375,0.465; 0.5,0.5;  0.625,0.535; 0.75,0.6; 0.875,0.7335; 1,1">
                                          <p:stCondLst>
                                            <p:cond delay="415"/>
                                          </p:stCondLst>
                                        </p:cTn>
                                        <p:tgtEl>
                                          <p:spTgt spid="9"/>
                                        </p:tgtEl>
                                        <p:attrNameLst>
                                          <p:attrName>ppt_y</p:attrName>
                                        </p:attrNameLst>
                                      </p:cBhvr>
                                      <p:tavLst>
                                        <p:tav tm="0" fmla="#ppt_y-sin(pi*$)/9">
                                          <p:val>
                                            <p:fltVal val="0"/>
                                          </p:val>
                                        </p:tav>
                                        <p:tav tm="100000">
                                          <p:val>
                                            <p:fltVal val="1"/>
                                          </p:val>
                                        </p:tav>
                                      </p:tavLst>
                                    </p:anim>
                                    <p:anim calcmode="lin" valueType="num">
                                      <p:cBhvr>
                                        <p:cTn id="17" dur="207" tmFilter="0, 0; 0.125,0.2665; 0.25,0.4; 0.375,0.465; 0.5,0.5;  0.625,0.535; 0.75,0.6; 0.875,0.7335; 1,1">
                                          <p:stCondLst>
                                            <p:cond delay="828"/>
                                          </p:stCondLst>
                                        </p:cTn>
                                        <p:tgtEl>
                                          <p:spTgt spid="9"/>
                                        </p:tgtEl>
                                        <p:attrNameLst>
                                          <p:attrName>ppt_y</p:attrName>
                                        </p:attrNameLst>
                                      </p:cBhvr>
                                      <p:tavLst>
                                        <p:tav tm="0" fmla="#ppt_y-sin(pi*$)/27">
                                          <p:val>
                                            <p:fltVal val="0"/>
                                          </p:val>
                                        </p:tav>
                                        <p:tav tm="100000">
                                          <p:val>
                                            <p:fltVal val="1"/>
                                          </p:val>
                                        </p:tav>
                                      </p:tavLst>
                                    </p:anim>
                                    <p:anim calcmode="lin" valueType="num">
                                      <p:cBhvr>
                                        <p:cTn id="18" dur="103" tmFilter="0, 0; 0.125,0.2665; 0.25,0.4; 0.375,0.465; 0.5,0.5;  0.625,0.535; 0.75,0.6; 0.875,0.7335; 1,1">
                                          <p:stCondLst>
                                            <p:cond delay="1035"/>
                                          </p:stCondLst>
                                        </p:cTn>
                                        <p:tgtEl>
                                          <p:spTgt spid="9"/>
                                        </p:tgtEl>
                                        <p:attrNameLst>
                                          <p:attrName>ppt_y</p:attrName>
                                        </p:attrNameLst>
                                      </p:cBhvr>
                                      <p:tavLst>
                                        <p:tav tm="0" fmla="#ppt_y-sin(pi*$)/81">
                                          <p:val>
                                            <p:fltVal val="0"/>
                                          </p:val>
                                        </p:tav>
                                        <p:tav tm="100000">
                                          <p:val>
                                            <p:fltVal val="1"/>
                                          </p:val>
                                        </p:tav>
                                      </p:tavLst>
                                    </p:anim>
                                    <p:animScale>
                                      <p:cBhvr>
                                        <p:cTn id="19" dur="16">
                                          <p:stCondLst>
                                            <p:cond delay="406"/>
                                          </p:stCondLst>
                                        </p:cTn>
                                        <p:tgtEl>
                                          <p:spTgt spid="9"/>
                                        </p:tgtEl>
                                      </p:cBhvr>
                                      <p:to x="100000" y="60000"/>
                                    </p:animScale>
                                    <p:animScale>
                                      <p:cBhvr>
                                        <p:cTn id="20" dur="104" decel="50000">
                                          <p:stCondLst>
                                            <p:cond delay="423"/>
                                          </p:stCondLst>
                                        </p:cTn>
                                        <p:tgtEl>
                                          <p:spTgt spid="9"/>
                                        </p:tgtEl>
                                      </p:cBhvr>
                                      <p:to x="100000" y="100000"/>
                                    </p:animScale>
                                    <p:animScale>
                                      <p:cBhvr>
                                        <p:cTn id="21" dur="16">
                                          <p:stCondLst>
                                            <p:cond delay="820"/>
                                          </p:stCondLst>
                                        </p:cTn>
                                        <p:tgtEl>
                                          <p:spTgt spid="9"/>
                                        </p:tgtEl>
                                      </p:cBhvr>
                                      <p:to x="100000" y="80000"/>
                                    </p:animScale>
                                    <p:animScale>
                                      <p:cBhvr>
                                        <p:cTn id="22" dur="104" decel="50000">
                                          <p:stCondLst>
                                            <p:cond delay="836"/>
                                          </p:stCondLst>
                                        </p:cTn>
                                        <p:tgtEl>
                                          <p:spTgt spid="9"/>
                                        </p:tgtEl>
                                      </p:cBhvr>
                                      <p:to x="100000" y="100000"/>
                                    </p:animScale>
                                    <p:animScale>
                                      <p:cBhvr>
                                        <p:cTn id="23" dur="16">
                                          <p:stCondLst>
                                            <p:cond delay="1026"/>
                                          </p:stCondLst>
                                        </p:cTn>
                                        <p:tgtEl>
                                          <p:spTgt spid="9"/>
                                        </p:tgtEl>
                                      </p:cBhvr>
                                      <p:to x="100000" y="90000"/>
                                    </p:animScale>
                                    <p:animScale>
                                      <p:cBhvr>
                                        <p:cTn id="24" dur="104" decel="50000">
                                          <p:stCondLst>
                                            <p:cond delay="1042"/>
                                          </p:stCondLst>
                                        </p:cTn>
                                        <p:tgtEl>
                                          <p:spTgt spid="9"/>
                                        </p:tgtEl>
                                      </p:cBhvr>
                                      <p:to x="100000" y="100000"/>
                                    </p:animScale>
                                    <p:animScale>
                                      <p:cBhvr>
                                        <p:cTn id="25" dur="16">
                                          <p:stCondLst>
                                            <p:cond delay="1130"/>
                                          </p:stCondLst>
                                        </p:cTn>
                                        <p:tgtEl>
                                          <p:spTgt spid="9"/>
                                        </p:tgtEl>
                                      </p:cBhvr>
                                      <p:to x="100000" y="95000"/>
                                    </p:animScale>
                                    <p:animScale>
                                      <p:cBhvr>
                                        <p:cTn id="26" dur="104" decel="50000">
                                          <p:stCondLst>
                                            <p:cond delay="1146"/>
                                          </p:stCondLst>
                                        </p:cTn>
                                        <p:tgtEl>
                                          <p:spTgt spid="9"/>
                                        </p:tgtEl>
                                      </p:cBhvr>
                                      <p:to x="100000" y="100000"/>
                                    </p:animScale>
                                  </p:childTnLst>
                                </p:cTn>
                              </p:par>
                            </p:childTnLst>
                          </p:cTn>
                        </p:par>
                        <p:par>
                          <p:cTn id="27" fill="hold">
                            <p:stCondLst>
                              <p:cond delay="2250"/>
                            </p:stCondLst>
                            <p:childTnLst>
                              <p:par>
                                <p:cTn id="28" presetID="26"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362">
                                          <p:stCondLst>
                                            <p:cond delay="0"/>
                                          </p:stCondLst>
                                        </p:cTn>
                                        <p:tgtEl>
                                          <p:spTgt spid="11"/>
                                        </p:tgtEl>
                                      </p:cBhvr>
                                    </p:animEffect>
                                    <p:anim calcmode="lin" valueType="num">
                                      <p:cBhvr>
                                        <p:cTn id="31"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2"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3"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34"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35"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36" dur="16">
                                          <p:stCondLst>
                                            <p:cond delay="406"/>
                                          </p:stCondLst>
                                        </p:cTn>
                                        <p:tgtEl>
                                          <p:spTgt spid="11"/>
                                        </p:tgtEl>
                                      </p:cBhvr>
                                      <p:to x="100000" y="60000"/>
                                    </p:animScale>
                                    <p:animScale>
                                      <p:cBhvr>
                                        <p:cTn id="37" dur="104" decel="50000">
                                          <p:stCondLst>
                                            <p:cond delay="423"/>
                                          </p:stCondLst>
                                        </p:cTn>
                                        <p:tgtEl>
                                          <p:spTgt spid="11"/>
                                        </p:tgtEl>
                                      </p:cBhvr>
                                      <p:to x="100000" y="100000"/>
                                    </p:animScale>
                                    <p:animScale>
                                      <p:cBhvr>
                                        <p:cTn id="38" dur="16">
                                          <p:stCondLst>
                                            <p:cond delay="820"/>
                                          </p:stCondLst>
                                        </p:cTn>
                                        <p:tgtEl>
                                          <p:spTgt spid="11"/>
                                        </p:tgtEl>
                                      </p:cBhvr>
                                      <p:to x="100000" y="80000"/>
                                    </p:animScale>
                                    <p:animScale>
                                      <p:cBhvr>
                                        <p:cTn id="39" dur="104" decel="50000">
                                          <p:stCondLst>
                                            <p:cond delay="836"/>
                                          </p:stCondLst>
                                        </p:cTn>
                                        <p:tgtEl>
                                          <p:spTgt spid="11"/>
                                        </p:tgtEl>
                                      </p:cBhvr>
                                      <p:to x="100000" y="100000"/>
                                    </p:animScale>
                                    <p:animScale>
                                      <p:cBhvr>
                                        <p:cTn id="40" dur="16">
                                          <p:stCondLst>
                                            <p:cond delay="1026"/>
                                          </p:stCondLst>
                                        </p:cTn>
                                        <p:tgtEl>
                                          <p:spTgt spid="11"/>
                                        </p:tgtEl>
                                      </p:cBhvr>
                                      <p:to x="100000" y="90000"/>
                                    </p:animScale>
                                    <p:animScale>
                                      <p:cBhvr>
                                        <p:cTn id="41" dur="104" decel="50000">
                                          <p:stCondLst>
                                            <p:cond delay="1042"/>
                                          </p:stCondLst>
                                        </p:cTn>
                                        <p:tgtEl>
                                          <p:spTgt spid="11"/>
                                        </p:tgtEl>
                                      </p:cBhvr>
                                      <p:to x="100000" y="100000"/>
                                    </p:animScale>
                                    <p:animScale>
                                      <p:cBhvr>
                                        <p:cTn id="42" dur="16">
                                          <p:stCondLst>
                                            <p:cond delay="1130"/>
                                          </p:stCondLst>
                                        </p:cTn>
                                        <p:tgtEl>
                                          <p:spTgt spid="11"/>
                                        </p:tgtEl>
                                      </p:cBhvr>
                                      <p:to x="100000" y="95000"/>
                                    </p:animScale>
                                    <p:animScale>
                                      <p:cBhvr>
                                        <p:cTn id="43" dur="104" decel="50000">
                                          <p:stCondLst>
                                            <p:cond delay="1146"/>
                                          </p:stCondLst>
                                        </p:cTn>
                                        <p:tgtEl>
                                          <p:spTgt spid="11"/>
                                        </p:tgtEl>
                                      </p:cBhvr>
                                      <p:to x="100000" y="100000"/>
                                    </p:animScale>
                                  </p:childTnLst>
                                </p:cTn>
                              </p:par>
                            </p:childTnLst>
                          </p:cTn>
                        </p:par>
                        <p:par>
                          <p:cTn id="44" fill="hold">
                            <p:stCondLst>
                              <p:cond delay="3500"/>
                            </p:stCondLst>
                            <p:childTnLst>
                              <p:par>
                                <p:cTn id="45" presetID="26"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362">
                                          <p:stCondLst>
                                            <p:cond delay="0"/>
                                          </p:stCondLst>
                                        </p:cTn>
                                        <p:tgtEl>
                                          <p:spTgt spid="10"/>
                                        </p:tgtEl>
                                      </p:cBhvr>
                                    </p:animEffect>
                                    <p:anim calcmode="lin" valueType="num">
                                      <p:cBhvr>
                                        <p:cTn id="48"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9"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0"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51" dur="207" tmFilter="0, 0; 0.125,0.2665; 0.25,0.4; 0.375,0.465; 0.5,0.5;  0.625,0.535; 0.75,0.6; 0.875,0.7335; 1,1">
                                          <p:stCondLst>
                                            <p:cond delay="828"/>
                                          </p:stCondLst>
                                        </p:cTn>
                                        <p:tgtEl>
                                          <p:spTgt spid="10"/>
                                        </p:tgtEl>
                                        <p:attrNameLst>
                                          <p:attrName>ppt_y</p:attrName>
                                        </p:attrNameLst>
                                      </p:cBhvr>
                                      <p:tavLst>
                                        <p:tav tm="0" fmla="#ppt_y-sin(pi*$)/27">
                                          <p:val>
                                            <p:fltVal val="0"/>
                                          </p:val>
                                        </p:tav>
                                        <p:tav tm="100000">
                                          <p:val>
                                            <p:fltVal val="1"/>
                                          </p:val>
                                        </p:tav>
                                      </p:tavLst>
                                    </p:anim>
                                    <p:anim calcmode="lin" valueType="num">
                                      <p:cBhvr>
                                        <p:cTn id="52"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53" dur="16">
                                          <p:stCondLst>
                                            <p:cond delay="406"/>
                                          </p:stCondLst>
                                        </p:cTn>
                                        <p:tgtEl>
                                          <p:spTgt spid="10"/>
                                        </p:tgtEl>
                                      </p:cBhvr>
                                      <p:to x="100000" y="60000"/>
                                    </p:animScale>
                                    <p:animScale>
                                      <p:cBhvr>
                                        <p:cTn id="54" dur="104" decel="50000">
                                          <p:stCondLst>
                                            <p:cond delay="423"/>
                                          </p:stCondLst>
                                        </p:cTn>
                                        <p:tgtEl>
                                          <p:spTgt spid="10"/>
                                        </p:tgtEl>
                                      </p:cBhvr>
                                      <p:to x="100000" y="100000"/>
                                    </p:animScale>
                                    <p:animScale>
                                      <p:cBhvr>
                                        <p:cTn id="55" dur="16">
                                          <p:stCondLst>
                                            <p:cond delay="820"/>
                                          </p:stCondLst>
                                        </p:cTn>
                                        <p:tgtEl>
                                          <p:spTgt spid="10"/>
                                        </p:tgtEl>
                                      </p:cBhvr>
                                      <p:to x="100000" y="80000"/>
                                    </p:animScale>
                                    <p:animScale>
                                      <p:cBhvr>
                                        <p:cTn id="56" dur="104" decel="50000">
                                          <p:stCondLst>
                                            <p:cond delay="836"/>
                                          </p:stCondLst>
                                        </p:cTn>
                                        <p:tgtEl>
                                          <p:spTgt spid="10"/>
                                        </p:tgtEl>
                                      </p:cBhvr>
                                      <p:to x="100000" y="100000"/>
                                    </p:animScale>
                                    <p:animScale>
                                      <p:cBhvr>
                                        <p:cTn id="57" dur="16">
                                          <p:stCondLst>
                                            <p:cond delay="1026"/>
                                          </p:stCondLst>
                                        </p:cTn>
                                        <p:tgtEl>
                                          <p:spTgt spid="10"/>
                                        </p:tgtEl>
                                      </p:cBhvr>
                                      <p:to x="100000" y="90000"/>
                                    </p:animScale>
                                    <p:animScale>
                                      <p:cBhvr>
                                        <p:cTn id="58" dur="104" decel="50000">
                                          <p:stCondLst>
                                            <p:cond delay="1042"/>
                                          </p:stCondLst>
                                        </p:cTn>
                                        <p:tgtEl>
                                          <p:spTgt spid="10"/>
                                        </p:tgtEl>
                                      </p:cBhvr>
                                      <p:to x="100000" y="100000"/>
                                    </p:animScale>
                                    <p:animScale>
                                      <p:cBhvr>
                                        <p:cTn id="59" dur="16">
                                          <p:stCondLst>
                                            <p:cond delay="1130"/>
                                          </p:stCondLst>
                                        </p:cTn>
                                        <p:tgtEl>
                                          <p:spTgt spid="10"/>
                                        </p:tgtEl>
                                      </p:cBhvr>
                                      <p:to x="100000" y="95000"/>
                                    </p:animScale>
                                    <p:animScale>
                                      <p:cBhvr>
                                        <p:cTn id="60" dur="104" decel="50000">
                                          <p:stCondLst>
                                            <p:cond delay="114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asil gambar untuk buah kop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022067">
            <a:off x="5404216" y="540705"/>
            <a:ext cx="2730902" cy="182923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Callout 5"/>
          <p:cNvSpPr/>
          <p:nvPr/>
        </p:nvSpPr>
        <p:spPr>
          <a:xfrm>
            <a:off x="484312" y="620688"/>
            <a:ext cx="4319565" cy="3929668"/>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pic>
        <p:nvPicPr>
          <p:cNvPr id="1026" name="Picture 2" descr="Hasil gambar untuk orang yang sedang berpik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225482"/>
            <a:ext cx="3387222" cy="33123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590278" y="2780928"/>
            <a:ext cx="1652407" cy="1008112"/>
          </a:xfrm>
        </p:spPr>
        <p:txBody>
          <a:bodyPr>
            <a:noAutofit/>
          </a:bodyPr>
          <a:lstStyle/>
          <a:p>
            <a:pPr algn="l"/>
            <a:r>
              <a:rPr lang="id-ID" sz="3200" dirty="0" smtClean="0"/>
              <a:t>Apa itu </a:t>
            </a:r>
            <a:br>
              <a:rPr lang="id-ID" sz="3200" dirty="0" smtClean="0"/>
            </a:br>
            <a:r>
              <a:rPr lang="id-ID" sz="3200" dirty="0" smtClean="0">
                <a:solidFill>
                  <a:srgbClr val="FF0000"/>
                </a:solidFill>
              </a:rPr>
              <a:t>KOPI </a:t>
            </a:r>
            <a:r>
              <a:rPr lang="id-ID" sz="3200" dirty="0" smtClean="0"/>
              <a:t>?</a:t>
            </a:r>
            <a:endParaRPr lang="id-ID" sz="3200" dirty="0"/>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1665" y="620688"/>
            <a:ext cx="2871757" cy="3785652"/>
          </a:xfrm>
          <a:prstGeom prst="rect">
            <a:avLst/>
          </a:prstGeom>
        </p:spPr>
        <p:txBody>
          <a:bodyPr wrap="square">
            <a:spAutoFit/>
          </a:bodyPr>
          <a:lstStyle/>
          <a:p>
            <a:r>
              <a:rPr lang="id-ID" sz="2400" dirty="0"/>
              <a:t>Kopi merupakan tanaman yang termasuk dalam famili </a:t>
            </a:r>
            <a:r>
              <a:rPr lang="id-ID" sz="2400" i="1" dirty="0"/>
              <a:t>Rubiaceae</a:t>
            </a:r>
            <a:r>
              <a:rPr lang="id-ID" sz="2400" dirty="0"/>
              <a:t>. </a:t>
            </a:r>
            <a:r>
              <a:rPr lang="id-ID" sz="2400" dirty="0" smtClean="0"/>
              <a:t>Tanaman </a:t>
            </a:r>
            <a:r>
              <a:rPr lang="id-ID" sz="2400" dirty="0"/>
              <a:t>kopi berasal dari Abessinia yang tumbuh di dataran tinggi dengan nama lain kopi yaitu </a:t>
            </a:r>
            <a:r>
              <a:rPr lang="id-ID" sz="2400" i="1" dirty="0"/>
              <a:t>Coffea sp</a:t>
            </a:r>
            <a:r>
              <a:rPr lang="id-ID" sz="2400" dirty="0"/>
              <a:t>. </a:t>
            </a:r>
          </a:p>
        </p:txBody>
      </p:sp>
    </p:spTree>
    <p:extLst>
      <p:ext uri="{BB962C8B-B14F-4D97-AF65-F5344CB8AC3E}">
        <p14:creationId xmlns:p14="http://schemas.microsoft.com/office/powerpoint/2010/main" val="32372045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arn(inVertical)">
                                      <p:cBhvr>
                                        <p:cTn id="15" dur="500"/>
                                        <p:tgtEl>
                                          <p:spTgt spid="1028"/>
                                        </p:tgtEl>
                                      </p:cBhvr>
                                    </p:animEffect>
                                  </p:childTnLst>
                                </p:cTn>
                              </p:par>
                            </p:childTnLst>
                          </p:cTn>
                        </p:par>
                        <p:par>
                          <p:cTn id="16" fill="hold">
                            <p:stCondLst>
                              <p:cond delay="1500"/>
                            </p:stCondLst>
                            <p:childTnLst>
                              <p:par>
                                <p:cTn id="17" presetID="26"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290">
                                          <p:stCondLst>
                                            <p:cond delay="0"/>
                                          </p:stCondLst>
                                        </p:cTn>
                                        <p:tgtEl>
                                          <p:spTgt spid="6"/>
                                        </p:tgtEl>
                                      </p:cBhvr>
                                    </p:animEffect>
                                    <p:anim calcmode="lin" valueType="num">
                                      <p:cBhvr>
                                        <p:cTn id="20"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25" dur="13">
                                          <p:stCondLst>
                                            <p:cond delay="325"/>
                                          </p:stCondLst>
                                        </p:cTn>
                                        <p:tgtEl>
                                          <p:spTgt spid="6"/>
                                        </p:tgtEl>
                                      </p:cBhvr>
                                      <p:to x="100000" y="60000"/>
                                    </p:animScale>
                                    <p:animScale>
                                      <p:cBhvr>
                                        <p:cTn id="26" dur="83" decel="50000">
                                          <p:stCondLst>
                                            <p:cond delay="338"/>
                                          </p:stCondLst>
                                        </p:cTn>
                                        <p:tgtEl>
                                          <p:spTgt spid="6"/>
                                        </p:tgtEl>
                                      </p:cBhvr>
                                      <p:to x="100000" y="100000"/>
                                    </p:animScale>
                                    <p:animScale>
                                      <p:cBhvr>
                                        <p:cTn id="27" dur="13">
                                          <p:stCondLst>
                                            <p:cond delay="656"/>
                                          </p:stCondLst>
                                        </p:cTn>
                                        <p:tgtEl>
                                          <p:spTgt spid="6"/>
                                        </p:tgtEl>
                                      </p:cBhvr>
                                      <p:to x="100000" y="80000"/>
                                    </p:animScale>
                                    <p:animScale>
                                      <p:cBhvr>
                                        <p:cTn id="28" dur="83" decel="50000">
                                          <p:stCondLst>
                                            <p:cond delay="669"/>
                                          </p:stCondLst>
                                        </p:cTn>
                                        <p:tgtEl>
                                          <p:spTgt spid="6"/>
                                        </p:tgtEl>
                                      </p:cBhvr>
                                      <p:to x="100000" y="100000"/>
                                    </p:animScale>
                                    <p:animScale>
                                      <p:cBhvr>
                                        <p:cTn id="29" dur="13">
                                          <p:stCondLst>
                                            <p:cond delay="821"/>
                                          </p:stCondLst>
                                        </p:cTn>
                                        <p:tgtEl>
                                          <p:spTgt spid="6"/>
                                        </p:tgtEl>
                                      </p:cBhvr>
                                      <p:to x="100000" y="90000"/>
                                    </p:animScale>
                                    <p:animScale>
                                      <p:cBhvr>
                                        <p:cTn id="30" dur="83" decel="50000">
                                          <p:stCondLst>
                                            <p:cond delay="834"/>
                                          </p:stCondLst>
                                        </p:cTn>
                                        <p:tgtEl>
                                          <p:spTgt spid="6"/>
                                        </p:tgtEl>
                                      </p:cBhvr>
                                      <p:to x="100000" y="100000"/>
                                    </p:animScale>
                                    <p:animScale>
                                      <p:cBhvr>
                                        <p:cTn id="31" dur="13">
                                          <p:stCondLst>
                                            <p:cond delay="904"/>
                                          </p:stCondLst>
                                        </p:cTn>
                                        <p:tgtEl>
                                          <p:spTgt spid="6"/>
                                        </p:tgtEl>
                                      </p:cBhvr>
                                      <p:to x="100000" y="95000"/>
                                    </p:animScale>
                                    <p:animScale>
                                      <p:cBhvr>
                                        <p:cTn id="32" dur="83" decel="50000">
                                          <p:stCondLst>
                                            <p:cond delay="917"/>
                                          </p:stCondLst>
                                        </p:cTn>
                                        <p:tgtEl>
                                          <p:spTgt spid="6"/>
                                        </p:tgtEl>
                                      </p:cBhvr>
                                      <p:to x="100000" y="100000"/>
                                    </p:animScale>
                                  </p:childTnLst>
                                </p:cTn>
                              </p:par>
                            </p:childTnLst>
                          </p:cTn>
                        </p:par>
                        <p:par>
                          <p:cTn id="33" fill="hold">
                            <p:stCondLst>
                              <p:cond delay="2500"/>
                            </p:stCondLst>
                            <p:childTnLst>
                              <p:par>
                                <p:cTn id="34" presetID="26"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290">
                                          <p:stCondLst>
                                            <p:cond delay="0"/>
                                          </p:stCondLst>
                                        </p:cTn>
                                        <p:tgtEl>
                                          <p:spTgt spid="3"/>
                                        </p:tgtEl>
                                      </p:cBhvr>
                                    </p:animEffect>
                                    <p:anim calcmode="lin" valueType="num">
                                      <p:cBhvr>
                                        <p:cTn id="37"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42" dur="13">
                                          <p:stCondLst>
                                            <p:cond delay="325"/>
                                          </p:stCondLst>
                                        </p:cTn>
                                        <p:tgtEl>
                                          <p:spTgt spid="3"/>
                                        </p:tgtEl>
                                      </p:cBhvr>
                                      <p:to x="100000" y="60000"/>
                                    </p:animScale>
                                    <p:animScale>
                                      <p:cBhvr>
                                        <p:cTn id="43" dur="83" decel="50000">
                                          <p:stCondLst>
                                            <p:cond delay="338"/>
                                          </p:stCondLst>
                                        </p:cTn>
                                        <p:tgtEl>
                                          <p:spTgt spid="3"/>
                                        </p:tgtEl>
                                      </p:cBhvr>
                                      <p:to x="100000" y="100000"/>
                                    </p:animScale>
                                    <p:animScale>
                                      <p:cBhvr>
                                        <p:cTn id="44" dur="13">
                                          <p:stCondLst>
                                            <p:cond delay="656"/>
                                          </p:stCondLst>
                                        </p:cTn>
                                        <p:tgtEl>
                                          <p:spTgt spid="3"/>
                                        </p:tgtEl>
                                      </p:cBhvr>
                                      <p:to x="100000" y="80000"/>
                                    </p:animScale>
                                    <p:animScale>
                                      <p:cBhvr>
                                        <p:cTn id="45" dur="83" decel="50000">
                                          <p:stCondLst>
                                            <p:cond delay="669"/>
                                          </p:stCondLst>
                                        </p:cTn>
                                        <p:tgtEl>
                                          <p:spTgt spid="3"/>
                                        </p:tgtEl>
                                      </p:cBhvr>
                                      <p:to x="100000" y="100000"/>
                                    </p:animScale>
                                    <p:animScale>
                                      <p:cBhvr>
                                        <p:cTn id="46" dur="13">
                                          <p:stCondLst>
                                            <p:cond delay="821"/>
                                          </p:stCondLst>
                                        </p:cTn>
                                        <p:tgtEl>
                                          <p:spTgt spid="3"/>
                                        </p:tgtEl>
                                      </p:cBhvr>
                                      <p:to x="100000" y="90000"/>
                                    </p:animScale>
                                    <p:animScale>
                                      <p:cBhvr>
                                        <p:cTn id="47" dur="83" decel="50000">
                                          <p:stCondLst>
                                            <p:cond delay="834"/>
                                          </p:stCondLst>
                                        </p:cTn>
                                        <p:tgtEl>
                                          <p:spTgt spid="3"/>
                                        </p:tgtEl>
                                      </p:cBhvr>
                                      <p:to x="100000" y="100000"/>
                                    </p:animScale>
                                    <p:animScale>
                                      <p:cBhvr>
                                        <p:cTn id="48" dur="13">
                                          <p:stCondLst>
                                            <p:cond delay="904"/>
                                          </p:stCondLst>
                                        </p:cTn>
                                        <p:tgtEl>
                                          <p:spTgt spid="3"/>
                                        </p:tgtEl>
                                      </p:cBhvr>
                                      <p:to x="100000" y="95000"/>
                                    </p:animScale>
                                    <p:animScale>
                                      <p:cBhvr>
                                        <p:cTn id="49"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Proses Pengolahan</a:t>
            </a:r>
            <a:r>
              <a:rPr lang="id-ID" dirty="0" smtClean="0"/>
              <a:t> </a:t>
            </a:r>
            <a:r>
              <a:rPr lang="id-ID" dirty="0" smtClean="0">
                <a:solidFill>
                  <a:schemeClr val="bg1">
                    <a:lumMod val="50000"/>
                  </a:schemeClr>
                </a:solidFill>
              </a:rPr>
              <a:t>Biji Kopi</a:t>
            </a:r>
            <a:endParaRPr lang="id-ID" dirty="0">
              <a:solidFill>
                <a:schemeClr val="bg1">
                  <a:lumMod val="50000"/>
                </a:schemeClr>
              </a:solidFill>
            </a:endParaRPr>
          </a:p>
        </p:txBody>
      </p:sp>
      <p:sp>
        <p:nvSpPr>
          <p:cNvPr id="7" name="L-Shape 6"/>
          <p:cNvSpPr/>
          <p:nvPr/>
        </p:nvSpPr>
        <p:spPr>
          <a:xfrm>
            <a:off x="-1260648" y="764673"/>
            <a:ext cx="7848872"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a:spLocks noGrp="1"/>
          </p:cNvSpPr>
          <p:nvPr>
            <p:ph sz="half" idx="1"/>
          </p:nvPr>
        </p:nvSpPr>
        <p:spPr>
          <a:xfrm>
            <a:off x="457200" y="1600200"/>
            <a:ext cx="4038600" cy="4525963"/>
          </a:xfrm>
        </p:spPr>
        <p:txBody>
          <a:bodyPr/>
          <a:lstStyle/>
          <a:p>
            <a:pPr marL="0" lvl="0" indent="0" algn="ctr">
              <a:buNone/>
            </a:pPr>
            <a:r>
              <a:rPr lang="id-ID" sz="2400" b="1" dirty="0" smtClean="0"/>
              <a:t>Pengolahan </a:t>
            </a:r>
            <a:r>
              <a:rPr lang="id-ID" sz="2400" b="1" dirty="0"/>
              <a:t>Cara Kering</a:t>
            </a:r>
            <a:endParaRPr lang="id-ID" sz="2400" dirty="0"/>
          </a:p>
          <a:p>
            <a:endParaRPr lang="id-ID" dirty="0"/>
          </a:p>
        </p:txBody>
      </p:sp>
      <p:sp>
        <p:nvSpPr>
          <p:cNvPr id="16" name="Content Placeholder 3"/>
          <p:cNvSpPr txBox="1">
            <a:spLocks/>
          </p:cNvSpPr>
          <p:nvPr/>
        </p:nvSpPr>
        <p:spPr>
          <a:xfrm>
            <a:off x="4648200" y="1600200"/>
            <a:ext cx="4038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2400" b="1" dirty="0" smtClean="0"/>
              <a:t>Pengolahan Cara Basah</a:t>
            </a:r>
            <a:endParaRPr lang="id-ID" sz="2400" dirty="0" smtClean="0"/>
          </a:p>
          <a:p>
            <a:pPr marL="0" indent="0" algn="ctr">
              <a:buFont typeface="Arial" pitchFamily="34" charset="0"/>
              <a:buNone/>
            </a:pPr>
            <a:endParaRPr lang="id-ID" sz="2400" dirty="0"/>
          </a:p>
        </p:txBody>
      </p:sp>
      <p:pic>
        <p:nvPicPr>
          <p:cNvPr id="10" name="Picture 9" descr="D:\Yeni\TA\TA\dry process.jpg"/>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05298"/>
            <a:ext cx="2633496" cy="2915766"/>
          </a:xfrm>
          <a:prstGeom prst="rect">
            <a:avLst/>
          </a:prstGeom>
          <a:noFill/>
          <a:ln>
            <a:noFill/>
          </a:ln>
        </p:spPr>
      </p:pic>
      <p:pic>
        <p:nvPicPr>
          <p:cNvPr id="11" name="Picture 10" descr="D:\Yeni\TA\TA\wet process.jpg"/>
          <p:cNvPicPr/>
          <p:nvPr/>
        </p:nvPicPr>
        <p:blipFill>
          <a:blip r:embed="rId4">
            <a:extLst>
              <a:ext uri="{28A0092B-C50C-407E-A947-70E740481C1C}">
                <a14:useLocalDpi xmlns:a14="http://schemas.microsoft.com/office/drawing/2010/main" val="0"/>
              </a:ext>
            </a:extLst>
          </a:blip>
          <a:srcRect/>
          <a:stretch>
            <a:fillRect/>
          </a:stretch>
        </p:blipFill>
        <p:spPr bwMode="auto">
          <a:xfrm>
            <a:off x="5060508" y="2405297"/>
            <a:ext cx="3055432" cy="3915635"/>
          </a:xfrm>
          <a:prstGeom prst="rect">
            <a:avLst/>
          </a:prstGeom>
          <a:noFill/>
          <a:ln>
            <a:noFill/>
          </a:ln>
        </p:spPr>
      </p:pic>
    </p:spTree>
    <p:extLst>
      <p:ext uri="{BB962C8B-B14F-4D97-AF65-F5344CB8AC3E}">
        <p14:creationId xmlns:p14="http://schemas.microsoft.com/office/powerpoint/2010/main" val="32372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1" dur="500"/>
                                        <p:tgtEl>
                                          <p:spTgt spid="1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776864" cy="393336"/>
          </a:xfrm>
        </p:spPr>
        <p:txBody>
          <a:bodyPr>
            <a:normAutofit fontScale="90000"/>
          </a:bodyPr>
          <a:lstStyle/>
          <a:p>
            <a:pPr algn="l"/>
            <a:r>
              <a:rPr lang="id-ID" dirty="0" smtClean="0">
                <a:solidFill>
                  <a:srgbClr val="FF0000"/>
                </a:solidFill>
              </a:rPr>
              <a:t>Pengolahan </a:t>
            </a:r>
            <a:r>
              <a:rPr lang="id-ID" dirty="0" smtClean="0">
                <a:solidFill>
                  <a:schemeClr val="bg1">
                    <a:lumMod val="50000"/>
                  </a:schemeClr>
                </a:solidFill>
              </a:rPr>
              <a:t>Citra Digital</a:t>
            </a:r>
            <a:endParaRPr lang="id-ID" dirty="0">
              <a:solidFill>
                <a:schemeClr val="bg1">
                  <a:lumMod val="50000"/>
                </a:schemeClr>
              </a:solidFill>
            </a:endParaRPr>
          </a:p>
        </p:txBody>
      </p:sp>
      <p:sp>
        <p:nvSpPr>
          <p:cNvPr id="7" name="L-Shape 6"/>
          <p:cNvSpPr/>
          <p:nvPr/>
        </p:nvSpPr>
        <p:spPr>
          <a:xfrm>
            <a:off x="-828600" y="692696"/>
            <a:ext cx="6120680" cy="432048"/>
          </a:xfrm>
          <a:prstGeom prst="corner">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dk1"/>
          </a:lnRef>
          <a:fillRef idx="3">
            <a:schemeClr val="dk1"/>
          </a:fillRef>
          <a:effectRef idx="3">
            <a:schemeClr val="dk1"/>
          </a:effectRef>
          <a:fontRef idx="minor">
            <a:schemeClr val="lt1"/>
          </a:fontRef>
        </p:style>
        <p:txBody>
          <a:bodyPr rtlCol="0" anchor="ctr"/>
          <a:lstStyle/>
          <a:p>
            <a:pPr algn="ctr"/>
            <a:endParaRPr lang="id-ID"/>
          </a:p>
        </p:txBody>
      </p:sp>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51720" y="1844824"/>
            <a:ext cx="6750496" cy="1200329"/>
          </a:xfrm>
          <a:prstGeom prst="rect">
            <a:avLst/>
          </a:prstGeom>
        </p:spPr>
        <p:txBody>
          <a:bodyPr wrap="square">
            <a:spAutoFit/>
          </a:bodyPr>
          <a:lstStyle/>
          <a:p>
            <a:r>
              <a:rPr lang="id-ID" dirty="0"/>
              <a:t>Pengolahan citra digital merupakan suatu pemprosesan citra atau </a:t>
            </a:r>
            <a:r>
              <a:rPr lang="id-ID" i="1" dirty="0"/>
              <a:t>image processing</a:t>
            </a:r>
            <a:r>
              <a:rPr lang="id-ID" dirty="0"/>
              <a:t> dengan kegiatan memperbaiki kualitas citra agar mudah  dikenali oleh manusia atau komputer sesuai dengan tujuan yang diharapkan </a:t>
            </a:r>
            <a:r>
              <a:rPr lang="id-ID" dirty="0" smtClean="0"/>
              <a:t>.</a:t>
            </a:r>
            <a:endParaRPr lang="id-ID" dirty="0"/>
          </a:p>
        </p:txBody>
      </p:sp>
      <p:sp>
        <p:nvSpPr>
          <p:cNvPr id="4" name="Rectangle 3"/>
          <p:cNvSpPr/>
          <p:nvPr/>
        </p:nvSpPr>
        <p:spPr>
          <a:xfrm>
            <a:off x="511665" y="3356992"/>
            <a:ext cx="8062580" cy="2031325"/>
          </a:xfrm>
          <a:prstGeom prst="rect">
            <a:avLst/>
          </a:prstGeom>
        </p:spPr>
        <p:txBody>
          <a:bodyPr wrap="square">
            <a:spAutoFit/>
          </a:bodyPr>
          <a:lstStyle/>
          <a:p>
            <a:pPr algn="just"/>
            <a:r>
              <a:rPr lang="id-ID" dirty="0"/>
              <a:t>Citra digital umumnya dua dimensi (2D) yang dinyatakan dengan matriks dengan jumlah elemen yang berhingga. Fungsi dua dimensi </a:t>
            </a:r>
            <a:r>
              <a:rPr lang="id-ID" i="1" dirty="0"/>
              <a:t>f(x,y)</a:t>
            </a:r>
            <a:r>
              <a:rPr lang="id-ID" dirty="0"/>
              <a:t>  di mana </a:t>
            </a:r>
            <a:r>
              <a:rPr lang="id-ID" i="1" dirty="0"/>
              <a:t>x </a:t>
            </a:r>
            <a:r>
              <a:rPr lang="id-ID" dirty="0"/>
              <a:t>dan </a:t>
            </a:r>
            <a:r>
              <a:rPr lang="id-ID" i="1" dirty="0"/>
              <a:t>y </a:t>
            </a:r>
            <a:r>
              <a:rPr lang="id-ID" dirty="0"/>
              <a:t>adalah koorinat spasial (</a:t>
            </a:r>
            <a:r>
              <a:rPr lang="id-ID" i="1" dirty="0"/>
              <a:t>plane</a:t>
            </a:r>
            <a:r>
              <a:rPr lang="id-ID" dirty="0"/>
              <a:t>)</a:t>
            </a:r>
            <a:r>
              <a:rPr lang="id-ID" i="1" dirty="0"/>
              <a:t> </a:t>
            </a:r>
            <a:r>
              <a:rPr lang="id-ID" dirty="0"/>
              <a:t>dan </a:t>
            </a:r>
            <a:r>
              <a:rPr lang="id-ID" i="1" dirty="0"/>
              <a:t>f </a:t>
            </a:r>
            <a:r>
              <a:rPr lang="id-ID" dirty="0"/>
              <a:t>adalah nilai intensitas warna pada koordinat </a:t>
            </a:r>
            <a:r>
              <a:rPr lang="id-ID" i="1" dirty="0"/>
              <a:t>x </a:t>
            </a:r>
            <a:r>
              <a:rPr lang="id-ID" dirty="0"/>
              <a:t>dan </a:t>
            </a:r>
            <a:r>
              <a:rPr lang="id-ID" i="1" dirty="0"/>
              <a:t>y.</a:t>
            </a:r>
            <a:r>
              <a:rPr lang="id-ID" dirty="0"/>
              <a:t> Nilai </a:t>
            </a:r>
            <a:r>
              <a:rPr lang="id-ID" i="1" dirty="0"/>
              <a:t>f, x </a:t>
            </a:r>
            <a:r>
              <a:rPr lang="id-ID" dirty="0"/>
              <a:t>dan </a:t>
            </a:r>
            <a:r>
              <a:rPr lang="id-ID" i="1" dirty="0"/>
              <a:t>y </a:t>
            </a:r>
            <a:r>
              <a:rPr lang="id-ID" dirty="0"/>
              <a:t>semuanya merupakan nilai berhingga. Citra digital merupakan representasi piksel-piksel dalam ruang 2D yang dinyatakan dalam matriks berukuran </a:t>
            </a:r>
            <a:r>
              <a:rPr lang="id-ID" i="1" dirty="0"/>
              <a:t>N </a:t>
            </a:r>
            <a:r>
              <a:rPr lang="id-ID" dirty="0"/>
              <a:t>baris dan </a:t>
            </a:r>
            <a:r>
              <a:rPr lang="id-ID" i="1" dirty="0"/>
              <a:t>M</a:t>
            </a:r>
            <a:r>
              <a:rPr lang="id-ID" dirty="0"/>
              <a:t> kolom, dengan elemen matriks citra disebut piksel (</a:t>
            </a:r>
            <a:r>
              <a:rPr lang="id-ID" i="1" dirty="0"/>
              <a:t>picture elemen, image elemen</a:t>
            </a:r>
            <a:r>
              <a:rPr lang="id-ID" dirty="0"/>
              <a:t>) atau elemen terkecil dari sebuah citra </a:t>
            </a:r>
            <a:r>
              <a:rPr lang="id-ID" dirty="0" smtClean="0"/>
              <a:t>.</a:t>
            </a:r>
            <a:endParaRPr lang="id-ID" dirty="0"/>
          </a:p>
        </p:txBody>
      </p:sp>
    </p:spTree>
    <p:extLst>
      <p:ext uri="{BB962C8B-B14F-4D97-AF65-F5344CB8AC3E}">
        <p14:creationId xmlns:p14="http://schemas.microsoft.com/office/powerpoint/2010/main" val="219216409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1665" y="6320933"/>
            <a:ext cx="1233712" cy="492443"/>
          </a:xfrm>
          <a:prstGeom prst="rect">
            <a:avLst/>
          </a:prstGeom>
        </p:spPr>
        <p:txBody>
          <a:bodyPr wrap="square">
            <a:spAutoFit/>
          </a:bodyPr>
          <a:lstStyle/>
          <a:p>
            <a:pPr lvl="0" algn="ctr"/>
            <a:r>
              <a:rPr lang="id-ID" sz="1400" u="sng" dirty="0" smtClean="0">
                <a:solidFill>
                  <a:schemeClr val="bg1">
                    <a:lumMod val="50000"/>
                  </a:schemeClr>
                </a:solidFill>
                <a:latin typeface="Times New Roman" pitchFamily="18" charset="0"/>
                <a:cs typeface="Times New Roman" pitchFamily="18" charset="0"/>
              </a:rPr>
              <a:t>Yeni Apriyana</a:t>
            </a:r>
          </a:p>
          <a:p>
            <a:pPr lvl="0" algn="ctr"/>
            <a:r>
              <a:rPr lang="id-ID" sz="1200" dirty="0" smtClean="0">
                <a:solidFill>
                  <a:schemeClr val="bg1">
                    <a:lumMod val="50000"/>
                  </a:schemeClr>
                </a:solidFill>
                <a:latin typeface="Times New Roman" pitchFamily="18" charset="0"/>
                <a:cs typeface="Times New Roman" pitchFamily="18" charset="0"/>
              </a:rPr>
              <a:t>1415061041</a:t>
            </a:r>
            <a:endParaRPr lang="id-ID" sz="1200" dirty="0">
              <a:solidFill>
                <a:schemeClr val="bg1">
                  <a:lumMod val="50000"/>
                </a:schemeClr>
              </a:solidFill>
              <a:latin typeface="Times New Roman" pitchFamily="18" charset="0"/>
              <a:cs typeface="Times New Roman" pitchFamily="18" charset="0"/>
            </a:endParaRPr>
          </a:p>
        </p:txBody>
      </p:sp>
      <p:pic>
        <p:nvPicPr>
          <p:cNvPr id="8" name="Picture 4" descr="Gambar terkai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41" t="5098" r="21392" b="15795"/>
          <a:stretch/>
        </p:blipFill>
        <p:spPr bwMode="auto">
          <a:xfrm>
            <a:off x="152657" y="6112931"/>
            <a:ext cx="375001" cy="5198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2296246165"/>
              </p:ext>
            </p:extLst>
          </p:nvPr>
        </p:nvGraphicFramePr>
        <p:xfrm>
          <a:off x="683568" y="548680"/>
          <a:ext cx="7544211"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47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580</TotalTime>
  <Words>1288</Words>
  <Application>Microsoft Office PowerPoint</Application>
  <PresentationFormat>On-screen Show (4:3)</PresentationFormat>
  <Paragraphs>138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“SORTASI BUAH KOPI UNTUK MENENTUKAN MUTU BUAH KOPI MENGGUNAKAN JARINGAN SYARAF TIRUAN METODE BACKPROPAGATION DENGAN MATLAB”</vt:lpstr>
      <vt:lpstr>Latar Belakang</vt:lpstr>
      <vt:lpstr>Tujuan Penelitian</vt:lpstr>
      <vt:lpstr>PowerPoint Presentation</vt:lpstr>
      <vt:lpstr>Manfaat Penelitian</vt:lpstr>
      <vt:lpstr>Apa itu  KOPI ?</vt:lpstr>
      <vt:lpstr>Proses Pengolahan Biji Kopi</vt:lpstr>
      <vt:lpstr>Pengolahan Citra Digital</vt:lpstr>
      <vt:lpstr>PowerPoint Presentation</vt:lpstr>
      <vt:lpstr>Representasi  Warna</vt:lpstr>
      <vt:lpstr>Ruang Warna RGB</vt:lpstr>
      <vt:lpstr>Jaringan Syaraf Tiruan</vt:lpstr>
      <vt:lpstr>Jaringan Syaraf Tiruan</vt:lpstr>
      <vt:lpstr>Model Neuron</vt:lpstr>
      <vt:lpstr>JST Backpropagation</vt:lpstr>
      <vt:lpstr>Arsitektur JST Backpropagation</vt:lpstr>
      <vt:lpstr>Algoritma Pelatihan Backpropagation</vt:lpstr>
      <vt:lpstr>Metodologi Penelitian</vt:lpstr>
      <vt:lpstr>Metode Penelitian</vt:lpstr>
      <vt:lpstr>Proses Kerja Sistem Secara Keseluruhan</vt:lpstr>
      <vt:lpstr>JST Backpropagation</vt:lpstr>
      <vt:lpstr>Jaringan Syaraf Tiruan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SORTASI BUAH KOPI UNTUK MENENTUKAN MUTU BUAH KOPI MENGGUNAKAN JARINGAN SYARAF TIRUAN METODE BACKPROPAGATION DENGAN MATLAB</dc:title>
  <dc:creator>yeni</dc:creator>
  <cp:lastModifiedBy>yeni</cp:lastModifiedBy>
  <cp:revision>55</cp:revision>
  <cp:lastPrinted>2018-07-04T03:43:39Z</cp:lastPrinted>
  <dcterms:created xsi:type="dcterms:W3CDTF">2018-06-29T13:38:04Z</dcterms:created>
  <dcterms:modified xsi:type="dcterms:W3CDTF">2018-07-06T04:58:58Z</dcterms:modified>
</cp:coreProperties>
</file>